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2.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3.xml" ContentType="application/vnd.openxmlformats-officedocument.presentationml.tags+xml"/>
  <Override PartName="/ppt/notesSlides/notesSlide18.xml" ContentType="application/vnd.openxmlformats-officedocument.presentationml.notesSlide+xml"/>
  <Override PartName="/ppt/media/image55.bin" ContentType="image/png"/>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4"/>
    <p:sldMasterId id="2147483699" r:id="rId5"/>
    <p:sldMasterId id="2147483739" r:id="rId6"/>
  </p:sldMasterIdLst>
  <p:notesMasterIdLst>
    <p:notesMasterId r:id="rId56"/>
  </p:notesMasterIdLst>
  <p:handoutMasterIdLst>
    <p:handoutMasterId r:id="rId57"/>
  </p:handoutMasterIdLst>
  <p:sldIdLst>
    <p:sldId id="256" r:id="rId7"/>
    <p:sldId id="258" r:id="rId8"/>
    <p:sldId id="259" r:id="rId9"/>
    <p:sldId id="260" r:id="rId10"/>
    <p:sldId id="303" r:id="rId11"/>
    <p:sldId id="304" r:id="rId12"/>
    <p:sldId id="2146447711" r:id="rId13"/>
    <p:sldId id="264" r:id="rId14"/>
    <p:sldId id="265" r:id="rId15"/>
    <p:sldId id="266" r:id="rId16"/>
    <p:sldId id="267" r:id="rId17"/>
    <p:sldId id="268" r:id="rId18"/>
    <p:sldId id="269" r:id="rId19"/>
    <p:sldId id="270" r:id="rId20"/>
    <p:sldId id="271" r:id="rId21"/>
    <p:sldId id="272" r:id="rId22"/>
    <p:sldId id="2146447712" r:id="rId23"/>
    <p:sldId id="273" r:id="rId24"/>
    <p:sldId id="2146447713" r:id="rId25"/>
    <p:sldId id="2146447714" r:id="rId26"/>
    <p:sldId id="2146447715" r:id="rId27"/>
    <p:sldId id="2146447716" r:id="rId28"/>
    <p:sldId id="2146447717" r:id="rId29"/>
    <p:sldId id="2146447718" r:id="rId30"/>
    <p:sldId id="2146447719" r:id="rId31"/>
    <p:sldId id="2146447720" r:id="rId32"/>
    <p:sldId id="2146447721" r:id="rId33"/>
    <p:sldId id="276" r:id="rId34"/>
    <p:sldId id="277" r:id="rId35"/>
    <p:sldId id="279" r:id="rId36"/>
    <p:sldId id="280" r:id="rId37"/>
    <p:sldId id="281" r:id="rId38"/>
    <p:sldId id="282" r:id="rId39"/>
    <p:sldId id="2146447722" r:id="rId40"/>
    <p:sldId id="284" r:id="rId41"/>
    <p:sldId id="285" r:id="rId42"/>
    <p:sldId id="287" r:id="rId43"/>
    <p:sldId id="288" r:id="rId44"/>
    <p:sldId id="289" r:id="rId45"/>
    <p:sldId id="290" r:id="rId46"/>
    <p:sldId id="291" r:id="rId47"/>
    <p:sldId id="292" r:id="rId48"/>
    <p:sldId id="293" r:id="rId49"/>
    <p:sldId id="294" r:id="rId50"/>
    <p:sldId id="295" r:id="rId51"/>
    <p:sldId id="298" r:id="rId52"/>
    <p:sldId id="2146447710" r:id="rId53"/>
    <p:sldId id="299" r:id="rId54"/>
    <p:sldId id="305" r:id="rId55"/>
  </p:sldIdLst>
  <p:sldSz cx="12192000" cy="6858000"/>
  <p:notesSz cx="6858000" cy="9144000"/>
  <p:custDataLst>
    <p:tags r:id="rId5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4" orient="horz" pos="3840">
          <p15:clr>
            <a:srgbClr val="A4A3A4"/>
          </p15:clr>
        </p15:guide>
        <p15:guide id="5" pos="3840">
          <p15:clr>
            <a:srgbClr val="A4A3A4"/>
          </p15:clr>
        </p15:guide>
        <p15:guide id="6" pos="384">
          <p15:clr>
            <a:srgbClr val="A4A3A4"/>
          </p15:clr>
        </p15:guide>
        <p15:guide id="7" pos="7296">
          <p15:clr>
            <a:srgbClr val="A4A3A4"/>
          </p15:clr>
        </p15:guide>
        <p15:guide id="8" orient="horz" pos="96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a Seo"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C6C2"/>
    <a:srgbClr val="25F5CE"/>
    <a:srgbClr val="0D5265"/>
    <a:srgbClr val="7FF9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386CE7-1EE3-435A-8ABF-3F9D5BDD54DA}" v="1" dt="2021-01-04T12:34:12.667"/>
  </p1510:revLst>
</p1510:revInfo>
</file>

<file path=ppt/tableStyles.xml><?xml version="1.0" encoding="utf-8"?>
<a:tblStyleLst xmlns:a="http://schemas.openxmlformats.org/drawingml/2006/main" def="{2D5ABB26-0587-4C30-8999-92F81FD0307C}">
  <a:tblStyle styleId="{2D5ABB26-0587-4C30-8999-92F81FD0307C}" styleName="No Style, No Grid">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noFill/>
        </a:fill>
      </a:tcStyle>
    </a:wholeTbl>
    <a:band1H>
      <a:tcStyle>
        <a:tcBdr>
          <a:top>
            <a:lnRef idx="1">
              <a:schemeClr val="lt1"/>
            </a:lnRef>
          </a:top>
          <a:bottom>
            <a:lnRef idx="1">
              <a:schemeClr val="lt1"/>
            </a:lnRef>
          </a:bottom>
        </a:tcBdr>
      </a:tcStyle>
    </a:band1H>
    <a:band1V>
      <a:tcStyle>
        <a:tcBdr>
          <a:left>
            <a:lnRef idx="1">
              <a:schemeClr val="lt1"/>
            </a:lnRef>
          </a:left>
          <a:right>
            <a:lnRef idx="1">
              <a:schemeClr val="lt1"/>
            </a:lnRef>
          </a:right>
        </a:tcBdr>
      </a:tcStyle>
    </a:band1V>
    <a:band2V>
      <a:tcStyle>
        <a:tcBdr>
          <a:left>
            <a:lnRef idx="1">
              <a:schemeClr val="lt1"/>
            </a:lnRef>
          </a:left>
          <a:right>
            <a:lnRef idx="1">
              <a:schemeClr val="lt1"/>
            </a:lnRef>
          </a:right>
        </a:tcBdr>
      </a:tcStyle>
    </a:band2V>
    <a:lastCol>
      <a:tcTxStyle b="on"/>
      <a:tcStyle>
        <a:tcBdr/>
      </a:tcStyle>
    </a:lastCol>
    <a:firstCol>
      <a:tcTxStyle b="on"/>
      <a:tcStyle>
        <a:tcBdr/>
      </a:tcStyle>
    </a:firstCol>
    <a:lastRow>
      <a:tcTxStyle b="on"/>
      <a:tcStyle>
        <a:tcBdr>
          <a:top>
            <a:ln w="50800" cmpd="dbl">
              <a:solidFill>
                <a:schemeClr val="lt1"/>
              </a:solidFill>
            </a:ln>
          </a:top>
        </a:tcBdr>
      </a:tcStyle>
    </a:lastRow>
    <a:firstRow>
      <a:tcTxStyle b="on">
        <a:fontRef idx="minor">
          <a:scrgbClr r="0" g="0" b="0"/>
        </a:fontRef>
        <a:schemeClr val="lt1"/>
      </a:tcTxStyle>
      <a:tcStyle>
        <a:tcBdr/>
        <a:fillRef idx="1">
          <a:schemeClr val="dk1">
            <a:tint val="80000"/>
          </a:schemeClr>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29" autoAdjust="0"/>
    <p:restoredTop sz="86499" autoAdjust="0"/>
  </p:normalViewPr>
  <p:slideViewPr>
    <p:cSldViewPr snapToGrid="0">
      <p:cViewPr varScale="1">
        <p:scale>
          <a:sx n="113" d="100"/>
          <a:sy n="113" d="100"/>
        </p:scale>
        <p:origin x="1080" y="82"/>
      </p:cViewPr>
      <p:guideLst>
        <p:guide orient="horz" pos="2160"/>
        <p:guide orient="horz" pos="3840"/>
        <p:guide pos="3840"/>
        <p:guide pos="384"/>
        <p:guide pos="7296"/>
        <p:guide orient="horz" pos="960"/>
      </p:guideLst>
    </p:cSldViewPr>
  </p:slideViewPr>
  <p:notesTextViewPr>
    <p:cViewPr>
      <p:scale>
        <a:sx n="1" d="1"/>
        <a:sy n="1" d="1"/>
      </p:scale>
      <p:origin x="0" y="0"/>
    </p:cViewPr>
  </p:notesTextViewPr>
  <p:sorterViewPr>
    <p:cViewPr varScale="1">
      <p:scale>
        <a:sx n="1" d="1"/>
        <a:sy n="1" d="1"/>
      </p:scale>
      <p:origin x="0" y="-6096"/>
    </p:cViewPr>
  </p:sorterViewPr>
  <p:notesViewPr>
    <p:cSldViewPr snapToGrid="0">
      <p:cViewPr varScale="1">
        <p:scale>
          <a:sx n="120" d="100"/>
          <a:sy n="120" d="100"/>
        </p:scale>
        <p:origin x="7602"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tags" Target="tags/tag1.xml"/><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notesMaster" Target="notesMasters/notesMaster1.xml"/><Relationship Id="rId64" Type="http://schemas.microsoft.com/office/2015/10/relationships/revisionInfo" Target="revisionInfo.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commentAuthors" Target="commentAuthor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handoutMaster" Target="handoutMasters/handoutMaster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bg1"/>
                </a:solidFill>
                <a:latin typeface="+mn-lt"/>
                <a:ea typeface="+mn-ea"/>
                <a:cs typeface="+mn-cs"/>
              </a:defRPr>
            </a:pPr>
            <a:r>
              <a:rPr lang="en-US" sz="2000" b="1" dirty="0">
                <a:latin typeface="+mj-lt"/>
              </a:rPr>
              <a:t>Production workloads running on HPE SimpliVity</a:t>
            </a:r>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bg1"/>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dPt>
            <c:idx val="0"/>
            <c:invertIfNegative val="0"/>
            <c:bubble3D val="0"/>
            <c:spPr>
              <a:solidFill>
                <a:srgbClr val="32DAC8"/>
              </a:solidFill>
              <a:ln>
                <a:noFill/>
              </a:ln>
              <a:effectLst/>
            </c:spPr>
            <c:extLst>
              <c:ext xmlns:c16="http://schemas.microsoft.com/office/drawing/2014/chart" uri="{C3380CC4-5D6E-409C-BE32-E72D297353CC}">
                <c16:uniqueId val="{00000005-9E0B-4E3F-9413-737E79F39E33}"/>
              </c:ext>
            </c:extLst>
          </c:dPt>
          <c:dPt>
            <c:idx val="2"/>
            <c:invertIfNegative val="0"/>
            <c:bubble3D val="0"/>
            <c:spPr>
              <a:solidFill>
                <a:srgbClr val="7630EA">
                  <a:lumMod val="100000"/>
                </a:srgbClr>
              </a:solidFill>
              <a:ln>
                <a:noFill/>
              </a:ln>
              <a:effectLst/>
            </c:spPr>
            <c:extLst>
              <c:ext xmlns:c16="http://schemas.microsoft.com/office/drawing/2014/chart" uri="{C3380CC4-5D6E-409C-BE32-E72D297353CC}">
                <c16:uniqueId val="{00000004-9E0B-4E3F-9413-737E79F39E33}"/>
              </c:ext>
            </c:extLst>
          </c:dPt>
          <c:dPt>
            <c:idx val="3"/>
            <c:invertIfNegative val="0"/>
            <c:bubble3D val="0"/>
            <c:spPr>
              <a:solidFill>
                <a:srgbClr val="32DAC8"/>
              </a:solidFill>
              <a:ln>
                <a:noFill/>
              </a:ln>
              <a:effectLst/>
            </c:spPr>
            <c:extLst>
              <c:ext xmlns:c16="http://schemas.microsoft.com/office/drawing/2014/chart" uri="{C3380CC4-5D6E-409C-BE32-E72D297353CC}">
                <c16:uniqueId val="{00000003-9E0B-4E3F-9413-737E79F39E33}"/>
              </c:ext>
            </c:extLst>
          </c:dPt>
          <c:dPt>
            <c:idx val="5"/>
            <c:invertIfNegative val="0"/>
            <c:bubble3D val="0"/>
            <c:spPr>
              <a:solidFill>
                <a:srgbClr val="7630EA">
                  <a:lumMod val="100000"/>
                </a:srgbClr>
              </a:solidFill>
              <a:ln>
                <a:noFill/>
              </a:ln>
              <a:effectLst/>
            </c:spPr>
            <c:extLst>
              <c:ext xmlns:c16="http://schemas.microsoft.com/office/drawing/2014/chart" uri="{C3380CC4-5D6E-409C-BE32-E72D297353CC}">
                <c16:uniqueId val="{00000002-9E0B-4E3F-9413-737E79F39E33}"/>
              </c:ext>
            </c:extLst>
          </c:dPt>
          <c:dPt>
            <c:idx val="6"/>
            <c:invertIfNegative val="0"/>
            <c:bubble3D val="0"/>
            <c:spPr>
              <a:solidFill>
                <a:srgbClr val="32DAC8"/>
              </a:solidFill>
              <a:ln>
                <a:noFill/>
              </a:ln>
              <a:effectLst/>
            </c:spPr>
            <c:extLst>
              <c:ext xmlns:c16="http://schemas.microsoft.com/office/drawing/2014/chart" uri="{C3380CC4-5D6E-409C-BE32-E72D297353CC}">
                <c16:uniqueId val="{00000001-9E0B-4E3F-9413-737E79F39E33}"/>
              </c:ext>
            </c:extLst>
          </c:dPt>
          <c:dLbls>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mj-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Sheet1!$B$12:$B$19</c:f>
              <c:strCache>
                <c:ptCount val="8"/>
                <c:pt idx="0">
                  <c:v>E-Commerce</c:v>
                </c:pt>
                <c:pt idx="1">
                  <c:v>SAP / SAP HANA</c:v>
                </c:pt>
                <c:pt idx="2">
                  <c:v>Oracle</c:v>
                </c:pt>
                <c:pt idx="3">
                  <c:v>Microsoft SharePoint</c:v>
                </c:pt>
                <c:pt idx="4">
                  <c:v>VDI</c:v>
                </c:pt>
                <c:pt idx="5">
                  <c:v>Microsoft Exchange</c:v>
                </c:pt>
                <c:pt idx="6">
                  <c:v>Industry-specific application*</c:v>
                </c:pt>
                <c:pt idx="7">
                  <c:v>Microsoft SQL Server</c:v>
                </c:pt>
              </c:strCache>
            </c:strRef>
          </c:cat>
          <c:val>
            <c:numRef>
              <c:f>Sheet1!$C$12:$C$19</c:f>
              <c:numCache>
                <c:formatCode>0%</c:formatCode>
                <c:ptCount val="8"/>
                <c:pt idx="0">
                  <c:v>0.06</c:v>
                </c:pt>
                <c:pt idx="1">
                  <c:v>7.0000000000000007E-2</c:v>
                </c:pt>
                <c:pt idx="2">
                  <c:v>0.13</c:v>
                </c:pt>
                <c:pt idx="3">
                  <c:v>0.22</c:v>
                </c:pt>
                <c:pt idx="4">
                  <c:v>0.26</c:v>
                </c:pt>
                <c:pt idx="5">
                  <c:v>0.41</c:v>
                </c:pt>
                <c:pt idx="6">
                  <c:v>0.47</c:v>
                </c:pt>
                <c:pt idx="7">
                  <c:v>0.84</c:v>
                </c:pt>
              </c:numCache>
            </c:numRef>
          </c:val>
          <c:extLst>
            <c:ext xmlns:c16="http://schemas.microsoft.com/office/drawing/2014/chart" uri="{C3380CC4-5D6E-409C-BE32-E72D297353CC}">
              <c16:uniqueId val="{00000000-9E0B-4E3F-9413-737E79F39E33}"/>
            </c:ext>
          </c:extLst>
        </c:ser>
        <c:dLbls>
          <c:showLegendKey val="0"/>
          <c:showVal val="0"/>
          <c:showCatName val="0"/>
          <c:showSerName val="0"/>
          <c:showPercent val="0"/>
          <c:showBubbleSize val="0"/>
        </c:dLbls>
        <c:gapWidth val="182"/>
        <c:axId val="428651424"/>
        <c:axId val="428652600"/>
      </c:barChart>
      <c:catAx>
        <c:axId val="4286514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mj-lt"/>
                <a:ea typeface="+mn-ea"/>
                <a:cs typeface="+mn-cs"/>
              </a:defRPr>
            </a:pPr>
            <a:endParaRPr lang="en-US"/>
          </a:p>
        </c:txPr>
        <c:crossAx val="428652600"/>
        <c:crosses val="autoZero"/>
        <c:auto val="1"/>
        <c:lblAlgn val="ctr"/>
        <c:lblOffset val="100"/>
        <c:noMultiLvlLbl val="0"/>
      </c:catAx>
      <c:valAx>
        <c:axId val="428652600"/>
        <c:scaling>
          <c:orientation val="minMax"/>
        </c:scaling>
        <c:delete val="1"/>
        <c:axPos val="b"/>
        <c:numFmt formatCode="0%" sourceLinked="1"/>
        <c:majorTickMark val="none"/>
        <c:minorTickMark val="none"/>
        <c:tickLblPos val="nextTo"/>
        <c:crossAx val="428651424"/>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dirty="0">
              <a:latin typeface="MetricHPE" panose="020B0503030202060203"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CA61830-C416-483F-955E-54203C65B711}" type="datetimeFigureOut">
              <a:rPr lang="en-US">
                <a:latin typeface="MetricHPE" panose="020B0503030202060203" pitchFamily="34" charset="0"/>
              </a:rPr>
              <a:t>22-Sep-21</a:t>
            </a:fld>
            <a:endParaRPr dirty="0">
              <a:latin typeface="MetricHPE" panose="020B0503030202060203" pitchFamily="34"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dirty="0">
              <a:latin typeface="MetricHPE" panose="020B0503030202060203" pitchFamily="34" charset="0"/>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EF31B20-3646-4475-8BC4-560CAF715D08}" type="slidenum">
              <a:rPr>
                <a:latin typeface="MetricHPE" panose="020B0503030202060203" pitchFamily="34" charset="0"/>
              </a:rPr>
              <a:t>‹#›</a:t>
            </a:fld>
            <a:endParaRPr dirty="0">
              <a:latin typeface="MetricHPE" panose="020B0503030202060203" pitchFamily="34" charset="0"/>
            </a:endParaRPr>
          </a:p>
        </p:txBody>
      </p:sp>
    </p:spTree>
    <p:extLst>
      <p:ext uri="{BB962C8B-B14F-4D97-AF65-F5344CB8AC3E}">
        <p14:creationId xmlns:p14="http://schemas.microsoft.com/office/powerpoint/2010/main" val="38292446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81000" y="381000"/>
            <a:ext cx="4572001" cy="2573338"/>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381000" y="3124200"/>
            <a:ext cx="6096000" cy="5334000"/>
          </a:xfrm>
          <a:prstGeom prst="rect">
            <a:avLst/>
          </a:prstGeom>
        </p:spPr>
        <p:txBody>
          <a:bodyPr vert="horz" lIns="0" tIns="0" rIns="0" bIns="0" rtlCol="0">
            <a:normAutofit/>
          </a:body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6" name="Footer Placeholder 5"/>
          <p:cNvSpPr>
            <a:spLocks noGrp="1"/>
          </p:cNvSpPr>
          <p:nvPr>
            <p:ph type="ftr" sz="quarter" idx="4"/>
          </p:nvPr>
        </p:nvSpPr>
        <p:spPr>
          <a:xfrm>
            <a:off x="381000" y="8686800"/>
            <a:ext cx="4876800" cy="227013"/>
          </a:xfrm>
          <a:prstGeom prst="rect">
            <a:avLst/>
          </a:prstGeom>
        </p:spPr>
        <p:txBody>
          <a:bodyPr vert="horz" lIns="0" tIns="0" rIns="0" bIns="0" rtlCol="0" anchor="ctr"/>
          <a:lstStyle>
            <a:lvl1pPr algn="l">
              <a:defRPr sz="1000">
                <a:latin typeface="MetricHPE" panose="020B0503030202060203" pitchFamily="34" charset="0"/>
              </a:defRPr>
            </a:lvl1pPr>
          </a:lstStyle>
          <a:p>
            <a:endParaRPr lang="en-US" dirty="0"/>
          </a:p>
        </p:txBody>
      </p:sp>
      <p:sp>
        <p:nvSpPr>
          <p:cNvPr id="7" name="Slide Number Placeholder 6"/>
          <p:cNvSpPr>
            <a:spLocks noGrp="1"/>
          </p:cNvSpPr>
          <p:nvPr>
            <p:ph type="sldNum" sz="quarter" idx="5"/>
          </p:nvPr>
        </p:nvSpPr>
        <p:spPr>
          <a:xfrm>
            <a:off x="5867400" y="8686800"/>
            <a:ext cx="609600" cy="227013"/>
          </a:xfrm>
          <a:prstGeom prst="rect">
            <a:avLst/>
          </a:prstGeom>
        </p:spPr>
        <p:txBody>
          <a:bodyPr vert="horz" lIns="0" tIns="0" rIns="0" bIns="0" rtlCol="0" anchor="ctr"/>
          <a:lstStyle>
            <a:lvl1pPr algn="r">
              <a:defRPr sz="1000">
                <a:latin typeface="MetricHPE" panose="020B0503030202060203" pitchFamily="34" charset="0"/>
              </a:defRPr>
            </a:lvl1pPr>
          </a:lstStyle>
          <a:p>
            <a:fld id="{5BFEAE42-E3FE-4405-B7FC-4425D05B92A0}" type="slidenum">
              <a:rPr lang="en-US" smtClean="0"/>
              <a:pPr/>
              <a:t>‹#›</a:t>
            </a:fld>
            <a:endParaRPr lang="en-US" dirty="0"/>
          </a:p>
        </p:txBody>
      </p:sp>
    </p:spTree>
    <p:extLst>
      <p:ext uri="{BB962C8B-B14F-4D97-AF65-F5344CB8AC3E}">
        <p14:creationId xmlns:p14="http://schemas.microsoft.com/office/powerpoint/2010/main" val="48636397"/>
      </p:ext>
    </p:extLst>
  </p:cSld>
  <p:clrMap bg1="lt1" tx1="dk1" bg2="lt2" tx2="dk2" accent1="accent1" accent2="accent2" accent3="accent3" accent4="accent4" accent5="accent5" accent6="accent6" hlink="hlink" folHlink="folHlink"/>
  <p:notesStyle>
    <a:lvl1pPr marL="45720" indent="-36576" algn="l" defTabSz="914400" rtl="0" eaLnBrk="1" latinLnBrk="0" hangingPunct="1">
      <a:spcBef>
        <a:spcPts val="600"/>
      </a:spcBef>
      <a:buSzPct val="25000"/>
      <a:buFont typeface="" panose="020B0303030202060203" pitchFamily="34" charset="0"/>
      <a:buChar char=" "/>
      <a:defRPr sz="1100" kern="1200">
        <a:solidFill>
          <a:schemeClr val="tx1"/>
        </a:solidFill>
        <a:latin typeface="MetricHPE" panose="020B0503030202060203" pitchFamily="34" charset="0"/>
        <a:ea typeface="+mn-ea"/>
        <a:cs typeface="+mn-cs"/>
      </a:defRPr>
    </a:lvl1pPr>
    <a:lvl2pPr marL="228600" indent="-137160" algn="l" defTabSz="914400" rtl="0" eaLnBrk="1" latinLnBrk="0" hangingPunct="1">
      <a:spcBef>
        <a:spcPts val="600"/>
      </a:spcBef>
      <a:buFont typeface="" panose="020B0303030202060203" pitchFamily="34" charset="0"/>
      <a:buChar char="–"/>
      <a:defRPr sz="1050" kern="1200">
        <a:solidFill>
          <a:schemeClr val="tx1"/>
        </a:solidFill>
        <a:latin typeface="MetricHPE" panose="020B0503030202060203" pitchFamily="34" charset="0"/>
        <a:ea typeface="+mn-ea"/>
        <a:cs typeface="+mn-cs"/>
      </a:defRPr>
    </a:lvl2pPr>
    <a:lvl3pPr marL="365760" indent="-109728" algn="l" defTabSz="914400" rtl="0" eaLnBrk="1" latinLnBrk="0" hangingPunct="1">
      <a:spcBef>
        <a:spcPts val="600"/>
      </a:spcBef>
      <a:buFont typeface="" panose="020B0303030202060203" pitchFamily="34" charset="0"/>
      <a:buChar char="–"/>
      <a:defRPr sz="1000" kern="1200">
        <a:solidFill>
          <a:schemeClr val="tx1"/>
        </a:solidFill>
        <a:latin typeface="MetricHPE" panose="020B0503030202060203" pitchFamily="34" charset="0"/>
        <a:ea typeface="+mn-ea"/>
        <a:cs typeface="+mn-cs"/>
      </a:defRPr>
    </a:lvl3pPr>
    <a:lvl4pPr marL="548640" indent="-109728" algn="l" defTabSz="914400" rtl="0" eaLnBrk="1" latinLnBrk="0" hangingPunct="1">
      <a:spcBef>
        <a:spcPts val="600"/>
      </a:spcBef>
      <a:buFont typeface="" panose="020B0303030202060203" pitchFamily="34" charset="0"/>
      <a:buChar char="–"/>
      <a:defRPr sz="900" kern="1200">
        <a:solidFill>
          <a:schemeClr val="tx1"/>
        </a:solidFill>
        <a:latin typeface="MetricHPE" panose="020B0503030202060203" pitchFamily="34" charset="0"/>
        <a:ea typeface="+mn-ea"/>
        <a:cs typeface="+mn-cs"/>
      </a:defRPr>
    </a:lvl4pPr>
    <a:lvl5pPr marL="731520" indent="-109728" algn="l" defTabSz="914400" rtl="0" eaLnBrk="1" latinLnBrk="0" hangingPunct="1">
      <a:spcBef>
        <a:spcPts val="600"/>
      </a:spcBef>
      <a:buFont typeface="" panose="020B0303030202060203" pitchFamily="34" charset="0"/>
      <a:buChar char="–"/>
      <a:defRPr sz="800" kern="1200">
        <a:solidFill>
          <a:schemeClr val="tx1"/>
        </a:solidFill>
        <a:latin typeface="MetricHPE" panose="020B05030302020602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upshotstories.com/stories/the-town-of-mansfield-s-unexpected-journey-into-hyperconvergence"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techvalidate.com/product-research/simplivity-hyperconverged-infrastructure/charts/C39-9B5-4FF"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techvalidate.com/product-research/HPEHybridITSolutions/charts/232-FC1-EA7"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hpe.com/us/en/resources/integrated-systems/simplivity-economic-impact.html?parentPage=/us/en/products/integrated-systems/simplivity"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loginvsi.com/resources/benchmark-reports"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hpe.com/us/en/newsroom/press-release/2019/09/hpe-cybersecurity-solutions-recognized-for-ability-to-reduce-risk-by-insurers-in-new-cyber-catalyst-program.html"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hpe.com/us/en/resources/integrated-systems/simplivity-customer-interviews.html?parentPage=/us/en/products/integrated-systems/simplivity"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www.hpe.com/us/en/integrated-systems/simplivity-guarantee.html" TargetMode="External"/><Relationship Id="rId5" Type="http://schemas.openxmlformats.org/officeDocument/2006/relationships/hyperlink" Target="https://hpe.seismic.com/Link/Content/DCeScWrpfUjke7oK_Co8APzg" TargetMode="External"/><Relationship Id="rId4" Type="http://schemas.openxmlformats.org/officeDocument/2006/relationships/hyperlink" Target="https://www.hpe.com/us/en/resources/integrated-systems/simplivity-economic-impact.html?parentPage=/us/en/products/integrated-systems/simplivity"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dirty="0"/>
              <a:t>Intent</a:t>
            </a:r>
            <a:r>
              <a:rPr lang="en-US" baseline="0" dirty="0"/>
              <a:t> of slide: Setting the context for how HPE SimpliVity reimagines HCI and goes beyond normal capabilities with  AI-driven, intelligent HCI.</a:t>
            </a:r>
          </a:p>
          <a:p>
            <a:endParaRPr lang="en-US" baseline="0" dirty="0"/>
          </a:p>
          <a:p>
            <a:r>
              <a:rPr lang="en-US" dirty="0"/>
              <a:t>Thanks for meeting with me today.  Enterprises in every industry are looking at HCI as a next-gen architecture for virtualized workloads. While the gains have been significant, there is so much opportunity to go beyond the normal capabilities to take enterprises where they need to go.   </a:t>
            </a:r>
          </a:p>
          <a:p>
            <a:endParaRPr lang="en-US" dirty="0"/>
          </a:p>
          <a:p>
            <a:r>
              <a:rPr lang="en-US" dirty="0"/>
              <a:t>So I’d like to take you through our perspective - to reimagine what hyperconverged is and what it can do for your business. It’s about moving beyond software-defined to AI-driven, intelligent HCI.</a:t>
            </a:r>
          </a:p>
          <a:p>
            <a:endParaRPr lang="en-US" dirty="0"/>
          </a:p>
          <a:p>
            <a:r>
              <a:rPr lang="en-US" dirty="0"/>
              <a:t>As</a:t>
            </a:r>
            <a:r>
              <a:rPr lang="en-US" baseline="0" dirty="0"/>
              <a:t> well we will educate you on the HPE SimpliVity hyperconverged infrastructure solution that is helping thousands of customers simplify their hybrid cloud journey.</a:t>
            </a:r>
            <a:endParaRPr lang="en-US" dirty="0"/>
          </a:p>
        </p:txBody>
      </p:sp>
      <p:sp>
        <p:nvSpPr>
          <p:cNvPr id="4" name="Slide Number Placeholder 3"/>
          <p:cNvSpPr>
            <a:spLocks noGrp="1"/>
          </p:cNvSpPr>
          <p:nvPr>
            <p:ph type="sldNum" sz="quarter" idx="5"/>
          </p:nvPr>
        </p:nvSpPr>
        <p:spPr/>
        <p:txBody>
          <a:bodyPr/>
          <a:lstStyle/>
          <a:p>
            <a:fld id="{5BFEAE42-E3FE-4405-B7FC-4425D05B92A0}"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13175303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390525"/>
            <a:ext cx="4686300" cy="2635250"/>
          </a:xfrm>
        </p:spPr>
      </p:sp>
      <p:sp>
        <p:nvSpPr>
          <p:cNvPr id="3" name="Notes Placeholder 2"/>
          <p:cNvSpPr>
            <a:spLocks noGrp="1"/>
          </p:cNvSpPr>
          <p:nvPr>
            <p:ph type="body" idx="1"/>
          </p:nvPr>
        </p:nvSpPr>
        <p:spPr/>
        <p:txBody>
          <a:bodyPr>
            <a:normAutofit fontScale="77500" lnSpcReduction="20000"/>
          </a:bodyPr>
          <a:lstStyle/>
          <a:p>
            <a:r>
              <a:rPr lang="en-US" sz="1200" dirty="0"/>
              <a:t>Intent of Slide: Explain</a:t>
            </a:r>
            <a:r>
              <a:rPr lang="en-US" sz="1200" baseline="0" dirty="0"/>
              <a:t> our core technology - </a:t>
            </a:r>
            <a:r>
              <a:rPr lang="en-US" sz="1200" dirty="0"/>
              <a:t>HPE SimpliVity Data Virtualization Platform—and its benefits.</a:t>
            </a:r>
          </a:p>
          <a:p>
            <a:endParaRPr lang="en-US" sz="1200" dirty="0"/>
          </a:p>
          <a:p>
            <a:r>
              <a:rPr lang="en-US" sz="1200" dirty="0"/>
              <a:t>HPE SimpliVity infrastructure’s core technology is the HPE SimpliVity Data Virtualization Platform, a globally aware file system and object store that facilitates a globally shared resource pools across multiple sites.  The Data Virtualization Platform is characterized by the advanced data services it delivers:</a:t>
            </a:r>
          </a:p>
          <a:p>
            <a:r>
              <a:rPr lang="en-US" sz="1200" dirty="0"/>
              <a:t> </a:t>
            </a:r>
          </a:p>
          <a:p>
            <a:pPr marL="0" indent="0">
              <a:buNone/>
            </a:pPr>
            <a:r>
              <a:rPr lang="en-US" sz="1200" b="1" dirty="0"/>
              <a:t>Global VM-Centric Management and Mobility</a:t>
            </a:r>
          </a:p>
          <a:p>
            <a:r>
              <a:rPr lang="en-US" sz="1200" dirty="0"/>
              <a:t>Given our approach to data efficiency, the Data Virtualization Platform makes Virtual Machines lightweight and mobile.  So it is extremely easy to move and/or clone VMs between sites to support global “follow the sun” development efforts or to move VMs to the appropriate location based on the requirements of the application.</a:t>
            </a:r>
          </a:p>
          <a:p>
            <a:endParaRPr lang="en-US" sz="1200" dirty="0"/>
          </a:p>
          <a:p>
            <a:r>
              <a:rPr lang="en-US" sz="1200" dirty="0"/>
              <a:t>Our approach to management is also unique.  With Global VM-centric management, gone are the days of managing LUNs and shares and volumes. Instead, all management is done at the VM level with a single view across all of data centers and remote sites.  Our unique file system abstracts the VMs, policies and management from the underlying hardware. Managing the system is designed to be simple and easy, which is why IDC found that our customers reported an 81% increase in time spent supporting new projects.</a:t>
            </a:r>
          </a:p>
          <a:p>
            <a:pPr marL="234841" indent="-234841">
              <a:buFont typeface="+mj-lt"/>
              <a:buAutoNum type="arabicPeriod"/>
            </a:pPr>
            <a:endParaRPr lang="en-US" sz="1200" dirty="0"/>
          </a:p>
          <a:p>
            <a:pPr marL="0" indent="0">
              <a:buNone/>
            </a:pPr>
            <a:r>
              <a:rPr lang="en-US" sz="1200" b="1" dirty="0"/>
              <a:t>Built-in Resiliency, Backup, and Disaster Recovery </a:t>
            </a:r>
          </a:p>
          <a:p>
            <a:pPr marL="0" indent="0">
              <a:buNone/>
            </a:pPr>
            <a:endParaRPr lang="en-US" sz="1200" dirty="0"/>
          </a:p>
          <a:p>
            <a:pPr marL="0" indent="0">
              <a:buNone/>
            </a:pPr>
            <a:r>
              <a:rPr lang="en-US" sz="1200" dirty="0"/>
              <a:t>Only HPE SimpliVity hyperconverged systems deliver the resilience, built-in backup, and bandwidth-efficient replication needed to ensure the highest levels of data integrity and availability, eliminating the need for legacy data protection.</a:t>
            </a:r>
          </a:p>
          <a:p>
            <a:pPr marL="0" indent="0" defTabSz="467951">
              <a:spcBef>
                <a:spcPts val="0"/>
              </a:spcBef>
              <a:buSzTx/>
              <a:buNone/>
              <a:defRPr/>
            </a:pPr>
            <a:r>
              <a:rPr lang="en-US" sz="1200" dirty="0"/>
              <a:t>All data protection is built-in, all at the VM level. Your team can easily backup, restore and move VMs, and they don’t have to worry about the underlying storage infrastructure. They can just right click in vCenter—or use orchestration tools like VMware vRealize Automation– and hit “backup” or “restore” or “move.”  And we guarantee that you will be able to restore a local 1 TB VM in one minute or less. On top of that, a recent study from IDC found that 70% of our customers reported improvement in backup/recovery and DR and a majority eliminated the use of existing third-party backup or replication tools after deploying HPE SimpliVity hyperconverged infrastructure. </a:t>
            </a:r>
          </a:p>
          <a:p>
            <a:pPr marL="0" indent="0">
              <a:buNone/>
            </a:pPr>
            <a:endParaRPr lang="en-US" sz="1200" dirty="0"/>
          </a:p>
          <a:p>
            <a:pPr marL="0" indent="0">
              <a:buNone/>
            </a:pPr>
            <a:r>
              <a:rPr lang="en-US" sz="1200" b="1" dirty="0"/>
              <a:t>Guaranteed Data Efficiency </a:t>
            </a:r>
          </a:p>
          <a:p>
            <a:r>
              <a:rPr lang="en-US" sz="1200" dirty="0"/>
              <a:t>Our solution deduplicates, compresses and optimizes ALL data inline at inception, in real-time, once and forever across all tiers of data. </a:t>
            </a:r>
          </a:p>
          <a:p>
            <a:endParaRPr lang="en-US" sz="1200" dirty="0"/>
          </a:p>
          <a:p>
            <a:r>
              <a:rPr lang="en-US" sz="1200" dirty="0"/>
              <a:t>The real power comes from the optional HPE OmniStack Accelerator Card, a PCIe card that offloads the heavy infrastructure operations, enabling the Intel x86 resources to do what they do best: running VMs. And we do it all a 0% performance impact to production VMs. In fact, we increase performance because we eliminate unnecessary IOPs. That’s revolutionary and differentiated—no one else can do it. And it’s all possible because of the Accelerator Card. From recent Forrester 2019 survey HPE SimpliVity customers experience, on average, </a:t>
            </a:r>
            <a:r>
              <a:rPr lang="en-US" sz="1200" dirty="0">
                <a:solidFill>
                  <a:srgbClr val="FF0000"/>
                </a:solidFill>
              </a:rPr>
              <a:t>47:1 data efficiency with many seeing over 100:1 data efficiency based on TechValidate surveys.</a:t>
            </a:r>
            <a:r>
              <a:rPr lang="en-US" sz="1200" dirty="0"/>
              <a:t>  And we guarantee 10:1 data efficiency as part of our standard warranty.</a:t>
            </a:r>
          </a:p>
          <a:p>
            <a:pPr marL="0" indent="0">
              <a:buNone/>
            </a:pPr>
            <a:endParaRPr lang="en-US" dirty="0"/>
          </a:p>
        </p:txBody>
      </p:sp>
      <p:sp>
        <p:nvSpPr>
          <p:cNvPr id="4" name="Slide Number Placeholder 3"/>
          <p:cNvSpPr>
            <a:spLocks noGrp="1"/>
          </p:cNvSpPr>
          <p:nvPr>
            <p:ph type="sldNum" sz="quarter" idx="10"/>
          </p:nvPr>
        </p:nvSpPr>
        <p:spPr/>
        <p:txBody>
          <a:bodyPr/>
          <a:lstStyle/>
          <a:p>
            <a:fld id="{40BC9BDF-CB01-4A6C-85CE-926694D2A5DD}"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951377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ea typeface="+mn-ea"/>
                <a:cs typeface="+mn-cs"/>
              </a:rPr>
              <a:t>Intent of slide: List salient</a:t>
            </a:r>
            <a:r>
              <a:rPr lang="en-US" sz="1200" b="0" i="0" u="none" strike="noStrike" kern="1200" baseline="0" dirty="0">
                <a:solidFill>
                  <a:schemeClr val="tx1"/>
                </a:solidFill>
                <a:effectLst/>
                <a:ea typeface="+mn-ea"/>
                <a:cs typeface="+mn-cs"/>
              </a:rPr>
              <a:t> features that demonstrate how HPE SimpliVity provides all enterprise capabilities without any of the complexities.</a:t>
            </a:r>
            <a:endParaRPr lang="en-US" sz="1200" b="0" i="0" u="none" strike="noStrike"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ea typeface="+mn-ea"/>
                <a:cs typeface="+mn-cs"/>
              </a:rPr>
              <a:t>We’ve made this platform simple for anyone to manage full-stack infrastructure, giving customers enterprise capabilities without any of the complexity.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ea typeface="+mn-ea"/>
                <a:cs typeface="+mn-cs"/>
              </a:rPr>
              <a:t>Diving a little deeper….this experience is all through innovative software layer we built that automates stack management, connected in with vCenter.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ea typeface="+mn-ea"/>
                <a:cs typeface="+mn-cs"/>
              </a:rPr>
              <a:t>First, all resources are software-defined.  Customer don’t have to spend any time in the silo element managers as the resources are abstracted from the physical hardware and managed through vCenter. Makes it really easy for a VM admin to manage.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ea typeface="+mn-ea"/>
                <a:cs typeface="+mn-cs"/>
              </a:rPr>
              <a:t>Next, all resources are auto-discovered which makes it easy to build out the cluster</a:t>
            </a:r>
            <a:r>
              <a:rPr lang="en-US" sz="1200" b="0" i="0" u="none" strike="noStrike" kern="1200" baseline="0" dirty="0">
                <a:solidFill>
                  <a:schemeClr val="tx1"/>
                </a:solidFill>
                <a:effectLst/>
                <a:ea typeface="+mn-ea"/>
                <a:cs typeface="+mn-cs"/>
              </a:rPr>
              <a:t> and across sites in a federated many.  You gain global unified management across all your sites and managed all clusters via a simple interface, vCenter.</a:t>
            </a:r>
            <a:endParaRPr lang="en-US" sz="1200" b="0" i="0" u="none" strike="noStrike"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ea typeface="+mn-ea"/>
                <a:cs typeface="+mn-cs"/>
              </a:rPr>
              <a:t>You manage datastores and</a:t>
            </a:r>
            <a:r>
              <a:rPr lang="en-US" sz="1200" b="0" i="0" u="none" strike="noStrike" kern="1200" baseline="0" dirty="0">
                <a:solidFill>
                  <a:schemeClr val="tx1"/>
                </a:solidFill>
                <a:effectLst/>
                <a:ea typeface="+mn-ea"/>
                <a:cs typeface="+mn-cs"/>
              </a:rPr>
              <a:t> VMs and no longer have to worry about LUNs, RAID groups, shares and storage resources.  All is abstracted away.  The system is complete VM-centric.</a:t>
            </a:r>
            <a:endParaRPr lang="en-US" sz="1200" b="0" i="0" u="none" strike="noStrike"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ea typeface="+mn-ea"/>
                <a:cs typeface="+mn-cs"/>
              </a:rPr>
              <a:t>Policy-based automation makes it easy to set policies and data services—to configure replication, backup, snapshots, etc natively, without requiring any separate appliances.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231F20"/>
                </a:solidFill>
                <a:latin typeface="MetricHPE"/>
                <a:cs typeface="MetricHPE"/>
              </a:rPr>
              <a:t>No compromise </a:t>
            </a:r>
            <a:r>
              <a:rPr lang="en-US" sz="1200" b="1" dirty="0">
                <a:solidFill>
                  <a:srgbClr val="FF0000"/>
                </a:solidFill>
                <a:latin typeface="MetricHPE"/>
                <a:cs typeface="MetricHPE"/>
              </a:rPr>
              <a:t>r</a:t>
            </a:r>
            <a:r>
              <a:rPr lang="en-US" sz="1200" b="1" dirty="0">
                <a:solidFill>
                  <a:srgbClr val="231F20"/>
                </a:solidFill>
                <a:latin typeface="MetricHPE"/>
                <a:cs typeface="MetricHPE"/>
              </a:rPr>
              <a:t>esiliency with autotuning—</a:t>
            </a:r>
            <a:r>
              <a:rPr lang="en-US" sz="1200" dirty="0">
                <a:cs typeface="MetricHPE"/>
              </a:rPr>
              <a:t>HPE SimpliVity</a:t>
            </a:r>
            <a:r>
              <a:rPr lang="en-US" sz="1200" baseline="0" dirty="0">
                <a:cs typeface="MetricHPE"/>
              </a:rPr>
              <a:t> provides</a:t>
            </a:r>
            <a:r>
              <a:rPr lang="en-US" sz="1200" dirty="0">
                <a:cs typeface="MetricHPE"/>
              </a:rPr>
              <a:t> optimal performance, efficiency, and resiliency without knobs or tradeoffs.  The system can tolerate any 3 simultaneous drive failures without data loss, and can recover or clone 1TB VMs in 60 seconds to keep data available.  Plus there is nothing to configure.</a:t>
            </a:r>
            <a:r>
              <a:rPr lang="en-US" sz="1200" baseline="0" dirty="0">
                <a:cs typeface="MetricHPE"/>
              </a:rPr>
              <a:t>  It just works.</a:t>
            </a:r>
            <a:endParaRPr lang="en-US" sz="1200" dirty="0">
              <a:cs typeface="MetricHP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ea typeface="+mn-ea"/>
                <a:cs typeface="+mn-cs"/>
              </a:rPr>
              <a:t>And for upgrades</a:t>
            </a:r>
            <a:r>
              <a:rPr lang="en-US" sz="1200" b="0" i="0" u="none" strike="noStrike" kern="1200" baseline="0" dirty="0">
                <a:solidFill>
                  <a:schemeClr val="tx1"/>
                </a:solidFill>
                <a:effectLst/>
                <a:ea typeface="+mn-ea"/>
                <a:cs typeface="+mn-cs"/>
              </a:rPr>
              <a:t> and lifecycle management is simplified.  You can start small and scale in your site or across sites to large scale in small HCI increments.  All non-disruptively.</a:t>
            </a:r>
            <a:br>
              <a:rPr lang="en-US" sz="1200" b="0" i="0" u="none" strike="noStrike" kern="1200" dirty="0">
                <a:solidFill>
                  <a:schemeClr val="tx1"/>
                </a:solidFill>
                <a:effectLst/>
                <a:ea typeface="+mn-ea"/>
                <a:cs typeface="+mn-cs"/>
              </a:rPr>
            </a:br>
            <a:endParaRPr lang="en-US" sz="1200" b="0" i="0" u="none" strike="noStrike" kern="1200" dirty="0">
              <a:solidFill>
                <a:schemeClr val="tx1"/>
              </a:solidFill>
              <a:effectLs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A853E8-D85F-5D49-95D2-E1D96ABFE2B9}"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5131521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0050" y="387350"/>
            <a:ext cx="4651375" cy="2616200"/>
          </a:xfrm>
        </p:spPr>
      </p:sp>
      <p:sp>
        <p:nvSpPr>
          <p:cNvPr id="3" name="Notes Placeholder 2"/>
          <p:cNvSpPr>
            <a:spLocks noGrp="1"/>
          </p:cNvSpPr>
          <p:nvPr>
            <p:ph type="body" idx="1"/>
          </p:nvPr>
        </p:nvSpPr>
        <p:spPr/>
        <p:txBody>
          <a:bodyPr>
            <a:normAutofit/>
          </a:bodyPr>
          <a:lstStyle/>
          <a:p>
            <a:pPr marL="0" indent="0" defTabSz="584034">
              <a:spcBef>
                <a:spcPts val="0"/>
              </a:spcBef>
              <a:buSzPct val="100000"/>
              <a:buNone/>
              <a:defRPr/>
            </a:pPr>
            <a:r>
              <a:rPr lang="en-US" sz="1100" dirty="0">
                <a:solidFill>
                  <a:prstClr val="white"/>
                </a:solidFill>
                <a:latin typeface="MetricHPE"/>
                <a:cs typeface="MetricHPE" panose="020B0604020202020204" pitchFamily="34" charset="0"/>
                <a:sym typeface="MetricHPE" panose="020B0404020204020204" pitchFamily="34" charset="0"/>
              </a:rPr>
              <a:t>Intent of slide: Overview of the simplified customer experience.</a:t>
            </a:r>
          </a:p>
          <a:p>
            <a:pPr marL="0" indent="0" defTabSz="584034">
              <a:spcBef>
                <a:spcPts val="0"/>
              </a:spcBef>
              <a:buSzPct val="100000"/>
              <a:buNone/>
              <a:defRPr/>
            </a:pPr>
            <a:endParaRPr lang="en-US" sz="1100" dirty="0">
              <a:solidFill>
                <a:prstClr val="white"/>
              </a:solidFill>
              <a:latin typeface="MetricHPE"/>
              <a:cs typeface="MetricHPE" panose="020B0604020202020204" pitchFamily="34" charset="0"/>
              <a:sym typeface="MetricHPE" panose="020B0404020204020204" pitchFamily="34" charset="0"/>
            </a:endParaRPr>
          </a:p>
          <a:p>
            <a:pPr marL="0" indent="0" defTabSz="584034">
              <a:spcBef>
                <a:spcPts val="0"/>
              </a:spcBef>
              <a:buSzPct val="100000"/>
              <a:buNone/>
              <a:defRPr/>
            </a:pPr>
            <a:r>
              <a:rPr lang="en-US" sz="1100" dirty="0">
                <a:solidFill>
                  <a:prstClr val="white"/>
                </a:solidFill>
                <a:latin typeface="MetricHPE"/>
                <a:cs typeface="MetricHPE" panose="020B0604020202020204" pitchFamily="34" charset="0"/>
                <a:sym typeface="MetricHPE" panose="020B0404020204020204" pitchFamily="34" charset="0"/>
              </a:rPr>
              <a:t>Continuing to focus on simplifying the customer experience in HCI</a:t>
            </a:r>
          </a:p>
          <a:p>
            <a:pPr marL="0" indent="0" defTabSz="584034">
              <a:spcBef>
                <a:spcPts val="0"/>
              </a:spcBef>
              <a:buSzPct val="100000"/>
              <a:buNone/>
              <a:defRPr/>
            </a:pPr>
            <a:endParaRPr lang="en-US" sz="1100" dirty="0">
              <a:solidFill>
                <a:prstClr val="white"/>
              </a:solidFill>
              <a:latin typeface="MetricHPE"/>
              <a:cs typeface="MetricHPE" panose="020B0604020202020204" pitchFamily="34" charset="0"/>
              <a:sym typeface="MetricHPE" panose="020B0404020204020204" pitchFamily="34" charset="0"/>
            </a:endParaRPr>
          </a:p>
          <a:p>
            <a:pPr marL="0" indent="0" defTabSz="584034">
              <a:spcBef>
                <a:spcPts val="0"/>
              </a:spcBef>
              <a:buSzPct val="100000"/>
              <a:buNone/>
              <a:defRPr/>
            </a:pPr>
            <a:r>
              <a:rPr lang="en-US" sz="1100" dirty="0">
                <a:solidFill>
                  <a:prstClr val="white"/>
                </a:solidFill>
                <a:latin typeface="MetricHPE"/>
                <a:cs typeface="MetricHPE" panose="020B0604020202020204" pitchFamily="34" charset="0"/>
                <a:sym typeface="MetricHPE" panose="020B0404020204020204" pitchFamily="34" charset="0"/>
              </a:rPr>
              <a:t>Customers benefit in Day 2 and beyond with simplified updates, patching and upgrades.  </a:t>
            </a:r>
          </a:p>
          <a:p>
            <a:pPr marL="0" indent="0" defTabSz="584034">
              <a:spcBef>
                <a:spcPts val="0"/>
              </a:spcBef>
              <a:buSzPct val="100000"/>
              <a:buNone/>
              <a:defRPr/>
            </a:pPr>
            <a:endParaRPr lang="en-US" sz="1100" dirty="0">
              <a:solidFill>
                <a:prstClr val="white"/>
              </a:solidFill>
              <a:latin typeface="MetricHPE"/>
              <a:cs typeface="MetricHPE" panose="020B0604020202020204" pitchFamily="34" charset="0"/>
              <a:sym typeface="MetricHPE" panose="020B0404020204020204" pitchFamily="34" charset="0"/>
            </a:endParaRPr>
          </a:p>
          <a:p>
            <a:pPr marL="0" indent="0" defTabSz="584034">
              <a:spcBef>
                <a:spcPts val="0"/>
              </a:spcBef>
              <a:buSzPct val="100000"/>
              <a:buNone/>
              <a:defRPr/>
            </a:pPr>
            <a:r>
              <a:rPr lang="en-US" sz="1100" dirty="0">
                <a:solidFill>
                  <a:prstClr val="white"/>
                </a:solidFill>
                <a:latin typeface="MetricHPE"/>
                <a:cs typeface="MetricHPE" panose="020B0604020202020204" pitchFamily="34" charset="0"/>
                <a:sym typeface="MetricHPE" panose="020B0404020204020204" pitchFamily="34" charset="0"/>
              </a:rPr>
              <a:t>We are delivering simple Lifecycle Management via </a:t>
            </a:r>
            <a:r>
              <a:rPr lang="en-US" dirty="0">
                <a:solidFill>
                  <a:prstClr val="white"/>
                </a:solidFill>
                <a:latin typeface="MetricHPE"/>
                <a:cs typeface="MetricHPE" panose="020B0604020202020204" pitchFamily="34" charset="0"/>
                <a:sym typeface="MetricHPE" panose="020B0404020204020204" pitchFamily="34" charset="0"/>
              </a:rPr>
              <a:t>1-click cluster upgrades across HPE ProLiant </a:t>
            </a:r>
            <a:r>
              <a:rPr lang="en-US" b="1" dirty="0">
                <a:solidFill>
                  <a:prstClr val="white"/>
                </a:solidFill>
                <a:latin typeface="MetricHPE"/>
                <a:cs typeface="MetricHPE" panose="020B0604020202020204" pitchFamily="34" charset="0"/>
                <a:sym typeface="MetricHPE" panose="020B0404020204020204" pitchFamily="34" charset="0"/>
              </a:rPr>
              <a:t>firmware, hypervisor, and HPE SimpliVity software OS</a:t>
            </a:r>
            <a:r>
              <a:rPr lang="en-US" dirty="0">
                <a:solidFill>
                  <a:prstClr val="white"/>
                </a:solidFill>
                <a:latin typeface="MetricHPE"/>
                <a:cs typeface="MetricHPE" panose="020B0604020202020204" pitchFamily="34" charset="0"/>
                <a:sym typeface="MetricHPE" panose="020B0404020204020204" pitchFamily="34" charset="0"/>
              </a:rPr>
              <a:t>.  This delivers a seamless, full stack upgrade</a:t>
            </a:r>
            <a:r>
              <a:rPr lang="en-US" baseline="0" dirty="0">
                <a:solidFill>
                  <a:prstClr val="white"/>
                </a:solidFill>
                <a:latin typeface="MetricHPE"/>
                <a:cs typeface="MetricHPE" panose="020B0604020202020204" pitchFamily="34" charset="0"/>
                <a:sym typeface="MetricHPE" panose="020B0404020204020204" pitchFamily="34" charset="0"/>
              </a:rPr>
              <a:t>.</a:t>
            </a:r>
            <a:endParaRPr lang="en-US" dirty="0">
              <a:solidFill>
                <a:prstClr val="white"/>
              </a:solidFill>
              <a:latin typeface="MetricHPE"/>
              <a:cs typeface="MetricHPE" panose="020B0604020202020204" pitchFamily="34" charset="0"/>
              <a:sym typeface="MetricHPE" panose="020B0404020204020204" pitchFamily="34" charset="0"/>
            </a:endParaRPr>
          </a:p>
          <a:p>
            <a:pPr marL="0" indent="0" defTabSz="584034">
              <a:spcBef>
                <a:spcPts val="0"/>
              </a:spcBef>
              <a:buSzPct val="100000"/>
              <a:buNone/>
              <a:defRPr/>
            </a:pPr>
            <a:endParaRPr lang="en-US" dirty="0">
              <a:solidFill>
                <a:prstClr val="white"/>
              </a:solidFill>
              <a:latin typeface="MetricHPE"/>
              <a:cs typeface="MetricHPE" panose="020B0604020202020204" pitchFamily="34" charset="0"/>
              <a:sym typeface="MetricHPE" panose="020B0404020204020204" pitchFamily="34" charset="0"/>
            </a:endParaRPr>
          </a:p>
          <a:p>
            <a:pPr marL="0" indent="0" defTabSz="584034">
              <a:spcBef>
                <a:spcPts val="0"/>
              </a:spcBef>
              <a:buSzPct val="100000"/>
              <a:buNone/>
              <a:defRPr/>
            </a:pPr>
            <a:r>
              <a:rPr lang="en-US" dirty="0">
                <a:solidFill>
                  <a:prstClr val="white"/>
                </a:solidFill>
                <a:latin typeface="MetricHPE"/>
                <a:cs typeface="MetricHPE" panose="020B0604020202020204" pitchFamily="34" charset="0"/>
                <a:sym typeface="MetricHPE" panose="020B0404020204020204" pitchFamily="34" charset="0"/>
              </a:rPr>
              <a:t>It’s simple, Non-disruptive, automated, efficient</a:t>
            </a:r>
          </a:p>
        </p:txBody>
      </p:sp>
      <p:sp>
        <p:nvSpPr>
          <p:cNvPr id="4" name="Slide Number Placeholder 3"/>
          <p:cNvSpPr>
            <a:spLocks noGrp="1"/>
          </p:cNvSpPr>
          <p:nvPr>
            <p:ph type="sldNum" sz="quarter" idx="10"/>
          </p:nvPr>
        </p:nvSpPr>
        <p:spPr/>
        <p:txBody>
          <a:bodyPr/>
          <a:lstStyle/>
          <a:p>
            <a:fld id="{5BFEAE42-E3FE-4405-B7FC-4425D05B92A0}"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36109456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normAutofit/>
          </a:bodyPr>
          <a:lstStyle/>
          <a:p>
            <a:r>
              <a:rPr lang="en-US" sz="1100" kern="1200" dirty="0">
                <a:solidFill>
                  <a:schemeClr val="tx1"/>
                </a:solidFill>
                <a:effectLst/>
                <a:ea typeface="+mn-ea"/>
                <a:cs typeface="+mn-cs"/>
              </a:rPr>
              <a:t>Intent of slide: Now we move on to how HPE SimpliVity is backed by our</a:t>
            </a:r>
            <a:r>
              <a:rPr lang="en-US" sz="1100" kern="1200" baseline="0" dirty="0">
                <a:solidFill>
                  <a:schemeClr val="tx1"/>
                </a:solidFill>
                <a:effectLst/>
                <a:ea typeface="+mn-ea"/>
                <a:cs typeface="+mn-cs"/>
              </a:rPr>
              <a:t> global intelligence engine.</a:t>
            </a:r>
            <a:endParaRPr lang="en-US" sz="1100" kern="1200" dirty="0">
              <a:solidFill>
                <a:schemeClr val="tx1"/>
              </a:solidFill>
              <a:effectLst/>
              <a:ea typeface="+mn-ea"/>
              <a:cs typeface="+mn-cs"/>
            </a:endParaRPr>
          </a:p>
          <a:p>
            <a:endParaRPr lang="en-US" sz="1100" kern="1200" dirty="0">
              <a:solidFill>
                <a:schemeClr val="tx1"/>
              </a:solidFill>
              <a:effectLst/>
              <a:ea typeface="+mn-ea"/>
              <a:cs typeface="+mn-cs"/>
            </a:endParaRPr>
          </a:p>
          <a:p>
            <a:r>
              <a:rPr lang="en-US" sz="1100" kern="1200" dirty="0">
                <a:solidFill>
                  <a:schemeClr val="tx1"/>
                </a:solidFill>
                <a:effectLst/>
                <a:ea typeface="+mn-ea"/>
                <a:cs typeface="+mn-cs"/>
              </a:rPr>
              <a:t>Global Intelligence… </a:t>
            </a:r>
            <a:r>
              <a:rPr lang="en-US" sz="1100" b="1" kern="1200" dirty="0">
                <a:solidFill>
                  <a:schemeClr val="tx1"/>
                </a:solidFill>
                <a:effectLst/>
                <a:ea typeface="+mn-ea"/>
                <a:cs typeface="+mn-cs"/>
              </a:rPr>
              <a:t>is truly a game changer for customers</a:t>
            </a:r>
            <a:r>
              <a:rPr lang="en-US" sz="1100" kern="1200" dirty="0">
                <a:solidFill>
                  <a:schemeClr val="tx1"/>
                </a:solidFill>
                <a:effectLst/>
                <a:ea typeface="+mn-ea"/>
                <a:cs typeface="+mn-cs"/>
              </a:rPr>
              <a:t>… they shift from simple HCI to intelligent HCI with HPE.</a:t>
            </a:r>
          </a:p>
          <a:p>
            <a:endParaRPr lang="en-US" sz="1100" kern="1200" dirty="0">
              <a:solidFill>
                <a:schemeClr val="tx1"/>
              </a:solidFill>
              <a:effectLst/>
              <a:ea typeface="+mn-ea"/>
              <a:cs typeface="+mn-cs"/>
            </a:endParaRPr>
          </a:p>
          <a:p>
            <a:r>
              <a:rPr lang="en-US" sz="1100" kern="1200" dirty="0">
                <a:solidFill>
                  <a:schemeClr val="tx1"/>
                </a:solidFill>
                <a:effectLst/>
                <a:ea typeface="+mn-ea"/>
                <a:cs typeface="+mn-cs"/>
              </a:rPr>
              <a:t>In the 1</a:t>
            </a:r>
            <a:r>
              <a:rPr lang="en-US" sz="1100" kern="1200" baseline="30000" dirty="0">
                <a:solidFill>
                  <a:schemeClr val="tx1"/>
                </a:solidFill>
                <a:effectLst/>
                <a:ea typeface="+mn-ea"/>
                <a:cs typeface="+mn-cs"/>
              </a:rPr>
              <a:t>st</a:t>
            </a:r>
            <a:r>
              <a:rPr lang="en-US" sz="1100" kern="1200" dirty="0">
                <a:solidFill>
                  <a:schemeClr val="tx1"/>
                </a:solidFill>
                <a:effectLst/>
                <a:ea typeface="+mn-ea"/>
                <a:cs typeface="+mn-cs"/>
              </a:rPr>
              <a:t> release of HPE InfoSight for SimpliVity, customers benefit with </a:t>
            </a:r>
            <a:r>
              <a:rPr lang="en-US" sz="1100" b="1" kern="1200" dirty="0">
                <a:solidFill>
                  <a:schemeClr val="tx1"/>
                </a:solidFill>
                <a:effectLst/>
                <a:ea typeface="+mn-ea"/>
                <a:cs typeface="+mn-cs"/>
              </a:rPr>
              <a:t>Predictive resource planning</a:t>
            </a:r>
            <a:r>
              <a:rPr lang="en-US" sz="1100" kern="1200" dirty="0">
                <a:solidFill>
                  <a:schemeClr val="tx1"/>
                </a:solidFill>
                <a:effectLst/>
                <a:ea typeface="+mn-ea"/>
                <a:cs typeface="+mn-cs"/>
              </a:rPr>
              <a:t> taking the guesswork out… </a:t>
            </a:r>
            <a:r>
              <a:rPr lang="en-US" sz="1100" b="1" kern="1200" dirty="0">
                <a:solidFill>
                  <a:schemeClr val="tx1"/>
                </a:solidFill>
                <a:effectLst/>
                <a:ea typeface="+mn-ea"/>
                <a:cs typeface="+mn-cs"/>
              </a:rPr>
              <a:t>Global visibility and analytics </a:t>
            </a:r>
            <a:r>
              <a:rPr lang="en-US" sz="1100" b="0" kern="1200" dirty="0">
                <a:solidFill>
                  <a:schemeClr val="tx1"/>
                </a:solidFill>
                <a:effectLst/>
                <a:ea typeface="+mn-ea"/>
                <a:cs typeface="+mn-cs"/>
              </a:rPr>
              <a:t>saving precious time</a:t>
            </a:r>
            <a:r>
              <a:rPr lang="en-US" sz="1100" kern="1200" dirty="0">
                <a:solidFill>
                  <a:schemeClr val="tx1"/>
                </a:solidFill>
                <a:effectLst/>
                <a:ea typeface="+mn-ea"/>
                <a:cs typeface="+mn-cs"/>
              </a:rPr>
              <a:t>…. </a:t>
            </a:r>
            <a:r>
              <a:rPr lang="en-US" sz="1100" b="1" kern="1200" dirty="0">
                <a:solidFill>
                  <a:schemeClr val="tx1"/>
                </a:solidFill>
                <a:effectLst/>
                <a:ea typeface="+mn-ea"/>
                <a:cs typeface="+mn-cs"/>
              </a:rPr>
              <a:t>Support automation </a:t>
            </a:r>
            <a:r>
              <a:rPr lang="en-US" sz="1100" kern="1200" dirty="0">
                <a:solidFill>
                  <a:schemeClr val="tx1"/>
                </a:solidFill>
                <a:effectLst/>
                <a:ea typeface="+mn-ea"/>
                <a:cs typeface="+mn-cs"/>
              </a:rPr>
              <a:t>and wellness</a:t>
            </a:r>
            <a:r>
              <a:rPr lang="en-US" sz="1100" kern="1200" baseline="0" dirty="0">
                <a:solidFill>
                  <a:schemeClr val="tx1"/>
                </a:solidFill>
                <a:effectLst/>
                <a:ea typeface="+mn-ea"/>
                <a:cs typeface="+mn-cs"/>
              </a:rPr>
              <a:t> enabling self-managing IT</a:t>
            </a:r>
          </a:p>
          <a:p>
            <a:endParaRPr lang="en-US" sz="1100" kern="1200" baseline="0" dirty="0">
              <a:solidFill>
                <a:schemeClr val="tx1"/>
              </a:solidFill>
              <a:effectLst/>
              <a:ea typeface="+mn-ea"/>
              <a:cs typeface="+mn-cs"/>
            </a:endParaRPr>
          </a:p>
          <a:p>
            <a:r>
              <a:rPr lang="en-US" sz="1100" kern="1200" baseline="0" dirty="0">
                <a:solidFill>
                  <a:schemeClr val="tx1"/>
                </a:solidFill>
                <a:effectLst/>
                <a:ea typeface="+mn-ea"/>
                <a:cs typeface="+mn-cs"/>
              </a:rPr>
              <a:t>See next slide for what our customers say about InfoSight and Intelligent HCI</a:t>
            </a:r>
          </a:p>
          <a:p>
            <a:endParaRPr lang="en-US" sz="1100" kern="1200" baseline="0" dirty="0">
              <a:solidFill>
                <a:schemeClr val="tx1"/>
              </a:solidFill>
              <a:effectLst/>
              <a:ea typeface="+mn-ea"/>
              <a:cs typeface="+mn-cs"/>
            </a:endParaRPr>
          </a:p>
          <a:p>
            <a:r>
              <a:rPr lang="en-US" sz="1100" kern="1200" baseline="0" dirty="0">
                <a:solidFill>
                  <a:schemeClr val="tx1"/>
                </a:solidFill>
                <a:effectLst/>
                <a:ea typeface="+mn-ea"/>
                <a:cs typeface="+mn-cs"/>
              </a:rPr>
              <a:t>++++</a:t>
            </a:r>
            <a:endParaRPr lang="en-US" sz="1100" kern="1200" dirty="0">
              <a:solidFill>
                <a:schemeClr val="tx1"/>
              </a:solidFill>
              <a:effectLst/>
              <a:ea typeface="+mn-ea"/>
              <a:cs typeface="+mn-cs"/>
            </a:endParaRPr>
          </a:p>
          <a:p>
            <a:r>
              <a:rPr lang="en-US" sz="1100" kern="1200" dirty="0">
                <a:solidFill>
                  <a:schemeClr val="tx1"/>
                </a:solidFill>
                <a:effectLst/>
                <a:ea typeface="+mn-ea"/>
                <a:cs typeface="+mn-cs"/>
              </a:rPr>
              <a:t>If questions</a:t>
            </a:r>
            <a:r>
              <a:rPr lang="en-US" sz="1100" kern="1200" baseline="0" dirty="0">
                <a:solidFill>
                  <a:schemeClr val="tx1"/>
                </a:solidFill>
                <a:effectLst/>
                <a:ea typeface="+mn-ea"/>
                <a:cs typeface="+mn-cs"/>
              </a:rPr>
              <a:t> or extra time:</a:t>
            </a:r>
            <a:endParaRPr lang="en-US" sz="1100" kern="1200" dirty="0">
              <a:solidFill>
                <a:schemeClr val="tx1"/>
              </a:solidFill>
              <a:effectLst/>
              <a:ea typeface="+mn-ea"/>
              <a:cs typeface="+mn-cs"/>
            </a:endParaRPr>
          </a:p>
          <a:p>
            <a:r>
              <a:rPr lang="en-US" sz="1100" kern="1200" dirty="0">
                <a:solidFill>
                  <a:schemeClr val="tx1"/>
                </a:solidFill>
                <a:effectLst/>
                <a:ea typeface="+mn-ea"/>
                <a:cs typeface="+mn-cs"/>
              </a:rPr>
              <a:t>Eg. We’ll tell customers when a cluster of 50 to 100+ VMs plus associated backups </a:t>
            </a:r>
            <a:r>
              <a:rPr lang="en-US" sz="1100" b="1" kern="1200" dirty="0">
                <a:solidFill>
                  <a:schemeClr val="tx1"/>
                </a:solidFill>
                <a:effectLst/>
                <a:ea typeface="+mn-ea"/>
                <a:cs typeface="+mn-cs"/>
              </a:rPr>
              <a:t>will be full </a:t>
            </a:r>
            <a:r>
              <a:rPr lang="en-US" sz="1100" b="0" kern="1200" dirty="0">
                <a:solidFill>
                  <a:schemeClr val="tx1"/>
                </a:solidFill>
                <a:effectLst/>
                <a:ea typeface="+mn-ea"/>
                <a:cs typeface="+mn-cs"/>
              </a:rPr>
              <a:t>based</a:t>
            </a:r>
            <a:r>
              <a:rPr lang="en-US" sz="1100" b="1" kern="1200" dirty="0">
                <a:solidFill>
                  <a:schemeClr val="tx1"/>
                </a:solidFill>
                <a:effectLst/>
                <a:ea typeface="+mn-ea"/>
                <a:cs typeface="+mn-cs"/>
              </a:rPr>
              <a:t> </a:t>
            </a:r>
            <a:r>
              <a:rPr lang="en-US" sz="1100" kern="1200" dirty="0">
                <a:solidFill>
                  <a:schemeClr val="tx1"/>
                </a:solidFill>
                <a:effectLst/>
                <a:ea typeface="+mn-ea"/>
                <a:cs typeface="+mn-cs"/>
              </a:rPr>
              <a:t>on predictive analytics plus show top consumers from VM perspective.  They can properly plan</a:t>
            </a:r>
            <a:r>
              <a:rPr lang="en-US" sz="1100" kern="1200" baseline="0" dirty="0">
                <a:solidFill>
                  <a:schemeClr val="tx1"/>
                </a:solidFill>
                <a:effectLst/>
                <a:ea typeface="+mn-ea"/>
                <a:cs typeface="+mn-cs"/>
              </a:rPr>
              <a:t> for a refresh or can perform capacity balancing.</a:t>
            </a:r>
            <a:endParaRPr lang="en-US" sz="1100" kern="1200" dirty="0">
              <a:solidFill>
                <a:schemeClr val="tx1"/>
              </a:solidFill>
              <a:effectLst/>
              <a:ea typeface="+mn-ea"/>
              <a:cs typeface="+mn-cs"/>
            </a:endParaRPr>
          </a:p>
          <a:p>
            <a:endParaRPr lang="en-US" sz="1100" kern="1200" dirty="0">
              <a:solidFill>
                <a:schemeClr val="tx1"/>
              </a:solidFill>
              <a:effectLst/>
              <a:ea typeface="+mn-ea"/>
              <a:cs typeface="+mn-cs"/>
            </a:endParaRPr>
          </a:p>
          <a:p>
            <a:r>
              <a:rPr lang="en-US" sz="1100" kern="1200" dirty="0">
                <a:solidFill>
                  <a:schemeClr val="tx1"/>
                </a:solidFill>
                <a:effectLst/>
                <a:ea typeface="+mn-ea"/>
                <a:cs typeface="+mn-cs"/>
              </a:rPr>
              <a:t>Customers gain </a:t>
            </a:r>
            <a:r>
              <a:rPr lang="en-US" sz="1100" b="1" kern="1200" dirty="0">
                <a:solidFill>
                  <a:schemeClr val="tx1"/>
                </a:solidFill>
                <a:effectLst/>
                <a:ea typeface="+mn-ea"/>
                <a:cs typeface="+mn-cs"/>
              </a:rPr>
              <a:t>multi-site view of all VMs spanning data</a:t>
            </a:r>
            <a:r>
              <a:rPr lang="en-US" sz="1100" b="1" kern="1200" baseline="0" dirty="0">
                <a:solidFill>
                  <a:schemeClr val="tx1"/>
                </a:solidFill>
                <a:effectLst/>
                <a:ea typeface="+mn-ea"/>
                <a:cs typeface="+mn-cs"/>
              </a:rPr>
              <a:t> centers</a:t>
            </a:r>
            <a:r>
              <a:rPr lang="en-US" sz="1100" b="1" kern="1200" dirty="0">
                <a:solidFill>
                  <a:schemeClr val="tx1"/>
                </a:solidFill>
                <a:effectLst/>
                <a:ea typeface="+mn-ea"/>
                <a:cs typeface="+mn-cs"/>
              </a:rPr>
              <a:t> along with logical backups</a:t>
            </a:r>
            <a:r>
              <a:rPr lang="en-US" sz="1100" kern="1200" dirty="0">
                <a:solidFill>
                  <a:schemeClr val="tx1"/>
                </a:solidFill>
                <a:effectLst/>
                <a:ea typeface="+mn-ea"/>
                <a:cs typeface="+mn-cs"/>
              </a:rPr>
              <a:t>.  Gives insights into capacity savings that is otherwise time consuming and complex to get.  </a:t>
            </a:r>
          </a:p>
          <a:p>
            <a:endParaRPr lang="en-US" sz="1100" kern="1200" dirty="0">
              <a:solidFill>
                <a:schemeClr val="tx1"/>
              </a:solidFill>
              <a:effectLst/>
              <a:ea typeface="+mn-ea"/>
              <a:cs typeface="+mn-cs"/>
            </a:endParaRPr>
          </a:p>
          <a:p>
            <a:r>
              <a:rPr lang="en-US" sz="1100" kern="1200" dirty="0">
                <a:solidFill>
                  <a:schemeClr val="tx1"/>
                </a:solidFill>
                <a:effectLst/>
                <a:ea typeface="+mn-ea"/>
                <a:cs typeface="+mn-cs"/>
              </a:rPr>
              <a:t>Automated wellness into complex problems</a:t>
            </a:r>
            <a:r>
              <a:rPr lang="en-US" sz="1100" kern="1200" baseline="0" dirty="0">
                <a:solidFill>
                  <a:schemeClr val="tx1"/>
                </a:solidFill>
                <a:effectLst/>
                <a:ea typeface="+mn-ea"/>
                <a:cs typeface="+mn-cs"/>
              </a:rPr>
              <a:t>…. </a:t>
            </a:r>
            <a:r>
              <a:rPr lang="en-US" sz="1100" b="1" kern="1200" baseline="0" dirty="0">
                <a:solidFill>
                  <a:schemeClr val="tx1"/>
                </a:solidFill>
                <a:effectLst/>
                <a:ea typeface="+mn-ea"/>
                <a:cs typeface="+mn-cs"/>
              </a:rPr>
              <a:t>prevents problems across installed base </a:t>
            </a:r>
            <a:r>
              <a:rPr lang="en-US" sz="1100" kern="1200" baseline="0" dirty="0">
                <a:solidFill>
                  <a:schemeClr val="tx1"/>
                </a:solidFill>
                <a:effectLst/>
                <a:ea typeface="+mn-ea"/>
                <a:cs typeface="+mn-cs"/>
              </a:rPr>
              <a:t>before customers even know there is an issue.</a:t>
            </a:r>
          </a:p>
          <a:p>
            <a:endParaRPr lang="en-US" sz="1100" kern="1200" baseline="0" dirty="0">
              <a:solidFill>
                <a:schemeClr val="tx1"/>
              </a:solidFill>
              <a:effectLst/>
              <a:ea typeface="+mn-ea"/>
              <a:cs typeface="+mn-cs"/>
            </a:endParaRPr>
          </a:p>
          <a:p>
            <a:endParaRPr lang="en-US" sz="1100" kern="1200" dirty="0">
              <a:solidFill>
                <a:schemeClr val="tx1"/>
              </a:solidFill>
              <a:effectLs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19438005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normAutofit fontScale="92500"/>
          </a:bodyPr>
          <a:lstStyle/>
          <a:p>
            <a:r>
              <a:rPr lang="en-US" sz="1100" b="0" i="0" u="none" strike="noStrike" kern="1200" dirty="0">
                <a:solidFill>
                  <a:schemeClr val="tx1"/>
                </a:solidFill>
                <a:effectLst/>
                <a:ea typeface="+mn-ea"/>
                <a:cs typeface="+mn-cs"/>
              </a:rPr>
              <a:t>Intent of slide: Show how HPE SimpliVity is hyper-efficient when it comes to time and money.</a:t>
            </a:r>
          </a:p>
          <a:p>
            <a:endParaRPr lang="en-US" sz="1100" b="0" i="0" u="none" strike="noStrike" kern="1200" dirty="0">
              <a:solidFill>
                <a:schemeClr val="tx1"/>
              </a:solidFill>
              <a:effectLst/>
              <a:ea typeface="+mn-ea"/>
              <a:cs typeface="+mn-cs"/>
            </a:endParaRPr>
          </a:p>
          <a:p>
            <a:r>
              <a:rPr lang="en-US" sz="1100" b="0" i="0" u="none" strike="noStrike" kern="1200" dirty="0">
                <a:solidFill>
                  <a:schemeClr val="tx1"/>
                </a:solidFill>
                <a:effectLst/>
                <a:ea typeface="+mn-ea"/>
                <a:cs typeface="+mn-cs"/>
              </a:rPr>
              <a:t>The solution is </a:t>
            </a:r>
            <a:r>
              <a:rPr lang="en-US" sz="1100" b="1" i="0" u="none" strike="noStrike" kern="1200" dirty="0">
                <a:solidFill>
                  <a:schemeClr val="tx1"/>
                </a:solidFill>
                <a:effectLst/>
                <a:ea typeface="+mn-ea"/>
                <a:cs typeface="+mn-cs"/>
              </a:rPr>
              <a:t>hyper-efficient</a:t>
            </a:r>
            <a:r>
              <a:rPr lang="en-US" sz="1100" b="0" i="0" u="none" strike="noStrike" kern="1200" dirty="0">
                <a:solidFill>
                  <a:schemeClr val="tx1"/>
                </a:solidFill>
                <a:effectLst/>
                <a:ea typeface="+mn-ea"/>
                <a:cs typeface="+mn-cs"/>
              </a:rPr>
              <a:t>…</a:t>
            </a:r>
          </a:p>
          <a:p>
            <a:endParaRPr lang="en-US" sz="1100" b="0" i="0" u="none" strike="noStrike" kern="1200" dirty="0">
              <a:solidFill>
                <a:schemeClr val="tx1"/>
              </a:solidFill>
              <a:effectLst/>
              <a:ea typeface="+mn-ea"/>
              <a:cs typeface="+mn-cs"/>
            </a:endParaRPr>
          </a:p>
          <a:p>
            <a:r>
              <a:rPr lang="en-US" sz="1100" b="0" i="0" u="none" strike="noStrike" kern="1200" dirty="0">
                <a:solidFill>
                  <a:schemeClr val="tx1"/>
                </a:solidFill>
                <a:effectLst/>
                <a:ea typeface="+mn-ea"/>
                <a:cs typeface="+mn-cs"/>
              </a:rPr>
              <a:t>They gain </a:t>
            </a:r>
            <a:r>
              <a:rPr lang="en-US" sz="1100" b="1" i="0" u="none" strike="noStrike" kern="1200" dirty="0">
                <a:solidFill>
                  <a:schemeClr val="tx1"/>
                </a:solidFill>
                <a:effectLst/>
                <a:ea typeface="+mn-ea"/>
                <a:cs typeface="+mn-cs"/>
              </a:rPr>
              <a:t>Data efficiency: </a:t>
            </a:r>
            <a:r>
              <a:rPr lang="en-US" sz="1100" kern="1200" dirty="0">
                <a:solidFill>
                  <a:schemeClr val="tx1"/>
                </a:solidFill>
                <a:effectLst/>
                <a:ea typeface="+mn-ea"/>
                <a:cs typeface="+mn-cs"/>
              </a:rPr>
              <a:t>HPE SimpliVity has industry leading data efficiency with 90% of storage capacity savings across primary VMs and backups, and these savings are guaranteed with the HPE SimpliVity HyperGuarantee. Only HPE SimpliVity deduplicates, compresses, and optimizes all data inline, globally. This saves on capacity and expensive data center resource.</a:t>
            </a:r>
          </a:p>
          <a:p>
            <a:endParaRPr lang="en-US" sz="1100" b="0" i="0" u="none" strike="noStrike" kern="1200" dirty="0">
              <a:solidFill>
                <a:schemeClr val="tx1"/>
              </a:solidFill>
              <a:effectLst/>
              <a:ea typeface="+mn-ea"/>
              <a:cs typeface="+mn-cs"/>
            </a:endParaRPr>
          </a:p>
          <a:p>
            <a:pPr marL="45720" marR="0" indent="-36576" algn="l" defTabSz="914400" rtl="0" eaLnBrk="1" fontAlgn="auto" latinLnBrk="0" hangingPunct="1">
              <a:lnSpc>
                <a:spcPct val="100000"/>
              </a:lnSpc>
              <a:spcBef>
                <a:spcPts val="600"/>
              </a:spcBef>
              <a:spcAft>
                <a:spcPts val="0"/>
              </a:spcAft>
              <a:buClrTx/>
              <a:buSzPct val="25000"/>
              <a:buFont typeface="MetricHPE" panose="020B0303030202060203" pitchFamily="34" charset="0"/>
              <a:buChar char=" "/>
              <a:tabLst/>
              <a:defRPr/>
            </a:pPr>
            <a:r>
              <a:rPr lang="en-US" sz="1100" kern="1200" dirty="0">
                <a:solidFill>
                  <a:schemeClr val="tx1"/>
                </a:solidFill>
                <a:effectLst/>
                <a:ea typeface="+mn-ea"/>
                <a:cs typeface="+mn-cs"/>
              </a:rPr>
              <a:t>Gives customers VM </a:t>
            </a:r>
            <a:r>
              <a:rPr lang="en-US" sz="1100" b="1" kern="1200" dirty="0">
                <a:solidFill>
                  <a:schemeClr val="tx1"/>
                </a:solidFill>
                <a:effectLst/>
                <a:ea typeface="+mn-ea"/>
                <a:cs typeface="+mn-cs"/>
              </a:rPr>
              <a:t>restore efficiency</a:t>
            </a:r>
            <a:r>
              <a:rPr lang="en-US" sz="1100" kern="1200" dirty="0">
                <a:solidFill>
                  <a:schemeClr val="tx1"/>
                </a:solidFill>
                <a:effectLst/>
                <a:ea typeface="+mn-ea"/>
                <a:cs typeface="+mn-cs"/>
              </a:rPr>
              <a:t>: SimpliVity is the </a:t>
            </a:r>
            <a:r>
              <a:rPr lang="en-US" sz="1100" b="1" kern="1200" dirty="0">
                <a:solidFill>
                  <a:schemeClr val="tx1"/>
                </a:solidFill>
                <a:effectLst/>
                <a:ea typeface="+mn-ea"/>
                <a:cs typeface="+mn-cs"/>
              </a:rPr>
              <a:t>most efficient HCI </a:t>
            </a:r>
            <a:r>
              <a:rPr lang="en-US" sz="1100" kern="1200" dirty="0">
                <a:solidFill>
                  <a:schemeClr val="tx1"/>
                </a:solidFill>
                <a:effectLst/>
                <a:ea typeface="+mn-ea"/>
                <a:cs typeface="+mn-cs"/>
              </a:rPr>
              <a:t>solution for recovery giving you the power to recover 1 TB VMs in 60 seconds.  When combined with built-in resiliency and high availability, this gives customers the confidence to </a:t>
            </a:r>
            <a:r>
              <a:rPr lang="en-US" sz="1100" b="1" kern="1200" dirty="0">
                <a:solidFill>
                  <a:schemeClr val="tx1"/>
                </a:solidFill>
                <a:effectLst/>
                <a:ea typeface="+mn-ea"/>
                <a:cs typeface="+mn-cs"/>
              </a:rPr>
              <a:t>deploy</a:t>
            </a:r>
            <a:r>
              <a:rPr lang="en-US" sz="1100" kern="1200" dirty="0">
                <a:solidFill>
                  <a:schemeClr val="tx1"/>
                </a:solidFill>
                <a:effectLst/>
                <a:ea typeface="+mn-ea"/>
                <a:cs typeface="+mn-cs"/>
              </a:rPr>
              <a:t> and </a:t>
            </a:r>
            <a:r>
              <a:rPr lang="en-US" sz="1100" b="1" kern="1200" dirty="0">
                <a:solidFill>
                  <a:schemeClr val="tx1"/>
                </a:solidFill>
                <a:effectLst/>
                <a:ea typeface="+mn-ea"/>
                <a:cs typeface="+mn-cs"/>
              </a:rPr>
              <a:t>consolidate</a:t>
            </a:r>
            <a:r>
              <a:rPr lang="en-US" sz="1100" kern="1200" dirty="0">
                <a:solidFill>
                  <a:schemeClr val="tx1"/>
                </a:solidFill>
                <a:effectLst/>
                <a:ea typeface="+mn-ea"/>
                <a:cs typeface="+mn-cs"/>
              </a:rPr>
              <a:t> their workloads on HPE SimpliVity.</a:t>
            </a:r>
          </a:p>
          <a:p>
            <a:r>
              <a:rPr lang="en-US" sz="1100" b="0" i="0" u="none" strike="noStrike" kern="1200" dirty="0">
                <a:solidFill>
                  <a:schemeClr val="tx1"/>
                </a:solidFill>
                <a:effectLst/>
                <a:ea typeface="+mn-ea"/>
                <a:cs typeface="+mn-cs"/>
              </a:rPr>
              <a:t> </a:t>
            </a:r>
          </a:p>
          <a:p>
            <a:pPr marL="45720" marR="0" indent="-36576" algn="l" defTabSz="914400" rtl="0" eaLnBrk="1" fontAlgn="auto" latinLnBrk="0" hangingPunct="1">
              <a:lnSpc>
                <a:spcPct val="100000"/>
              </a:lnSpc>
              <a:spcBef>
                <a:spcPts val="600"/>
              </a:spcBef>
              <a:spcAft>
                <a:spcPts val="0"/>
              </a:spcAft>
              <a:buClrTx/>
              <a:buSzPct val="25000"/>
              <a:buFont typeface="MetricHPE" panose="020B0303030202060203" pitchFamily="34" charset="0"/>
              <a:buChar char=" "/>
              <a:tabLst/>
              <a:defRPr/>
            </a:pPr>
            <a:r>
              <a:rPr lang="en-US" sz="1100" b="1" kern="1200" dirty="0">
                <a:solidFill>
                  <a:schemeClr val="tx1"/>
                </a:solidFill>
                <a:effectLst/>
                <a:ea typeface="+mn-ea"/>
                <a:cs typeface="+mn-cs"/>
              </a:rPr>
              <a:t>All-in-One system efficiency:</a:t>
            </a:r>
            <a:r>
              <a:rPr lang="en-US" sz="1100" kern="1200" dirty="0">
                <a:solidFill>
                  <a:schemeClr val="tx1"/>
                </a:solidFill>
                <a:effectLst/>
                <a:ea typeface="+mn-ea"/>
                <a:cs typeface="+mn-cs"/>
              </a:rPr>
              <a:t> Collapses the stack in a unique all-in-one system including built-in backup and rapid recovery.  No external appliances are necessary.  Save on upfront costs and on-going space, power, cooling, maintenance costs.</a:t>
            </a:r>
          </a:p>
          <a:p>
            <a:endParaRPr lang="en-US" sz="1100" b="0" i="0" u="none" strike="noStrike" kern="1200" dirty="0">
              <a:solidFill>
                <a:schemeClr val="tx1"/>
              </a:solidFill>
              <a:effectLst/>
              <a:ea typeface="+mn-ea"/>
              <a:cs typeface="+mn-cs"/>
            </a:endParaRPr>
          </a:p>
          <a:p>
            <a:r>
              <a:rPr lang="en-US" sz="1100" b="0" i="0" u="none" strike="noStrike" kern="1200" dirty="0">
                <a:solidFill>
                  <a:schemeClr val="tx1"/>
                </a:solidFill>
                <a:effectLst/>
                <a:ea typeface="+mn-ea"/>
                <a:cs typeface="+mn-cs"/>
              </a:rPr>
              <a:t>We are announcing new enhancements to the built-in backup capability.  See next slide.</a:t>
            </a:r>
          </a:p>
          <a:p>
            <a:r>
              <a:rPr lang="en-US" sz="1100" b="0" i="0" u="none" strike="noStrike" kern="1200" dirty="0">
                <a:solidFill>
                  <a:schemeClr val="tx1"/>
                </a:solidFill>
                <a:effectLst/>
                <a:ea typeface="+mn-ea"/>
                <a:cs typeface="+mn-cs"/>
              </a:rPr>
              <a:t>  </a:t>
            </a:r>
          </a:p>
          <a:p>
            <a:r>
              <a:rPr lang="en-US" sz="1100" b="0" i="0" u="none" strike="noStrike" kern="1200" dirty="0">
                <a:solidFill>
                  <a:schemeClr val="tx1"/>
                </a:solidFill>
                <a:effectLst/>
                <a:ea typeface="+mn-ea"/>
                <a:cs typeface="+mn-cs"/>
              </a:rPr>
              <a:t>+++++++++</a:t>
            </a:r>
          </a:p>
          <a:p>
            <a:endParaRPr lang="en-US" sz="1100" b="0" i="0" u="none" strike="noStrike" kern="1200" dirty="0">
              <a:solidFill>
                <a:schemeClr val="tx1"/>
              </a:solidFill>
              <a:effectLst/>
              <a:ea typeface="+mn-ea"/>
              <a:cs typeface="+mn-cs"/>
            </a:endParaRPr>
          </a:p>
          <a:p>
            <a:r>
              <a:rPr lang="en-US" sz="1100" b="0" i="0" u="none" strike="noStrike" kern="1200" dirty="0">
                <a:solidFill>
                  <a:schemeClr val="tx1"/>
                </a:solidFill>
                <a:effectLst/>
                <a:ea typeface="+mn-ea"/>
                <a:cs typeface="+mn-cs"/>
              </a:rPr>
              <a:t>One government customer shared their example, they recovered a 950 GB SQL Server in 40 seconds…. We have many other public reference examples of rapid VM recovery including customers who leverages this facility to recover from ransomware attacks.</a:t>
            </a:r>
          </a:p>
          <a:p>
            <a:r>
              <a:rPr lang="en-US" sz="1100" b="0" i="0" u="none" strike="noStrike" kern="1200" dirty="0">
                <a:solidFill>
                  <a:schemeClr val="tx1"/>
                </a:solidFill>
                <a:effectLst/>
                <a:ea typeface="+mn-ea"/>
                <a:cs typeface="+mn-cs"/>
              </a:rPr>
              <a:t>See link for story:</a:t>
            </a:r>
          </a:p>
          <a:p>
            <a:r>
              <a:rPr lang="en-US" sz="1100" b="0" i="0" u="sng" strike="noStrike" kern="1200" dirty="0">
                <a:solidFill>
                  <a:schemeClr val="tx1"/>
                </a:solidFill>
                <a:effectLst/>
                <a:ea typeface="+mn-ea"/>
                <a:cs typeface="+mn-cs"/>
                <a:hlinkClick r:id="rId3" tooltip="https://upshotstories.com/stories/the-town-of-mansfield-s-unexpected-journey-into-hyperconvergence"/>
              </a:rPr>
              <a:t>https://upshotstories.com/stories/the-town-of-mansfield-s-unexpected-journey-into-hyperconvergence</a:t>
            </a:r>
            <a:endParaRPr lang="en-US" sz="1100" b="0" i="0" u="none" strike="noStrike" kern="1200" dirty="0">
              <a:solidFill>
                <a:schemeClr val="tx1"/>
              </a:solidFill>
              <a:effectLst/>
              <a:ea typeface="+mn-ea"/>
              <a:cs typeface="+mn-cs"/>
            </a:endParaRPr>
          </a:p>
          <a:p>
            <a:r>
              <a:rPr lang="en-US" sz="1100" b="0" i="0" u="none" strike="noStrike" kern="1200" dirty="0">
                <a:solidFill>
                  <a:schemeClr val="tx1"/>
                </a:solidFill>
                <a:effectLst/>
                <a:ea typeface="+mn-ea"/>
                <a:cs typeface="+mn-cs"/>
              </a:rPr>
              <a:t> </a:t>
            </a:r>
          </a:p>
          <a:p>
            <a:endParaRPr lang="en-US" dirty="0"/>
          </a:p>
        </p:txBody>
      </p:sp>
      <p:sp>
        <p:nvSpPr>
          <p:cNvPr id="4" name="Slide Number Placeholder 3"/>
          <p:cNvSpPr>
            <a:spLocks noGrp="1"/>
          </p:cNvSpPr>
          <p:nvPr>
            <p:ph type="sldNum" sz="quarter" idx="5"/>
          </p:nvPr>
        </p:nvSpPr>
        <p:spPr/>
        <p:txBody>
          <a:bodyPr/>
          <a:lstStyle/>
          <a:p>
            <a:fld id="{5BFEAE42-E3FE-4405-B7FC-4425D05B92A0}"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365729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396875"/>
            <a:ext cx="4764088" cy="2679700"/>
          </a:xfrm>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ea typeface="+mn-ea"/>
                <a:cs typeface="+mn-cs"/>
              </a:rPr>
              <a:t>Intent of slide: Explain how customers can avoid layers of data protection and</a:t>
            </a:r>
            <a:r>
              <a:rPr lang="en-US" sz="1200" b="0" i="0" u="none" strike="noStrike" kern="1200" baseline="0" dirty="0">
                <a:solidFill>
                  <a:schemeClr val="tx1"/>
                </a:solidFill>
                <a:effectLst/>
                <a:ea typeface="+mn-ea"/>
                <a:cs typeface="+mn-cs"/>
              </a:rPr>
              <a:t> mitigate risks of data loss</a:t>
            </a:r>
            <a:r>
              <a:rPr lang="en-US" sz="1200" b="0" i="0" u="none" strike="noStrike" kern="1200" dirty="0">
                <a:solidFill>
                  <a:schemeClr val="tx1"/>
                </a:solidFill>
                <a:effectLst/>
                <a:ea typeface="+mn-ea"/>
                <a:cs typeface="+mn-cs"/>
              </a:rPr>
              <a:t> with HPE SimpliVity and its built-in data protection capabilities.</a:t>
            </a:r>
          </a:p>
          <a:p>
            <a:endParaRPr lang="en-US" sz="1200" b="0" i="0" u="none" strike="noStrike" kern="1200" dirty="0">
              <a:solidFill>
                <a:schemeClr val="tx1"/>
              </a:solidFill>
              <a:effectLst/>
              <a:ea typeface="+mn-ea"/>
              <a:cs typeface="+mn-cs"/>
            </a:endParaRPr>
          </a:p>
          <a:p>
            <a:pPr marL="0" indent="0" defTabSz="635737">
              <a:spcBef>
                <a:spcPts val="0"/>
              </a:spcBef>
              <a:buSzTx/>
              <a:buNone/>
              <a:defRPr/>
            </a:pPr>
            <a:r>
              <a:rPr lang="en-US" dirty="0"/>
              <a:t>Key takeaway:</a:t>
            </a:r>
          </a:p>
          <a:p>
            <a:pPr marL="0" indent="0" defTabSz="635737">
              <a:spcBef>
                <a:spcPts val="0"/>
              </a:spcBef>
              <a:buSzTx/>
              <a:buNone/>
              <a:defRPr/>
            </a:pPr>
            <a:r>
              <a:rPr lang="en-US" dirty="0"/>
              <a:t>1. Built-in</a:t>
            </a:r>
            <a:r>
              <a:rPr lang="en-US" baseline="0" dirty="0"/>
              <a:t> resiliency, data protection and DR lowers costs, reduces risk and eliminates complexity.  Key benefit for customers in delivering a superior total cost of ownership (lower TCO).</a:t>
            </a:r>
          </a:p>
          <a:p>
            <a:pPr marL="0" indent="0" defTabSz="635737">
              <a:spcBef>
                <a:spcPts val="0"/>
              </a:spcBef>
              <a:buSzTx/>
              <a:buNone/>
              <a:defRPr/>
            </a:pPr>
            <a:r>
              <a:rPr lang="en-US" dirty="0"/>
              <a:t>2. Density, Resiliency, Performance (Most dense…);</a:t>
            </a:r>
            <a:r>
              <a:rPr lang="en-US" baseline="0" dirty="0"/>
              <a:t> </a:t>
            </a:r>
            <a:r>
              <a:rPr lang="en-US" dirty="0"/>
              <a:t>“If you have a virtual workload between 10 VMs to 2000 VMs and that workload needs to be Backed up, Replicated, Recovered; HPE SimpliVity is the most cost effective solution in the world.”</a:t>
            </a:r>
          </a:p>
          <a:p>
            <a:pPr marL="0" indent="0" defTabSz="635737">
              <a:spcBef>
                <a:spcPts val="0"/>
              </a:spcBef>
              <a:buSzTx/>
              <a:buNone/>
              <a:defRPr/>
            </a:pPr>
            <a:r>
              <a:rPr lang="en-US" dirty="0"/>
              <a:t>3. With unique design and rapid VM recovery</a:t>
            </a:r>
            <a:r>
              <a:rPr lang="en-US" baseline="0" dirty="0"/>
              <a:t>, many customers leverage HPE SimpliVity to enable recovering from cyber-attacks (i.e. </a:t>
            </a:r>
            <a:r>
              <a:rPr lang="en-US" baseline="0" dirty="0" err="1"/>
              <a:t>cryptolocker</a:t>
            </a:r>
            <a:r>
              <a:rPr lang="en-US" baseline="0" dirty="0"/>
              <a:t>, ransomware, etc.) with HPE SimpliVity </a:t>
            </a:r>
            <a:endParaRPr lang="en-US" dirty="0"/>
          </a:p>
          <a:p>
            <a:pPr marL="0" indent="0" defTabSz="635737">
              <a:spcBef>
                <a:spcPts val="0"/>
              </a:spcBef>
              <a:buSzTx/>
              <a:buNone/>
              <a:defRPr/>
            </a:pPr>
            <a:endParaRPr lang="en-US" dirty="0"/>
          </a:p>
          <a:p>
            <a:pPr marL="0" indent="0" defTabSz="635737">
              <a:spcBef>
                <a:spcPts val="0"/>
              </a:spcBef>
              <a:buSzTx/>
              <a:buNone/>
              <a:defRPr/>
            </a:pPr>
            <a:endParaRPr lang="en-US" dirty="0"/>
          </a:p>
          <a:p>
            <a:pPr marL="0" indent="0" defTabSz="635737">
              <a:spcBef>
                <a:spcPts val="0"/>
              </a:spcBef>
              <a:buSzTx/>
              <a:buNone/>
              <a:defRPr/>
            </a:pPr>
            <a:r>
              <a:rPr lang="en-US" dirty="0"/>
              <a:t>HPE SimpliVity is the only hyperconverged solution with built-in data protection and automated disaster recovery powered by RapidDR. Most other converged vendors simply converge servers and storage, but only HPE SimpliVity technology hyperconverges across the entire stack, so not just server and storage, but also a built-in data protection application, WAN optimization, backup, and disaster recovery.</a:t>
            </a:r>
          </a:p>
          <a:p>
            <a:pPr marL="0" indent="0" defTabSz="635737">
              <a:spcBef>
                <a:spcPts val="0"/>
              </a:spcBef>
              <a:buSzTx/>
              <a:buNone/>
              <a:defRPr/>
            </a:pPr>
            <a:endParaRPr lang="en-US" dirty="0"/>
          </a:p>
          <a:p>
            <a:pPr marL="0" indent="0" defTabSz="477296">
              <a:spcBef>
                <a:spcPts val="0"/>
              </a:spcBef>
              <a:buSzTx/>
              <a:buNone/>
              <a:defRPr/>
            </a:pPr>
            <a:r>
              <a:rPr lang="en-US" dirty="0"/>
              <a:t>With HPE SimpliVity, all data protection is built-in, all at the VM level. You can easily backup, restore, and move VMs, and you don’t have to worry about the underlying storage infrastructure.</a:t>
            </a:r>
          </a:p>
          <a:p>
            <a:pPr marL="0" indent="0" defTabSz="477296">
              <a:spcBef>
                <a:spcPts val="0"/>
              </a:spcBef>
              <a:buSzTx/>
              <a:buNone/>
              <a:defRPr/>
            </a:pPr>
            <a:r>
              <a:rPr lang="en-US" dirty="0"/>
              <a:t> </a:t>
            </a:r>
          </a:p>
          <a:p>
            <a:pPr marL="0" indent="0" defTabSz="635737">
              <a:spcBef>
                <a:spcPts val="0"/>
              </a:spcBef>
              <a:buSzTx/>
              <a:buNone/>
              <a:defRPr/>
            </a:pPr>
            <a:r>
              <a:rPr lang="en-US" dirty="0"/>
              <a:t>In order to deliver the same level of operational recovery and disaster recovery capabilities, customers of other hyperconverged solutions would have to piece together a data protection solution using a combination of third-party solutions. With HPE SimpliVity hyperconvergence, you get it all in a single solution.</a:t>
            </a:r>
          </a:p>
          <a:p>
            <a:pPr marL="0" indent="0" defTabSz="635737">
              <a:spcBef>
                <a:spcPts val="0"/>
              </a:spcBef>
              <a:buSzTx/>
              <a:buNone/>
              <a:defRPr/>
            </a:pPr>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pPr/>
              <a:t>15</a:t>
            </a:fld>
            <a:endParaRPr lang="en-US" dirty="0"/>
          </a:p>
        </p:txBody>
      </p:sp>
    </p:spTree>
    <p:extLst>
      <p:ext uri="{BB962C8B-B14F-4D97-AF65-F5344CB8AC3E}">
        <p14:creationId xmlns:p14="http://schemas.microsoft.com/office/powerpoint/2010/main" val="19007775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5613" y="403225"/>
            <a:ext cx="4841875" cy="2724150"/>
          </a:xfrm>
        </p:spPr>
      </p:sp>
      <p:sp>
        <p:nvSpPr>
          <p:cNvPr id="3" name="Notes Placeholder 2"/>
          <p:cNvSpPr>
            <a:spLocks noGrp="1"/>
          </p:cNvSpPr>
          <p:nvPr>
            <p:ph type="body" idx="1"/>
          </p:nvPr>
        </p:nvSpPr>
        <p:spPr/>
        <p:txBody>
          <a:bodyPr>
            <a:normAutofit/>
          </a:bodyPr>
          <a:lstStyle/>
          <a:p>
            <a:r>
              <a:rPr lang="en-US" dirty="0"/>
              <a:t>Intent of slide: Now we focus on HPE</a:t>
            </a:r>
            <a:r>
              <a:rPr lang="en-US" baseline="0" dirty="0"/>
              <a:t> SimpliVity HyperGuarantee, where we provide 90% guaranteed capacity.</a:t>
            </a:r>
            <a:endParaRPr lang="en-US" dirty="0"/>
          </a:p>
          <a:p>
            <a:endParaRPr lang="en-US" dirty="0"/>
          </a:p>
          <a:p>
            <a:r>
              <a:rPr lang="en-US" dirty="0"/>
              <a:t>HPE SimpliVity</a:t>
            </a:r>
            <a:r>
              <a:rPr lang="en-US" baseline="0" dirty="0"/>
              <a:t> </a:t>
            </a:r>
            <a:r>
              <a:rPr lang="en-US" dirty="0"/>
              <a:t>offers guaranteed data efficiency. How do we do that? All data, at inception, is globally deduplicated, so before that block is written to disk (locally or remotely), each</a:t>
            </a:r>
            <a:r>
              <a:rPr lang="en-US" baseline="0" dirty="0"/>
              <a:t> site</a:t>
            </a:r>
            <a:r>
              <a:rPr lang="en-US" dirty="0"/>
              <a:t> will talk to the other site and only send changed blocks to disc. So if you’re doing a backup in a virtual environment, you’re only backing up the parts that are changed.</a:t>
            </a:r>
          </a:p>
          <a:p>
            <a:endParaRPr lang="en-US" dirty="0"/>
          </a:p>
          <a:p>
            <a:r>
              <a:rPr lang="en-US" dirty="0"/>
              <a:t>All of that is done without impact to CPUs that run VMs. Organizations sometimes don’t turn on dedupe because of a performance hit to workloads. HPE OmniStack Accelerator Card allows us to offload these data-processing-intensive tasks to the accelerator card, so there are no performance hits, and you can enjoy the full benefits of deduplication.   We also support 100% software optimized</a:t>
            </a:r>
            <a:r>
              <a:rPr lang="en-US" baseline="0" dirty="0"/>
              <a:t> versions without needing the accelerator card.  We give you choice.</a:t>
            </a:r>
            <a:endParaRPr lang="en-US" dirty="0"/>
          </a:p>
          <a:p>
            <a:endParaRPr lang="en-US" dirty="0"/>
          </a:p>
          <a:p>
            <a:r>
              <a:rPr lang="en-US" dirty="0"/>
              <a:t>We also back this up with a HPE</a:t>
            </a:r>
            <a:r>
              <a:rPr lang="en-US" baseline="0" dirty="0"/>
              <a:t> HyperGuranatee, the most complete Hyperconverged guarantee on the market.  </a:t>
            </a:r>
          </a:p>
          <a:p>
            <a:endParaRPr lang="en-US" dirty="0"/>
          </a:p>
          <a:p>
            <a:r>
              <a:rPr lang="en-US" dirty="0"/>
              <a:t>This allows our customers to achieve an average of 47:1 data efficiency (Forrester</a:t>
            </a:r>
            <a:r>
              <a:rPr lang="en-US" baseline="0" dirty="0"/>
              <a:t> TEI report 2019)</a:t>
            </a:r>
            <a:r>
              <a:rPr lang="en-US" dirty="0"/>
              <a:t>, and over</a:t>
            </a:r>
            <a:r>
              <a:rPr lang="en-US" baseline="0" dirty="0"/>
              <a:t> 1/3</a:t>
            </a:r>
            <a:r>
              <a:rPr lang="en-US" baseline="30000" dirty="0"/>
              <a:t>rd</a:t>
            </a:r>
            <a:r>
              <a:rPr lang="en-US" baseline="0" dirty="0"/>
              <a:t> surveyed achieved over 100:1 (TVID </a:t>
            </a:r>
            <a:r>
              <a:rPr lang="en-US" sz="1100" b="0" i="0" u="none" strike="noStrike" kern="1200" dirty="0">
                <a:solidFill>
                  <a:schemeClr val="tx1"/>
                </a:solidFill>
                <a:effectLst/>
                <a:ea typeface="+mn-ea"/>
                <a:cs typeface="+mn-cs"/>
                <a:hlinkClick r:id="rId3"/>
              </a:rPr>
              <a:t>C39-9B5-4FF</a:t>
            </a:r>
            <a:r>
              <a:rPr lang="en-US" sz="1100" b="0" i="0" u="none" strike="noStrike" kern="1200" dirty="0">
                <a:solidFill>
                  <a:schemeClr val="tx1"/>
                </a:solidFill>
                <a:effectLst/>
                <a:ea typeface="+mn-ea"/>
                <a:cs typeface="+mn-cs"/>
              </a:rPr>
              <a:t>)</a:t>
            </a:r>
            <a:r>
              <a:rPr lang="en-US" baseline="0" dirty="0"/>
              <a:t> https://www.techvalidate.com/tvid/C39-9B5-4FF</a:t>
            </a:r>
          </a:p>
          <a:p>
            <a:endParaRPr lang="en-US" dirty="0"/>
          </a:p>
          <a:p>
            <a:r>
              <a:rPr lang="en-US" dirty="0"/>
              <a:t>We guarantee you will save 90% capacity across primary</a:t>
            </a:r>
            <a:r>
              <a:rPr lang="en-US" baseline="0" dirty="0"/>
              <a:t> storage and backup combined by leveraging HPE SimpliVity.  (Note: this equates to 10:1 data efficiency; much less than what many customers are achieving)</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8547E1EE-0039-4797-B978-F453418260D1}" type="slidenum">
              <a:rPr kumimoji="0" lang="en-US" sz="1200" b="0" i="0" u="none" strike="noStrike" kern="1200" cap="none" spc="0" normalizeH="0" baseline="0" noProof="0">
                <a:ln>
                  <a:noFill/>
                </a:ln>
                <a:solidFill>
                  <a:prstClr val="black"/>
                </a:solidFill>
                <a:effectLst/>
                <a:uLnTx/>
                <a:uFillTx/>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6225734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normAutofit/>
          </a:bodyPr>
          <a:lstStyle/>
          <a:p>
            <a:pPr marL="0" marR="0" lvl="0" indent="-64008" algn="l" defTabSz="914400" rtl="0" eaLnBrk="1" fontAlgn="auto" latinLnBrk="0" hangingPunct="1">
              <a:lnSpc>
                <a:spcPct val="100000"/>
              </a:lnSpc>
              <a:spcBef>
                <a:spcPts val="600"/>
              </a:spcBef>
              <a:spcAft>
                <a:spcPts val="0"/>
              </a:spcAft>
              <a:buClrTx/>
              <a:buSzTx/>
              <a:buFont typeface="MetricHPE" panose="020B0604020202020204" pitchFamily="34" charset="0"/>
              <a:buNone/>
              <a:tabLst/>
              <a:defRPr/>
            </a:pPr>
            <a:r>
              <a:rPr lang="en-US" b="1" dirty="0"/>
              <a:t>Intent</a:t>
            </a:r>
            <a:r>
              <a:rPr lang="en-US" b="1" baseline="0" dirty="0"/>
              <a:t> of slide: Explain the reasons why customers choose HPE SimpliVity for their edge sites.</a:t>
            </a:r>
          </a:p>
          <a:p>
            <a:pPr lvl="0"/>
            <a:endParaRPr lang="en-US" dirty="0"/>
          </a:p>
          <a:p>
            <a:r>
              <a:rPr lang="en-US" dirty="0"/>
              <a:t>SimpliVity is uniquely edge optimized across</a:t>
            </a:r>
            <a:r>
              <a:rPr lang="en-US" baseline="0" dirty="0"/>
              <a:t> all the capability dimensions.</a:t>
            </a:r>
          </a:p>
          <a:p>
            <a:endParaRPr lang="en-US" sz="1100" kern="1200" baseline="0" dirty="0">
              <a:solidFill>
                <a:schemeClr val="tx1"/>
              </a:solidFill>
              <a:effectLst/>
              <a:latin typeface="MetricHPE" panose="020B0503030202060203" pitchFamily="34" charset="0"/>
              <a:ea typeface="+mn-ea"/>
              <a:cs typeface="+mn-cs"/>
            </a:endParaRPr>
          </a:p>
          <a:p>
            <a:r>
              <a:rPr lang="en-US" sz="1100" kern="1200" baseline="0" dirty="0">
                <a:solidFill>
                  <a:schemeClr val="tx1"/>
                </a:solidFill>
                <a:effectLst/>
                <a:latin typeface="MetricHPE" panose="020B0503030202060203" pitchFamily="34" charset="0"/>
                <a:ea typeface="+mn-ea"/>
                <a:cs typeface="+mn-cs"/>
              </a:rPr>
              <a:t>It’s an efficient, all-in-one solution that collapses the stack</a:t>
            </a:r>
          </a:p>
          <a:p>
            <a:r>
              <a:rPr lang="en-US" sz="1100" kern="1200" baseline="0" dirty="0">
                <a:solidFill>
                  <a:schemeClr val="tx1"/>
                </a:solidFill>
                <a:effectLst/>
                <a:latin typeface="MetricHPE" panose="020B0503030202060203" pitchFamily="34" charset="0"/>
                <a:ea typeface="+mn-ea"/>
                <a:cs typeface="+mn-cs"/>
              </a:rPr>
              <a:t>Includes built-in data protection, backup and rapid restore… customers as we’ve shown continue to value this capability</a:t>
            </a:r>
          </a:p>
          <a:p>
            <a:r>
              <a:rPr lang="en-US" sz="1100" kern="1200" baseline="0" dirty="0">
                <a:solidFill>
                  <a:schemeClr val="tx1"/>
                </a:solidFill>
                <a:effectLst/>
                <a:latin typeface="MetricHPE" panose="020B0503030202060203" pitchFamily="34" charset="0"/>
                <a:ea typeface="+mn-ea"/>
                <a:cs typeface="+mn-cs"/>
              </a:rPr>
              <a:t>Efficiency is fully integrated delivering industry leading, 10:1 data efficiency, guaranteed</a:t>
            </a:r>
          </a:p>
          <a:p>
            <a:r>
              <a:rPr lang="en-US" sz="1100" kern="1200" baseline="0" dirty="0">
                <a:solidFill>
                  <a:schemeClr val="tx1"/>
                </a:solidFill>
                <a:effectLst/>
                <a:latin typeface="MetricHPE" panose="020B0503030202060203" pitchFamily="34" charset="0"/>
                <a:ea typeface="+mn-ea"/>
                <a:cs typeface="+mn-cs"/>
              </a:rPr>
              <a:t>Requires no edge site administration</a:t>
            </a:r>
          </a:p>
          <a:p>
            <a:r>
              <a:rPr lang="en-US" sz="1100" kern="1200" baseline="0" dirty="0">
                <a:solidFill>
                  <a:schemeClr val="tx1"/>
                </a:solidFill>
                <a:effectLst/>
                <a:latin typeface="MetricHPE" panose="020B0503030202060203" pitchFamily="34" charset="0"/>
                <a:ea typeface="+mn-ea"/>
                <a:cs typeface="+mn-cs"/>
              </a:rPr>
              <a:t>Includes AI-driven operations with predictive analytics, automation</a:t>
            </a:r>
          </a:p>
          <a:p>
            <a:endParaRPr lang="en-US" sz="1100" kern="1200" baseline="0" dirty="0">
              <a:solidFill>
                <a:schemeClr val="tx1"/>
              </a:solidFill>
              <a:effectLst/>
              <a:latin typeface="MetricHPE" panose="020B0503030202060203" pitchFamily="34" charset="0"/>
              <a:ea typeface="+mn-ea"/>
              <a:cs typeface="+mn-cs"/>
            </a:endParaRPr>
          </a:p>
          <a:p>
            <a:r>
              <a:rPr lang="en-US" sz="1100" kern="1200" baseline="0" dirty="0">
                <a:solidFill>
                  <a:schemeClr val="tx1"/>
                </a:solidFill>
                <a:effectLst/>
                <a:latin typeface="MetricHPE" panose="020B0503030202060203" pitchFamily="34" charset="0"/>
                <a:ea typeface="+mn-ea"/>
                <a:cs typeface="+mn-cs"/>
              </a:rPr>
              <a:t>It delivers Intelligent HCI for the edge and is available as a service via HPE </a:t>
            </a:r>
            <a:r>
              <a:rPr lang="en-US" sz="1100" kern="1200" baseline="0" dirty="0" err="1">
                <a:solidFill>
                  <a:schemeClr val="tx1"/>
                </a:solidFill>
                <a:effectLst/>
                <a:latin typeface="MetricHPE" panose="020B0503030202060203" pitchFamily="34" charset="0"/>
                <a:ea typeface="+mn-ea"/>
                <a:cs typeface="+mn-cs"/>
              </a:rPr>
              <a:t>GreenLake</a:t>
            </a:r>
            <a:r>
              <a:rPr lang="en-US" sz="1100" kern="1200" baseline="0" dirty="0">
                <a:solidFill>
                  <a:schemeClr val="tx1"/>
                </a:solidFill>
                <a:effectLst/>
                <a:latin typeface="MetricHPE" panose="020B0503030202060203" pitchFamily="34" charset="0"/>
                <a:ea typeface="+mn-ea"/>
                <a:cs typeface="+mn-cs"/>
              </a:rPr>
              <a:t>.</a:t>
            </a:r>
            <a:endParaRPr lang="en-US" sz="1100" kern="1200" dirty="0">
              <a:solidFill>
                <a:schemeClr val="tx1"/>
              </a:solidFill>
              <a:effectLst/>
              <a:latin typeface="MetricHPE" panose="020B0503030202060203" pitchFamily="34" charset="0"/>
              <a:ea typeface="+mn-ea"/>
              <a:cs typeface="+mn-cs"/>
            </a:endParaRPr>
          </a:p>
        </p:txBody>
      </p:sp>
      <p:sp>
        <p:nvSpPr>
          <p:cNvPr id="4" name="Slide Number Placeholder 3"/>
          <p:cNvSpPr>
            <a:spLocks noGrp="1"/>
          </p:cNvSpPr>
          <p:nvPr>
            <p:ph type="sldNum" sz="quarter" idx="10"/>
          </p:nvPr>
        </p:nvSpPr>
        <p:spPr/>
        <p:txBody>
          <a:bodyPr/>
          <a:lstStyle/>
          <a:p>
            <a:fld id="{5BFEAE42-E3FE-4405-B7FC-4425D05B92A0}" type="slidenum">
              <a:rPr lang="en-US" smtClean="0">
                <a:solidFill>
                  <a:prstClr val="black"/>
                </a:solidFill>
                <a:latin typeface="MetricHPE"/>
              </a:rPr>
              <a:pPr/>
              <a:t>17</a:t>
            </a:fld>
            <a:endParaRPr lang="en-US" dirty="0">
              <a:solidFill>
                <a:prstClr val="black"/>
              </a:solidFill>
              <a:latin typeface="MetricHPE"/>
            </a:endParaRPr>
          </a:p>
        </p:txBody>
      </p:sp>
    </p:spTree>
    <p:extLst>
      <p:ext uri="{BB962C8B-B14F-4D97-AF65-F5344CB8AC3E}">
        <p14:creationId xmlns:p14="http://schemas.microsoft.com/office/powerpoint/2010/main" val="3110931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5613" y="403225"/>
            <a:ext cx="4841875" cy="2724150"/>
          </a:xfrm>
        </p:spPr>
      </p:sp>
      <p:sp>
        <p:nvSpPr>
          <p:cNvPr id="3" name="Notes Placeholder 2"/>
          <p:cNvSpPr>
            <a:spLocks noGrp="1"/>
          </p:cNvSpPr>
          <p:nvPr>
            <p:ph type="body" idx="1"/>
          </p:nvPr>
        </p:nvSpPr>
        <p:spPr/>
        <p:txBody>
          <a:bodyPr>
            <a:normAutofit/>
          </a:bodyPr>
          <a:lstStyle/>
          <a:p>
            <a:r>
              <a:rPr lang="en-US" sz="1200" b="0" i="0" u="none" strike="noStrike" kern="1200" dirty="0">
                <a:solidFill>
                  <a:schemeClr val="tx1"/>
                </a:solidFill>
                <a:effectLst/>
                <a:ea typeface="+mn-ea"/>
                <a:cs typeface="+mn-cs"/>
              </a:rPr>
              <a:t>Intent of slide: Now we move on to the features that make HPE SimpliVity edge</a:t>
            </a:r>
            <a:r>
              <a:rPr lang="en-US" sz="1200" b="0" i="0" u="none" strike="noStrike" kern="1200" baseline="0" dirty="0">
                <a:solidFill>
                  <a:schemeClr val="tx1"/>
                </a:solidFill>
                <a:effectLst/>
                <a:ea typeface="+mn-ea"/>
                <a:cs typeface="+mn-cs"/>
              </a:rPr>
              <a:t> </a:t>
            </a:r>
            <a:r>
              <a:rPr lang="en-US" sz="1200" b="0" i="0" u="none" strike="noStrike" kern="1200" dirty="0">
                <a:solidFill>
                  <a:schemeClr val="tx1"/>
                </a:solidFill>
                <a:effectLst/>
                <a:ea typeface="+mn-ea"/>
                <a:cs typeface="+mn-cs"/>
              </a:rPr>
              <a:t>optimized.</a:t>
            </a:r>
          </a:p>
          <a:p>
            <a:endParaRPr lang="en-US" sz="1200" b="0" i="0" u="none" strike="noStrike" kern="1200" dirty="0">
              <a:solidFill>
                <a:schemeClr val="tx1"/>
              </a:solidFill>
              <a:effectLst/>
              <a:ea typeface="+mn-ea"/>
              <a:cs typeface="+mn-cs"/>
            </a:endParaRPr>
          </a:p>
          <a:p>
            <a:pPr marL="9144" indent="0">
              <a:buNone/>
            </a:pPr>
            <a:r>
              <a:rPr lang="en-US" dirty="0"/>
              <a:t>The solution is </a:t>
            </a:r>
            <a:r>
              <a:rPr lang="en-US" b="1" dirty="0"/>
              <a:t>Edge optimized</a:t>
            </a:r>
            <a:r>
              <a:rPr lang="en-US" dirty="0"/>
              <a:t>:</a:t>
            </a:r>
          </a:p>
          <a:p>
            <a:pPr marL="9144" indent="0">
              <a:buNone/>
            </a:pPr>
            <a:endParaRPr lang="en-US" dirty="0"/>
          </a:p>
          <a:p>
            <a:pPr marL="9144" marR="0" indent="0" algn="l" defTabSz="914400" rtl="0" eaLnBrk="1" fontAlgn="auto" latinLnBrk="0" hangingPunct="1">
              <a:lnSpc>
                <a:spcPct val="100000"/>
              </a:lnSpc>
              <a:spcBef>
                <a:spcPts val="600"/>
              </a:spcBef>
              <a:spcAft>
                <a:spcPts val="0"/>
              </a:spcAft>
              <a:buClrTx/>
              <a:buSzPct val="25000"/>
              <a:buFont typeface="MetricHPE" panose="020B0303030202060203" pitchFamily="34" charset="0"/>
              <a:buNone/>
              <a:tabLst/>
              <a:defRPr/>
            </a:pPr>
            <a:r>
              <a:rPr lang="en-US" baseline="0" dirty="0"/>
              <a:t>1) </a:t>
            </a:r>
            <a:r>
              <a:rPr lang="en-US" b="1" baseline="0" dirty="0"/>
              <a:t>2-node HA: </a:t>
            </a:r>
            <a:r>
              <a:rPr lang="en-US" b="0" baseline="0" dirty="0"/>
              <a:t>C</a:t>
            </a:r>
            <a:r>
              <a:rPr lang="en-US" baseline="0" dirty="0"/>
              <a:t>ustomers only need two nodes to achieve high availability with all services included. Customers gain an optimized solution for mult-site / Edge deployments </a:t>
            </a:r>
            <a:r>
              <a:rPr lang="en-US" b="1" baseline="0" dirty="0"/>
              <a:t>in the smallest footprint</a:t>
            </a:r>
            <a:r>
              <a:rPr lang="en-US" baseline="0" dirty="0"/>
              <a:t>.</a:t>
            </a:r>
          </a:p>
          <a:p>
            <a:pPr marL="9144" indent="0">
              <a:buNone/>
            </a:pPr>
            <a:endParaRPr lang="en-US" baseline="0" dirty="0"/>
          </a:p>
          <a:p>
            <a:pPr marL="9144" marR="0" indent="0" algn="l" defTabSz="914400" rtl="0" eaLnBrk="1" fontAlgn="auto" latinLnBrk="0" hangingPunct="1">
              <a:lnSpc>
                <a:spcPct val="100000"/>
              </a:lnSpc>
              <a:spcBef>
                <a:spcPts val="600"/>
              </a:spcBef>
              <a:spcAft>
                <a:spcPts val="0"/>
              </a:spcAft>
              <a:buClrTx/>
              <a:buSzPct val="25000"/>
              <a:buFont typeface="MetricHPE" panose="020B0303030202060203" pitchFamily="34" charset="0"/>
              <a:buNone/>
              <a:tabLst/>
              <a:defRPr/>
            </a:pPr>
            <a:r>
              <a:rPr lang="en-US" baseline="0" dirty="0"/>
              <a:t>2) </a:t>
            </a:r>
            <a:r>
              <a:rPr lang="en-US" b="1" baseline="0" dirty="0"/>
              <a:t>Zero administration </a:t>
            </a:r>
            <a:r>
              <a:rPr lang="en-US" dirty="0"/>
              <a:t>is enabled by centralized, unified management across all sites empowering customers to seamlessly manage workloads across distributed sites where staff resources are scarce. </a:t>
            </a:r>
          </a:p>
          <a:p>
            <a:pPr marL="9144" indent="0">
              <a:buNone/>
            </a:pPr>
            <a:endParaRPr lang="en-US" baseline="0" dirty="0"/>
          </a:p>
          <a:p>
            <a:pPr marL="9144" indent="0">
              <a:buNone/>
            </a:pPr>
            <a:r>
              <a:rPr lang="en-US" baseline="0" dirty="0"/>
              <a:t>Finally</a:t>
            </a:r>
          </a:p>
          <a:p>
            <a:pPr marL="9144" indent="0">
              <a:buNone/>
            </a:pPr>
            <a:endParaRPr lang="en-US" baseline="0" dirty="0"/>
          </a:p>
          <a:p>
            <a:r>
              <a:rPr lang="en-US" baseline="0" dirty="0"/>
              <a:t>3) </a:t>
            </a:r>
            <a:r>
              <a:rPr lang="en-US" dirty="0"/>
              <a:t>For superior business continuity with </a:t>
            </a:r>
            <a:r>
              <a:rPr lang="en-US" b="1" dirty="0"/>
              <a:t>Rapid Multi-site Failover</a:t>
            </a:r>
            <a:r>
              <a:rPr lang="en-US" dirty="0"/>
              <a:t>, customers can rapidly failover (and failback) virtually any number of edge sites in event of disaster—planned or unplanned -  using automated, efficient VM mobility</a:t>
            </a:r>
            <a:r>
              <a:rPr lang="en-US" baseline="0" dirty="0"/>
              <a:t> and recovery.  </a:t>
            </a:r>
            <a:r>
              <a:rPr lang="en-US" dirty="0"/>
              <a:t>Orchestration is fast, efficient enabling all edge workloads to be recovered quickly minimizing business downtime.</a:t>
            </a:r>
          </a:p>
          <a:p>
            <a:endParaRPr lang="en-US" dirty="0"/>
          </a:p>
          <a:p>
            <a:r>
              <a:rPr lang="en-US" dirty="0"/>
              <a:t>This is a perfect fit for </a:t>
            </a:r>
            <a:r>
              <a:rPr lang="en-US" b="1" dirty="0"/>
              <a:t>manufacturing sites</a:t>
            </a:r>
            <a:r>
              <a:rPr lang="en-US" dirty="0"/>
              <a:t>, </a:t>
            </a:r>
            <a:r>
              <a:rPr lang="en-US" b="1" dirty="0"/>
              <a:t>retail sites, plants </a:t>
            </a:r>
            <a:r>
              <a:rPr lang="en-US" dirty="0"/>
              <a:t>as well as </a:t>
            </a:r>
            <a:r>
              <a:rPr lang="en-US" b="1" dirty="0"/>
              <a:t>Data</a:t>
            </a:r>
            <a:r>
              <a:rPr lang="en-US" b="1" baseline="0" dirty="0"/>
              <a:t> Center consolidation </a:t>
            </a:r>
            <a:r>
              <a:rPr lang="en-US" b="1" dirty="0"/>
              <a:t>for midmarket,</a:t>
            </a:r>
            <a:r>
              <a:rPr lang="en-US" b="1" baseline="0" dirty="0"/>
              <a:t> SMB, and SLED</a:t>
            </a:r>
            <a:r>
              <a:rPr lang="en-US" dirty="0"/>
              <a:t>.</a:t>
            </a:r>
          </a:p>
        </p:txBody>
      </p:sp>
      <p:sp>
        <p:nvSpPr>
          <p:cNvPr id="4" name="Slide Number Placeholder 3"/>
          <p:cNvSpPr>
            <a:spLocks noGrp="1"/>
          </p:cNvSpPr>
          <p:nvPr>
            <p:ph type="sldNum" sz="quarter" idx="10"/>
          </p:nvPr>
        </p:nvSpPr>
        <p:spPr/>
        <p:txBody>
          <a:bodyPr/>
          <a:lstStyle/>
          <a:p>
            <a:pPr defTabSz="931774">
              <a:defRPr/>
            </a:pPr>
            <a:fld id="{8547E1EE-0039-4797-B978-F453418260D1}" type="slidenum">
              <a:rPr lang="en-US">
                <a:solidFill>
                  <a:prstClr val="black"/>
                </a:solidFill>
              </a:rPr>
              <a:pPr defTabSz="931774">
                <a:defRPr/>
              </a:pPr>
              <a:t>18</a:t>
            </a:fld>
            <a:endParaRPr lang="en-US" dirty="0">
              <a:solidFill>
                <a:prstClr val="black"/>
              </a:solidFill>
            </a:endParaRPr>
          </a:p>
        </p:txBody>
      </p:sp>
    </p:spTree>
    <p:extLst>
      <p:ext uri="{BB962C8B-B14F-4D97-AF65-F5344CB8AC3E}">
        <p14:creationId xmlns:p14="http://schemas.microsoft.com/office/powerpoint/2010/main" val="2069305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lvl="0"/>
            <a:r>
              <a:rPr lang="en-US" sz="1200" b="1" baseline="0" dirty="0"/>
              <a:t>Intent of slide: Show new capabilities that deliver comprehensive data protection.</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When it comes to data protection—there are 3 things that enterprises care about:</a:t>
            </a:r>
          </a:p>
          <a:p>
            <a:pPr lvl="0"/>
            <a:r>
              <a:rPr lang="en-US" sz="1200" kern="1200" dirty="0">
                <a:solidFill>
                  <a:schemeClr val="tx1"/>
                </a:solidFill>
                <a:effectLst/>
                <a:latin typeface="+mn-lt"/>
                <a:ea typeface="+mn-ea"/>
                <a:cs typeface="+mn-cs"/>
              </a:rPr>
              <a:t>1. the ability to meet every SLA (from disaster recovery to long term retention)</a:t>
            </a:r>
          </a:p>
          <a:p>
            <a:pPr lvl="0"/>
            <a:r>
              <a:rPr lang="en-US" sz="1200" kern="1200" dirty="0">
                <a:solidFill>
                  <a:schemeClr val="tx1"/>
                </a:solidFill>
                <a:effectLst/>
                <a:latin typeface="+mn-lt"/>
                <a:ea typeface="+mn-ea"/>
                <a:cs typeface="+mn-cs"/>
              </a:rPr>
              <a:t>2. the flexibility to choose the right solution that meets the needed RPO/RTO and economics… and</a:t>
            </a:r>
          </a:p>
          <a:p>
            <a:pPr lvl="0"/>
            <a:r>
              <a:rPr lang="en-US" sz="1200" kern="1200" dirty="0">
                <a:solidFill>
                  <a:schemeClr val="tx1"/>
                </a:solidFill>
                <a:effectLst/>
                <a:latin typeface="+mn-lt"/>
                <a:ea typeface="+mn-ea"/>
                <a:cs typeface="+mn-cs"/>
              </a:rPr>
              <a:t>3. simplicity</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HPE SimpliVity is known for its inherent backup and resiliency capabilities. Its built-in local and remote backups allow efficient, rapid recovery for applications across multi-site federations - including distributed edges - for disaster recovery. With HPE SimpliVity, VM data is rapidly and automatically backed up to another node, so if one node goes down, no data is lost.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In fact, a 1TB VM can be backed up or restored in &lt;60 seconds. This is critical in protecting edge site data against security threats such as ransomware.  </a:t>
            </a:r>
          </a:p>
          <a:p>
            <a:pPr lvl="0"/>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Now, </a:t>
            </a:r>
            <a:r>
              <a:rPr lang="en-US" sz="1200" kern="1200" dirty="0">
                <a:solidFill>
                  <a:schemeClr val="tx1"/>
                </a:solidFill>
                <a:effectLst/>
                <a:latin typeface="+mn-lt"/>
                <a:ea typeface="+mn-ea"/>
                <a:cs typeface="+mn-cs"/>
              </a:rPr>
              <a:t>with the introduction of centralized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backup store and enterprise cloud</a:t>
            </a:r>
            <a:r>
              <a:rPr lang="en-US" sz="1200" kern="1200" baseline="0" dirty="0">
                <a:solidFill>
                  <a:schemeClr val="tx1"/>
                </a:solidFill>
                <a:effectLst/>
                <a:latin typeface="+mn-lt"/>
                <a:ea typeface="+mn-ea"/>
                <a:cs typeface="+mn-cs"/>
              </a:rPr>
              <a:t> backup for ultimate simplicity and agility</a:t>
            </a:r>
            <a:r>
              <a:rPr lang="en-US" sz="1200" kern="1200" dirty="0">
                <a:solidFill>
                  <a:schemeClr val="tx1"/>
                </a:solidFill>
                <a:effectLst/>
                <a:latin typeface="+mn-lt"/>
                <a:ea typeface="+mn-ea"/>
                <a:cs typeface="+mn-cs"/>
              </a:rPr>
              <a:t>, HPE SimpliVity extends these capabilities to deliver the most comprehensive data protection solution for the edge.</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Customers gain comprehensive data protection built-into the</a:t>
            </a:r>
            <a:r>
              <a:rPr lang="en-US" sz="1200" kern="1200" baseline="0" dirty="0">
                <a:solidFill>
                  <a:schemeClr val="tx1"/>
                </a:solidFill>
                <a:effectLst/>
                <a:latin typeface="+mn-lt"/>
                <a:ea typeface="+mn-ea"/>
                <a:cs typeface="+mn-cs"/>
              </a:rPr>
              <a:t> simple, HCI experience.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BFEAE42-E3FE-4405-B7FC-4425D05B92A0}" type="slidenum">
              <a:rPr lang="en-US" smtClean="0"/>
              <a:pPr/>
              <a:t>19</a:t>
            </a:fld>
            <a:endParaRPr lang="en-US" dirty="0"/>
          </a:p>
        </p:txBody>
      </p:sp>
    </p:spTree>
    <p:extLst>
      <p:ext uri="{BB962C8B-B14F-4D97-AF65-F5344CB8AC3E}">
        <p14:creationId xmlns:p14="http://schemas.microsoft.com/office/powerpoint/2010/main" val="3847159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dirty="0"/>
              <a:t>Intent</a:t>
            </a:r>
            <a:r>
              <a:rPr lang="en-US" baseline="0" dirty="0"/>
              <a:t> of slide: </a:t>
            </a:r>
            <a:r>
              <a:rPr lang="en-US" dirty="0"/>
              <a:t>Slide for speakers to understand</a:t>
            </a:r>
            <a:r>
              <a:rPr lang="en-US" baseline="0" dirty="0"/>
              <a:t> before giving the pitch.</a:t>
            </a:r>
            <a:endParaRPr lang="en-US" dirty="0"/>
          </a:p>
        </p:txBody>
      </p:sp>
      <p:sp>
        <p:nvSpPr>
          <p:cNvPr id="4" name="Slide Number Placeholder 3"/>
          <p:cNvSpPr>
            <a:spLocks noGrp="1"/>
          </p:cNvSpPr>
          <p:nvPr>
            <p:ph type="sldNum" sz="quarter" idx="10"/>
          </p:nvPr>
        </p:nvSpPr>
        <p:spPr/>
        <p:txBody>
          <a:bodyPr/>
          <a:lstStyle/>
          <a:p>
            <a:fld id="{799633C3-0BFA-4CDB-A38D-28F82EDE02CD}" type="slidenum">
              <a:rPr lang="en-US" smtClean="0"/>
              <a:t>2</a:t>
            </a:fld>
            <a:endParaRPr lang="en-US" dirty="0"/>
          </a:p>
        </p:txBody>
      </p:sp>
    </p:spTree>
    <p:extLst>
      <p:ext uri="{BB962C8B-B14F-4D97-AF65-F5344CB8AC3E}">
        <p14:creationId xmlns:p14="http://schemas.microsoft.com/office/powerpoint/2010/main" val="9932740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normAutofit/>
          </a:bodyPr>
          <a:lstStyle/>
          <a:p>
            <a:pPr marL="45720" marR="0" lvl="0" indent="-36576" algn="l" defTabSz="914400" rtl="0" eaLnBrk="1" fontAlgn="auto" latinLnBrk="0" hangingPunct="1">
              <a:lnSpc>
                <a:spcPct val="100000"/>
              </a:lnSpc>
              <a:spcBef>
                <a:spcPts val="600"/>
              </a:spcBef>
              <a:spcAft>
                <a:spcPts val="0"/>
              </a:spcAft>
              <a:buClrTx/>
              <a:buSzPct val="25000"/>
              <a:buFont typeface="MetricHPE" panose="020B0303030202060203" pitchFamily="34" charset="0"/>
              <a:buChar char=" "/>
              <a:tabLst/>
              <a:defRPr/>
            </a:pPr>
            <a:r>
              <a:rPr lang="en-US" sz="1100" b="1" baseline="0" dirty="0"/>
              <a:t>Intent of slide: Show how HPE is advancing built-in backup with native cloud backup protection</a:t>
            </a:r>
            <a:endParaRPr lang="en-US" sz="1100" kern="1200" dirty="0">
              <a:solidFill>
                <a:schemeClr val="tx1"/>
              </a:solidFill>
              <a:effectLst/>
              <a:latin typeface="+mn-lt"/>
              <a:ea typeface="+mn-ea"/>
              <a:cs typeface="+mn-cs"/>
            </a:endParaRPr>
          </a:p>
          <a:p>
            <a:endParaRPr lang="en-US" sz="1100" b="1"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HPE SimpliVity with HPE Cloud Volumes Backup</a:t>
            </a:r>
            <a:r>
              <a:rPr lang="en-US" sz="1100" kern="1200" dirty="0">
                <a:solidFill>
                  <a:schemeClr val="tx1"/>
                </a:solidFill>
                <a:effectLst/>
                <a:latin typeface="+mn-lt"/>
                <a:ea typeface="+mn-ea"/>
                <a:cs typeface="+mn-cs"/>
              </a:rPr>
              <a:t> delivers simple, efficient, flexible backup directly to the cloud. This solution enables multiple edge sites to:</a:t>
            </a:r>
          </a:p>
          <a:p>
            <a:pPr lvl="0"/>
            <a:r>
              <a:rPr lang="en-US" sz="1100" kern="1200" dirty="0">
                <a:solidFill>
                  <a:schemeClr val="tx1"/>
                </a:solidFill>
                <a:effectLst/>
                <a:latin typeface="+mn-lt"/>
                <a:ea typeface="+mn-ea"/>
                <a:cs typeface="+mn-cs"/>
              </a:rPr>
              <a:t>Backup to cloud is 100% automated,</a:t>
            </a:r>
            <a:r>
              <a:rPr lang="en-US" sz="1100" kern="1200" baseline="0" dirty="0">
                <a:solidFill>
                  <a:schemeClr val="tx1"/>
                </a:solidFill>
                <a:effectLst/>
                <a:latin typeface="+mn-lt"/>
                <a:ea typeface="+mn-ea"/>
                <a:cs typeface="+mn-cs"/>
              </a:rPr>
              <a:t> setup</a:t>
            </a:r>
            <a:r>
              <a:rPr lang="en-US" sz="1100" kern="1200" dirty="0">
                <a:solidFill>
                  <a:schemeClr val="tx1"/>
                </a:solidFill>
                <a:effectLst/>
                <a:latin typeface="+mn-lt"/>
                <a:ea typeface="+mn-ea"/>
                <a:cs typeface="+mn-cs"/>
              </a:rPr>
              <a:t> directly from </a:t>
            </a:r>
            <a:r>
              <a:rPr lang="en-US" sz="1100" kern="1200" dirty="0" err="1">
                <a:solidFill>
                  <a:schemeClr val="tx1"/>
                </a:solidFill>
                <a:effectLst/>
                <a:latin typeface="+mn-lt"/>
                <a:ea typeface="+mn-ea"/>
                <a:cs typeface="+mn-cs"/>
              </a:rPr>
              <a:t>vCenter</a:t>
            </a:r>
            <a:r>
              <a:rPr lang="en-US" sz="1100" kern="1200" dirty="0">
                <a:solidFill>
                  <a:schemeClr val="tx1"/>
                </a:solidFill>
                <a:effectLst/>
                <a:latin typeface="+mn-lt"/>
                <a:ea typeface="+mn-ea"/>
                <a:cs typeface="+mn-cs"/>
              </a:rPr>
              <a:t> without additional software or appliances required. </a:t>
            </a:r>
          </a:p>
          <a:p>
            <a:pPr lvl="0"/>
            <a:r>
              <a:rPr lang="en-US" sz="1100" kern="1200" dirty="0">
                <a:solidFill>
                  <a:schemeClr val="tx1"/>
                </a:solidFill>
                <a:effectLst/>
                <a:latin typeface="+mn-lt"/>
                <a:ea typeface="+mn-ea"/>
                <a:cs typeface="+mn-cs"/>
              </a:rPr>
              <a:t>HPE Cloud Volumes Backup optimizes costs with consumption-based pricing, minimal data transfer for efficient bandwidth usage, and efficient data storage in the cloud. </a:t>
            </a:r>
          </a:p>
          <a:p>
            <a:pPr marL="45720" marR="0" lvl="0" indent="-36576" algn="l" defTabSz="914400" rtl="0" eaLnBrk="1" fontAlgn="auto" latinLnBrk="0" hangingPunct="1">
              <a:lnSpc>
                <a:spcPct val="100000"/>
              </a:lnSpc>
              <a:spcBef>
                <a:spcPts val="600"/>
              </a:spcBef>
              <a:spcAft>
                <a:spcPts val="0"/>
              </a:spcAft>
              <a:buClrTx/>
              <a:buSzPct val="25000"/>
              <a:buFont typeface="MetricHPE" panose="020B0303030202060203" pitchFamily="34" charset="0"/>
              <a:buChar char=" "/>
              <a:tabLst/>
              <a:defRPr/>
            </a:pPr>
            <a:r>
              <a:rPr lang="en-US" sz="1100" kern="1200" dirty="0">
                <a:solidFill>
                  <a:schemeClr val="tx1"/>
                </a:solidFill>
                <a:effectLst/>
                <a:latin typeface="+mn-lt"/>
                <a:ea typeface="+mn-ea"/>
                <a:cs typeface="+mn-cs"/>
              </a:rPr>
              <a:t>Backups can be simply restored to multiple, on-premises edge sites without any egress charges.</a:t>
            </a:r>
          </a:p>
          <a:p>
            <a:pPr lvl="0"/>
            <a:r>
              <a:rPr lang="en-US" sz="1100" kern="1200" dirty="0">
                <a:solidFill>
                  <a:schemeClr val="tx1"/>
                </a:solidFill>
                <a:effectLst/>
                <a:latin typeface="+mn-lt"/>
                <a:ea typeface="+mn-ea"/>
                <a:cs typeface="+mn-cs"/>
              </a:rPr>
              <a:t> </a:t>
            </a:r>
          </a:p>
          <a:p>
            <a:endParaRPr lang="en-US" sz="1100" b="0" i="0" u="none" strike="noStrike" kern="1200" baseline="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pPr>
              <a:defRPr/>
            </a:pPr>
            <a:fld id="{43646732-A5CE-4251-BB3F-D33E0B282277}" type="slidenum">
              <a:rPr lang="en-US" sz="1200" smtClean="0">
                <a:solidFill>
                  <a:prstClr val="black"/>
                </a:solidFill>
              </a:rPr>
              <a:pPr>
                <a:defRPr/>
              </a:pPr>
              <a:t>20</a:t>
            </a:fld>
            <a:endParaRPr lang="en-US" sz="1200" dirty="0">
              <a:solidFill>
                <a:prstClr val="black"/>
              </a:solidFill>
            </a:endParaRPr>
          </a:p>
        </p:txBody>
      </p:sp>
    </p:spTree>
    <p:extLst>
      <p:ext uri="{BB962C8B-B14F-4D97-AF65-F5344CB8AC3E}">
        <p14:creationId xmlns:p14="http://schemas.microsoft.com/office/powerpoint/2010/main" val="40907097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9144" marR="0" lvl="0" indent="0" algn="l" defTabSz="914400" rtl="0" eaLnBrk="1" fontAlgn="auto" latinLnBrk="0" hangingPunct="1">
              <a:lnSpc>
                <a:spcPct val="100000"/>
              </a:lnSpc>
              <a:spcBef>
                <a:spcPts val="600"/>
              </a:spcBef>
              <a:spcAft>
                <a:spcPts val="0"/>
              </a:spcAft>
              <a:buClrTx/>
              <a:buSzPct val="25000"/>
              <a:buFont typeface="MetricHPE" panose="020B0303030202060203" pitchFamily="34" charset="0"/>
              <a:buNone/>
              <a:tabLst/>
              <a:defRPr/>
            </a:pPr>
            <a:r>
              <a:rPr lang="en-US" sz="1100" b="1" baseline="0" dirty="0"/>
              <a:t>Intent of slide: Show how simple the built-in backup to cloud is along with key benefits </a:t>
            </a:r>
            <a:endParaRPr lang="en-US" sz="1100" kern="1200" dirty="0">
              <a:solidFill>
                <a:schemeClr val="tx1"/>
              </a:solidFill>
              <a:effectLst/>
              <a:latin typeface="+mn-lt"/>
              <a:ea typeface="+mn-ea"/>
              <a:cs typeface="+mn-cs"/>
            </a:endParaRPr>
          </a:p>
          <a:p>
            <a:pPr marL="9144" marR="0" lvl="0" indent="0" algn="l" defTabSz="914400" rtl="0" eaLnBrk="1" fontAlgn="auto" latinLnBrk="0" hangingPunct="1">
              <a:lnSpc>
                <a:spcPct val="100000"/>
              </a:lnSpc>
              <a:spcBef>
                <a:spcPts val="600"/>
              </a:spcBef>
              <a:spcAft>
                <a:spcPts val="0"/>
              </a:spcAft>
              <a:buClrTx/>
              <a:buSzPct val="25000"/>
              <a:buFont typeface="MetricHPE" panose="020B0303030202060203" pitchFamily="34" charset="0"/>
              <a:buNone/>
              <a:tabLst/>
              <a:defRPr/>
            </a:pPr>
            <a:endParaRPr lang="en-US" sz="1100" kern="1200" dirty="0">
              <a:solidFill>
                <a:schemeClr val="tx1"/>
              </a:solidFill>
              <a:effectLst/>
              <a:latin typeface="+mn-lt"/>
              <a:ea typeface="+mn-ea"/>
              <a:cs typeface="+mn-cs"/>
            </a:endParaRPr>
          </a:p>
          <a:p>
            <a:pPr marL="9144" marR="0" lvl="0" indent="0" algn="l" defTabSz="914400" rtl="0" eaLnBrk="1" fontAlgn="auto" latinLnBrk="0" hangingPunct="1">
              <a:lnSpc>
                <a:spcPct val="100000"/>
              </a:lnSpc>
              <a:spcBef>
                <a:spcPts val="600"/>
              </a:spcBef>
              <a:spcAft>
                <a:spcPts val="0"/>
              </a:spcAft>
              <a:buClrTx/>
              <a:buSzPct val="25000"/>
              <a:buFont typeface="MetricHPE" panose="020B0303030202060203" pitchFamily="34" charset="0"/>
              <a:buNone/>
              <a:tabLst/>
              <a:defRPr/>
            </a:pPr>
            <a:r>
              <a:rPr lang="en-US" sz="1100" kern="1200" dirty="0">
                <a:solidFill>
                  <a:schemeClr val="tx1"/>
                </a:solidFill>
                <a:effectLst/>
                <a:latin typeface="+mn-lt"/>
                <a:ea typeface="+mn-ea"/>
                <a:cs typeface="+mn-cs"/>
              </a:rPr>
              <a:t>Here</a:t>
            </a:r>
            <a:r>
              <a:rPr lang="en-US" sz="1100" kern="1200" baseline="0" dirty="0">
                <a:solidFill>
                  <a:schemeClr val="tx1"/>
                </a:solidFill>
                <a:effectLst/>
                <a:latin typeface="+mn-lt"/>
                <a:ea typeface="+mn-ea"/>
                <a:cs typeface="+mn-cs"/>
              </a:rPr>
              <a:t> we show the power and simplicity of enterprise backup direct to cloud from HPE SimpliVity.  This</a:t>
            </a:r>
            <a:r>
              <a:rPr lang="en-US" sz="1100" kern="1200" dirty="0">
                <a:solidFill>
                  <a:schemeClr val="tx1"/>
                </a:solidFill>
                <a:effectLst/>
                <a:latin typeface="+mn-lt"/>
                <a:ea typeface="+mn-ea"/>
                <a:cs typeface="+mn-cs"/>
              </a:rPr>
              <a:t> unlocks agility.</a:t>
            </a:r>
          </a:p>
          <a:p>
            <a:pPr marL="9144" marR="0" lvl="0" indent="0" algn="l" defTabSz="914400" rtl="0" eaLnBrk="1" fontAlgn="auto" latinLnBrk="0" hangingPunct="1">
              <a:lnSpc>
                <a:spcPct val="100000"/>
              </a:lnSpc>
              <a:spcBef>
                <a:spcPts val="600"/>
              </a:spcBef>
              <a:spcAft>
                <a:spcPts val="0"/>
              </a:spcAft>
              <a:buClrTx/>
              <a:buSzPct val="25000"/>
              <a:buFont typeface="MetricHPE" panose="020B0303030202060203" pitchFamily="34" charset="0"/>
              <a:buNone/>
              <a:tabLst/>
              <a:defRPr/>
            </a:pPr>
            <a:endParaRPr lang="en-US" sz="1100" kern="1200" dirty="0">
              <a:solidFill>
                <a:schemeClr val="tx1"/>
              </a:solidFill>
              <a:effectLst/>
              <a:latin typeface="+mn-lt"/>
              <a:ea typeface="+mn-ea"/>
              <a:cs typeface="+mn-cs"/>
            </a:endParaRPr>
          </a:p>
          <a:p>
            <a:pPr marL="9144" marR="0" lvl="0" indent="0" algn="l" defTabSz="914400" rtl="0" eaLnBrk="1" fontAlgn="auto" latinLnBrk="0" hangingPunct="1">
              <a:lnSpc>
                <a:spcPct val="100000"/>
              </a:lnSpc>
              <a:spcBef>
                <a:spcPts val="600"/>
              </a:spcBef>
              <a:spcAft>
                <a:spcPts val="0"/>
              </a:spcAft>
              <a:buClrTx/>
              <a:buSzPct val="25000"/>
              <a:buFont typeface="MetricHPE" panose="020B0303030202060203" pitchFamily="34" charset="0"/>
              <a:buNone/>
              <a:tabLst/>
              <a:defRPr/>
            </a:pPr>
            <a:r>
              <a:rPr lang="en-US" sz="1100" kern="1200" dirty="0">
                <a:solidFill>
                  <a:schemeClr val="tx1"/>
                </a:solidFill>
                <a:effectLst/>
                <a:latin typeface="+mn-lt"/>
                <a:ea typeface="+mn-ea"/>
                <a:cs typeface="+mn-cs"/>
              </a:rPr>
              <a:t>It’s simple to setup,</a:t>
            </a:r>
            <a:r>
              <a:rPr lang="en-US" sz="1100" kern="1200" baseline="0" dirty="0">
                <a:solidFill>
                  <a:schemeClr val="tx1"/>
                </a:solidFill>
                <a:effectLst/>
                <a:latin typeface="+mn-lt"/>
                <a:ea typeface="+mn-ea"/>
                <a:cs typeface="+mn-cs"/>
              </a:rPr>
              <a:t> manage right from </a:t>
            </a:r>
            <a:r>
              <a:rPr lang="en-US" sz="1100" kern="1200" baseline="0" dirty="0" err="1">
                <a:solidFill>
                  <a:schemeClr val="tx1"/>
                </a:solidFill>
                <a:effectLst/>
                <a:latin typeface="+mn-lt"/>
                <a:ea typeface="+mn-ea"/>
                <a:cs typeface="+mn-cs"/>
              </a:rPr>
              <a:t>vCenter</a:t>
            </a:r>
            <a:endParaRPr lang="en-US" sz="1100" kern="1200" baseline="0" dirty="0">
              <a:solidFill>
                <a:schemeClr val="tx1"/>
              </a:solidFill>
              <a:effectLst/>
              <a:latin typeface="+mn-lt"/>
              <a:ea typeface="+mn-ea"/>
              <a:cs typeface="+mn-cs"/>
            </a:endParaRPr>
          </a:p>
          <a:p>
            <a:pPr marL="9144" marR="0" lvl="0" indent="0" algn="l" defTabSz="914400" rtl="0" eaLnBrk="1" fontAlgn="auto" latinLnBrk="0" hangingPunct="1">
              <a:lnSpc>
                <a:spcPct val="100000"/>
              </a:lnSpc>
              <a:spcBef>
                <a:spcPts val="600"/>
              </a:spcBef>
              <a:spcAft>
                <a:spcPts val="0"/>
              </a:spcAft>
              <a:buClrTx/>
              <a:buSzPct val="25000"/>
              <a:buFont typeface="MetricHPE" panose="020B0303030202060203" pitchFamily="34" charset="0"/>
              <a:buNone/>
              <a:tabLst/>
              <a:defRPr/>
            </a:pPr>
            <a:r>
              <a:rPr lang="en-US" sz="1100" kern="1200" baseline="0" dirty="0">
                <a:solidFill>
                  <a:schemeClr val="tx1"/>
                </a:solidFill>
                <a:effectLst/>
                <a:latin typeface="+mn-lt"/>
                <a:ea typeface="+mn-ea"/>
                <a:cs typeface="+mn-cs"/>
              </a:rPr>
              <a:t>It only takes 6 clicks to set policies to automate backup</a:t>
            </a:r>
            <a:r>
              <a:rPr lang="en-US" sz="1100" kern="1200" dirty="0">
                <a:solidFill>
                  <a:schemeClr val="tx1"/>
                </a:solidFill>
                <a:effectLst/>
                <a:latin typeface="+mn-lt"/>
                <a:ea typeface="+mn-ea"/>
                <a:cs typeface="+mn-cs"/>
              </a:rPr>
              <a:t> to cloud</a:t>
            </a:r>
          </a:p>
          <a:p>
            <a:pPr marL="9144" marR="0" lvl="0" indent="0" algn="l" defTabSz="914400" rtl="0" eaLnBrk="1" fontAlgn="auto" latinLnBrk="0" hangingPunct="1">
              <a:lnSpc>
                <a:spcPct val="100000"/>
              </a:lnSpc>
              <a:spcBef>
                <a:spcPts val="600"/>
              </a:spcBef>
              <a:spcAft>
                <a:spcPts val="0"/>
              </a:spcAft>
              <a:buClrTx/>
              <a:buSzPct val="25000"/>
              <a:buFont typeface="MetricHPE" panose="020B0303030202060203" pitchFamily="34" charset="0"/>
              <a:buNone/>
              <a:tabLst/>
              <a:defRPr/>
            </a:pPr>
            <a:r>
              <a:rPr lang="en-US" sz="1100" kern="1200" dirty="0">
                <a:solidFill>
                  <a:schemeClr val="tx1"/>
                </a:solidFill>
                <a:effectLst/>
                <a:latin typeface="+mn-lt"/>
                <a:ea typeface="+mn-ea"/>
                <a:cs typeface="+mn-cs"/>
              </a:rPr>
              <a:t>It</a:t>
            </a:r>
            <a:r>
              <a:rPr lang="en-US" sz="1100" kern="1200" baseline="0" dirty="0">
                <a:solidFill>
                  <a:schemeClr val="tx1"/>
                </a:solidFill>
                <a:effectLst/>
                <a:latin typeface="+mn-lt"/>
                <a:ea typeface="+mn-ea"/>
                <a:cs typeface="+mn-cs"/>
              </a:rPr>
              <a:t> takes less than 60 seconds to update policies that protect 1000s of VMs across all edge sites</a:t>
            </a:r>
          </a:p>
          <a:p>
            <a:pPr marL="9144" marR="0" lvl="0" indent="0" algn="l" defTabSz="914400" rtl="0" eaLnBrk="1" fontAlgn="auto" latinLnBrk="0" hangingPunct="1">
              <a:lnSpc>
                <a:spcPct val="100000"/>
              </a:lnSpc>
              <a:spcBef>
                <a:spcPts val="600"/>
              </a:spcBef>
              <a:spcAft>
                <a:spcPts val="0"/>
              </a:spcAft>
              <a:buClrTx/>
              <a:buSzPct val="25000"/>
              <a:buFont typeface="MetricHPE" panose="020B0303030202060203" pitchFamily="34" charset="0"/>
              <a:buNone/>
              <a:tabLst/>
              <a:defRPr/>
            </a:pPr>
            <a:r>
              <a:rPr lang="en-US" sz="1100" kern="1200" baseline="0" dirty="0">
                <a:solidFill>
                  <a:schemeClr val="tx1"/>
                </a:solidFill>
                <a:effectLst/>
                <a:latin typeface="+mn-lt"/>
                <a:ea typeface="+mn-ea"/>
                <a:cs typeface="+mn-cs"/>
              </a:rPr>
              <a:t>Zero egress costs when restoring VMs from cloud</a:t>
            </a:r>
          </a:p>
          <a:p>
            <a:pPr marL="9144" marR="0" lvl="0" indent="0" algn="l" defTabSz="914400" rtl="0" eaLnBrk="1" fontAlgn="auto" latinLnBrk="0" hangingPunct="1">
              <a:lnSpc>
                <a:spcPct val="100000"/>
              </a:lnSpc>
              <a:spcBef>
                <a:spcPts val="600"/>
              </a:spcBef>
              <a:spcAft>
                <a:spcPts val="0"/>
              </a:spcAft>
              <a:buClrTx/>
              <a:buSzPct val="25000"/>
              <a:buFont typeface="MetricHPE" panose="020B0303030202060203" pitchFamily="34" charset="0"/>
              <a:buNone/>
              <a:tabLst/>
              <a:defRPr/>
            </a:pP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BFEAE42-E3FE-4405-B7FC-4425D05B92A0}" type="slidenum">
              <a:rPr lang="en-US" smtClean="0"/>
              <a:pPr/>
              <a:t>21</a:t>
            </a:fld>
            <a:endParaRPr lang="en-US" dirty="0"/>
          </a:p>
        </p:txBody>
      </p:sp>
    </p:spTree>
    <p:extLst>
      <p:ext uri="{BB962C8B-B14F-4D97-AF65-F5344CB8AC3E}">
        <p14:creationId xmlns:p14="http://schemas.microsoft.com/office/powerpoint/2010/main" val="38429688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normAutofit fontScale="70000" lnSpcReduction="20000"/>
          </a:bodyPr>
          <a:lstStyle/>
          <a:p>
            <a:pPr marL="45720" marR="0" lvl="0" indent="-36576" algn="l" defTabSz="914400" rtl="0" eaLnBrk="1" fontAlgn="auto" latinLnBrk="0" hangingPunct="1">
              <a:lnSpc>
                <a:spcPct val="100000"/>
              </a:lnSpc>
              <a:spcBef>
                <a:spcPts val="600"/>
              </a:spcBef>
              <a:spcAft>
                <a:spcPts val="0"/>
              </a:spcAft>
              <a:buClrTx/>
              <a:buSzPct val="25000"/>
              <a:buFont typeface="MetricHPE" panose="020B0303030202060203" pitchFamily="34" charset="0"/>
              <a:buChar char=" "/>
              <a:tabLst/>
              <a:defRPr/>
            </a:pPr>
            <a:r>
              <a:rPr lang="en-US" sz="1100" b="1" baseline="0" dirty="0"/>
              <a:t>Intent of slide: Show how HPE is advancing built-in backup with cost effective secondary backup to HPE </a:t>
            </a:r>
            <a:r>
              <a:rPr lang="en-US" sz="1100" b="1" baseline="0" dirty="0" err="1"/>
              <a:t>StoreOnce</a:t>
            </a:r>
            <a:endParaRPr lang="en-US" sz="1100" kern="1200" dirty="0">
              <a:solidFill>
                <a:schemeClr val="tx1"/>
              </a:solidFill>
              <a:effectLst/>
              <a:latin typeface="+mn-lt"/>
              <a:ea typeface="+mn-ea"/>
              <a:cs typeface="+mn-cs"/>
            </a:endParaRPr>
          </a:p>
          <a:p>
            <a:endParaRPr lang="en-US" sz="1100" b="0" i="0" u="none" strike="noStrike" kern="1200" baseline="0" dirty="0">
              <a:solidFill>
                <a:schemeClr val="tx1"/>
              </a:solidFill>
              <a:effectLst/>
              <a:ea typeface="+mn-ea"/>
              <a:cs typeface="+mn-cs"/>
            </a:endParaRPr>
          </a:p>
          <a:p>
            <a:r>
              <a:rPr lang="en-US" sz="1100" b="0" i="0" u="none" strike="noStrike" kern="1200" baseline="0" dirty="0">
                <a:solidFill>
                  <a:schemeClr val="tx1"/>
                </a:solidFill>
                <a:effectLst/>
                <a:ea typeface="+mn-ea"/>
                <a:cs typeface="+mn-cs"/>
              </a:rPr>
              <a:t>We’ve now improved the support by allowing HPE StoreOnce tier to be centrally placed, even over wide-area connections, at a central site for efficiency.  All remote sites can send off-site backups to the central tier.  </a:t>
            </a:r>
          </a:p>
          <a:p>
            <a:endParaRPr lang="en-US" sz="1100" b="0" i="0" u="none" strike="noStrike" kern="1200" baseline="0" dirty="0">
              <a:solidFill>
                <a:schemeClr val="tx1"/>
              </a:solidFill>
              <a:effectLst/>
              <a:ea typeface="+mn-ea"/>
              <a:cs typeface="+mn-cs"/>
            </a:endParaRPr>
          </a:p>
          <a:p>
            <a:r>
              <a:rPr lang="en-US" sz="1100" b="0" i="0" u="none" strike="noStrike" kern="1200" baseline="0" dirty="0">
                <a:solidFill>
                  <a:schemeClr val="tx1"/>
                </a:solidFill>
                <a:effectLst/>
                <a:ea typeface="+mn-ea"/>
                <a:cs typeface="+mn-cs"/>
              </a:rPr>
              <a:t>This is 100% automated</a:t>
            </a:r>
          </a:p>
          <a:p>
            <a:r>
              <a:rPr lang="en-US" sz="1100" b="0" i="0" u="none" strike="noStrike" kern="1200" baseline="0" dirty="0">
                <a:solidFill>
                  <a:schemeClr val="tx1"/>
                </a:solidFill>
                <a:effectLst/>
                <a:ea typeface="+mn-ea"/>
                <a:cs typeface="+mn-cs"/>
              </a:rPr>
              <a:t>Cost effective with up to 7x less cost compared to using HPE SimpliVity tier for backups</a:t>
            </a:r>
          </a:p>
          <a:p>
            <a:r>
              <a:rPr lang="en-US" sz="1100" b="0" i="0" u="none" strike="noStrike" kern="1200" baseline="0" dirty="0">
                <a:solidFill>
                  <a:schemeClr val="tx1"/>
                </a:solidFill>
                <a:effectLst/>
                <a:ea typeface="+mn-ea"/>
                <a:cs typeface="+mn-cs"/>
              </a:rPr>
              <a:t>Meets all SLAs with fast RTOs of 60 second for 1 TB VM and archive VMs for years for compliance RPOs</a:t>
            </a:r>
          </a:p>
          <a:p>
            <a:endParaRPr lang="en-US" sz="1100" b="0" i="0" u="none" strike="noStrike" kern="1200" baseline="0" dirty="0">
              <a:solidFill>
                <a:schemeClr val="tx1"/>
              </a:solidFill>
              <a:effectLst/>
              <a:ea typeface="+mn-ea"/>
              <a:cs typeface="+mn-cs"/>
            </a:endParaRPr>
          </a:p>
          <a:p>
            <a:endParaRPr lang="en-US" sz="1100" b="0" i="0" u="none" strike="noStrike" kern="1200" baseline="0" dirty="0">
              <a:solidFill>
                <a:schemeClr val="tx1"/>
              </a:solidFill>
              <a:effectLst/>
              <a:ea typeface="+mn-ea"/>
              <a:cs typeface="+mn-cs"/>
            </a:endParaRPr>
          </a:p>
          <a:p>
            <a:endParaRPr lang="en-US" sz="1100" b="0" i="0" u="none" strike="noStrike" kern="1200" baseline="0" dirty="0">
              <a:solidFill>
                <a:schemeClr val="tx1"/>
              </a:solidFill>
              <a:effectLst/>
              <a:ea typeface="+mn-ea"/>
              <a:cs typeface="+mn-cs"/>
            </a:endParaRPr>
          </a:p>
          <a:p>
            <a:endParaRPr lang="en-US" sz="1100" b="0" i="0" u="none" strike="noStrike" kern="1200" baseline="0" dirty="0">
              <a:solidFill>
                <a:schemeClr val="tx1"/>
              </a:solidFill>
              <a:effectLst/>
              <a:ea typeface="+mn-ea"/>
              <a:cs typeface="+mn-cs"/>
            </a:endParaRPr>
          </a:p>
          <a:p>
            <a:r>
              <a:rPr lang="en-US" sz="1100" b="0" i="0" u="none" strike="noStrike" kern="1200" baseline="0" dirty="0">
                <a:solidFill>
                  <a:schemeClr val="tx1"/>
                </a:solidFill>
                <a:effectLst/>
                <a:ea typeface="+mn-ea"/>
                <a:cs typeface="+mn-cs"/>
              </a:rPr>
              <a:t>Can also be valuable for customers looking to host their off-site VM backups at a central Colo-site on HPE StoreOnce.</a:t>
            </a:r>
          </a:p>
          <a:p>
            <a:endParaRPr lang="en-US" sz="1100" b="0" i="0" u="none" strike="noStrike" kern="1200" baseline="0" dirty="0">
              <a:solidFill>
                <a:schemeClr val="tx1"/>
              </a:solidFill>
              <a:effectLst/>
              <a:ea typeface="+mn-ea"/>
              <a:cs typeface="+mn-cs"/>
            </a:endParaRPr>
          </a:p>
          <a:p>
            <a:r>
              <a:rPr lang="en-US" sz="1100" b="0" i="0" u="none" strike="noStrike" kern="1200" baseline="0" dirty="0">
                <a:solidFill>
                  <a:schemeClr val="tx1"/>
                </a:solidFill>
                <a:effectLst/>
                <a:ea typeface="+mn-ea"/>
                <a:cs typeface="+mn-cs"/>
              </a:rPr>
              <a:t>++++</a:t>
            </a:r>
            <a:endParaRPr lang="en-US" sz="1100" b="0" i="0" u="none" strike="noStrike" kern="1200" dirty="0">
              <a:solidFill>
                <a:schemeClr val="tx1"/>
              </a:solidFill>
              <a:effectLst/>
              <a:ea typeface="+mn-ea"/>
              <a:cs typeface="+mn-cs"/>
            </a:endParaRPr>
          </a:p>
          <a:p>
            <a:endParaRPr lang="en-US" sz="1100" b="0" i="0" u="none" strike="noStrike" kern="1200" dirty="0">
              <a:solidFill>
                <a:schemeClr val="tx1"/>
              </a:solidFill>
              <a:effectLst/>
              <a:ea typeface="+mn-ea"/>
              <a:cs typeface="+mn-cs"/>
            </a:endParaRPr>
          </a:p>
          <a:p>
            <a:r>
              <a:rPr lang="en-US" sz="1100" kern="1200" dirty="0">
                <a:solidFill>
                  <a:schemeClr val="tx1"/>
                </a:solidFill>
                <a:effectLst/>
                <a:ea typeface="+mn-ea"/>
                <a:cs typeface="+mn-cs"/>
              </a:rPr>
              <a:t>As SimpliVity scales into the enterprise, customers are looking to continually modernize their data protection solutions.  We’re now introducing support for StoreOnce so that customers can extend SimpliVity to SimpliVity to Tape model to SVT to SVT to StoreOnce preserving rapid recovery and extending cost-effective, long-term retention while preserving the simplicity of policy-based protection that SimpliVity customers love.</a:t>
            </a:r>
          </a:p>
          <a:p>
            <a:endParaRPr lang="en-US" sz="1100" b="1" kern="1200" dirty="0">
              <a:solidFill>
                <a:schemeClr val="tx1"/>
              </a:solidFill>
              <a:effectLst/>
              <a:ea typeface="+mn-ea"/>
              <a:cs typeface="+mn-cs"/>
            </a:endParaRPr>
          </a:p>
          <a:p>
            <a:r>
              <a:rPr lang="en-US" sz="1100" b="1" kern="1200" dirty="0">
                <a:solidFill>
                  <a:schemeClr val="tx1"/>
                </a:solidFill>
                <a:effectLst/>
                <a:ea typeface="+mn-ea"/>
                <a:cs typeface="+mn-cs"/>
              </a:rPr>
              <a:t>In</a:t>
            </a:r>
            <a:r>
              <a:rPr lang="en-US" sz="1100" b="1" kern="1200" baseline="0" dirty="0">
                <a:solidFill>
                  <a:schemeClr val="tx1"/>
                </a:solidFill>
                <a:effectLst/>
                <a:ea typeface="+mn-ea"/>
                <a:cs typeface="+mn-cs"/>
              </a:rPr>
              <a:t> late 2019</a:t>
            </a:r>
            <a:r>
              <a:rPr lang="en-US" sz="1100" kern="1200" dirty="0">
                <a:solidFill>
                  <a:schemeClr val="tx1"/>
                </a:solidFill>
                <a:effectLst/>
                <a:ea typeface="+mn-ea"/>
                <a:cs typeface="+mn-cs"/>
              </a:rPr>
              <a:t> we introduced an exciting</a:t>
            </a:r>
            <a:r>
              <a:rPr lang="en-US" sz="1100" kern="1200" baseline="0" dirty="0">
                <a:solidFill>
                  <a:schemeClr val="tx1"/>
                </a:solidFill>
                <a:effectLst/>
                <a:ea typeface="+mn-ea"/>
                <a:cs typeface="+mn-cs"/>
              </a:rPr>
              <a:t>, innovative capability to extend support for protecting and retaining VMs and data.  Our </a:t>
            </a:r>
            <a:r>
              <a:rPr lang="en-US" sz="1100" b="1" kern="1200" baseline="0" dirty="0">
                <a:solidFill>
                  <a:schemeClr val="tx1"/>
                </a:solidFill>
                <a:effectLst/>
                <a:ea typeface="+mn-ea"/>
                <a:cs typeface="+mn-cs"/>
              </a:rPr>
              <a:t>efficient, built-in backup capabilities</a:t>
            </a:r>
            <a:r>
              <a:rPr lang="en-US" sz="1100" kern="1200" baseline="0" dirty="0">
                <a:solidFill>
                  <a:schemeClr val="tx1"/>
                </a:solidFill>
                <a:effectLst/>
                <a:ea typeface="+mn-ea"/>
                <a:cs typeface="+mn-cs"/>
              </a:rPr>
              <a:t> with HPE SimpliVity </a:t>
            </a:r>
            <a:r>
              <a:rPr lang="en-US" sz="1100" b="1" kern="1200" baseline="0" dirty="0">
                <a:solidFill>
                  <a:schemeClr val="tx1"/>
                </a:solidFill>
                <a:effectLst/>
                <a:ea typeface="+mn-ea"/>
                <a:cs typeface="+mn-cs"/>
              </a:rPr>
              <a:t>are even better with a new cost effective option.</a:t>
            </a:r>
          </a:p>
          <a:p>
            <a:endParaRPr lang="en-US" sz="1100" b="1" kern="1200" baseline="0" dirty="0">
              <a:solidFill>
                <a:schemeClr val="tx1"/>
              </a:solidFill>
              <a:effectLst/>
              <a:ea typeface="+mn-ea"/>
              <a:cs typeface="+mn-cs"/>
            </a:endParaRPr>
          </a:p>
          <a:p>
            <a:r>
              <a:rPr lang="en-US" sz="1100" kern="1200" dirty="0">
                <a:solidFill>
                  <a:schemeClr val="tx1"/>
                </a:solidFill>
                <a:effectLst/>
                <a:ea typeface="+mn-ea"/>
                <a:cs typeface="+mn-cs"/>
              </a:rPr>
              <a:t>The solution leverages seamless integration between HPE StoreOnce and HPE SimpliVity </a:t>
            </a:r>
            <a:r>
              <a:rPr lang="en-US" sz="1100" b="1" kern="1200" dirty="0">
                <a:solidFill>
                  <a:schemeClr val="tx1"/>
                </a:solidFill>
                <a:effectLst/>
                <a:ea typeface="+mn-ea"/>
                <a:cs typeface="+mn-cs"/>
              </a:rPr>
              <a:t>without </a:t>
            </a:r>
            <a:r>
              <a:rPr lang="en-US" sz="1100" kern="1200" dirty="0">
                <a:solidFill>
                  <a:schemeClr val="tx1"/>
                </a:solidFill>
                <a:effectLst/>
                <a:ea typeface="+mn-ea"/>
                <a:cs typeface="+mn-cs"/>
              </a:rPr>
              <a:t>need for 3</a:t>
            </a:r>
            <a:r>
              <a:rPr lang="en-US" sz="1100" kern="1200" baseline="30000" dirty="0">
                <a:solidFill>
                  <a:schemeClr val="tx1"/>
                </a:solidFill>
                <a:effectLst/>
                <a:ea typeface="+mn-ea"/>
                <a:cs typeface="+mn-cs"/>
              </a:rPr>
              <a:t>rd</a:t>
            </a:r>
            <a:r>
              <a:rPr lang="en-US" sz="1100" kern="1200" dirty="0">
                <a:solidFill>
                  <a:schemeClr val="tx1"/>
                </a:solidFill>
                <a:effectLst/>
                <a:ea typeface="+mn-ea"/>
                <a:cs typeface="+mn-cs"/>
              </a:rPr>
              <a:t> party tools. </a:t>
            </a:r>
          </a:p>
          <a:p>
            <a:endParaRPr lang="en-US" dirty="0"/>
          </a:p>
          <a:p>
            <a:r>
              <a:rPr lang="en-US" dirty="0"/>
              <a:t>It is App-aware, VM-centric and 100% fully automated</a:t>
            </a:r>
            <a:r>
              <a:rPr lang="en-US" baseline="0" dirty="0"/>
              <a:t> via policy-based automation in HPE SimpliVity.</a:t>
            </a:r>
            <a:endParaRPr lang="en-US" dirty="0"/>
          </a:p>
          <a:p>
            <a:endParaRPr lang="en-US" dirty="0"/>
          </a:p>
          <a:p>
            <a:r>
              <a:rPr lang="en-US" dirty="0"/>
              <a:t>Cost</a:t>
            </a:r>
            <a:r>
              <a:rPr lang="en-US" baseline="0" dirty="0"/>
              <a:t> effective: Up to 7X less expensive from a $/GB perspective compared to storing VMs backups on the SimpliVity tier.</a:t>
            </a:r>
          </a:p>
          <a:p>
            <a:endParaRPr lang="en-US" baseline="0" dirty="0"/>
          </a:p>
          <a:p>
            <a:r>
              <a:rPr lang="en-US" baseline="0" dirty="0"/>
              <a:t>And</a:t>
            </a:r>
          </a:p>
          <a:p>
            <a:endParaRPr lang="en-US" baseline="0" dirty="0"/>
          </a:p>
          <a:p>
            <a:r>
              <a:rPr lang="en-US" baseline="0" dirty="0"/>
              <a:t>Customers gain improved service levels (SLAs) with the Best of Both Worlds: Rapid restores on HPE SimpliVity with long-term retention on StoreOnce.  Restore 1 TB VM in 60 seconds with 3 clicks; while securely archiving VMs for years on StoreOnce for compliance.</a:t>
            </a:r>
          </a:p>
        </p:txBody>
      </p:sp>
      <p:sp>
        <p:nvSpPr>
          <p:cNvPr id="4" name="Slide Number Placeholder 3"/>
          <p:cNvSpPr>
            <a:spLocks noGrp="1"/>
          </p:cNvSpPr>
          <p:nvPr>
            <p:ph type="sldNum" sz="quarter" idx="5"/>
          </p:nvPr>
        </p:nvSpPr>
        <p:spPr/>
        <p:txBody>
          <a:bodyPr/>
          <a:lstStyle/>
          <a:p>
            <a:pPr>
              <a:defRPr/>
            </a:pPr>
            <a:fld id="{43646732-A5CE-4251-BB3F-D33E0B282277}" type="slidenum">
              <a:rPr lang="en-US" sz="1200" smtClean="0">
                <a:solidFill>
                  <a:prstClr val="black"/>
                </a:solidFill>
              </a:rPr>
              <a:pPr>
                <a:defRPr/>
              </a:pPr>
              <a:t>22</a:t>
            </a:fld>
            <a:endParaRPr lang="en-US" sz="1200" dirty="0">
              <a:solidFill>
                <a:prstClr val="black"/>
              </a:solidFill>
            </a:endParaRPr>
          </a:p>
        </p:txBody>
      </p:sp>
    </p:spTree>
    <p:extLst>
      <p:ext uri="{BB962C8B-B14F-4D97-AF65-F5344CB8AC3E}">
        <p14:creationId xmlns:p14="http://schemas.microsoft.com/office/powerpoint/2010/main" val="25902423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normAutofit/>
          </a:bodyPr>
          <a:lstStyle/>
          <a:p>
            <a:pPr marL="45720" marR="0" lvl="0" indent="-36576" algn="l" defTabSz="914400" rtl="0" eaLnBrk="1" fontAlgn="auto" latinLnBrk="0" hangingPunct="1">
              <a:lnSpc>
                <a:spcPct val="100000"/>
              </a:lnSpc>
              <a:spcBef>
                <a:spcPts val="600"/>
              </a:spcBef>
              <a:spcAft>
                <a:spcPts val="0"/>
              </a:spcAft>
              <a:buClrTx/>
              <a:buSzPct val="25000"/>
              <a:buFont typeface="MetricHPE" panose="020B0303030202060203" pitchFamily="34" charset="0"/>
              <a:buChar char=" "/>
              <a:tabLst/>
              <a:defRPr/>
            </a:pPr>
            <a:r>
              <a:rPr lang="en-US" sz="1100" b="1" baseline="0" dirty="0"/>
              <a:t>Intent of slide: Show how HPE is advancing data protection with ability to optimize network bandwidth for backups to edge sites with low speed network connectivity</a:t>
            </a:r>
            <a:endParaRPr lang="en-US" sz="1100" kern="1200" dirty="0">
              <a:solidFill>
                <a:schemeClr val="tx1"/>
              </a:solidFill>
              <a:effectLst/>
              <a:latin typeface="MetricHPE" panose="020B0503030202060203" pitchFamily="34" charset="0"/>
              <a:ea typeface="+mn-ea"/>
              <a:cs typeface="+mn-cs"/>
            </a:endParaRPr>
          </a:p>
          <a:p>
            <a:endParaRPr lang="en-US" sz="1100" b="1" kern="1200" dirty="0">
              <a:solidFill>
                <a:schemeClr val="tx1"/>
              </a:solidFill>
              <a:effectLst/>
              <a:latin typeface="MetricHPE" panose="020B0503030202060203" pitchFamily="34" charset="0"/>
              <a:ea typeface="+mn-ea"/>
              <a:cs typeface="+mn-cs"/>
            </a:endParaRPr>
          </a:p>
          <a:p>
            <a:r>
              <a:rPr lang="en-US" sz="1100" b="1" kern="1200" dirty="0">
                <a:solidFill>
                  <a:schemeClr val="tx1"/>
                </a:solidFill>
                <a:effectLst/>
                <a:latin typeface="MetricHPE" panose="020B0503030202060203" pitchFamily="34" charset="0"/>
                <a:ea typeface="+mn-ea"/>
                <a:cs typeface="+mn-cs"/>
              </a:rPr>
              <a:t>Edge network optimization (“bandwidth throttling”). </a:t>
            </a:r>
            <a:r>
              <a:rPr lang="en-US" sz="1100" kern="1200" dirty="0">
                <a:solidFill>
                  <a:schemeClr val="tx1"/>
                </a:solidFill>
                <a:effectLst/>
                <a:latin typeface="MetricHPE" panose="020B0503030202060203" pitchFamily="34" charset="0"/>
                <a:ea typeface="+mn-ea"/>
                <a:cs typeface="+mn-cs"/>
              </a:rPr>
              <a:t>This is a very useful feature for customers who have low bandwidth WAN connectivity in edge sites. For example, when edge site backups are scheduled to run simultaneously with business applications, customers can set up policies to prioritize how backup bandwidth resources are throttled and prioritized.  This eliminates traffic congestion and ensures consistent performance</a:t>
            </a:r>
            <a:r>
              <a:rPr lang="en-US" sz="1100" kern="1200" baseline="0" dirty="0">
                <a:solidFill>
                  <a:schemeClr val="tx1"/>
                </a:solidFill>
                <a:effectLst/>
                <a:latin typeface="MetricHPE" panose="020B0503030202060203" pitchFamily="34" charset="0"/>
                <a:ea typeface="+mn-ea"/>
                <a:cs typeface="+mn-cs"/>
              </a:rPr>
              <a:t> and performance optimization</a:t>
            </a:r>
            <a:r>
              <a:rPr lang="en-US" sz="1100" kern="1200" dirty="0">
                <a:solidFill>
                  <a:schemeClr val="tx1"/>
                </a:solidFill>
                <a:effectLst/>
                <a:latin typeface="MetricHPE" panose="020B0503030202060203" pitchFamily="34" charset="0"/>
                <a:ea typeface="+mn-ea"/>
                <a:cs typeface="+mn-cs"/>
              </a:rPr>
              <a:t> for critical applications. </a:t>
            </a:r>
            <a:endParaRPr lang="en-US" sz="1100" b="0" i="0" u="none" strike="noStrike" kern="1200" baseline="0" dirty="0">
              <a:solidFill>
                <a:schemeClr val="tx1"/>
              </a:solidFill>
              <a:effectLst/>
              <a:ea typeface="+mn-ea"/>
              <a:cs typeface="+mn-cs"/>
            </a:endParaRPr>
          </a:p>
          <a:p>
            <a:r>
              <a:rPr lang="en-US" sz="1100" b="0" i="0" u="none" strike="noStrike" kern="1200" baseline="0" dirty="0">
                <a:solidFill>
                  <a:schemeClr val="tx1"/>
                </a:solidFill>
                <a:effectLst/>
                <a:ea typeface="+mn-ea"/>
                <a:cs typeface="+mn-cs"/>
              </a:rPr>
              <a:t> </a:t>
            </a:r>
            <a:endParaRPr lang="en-US" sz="1100" kern="1200" dirty="0">
              <a:solidFill>
                <a:schemeClr val="tx1"/>
              </a:solidFill>
              <a:effectLst/>
              <a:ea typeface="+mn-ea"/>
              <a:cs typeface="+mn-cs"/>
            </a:endParaRPr>
          </a:p>
          <a:p>
            <a:r>
              <a:rPr lang="en-US" dirty="0"/>
              <a:t>Rate limit the backup flow.  Backups are assigned to slow speed lane.  Apps are performance optimized with the higher bandwidth.</a:t>
            </a:r>
          </a:p>
          <a:p>
            <a:r>
              <a:rPr lang="en-US" dirty="0"/>
              <a:t> </a:t>
            </a:r>
            <a:endParaRPr lang="en-US" baseline="0" dirty="0"/>
          </a:p>
        </p:txBody>
      </p:sp>
      <p:sp>
        <p:nvSpPr>
          <p:cNvPr id="4" name="Slide Number Placeholder 3"/>
          <p:cNvSpPr>
            <a:spLocks noGrp="1"/>
          </p:cNvSpPr>
          <p:nvPr>
            <p:ph type="sldNum" sz="quarter" idx="5"/>
          </p:nvPr>
        </p:nvSpPr>
        <p:spPr/>
        <p:txBody>
          <a:bodyPr/>
          <a:lstStyle/>
          <a:p>
            <a:pPr>
              <a:defRPr/>
            </a:pPr>
            <a:fld id="{43646732-A5CE-4251-BB3F-D33E0B282277}" type="slidenum">
              <a:rPr lang="en-US" sz="1200" smtClean="0">
                <a:solidFill>
                  <a:prstClr val="black"/>
                </a:solidFill>
              </a:rPr>
              <a:pPr>
                <a:defRPr/>
              </a:pPr>
              <a:t>23</a:t>
            </a:fld>
            <a:endParaRPr lang="en-US" sz="1200" dirty="0">
              <a:solidFill>
                <a:prstClr val="black"/>
              </a:solidFill>
            </a:endParaRPr>
          </a:p>
        </p:txBody>
      </p:sp>
    </p:spTree>
    <p:extLst>
      <p:ext uri="{BB962C8B-B14F-4D97-AF65-F5344CB8AC3E}">
        <p14:creationId xmlns:p14="http://schemas.microsoft.com/office/powerpoint/2010/main" val="20288863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normAutofit/>
          </a:bodyPr>
          <a:lstStyle/>
          <a:p>
            <a:r>
              <a:rPr lang="en-US" sz="1100" b="1" i="0" u="none" strike="noStrike" kern="1200" dirty="0">
                <a:solidFill>
                  <a:schemeClr val="tx1"/>
                </a:solidFill>
                <a:effectLst/>
                <a:ea typeface="+mn-ea"/>
                <a:cs typeface="+mn-cs"/>
              </a:rPr>
              <a:t>Intent of slide: Show how the solution is even more</a:t>
            </a:r>
            <a:r>
              <a:rPr lang="en-US" sz="1100" b="1" i="0" u="none" strike="noStrike" kern="1200" baseline="0" dirty="0">
                <a:solidFill>
                  <a:schemeClr val="tx1"/>
                </a:solidFill>
                <a:effectLst/>
                <a:ea typeface="+mn-ea"/>
                <a:cs typeface="+mn-cs"/>
              </a:rPr>
              <a:t> effective with the seamless edge to cloud protection to address more SLAs.  </a:t>
            </a:r>
          </a:p>
          <a:p>
            <a:endParaRPr lang="en-US" sz="1100" b="0" i="0" u="none" strike="noStrike" kern="1200" baseline="0" dirty="0">
              <a:solidFill>
                <a:schemeClr val="tx1"/>
              </a:solidFill>
              <a:effectLst/>
              <a:ea typeface="+mn-ea"/>
              <a:cs typeface="+mn-cs"/>
            </a:endParaRPr>
          </a:p>
          <a:p>
            <a:r>
              <a:rPr lang="en-US" sz="1100" b="0" i="0" u="none" strike="noStrike" kern="1200" baseline="0" dirty="0">
                <a:solidFill>
                  <a:schemeClr val="tx1"/>
                </a:solidFill>
                <a:effectLst/>
                <a:ea typeface="+mn-ea"/>
                <a:cs typeface="+mn-cs"/>
              </a:rPr>
              <a:t>We’ve now improved the support by allowing HPE </a:t>
            </a:r>
            <a:r>
              <a:rPr lang="en-US" sz="1100" b="0" i="0" u="none" strike="noStrike" kern="1200" baseline="0" dirty="0" err="1">
                <a:solidFill>
                  <a:schemeClr val="tx1"/>
                </a:solidFill>
                <a:effectLst/>
                <a:ea typeface="+mn-ea"/>
                <a:cs typeface="+mn-cs"/>
              </a:rPr>
              <a:t>StoreOnce</a:t>
            </a:r>
            <a:r>
              <a:rPr lang="en-US" sz="1100" b="0" i="0" u="none" strike="noStrike" kern="1200" baseline="0" dirty="0">
                <a:solidFill>
                  <a:schemeClr val="tx1"/>
                </a:solidFill>
                <a:effectLst/>
                <a:ea typeface="+mn-ea"/>
                <a:cs typeface="+mn-cs"/>
              </a:rPr>
              <a:t> tier to be centrally placed, even over wide-area connections, at a central site for efficiency and direct to cloud backup.  All remote sites can send off-site backups to any target improving data protection options and addressing more SLAs.  </a:t>
            </a:r>
          </a:p>
          <a:p>
            <a:endParaRPr lang="en-US" sz="1100" b="0" i="0" u="none" strike="noStrike" kern="1200" baseline="0" dirty="0">
              <a:solidFill>
                <a:schemeClr val="tx1"/>
              </a:solidFill>
              <a:effectLst/>
              <a:ea typeface="+mn-ea"/>
              <a:cs typeface="+mn-cs"/>
            </a:endParaRPr>
          </a:p>
          <a:p>
            <a:r>
              <a:rPr lang="en-US" sz="1100" b="0" i="0" u="none" strike="noStrike" kern="1200" baseline="0" dirty="0">
                <a:solidFill>
                  <a:schemeClr val="tx1"/>
                </a:solidFill>
                <a:effectLst/>
                <a:ea typeface="+mn-ea"/>
                <a:cs typeface="+mn-cs"/>
              </a:rPr>
              <a:t>Can also be valuable for customers looking to host their off-site VM backups at a central </a:t>
            </a:r>
            <a:r>
              <a:rPr lang="en-US" sz="1100" b="0" i="0" u="none" strike="noStrike" kern="1200" baseline="0" dirty="0" err="1">
                <a:solidFill>
                  <a:schemeClr val="tx1"/>
                </a:solidFill>
                <a:effectLst/>
                <a:ea typeface="+mn-ea"/>
                <a:cs typeface="+mn-cs"/>
              </a:rPr>
              <a:t>Colo</a:t>
            </a:r>
            <a:r>
              <a:rPr lang="en-US" sz="1100" b="0" i="0" u="none" strike="noStrike" kern="1200" baseline="0" dirty="0">
                <a:solidFill>
                  <a:schemeClr val="tx1"/>
                </a:solidFill>
                <a:effectLst/>
                <a:ea typeface="+mn-ea"/>
                <a:cs typeface="+mn-cs"/>
              </a:rPr>
              <a:t>-site on HPE </a:t>
            </a:r>
            <a:r>
              <a:rPr lang="en-US" sz="1100" b="0" i="0" u="none" strike="noStrike" kern="1200" baseline="0" dirty="0" err="1">
                <a:solidFill>
                  <a:schemeClr val="tx1"/>
                </a:solidFill>
                <a:effectLst/>
                <a:ea typeface="+mn-ea"/>
                <a:cs typeface="+mn-cs"/>
              </a:rPr>
              <a:t>StoreOnce</a:t>
            </a:r>
            <a:r>
              <a:rPr lang="en-US" sz="1100" b="0" i="0" u="none" strike="noStrike" kern="1200" baseline="0" dirty="0">
                <a:solidFill>
                  <a:schemeClr val="tx1"/>
                </a:solidFill>
                <a:effectLst/>
                <a:ea typeface="+mn-ea"/>
                <a:cs typeface="+mn-cs"/>
              </a:rPr>
              <a:t>.</a:t>
            </a:r>
          </a:p>
          <a:p>
            <a:endParaRPr lang="en-US" sz="1100" b="0" i="0" u="none" strike="noStrike" kern="1200" baseline="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pPr>
              <a:defRPr/>
            </a:pPr>
            <a:fld id="{43646732-A5CE-4251-BB3F-D33E0B282277}" type="slidenum">
              <a:rPr lang="en-US" sz="1200" smtClean="0">
                <a:solidFill>
                  <a:prstClr val="black"/>
                </a:solidFill>
              </a:rPr>
              <a:pPr>
                <a:defRPr/>
              </a:pPr>
              <a:t>24</a:t>
            </a:fld>
            <a:endParaRPr lang="en-US" sz="1200" dirty="0">
              <a:solidFill>
                <a:prstClr val="black"/>
              </a:solidFill>
            </a:endParaRPr>
          </a:p>
        </p:txBody>
      </p:sp>
    </p:spTree>
    <p:extLst>
      <p:ext uri="{BB962C8B-B14F-4D97-AF65-F5344CB8AC3E}">
        <p14:creationId xmlns:p14="http://schemas.microsoft.com/office/powerpoint/2010/main" val="7363112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45720" marR="0" lvl="0" indent="-36576" algn="l" defTabSz="914400" rtl="0" eaLnBrk="1" fontAlgn="auto" latinLnBrk="0" hangingPunct="1">
              <a:lnSpc>
                <a:spcPct val="100000"/>
              </a:lnSpc>
              <a:spcBef>
                <a:spcPts val="600"/>
              </a:spcBef>
              <a:spcAft>
                <a:spcPts val="0"/>
              </a:spcAft>
              <a:buClrTx/>
              <a:buSzPct val="25000"/>
              <a:buFont typeface="MetricHPE" panose="020B0303030202060203" pitchFamily="34" charset="0"/>
              <a:buChar char=" "/>
              <a:tabLst/>
              <a:defRPr/>
            </a:pPr>
            <a:r>
              <a:rPr lang="en-US" sz="1200" b="1" baseline="0" dirty="0"/>
              <a:t>Intent of slide: Show how app requirements are evolving at the edge</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For some context, organizations are transforming how they develop and deploy applications across hybrid cloud – with IT needing storage infrastructure to be more agile, more automated, and policy-driven.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For virtualization, we’ve clearly seen a shift to IT generalists which increases the need for VM-centric data services.  We believe the answer is virtual volumes as it makes storage software-defined and streamlines storage operations.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Also, as workloads increasingly span across hybrid cloud, </a:t>
            </a:r>
            <a:r>
              <a:rPr lang="en-US" sz="1200" kern="1200" dirty="0" err="1">
                <a:solidFill>
                  <a:schemeClr val="tx1"/>
                </a:solidFill>
                <a:effectLst/>
                <a:latin typeface="+mn-lt"/>
                <a:ea typeface="+mn-ea"/>
                <a:cs typeface="+mn-cs"/>
              </a:rPr>
              <a:t>vVols</a:t>
            </a:r>
            <a:r>
              <a:rPr lang="en-US" sz="1200" kern="1200" dirty="0">
                <a:solidFill>
                  <a:schemeClr val="tx1"/>
                </a:solidFill>
                <a:effectLst/>
                <a:latin typeface="+mn-lt"/>
                <a:ea typeface="+mn-ea"/>
                <a:cs typeface="+mn-cs"/>
              </a:rPr>
              <a:t> also enables app and data mobility without requiring your apps to be rearchitected.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And finally for containers, developers need self-service.  And organizations are looking to adopt containers for stateful applications requiring persistent storage.</a:t>
            </a:r>
          </a:p>
        </p:txBody>
      </p:sp>
      <p:sp>
        <p:nvSpPr>
          <p:cNvPr id="4" name="Slide Number Placeholder 3"/>
          <p:cNvSpPr>
            <a:spLocks noGrp="1"/>
          </p:cNvSpPr>
          <p:nvPr>
            <p:ph type="sldNum" sz="quarter" idx="10"/>
          </p:nvPr>
        </p:nvSpPr>
        <p:spPr/>
        <p:txBody>
          <a:bodyPr/>
          <a:lstStyle/>
          <a:p>
            <a:fld id="{5BFEAE42-E3FE-4405-B7FC-4425D05B92A0}" type="slidenum">
              <a:rPr lang="en-GB" smtClean="0">
                <a:solidFill>
                  <a:prstClr val="black"/>
                </a:solidFill>
              </a:rPr>
              <a:pPr/>
              <a:t>25</a:t>
            </a:fld>
            <a:endParaRPr lang="en-GB">
              <a:solidFill>
                <a:prstClr val="black"/>
              </a:solidFill>
            </a:endParaRPr>
          </a:p>
        </p:txBody>
      </p:sp>
    </p:spTree>
    <p:extLst>
      <p:ext uri="{BB962C8B-B14F-4D97-AF65-F5344CB8AC3E}">
        <p14:creationId xmlns:p14="http://schemas.microsoft.com/office/powerpoint/2010/main" val="4167133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45720" marR="0" lvl="0" indent="-36576" algn="l" defTabSz="914400" rtl="0" eaLnBrk="1" fontAlgn="auto" latinLnBrk="0" hangingPunct="1">
              <a:lnSpc>
                <a:spcPct val="100000"/>
              </a:lnSpc>
              <a:spcBef>
                <a:spcPts val="600"/>
              </a:spcBef>
              <a:spcAft>
                <a:spcPts val="0"/>
              </a:spcAft>
              <a:buClrTx/>
              <a:buSzPct val="25000"/>
              <a:buFont typeface="MetricHPE" panose="020B0303030202060203" pitchFamily="34" charset="0"/>
              <a:buChar char=" "/>
              <a:tabLst/>
              <a:defRPr/>
            </a:pPr>
            <a:r>
              <a:rPr lang="en-US" sz="1100" b="1" baseline="0" dirty="0"/>
              <a:t>Intent of slide: Show how HPE SimpliVity provides a single platform that supports both VMs and container-based apps</a:t>
            </a:r>
            <a:endParaRPr lang="en-US" sz="1100" kern="1200" dirty="0">
              <a:solidFill>
                <a:schemeClr val="tx1"/>
              </a:solidFill>
              <a:effectLst/>
              <a:latin typeface="+mn-lt"/>
              <a:ea typeface="+mn-ea"/>
              <a:cs typeface="+mn-cs"/>
            </a:endParaRPr>
          </a:p>
          <a:p>
            <a:endParaRPr lang="en-US" dirty="0"/>
          </a:p>
          <a:p>
            <a:r>
              <a:rPr lang="en-US" dirty="0"/>
              <a:t>And as every</a:t>
            </a:r>
            <a:r>
              <a:rPr lang="en-US" sz="1200" kern="1200" dirty="0">
                <a:solidFill>
                  <a:schemeClr val="tx1"/>
                </a:solidFill>
                <a:effectLst/>
                <a:latin typeface="+mn-lt"/>
                <a:ea typeface="+mn-ea"/>
                <a:cs typeface="+mn-cs"/>
              </a:rPr>
              <a:t> business is increasingly more </a:t>
            </a:r>
            <a:r>
              <a:rPr lang="en-US" dirty="0"/>
              <a:t>digital</a:t>
            </a:r>
            <a:r>
              <a:rPr lang="en-US" sz="1200" kern="1200" dirty="0">
                <a:solidFill>
                  <a:schemeClr val="tx1"/>
                </a:solidFill>
                <a:effectLst/>
                <a:latin typeface="+mn-lt"/>
                <a:ea typeface="+mn-ea"/>
                <a:cs typeface="+mn-cs"/>
              </a:rPr>
              <a:t>, </a:t>
            </a:r>
            <a:r>
              <a:rPr lang="en-US" dirty="0"/>
              <a:t>they are bringing </a:t>
            </a:r>
            <a:r>
              <a:rPr lang="en-US" sz="1200" kern="1200" dirty="0">
                <a:solidFill>
                  <a:schemeClr val="tx1"/>
                </a:solidFill>
                <a:effectLst/>
                <a:latin typeface="+mn-lt"/>
                <a:ea typeface="+mn-ea"/>
                <a:cs typeface="+mn-cs"/>
              </a:rPr>
              <a:t>new virtualized and container-based apps to market</a:t>
            </a:r>
            <a:r>
              <a:rPr lang="en-US" dirty="0"/>
              <a:t> that will shape their future business</a:t>
            </a:r>
            <a:r>
              <a:rPr lang="en-US" sz="1200" kern="1200" dirty="0">
                <a:solidFill>
                  <a:schemeClr val="tx1"/>
                </a:solidFill>
                <a:effectLst/>
                <a:latin typeface="+mn-lt"/>
                <a:ea typeface="+mn-ea"/>
                <a:cs typeface="+mn-cs"/>
              </a:rPr>
              <a:t>.</a:t>
            </a:r>
            <a:r>
              <a:rPr lang="en-US" dirty="0"/>
              <a:t> This requires a new level of simplicity and agility including for</a:t>
            </a:r>
            <a:r>
              <a:rPr lang="en-US" baseline="0" dirty="0"/>
              <a:t> the enterprise edge with </a:t>
            </a:r>
            <a:r>
              <a:rPr lang="en-US" dirty="0"/>
              <a:t>a platform that supports both traditional and modern, cloud native apps. They need one platform for all their every app of today and tomorrow.</a:t>
            </a:r>
          </a:p>
          <a:p>
            <a:endParaRPr lang="en-US" dirty="0"/>
          </a:p>
          <a:p>
            <a:endParaRPr lang="en-US" dirty="0">
              <a:cs typeface="MetricHPE"/>
            </a:endParaRPr>
          </a:p>
          <a:p>
            <a:endParaRPr lang="en-US" dirty="0">
              <a:cs typeface="MetricHPE"/>
            </a:endParaRPr>
          </a:p>
          <a:p>
            <a:endParaRPr lang="en-US" dirty="0"/>
          </a:p>
          <a:p>
            <a:r>
              <a:rPr lang="en-US" dirty="0"/>
              <a:t>------</a:t>
            </a:r>
            <a:endParaRPr lang="en-US" dirty="0">
              <a:cs typeface="MetricHPE" panose="020F0502020204030204"/>
            </a:endParaRPr>
          </a:p>
          <a:p>
            <a:r>
              <a:rPr lang="en-US" sz="1200" kern="1200" dirty="0">
                <a:solidFill>
                  <a:schemeClr val="tx1"/>
                </a:solidFill>
                <a:effectLst/>
                <a:latin typeface="+mn-lt"/>
                <a:ea typeface="+mn-ea"/>
                <a:cs typeface="+mn-cs"/>
              </a:rPr>
              <a:t>This only exacerbates the pain that IT is going through.</a:t>
            </a:r>
            <a:r>
              <a:rPr lang="en-US" dirty="0"/>
              <a:t> </a:t>
            </a:r>
            <a:r>
              <a:rPr lang="en-US" sz="1200" kern="1200" dirty="0">
                <a:solidFill>
                  <a:schemeClr val="tx1"/>
                </a:solidFill>
                <a:effectLst/>
                <a:latin typeface="+mn-lt"/>
                <a:ea typeface="+mn-ea"/>
                <a:cs typeface="+mn-cs"/>
              </a:rPr>
              <a:t>They are already bogged down trying to handle the traditional workloads like databases and virtualization…. Now they also have to try and handle modern apps like containers or real time analytics.</a:t>
            </a:r>
            <a:endParaRPr lang="en-US" dirty="0">
              <a:cs typeface="MetricHPE" panose="020F0502020204030204"/>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 do you do more with less to help propel the business forward? Ultimately IT needs the resiliency and performance, but also needs the agility to unlock innovation.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They need one platform for all their apps of today and tomorrow.</a:t>
            </a:r>
          </a:p>
          <a:p>
            <a:endParaRPr lang="en-US" dirty="0">
              <a:cs typeface="MetricHPE"/>
            </a:endParaRPr>
          </a:p>
          <a:p>
            <a:r>
              <a:rPr lang="en-US" dirty="0"/>
              <a:t> </a:t>
            </a:r>
            <a:endParaRPr lang="en-US" dirty="0">
              <a:cs typeface="MetricHPE"/>
            </a:endParaRPr>
          </a:p>
        </p:txBody>
      </p:sp>
    </p:spTree>
    <p:extLst>
      <p:ext uri="{BB962C8B-B14F-4D97-AF65-F5344CB8AC3E}">
        <p14:creationId xmlns:p14="http://schemas.microsoft.com/office/powerpoint/2010/main" val="21947846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390525"/>
            <a:ext cx="4686300" cy="2635250"/>
          </a:xfrm>
        </p:spPr>
      </p:sp>
      <p:sp>
        <p:nvSpPr>
          <p:cNvPr id="3" name="Notes Placeholder 2"/>
          <p:cNvSpPr>
            <a:spLocks noGrp="1"/>
          </p:cNvSpPr>
          <p:nvPr>
            <p:ph type="body" idx="1"/>
          </p:nvPr>
        </p:nvSpPr>
        <p:spPr/>
        <p:txBody>
          <a:bodyPr/>
          <a:lstStyle/>
          <a:p>
            <a:pPr marL="45720" marR="0" lvl="0" indent="-36576" algn="l" defTabSz="914400" rtl="0" eaLnBrk="1" fontAlgn="auto" latinLnBrk="0" hangingPunct="1">
              <a:lnSpc>
                <a:spcPct val="100000"/>
              </a:lnSpc>
              <a:spcBef>
                <a:spcPts val="600"/>
              </a:spcBef>
              <a:spcAft>
                <a:spcPts val="0"/>
              </a:spcAft>
              <a:buClrTx/>
              <a:buSzPct val="25000"/>
              <a:buFont typeface="MetricHPE" panose="020B0303030202060203" pitchFamily="34" charset="0"/>
              <a:buChar char=" "/>
              <a:tabLst/>
              <a:defRPr/>
            </a:pPr>
            <a:r>
              <a:rPr lang="en-US" sz="1100" b="1" baseline="0" dirty="0"/>
              <a:t>Intent of slide: Show how HPE SimpliVity provides a single platform that supports both VMs and container-based apps with a common control plane</a:t>
            </a:r>
            <a:endParaRPr lang="en-US" sz="1100" kern="1200" dirty="0">
              <a:solidFill>
                <a:schemeClr val="tx1"/>
              </a:solidFill>
              <a:effectLst/>
              <a:latin typeface="+mn-lt"/>
              <a:ea typeface="+mn-ea"/>
              <a:cs typeface="+mn-cs"/>
            </a:endParaRP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Across industries, organizations are transforming how they develop and deploy applications across hybrid cloud – with IT needing infrastructure to be more agile, more automated, and policy-driven to support evolving virtualization and container-based architectures.  </a:t>
            </a:r>
          </a:p>
          <a:p>
            <a:r>
              <a:rPr lang="en-US" sz="1100" kern="1200" dirty="0">
                <a:solidFill>
                  <a:schemeClr val="tx1"/>
                </a:solidFill>
                <a:effectLst/>
                <a:latin typeface="+mn-lt"/>
                <a:ea typeface="+mn-ea"/>
                <a:cs typeface="+mn-cs"/>
              </a:rPr>
              <a:t>  </a:t>
            </a:r>
          </a:p>
          <a:p>
            <a:r>
              <a:rPr lang="en-US" sz="1100" kern="1200" dirty="0">
                <a:solidFill>
                  <a:schemeClr val="tx1"/>
                </a:solidFill>
                <a:effectLst/>
                <a:latin typeface="+mn-lt"/>
                <a:ea typeface="+mn-ea"/>
                <a:cs typeface="+mn-cs"/>
              </a:rPr>
              <a:t>HPE SimpliVity now supports the Container Storage Interface (CSI) Driver for Kubernetes to run container-based workloads at the edge. </a:t>
            </a:r>
          </a:p>
          <a:p>
            <a:endParaRPr lang="en-US" dirty="0"/>
          </a:p>
          <a:p>
            <a:r>
              <a:rPr lang="en-US" dirty="0"/>
              <a:t>In our perspective, what you should have is one common </a:t>
            </a:r>
            <a:r>
              <a:rPr lang="en-US" dirty="0" err="1"/>
              <a:t>hyperconverged</a:t>
            </a:r>
            <a:r>
              <a:rPr lang="en-US" dirty="0"/>
              <a:t> platform and control plan that can run VMs and containers at the edge.  </a:t>
            </a:r>
          </a:p>
          <a:p>
            <a:endParaRPr lang="en-US" dirty="0"/>
          </a:p>
        </p:txBody>
      </p:sp>
      <p:sp>
        <p:nvSpPr>
          <p:cNvPr id="4" name="Slide Number Placeholder 3"/>
          <p:cNvSpPr>
            <a:spLocks noGrp="1"/>
          </p:cNvSpPr>
          <p:nvPr>
            <p:ph type="sldNum" sz="quarter" idx="5"/>
          </p:nvPr>
        </p:nvSpPr>
        <p:spPr/>
        <p:txBody>
          <a:bodyPr/>
          <a:lstStyle/>
          <a:p>
            <a:pPr marL="0" marR="0" lvl="0" indent="0" algn="r" defTabSz="939363" rtl="0" eaLnBrk="1" fontAlgn="auto" latinLnBrk="0" hangingPunct="1">
              <a:lnSpc>
                <a:spcPct val="100000"/>
              </a:lnSpc>
              <a:spcBef>
                <a:spcPts val="0"/>
              </a:spcBef>
              <a:spcAft>
                <a:spcPts val="0"/>
              </a:spcAft>
              <a:buClrTx/>
              <a:buSzTx/>
              <a:buFontTx/>
              <a:buNone/>
              <a:tabLst/>
              <a:defRPr/>
            </a:pPr>
            <a:fld id="{5BFEAE42-E3FE-4405-B7FC-4425D05B92A0}" type="slidenum">
              <a:rPr kumimoji="0" lang="en-US" sz="1000" b="0" i="0" u="none" strike="noStrike" kern="1200" cap="none" spc="0" normalizeH="0" baseline="0" noProof="0">
                <a:ln>
                  <a:noFill/>
                </a:ln>
                <a:solidFill>
                  <a:prstClr val="black"/>
                </a:solidFill>
                <a:effectLst/>
                <a:uLnTx/>
                <a:uFillTx/>
                <a:latin typeface="MetricHPE"/>
                <a:ea typeface="+mn-ea"/>
                <a:cs typeface="+mn-cs"/>
              </a:rPr>
              <a:pPr marL="0" marR="0" lvl="0" indent="0" algn="r" defTabSz="939363" rtl="0" eaLnBrk="1" fontAlgn="auto" latinLnBrk="0" hangingPunct="1">
                <a:lnSpc>
                  <a:spcPct val="100000"/>
                </a:lnSpc>
                <a:spcBef>
                  <a:spcPts val="0"/>
                </a:spcBef>
                <a:spcAft>
                  <a:spcPts val="0"/>
                </a:spcAft>
                <a:buClrTx/>
                <a:buSzTx/>
                <a:buFontTx/>
                <a:buNone/>
                <a:tabLst/>
                <a:defRPr/>
              </a:pPr>
              <a:t>27</a:t>
            </a:fld>
            <a:endParaRPr kumimoji="0" lang="en-US" sz="1000" b="0" i="0" u="none" strike="noStrike" kern="1200" cap="none" spc="0" normalizeH="0" baseline="0" noProof="0" dirty="0">
              <a:ln>
                <a:noFill/>
              </a:ln>
              <a:solidFill>
                <a:prstClr val="black"/>
              </a:solidFill>
              <a:effectLst/>
              <a:uLnTx/>
              <a:uFillTx/>
              <a:latin typeface="MetricHPE"/>
              <a:ea typeface="+mn-ea"/>
              <a:cs typeface="+mn-cs"/>
            </a:endParaRPr>
          </a:p>
        </p:txBody>
      </p:sp>
    </p:spTree>
    <p:extLst>
      <p:ext uri="{BB962C8B-B14F-4D97-AF65-F5344CB8AC3E}">
        <p14:creationId xmlns:p14="http://schemas.microsoft.com/office/powerpoint/2010/main" val="31667972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dirty="0"/>
              <a:t>Intent of slide: Show the workload variety HPE SimpliVity can handle.</a:t>
            </a:r>
          </a:p>
          <a:p>
            <a:endParaRPr lang="en-US" dirty="0"/>
          </a:p>
          <a:p>
            <a:r>
              <a:rPr lang="en-US" dirty="0"/>
              <a:t>Key</a:t>
            </a:r>
            <a:r>
              <a:rPr lang="en-US" baseline="0" dirty="0"/>
              <a:t> takeaway: HPE SimpliVity customers are happily running a wide variety of tier-1 applications including VDI with Citrix, </a:t>
            </a:r>
            <a:r>
              <a:rPr lang="en-US" baseline="0" dirty="0" err="1"/>
              <a:t>Vmware</a:t>
            </a:r>
            <a:r>
              <a:rPr lang="en-US" baseline="0" dirty="0"/>
              <a:t> Horizon View</a:t>
            </a:r>
          </a:p>
          <a:p>
            <a:endParaRPr lang="en-US" baseline="0" dirty="0"/>
          </a:p>
          <a:p>
            <a:r>
              <a:rPr lang="en-US" baseline="0" dirty="0"/>
              <a:t>HPE SimpliVity certified for SAP HANA in early 2019.</a:t>
            </a:r>
          </a:p>
          <a:p>
            <a:endParaRPr lang="en-US" baseline="0" dirty="0"/>
          </a:p>
          <a:p>
            <a:r>
              <a:rPr lang="en-US" baseline="0" dirty="0"/>
              <a:t>Many customers run MSFT SQL server, Oracle databases and more.</a:t>
            </a:r>
          </a:p>
          <a:p>
            <a:endParaRPr lang="en-US" baseline="0" dirty="0"/>
          </a:p>
          <a:p>
            <a:r>
              <a:rPr lang="en-US" baseline="0" dirty="0"/>
              <a:t>TechValidate:  </a:t>
            </a:r>
            <a:r>
              <a:rPr lang="en-US" dirty="0"/>
              <a:t>Independently validated usage data from survey in March 2020 of 626 customers.</a:t>
            </a:r>
          </a:p>
          <a:p>
            <a:r>
              <a:rPr lang="en-US" dirty="0"/>
              <a:t>Source: </a:t>
            </a:r>
            <a:r>
              <a:rPr lang="en-US" dirty="0">
                <a:hlinkClick r:id="rId3"/>
              </a:rPr>
              <a:t>https://www.techvalidate.com/product-research/HPEHybridITSolutions/charts/232-FC1-EA7</a:t>
            </a:r>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pPr/>
              <a:t>28</a:t>
            </a:fld>
            <a:endParaRPr lang="en-US" dirty="0"/>
          </a:p>
        </p:txBody>
      </p:sp>
    </p:spTree>
    <p:extLst>
      <p:ext uri="{BB962C8B-B14F-4D97-AF65-F5344CB8AC3E}">
        <p14:creationId xmlns:p14="http://schemas.microsoft.com/office/powerpoint/2010/main" val="15425285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0050" y="387350"/>
            <a:ext cx="4651375" cy="2616200"/>
          </a:xfrm>
        </p:spPr>
      </p:sp>
      <p:sp>
        <p:nvSpPr>
          <p:cNvPr id="3" name="Notes Placeholder 2"/>
          <p:cNvSpPr>
            <a:spLocks noGrp="1"/>
          </p:cNvSpPr>
          <p:nvPr>
            <p:ph type="body" idx="1"/>
          </p:nvPr>
        </p:nvSpPr>
        <p:spPr/>
        <p:txBody>
          <a:bodyPr>
            <a:normAutofit/>
          </a:bodyPr>
          <a:lstStyle/>
          <a:p>
            <a:r>
              <a:rPr lang="en-US" sz="1200" b="0" i="0" u="none" strike="noStrike" kern="1200" dirty="0">
                <a:solidFill>
                  <a:schemeClr val="tx1"/>
                </a:solidFill>
                <a:effectLst/>
                <a:ea typeface="+mn-ea"/>
                <a:cs typeface="+mn-cs"/>
              </a:rPr>
              <a:t>Intent of slide: Now we move to a high profile example of HPE SimpliVity</a:t>
            </a:r>
            <a:r>
              <a:rPr lang="en-US" sz="1200" b="0" i="0" u="none" strike="noStrike" kern="1200" baseline="0" dirty="0">
                <a:solidFill>
                  <a:schemeClr val="tx1"/>
                </a:solidFill>
                <a:effectLst/>
                <a:ea typeface="+mn-ea"/>
                <a:cs typeface="+mn-cs"/>
              </a:rPr>
              <a:t> enabling customer success.</a:t>
            </a:r>
            <a:endParaRPr lang="en-US" sz="1200" b="0" i="0" u="none" strike="noStrike" kern="1200" dirty="0">
              <a:solidFill>
                <a:schemeClr val="tx1"/>
              </a:solidFill>
              <a:effectLst/>
              <a:ea typeface="+mn-ea"/>
              <a:cs typeface="+mn-cs"/>
            </a:endParaRPr>
          </a:p>
          <a:p>
            <a:endParaRPr lang="en-US" sz="1200" b="0" i="0" u="none" strike="noStrike" kern="1200" dirty="0">
              <a:solidFill>
                <a:schemeClr val="tx1"/>
              </a:solidFill>
              <a:effectLst/>
              <a:ea typeface="+mn-ea"/>
              <a:cs typeface="+mn-cs"/>
            </a:endParaRPr>
          </a:p>
          <a:p>
            <a:r>
              <a:rPr lang="en-US" dirty="0"/>
              <a:t>Key</a:t>
            </a:r>
            <a:r>
              <a:rPr lang="en-US" baseline="0" dirty="0"/>
              <a:t> takeaways: </a:t>
            </a:r>
          </a:p>
          <a:p>
            <a:r>
              <a:rPr lang="en-US" baseline="0" dirty="0"/>
              <a:t>1. Aston Martin Red Bull Racing has reduced the laps it takes to makes adjustments to the car, meaning they can quickly make adjustments. 2.5x faster than they used to.  AMRBR also leverages many virtual desktops in the manufacturing process of their race cars.  These high-end desktops run on HPE SimpliVity with Citrix and NVIDIA GPUs</a:t>
            </a:r>
          </a:p>
          <a:p>
            <a:r>
              <a:rPr lang="en-US" baseline="0" dirty="0"/>
              <a:t> </a:t>
            </a:r>
            <a:endParaRPr lang="en-US" sz="1200" kern="1200" dirty="0">
              <a:solidFill>
                <a:schemeClr val="tx1"/>
              </a:solidFill>
              <a:effectLst/>
              <a:ea typeface="+mn-ea"/>
              <a:cs typeface="+mn-cs"/>
            </a:endParaRPr>
          </a:p>
          <a:p>
            <a:endParaRPr lang="en-US" baseline="0" dirty="0"/>
          </a:p>
          <a:p>
            <a:r>
              <a:rPr lang="en-US" baseline="0" dirty="0"/>
              <a:t>Customers are seeing real business value due to implementing HPE SimpliVity.</a:t>
            </a:r>
          </a:p>
          <a:p>
            <a:endParaRPr lang="en-US" baseline="0" dirty="0"/>
          </a:p>
          <a:p>
            <a:r>
              <a:rPr lang="en-US" baseline="0" dirty="0"/>
              <a:t>Aston Martin Red Bull Video is here:</a:t>
            </a:r>
          </a:p>
          <a:p>
            <a:r>
              <a:rPr lang="en-US" baseline="0" dirty="0"/>
              <a:t>http://www.hpe.com/info/RedBullRacing</a:t>
            </a:r>
          </a:p>
          <a:p>
            <a:r>
              <a:rPr lang="en-US" baseline="0" dirty="0"/>
              <a:t> </a:t>
            </a:r>
            <a:endParaRPr lang="en-US" sz="1200" kern="1200" dirty="0">
              <a:solidFill>
                <a:schemeClr val="tx1"/>
              </a:solidFill>
              <a:effectLst/>
              <a:ea typeface="+mn-ea"/>
              <a:cs typeface="+mn-cs"/>
            </a:endParaRPr>
          </a:p>
          <a:p>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3680433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dirty="0"/>
              <a:t>Intent</a:t>
            </a:r>
            <a:r>
              <a:rPr lang="en-US" baseline="0" dirty="0"/>
              <a:t> of slide: Establish the everyday complexities of VM Admins.</a:t>
            </a:r>
          </a:p>
          <a:p>
            <a:endParaRPr kumimoji="0" lang="en-US" sz="1200" b="0" i="0" u="none" strike="noStrike" kern="1200" cap="none" spc="0" normalizeH="0" baseline="0" noProof="0" dirty="0">
              <a:ln>
                <a:noFill/>
              </a:ln>
              <a:solidFill>
                <a:prstClr val="white"/>
              </a:solidFill>
              <a:effectLst/>
              <a:uLnTx/>
              <a:uFillTx/>
              <a:latin typeface="MetricHPE"/>
              <a:ea typeface="+mn-ea"/>
              <a:cs typeface="+mn-cs"/>
            </a:endParaRPr>
          </a:p>
          <a:p>
            <a:r>
              <a:rPr kumimoji="0" lang="en-US" sz="1200" b="0" i="0" u="none" strike="noStrike" kern="1200" cap="none" spc="0" normalizeH="0" baseline="0" noProof="0" dirty="0">
                <a:ln>
                  <a:noFill/>
                </a:ln>
                <a:solidFill>
                  <a:prstClr val="white"/>
                </a:solidFill>
                <a:effectLst/>
                <a:uLnTx/>
                <a:uFillTx/>
                <a:latin typeface="MetricHPE"/>
                <a:ea typeface="+mn-ea"/>
                <a:cs typeface="+mn-cs"/>
              </a:rPr>
              <a:t>VM admins are struggling to keep up with the demands of the digital business. They are constantly dealing with the complexity of infrastructure that slows down time-to-market, fighting fires that ties up their time, and supporting new app demands with more cost pressures.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646732-A5CE-4251-BB3F-D33E0B282277}"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102635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GB" kern="0" dirty="0">
                <a:solidFill>
                  <a:sysClr val="windowText" lastClr="000000"/>
                </a:solidFill>
              </a:rPr>
              <a:t>Intent of slide: Showcase SimpliVity VDI success story</a:t>
            </a:r>
          </a:p>
          <a:p>
            <a:endParaRPr lang="en-GB" kern="0" dirty="0">
              <a:solidFill>
                <a:sysClr val="windowText" lastClr="000000"/>
              </a:solidFill>
            </a:endParaRPr>
          </a:p>
          <a:p>
            <a:r>
              <a:rPr lang="en-GB" kern="0" dirty="0">
                <a:solidFill>
                  <a:sysClr val="windowText" lastClr="000000"/>
                </a:solidFill>
              </a:rPr>
              <a:t>Great quote:</a:t>
            </a:r>
          </a:p>
          <a:p>
            <a:r>
              <a:rPr lang="en-US" b="1" dirty="0"/>
              <a:t>“When I meet with other IT colleagues, they’re always asking about remote access. I’ve been telling them, ‘Well, look at HPE SimpliVity. It’s a great solution for VDI, and that’s just the tip of the iceberg in terms of what it can do.’” </a:t>
            </a:r>
          </a:p>
          <a:p>
            <a:r>
              <a:rPr lang="en-US" b="1" kern="0" dirty="0">
                <a:solidFill>
                  <a:sysClr val="windowText" lastClr="000000"/>
                </a:solidFill>
              </a:rPr>
              <a:t>David Clark, </a:t>
            </a:r>
            <a:r>
              <a:rPr lang="en-US" b="1" kern="0" dirty="0" err="1">
                <a:solidFill>
                  <a:sysClr val="windowText" lastClr="000000"/>
                </a:solidFill>
              </a:rPr>
              <a:t>Kirton</a:t>
            </a:r>
            <a:r>
              <a:rPr lang="en-US" b="1" kern="0" dirty="0">
                <a:solidFill>
                  <a:sysClr val="windowText" lastClr="000000"/>
                </a:solidFill>
              </a:rPr>
              <a:t> </a:t>
            </a:r>
            <a:r>
              <a:rPr lang="en-US" b="1" kern="0" dirty="0" err="1">
                <a:solidFill>
                  <a:sysClr val="windowText" lastClr="000000"/>
                </a:solidFill>
              </a:rPr>
              <a:t>McConkie</a:t>
            </a:r>
            <a:endParaRPr lang="en-US" b="1" kern="0" dirty="0">
              <a:solidFill>
                <a:sysClr val="windowText" lastClr="000000"/>
              </a:solidFill>
            </a:endParaRPr>
          </a:p>
          <a:p>
            <a:endParaRPr lang="en-US" b="1" kern="0" dirty="0">
              <a:solidFill>
                <a:sysClr val="windowText" lastClr="000000"/>
              </a:solidFill>
            </a:endParaRPr>
          </a:p>
          <a:p>
            <a:r>
              <a:rPr lang="en-US" kern="0" dirty="0">
                <a:solidFill>
                  <a:sysClr val="windowText" lastClr="000000"/>
                </a:solidFill>
              </a:rPr>
              <a:t>Specific to the VDI </a:t>
            </a:r>
            <a:r>
              <a:rPr lang="en-US" kern="0" dirty="0" err="1">
                <a:solidFill>
                  <a:sysClr val="windowText" lastClr="000000"/>
                </a:solidFill>
              </a:rPr>
              <a:t>config</a:t>
            </a:r>
            <a:r>
              <a:rPr lang="en-US" kern="0" dirty="0">
                <a:solidFill>
                  <a:sysClr val="windowText" lastClr="000000"/>
                </a:solidFill>
              </a:rPr>
              <a:t>: </a:t>
            </a:r>
            <a:r>
              <a:rPr lang="en-US" dirty="0"/>
              <a:t>225 VDI desktops are configured, but not all are active or spun up yet.  Approximately150 desktops are configured and probably 50 are running at any given time</a:t>
            </a:r>
            <a:endParaRPr lang="en-GB" kern="0" dirty="0">
              <a:solidFill>
                <a:sysClr val="windowText" lastClr="000000"/>
              </a:solidFill>
            </a:endParaRPr>
          </a:p>
          <a:p>
            <a:endParaRPr lang="en-US" dirty="0"/>
          </a:p>
        </p:txBody>
      </p:sp>
      <p:sp>
        <p:nvSpPr>
          <p:cNvPr id="4" name="Slide Number Placeholder 3"/>
          <p:cNvSpPr>
            <a:spLocks noGrp="1"/>
          </p:cNvSpPr>
          <p:nvPr>
            <p:ph type="sldNum" sz="quarter" idx="10"/>
          </p:nvPr>
        </p:nvSpPr>
        <p:spPr/>
        <p:txBody>
          <a:bodyPr/>
          <a:lstStyle/>
          <a:p>
            <a:fld id="{799633C3-0BFA-4CDB-A38D-28F82EDE02CD}" type="slidenum">
              <a:rPr lang="en-US" smtClean="0"/>
              <a:pPr/>
              <a:t>30</a:t>
            </a:fld>
            <a:endParaRPr lang="en-US" dirty="0"/>
          </a:p>
        </p:txBody>
      </p:sp>
    </p:spTree>
    <p:extLst>
      <p:ext uri="{BB962C8B-B14F-4D97-AF65-F5344CB8AC3E}">
        <p14:creationId xmlns:p14="http://schemas.microsoft.com/office/powerpoint/2010/main" val="38089529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Intent of slide: Explain how </a:t>
            </a:r>
            <a:r>
              <a:rPr lang="en-US" baseline="0" dirty="0"/>
              <a:t>a customer was faced with a CryptoLocker attack.</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what happened?</a:t>
            </a:r>
            <a:r>
              <a:rPr lang="en-US" baseline="0" dirty="0"/>
              <a:t> About 3:30 in the afternoon, they started receiving customer calls that they couldn’t properly process files. At first, it appeared to simply be an error with the application. Working with the application vendor, it was decided to attempt copying files from duplicate data at one of the branch sites. Given the large size of the files and the relatively small WAN connection, this copy attempt took about 2 hours. At the end of the copy, that fix didn’t solve the problem. At this point, they discovered that the root cause of the problem was actually a CryptoLocker infection.</a:t>
            </a:r>
            <a:endParaRPr lang="en-US" dirty="0"/>
          </a:p>
          <a:p>
            <a:endParaRPr lang="en-US" dirty="0"/>
          </a:p>
        </p:txBody>
      </p:sp>
      <p:sp>
        <p:nvSpPr>
          <p:cNvPr id="4" name="Slide Number Placeholder 3"/>
          <p:cNvSpPr>
            <a:spLocks noGrp="1"/>
          </p:cNvSpPr>
          <p:nvPr>
            <p:ph type="sldNum" sz="quarter" idx="10"/>
          </p:nvPr>
        </p:nvSpPr>
        <p:spPr/>
        <p:txBody>
          <a:bodyPr/>
          <a:lstStyle/>
          <a:p>
            <a:fld id="{799633C3-0BFA-4CDB-A38D-28F82EDE02CD}" type="slidenum">
              <a:rPr lang="en-US" smtClean="0"/>
              <a:pPr/>
              <a:t>31</a:t>
            </a:fld>
            <a:endParaRPr lang="en-US" dirty="0"/>
          </a:p>
        </p:txBody>
      </p:sp>
    </p:spTree>
    <p:extLst>
      <p:ext uri="{BB962C8B-B14F-4D97-AF65-F5344CB8AC3E}">
        <p14:creationId xmlns:p14="http://schemas.microsoft.com/office/powerpoint/2010/main" val="11808454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Intent of slide: Show how SimpliVity helped</a:t>
            </a:r>
            <a:r>
              <a:rPr lang="en-US" baseline="0" dirty="0"/>
              <a:t> with a CryptoLocker attack.</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a:t>
            </a:r>
            <a:r>
              <a:rPr lang="en-US" baseline="0" dirty="0"/>
              <a:t> this point the team was feeling pretty defeated. One of the team members suggested they restore one of their pre-infection SimpliVity backups. That restore only took a few seconds and effectively wiped out the infection. They were then able to get the database up and missing transactions processed. After only 30 minutes after starting the SimpliVity restore, the team was done and able to head home with no lost data. Best of all, the only money the company had to pay was the cost of some pizza for the staff that had to work late.</a:t>
            </a:r>
            <a:endParaRPr lang="en-US" dirty="0"/>
          </a:p>
          <a:p>
            <a:endParaRPr lang="en-US" dirty="0"/>
          </a:p>
        </p:txBody>
      </p:sp>
      <p:sp>
        <p:nvSpPr>
          <p:cNvPr id="4" name="Slide Number Placeholder 3"/>
          <p:cNvSpPr>
            <a:spLocks noGrp="1"/>
          </p:cNvSpPr>
          <p:nvPr>
            <p:ph type="sldNum" sz="quarter" idx="10"/>
          </p:nvPr>
        </p:nvSpPr>
        <p:spPr/>
        <p:txBody>
          <a:bodyPr/>
          <a:lstStyle/>
          <a:p>
            <a:fld id="{799633C3-0BFA-4CDB-A38D-28F82EDE02CD}" type="slidenum">
              <a:rPr lang="en-US" smtClean="0"/>
              <a:pPr/>
              <a:t>32</a:t>
            </a:fld>
            <a:endParaRPr lang="en-US" dirty="0"/>
          </a:p>
        </p:txBody>
      </p:sp>
    </p:spTree>
    <p:extLst>
      <p:ext uri="{BB962C8B-B14F-4D97-AF65-F5344CB8AC3E}">
        <p14:creationId xmlns:p14="http://schemas.microsoft.com/office/powerpoint/2010/main" val="27897166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ea typeface="+mn-ea"/>
                <a:cs typeface="+mn-cs"/>
              </a:rPr>
              <a:t>Intent of slide: Now explain</a:t>
            </a:r>
            <a:r>
              <a:rPr lang="en-US" sz="1200" b="0" i="0" u="none" strike="noStrike" kern="1200" baseline="0" dirty="0">
                <a:solidFill>
                  <a:schemeClr val="tx1"/>
                </a:solidFill>
                <a:effectLst/>
                <a:ea typeface="+mn-ea"/>
                <a:cs typeface="+mn-cs"/>
              </a:rPr>
              <a:t> how confident we are with our solution, with all capabilities backed by our HyperGuarantee.</a:t>
            </a:r>
            <a:endParaRPr lang="en-US" sz="1200" b="0" i="0" u="none" strike="noStrike" kern="1200" dirty="0">
              <a:solidFill>
                <a:schemeClr val="tx1"/>
              </a:solidFill>
              <a:effectLst/>
              <a:ea typeface="+mn-ea"/>
              <a:cs typeface="+mn-cs"/>
            </a:endParaRPr>
          </a:p>
          <a:p>
            <a:endParaRPr lang="en-US" sz="1200" b="0" i="0" u="none" strike="noStrike" kern="1200" dirty="0">
              <a:solidFill>
                <a:schemeClr val="tx1"/>
              </a:solidFill>
              <a:effectLst/>
              <a:ea typeface="+mn-ea"/>
              <a:cs typeface="+mn-cs"/>
            </a:endParaRPr>
          </a:p>
          <a:p>
            <a:r>
              <a:rPr lang="en-US" sz="1200" dirty="0"/>
              <a:t>Key takeaway:</a:t>
            </a:r>
            <a:br>
              <a:rPr lang="en-US" sz="1200" dirty="0"/>
            </a:br>
            <a:r>
              <a:rPr lang="en-US" sz="1200" dirty="0"/>
              <a:t>1. All the capabilities discussed in this presentation are backed by an actual guarantee for all customers.</a:t>
            </a:r>
          </a:p>
          <a:p>
            <a:r>
              <a:rPr lang="en-US" sz="1200" dirty="0"/>
              <a:t>2. This guarantee is built into the warranty.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solidFill>
                <a:schemeClr val="tx1">
                  <a:lumMod val="50000"/>
                  <a:lumOff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endParaRPr>
          </a:p>
          <a:p>
            <a:endParaRPr lang="en-US" dirty="0"/>
          </a:p>
        </p:txBody>
      </p:sp>
      <p:sp>
        <p:nvSpPr>
          <p:cNvPr id="4" name="Slide Number Placeholder 3"/>
          <p:cNvSpPr>
            <a:spLocks noGrp="1"/>
          </p:cNvSpPr>
          <p:nvPr>
            <p:ph type="sldNum" sz="quarter" idx="10"/>
          </p:nvPr>
        </p:nvSpPr>
        <p:spPr/>
        <p:txBody>
          <a:bodyPr/>
          <a:lstStyle/>
          <a:p>
            <a:fld id="{F63B71AD-B8CD-4C41-890D-45136960453F}"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10471567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45720" marR="0" lvl="0" indent="-36576" algn="l" defTabSz="914400" rtl="0" eaLnBrk="1" fontAlgn="auto" latinLnBrk="0" hangingPunct="1">
              <a:lnSpc>
                <a:spcPct val="100000"/>
              </a:lnSpc>
              <a:spcBef>
                <a:spcPts val="600"/>
              </a:spcBef>
              <a:spcAft>
                <a:spcPts val="0"/>
              </a:spcAft>
              <a:buClrTx/>
              <a:buSzPct val="25000"/>
              <a:buFont typeface="MetricHPE" panose="020B0303030202060203" pitchFamily="34" charset="0"/>
              <a:buChar char=" "/>
              <a:tabLst/>
              <a:defRPr/>
            </a:pPr>
            <a:r>
              <a:rPr lang="en-US" sz="1100" b="1" baseline="0" dirty="0"/>
              <a:t>Intent of slide: Show how HPE SimpliVity provides Intelligent HCI for the enterprise edge</a:t>
            </a:r>
            <a:endParaRPr lang="en-US" sz="1100" kern="1200" dirty="0">
              <a:solidFill>
                <a:schemeClr val="tx1"/>
              </a:solidFill>
              <a:effectLst/>
              <a:latin typeface="+mn-lt"/>
              <a:ea typeface="+mn-ea"/>
              <a:cs typeface="+mn-cs"/>
            </a:endParaRPr>
          </a:p>
          <a:p>
            <a:endParaRPr lang="en-GB" b="0" i="0" dirty="0"/>
          </a:p>
          <a:p>
            <a:r>
              <a:rPr lang="en-GB" b="0" i="0" dirty="0"/>
              <a:t>HPE is helping customers reimagine</a:t>
            </a:r>
            <a:r>
              <a:rPr lang="en-GB" b="0" i="0" baseline="0" dirty="0"/>
              <a:t> the enterprise edge with new advancements to protect the edge…</a:t>
            </a:r>
          </a:p>
          <a:p>
            <a:endParaRPr lang="en-GB" b="0" i="0" baseline="0" dirty="0"/>
          </a:p>
          <a:p>
            <a:r>
              <a:rPr lang="en-GB" b="0" i="0" baseline="0" dirty="0"/>
              <a:t>It’s intelligently simple in an all-in-one solution that collapses the stack including built-in backup to save costs</a:t>
            </a:r>
          </a:p>
          <a:p>
            <a:endParaRPr lang="en-GB" b="0" i="0" baseline="0" dirty="0"/>
          </a:p>
          <a:p>
            <a:r>
              <a:rPr lang="en-GB" b="0" i="0" baseline="0" dirty="0"/>
              <a:t>It ensures protection across all sites with hyper efficient use of resources including costly storage across all your edge sites</a:t>
            </a:r>
          </a:p>
          <a:p>
            <a:endParaRPr lang="en-GB" b="0" i="0" baseline="0" dirty="0"/>
          </a:p>
          <a:p>
            <a:r>
              <a:rPr lang="en-GB" b="0" i="0" baseline="0" dirty="0"/>
              <a:t>It supports more workloads from VMs to containers on a single platform.</a:t>
            </a:r>
            <a:endParaRPr lang="en-GB" b="0"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646732-A5CE-4251-BB3F-D33E0B282277}" type="slidenum">
              <a:rPr kumimoji="0" lang="en-US" sz="1200" b="0" i="0" u="none" strike="noStrike" kern="1200" cap="none" spc="0" normalizeH="0" baseline="0" noProof="0" smtClean="0">
                <a:ln>
                  <a:noFill/>
                </a:ln>
                <a:solidFill>
                  <a:prstClr val="black"/>
                </a:solidFill>
                <a:effectLst/>
                <a:uLnTx/>
                <a:uFillTx/>
                <a:latin typeface="MetricHPE" panose="020B0303030202060203"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MetricHPE" panose="020B0303030202060203" pitchFamily="34" charset="77"/>
              <a:ea typeface="+mn-ea"/>
              <a:cs typeface="+mn-cs"/>
            </a:endParaRPr>
          </a:p>
        </p:txBody>
      </p:sp>
    </p:spTree>
    <p:extLst>
      <p:ext uri="{BB962C8B-B14F-4D97-AF65-F5344CB8AC3E}">
        <p14:creationId xmlns:p14="http://schemas.microsoft.com/office/powerpoint/2010/main" val="14406665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ea typeface="+mn-ea"/>
                <a:cs typeface="+mn-cs"/>
              </a:rPr>
              <a:t>Intent of slide: Links to additional resources</a:t>
            </a:r>
          </a:p>
          <a:p>
            <a:endParaRPr lang="en-US" sz="1200" b="0" i="0" u="none" strike="noStrike" kern="1200" dirty="0">
              <a:solidFill>
                <a:schemeClr val="tx1"/>
              </a:solidFill>
              <a:effectLst/>
              <a:ea typeface="+mn-ea"/>
              <a:cs typeface="+mn-cs"/>
            </a:endParaRPr>
          </a:p>
          <a:p>
            <a:endParaRPr lang="en-US" dirty="0"/>
          </a:p>
        </p:txBody>
      </p:sp>
      <p:sp>
        <p:nvSpPr>
          <p:cNvPr id="4" name="Slide Number Placeholder 3"/>
          <p:cNvSpPr>
            <a:spLocks noGrp="1"/>
          </p:cNvSpPr>
          <p:nvPr>
            <p:ph type="sldNum" sz="quarter" idx="10"/>
          </p:nvPr>
        </p:nvSpPr>
        <p:spPr/>
        <p:txBody>
          <a:bodyPr/>
          <a:lstStyle/>
          <a:p>
            <a:fld id="{799633C3-0BFA-4CDB-A38D-28F82EDE02CD}" type="slidenum">
              <a:rPr lang="en-US" smtClean="0"/>
              <a:t>35</a:t>
            </a:fld>
            <a:endParaRPr lang="en-US" dirty="0"/>
          </a:p>
        </p:txBody>
      </p:sp>
    </p:spTree>
    <p:extLst>
      <p:ext uri="{BB962C8B-B14F-4D97-AF65-F5344CB8AC3E}">
        <p14:creationId xmlns:p14="http://schemas.microsoft.com/office/powerpoint/2010/main" val="30690578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Intent of slide: Explain the evolution of converged infrastructure</a:t>
            </a:r>
          </a:p>
          <a:p>
            <a:endParaRPr lang="en-US" dirty="0"/>
          </a:p>
          <a:p>
            <a:r>
              <a:rPr lang="en-US" dirty="0"/>
              <a:t>Key takeaways:</a:t>
            </a:r>
          </a:p>
          <a:p>
            <a:r>
              <a:rPr lang="en-US" dirty="0"/>
              <a:t>1. This build slide shows the evolution of convergence.</a:t>
            </a:r>
          </a:p>
          <a:p>
            <a:r>
              <a:rPr lang="en-US" dirty="0"/>
              <a:t>2.</a:t>
            </a:r>
            <a:r>
              <a:rPr lang="en-US" baseline="0" dirty="0"/>
              <a:t> HPE SimpliVity is truly the only HCI, Software-Defined solution that enables your customers to converge the entire stack (hyperconverge everything) into one back to pat, one support contract, one IT generalist to manage ‘all IT Infrastructure below the hypervisor’.”  Only one to do this.  This empowers customers.</a:t>
            </a:r>
          </a:p>
          <a:p>
            <a:r>
              <a:rPr lang="en-US" baseline="0" dirty="0"/>
              <a:t>3. It is intelligently simple as an all-in-one solution.</a:t>
            </a:r>
            <a:endParaRPr lang="en-US" dirty="0"/>
          </a:p>
        </p:txBody>
      </p:sp>
      <p:sp>
        <p:nvSpPr>
          <p:cNvPr id="4" name="Slide Number Placeholder 3"/>
          <p:cNvSpPr>
            <a:spLocks noGrp="1"/>
          </p:cNvSpPr>
          <p:nvPr>
            <p:ph type="sldNum" sz="quarter" idx="10"/>
          </p:nvPr>
        </p:nvSpPr>
        <p:spPr/>
        <p:txBody>
          <a:bodyPr/>
          <a:lstStyle/>
          <a:p>
            <a:fld id="{67D131BC-EFFC-1B41-80A9-EF278185A8A4}"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28191080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fontScale="40000" lnSpcReduction="20000"/>
          </a:bodyPr>
          <a:lstStyle/>
          <a:p>
            <a:pPr marL="45720" marR="0" lvl="0" indent="-36576" algn="l" defTabSz="914400" rtl="0" eaLnBrk="1" fontAlgn="auto" latinLnBrk="0" hangingPunct="1">
              <a:lnSpc>
                <a:spcPct val="100000"/>
              </a:lnSpc>
              <a:spcBef>
                <a:spcPts val="600"/>
              </a:spcBef>
              <a:spcAft>
                <a:spcPts val="0"/>
              </a:spcAft>
              <a:buClrTx/>
              <a:buSzPct val="25000"/>
              <a:buFont typeface="MetricHPE" panose="020B0604020202020204" pitchFamily="34" charset="0"/>
              <a:buNone/>
              <a:tabLst/>
              <a:defRPr/>
            </a:pPr>
            <a:r>
              <a:rPr lang="en-US" dirty="0"/>
              <a:t>Intent of slide: Explain how SimpliVity helps customers do more with less</a:t>
            </a:r>
          </a:p>
          <a:p>
            <a:pPr marL="45720" marR="0" lvl="0" indent="-36576" algn="l" defTabSz="914400" rtl="0" eaLnBrk="1" fontAlgn="auto" latinLnBrk="0" hangingPunct="1">
              <a:lnSpc>
                <a:spcPct val="100000"/>
              </a:lnSpc>
              <a:spcBef>
                <a:spcPts val="600"/>
              </a:spcBef>
              <a:spcAft>
                <a:spcPts val="0"/>
              </a:spcAft>
              <a:buClrTx/>
              <a:buSzPct val="25000"/>
              <a:buFont typeface="MetricHPE" panose="020B0604020202020204" pitchFamily="34" charset="0"/>
              <a:buNone/>
              <a:tabLst/>
              <a:defRPr/>
            </a:pPr>
            <a:endParaRPr lang="en-US" dirty="0"/>
          </a:p>
          <a:p>
            <a:pPr marL="45720" marR="0" lvl="0" indent="-36576" algn="l" defTabSz="914400" rtl="0" eaLnBrk="1" fontAlgn="auto" latinLnBrk="0" hangingPunct="1">
              <a:lnSpc>
                <a:spcPct val="100000"/>
              </a:lnSpc>
              <a:spcBef>
                <a:spcPts val="600"/>
              </a:spcBef>
              <a:spcAft>
                <a:spcPts val="0"/>
              </a:spcAft>
              <a:buClrTx/>
              <a:buSzPct val="25000"/>
              <a:buFont typeface="MetricHPE" panose="020B0604020202020204" pitchFamily="34" charset="0"/>
              <a:buNone/>
              <a:tabLst/>
              <a:defRPr/>
            </a:pPr>
            <a:r>
              <a:rPr lang="en-US" dirty="0"/>
              <a:t>Key takeaway:</a:t>
            </a:r>
            <a:r>
              <a:rPr lang="en-US" baseline="0" dirty="0"/>
              <a:t> HPE SimpliVity = we do more with less; Delivers lower TCO; Economic benefits.</a:t>
            </a:r>
          </a:p>
          <a:p>
            <a:pPr marL="45720" marR="0" lvl="0" indent="-36576" algn="l" defTabSz="914400" rtl="0" eaLnBrk="1" fontAlgn="auto" latinLnBrk="0" hangingPunct="1">
              <a:lnSpc>
                <a:spcPct val="100000"/>
              </a:lnSpc>
              <a:spcBef>
                <a:spcPts val="600"/>
              </a:spcBef>
              <a:spcAft>
                <a:spcPts val="0"/>
              </a:spcAft>
              <a:buClrTx/>
              <a:buSzPct val="25000"/>
              <a:buFont typeface="MetricHPE" panose="020B0604020202020204" pitchFamily="34" charset="0"/>
              <a:buNone/>
              <a:tabLst/>
              <a:defRPr/>
            </a:pPr>
            <a:endParaRPr lang="en-US" dirty="0"/>
          </a:p>
          <a:p>
            <a:pPr marL="45720" marR="0" lvl="0" indent="-36576" algn="l" defTabSz="914400" rtl="0" eaLnBrk="1" fontAlgn="auto" latinLnBrk="0" hangingPunct="1">
              <a:lnSpc>
                <a:spcPct val="100000"/>
              </a:lnSpc>
              <a:spcBef>
                <a:spcPts val="600"/>
              </a:spcBef>
              <a:spcAft>
                <a:spcPts val="0"/>
              </a:spcAft>
              <a:buClrTx/>
              <a:buSzPct val="25000"/>
              <a:buFont typeface="MetricHPE" panose="020B0604020202020204" pitchFamily="34" charset="0"/>
              <a:buNone/>
              <a:tabLst/>
              <a:defRPr/>
            </a:pPr>
            <a:r>
              <a:rPr lang="en-US" dirty="0"/>
              <a:t>We talked</a:t>
            </a:r>
            <a:r>
              <a:rPr lang="en-US" baseline="0" dirty="0"/>
              <a:t> about how HPE SimpliVity uses deduplication to reduce the need for storage performance, but now lets talk about how HPE SimpliVity can reduce the number of devices in the data center, while still providing the same level of resiliency of data.</a:t>
            </a:r>
          </a:p>
          <a:p>
            <a:endParaRPr lang="en-US" dirty="0"/>
          </a:p>
          <a:p>
            <a:r>
              <a:rPr lang="en-US" dirty="0"/>
              <a:t>[click]</a:t>
            </a:r>
          </a:p>
          <a:p>
            <a:pPr marL="45720" marR="0" lvl="0" indent="-36576" algn="l" defTabSz="914400" rtl="0" eaLnBrk="1" fontAlgn="auto" latinLnBrk="0" hangingPunct="1">
              <a:lnSpc>
                <a:spcPct val="100000"/>
              </a:lnSpc>
              <a:spcBef>
                <a:spcPts val="600"/>
              </a:spcBef>
              <a:spcAft>
                <a:spcPts val="0"/>
              </a:spcAft>
              <a:buClrTx/>
              <a:buSzPct val="25000"/>
              <a:buFont typeface="MetricHPE" panose="020B0604020202020204" pitchFamily="34" charset="0"/>
              <a:buNone/>
              <a:tabLst/>
              <a:defRPr/>
            </a:pPr>
            <a:br>
              <a:rPr lang="en-US" baseline="0" dirty="0"/>
            </a:br>
            <a:r>
              <a:rPr lang="en-US" baseline="0" dirty="0"/>
              <a:t>We start off with a typical legacy infrastructure with four VMware hosts, a primary storage array with two controllers and a single RAID-protected copy of the VMs, and a backup infrastructure including software and disk-based backups</a:t>
            </a:r>
            <a:r>
              <a:rPr lang="mr-IN" baseline="0" dirty="0"/>
              <a:t>…</a:t>
            </a:r>
            <a:endParaRPr lang="en-US" baseline="0" dirty="0"/>
          </a:p>
          <a:p>
            <a:endParaRPr lang="en-US" dirty="0"/>
          </a:p>
          <a:p>
            <a:r>
              <a:rPr lang="en-US" dirty="0"/>
              <a:t>[click]</a:t>
            </a:r>
          </a:p>
          <a:p>
            <a:endParaRPr lang="en-US" dirty="0"/>
          </a:p>
          <a:p>
            <a:r>
              <a:rPr lang="mr-IN" dirty="0"/>
              <a:t>…</a:t>
            </a:r>
            <a:r>
              <a:rPr lang="en-US" dirty="0"/>
              <a:t>that contains one copy</a:t>
            </a:r>
            <a:r>
              <a:rPr lang="en-US" baseline="0" dirty="0"/>
              <a:t> (usually protected by RAID) of the backup data.</a:t>
            </a:r>
          </a:p>
          <a:p>
            <a:endParaRPr lang="en-US" dirty="0"/>
          </a:p>
          <a:p>
            <a:r>
              <a:rPr lang="en-US" dirty="0"/>
              <a:t>[click]</a:t>
            </a:r>
          </a:p>
          <a:p>
            <a:endParaRPr lang="en-US" dirty="0"/>
          </a:p>
          <a:p>
            <a:r>
              <a:rPr lang="en-US" dirty="0"/>
              <a:t>if</a:t>
            </a:r>
            <a:r>
              <a:rPr lang="en-US" baseline="0" dirty="0"/>
              <a:t> we replace the four hosts with four HPE SimpliVity hyperconverged nodes</a:t>
            </a:r>
          </a:p>
          <a:p>
            <a:endParaRPr lang="en-US" dirty="0"/>
          </a:p>
          <a:p>
            <a:r>
              <a:rPr lang="en-US" dirty="0"/>
              <a:t>[click]</a:t>
            </a:r>
          </a:p>
          <a:p>
            <a:endParaRPr lang="en-US" dirty="0"/>
          </a:p>
          <a:p>
            <a:r>
              <a:rPr lang="en-US" dirty="0"/>
              <a:t>We will have four controllers (this is the combination of the HPE OmniStack Virtual Controller</a:t>
            </a:r>
            <a:r>
              <a:rPr lang="en-US" baseline="0" dirty="0"/>
              <a:t> software and the HPE OmniStack Accelerator Card hardware).  So we now have more controllers than before.</a:t>
            </a:r>
          </a:p>
          <a:p>
            <a:endParaRPr lang="en-US" dirty="0"/>
          </a:p>
          <a:p>
            <a:r>
              <a:rPr lang="en-US" dirty="0"/>
              <a:t>[click]</a:t>
            </a:r>
          </a:p>
          <a:p>
            <a:endParaRPr lang="en-US" dirty="0"/>
          </a:p>
          <a:p>
            <a:r>
              <a:rPr lang="en-US" dirty="0"/>
              <a:t>Since VM</a:t>
            </a:r>
            <a:r>
              <a:rPr lang="en-US" baseline="0" dirty="0"/>
              <a:t> is written to two different nodes, we have two copies of the VM.  Both of which are backed up by RAID.</a:t>
            </a:r>
          </a:p>
          <a:p>
            <a:endParaRPr lang="en-US" dirty="0"/>
          </a:p>
          <a:p>
            <a:r>
              <a:rPr lang="en-US" dirty="0"/>
              <a:t>[click]</a:t>
            </a:r>
          </a:p>
          <a:p>
            <a:endParaRPr lang="en-US" dirty="0"/>
          </a:p>
          <a:p>
            <a:r>
              <a:rPr lang="en-US" dirty="0"/>
              <a:t>That's more</a:t>
            </a:r>
            <a:r>
              <a:rPr lang="en-US" baseline="0" dirty="0"/>
              <a:t> resiliency than the storage array was providing, so we can now get rid of it.</a:t>
            </a:r>
          </a:p>
          <a:p>
            <a:endParaRPr lang="en-US" dirty="0"/>
          </a:p>
          <a:p>
            <a:r>
              <a:rPr lang="en-US" dirty="0"/>
              <a:t>[click]</a:t>
            </a:r>
          </a:p>
          <a:p>
            <a:endParaRPr lang="en-US" dirty="0"/>
          </a:p>
          <a:p>
            <a:r>
              <a:rPr lang="en-US" dirty="0"/>
              <a:t>When HPE SimpliVity backups are created, they are created just like the VMs: across two nodes.  Both of which are backed up by RAID.</a:t>
            </a:r>
          </a:p>
          <a:p>
            <a:endParaRPr lang="en-US" dirty="0"/>
          </a:p>
          <a:p>
            <a:r>
              <a:rPr lang="en-US" dirty="0"/>
              <a:t>[click]</a:t>
            </a:r>
          </a:p>
          <a:p>
            <a:endParaRPr lang="en-US" dirty="0"/>
          </a:p>
          <a:p>
            <a:r>
              <a:rPr lang="en-US" dirty="0"/>
              <a:t>Since we have the resiliency of</a:t>
            </a:r>
            <a:r>
              <a:rPr lang="en-US" baseline="0" dirty="0"/>
              <a:t> that legacy backup solution, we can now eliminate it.  Leaving us with just four HPE SimpliVity nodes.</a:t>
            </a:r>
          </a:p>
          <a:p>
            <a:endParaRPr lang="en-US" dirty="0"/>
          </a:p>
          <a:p>
            <a:r>
              <a:rPr lang="en-US" dirty="0"/>
              <a:t>[click]</a:t>
            </a:r>
          </a:p>
          <a:p>
            <a:endParaRPr lang="en-US" dirty="0"/>
          </a:p>
          <a:p>
            <a:r>
              <a:rPr lang="en-US" dirty="0"/>
              <a:t>But to do a closer</a:t>
            </a:r>
            <a:r>
              <a:rPr lang="en-US" baseline="0" dirty="0"/>
              <a:t> </a:t>
            </a:r>
            <a:r>
              <a:rPr lang="en-US" dirty="0"/>
              <a:t>apples-to-apples</a:t>
            </a:r>
            <a:r>
              <a:rPr lang="en-US" baseline="0" dirty="0"/>
              <a:t> comparison, we really only need two HPE SimpliVity hyperconverged nodes, which still leaves us with better resiliency of the data than we had before.</a:t>
            </a:r>
            <a:endParaRPr lang="en-US" dirty="0"/>
          </a:p>
        </p:txBody>
      </p:sp>
      <p:sp>
        <p:nvSpPr>
          <p:cNvPr id="4" name="Slide Number Placeholder 3"/>
          <p:cNvSpPr>
            <a:spLocks noGrp="1"/>
          </p:cNvSpPr>
          <p:nvPr>
            <p:ph type="sldNum" sz="quarter" idx="10"/>
          </p:nvPr>
        </p:nvSpPr>
        <p:spPr/>
        <p:txBody>
          <a:bodyPr/>
          <a:lstStyle/>
          <a:p>
            <a:fld id="{51B93049-59C8-4E44-B426-7D8C38F78F56}"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28080149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Intent of slide: Show how customers can start with small deployments and scale.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Key takeaway:</a:t>
            </a:r>
            <a:r>
              <a:rPr lang="en-US" baseline="0" dirty="0"/>
              <a:t> Customers can start with small deployment across multiple sites and scale in small increments.  Edge optimized for many remote sites with central management.</a:t>
            </a:r>
          </a:p>
          <a:p>
            <a:endParaRPr lang="en-US" dirty="0"/>
          </a:p>
          <a:p>
            <a:r>
              <a:rPr lang="en-US" dirty="0"/>
              <a:t>A common use case leverages</a:t>
            </a:r>
            <a:r>
              <a:rPr lang="en-US" baseline="0" dirty="0"/>
              <a:t> HPE SimpliVity for multi-site deployments with off-site backup, replication and DR.  This shows how easily you can deploy multi-site.  We enable VM mobility across sites with very efficient replication.  This gives you local backups or remote backups of VMs, and you can create simple disaster recovery procedures via automation to failover VMs or move VMs across sites.  Every site with redundant HPE SimpliVity can run active workloads while providing DR/Backup for other sites.  This allows very efficient use of infrastructure.</a:t>
            </a:r>
          </a:p>
          <a:p>
            <a:endParaRPr lang="en-US" baseline="0" dirty="0"/>
          </a:p>
          <a:p>
            <a:r>
              <a:rPr lang="en-US" dirty="0"/>
              <a:t>Allows you to start small and scale</a:t>
            </a:r>
            <a:r>
              <a:rPr lang="en-US" baseline="0" dirty="0"/>
              <a:t> out to very large deployments in small increments.</a:t>
            </a:r>
          </a:p>
          <a:p>
            <a:endParaRPr lang="en-US" dirty="0"/>
          </a:p>
          <a:p>
            <a:r>
              <a:rPr lang="en-US" dirty="0"/>
              <a:t>Allows you to create very reliable and agile infrastructure spanning sites.  HPE allows you to easily and quickly move workloads across sites via</a:t>
            </a:r>
            <a:r>
              <a:rPr lang="en-US" baseline="0" dirty="0"/>
              <a:t> rich, built-in data services (efficiency replication, backup/restore, mobility).  This gives you freedom to move workloads across sites.  </a:t>
            </a:r>
          </a:p>
          <a:p>
            <a:endParaRPr lang="en-US" baseline="0" dirty="0"/>
          </a:p>
          <a:p>
            <a:r>
              <a:rPr lang="en-US" baseline="0" dirty="0"/>
              <a:t>This is an excellent solution for Primary and Secondary sites and for multi-site ROBO/Edge scenarios.  Customers can run production and test/dev across multiple sites and efficiently use all resources.</a:t>
            </a:r>
            <a:endParaRPr lang="en-US" dirty="0"/>
          </a:p>
        </p:txBody>
      </p:sp>
      <p:sp>
        <p:nvSpPr>
          <p:cNvPr id="4" name="Slide Number Placeholder 3"/>
          <p:cNvSpPr>
            <a:spLocks noGrp="1"/>
          </p:cNvSpPr>
          <p:nvPr>
            <p:ph type="sldNum" sz="quarter" idx="10"/>
          </p:nvPr>
        </p:nvSpPr>
        <p:spPr/>
        <p:txBody>
          <a:bodyPr/>
          <a:lstStyle/>
          <a:p>
            <a:fld id="{51B93049-59C8-4E44-B426-7D8C38F78F56}"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24849532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40000" lnSpcReduction="20000"/>
          </a:bodyPr>
          <a:lstStyle/>
          <a:p>
            <a:pPr marL="0" marR="0" lvl="0" indent="0" algn="l" defTabSz="607469" rtl="0" eaLnBrk="1" fontAlgn="auto" latinLnBrk="0" hangingPunct="1">
              <a:lnSpc>
                <a:spcPct val="100000"/>
              </a:lnSpc>
              <a:spcBef>
                <a:spcPts val="0"/>
              </a:spcBef>
              <a:spcAft>
                <a:spcPts val="0"/>
              </a:spcAft>
              <a:buClrTx/>
              <a:buSzTx/>
              <a:buFontTx/>
              <a:buNone/>
              <a:tabLst/>
              <a:defRPr/>
            </a:pPr>
            <a:r>
              <a:rPr lang="en-US" dirty="0"/>
              <a:t>Intent of slide: Explain how that works in detail</a:t>
            </a:r>
          </a:p>
          <a:p>
            <a:pPr marL="0" marR="0" indent="0" algn="l" defTabSz="607469" rtl="0" eaLnBrk="1" fontAlgn="auto" latinLnBrk="0" hangingPunct="1">
              <a:lnSpc>
                <a:spcPct val="100000"/>
              </a:lnSpc>
              <a:spcBef>
                <a:spcPts val="0"/>
              </a:spcBef>
              <a:spcAft>
                <a:spcPts val="0"/>
              </a:spcAft>
              <a:buClrTx/>
              <a:buSzTx/>
              <a:buFontTx/>
              <a:buNone/>
              <a:tabLst/>
              <a:defRPr/>
            </a:pPr>
            <a:endParaRPr lang="en-US" b="1" u="none" dirty="0"/>
          </a:p>
          <a:p>
            <a:pPr marL="0" marR="0" indent="0" algn="l" defTabSz="607469" rtl="0" eaLnBrk="1" fontAlgn="auto" latinLnBrk="0" hangingPunct="1">
              <a:lnSpc>
                <a:spcPct val="100000"/>
              </a:lnSpc>
              <a:spcBef>
                <a:spcPts val="0"/>
              </a:spcBef>
              <a:spcAft>
                <a:spcPts val="0"/>
              </a:spcAft>
              <a:buClrTx/>
              <a:buSzTx/>
              <a:buFontTx/>
              <a:buNone/>
              <a:tabLst/>
              <a:defRPr/>
            </a:pPr>
            <a:r>
              <a:rPr lang="en-US" b="1" u="none" dirty="0"/>
              <a:t>Script</a:t>
            </a:r>
            <a:r>
              <a:rPr lang="en-US" b="0" u="none" dirty="0"/>
              <a:t>:</a:t>
            </a:r>
            <a:endParaRPr lang="en-US" b="1" u="none" dirty="0"/>
          </a:p>
          <a:p>
            <a:endParaRPr lang="en-US" u="none" dirty="0"/>
          </a:p>
          <a:p>
            <a:r>
              <a:rPr lang="en-US" u="none" dirty="0"/>
              <a:t>Let’s take a deeper look at how</a:t>
            </a:r>
            <a:r>
              <a:rPr lang="en-US" u="none" baseline="0" dirty="0"/>
              <a:t> this works</a:t>
            </a:r>
            <a:r>
              <a:rPr lang="en-US" u="none" dirty="0"/>
              <a:t>. </a:t>
            </a:r>
          </a:p>
          <a:p>
            <a:endParaRPr lang="en-US" u="none" dirty="0"/>
          </a:p>
          <a:p>
            <a:r>
              <a:rPr lang="en-US" b="1" u="none" dirty="0"/>
              <a:t>Click</a:t>
            </a:r>
            <a:r>
              <a:rPr lang="en-US" b="1" u="none" baseline="0" dirty="0"/>
              <a:t> x2</a:t>
            </a:r>
            <a:endParaRPr lang="en-US" b="0" u="none" baseline="0" dirty="0"/>
          </a:p>
          <a:p>
            <a:r>
              <a:rPr lang="en-US" b="0" u="none" baseline="0" dirty="0"/>
              <a:t>First, if we take off the bezel and open it up, you’ll see it’s a standard x86 server with standard components like HDD, SSD, DRAM, and x86 CPU and memory. And, just like any other host, we’re running ESXi.</a:t>
            </a:r>
          </a:p>
          <a:p>
            <a:endParaRPr lang="en-US" b="0" u="none" baseline="0" dirty="0"/>
          </a:p>
          <a:p>
            <a:r>
              <a:rPr lang="en-US" b="1" u="none" baseline="0" dirty="0"/>
              <a:t>Click</a:t>
            </a:r>
            <a:endParaRPr lang="en-US" b="0" u="none" baseline="0" dirty="0"/>
          </a:p>
          <a:p>
            <a:r>
              <a:rPr lang="en-US" b="0" u="none" baseline="0" dirty="0"/>
              <a:t>Then we bring in the DVP, which sits architecturally between the hardware and the hypervisor, abstracting the hardware from the VMs / apps that are running on top.</a:t>
            </a:r>
          </a:p>
          <a:p>
            <a:endParaRPr lang="en-US" b="0" u="none" baseline="0" dirty="0"/>
          </a:p>
          <a:p>
            <a:pPr marL="0" marR="0" indent="0" algn="l" defTabSz="607469" rtl="0" eaLnBrk="1" fontAlgn="auto" latinLnBrk="0" hangingPunct="1">
              <a:lnSpc>
                <a:spcPct val="100000"/>
              </a:lnSpc>
              <a:spcBef>
                <a:spcPts val="0"/>
              </a:spcBef>
              <a:spcAft>
                <a:spcPts val="0"/>
              </a:spcAft>
              <a:buClrTx/>
              <a:buSzTx/>
              <a:buFontTx/>
              <a:buNone/>
              <a:tabLst/>
              <a:defRPr/>
            </a:pPr>
            <a:r>
              <a:rPr lang="en-US" b="1" u="none" baseline="0" dirty="0"/>
              <a:t>Click x2</a:t>
            </a:r>
            <a:endParaRPr lang="en-US" b="0" u="none" baseline="0" dirty="0"/>
          </a:p>
          <a:p>
            <a:r>
              <a:rPr lang="en-US" b="0" u="none" dirty="0"/>
              <a:t>Within</a:t>
            </a:r>
            <a:r>
              <a:rPr lang="en-US" b="0" u="none" baseline="0" dirty="0"/>
              <a:t> that layer sits the accelerator card, the PCIe card that deduplicates, compresses, and optimizes all data inline at inception once and forever, like we’ve already discussed.</a:t>
            </a:r>
          </a:p>
          <a:p>
            <a:endParaRPr lang="en-US" b="0" u="none" baseline="0" dirty="0"/>
          </a:p>
          <a:p>
            <a:r>
              <a:rPr lang="en-US" b="0" u="none" baseline="0" dirty="0"/>
              <a:t>When we peel back the onion a bit, you’ll see that the DVP actually has two layers: 1. the presentation layer, which is what VMware will logically interact with; and 2. the management layer, where the metadata is stored and managed.</a:t>
            </a:r>
          </a:p>
          <a:p>
            <a:endParaRPr lang="en-US" b="0" u="none" baseline="0" dirty="0"/>
          </a:p>
          <a:p>
            <a:pPr marL="0" marR="0" indent="0" algn="l" defTabSz="607469" rtl="0" eaLnBrk="1" fontAlgn="auto" latinLnBrk="0" hangingPunct="1">
              <a:lnSpc>
                <a:spcPct val="100000"/>
              </a:lnSpc>
              <a:spcBef>
                <a:spcPts val="0"/>
              </a:spcBef>
              <a:spcAft>
                <a:spcPts val="0"/>
              </a:spcAft>
              <a:buClrTx/>
              <a:buSzTx/>
              <a:buFontTx/>
              <a:buNone/>
              <a:tabLst/>
              <a:defRPr/>
            </a:pPr>
            <a:r>
              <a:rPr lang="en-US" b="1" u="none" baseline="0" dirty="0"/>
              <a:t>Click</a:t>
            </a:r>
            <a:endParaRPr lang="en-US" b="0" u="none" baseline="0" dirty="0"/>
          </a:p>
          <a:p>
            <a:r>
              <a:rPr lang="en-US" b="0" u="none" baseline="0" dirty="0"/>
              <a:t>Let’s take a look at the write path. The first thing that happens is a new write will come in.</a:t>
            </a:r>
          </a:p>
          <a:p>
            <a:endParaRPr lang="en-US" b="0" u="none" baseline="0" dirty="0"/>
          </a:p>
          <a:p>
            <a:pPr marL="0" marR="0" indent="0" algn="l" defTabSz="607469" rtl="0" eaLnBrk="1" fontAlgn="auto" latinLnBrk="0" hangingPunct="1">
              <a:lnSpc>
                <a:spcPct val="100000"/>
              </a:lnSpc>
              <a:spcBef>
                <a:spcPts val="0"/>
              </a:spcBef>
              <a:spcAft>
                <a:spcPts val="0"/>
              </a:spcAft>
              <a:buClrTx/>
              <a:buSzTx/>
              <a:buFontTx/>
              <a:buNone/>
              <a:tabLst/>
              <a:defRPr/>
            </a:pPr>
            <a:r>
              <a:rPr lang="en-US" b="1" u="none" baseline="0" dirty="0"/>
              <a:t>Click</a:t>
            </a:r>
            <a:endParaRPr lang="en-US" b="0" u="none" baseline="0" dirty="0"/>
          </a:p>
          <a:p>
            <a:r>
              <a:rPr lang="en-US" b="0" u="none" baseline="0" dirty="0"/>
              <a:t>VMware will write it and </a:t>
            </a:r>
          </a:p>
          <a:p>
            <a:endParaRPr lang="en-US" b="0" u="none" baseline="0" dirty="0"/>
          </a:p>
          <a:p>
            <a:pPr marL="0" marR="0" indent="0" algn="l" defTabSz="607469" rtl="0" eaLnBrk="1" fontAlgn="auto" latinLnBrk="0" hangingPunct="1">
              <a:lnSpc>
                <a:spcPct val="100000"/>
              </a:lnSpc>
              <a:spcBef>
                <a:spcPts val="0"/>
              </a:spcBef>
              <a:spcAft>
                <a:spcPts val="0"/>
              </a:spcAft>
              <a:buClrTx/>
              <a:buSzTx/>
              <a:buFontTx/>
              <a:buNone/>
              <a:tabLst/>
              <a:defRPr/>
            </a:pPr>
            <a:r>
              <a:rPr lang="en-US" b="1" u="none" baseline="0" dirty="0"/>
              <a:t>Click</a:t>
            </a:r>
            <a:endParaRPr lang="en-US" b="0" u="none" baseline="0" dirty="0"/>
          </a:p>
          <a:p>
            <a:r>
              <a:rPr lang="en-US" b="0" u="none" baseline="0" dirty="0"/>
              <a:t>we’ll register the metadata. What actually happens first is that it will really write it to the card. Then the card will synchronously mirror to another card in another node for high availability. When both cards have the data, they’ll persist it and acknowledge back to the host. Each card has 8 GB of cache and NVRAM and supercapacitors. In case the power fails, the card will flush to NVRAM to protect the data.</a:t>
            </a:r>
          </a:p>
          <a:p>
            <a:endParaRPr lang="en-US" b="0" u="none" baseline="0" dirty="0"/>
          </a:p>
          <a:p>
            <a:pPr marL="0" marR="0" indent="0" algn="l" defTabSz="607469" rtl="0" eaLnBrk="1" fontAlgn="auto" latinLnBrk="0" hangingPunct="1">
              <a:lnSpc>
                <a:spcPct val="100000"/>
              </a:lnSpc>
              <a:spcBef>
                <a:spcPts val="0"/>
              </a:spcBef>
              <a:spcAft>
                <a:spcPts val="0"/>
              </a:spcAft>
              <a:buClrTx/>
              <a:buSzTx/>
              <a:buFontTx/>
              <a:buNone/>
              <a:tabLst/>
              <a:defRPr/>
            </a:pPr>
            <a:r>
              <a:rPr lang="en-US" b="1" u="none" baseline="0" dirty="0"/>
              <a:t>Click</a:t>
            </a:r>
            <a:endParaRPr lang="en-US" b="0" u="none" baseline="0" dirty="0"/>
          </a:p>
          <a:p>
            <a:r>
              <a:rPr lang="en-US" b="0" u="none" baseline="0" dirty="0"/>
              <a:t>Then we’ll analyze the data. If it’s unique, as this block is at 8 KB, then we’ll write it to HDD in compressed form.</a:t>
            </a:r>
          </a:p>
          <a:p>
            <a:endParaRPr lang="en-US" b="0" u="none" baseline="0" dirty="0"/>
          </a:p>
          <a:p>
            <a:pPr marL="0" marR="0" indent="0" algn="l" defTabSz="607469" rtl="0" eaLnBrk="1" fontAlgn="auto" latinLnBrk="0" hangingPunct="1">
              <a:lnSpc>
                <a:spcPct val="100000"/>
              </a:lnSpc>
              <a:spcBef>
                <a:spcPts val="0"/>
              </a:spcBef>
              <a:spcAft>
                <a:spcPts val="0"/>
              </a:spcAft>
              <a:buClrTx/>
              <a:buSzTx/>
              <a:buFontTx/>
              <a:buNone/>
              <a:tabLst/>
              <a:defRPr/>
            </a:pPr>
            <a:r>
              <a:rPr lang="en-US" b="1" u="none" baseline="0" dirty="0"/>
              <a:t>Click</a:t>
            </a:r>
            <a:endParaRPr lang="en-US" b="0" u="none" baseline="0" dirty="0"/>
          </a:p>
          <a:p>
            <a:r>
              <a:rPr lang="en-US" b="0" u="none" baseline="0" dirty="0"/>
              <a:t>Another write comes in.</a:t>
            </a:r>
          </a:p>
          <a:p>
            <a:endParaRPr lang="en-US" b="0" u="none" baseline="0" dirty="0"/>
          </a:p>
          <a:p>
            <a:pPr marL="0" marR="0" indent="0" algn="l" defTabSz="607469" rtl="0" eaLnBrk="1" fontAlgn="auto" latinLnBrk="0" hangingPunct="1">
              <a:lnSpc>
                <a:spcPct val="100000"/>
              </a:lnSpc>
              <a:spcBef>
                <a:spcPts val="0"/>
              </a:spcBef>
              <a:spcAft>
                <a:spcPts val="0"/>
              </a:spcAft>
              <a:buClrTx/>
              <a:buSzTx/>
              <a:buFontTx/>
              <a:buNone/>
              <a:tabLst/>
              <a:defRPr/>
            </a:pPr>
            <a:r>
              <a:rPr lang="en-US" b="1" u="none" baseline="0" dirty="0"/>
              <a:t>Click</a:t>
            </a:r>
            <a:endParaRPr lang="en-US" b="0" u="none" baseline="0" dirty="0"/>
          </a:p>
          <a:p>
            <a:r>
              <a:rPr lang="en-US" b="0" u="none" baseline="0" dirty="0"/>
              <a:t>It’s unique, we’ll compress it and write it to disk.</a:t>
            </a:r>
          </a:p>
          <a:p>
            <a:endParaRPr lang="en-US" b="0" u="none" baseline="0" dirty="0"/>
          </a:p>
          <a:p>
            <a:pPr marL="0" marR="0" indent="0" algn="l" defTabSz="607469" rtl="0" eaLnBrk="1" fontAlgn="auto" latinLnBrk="0" hangingPunct="1">
              <a:lnSpc>
                <a:spcPct val="100000"/>
              </a:lnSpc>
              <a:spcBef>
                <a:spcPts val="0"/>
              </a:spcBef>
              <a:spcAft>
                <a:spcPts val="0"/>
              </a:spcAft>
              <a:buClrTx/>
              <a:buSzTx/>
              <a:buFontTx/>
              <a:buNone/>
              <a:tabLst/>
              <a:defRPr/>
            </a:pPr>
            <a:r>
              <a:rPr lang="en-US" b="1" u="none" baseline="0" dirty="0"/>
              <a:t>Click</a:t>
            </a:r>
            <a:endParaRPr lang="en-US" b="0" u="none" baseline="0" dirty="0"/>
          </a:p>
          <a:p>
            <a:r>
              <a:rPr lang="en-US" b="0" u="none" baseline="0" dirty="0"/>
              <a:t>Another write that’s green this time.</a:t>
            </a:r>
          </a:p>
          <a:p>
            <a:endParaRPr lang="en-US" b="0" u="none" baseline="0" dirty="0"/>
          </a:p>
          <a:p>
            <a:pPr marL="0" marR="0" indent="0" algn="l" defTabSz="607469" rtl="0" eaLnBrk="1" fontAlgn="auto" latinLnBrk="0" hangingPunct="1">
              <a:lnSpc>
                <a:spcPct val="100000"/>
              </a:lnSpc>
              <a:spcBef>
                <a:spcPts val="0"/>
              </a:spcBef>
              <a:spcAft>
                <a:spcPts val="0"/>
              </a:spcAft>
              <a:buClrTx/>
              <a:buSzTx/>
              <a:buFontTx/>
              <a:buNone/>
              <a:tabLst/>
              <a:defRPr/>
            </a:pPr>
            <a:r>
              <a:rPr lang="en-US" b="1" u="none" baseline="0" dirty="0"/>
              <a:t>Click</a:t>
            </a:r>
            <a:endParaRPr lang="en-US" b="0" u="none" baseline="0" dirty="0"/>
          </a:p>
          <a:p>
            <a:pPr marL="0" marR="0" indent="0" algn="l" defTabSz="607469" rtl="0" eaLnBrk="1" fontAlgn="auto" latinLnBrk="0" hangingPunct="1">
              <a:lnSpc>
                <a:spcPct val="100000"/>
              </a:lnSpc>
              <a:spcBef>
                <a:spcPts val="0"/>
              </a:spcBef>
              <a:spcAft>
                <a:spcPts val="0"/>
              </a:spcAft>
              <a:buClrTx/>
              <a:buSzTx/>
              <a:buFontTx/>
              <a:buNone/>
              <a:tabLst/>
              <a:defRPr/>
            </a:pPr>
            <a:r>
              <a:rPr lang="en-US" b="0" u="none" baseline="0" dirty="0"/>
              <a:t>It’s unique, we’ll compress it and write it to disk.</a:t>
            </a:r>
          </a:p>
          <a:p>
            <a:endParaRPr lang="en-US" b="0" u="none" baseline="0" dirty="0"/>
          </a:p>
          <a:p>
            <a:pPr marL="0" marR="0" indent="0" algn="l" defTabSz="607469" rtl="0" eaLnBrk="1" fontAlgn="auto" latinLnBrk="0" hangingPunct="1">
              <a:lnSpc>
                <a:spcPct val="100000"/>
              </a:lnSpc>
              <a:spcBef>
                <a:spcPts val="0"/>
              </a:spcBef>
              <a:spcAft>
                <a:spcPts val="0"/>
              </a:spcAft>
              <a:buClrTx/>
              <a:buSzTx/>
              <a:buFontTx/>
              <a:buNone/>
              <a:tabLst/>
              <a:defRPr/>
            </a:pPr>
            <a:r>
              <a:rPr lang="en-US" b="1" u="none" baseline="0" dirty="0"/>
              <a:t>Click</a:t>
            </a:r>
            <a:endParaRPr lang="en-US" b="0" u="none" baseline="0" dirty="0"/>
          </a:p>
          <a:p>
            <a:r>
              <a:rPr lang="en-US" b="0" u="none" baseline="0" dirty="0"/>
              <a:t>Now, let’s see what happens when a duplicate block</a:t>
            </a:r>
            <a:r>
              <a:rPr lang="en-US" b="0" u="none" baseline="0" dirty="0">
                <a:cs typeface="MetricHPE" panose="020B0604020202020204" pitchFamily="34" charset="0"/>
              </a:rPr>
              <a:t>—</a:t>
            </a:r>
            <a:r>
              <a:rPr lang="en-US" b="0" u="none" baseline="0" dirty="0"/>
              <a:t>which is most blocks</a:t>
            </a:r>
            <a:r>
              <a:rPr lang="en-US" b="0" u="none" baseline="0" dirty="0">
                <a:cs typeface="MetricHPE" panose="020B0604020202020204" pitchFamily="34" charset="0"/>
              </a:rPr>
              <a:t>—</a:t>
            </a:r>
            <a:r>
              <a:rPr lang="en-US" b="0" u="none" baseline="0" dirty="0"/>
              <a:t>comes in. We know that the fastest I/O is the one you never have to write, and therefore by eliminating I/O, you’ll increase performance. So let’s see what that looks like.</a:t>
            </a:r>
          </a:p>
          <a:p>
            <a:endParaRPr lang="en-US" b="0" u="none" baseline="0" dirty="0"/>
          </a:p>
          <a:p>
            <a:pPr marL="0" marR="0" indent="0" algn="l" defTabSz="607469" rtl="0" eaLnBrk="1" fontAlgn="auto" latinLnBrk="0" hangingPunct="1">
              <a:lnSpc>
                <a:spcPct val="100000"/>
              </a:lnSpc>
              <a:spcBef>
                <a:spcPts val="0"/>
              </a:spcBef>
              <a:spcAft>
                <a:spcPts val="0"/>
              </a:spcAft>
              <a:buClrTx/>
              <a:buSzTx/>
              <a:buFontTx/>
              <a:buNone/>
              <a:tabLst/>
              <a:defRPr/>
            </a:pPr>
            <a:r>
              <a:rPr lang="en-US" b="1" u="none" baseline="0" dirty="0"/>
              <a:t>Click</a:t>
            </a:r>
            <a:endParaRPr lang="en-US" b="0" u="none" baseline="0" dirty="0"/>
          </a:p>
          <a:p>
            <a:r>
              <a:rPr lang="en-US" b="0" u="none" baseline="0" dirty="0"/>
              <a:t>When that duplicate block comes in, VMware thinks it wrote unique data. However, the DVP recognizes that that block already exists somewhere within the shared resource pool. It updates the metadata, and that’s it. No data was written! No new I/O.</a:t>
            </a:r>
          </a:p>
          <a:p>
            <a:endParaRPr lang="en-US" b="0" u="none" baseline="0" dirty="0"/>
          </a:p>
          <a:p>
            <a:pPr marL="0" marR="0" indent="0" algn="l" defTabSz="607469" rtl="0" eaLnBrk="1" fontAlgn="auto" latinLnBrk="0" hangingPunct="1">
              <a:lnSpc>
                <a:spcPct val="100000"/>
              </a:lnSpc>
              <a:spcBef>
                <a:spcPts val="0"/>
              </a:spcBef>
              <a:spcAft>
                <a:spcPts val="0"/>
              </a:spcAft>
              <a:buClrTx/>
              <a:buSzTx/>
              <a:buFontTx/>
              <a:buNone/>
              <a:tabLst/>
              <a:defRPr/>
            </a:pPr>
            <a:r>
              <a:rPr lang="en-US" b="1" u="none" baseline="0" dirty="0"/>
              <a:t>Click</a:t>
            </a:r>
            <a:endParaRPr lang="en-US" b="0" u="none" baseline="0" dirty="0"/>
          </a:p>
          <a:p>
            <a:r>
              <a:rPr lang="en-US" b="0" u="none" baseline="0" dirty="0"/>
              <a:t>And another duplicate block comes in.</a:t>
            </a:r>
          </a:p>
          <a:p>
            <a:endParaRPr lang="en-US" b="0" u="none" baseline="0" dirty="0"/>
          </a:p>
          <a:p>
            <a:pPr marL="0" marR="0" indent="0" algn="l" defTabSz="607469" rtl="0" eaLnBrk="1" fontAlgn="auto" latinLnBrk="0" hangingPunct="1">
              <a:lnSpc>
                <a:spcPct val="100000"/>
              </a:lnSpc>
              <a:spcBef>
                <a:spcPts val="0"/>
              </a:spcBef>
              <a:spcAft>
                <a:spcPts val="0"/>
              </a:spcAft>
              <a:buClrTx/>
              <a:buSzTx/>
              <a:buFontTx/>
              <a:buNone/>
              <a:tabLst/>
              <a:defRPr/>
            </a:pPr>
            <a:r>
              <a:rPr lang="en-US" b="1" u="none" baseline="0" dirty="0"/>
              <a:t>Click</a:t>
            </a:r>
            <a:endParaRPr lang="en-US" b="0" u="none" baseline="0" dirty="0"/>
          </a:p>
          <a:p>
            <a:r>
              <a:rPr lang="en-US" b="0" u="none" baseline="0" dirty="0"/>
              <a:t>And the same</a:t>
            </a:r>
            <a:r>
              <a:rPr lang="en-US" b="0" u="none" baseline="0" dirty="0">
                <a:cs typeface="MetricHPE" panose="020B0604020202020204" pitchFamily="34" charset="0"/>
              </a:rPr>
              <a:t>—</a:t>
            </a:r>
            <a:r>
              <a:rPr lang="en-US" b="0" u="none" baseline="0" dirty="0"/>
              <a:t>no new data written.</a:t>
            </a:r>
          </a:p>
          <a:p>
            <a:endParaRPr lang="en-US" b="0" u="none" baseline="0" dirty="0"/>
          </a:p>
          <a:p>
            <a:endParaRPr lang="en-US" b="0" u="none" dirty="0"/>
          </a:p>
        </p:txBody>
      </p:sp>
      <p:sp>
        <p:nvSpPr>
          <p:cNvPr id="4" name="Slide Number Placeholder 3"/>
          <p:cNvSpPr>
            <a:spLocks noGrp="1"/>
          </p:cNvSpPr>
          <p:nvPr>
            <p:ph type="sldNum" sz="quarter" idx="10"/>
          </p:nvPr>
        </p:nvSpPr>
        <p:spPr/>
        <p:txBody>
          <a:bodyPr/>
          <a:lstStyle/>
          <a:p>
            <a:fld id="{67D131BC-EFFC-1B41-80A9-EF278185A8A4}"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4229724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dirty="0"/>
              <a:t>Intent</a:t>
            </a:r>
            <a:r>
              <a:rPr lang="en-US" baseline="0" dirty="0"/>
              <a:t> of slide: Explain why AI is key to resolving IT complexities of Day 2 and beyond.</a:t>
            </a:r>
            <a:endParaRPr lang="en-US" dirty="0"/>
          </a:p>
          <a:p>
            <a:endParaRPr lang="en-US" dirty="0"/>
          </a:p>
          <a:p>
            <a:r>
              <a:rPr lang="en-US" dirty="0"/>
              <a:t>In our minds, the world needs infrastructure to move beyond software-defined to AI-driven.</a:t>
            </a:r>
          </a:p>
          <a:p>
            <a:endParaRPr lang="en-US" dirty="0"/>
          </a:p>
          <a:p>
            <a:r>
              <a:rPr lang="en-US" dirty="0"/>
              <a:t>Software-defined has driven tremendous IT productivity and efficiency gains over hardware-confined infrastructure. It’s taken complex, manual silos into automated and on-demand resources. It’s moved wasteful, over-provisioning into efficient, fluid pools of virtual compute and storage.</a:t>
            </a:r>
          </a:p>
          <a:p>
            <a:endParaRPr lang="en-US" dirty="0"/>
          </a:p>
          <a:p>
            <a:r>
              <a:rPr lang="en-US" dirty="0"/>
              <a:t>But as we look forward, IT needs infrastructure to be autonomous, to predict and prevent disruptions and self-heal, to move IT from being reactive to predictive and having the ability for infrastructure to optimize itself across distributed environments.</a:t>
            </a:r>
          </a:p>
          <a:p>
            <a:endParaRPr lang="en-US" dirty="0"/>
          </a:p>
          <a:p>
            <a:endParaRPr lang="en-US" dirty="0"/>
          </a:p>
          <a:p>
            <a:r>
              <a:rPr lang="en-US" dirty="0"/>
              <a:t> </a:t>
            </a:r>
          </a:p>
        </p:txBody>
      </p:sp>
      <p:sp>
        <p:nvSpPr>
          <p:cNvPr id="4" name="Slide Number Placeholder 3"/>
          <p:cNvSpPr>
            <a:spLocks noGrp="1"/>
          </p:cNvSpPr>
          <p:nvPr>
            <p:ph type="sldNum" sz="quarter" idx="5"/>
          </p:nvPr>
        </p:nvSpPr>
        <p:spPr/>
        <p:txBody>
          <a:bodyPr/>
          <a:lstStyle/>
          <a:p>
            <a:fld id="{5BFEAE42-E3FE-4405-B7FC-4425D05B92A0}" type="slidenum">
              <a:rPr lang="en-US" smtClean="0"/>
              <a:pPr/>
              <a:t>4</a:t>
            </a:fld>
            <a:endParaRPr lang="en-US" dirty="0"/>
          </a:p>
        </p:txBody>
      </p:sp>
    </p:spTree>
    <p:extLst>
      <p:ext uri="{BB962C8B-B14F-4D97-AF65-F5344CB8AC3E}">
        <p14:creationId xmlns:p14="http://schemas.microsoft.com/office/powerpoint/2010/main" val="42790022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40000" lnSpcReduction="20000"/>
          </a:bodyPr>
          <a:lstStyle/>
          <a:p>
            <a:pPr marL="0" marR="0" lvl="0" indent="0" algn="l" defTabSz="607469" rtl="0" eaLnBrk="1" fontAlgn="auto" latinLnBrk="0" hangingPunct="1">
              <a:lnSpc>
                <a:spcPct val="100000"/>
              </a:lnSpc>
              <a:spcBef>
                <a:spcPts val="0"/>
              </a:spcBef>
              <a:spcAft>
                <a:spcPts val="0"/>
              </a:spcAft>
              <a:buClrTx/>
              <a:buSzTx/>
              <a:buFontTx/>
              <a:buNone/>
              <a:tabLst/>
              <a:defRPr/>
            </a:pPr>
            <a:r>
              <a:rPr lang="en-US" dirty="0"/>
              <a:t>Intent of slide: Explain how that works in detail</a:t>
            </a:r>
          </a:p>
          <a:p>
            <a:pPr marL="0" marR="0" indent="0" algn="l" defTabSz="607469" rtl="0" eaLnBrk="1" fontAlgn="auto" latinLnBrk="0" hangingPunct="1">
              <a:lnSpc>
                <a:spcPct val="100000"/>
              </a:lnSpc>
              <a:spcBef>
                <a:spcPts val="0"/>
              </a:spcBef>
              <a:spcAft>
                <a:spcPts val="0"/>
              </a:spcAft>
              <a:buClrTx/>
              <a:buSzTx/>
              <a:buFontTx/>
              <a:buNone/>
              <a:tabLst/>
              <a:defRPr/>
            </a:pPr>
            <a:endParaRPr lang="en-US" b="1" u="none" dirty="0"/>
          </a:p>
          <a:p>
            <a:pPr marL="0" marR="0" indent="0" algn="l" defTabSz="607469" rtl="0" eaLnBrk="1" fontAlgn="auto" latinLnBrk="0" hangingPunct="1">
              <a:lnSpc>
                <a:spcPct val="100000"/>
              </a:lnSpc>
              <a:spcBef>
                <a:spcPts val="0"/>
              </a:spcBef>
              <a:spcAft>
                <a:spcPts val="0"/>
              </a:spcAft>
              <a:buClrTx/>
              <a:buSzTx/>
              <a:buFontTx/>
              <a:buNone/>
              <a:tabLst/>
              <a:defRPr/>
            </a:pPr>
            <a:r>
              <a:rPr lang="en-US" b="1" u="none" dirty="0"/>
              <a:t>Script</a:t>
            </a:r>
            <a:r>
              <a:rPr lang="en-US" b="0" u="none" dirty="0"/>
              <a:t>:</a:t>
            </a:r>
            <a:endParaRPr lang="en-US" b="1" u="none" dirty="0"/>
          </a:p>
          <a:p>
            <a:endParaRPr lang="en-US" u="none" dirty="0"/>
          </a:p>
          <a:p>
            <a:r>
              <a:rPr lang="en-US" u="none" dirty="0"/>
              <a:t>Let’s take a deeper look at how</a:t>
            </a:r>
            <a:r>
              <a:rPr lang="en-US" u="none" baseline="0" dirty="0"/>
              <a:t> this works</a:t>
            </a:r>
            <a:r>
              <a:rPr lang="en-US" u="none" dirty="0"/>
              <a:t>. </a:t>
            </a:r>
          </a:p>
          <a:p>
            <a:endParaRPr lang="en-US" u="none" dirty="0"/>
          </a:p>
          <a:p>
            <a:r>
              <a:rPr lang="en-US" b="1" u="none" dirty="0"/>
              <a:t>Click</a:t>
            </a:r>
            <a:r>
              <a:rPr lang="en-US" b="1" u="none" baseline="0" dirty="0"/>
              <a:t> x2</a:t>
            </a:r>
            <a:endParaRPr lang="en-US" b="0" u="none" baseline="0" dirty="0"/>
          </a:p>
          <a:p>
            <a:r>
              <a:rPr lang="en-US" b="0" u="none" baseline="0" dirty="0"/>
              <a:t>First, if we take off the bezel and open it up, you’ll see it’s a standard x86 server with standard components like HDD, SSD, DRAM, and x86 CPU and memory. And, just like any other host, we’re running ESXi.</a:t>
            </a:r>
          </a:p>
          <a:p>
            <a:endParaRPr lang="en-US" b="0" u="none" baseline="0" dirty="0"/>
          </a:p>
          <a:p>
            <a:r>
              <a:rPr lang="en-US" b="1" u="none" baseline="0" dirty="0"/>
              <a:t>Click</a:t>
            </a:r>
            <a:endParaRPr lang="en-US" b="0" u="none" baseline="0" dirty="0"/>
          </a:p>
          <a:p>
            <a:r>
              <a:rPr lang="en-US" b="0" u="none" baseline="0" dirty="0"/>
              <a:t>Then we bring in the DVP, which sits architecturally between the hardware and the hypervisor, abstracting the hardware from the VMs / apps that are running on top.</a:t>
            </a:r>
          </a:p>
          <a:p>
            <a:endParaRPr lang="en-US" b="0" u="none" baseline="0" dirty="0"/>
          </a:p>
          <a:p>
            <a:pPr marL="0" marR="0" indent="0" algn="l" defTabSz="607469" rtl="0" eaLnBrk="1" fontAlgn="auto" latinLnBrk="0" hangingPunct="1">
              <a:lnSpc>
                <a:spcPct val="100000"/>
              </a:lnSpc>
              <a:spcBef>
                <a:spcPts val="0"/>
              </a:spcBef>
              <a:spcAft>
                <a:spcPts val="0"/>
              </a:spcAft>
              <a:buClrTx/>
              <a:buSzTx/>
              <a:buFontTx/>
              <a:buNone/>
              <a:tabLst/>
              <a:defRPr/>
            </a:pPr>
            <a:r>
              <a:rPr lang="en-US" b="1" u="none" baseline="0" dirty="0"/>
              <a:t>Click x2</a:t>
            </a:r>
            <a:endParaRPr lang="en-US" b="0" u="none" baseline="0" dirty="0"/>
          </a:p>
          <a:p>
            <a:r>
              <a:rPr lang="en-US" b="0" u="none" dirty="0"/>
              <a:t>Within</a:t>
            </a:r>
            <a:r>
              <a:rPr lang="en-US" b="0" u="none" baseline="0" dirty="0"/>
              <a:t> that layer sits the accelerator card, the PCIe card that deduplicates, compresses, and optimizes all data inline at inception once and forever, like we’ve already discussed.</a:t>
            </a:r>
          </a:p>
          <a:p>
            <a:endParaRPr lang="en-US" b="0" u="none" baseline="0" dirty="0"/>
          </a:p>
          <a:p>
            <a:r>
              <a:rPr lang="en-US" b="0" u="none" baseline="0" dirty="0"/>
              <a:t>When we peel back the onion a bit, you’ll see that the DVP actually has two layers: 1. the presentation layer, which is what VMware will logically interact with; and 2. the management layer, where the metadata is stored and managed.</a:t>
            </a:r>
          </a:p>
          <a:p>
            <a:endParaRPr lang="en-US" b="0" u="none" baseline="0" dirty="0"/>
          </a:p>
          <a:p>
            <a:pPr marL="0" marR="0" indent="0" algn="l" defTabSz="607469" rtl="0" eaLnBrk="1" fontAlgn="auto" latinLnBrk="0" hangingPunct="1">
              <a:lnSpc>
                <a:spcPct val="100000"/>
              </a:lnSpc>
              <a:spcBef>
                <a:spcPts val="0"/>
              </a:spcBef>
              <a:spcAft>
                <a:spcPts val="0"/>
              </a:spcAft>
              <a:buClrTx/>
              <a:buSzTx/>
              <a:buFontTx/>
              <a:buNone/>
              <a:tabLst/>
              <a:defRPr/>
            </a:pPr>
            <a:r>
              <a:rPr lang="en-US" b="1" u="none" baseline="0" dirty="0"/>
              <a:t>Click</a:t>
            </a:r>
            <a:endParaRPr lang="en-US" b="0" u="none" baseline="0" dirty="0"/>
          </a:p>
          <a:p>
            <a:r>
              <a:rPr lang="en-US" b="0" u="none" baseline="0" dirty="0"/>
              <a:t>Let’s take a look at the write path. The first thing that happens is a new write will come in.</a:t>
            </a:r>
          </a:p>
          <a:p>
            <a:endParaRPr lang="en-US" b="0" u="none" baseline="0" dirty="0"/>
          </a:p>
          <a:p>
            <a:pPr marL="0" marR="0" indent="0" algn="l" defTabSz="607469" rtl="0" eaLnBrk="1" fontAlgn="auto" latinLnBrk="0" hangingPunct="1">
              <a:lnSpc>
                <a:spcPct val="100000"/>
              </a:lnSpc>
              <a:spcBef>
                <a:spcPts val="0"/>
              </a:spcBef>
              <a:spcAft>
                <a:spcPts val="0"/>
              </a:spcAft>
              <a:buClrTx/>
              <a:buSzTx/>
              <a:buFontTx/>
              <a:buNone/>
              <a:tabLst/>
              <a:defRPr/>
            </a:pPr>
            <a:r>
              <a:rPr lang="en-US" b="1" u="none" baseline="0" dirty="0"/>
              <a:t>Click</a:t>
            </a:r>
            <a:endParaRPr lang="en-US" b="0" u="none" baseline="0" dirty="0"/>
          </a:p>
          <a:p>
            <a:r>
              <a:rPr lang="en-US" b="0" u="none" baseline="0" dirty="0"/>
              <a:t>VMware will write it and </a:t>
            </a:r>
          </a:p>
          <a:p>
            <a:endParaRPr lang="en-US" b="0" u="none" baseline="0" dirty="0"/>
          </a:p>
          <a:p>
            <a:pPr marL="0" marR="0" indent="0" algn="l" defTabSz="607469" rtl="0" eaLnBrk="1" fontAlgn="auto" latinLnBrk="0" hangingPunct="1">
              <a:lnSpc>
                <a:spcPct val="100000"/>
              </a:lnSpc>
              <a:spcBef>
                <a:spcPts val="0"/>
              </a:spcBef>
              <a:spcAft>
                <a:spcPts val="0"/>
              </a:spcAft>
              <a:buClrTx/>
              <a:buSzTx/>
              <a:buFontTx/>
              <a:buNone/>
              <a:tabLst/>
              <a:defRPr/>
            </a:pPr>
            <a:r>
              <a:rPr lang="en-US" b="1" u="none" baseline="0" dirty="0"/>
              <a:t>Click</a:t>
            </a:r>
            <a:endParaRPr lang="en-US" b="0" u="none" baseline="0" dirty="0"/>
          </a:p>
          <a:p>
            <a:r>
              <a:rPr lang="en-US" b="0" u="none" baseline="0" dirty="0"/>
              <a:t>we’ll register the metadata. What actually happens first is that it will really write it to the card. Then the card will synchronously mirror to another card in another node for high availability. When both cards have the data, they’ll persist it and acknowledge back to the host. Each card has 8 GB of cache and NVRAM and supercapacitors. In case the power fails, the card will flush to NVRAM to protect the data.</a:t>
            </a:r>
          </a:p>
          <a:p>
            <a:endParaRPr lang="en-US" b="0" u="none" baseline="0" dirty="0"/>
          </a:p>
          <a:p>
            <a:pPr marL="0" marR="0" indent="0" algn="l" defTabSz="607469" rtl="0" eaLnBrk="1" fontAlgn="auto" latinLnBrk="0" hangingPunct="1">
              <a:lnSpc>
                <a:spcPct val="100000"/>
              </a:lnSpc>
              <a:spcBef>
                <a:spcPts val="0"/>
              </a:spcBef>
              <a:spcAft>
                <a:spcPts val="0"/>
              </a:spcAft>
              <a:buClrTx/>
              <a:buSzTx/>
              <a:buFontTx/>
              <a:buNone/>
              <a:tabLst/>
              <a:defRPr/>
            </a:pPr>
            <a:r>
              <a:rPr lang="en-US" b="1" u="none" baseline="0" dirty="0"/>
              <a:t>Click</a:t>
            </a:r>
            <a:endParaRPr lang="en-US" b="0" u="none" baseline="0" dirty="0"/>
          </a:p>
          <a:p>
            <a:r>
              <a:rPr lang="en-US" b="0" u="none" baseline="0" dirty="0"/>
              <a:t>Then we’ll analyze the data. If it’s unique, as this block is at 8 KB, then we’ll write it to HDD in compressed form.</a:t>
            </a:r>
          </a:p>
          <a:p>
            <a:endParaRPr lang="en-US" b="0" u="none" baseline="0" dirty="0"/>
          </a:p>
          <a:p>
            <a:pPr marL="0" marR="0" indent="0" algn="l" defTabSz="607469" rtl="0" eaLnBrk="1" fontAlgn="auto" latinLnBrk="0" hangingPunct="1">
              <a:lnSpc>
                <a:spcPct val="100000"/>
              </a:lnSpc>
              <a:spcBef>
                <a:spcPts val="0"/>
              </a:spcBef>
              <a:spcAft>
                <a:spcPts val="0"/>
              </a:spcAft>
              <a:buClrTx/>
              <a:buSzTx/>
              <a:buFontTx/>
              <a:buNone/>
              <a:tabLst/>
              <a:defRPr/>
            </a:pPr>
            <a:r>
              <a:rPr lang="en-US" b="1" u="none" baseline="0" dirty="0"/>
              <a:t>Click</a:t>
            </a:r>
            <a:endParaRPr lang="en-US" b="0" u="none" baseline="0" dirty="0"/>
          </a:p>
          <a:p>
            <a:r>
              <a:rPr lang="en-US" b="0" u="none" baseline="0" dirty="0"/>
              <a:t>Another write comes in.</a:t>
            </a:r>
          </a:p>
          <a:p>
            <a:endParaRPr lang="en-US" b="0" u="none" baseline="0" dirty="0"/>
          </a:p>
          <a:p>
            <a:pPr marL="0" marR="0" indent="0" algn="l" defTabSz="607469" rtl="0" eaLnBrk="1" fontAlgn="auto" latinLnBrk="0" hangingPunct="1">
              <a:lnSpc>
                <a:spcPct val="100000"/>
              </a:lnSpc>
              <a:spcBef>
                <a:spcPts val="0"/>
              </a:spcBef>
              <a:spcAft>
                <a:spcPts val="0"/>
              </a:spcAft>
              <a:buClrTx/>
              <a:buSzTx/>
              <a:buFontTx/>
              <a:buNone/>
              <a:tabLst/>
              <a:defRPr/>
            </a:pPr>
            <a:r>
              <a:rPr lang="en-US" b="1" u="none" baseline="0" dirty="0"/>
              <a:t>Click</a:t>
            </a:r>
            <a:endParaRPr lang="en-US" b="0" u="none" baseline="0" dirty="0"/>
          </a:p>
          <a:p>
            <a:r>
              <a:rPr lang="en-US" b="0" u="none" baseline="0" dirty="0"/>
              <a:t>It’s unique, we’ll compress it and write it to disk.</a:t>
            </a:r>
          </a:p>
          <a:p>
            <a:endParaRPr lang="en-US" b="0" u="none" baseline="0" dirty="0"/>
          </a:p>
          <a:p>
            <a:pPr marL="0" marR="0" indent="0" algn="l" defTabSz="607469" rtl="0" eaLnBrk="1" fontAlgn="auto" latinLnBrk="0" hangingPunct="1">
              <a:lnSpc>
                <a:spcPct val="100000"/>
              </a:lnSpc>
              <a:spcBef>
                <a:spcPts val="0"/>
              </a:spcBef>
              <a:spcAft>
                <a:spcPts val="0"/>
              </a:spcAft>
              <a:buClrTx/>
              <a:buSzTx/>
              <a:buFontTx/>
              <a:buNone/>
              <a:tabLst/>
              <a:defRPr/>
            </a:pPr>
            <a:r>
              <a:rPr lang="en-US" b="1" u="none" baseline="0" dirty="0"/>
              <a:t>Click</a:t>
            </a:r>
            <a:endParaRPr lang="en-US" b="0" u="none" baseline="0" dirty="0"/>
          </a:p>
          <a:p>
            <a:r>
              <a:rPr lang="en-US" b="0" u="none" baseline="0" dirty="0"/>
              <a:t>Another write that’s green this time.</a:t>
            </a:r>
          </a:p>
          <a:p>
            <a:endParaRPr lang="en-US" b="0" u="none" baseline="0" dirty="0"/>
          </a:p>
          <a:p>
            <a:pPr marL="0" marR="0" indent="0" algn="l" defTabSz="607469" rtl="0" eaLnBrk="1" fontAlgn="auto" latinLnBrk="0" hangingPunct="1">
              <a:lnSpc>
                <a:spcPct val="100000"/>
              </a:lnSpc>
              <a:spcBef>
                <a:spcPts val="0"/>
              </a:spcBef>
              <a:spcAft>
                <a:spcPts val="0"/>
              </a:spcAft>
              <a:buClrTx/>
              <a:buSzTx/>
              <a:buFontTx/>
              <a:buNone/>
              <a:tabLst/>
              <a:defRPr/>
            </a:pPr>
            <a:r>
              <a:rPr lang="en-US" b="1" u="none" baseline="0" dirty="0"/>
              <a:t>Click</a:t>
            </a:r>
            <a:endParaRPr lang="en-US" b="0" u="none" baseline="0" dirty="0"/>
          </a:p>
          <a:p>
            <a:pPr marL="0" marR="0" indent="0" algn="l" defTabSz="607469" rtl="0" eaLnBrk="1" fontAlgn="auto" latinLnBrk="0" hangingPunct="1">
              <a:lnSpc>
                <a:spcPct val="100000"/>
              </a:lnSpc>
              <a:spcBef>
                <a:spcPts val="0"/>
              </a:spcBef>
              <a:spcAft>
                <a:spcPts val="0"/>
              </a:spcAft>
              <a:buClrTx/>
              <a:buSzTx/>
              <a:buFontTx/>
              <a:buNone/>
              <a:tabLst/>
              <a:defRPr/>
            </a:pPr>
            <a:r>
              <a:rPr lang="en-US" b="0" u="none" baseline="0" dirty="0"/>
              <a:t>It’s unique, we’ll compress it and write it to disk.</a:t>
            </a:r>
          </a:p>
          <a:p>
            <a:endParaRPr lang="en-US" b="0" u="none" baseline="0" dirty="0"/>
          </a:p>
          <a:p>
            <a:pPr marL="0" marR="0" indent="0" algn="l" defTabSz="607469" rtl="0" eaLnBrk="1" fontAlgn="auto" latinLnBrk="0" hangingPunct="1">
              <a:lnSpc>
                <a:spcPct val="100000"/>
              </a:lnSpc>
              <a:spcBef>
                <a:spcPts val="0"/>
              </a:spcBef>
              <a:spcAft>
                <a:spcPts val="0"/>
              </a:spcAft>
              <a:buClrTx/>
              <a:buSzTx/>
              <a:buFontTx/>
              <a:buNone/>
              <a:tabLst/>
              <a:defRPr/>
            </a:pPr>
            <a:r>
              <a:rPr lang="en-US" b="1" u="none" baseline="0" dirty="0"/>
              <a:t>Click</a:t>
            </a:r>
            <a:endParaRPr lang="en-US" b="0" u="none" baseline="0" dirty="0"/>
          </a:p>
          <a:p>
            <a:r>
              <a:rPr lang="en-US" b="0" u="none" baseline="0" dirty="0"/>
              <a:t>Now, let’s see what happens when a duplicate block</a:t>
            </a:r>
            <a:r>
              <a:rPr lang="en-US" b="0" u="none" baseline="0" dirty="0">
                <a:cs typeface="MetricHPE" panose="020B0604020202020204" pitchFamily="34" charset="0"/>
              </a:rPr>
              <a:t>—</a:t>
            </a:r>
            <a:r>
              <a:rPr lang="en-US" b="0" u="none" baseline="0" dirty="0"/>
              <a:t>which is most blocks</a:t>
            </a:r>
            <a:r>
              <a:rPr lang="en-US" b="0" u="none" baseline="0" dirty="0">
                <a:cs typeface="MetricHPE" panose="020B0604020202020204" pitchFamily="34" charset="0"/>
              </a:rPr>
              <a:t>—</a:t>
            </a:r>
            <a:r>
              <a:rPr lang="en-US" b="0" u="none" baseline="0" dirty="0"/>
              <a:t>comes in. We know that the fastest I/O is the one you never have to write, and therefore by eliminating I/O, you’ll increase performance. So let’s see what that looks like.</a:t>
            </a:r>
          </a:p>
          <a:p>
            <a:endParaRPr lang="en-US" b="0" u="none" baseline="0" dirty="0"/>
          </a:p>
          <a:p>
            <a:pPr marL="0" marR="0" indent="0" algn="l" defTabSz="607469" rtl="0" eaLnBrk="1" fontAlgn="auto" latinLnBrk="0" hangingPunct="1">
              <a:lnSpc>
                <a:spcPct val="100000"/>
              </a:lnSpc>
              <a:spcBef>
                <a:spcPts val="0"/>
              </a:spcBef>
              <a:spcAft>
                <a:spcPts val="0"/>
              </a:spcAft>
              <a:buClrTx/>
              <a:buSzTx/>
              <a:buFontTx/>
              <a:buNone/>
              <a:tabLst/>
              <a:defRPr/>
            </a:pPr>
            <a:r>
              <a:rPr lang="en-US" b="1" u="none" baseline="0" dirty="0"/>
              <a:t>Click</a:t>
            </a:r>
            <a:endParaRPr lang="en-US" b="0" u="none" baseline="0" dirty="0"/>
          </a:p>
          <a:p>
            <a:r>
              <a:rPr lang="en-US" b="0" u="none" baseline="0" dirty="0"/>
              <a:t>When that duplicate block comes in, VMware thinks it wrote unique data. However, the DVP recognizes that that block already exists somewhere within the shared resource pool. It updates the metadata, and that’s it. No data was written! No new I/O.</a:t>
            </a:r>
          </a:p>
          <a:p>
            <a:endParaRPr lang="en-US" b="0" u="none" baseline="0" dirty="0"/>
          </a:p>
          <a:p>
            <a:pPr marL="0" marR="0" indent="0" algn="l" defTabSz="607469" rtl="0" eaLnBrk="1" fontAlgn="auto" latinLnBrk="0" hangingPunct="1">
              <a:lnSpc>
                <a:spcPct val="100000"/>
              </a:lnSpc>
              <a:spcBef>
                <a:spcPts val="0"/>
              </a:spcBef>
              <a:spcAft>
                <a:spcPts val="0"/>
              </a:spcAft>
              <a:buClrTx/>
              <a:buSzTx/>
              <a:buFontTx/>
              <a:buNone/>
              <a:tabLst/>
              <a:defRPr/>
            </a:pPr>
            <a:r>
              <a:rPr lang="en-US" b="1" u="none" baseline="0" dirty="0"/>
              <a:t>Click</a:t>
            </a:r>
            <a:endParaRPr lang="en-US" b="0" u="none" baseline="0" dirty="0"/>
          </a:p>
          <a:p>
            <a:r>
              <a:rPr lang="en-US" b="0" u="none" baseline="0" dirty="0"/>
              <a:t>And another duplicate block comes in.</a:t>
            </a:r>
          </a:p>
          <a:p>
            <a:endParaRPr lang="en-US" b="0" u="none" baseline="0" dirty="0"/>
          </a:p>
          <a:p>
            <a:pPr marL="0" marR="0" indent="0" algn="l" defTabSz="607469" rtl="0" eaLnBrk="1" fontAlgn="auto" latinLnBrk="0" hangingPunct="1">
              <a:lnSpc>
                <a:spcPct val="100000"/>
              </a:lnSpc>
              <a:spcBef>
                <a:spcPts val="0"/>
              </a:spcBef>
              <a:spcAft>
                <a:spcPts val="0"/>
              </a:spcAft>
              <a:buClrTx/>
              <a:buSzTx/>
              <a:buFontTx/>
              <a:buNone/>
              <a:tabLst/>
              <a:defRPr/>
            </a:pPr>
            <a:r>
              <a:rPr lang="en-US" b="1" u="none" baseline="0" dirty="0"/>
              <a:t>Click</a:t>
            </a:r>
            <a:endParaRPr lang="en-US" b="0" u="none" baseline="0" dirty="0"/>
          </a:p>
          <a:p>
            <a:r>
              <a:rPr lang="en-US" b="0" u="none" baseline="0" dirty="0"/>
              <a:t>And the same</a:t>
            </a:r>
            <a:r>
              <a:rPr lang="en-US" b="0" u="none" baseline="0" dirty="0">
                <a:cs typeface="MetricHPE" panose="020B0604020202020204" pitchFamily="34" charset="0"/>
              </a:rPr>
              <a:t>—</a:t>
            </a:r>
            <a:r>
              <a:rPr lang="en-US" b="0" u="none" baseline="0" dirty="0"/>
              <a:t>no new data written.</a:t>
            </a:r>
          </a:p>
          <a:p>
            <a:endParaRPr lang="en-US" b="0" u="none" baseline="0" dirty="0"/>
          </a:p>
          <a:p>
            <a:endParaRPr lang="en-US" b="0" u="none" dirty="0"/>
          </a:p>
        </p:txBody>
      </p:sp>
      <p:sp>
        <p:nvSpPr>
          <p:cNvPr id="4" name="Slide Number Placeholder 3"/>
          <p:cNvSpPr>
            <a:spLocks noGrp="1"/>
          </p:cNvSpPr>
          <p:nvPr>
            <p:ph type="sldNum" sz="quarter" idx="10"/>
          </p:nvPr>
        </p:nvSpPr>
        <p:spPr/>
        <p:txBody>
          <a:bodyPr/>
          <a:lstStyle/>
          <a:p>
            <a:fld id="{67D131BC-EFFC-1B41-80A9-EF278185A8A4}"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7469787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40000" lnSpcReduction="20000"/>
          </a:bodyPr>
          <a:lstStyle/>
          <a:p>
            <a:pPr marL="0" marR="0" lvl="0" indent="0" algn="l" defTabSz="607469" rtl="0" eaLnBrk="1" fontAlgn="auto" latinLnBrk="0" hangingPunct="1">
              <a:lnSpc>
                <a:spcPct val="100000"/>
              </a:lnSpc>
              <a:spcBef>
                <a:spcPts val="0"/>
              </a:spcBef>
              <a:spcAft>
                <a:spcPts val="0"/>
              </a:spcAft>
              <a:buClrTx/>
              <a:buSzTx/>
              <a:buFontTx/>
              <a:buNone/>
              <a:tabLst/>
              <a:defRPr/>
            </a:pPr>
            <a:r>
              <a:rPr lang="en-US" dirty="0"/>
              <a:t>Intent of slide: Explain how that works in detail</a:t>
            </a:r>
          </a:p>
          <a:p>
            <a:pPr marL="0" marR="0" indent="0" algn="l" defTabSz="607469" rtl="0" eaLnBrk="1" fontAlgn="auto" latinLnBrk="0" hangingPunct="1">
              <a:lnSpc>
                <a:spcPct val="100000"/>
              </a:lnSpc>
              <a:spcBef>
                <a:spcPts val="0"/>
              </a:spcBef>
              <a:spcAft>
                <a:spcPts val="0"/>
              </a:spcAft>
              <a:buClrTx/>
              <a:buSzTx/>
              <a:buFontTx/>
              <a:buNone/>
              <a:tabLst/>
              <a:defRPr/>
            </a:pPr>
            <a:endParaRPr lang="en-US" b="1" u="none" dirty="0"/>
          </a:p>
          <a:p>
            <a:pPr marL="0" marR="0" indent="0" algn="l" defTabSz="607469" rtl="0" eaLnBrk="1" fontAlgn="auto" latinLnBrk="0" hangingPunct="1">
              <a:lnSpc>
                <a:spcPct val="100000"/>
              </a:lnSpc>
              <a:spcBef>
                <a:spcPts val="0"/>
              </a:spcBef>
              <a:spcAft>
                <a:spcPts val="0"/>
              </a:spcAft>
              <a:buClrTx/>
              <a:buSzTx/>
              <a:buFontTx/>
              <a:buNone/>
              <a:tabLst/>
              <a:defRPr/>
            </a:pPr>
            <a:r>
              <a:rPr lang="en-US" b="1" u="none" dirty="0"/>
              <a:t>Script</a:t>
            </a:r>
            <a:r>
              <a:rPr lang="en-US" b="0" u="none" dirty="0"/>
              <a:t>:</a:t>
            </a:r>
            <a:endParaRPr lang="en-US" b="1" u="none" dirty="0"/>
          </a:p>
          <a:p>
            <a:endParaRPr lang="en-US" u="none" dirty="0"/>
          </a:p>
          <a:p>
            <a:r>
              <a:rPr lang="en-US" u="none" dirty="0"/>
              <a:t>Let’s take a deeper look at how</a:t>
            </a:r>
            <a:r>
              <a:rPr lang="en-US" u="none" baseline="0" dirty="0"/>
              <a:t> this works</a:t>
            </a:r>
            <a:r>
              <a:rPr lang="en-US" u="none" dirty="0"/>
              <a:t>. </a:t>
            </a:r>
          </a:p>
          <a:p>
            <a:endParaRPr lang="en-US" u="none" dirty="0"/>
          </a:p>
          <a:p>
            <a:r>
              <a:rPr lang="en-US" b="1" u="none" dirty="0"/>
              <a:t>Click</a:t>
            </a:r>
            <a:r>
              <a:rPr lang="en-US" b="1" u="none" baseline="0" dirty="0"/>
              <a:t> x2</a:t>
            </a:r>
            <a:endParaRPr lang="en-US" b="0" u="none" baseline="0" dirty="0"/>
          </a:p>
          <a:p>
            <a:r>
              <a:rPr lang="en-US" b="0" u="none" baseline="0" dirty="0"/>
              <a:t>First, if we take off the bezel and open it up, you’ll see it’s a standard x86 server with standard components like HDD, SSD, DRAM, and x86 CPU and memory. And, just like any other host, we’re running ESXi.</a:t>
            </a:r>
          </a:p>
          <a:p>
            <a:endParaRPr lang="en-US" b="0" u="none" baseline="0" dirty="0"/>
          </a:p>
          <a:p>
            <a:r>
              <a:rPr lang="en-US" b="1" u="none" baseline="0" dirty="0"/>
              <a:t>Click</a:t>
            </a:r>
            <a:endParaRPr lang="en-US" b="0" u="none" baseline="0" dirty="0"/>
          </a:p>
          <a:p>
            <a:r>
              <a:rPr lang="en-US" b="0" u="none" baseline="0" dirty="0"/>
              <a:t>Then we bring in the DVP, which sits architecturally between the hardware and the hypervisor, abstracting the hardware from the VMs / apps that are running on top.</a:t>
            </a:r>
          </a:p>
          <a:p>
            <a:endParaRPr lang="en-US" b="0" u="none" baseline="0" dirty="0"/>
          </a:p>
          <a:p>
            <a:pPr marL="0" marR="0" indent="0" algn="l" defTabSz="607469" rtl="0" eaLnBrk="1" fontAlgn="auto" latinLnBrk="0" hangingPunct="1">
              <a:lnSpc>
                <a:spcPct val="100000"/>
              </a:lnSpc>
              <a:spcBef>
                <a:spcPts val="0"/>
              </a:spcBef>
              <a:spcAft>
                <a:spcPts val="0"/>
              </a:spcAft>
              <a:buClrTx/>
              <a:buSzTx/>
              <a:buFontTx/>
              <a:buNone/>
              <a:tabLst/>
              <a:defRPr/>
            </a:pPr>
            <a:r>
              <a:rPr lang="en-US" b="1" u="none" baseline="0" dirty="0"/>
              <a:t>Click x2</a:t>
            </a:r>
            <a:endParaRPr lang="en-US" b="0" u="none" baseline="0" dirty="0"/>
          </a:p>
          <a:p>
            <a:r>
              <a:rPr lang="en-US" b="0" u="none" dirty="0"/>
              <a:t>Within</a:t>
            </a:r>
            <a:r>
              <a:rPr lang="en-US" b="0" u="none" baseline="0" dirty="0"/>
              <a:t> that layer sits the accelerator card, the PCIe card that deduplicates, compresses, and optimizes all data inline at inception once and forever, like we’ve already discussed.</a:t>
            </a:r>
          </a:p>
          <a:p>
            <a:endParaRPr lang="en-US" b="0" u="none" baseline="0" dirty="0"/>
          </a:p>
          <a:p>
            <a:r>
              <a:rPr lang="en-US" b="0" u="none" baseline="0" dirty="0"/>
              <a:t>When we peel back the onion a bit, you’ll see that the DVP actually has two layers: 1. the presentation layer, which is what VMware will logically interact with; and 2. the management layer, where the metadata is stored and managed.</a:t>
            </a:r>
          </a:p>
          <a:p>
            <a:endParaRPr lang="en-US" b="0" u="none" baseline="0" dirty="0"/>
          </a:p>
          <a:p>
            <a:pPr marL="0" marR="0" indent="0" algn="l" defTabSz="607469" rtl="0" eaLnBrk="1" fontAlgn="auto" latinLnBrk="0" hangingPunct="1">
              <a:lnSpc>
                <a:spcPct val="100000"/>
              </a:lnSpc>
              <a:spcBef>
                <a:spcPts val="0"/>
              </a:spcBef>
              <a:spcAft>
                <a:spcPts val="0"/>
              </a:spcAft>
              <a:buClrTx/>
              <a:buSzTx/>
              <a:buFontTx/>
              <a:buNone/>
              <a:tabLst/>
              <a:defRPr/>
            </a:pPr>
            <a:r>
              <a:rPr lang="en-US" b="1" u="none" baseline="0" dirty="0"/>
              <a:t>Click</a:t>
            </a:r>
            <a:endParaRPr lang="en-US" b="0" u="none" baseline="0" dirty="0"/>
          </a:p>
          <a:p>
            <a:r>
              <a:rPr lang="en-US" b="0" u="none" baseline="0" dirty="0"/>
              <a:t>Let’s take a look at the write path. The first thing that happens is a new write will come in.</a:t>
            </a:r>
          </a:p>
          <a:p>
            <a:endParaRPr lang="en-US" b="0" u="none" baseline="0" dirty="0"/>
          </a:p>
          <a:p>
            <a:pPr marL="0" marR="0" indent="0" algn="l" defTabSz="607469" rtl="0" eaLnBrk="1" fontAlgn="auto" latinLnBrk="0" hangingPunct="1">
              <a:lnSpc>
                <a:spcPct val="100000"/>
              </a:lnSpc>
              <a:spcBef>
                <a:spcPts val="0"/>
              </a:spcBef>
              <a:spcAft>
                <a:spcPts val="0"/>
              </a:spcAft>
              <a:buClrTx/>
              <a:buSzTx/>
              <a:buFontTx/>
              <a:buNone/>
              <a:tabLst/>
              <a:defRPr/>
            </a:pPr>
            <a:r>
              <a:rPr lang="en-US" b="1" u="none" baseline="0" dirty="0"/>
              <a:t>Click</a:t>
            </a:r>
            <a:endParaRPr lang="en-US" b="0" u="none" baseline="0" dirty="0"/>
          </a:p>
          <a:p>
            <a:r>
              <a:rPr lang="en-US" b="0" u="none" baseline="0" dirty="0"/>
              <a:t>VMware will write it and </a:t>
            </a:r>
          </a:p>
          <a:p>
            <a:endParaRPr lang="en-US" b="0" u="none" baseline="0" dirty="0"/>
          </a:p>
          <a:p>
            <a:pPr marL="0" marR="0" indent="0" algn="l" defTabSz="607469" rtl="0" eaLnBrk="1" fontAlgn="auto" latinLnBrk="0" hangingPunct="1">
              <a:lnSpc>
                <a:spcPct val="100000"/>
              </a:lnSpc>
              <a:spcBef>
                <a:spcPts val="0"/>
              </a:spcBef>
              <a:spcAft>
                <a:spcPts val="0"/>
              </a:spcAft>
              <a:buClrTx/>
              <a:buSzTx/>
              <a:buFontTx/>
              <a:buNone/>
              <a:tabLst/>
              <a:defRPr/>
            </a:pPr>
            <a:r>
              <a:rPr lang="en-US" b="1" u="none" baseline="0" dirty="0"/>
              <a:t>Click</a:t>
            </a:r>
            <a:endParaRPr lang="en-US" b="0" u="none" baseline="0" dirty="0"/>
          </a:p>
          <a:p>
            <a:r>
              <a:rPr lang="en-US" b="0" u="none" baseline="0" dirty="0"/>
              <a:t>we’ll register the metadata. What actually happens first is that it will really write it to the card. Then the card will synchronously mirror to another card in another node for high availability. When both cards have the data, they’ll persist it and acknowledge back to the host. Each card has 8 GB of cache and NVRAM and supercapacitors. In case the power fails, the card will flush to NVRAM to protect the data.</a:t>
            </a:r>
          </a:p>
          <a:p>
            <a:endParaRPr lang="en-US" b="0" u="none" baseline="0" dirty="0"/>
          </a:p>
          <a:p>
            <a:pPr marL="0" marR="0" indent="0" algn="l" defTabSz="607469" rtl="0" eaLnBrk="1" fontAlgn="auto" latinLnBrk="0" hangingPunct="1">
              <a:lnSpc>
                <a:spcPct val="100000"/>
              </a:lnSpc>
              <a:spcBef>
                <a:spcPts val="0"/>
              </a:spcBef>
              <a:spcAft>
                <a:spcPts val="0"/>
              </a:spcAft>
              <a:buClrTx/>
              <a:buSzTx/>
              <a:buFontTx/>
              <a:buNone/>
              <a:tabLst/>
              <a:defRPr/>
            </a:pPr>
            <a:r>
              <a:rPr lang="en-US" b="1" u="none" baseline="0" dirty="0"/>
              <a:t>Click</a:t>
            </a:r>
            <a:endParaRPr lang="en-US" b="0" u="none" baseline="0" dirty="0"/>
          </a:p>
          <a:p>
            <a:r>
              <a:rPr lang="en-US" b="0" u="none" baseline="0" dirty="0"/>
              <a:t>Then we’ll analyze the data. If it’s unique, as this block is at 8 KB, then we’ll write it to HDD in compressed form.</a:t>
            </a:r>
          </a:p>
          <a:p>
            <a:endParaRPr lang="en-US" b="0" u="none" baseline="0" dirty="0"/>
          </a:p>
          <a:p>
            <a:pPr marL="0" marR="0" indent="0" algn="l" defTabSz="607469" rtl="0" eaLnBrk="1" fontAlgn="auto" latinLnBrk="0" hangingPunct="1">
              <a:lnSpc>
                <a:spcPct val="100000"/>
              </a:lnSpc>
              <a:spcBef>
                <a:spcPts val="0"/>
              </a:spcBef>
              <a:spcAft>
                <a:spcPts val="0"/>
              </a:spcAft>
              <a:buClrTx/>
              <a:buSzTx/>
              <a:buFontTx/>
              <a:buNone/>
              <a:tabLst/>
              <a:defRPr/>
            </a:pPr>
            <a:r>
              <a:rPr lang="en-US" b="1" u="none" baseline="0" dirty="0"/>
              <a:t>Click</a:t>
            </a:r>
            <a:endParaRPr lang="en-US" b="0" u="none" baseline="0" dirty="0"/>
          </a:p>
          <a:p>
            <a:r>
              <a:rPr lang="en-US" b="0" u="none" baseline="0" dirty="0"/>
              <a:t>Another write comes in.</a:t>
            </a:r>
          </a:p>
          <a:p>
            <a:endParaRPr lang="en-US" b="0" u="none" baseline="0" dirty="0"/>
          </a:p>
          <a:p>
            <a:pPr marL="0" marR="0" indent="0" algn="l" defTabSz="607469" rtl="0" eaLnBrk="1" fontAlgn="auto" latinLnBrk="0" hangingPunct="1">
              <a:lnSpc>
                <a:spcPct val="100000"/>
              </a:lnSpc>
              <a:spcBef>
                <a:spcPts val="0"/>
              </a:spcBef>
              <a:spcAft>
                <a:spcPts val="0"/>
              </a:spcAft>
              <a:buClrTx/>
              <a:buSzTx/>
              <a:buFontTx/>
              <a:buNone/>
              <a:tabLst/>
              <a:defRPr/>
            </a:pPr>
            <a:r>
              <a:rPr lang="en-US" b="1" u="none" baseline="0" dirty="0"/>
              <a:t>Click</a:t>
            </a:r>
            <a:endParaRPr lang="en-US" b="0" u="none" baseline="0" dirty="0"/>
          </a:p>
          <a:p>
            <a:r>
              <a:rPr lang="en-US" b="0" u="none" baseline="0" dirty="0"/>
              <a:t>It’s unique, we’ll compress it and write it to disk.</a:t>
            </a:r>
          </a:p>
          <a:p>
            <a:endParaRPr lang="en-US" b="0" u="none" baseline="0" dirty="0"/>
          </a:p>
          <a:p>
            <a:pPr marL="0" marR="0" indent="0" algn="l" defTabSz="607469" rtl="0" eaLnBrk="1" fontAlgn="auto" latinLnBrk="0" hangingPunct="1">
              <a:lnSpc>
                <a:spcPct val="100000"/>
              </a:lnSpc>
              <a:spcBef>
                <a:spcPts val="0"/>
              </a:spcBef>
              <a:spcAft>
                <a:spcPts val="0"/>
              </a:spcAft>
              <a:buClrTx/>
              <a:buSzTx/>
              <a:buFontTx/>
              <a:buNone/>
              <a:tabLst/>
              <a:defRPr/>
            </a:pPr>
            <a:r>
              <a:rPr lang="en-US" b="1" u="none" baseline="0" dirty="0"/>
              <a:t>Click</a:t>
            </a:r>
            <a:endParaRPr lang="en-US" b="0" u="none" baseline="0" dirty="0"/>
          </a:p>
          <a:p>
            <a:r>
              <a:rPr lang="en-US" b="0" u="none" baseline="0" dirty="0"/>
              <a:t>Another write that’s green this time.</a:t>
            </a:r>
          </a:p>
          <a:p>
            <a:endParaRPr lang="en-US" b="0" u="none" baseline="0" dirty="0"/>
          </a:p>
          <a:p>
            <a:pPr marL="0" marR="0" indent="0" algn="l" defTabSz="607469" rtl="0" eaLnBrk="1" fontAlgn="auto" latinLnBrk="0" hangingPunct="1">
              <a:lnSpc>
                <a:spcPct val="100000"/>
              </a:lnSpc>
              <a:spcBef>
                <a:spcPts val="0"/>
              </a:spcBef>
              <a:spcAft>
                <a:spcPts val="0"/>
              </a:spcAft>
              <a:buClrTx/>
              <a:buSzTx/>
              <a:buFontTx/>
              <a:buNone/>
              <a:tabLst/>
              <a:defRPr/>
            </a:pPr>
            <a:r>
              <a:rPr lang="en-US" b="1" u="none" baseline="0" dirty="0"/>
              <a:t>Click</a:t>
            </a:r>
            <a:endParaRPr lang="en-US" b="0" u="none" baseline="0" dirty="0"/>
          </a:p>
          <a:p>
            <a:pPr marL="0" marR="0" indent="0" algn="l" defTabSz="607469" rtl="0" eaLnBrk="1" fontAlgn="auto" latinLnBrk="0" hangingPunct="1">
              <a:lnSpc>
                <a:spcPct val="100000"/>
              </a:lnSpc>
              <a:spcBef>
                <a:spcPts val="0"/>
              </a:spcBef>
              <a:spcAft>
                <a:spcPts val="0"/>
              </a:spcAft>
              <a:buClrTx/>
              <a:buSzTx/>
              <a:buFontTx/>
              <a:buNone/>
              <a:tabLst/>
              <a:defRPr/>
            </a:pPr>
            <a:r>
              <a:rPr lang="en-US" b="0" u="none" baseline="0" dirty="0"/>
              <a:t>It’s unique, we’ll compress it and write it to disk.</a:t>
            </a:r>
          </a:p>
          <a:p>
            <a:endParaRPr lang="en-US" b="0" u="none" baseline="0" dirty="0"/>
          </a:p>
          <a:p>
            <a:pPr marL="0" marR="0" indent="0" algn="l" defTabSz="607469" rtl="0" eaLnBrk="1" fontAlgn="auto" latinLnBrk="0" hangingPunct="1">
              <a:lnSpc>
                <a:spcPct val="100000"/>
              </a:lnSpc>
              <a:spcBef>
                <a:spcPts val="0"/>
              </a:spcBef>
              <a:spcAft>
                <a:spcPts val="0"/>
              </a:spcAft>
              <a:buClrTx/>
              <a:buSzTx/>
              <a:buFontTx/>
              <a:buNone/>
              <a:tabLst/>
              <a:defRPr/>
            </a:pPr>
            <a:r>
              <a:rPr lang="en-US" b="1" u="none" baseline="0" dirty="0"/>
              <a:t>Click</a:t>
            </a:r>
            <a:endParaRPr lang="en-US" b="0" u="none" baseline="0" dirty="0"/>
          </a:p>
          <a:p>
            <a:r>
              <a:rPr lang="en-US" b="0" u="none" baseline="0" dirty="0"/>
              <a:t>Now, let’s see what happens when a duplicate block</a:t>
            </a:r>
            <a:r>
              <a:rPr lang="en-US" b="0" u="none" baseline="0" dirty="0">
                <a:cs typeface="MetricHPE" panose="020B0604020202020204" pitchFamily="34" charset="0"/>
              </a:rPr>
              <a:t>—</a:t>
            </a:r>
            <a:r>
              <a:rPr lang="en-US" b="0" u="none" baseline="0" dirty="0"/>
              <a:t>which is most blocks</a:t>
            </a:r>
            <a:r>
              <a:rPr lang="en-US" b="0" u="none" baseline="0" dirty="0">
                <a:cs typeface="MetricHPE" panose="020B0604020202020204" pitchFamily="34" charset="0"/>
              </a:rPr>
              <a:t>—</a:t>
            </a:r>
            <a:r>
              <a:rPr lang="en-US" b="0" u="none" baseline="0" dirty="0"/>
              <a:t>comes in. We know that the fastest I/O is the one you never have to write, and therefore by eliminating I/O, you’ll increase performance. So let’s see what that looks like.</a:t>
            </a:r>
          </a:p>
          <a:p>
            <a:endParaRPr lang="en-US" b="0" u="none" baseline="0" dirty="0"/>
          </a:p>
          <a:p>
            <a:pPr marL="0" marR="0" indent="0" algn="l" defTabSz="607469" rtl="0" eaLnBrk="1" fontAlgn="auto" latinLnBrk="0" hangingPunct="1">
              <a:lnSpc>
                <a:spcPct val="100000"/>
              </a:lnSpc>
              <a:spcBef>
                <a:spcPts val="0"/>
              </a:spcBef>
              <a:spcAft>
                <a:spcPts val="0"/>
              </a:spcAft>
              <a:buClrTx/>
              <a:buSzTx/>
              <a:buFontTx/>
              <a:buNone/>
              <a:tabLst/>
              <a:defRPr/>
            </a:pPr>
            <a:r>
              <a:rPr lang="en-US" b="1" u="none" baseline="0" dirty="0"/>
              <a:t>Click</a:t>
            </a:r>
            <a:endParaRPr lang="en-US" b="0" u="none" baseline="0" dirty="0"/>
          </a:p>
          <a:p>
            <a:r>
              <a:rPr lang="en-US" b="0" u="none" baseline="0" dirty="0"/>
              <a:t>When that duplicate block comes in, VMware thinks it wrote unique data. However, the DVP recognizes that that block already exists somewhere within the shared resource pool. It updates the metadata, and that’s it. No data was written! No new I/O.</a:t>
            </a:r>
          </a:p>
          <a:p>
            <a:endParaRPr lang="en-US" b="0" u="none" baseline="0" dirty="0"/>
          </a:p>
          <a:p>
            <a:pPr marL="0" marR="0" indent="0" algn="l" defTabSz="607469" rtl="0" eaLnBrk="1" fontAlgn="auto" latinLnBrk="0" hangingPunct="1">
              <a:lnSpc>
                <a:spcPct val="100000"/>
              </a:lnSpc>
              <a:spcBef>
                <a:spcPts val="0"/>
              </a:spcBef>
              <a:spcAft>
                <a:spcPts val="0"/>
              </a:spcAft>
              <a:buClrTx/>
              <a:buSzTx/>
              <a:buFontTx/>
              <a:buNone/>
              <a:tabLst/>
              <a:defRPr/>
            </a:pPr>
            <a:r>
              <a:rPr lang="en-US" b="1" u="none" baseline="0" dirty="0"/>
              <a:t>Click</a:t>
            </a:r>
            <a:endParaRPr lang="en-US" b="0" u="none" baseline="0" dirty="0"/>
          </a:p>
          <a:p>
            <a:r>
              <a:rPr lang="en-US" b="0" u="none" baseline="0" dirty="0"/>
              <a:t>And another duplicate block comes in.</a:t>
            </a:r>
          </a:p>
          <a:p>
            <a:endParaRPr lang="en-US" b="0" u="none" baseline="0" dirty="0"/>
          </a:p>
          <a:p>
            <a:pPr marL="0" marR="0" indent="0" algn="l" defTabSz="607469" rtl="0" eaLnBrk="1" fontAlgn="auto" latinLnBrk="0" hangingPunct="1">
              <a:lnSpc>
                <a:spcPct val="100000"/>
              </a:lnSpc>
              <a:spcBef>
                <a:spcPts val="0"/>
              </a:spcBef>
              <a:spcAft>
                <a:spcPts val="0"/>
              </a:spcAft>
              <a:buClrTx/>
              <a:buSzTx/>
              <a:buFontTx/>
              <a:buNone/>
              <a:tabLst/>
              <a:defRPr/>
            </a:pPr>
            <a:r>
              <a:rPr lang="en-US" b="1" u="none" baseline="0" dirty="0"/>
              <a:t>Click</a:t>
            </a:r>
            <a:endParaRPr lang="en-US" b="0" u="none" baseline="0" dirty="0"/>
          </a:p>
          <a:p>
            <a:r>
              <a:rPr lang="en-US" b="0" u="none" baseline="0" dirty="0"/>
              <a:t>And the same</a:t>
            </a:r>
            <a:r>
              <a:rPr lang="en-US" b="0" u="none" baseline="0" dirty="0">
                <a:cs typeface="MetricHPE" panose="020B0604020202020204" pitchFamily="34" charset="0"/>
              </a:rPr>
              <a:t>—</a:t>
            </a:r>
            <a:r>
              <a:rPr lang="en-US" b="0" u="none" baseline="0" dirty="0"/>
              <a:t>no new data written.</a:t>
            </a:r>
          </a:p>
          <a:p>
            <a:endParaRPr lang="en-US" b="0" u="none" baseline="0" dirty="0"/>
          </a:p>
          <a:p>
            <a:endParaRPr lang="en-US" b="0" u="none" dirty="0"/>
          </a:p>
        </p:txBody>
      </p:sp>
      <p:sp>
        <p:nvSpPr>
          <p:cNvPr id="4" name="Slide Number Placeholder 3"/>
          <p:cNvSpPr>
            <a:spLocks noGrp="1"/>
          </p:cNvSpPr>
          <p:nvPr>
            <p:ph type="sldNum" sz="quarter" idx="10"/>
          </p:nvPr>
        </p:nvSpPr>
        <p:spPr/>
        <p:txBody>
          <a:bodyPr/>
          <a:lstStyle/>
          <a:p>
            <a:fld id="{67D131BC-EFFC-1B41-80A9-EF278185A8A4}"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38450625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normAutofit fontScale="92500" lnSpcReduction="10000"/>
          </a:bodyPr>
          <a:lstStyle/>
          <a:p>
            <a:r>
              <a:rPr lang="en-US" dirty="0"/>
              <a:t>Intent of slide: HPE SimpliVity RapidDR</a:t>
            </a:r>
            <a:r>
              <a:rPr lang="en-US" baseline="0" dirty="0"/>
              <a:t> provides a</a:t>
            </a:r>
            <a:r>
              <a:rPr lang="en-US" dirty="0"/>
              <a:t>utomated, orchestrated, simplified recovery across sites and reduces costly downtime</a:t>
            </a:r>
            <a:r>
              <a:rPr lang="en-US" baseline="0" dirty="0"/>
              <a:t>.</a:t>
            </a:r>
          </a:p>
          <a:p>
            <a:endParaRPr lang="en-US" dirty="0"/>
          </a:p>
          <a:p>
            <a:pPr marL="285750" indent="-285750">
              <a:buFont typeface="MetricHPE" panose="020B0604020202020204" pitchFamily="34" charset="0"/>
              <a:buChar char="•"/>
            </a:pPr>
            <a:r>
              <a:rPr lang="en-US" dirty="0"/>
              <a:t>R</a:t>
            </a:r>
            <a:r>
              <a:rPr lang="en-US" sz="1200" dirty="0"/>
              <a:t>educes the complexity around DR by streamlining the DR process</a:t>
            </a:r>
          </a:p>
          <a:p>
            <a:pPr marL="742950" lvl="1" indent="-285750">
              <a:buFont typeface="MetricHPE" panose="020B0604020202020204" pitchFamily="34" charset="0"/>
              <a:buChar char="•"/>
            </a:pPr>
            <a:r>
              <a:rPr lang="en-US" sz="1200" dirty="0"/>
              <a:t>Example of streamlining:</a:t>
            </a:r>
            <a:r>
              <a:rPr lang="en-US" sz="1200" baseline="0" dirty="0"/>
              <a:t> RapidDR p</a:t>
            </a:r>
            <a:r>
              <a:rPr lang="en-US" sz="1200" dirty="0"/>
              <a:t>rovides a streamlined process for developing an automated DR plan that can then be later executed to recover VMs at a DR site in an automated fashion with minimal user interaction. This also has the a</a:t>
            </a:r>
            <a:r>
              <a:rPr lang="en-US" sz="1700" dirty="0"/>
              <a:t>bility to s</a:t>
            </a:r>
            <a:r>
              <a:rPr lang="en-US" sz="1400" dirty="0"/>
              <a:t>pecify which VMs to fail over to DR site, in what order, and with what configuration.</a:t>
            </a:r>
          </a:p>
          <a:p>
            <a:pPr marL="742950" marR="0" lvl="1" indent="-285750" algn="l" defTabSz="914400" rtl="0" eaLnBrk="1" fontAlgn="auto" latinLnBrk="0" hangingPunct="1">
              <a:lnSpc>
                <a:spcPct val="100000"/>
              </a:lnSpc>
              <a:spcBef>
                <a:spcPts val="600"/>
              </a:spcBef>
              <a:spcAft>
                <a:spcPts val="0"/>
              </a:spcAft>
              <a:buClrTx/>
              <a:buSzTx/>
              <a:buFont typeface="MetricHPE" panose="020B0604020202020204" pitchFamily="34" charset="0"/>
              <a:buChar char="•"/>
              <a:tabLst/>
              <a:defRPr/>
            </a:pPr>
            <a:r>
              <a:rPr lang="en-US" sz="1400" dirty="0"/>
              <a:t>RapidDR</a:t>
            </a:r>
            <a:r>
              <a:rPr lang="en-US" sz="1400" baseline="0" dirty="0"/>
              <a:t>  has support for automated failover </a:t>
            </a:r>
            <a:r>
              <a:rPr lang="en-US" sz="1400" u="sng" baseline="0" dirty="0"/>
              <a:t>and failback </a:t>
            </a:r>
            <a:r>
              <a:rPr lang="en-US" sz="1400" baseline="0" dirty="0"/>
              <a:t>of VMs (in the case of VMware offering) across primary and secondary sites for improved orchestration and reduced complexity.  Users can e</a:t>
            </a:r>
            <a:r>
              <a:rPr lang="en-US" sz="1400" dirty="0"/>
              <a:t>xecute or test a RapidDR failback  with a single disaster recovery plan</a:t>
            </a:r>
          </a:p>
          <a:p>
            <a:pPr marL="228600" lvl="1" indent="-137160">
              <a:buFont typeface="MetricHPE" panose="020B0604020202020204" pitchFamily="34" charset="0"/>
              <a:buChar char="•"/>
            </a:pPr>
            <a:r>
              <a:rPr lang="en-US" sz="1400" dirty="0"/>
              <a:t>When executed, the DR plan will handle a majority of the tasks needed to recover their environment at the DR site, such as restoring VMs from backups, attaching them to new networks, and configuring appropriate network settings within the VM. </a:t>
            </a:r>
          </a:p>
          <a:p>
            <a:pPr lvl="1"/>
            <a:endParaRPr lang="en-US" sz="1400" dirty="0"/>
          </a:p>
          <a:p>
            <a:pPr marL="0" marR="0" indent="0" algn="l" defTabSz="455515" rtl="0" eaLnBrk="1" fontAlgn="auto" latinLnBrk="0" hangingPunct="1">
              <a:lnSpc>
                <a:spcPct val="100000"/>
              </a:lnSpc>
              <a:spcBef>
                <a:spcPts val="0"/>
              </a:spcBef>
              <a:spcAft>
                <a:spcPts val="0"/>
              </a:spcAft>
              <a:buClrTx/>
              <a:buSzTx/>
              <a:buFont typeface="+mj-lt"/>
              <a:buNone/>
              <a:tabLst/>
              <a:defRPr/>
            </a:pPr>
            <a:r>
              <a:rPr lang="en-US" sz="1100" kern="1200" baseline="0" dirty="0">
                <a:solidFill>
                  <a:schemeClr val="tx1"/>
                </a:solidFill>
                <a:effectLst/>
                <a:ea typeface="+mn-ea"/>
                <a:cs typeface="+mn-cs"/>
              </a:rPr>
              <a:t>HPE SimpliVity RapidDR enables DR orchestration for site-to-site recovery to improve application availability during planned or unplanned DR events.  For example, one customer uses RapidDR to failover all 50 of their mission critical VMs across two cities 500 miles apart.  Before this failover/failback DR event would have taken them days to accomplish, and now they orchestrate and automate the failover and failback in hours. [See details in the public customer story here: https://upshotstories.com/stories/running-multiple-apps-on-san-it-might-be-time-for-an-upgrade]</a:t>
            </a:r>
          </a:p>
          <a:p>
            <a:pPr marL="0" marR="0" indent="0" algn="l" defTabSz="455515" rtl="0" eaLnBrk="1" fontAlgn="auto" latinLnBrk="0" hangingPunct="1">
              <a:lnSpc>
                <a:spcPct val="100000"/>
              </a:lnSpc>
              <a:spcBef>
                <a:spcPts val="0"/>
              </a:spcBef>
              <a:spcAft>
                <a:spcPts val="0"/>
              </a:spcAft>
              <a:buClrTx/>
              <a:buSzTx/>
              <a:buFont typeface="+mj-lt"/>
              <a:buNone/>
              <a:tabLst/>
              <a:defRPr/>
            </a:pPr>
            <a:endParaRPr lang="en-US" sz="1100" kern="1200" baseline="0" dirty="0">
              <a:solidFill>
                <a:schemeClr val="tx1"/>
              </a:solidFill>
              <a:effectLst/>
              <a:ea typeface="+mn-ea"/>
              <a:cs typeface="+mn-cs"/>
            </a:endParaRPr>
          </a:p>
          <a:p>
            <a:pPr marL="0" marR="0" indent="0" algn="l" defTabSz="455515" rtl="0" eaLnBrk="1" fontAlgn="auto" latinLnBrk="0" hangingPunct="1">
              <a:lnSpc>
                <a:spcPct val="100000"/>
              </a:lnSpc>
              <a:spcBef>
                <a:spcPts val="0"/>
              </a:spcBef>
              <a:spcAft>
                <a:spcPts val="0"/>
              </a:spcAft>
              <a:buClrTx/>
              <a:buSzTx/>
              <a:buFont typeface="+mj-lt"/>
              <a:buNone/>
              <a:tabLst/>
              <a:defRPr/>
            </a:pPr>
            <a:r>
              <a:rPr lang="en-US" sz="1100" kern="1200" baseline="0" dirty="0">
                <a:solidFill>
                  <a:schemeClr val="tx1"/>
                </a:solidFill>
                <a:effectLst/>
                <a:ea typeface="+mn-ea"/>
                <a:cs typeface="+mn-cs"/>
              </a:rPr>
              <a:t>This is a perfect data protection and DR solution for many midmarket customers who have highly virtualized workloads.</a:t>
            </a:r>
            <a:endParaRPr lang="en-US" sz="1100" kern="1200" dirty="0">
              <a:solidFill>
                <a:schemeClr val="tx1"/>
              </a:solidFill>
              <a:effectLst/>
              <a:ea typeface="+mn-ea"/>
              <a:cs typeface="+mn-cs"/>
            </a:endParaRPr>
          </a:p>
          <a:p>
            <a:endParaRPr lang="en-US" dirty="0"/>
          </a:p>
          <a:p>
            <a:pPr marL="285750" indent="-285750">
              <a:buFont typeface="MetricHPE" panose="020B0604020202020204" pitchFamily="34" charset="0"/>
              <a:buChar char="•"/>
            </a:pPr>
            <a:r>
              <a:rPr lang="en-GB" dirty="0"/>
              <a:t>Available as an optional software licensed product in 25 VM or 100 VM license packs</a:t>
            </a:r>
            <a:r>
              <a:rPr lang="en-US" dirty="0"/>
              <a:t>.</a:t>
            </a:r>
          </a:p>
          <a:p>
            <a:pPr marL="285750" indent="-285750">
              <a:buFont typeface="MetricHPE" panose="020B0604020202020204" pitchFamily="34" charset="0"/>
              <a:buChar char="•"/>
            </a:pPr>
            <a:r>
              <a:rPr lang="en-US" dirty="0"/>
              <a:t>For enhanced</a:t>
            </a:r>
            <a:r>
              <a:rPr lang="en-US" baseline="0" dirty="0"/>
              <a:t> automation/orchestration in virtualized DR environments and to reduce complexity, RapidDR also improves scalability to support 600 VMs in recovery plans for failover and failback (VMware ESXi option).</a:t>
            </a:r>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pPr/>
              <a:t>43</a:t>
            </a:fld>
            <a:endParaRPr lang="en-US" dirty="0"/>
          </a:p>
        </p:txBody>
      </p:sp>
    </p:spTree>
    <p:extLst>
      <p:ext uri="{BB962C8B-B14F-4D97-AF65-F5344CB8AC3E}">
        <p14:creationId xmlns:p14="http://schemas.microsoft.com/office/powerpoint/2010/main" val="42689891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390525"/>
            <a:ext cx="4686300" cy="2635250"/>
          </a:xfrm>
        </p:spPr>
      </p:sp>
      <p:sp>
        <p:nvSpPr>
          <p:cNvPr id="3" name="Notes Placeholder 2"/>
          <p:cNvSpPr>
            <a:spLocks noGrp="1"/>
          </p:cNvSpPr>
          <p:nvPr>
            <p:ph type="body" idx="1"/>
          </p:nvPr>
        </p:nvSpPr>
        <p:spPr/>
        <p:txBody>
          <a:bodyPr>
            <a:normAutofit fontScale="70000" lnSpcReduction="20000"/>
          </a:bodyPr>
          <a:lstStyle/>
          <a:p>
            <a:r>
              <a:rPr lang="en-US" sz="1600" dirty="0"/>
              <a:t>Intent of slide: Show cost savings with SimpliVity</a:t>
            </a:r>
          </a:p>
          <a:p>
            <a:endParaRPr lang="en-US" sz="1600" dirty="0"/>
          </a:p>
          <a:p>
            <a:r>
              <a:rPr lang="en-US" sz="1600" dirty="0"/>
              <a:t>HPE commissioned</a:t>
            </a:r>
            <a:r>
              <a:rPr lang="en-US" sz="1600" baseline="0" dirty="0"/>
              <a:t> Forrester to perform a Total Economic Impact (TEI) survey report. The latest Forrester study reveals how HPE SimpliVity customers reduce costs and TCO by 69%, while delivering a 192% return on investment with a short 7-month payback.  Forrester surveyed several customers across industries and found they achieved these remarkable business benefits including:</a:t>
            </a:r>
          </a:p>
          <a:p>
            <a:r>
              <a:rPr lang="en-US" sz="1600" baseline="0" dirty="0"/>
              <a:t>69% cost savings</a:t>
            </a:r>
          </a:p>
          <a:p>
            <a:r>
              <a:rPr lang="en-US" sz="1600" dirty="0"/>
              <a:t>10:1 Device reduction</a:t>
            </a:r>
          </a:p>
          <a:p>
            <a:r>
              <a:rPr lang="en-US" sz="1600" dirty="0"/>
              <a:t>47:1 Avg storage efficiency</a:t>
            </a:r>
          </a:p>
          <a:p>
            <a:r>
              <a:rPr lang="en-US" sz="1600" dirty="0"/>
              <a:t>2.9x</a:t>
            </a:r>
            <a:r>
              <a:rPr lang="en-US" sz="1600" baseline="0" dirty="0"/>
              <a:t> TCO savings</a:t>
            </a:r>
            <a:endParaRPr lang="en-US" sz="1600" dirty="0"/>
          </a:p>
          <a:p>
            <a:r>
              <a:rPr lang="en-US" sz="1600" dirty="0"/>
              <a:t>Saved ~$2.6 million over three years versus costs of $888.5K</a:t>
            </a:r>
          </a:p>
          <a:p>
            <a:r>
              <a:rPr lang="en-US" sz="1600" dirty="0"/>
              <a:t>ROI of 192%</a:t>
            </a:r>
          </a:p>
          <a:p>
            <a:r>
              <a:rPr lang="en-US" sz="1600" dirty="0"/>
              <a:t>Payback in 7 months</a:t>
            </a:r>
          </a:p>
          <a:p>
            <a:endParaRPr lang="en-US" sz="1600" dirty="0"/>
          </a:p>
          <a:p>
            <a:r>
              <a:rPr lang="en-US" sz="1600" dirty="0"/>
              <a:t>Other savings</a:t>
            </a:r>
          </a:p>
          <a:p>
            <a:r>
              <a:rPr lang="en-US" sz="1600" dirty="0"/>
              <a:t>After HPE SimpliVity, reduced the level of professional services by 50% during the first year</a:t>
            </a:r>
          </a:p>
          <a:p>
            <a:r>
              <a:rPr lang="en-US" sz="1600" dirty="0"/>
              <a:t>Saved 5 hours every day (25 hrs/week) on managing</a:t>
            </a:r>
            <a:r>
              <a:rPr lang="en-US" sz="1600" baseline="0" dirty="0"/>
              <a:t> backups</a:t>
            </a:r>
          </a:p>
          <a:p>
            <a:endParaRPr lang="en-US" sz="1600" dirty="0"/>
          </a:p>
          <a:p>
            <a:endParaRPr lang="en-US" sz="1600" dirty="0"/>
          </a:p>
          <a:p>
            <a:r>
              <a:rPr lang="en-US" sz="1600" dirty="0"/>
              <a:t>Another compelling statistic from the Forrester TEI study is that HPE SimpliVity infrastructure was able to reduce the number of devices in our customers’ data centers by a factor of 10:1.  </a:t>
            </a:r>
          </a:p>
          <a:p>
            <a:endParaRPr lang="en-US" sz="1600" dirty="0"/>
          </a:p>
          <a:p>
            <a:r>
              <a:rPr lang="en-US" sz="1600" dirty="0"/>
              <a:t>For adopting organizations, this adds up to lower upfront costs, reduced energy consumption, OPEX savings, and an exit to the endless cycle of system refreshes.</a:t>
            </a:r>
          </a:p>
          <a:p>
            <a:endParaRPr lang="en-US" dirty="0"/>
          </a:p>
          <a:p>
            <a:r>
              <a:rPr lang="en-US" dirty="0"/>
              <a:t>Get the report here:</a:t>
            </a:r>
          </a:p>
          <a:p>
            <a:r>
              <a:rPr lang="en-US" dirty="0">
                <a:hlinkClick r:id="rId3"/>
              </a:rPr>
              <a:t>https://www.hpe.com/us/en/resources/integrated-systems/simplivity-economic-impact.html?parentPage=/us/en/products/integrated-systems/simplivity</a:t>
            </a:r>
            <a:endParaRPr lang="en-US" dirty="0"/>
          </a:p>
          <a:p>
            <a:endParaRPr lang="en-US" dirty="0"/>
          </a:p>
        </p:txBody>
      </p:sp>
      <p:sp>
        <p:nvSpPr>
          <p:cNvPr id="4" name="Slide Number Placeholder 3"/>
          <p:cNvSpPr>
            <a:spLocks noGrp="1"/>
          </p:cNvSpPr>
          <p:nvPr>
            <p:ph type="sldNum" sz="quarter" idx="10"/>
          </p:nvPr>
        </p:nvSpPr>
        <p:spPr/>
        <p:txBody>
          <a:bodyPr/>
          <a:lstStyle/>
          <a:p>
            <a:fld id="{67D131BC-EFFC-1B41-80A9-EF278185A8A4}"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6663917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390525"/>
            <a:ext cx="4686300" cy="2635250"/>
          </a:xfrm>
        </p:spPr>
      </p:sp>
      <p:sp>
        <p:nvSpPr>
          <p:cNvPr id="3" name="Notes Placeholder 2"/>
          <p:cNvSpPr>
            <a:spLocks noGrp="1"/>
          </p:cNvSpPr>
          <p:nvPr>
            <p:ph type="body" idx="1"/>
          </p:nvPr>
        </p:nvSpPr>
        <p:spPr/>
        <p:txBody>
          <a:bodyPr>
            <a:normAutofit fontScale="70000" lnSpcReduction="20000"/>
          </a:bodyPr>
          <a:lstStyle/>
          <a:p>
            <a:pPr marL="46968" indent="-37575" defTabSz="939363">
              <a:spcBef>
                <a:spcPts val="616"/>
              </a:spcBef>
              <a:defRPr/>
            </a:pPr>
            <a:r>
              <a:rPr lang="en-US" sz="1000" dirty="0"/>
              <a:t>Intent of slide: Top use</a:t>
            </a:r>
            <a:r>
              <a:rPr lang="en-US" sz="1000" baseline="0" dirty="0"/>
              <a:t> cases</a:t>
            </a:r>
            <a:endParaRPr lang="en-US" sz="1000" dirty="0"/>
          </a:p>
          <a:p>
            <a:pPr marL="46968" indent="-37575" defTabSz="939363">
              <a:spcBef>
                <a:spcPts val="616"/>
              </a:spcBef>
              <a:defRPr/>
            </a:pPr>
            <a:endParaRPr lang="en-US" sz="1000" dirty="0"/>
          </a:p>
          <a:p>
            <a:pPr marL="46968" indent="-37575" defTabSz="939363">
              <a:spcBef>
                <a:spcPts val="616"/>
              </a:spcBef>
              <a:defRPr/>
            </a:pPr>
            <a:r>
              <a:rPr lang="en-US" sz="1000" dirty="0"/>
              <a:t>Hyperconverged infrastructure solves problems and addresses the needs of various use cases without pigeonholing you into a single area. As I mentioned earlier, a majority of our mid-market customers use HPE SimpliVity infrastructure for over 75% of their virtualized workloads, including their tier-1 applications like SQL, Oracle, SAP</a:t>
            </a:r>
            <a:r>
              <a:rPr lang="en-US" sz="1000" baseline="30000" dirty="0"/>
              <a:t>®</a:t>
            </a:r>
            <a:r>
              <a:rPr lang="en-US" sz="1000" dirty="0"/>
              <a:t>, and industry specific applications like Epic Hyperspace.</a:t>
            </a:r>
          </a:p>
          <a:p>
            <a:pPr marL="46968" indent="-37575" defTabSz="939363">
              <a:spcBef>
                <a:spcPts val="616"/>
              </a:spcBef>
              <a:defRPr/>
            </a:pPr>
            <a:endParaRPr lang="en-US" sz="1000" dirty="0"/>
          </a:p>
          <a:p>
            <a:pPr marL="46968" indent="-37575" defTabSz="939363">
              <a:spcBef>
                <a:spcPts val="616"/>
              </a:spcBef>
              <a:defRPr/>
            </a:pPr>
            <a:r>
              <a:rPr lang="en-US" sz="1000" dirty="0"/>
              <a:t>How do you envision using SimpliVity?</a:t>
            </a:r>
          </a:p>
          <a:p>
            <a:pPr marL="46968" indent="-37575" defTabSz="939363">
              <a:spcBef>
                <a:spcPts val="616"/>
              </a:spcBef>
              <a:defRPr/>
            </a:pPr>
            <a:endParaRPr lang="en-US" sz="1000" dirty="0"/>
          </a:p>
          <a:p>
            <a:r>
              <a:rPr lang="en-US" sz="1000" b="1" dirty="0"/>
              <a:t>//P</a:t>
            </a:r>
            <a:r>
              <a:rPr lang="en-US" sz="1200" b="1" dirty="0"/>
              <a:t>ick the use cases that are most pertinent to the customer, or their territory and share a one-liner about it.//</a:t>
            </a:r>
          </a:p>
          <a:p>
            <a:endParaRPr lang="en-US" sz="1200" b="0" dirty="0"/>
          </a:p>
          <a:p>
            <a:r>
              <a:rPr lang="en-US" sz="1200" b="1" dirty="0"/>
              <a:t>EDGE/ROBO: </a:t>
            </a:r>
            <a:r>
              <a:rPr lang="en-US" sz="1200" dirty="0"/>
              <a:t>“</a:t>
            </a:r>
            <a:r>
              <a:rPr lang="en-US" dirty="0"/>
              <a:t>HPE SimpliVity 380 Gen10 now comes in extra-small and small entry-level, all-flash solutions in single- and dual-socket configurations, priced right for SMBs and ROBOs. HPE</a:t>
            </a:r>
            <a:r>
              <a:rPr lang="en-US" baseline="0" dirty="0"/>
              <a:t> SimpliVity 325 is also perfect for Edge sites (1U small footprint with single AMD-based CPU).  </a:t>
            </a:r>
            <a:r>
              <a:rPr lang="en-US" dirty="0"/>
              <a:t>HPE SimpliVity provides data protection and improves application performance, RTOs, and RPOs. Hyperconverged infrastructure makes better use of bandwidth-constrained WAN links, and cuts TCO. And centralized management means reduces the need for IT expertise—onsite or otherwise.</a:t>
            </a:r>
            <a:r>
              <a:rPr lang="en-US" sz="1200" dirty="0"/>
              <a:t>”</a:t>
            </a:r>
          </a:p>
          <a:p>
            <a:endParaRPr lang="en-US" sz="1200" dirty="0"/>
          </a:p>
          <a:p>
            <a:r>
              <a:rPr lang="en-US" b="1" baseline="0" dirty="0"/>
              <a:t>VDI: </a:t>
            </a:r>
            <a:r>
              <a:rPr lang="en-US" baseline="0" dirty="0"/>
              <a:t>“</a:t>
            </a:r>
            <a:r>
              <a:rPr lang="en-US" dirty="0"/>
              <a:t>HPE SimpliVity 380 Gen10 delivers more virtual desktops on less hardware. It offers the highest desktop density of any hyperconvergence vendor, without sacrificing performance or resiliency. The HPE SimpliVity 380 reference architecture for VMware Horizon™ demonstrates enterprise scale with up to 4,000 office worker desktops in a single VDI building block, and unmatched performance, independently validated by Login VSI, the industry-standard benchmarking tool for virtualized workloads. HPE SimpliVity 380 Gen10 now supports NVIDIA M10</a:t>
            </a:r>
            <a:r>
              <a:rPr lang="en-US" baseline="0" dirty="0"/>
              <a:t> and </a:t>
            </a:r>
            <a:r>
              <a:rPr lang="en-US" dirty="0"/>
              <a:t>P40</a:t>
            </a:r>
            <a:r>
              <a:rPr lang="en-US" baseline="0" dirty="0"/>
              <a:t> </a:t>
            </a:r>
            <a:r>
              <a:rPr lang="en-US" dirty="0"/>
              <a:t>GPUs.</a:t>
            </a:r>
            <a:r>
              <a:rPr lang="en-US" baseline="0" dirty="0"/>
              <a:t> </a:t>
            </a:r>
            <a:r>
              <a:rPr lang="en-US" dirty="0"/>
              <a:t> SVT 2600</a:t>
            </a:r>
            <a:r>
              <a:rPr lang="en-US" baseline="0" dirty="0"/>
              <a:t> supports NVIDIA M10 and P40 </a:t>
            </a:r>
            <a:r>
              <a:rPr lang="en-US" dirty="0"/>
              <a:t>for high-performance graphics. </a:t>
            </a:r>
            <a:r>
              <a:rPr lang="en-US" baseline="0" dirty="0"/>
              <a:t>We work with several VDI platforms including Horizon view, Citrix, and Workspot.”</a:t>
            </a:r>
          </a:p>
          <a:p>
            <a:endParaRPr lang="en-US" baseline="0" dirty="0"/>
          </a:p>
          <a:p>
            <a:r>
              <a:rPr lang="en-US" b="1" baseline="0" dirty="0"/>
              <a:t>Data center in a box: </a:t>
            </a:r>
            <a:r>
              <a:rPr lang="en-US" baseline="0" dirty="0"/>
              <a:t>“</a:t>
            </a:r>
            <a:r>
              <a:rPr lang="en-US" dirty="0"/>
              <a:t>HPE SimpliVity is the ideal choice if you’re pursuing a cloud strategy that delivers the best of both worlds: cost savings and the agility of cloud, with enterprise performance and reliability. With a highly scalable, flexible, and cost-effective foundation for implementing private clouds, as well as on-demand services and hybrid cloud offerings available through a broad network of HPE SimpliVity powered service providers, HPE SimpliVity helps you deliver a cloud model that fits any requirement—private, public, or hybrid.”</a:t>
            </a:r>
          </a:p>
          <a:p>
            <a:endParaRPr lang="en-US" dirty="0"/>
          </a:p>
          <a:p>
            <a:r>
              <a:rPr lang="en-US" b="1" dirty="0"/>
              <a:t>Mixed workloads: </a:t>
            </a:r>
            <a:r>
              <a:rPr lang="en-US" dirty="0"/>
              <a:t>“HPE SimpliVity 380 Gen10 frees up staff time to focus on projects that support and grow the business. Virtualized tier-1 applications run faster and become easier to manage, so you can significantly reduce the need for dedicated server, storage, and data protection specialists. IT generalists and the application team can now back up, restore, clone, or move VMs in just seconds.”</a:t>
            </a:r>
          </a:p>
          <a:p>
            <a:endParaRPr lang="en-US" dirty="0"/>
          </a:p>
          <a:p>
            <a:r>
              <a:rPr lang="en-US" b="1" dirty="0"/>
              <a:t>Data protection: </a:t>
            </a:r>
            <a:r>
              <a:rPr lang="en-US" dirty="0"/>
              <a:t>“Only HPE SimpliVity delivers a hyperconverged solution with full-featured, built-in backup and recovery at no additional cost. HPE SimpliVity RapidDR—an integrated disaster recovery automation solution—simplifies and accelerates off-site DR and provides VM protection across primary and secondary sites to minimize service disruption and manual errors. With HPE SimpliVity, RPOs and RTOs shrink dramatically because virtualized workloads can be backed up or restored in seconds or minutes, instead of hours or days.”</a:t>
            </a:r>
          </a:p>
          <a:p>
            <a:endParaRPr lang="en-US" dirty="0"/>
          </a:p>
          <a:p>
            <a:r>
              <a:rPr lang="en-US" b="1" dirty="0"/>
              <a:t>Test/dev: </a:t>
            </a:r>
            <a:r>
              <a:rPr lang="en-US" dirty="0"/>
              <a:t>“HPE SimpliVity provides a highly efficient, agile infrastructure that meets the rapidly changing demands of test/dev environments. Inherent data efficiencies and VM-centric management capabilities, plus seamless integration with key orchestration tools, dramatically simplify operations and accelerate IT service agility. Software developers and test engineers can initiate services without any IT involvement.”</a:t>
            </a:r>
            <a:endParaRPr lang="en-US" baseline="0" dirty="0"/>
          </a:p>
        </p:txBody>
      </p:sp>
      <p:sp>
        <p:nvSpPr>
          <p:cNvPr id="4" name="Slide Number Placeholder 3"/>
          <p:cNvSpPr>
            <a:spLocks noGrp="1"/>
          </p:cNvSpPr>
          <p:nvPr>
            <p:ph type="sldNum" sz="quarter" idx="10"/>
          </p:nvPr>
        </p:nvSpPr>
        <p:spPr/>
        <p:txBody>
          <a:bodyPr/>
          <a:lstStyle/>
          <a:p>
            <a:fld id="{5BFEAE42-E3FE-4405-B7FC-4425D05B92A0}" type="slidenum">
              <a:rPr lang="en-US" smtClean="0"/>
              <a:pPr/>
              <a:t>45</a:t>
            </a:fld>
            <a:endParaRPr lang="en-US" dirty="0"/>
          </a:p>
        </p:txBody>
      </p:sp>
    </p:spTree>
    <p:extLst>
      <p:ext uri="{BB962C8B-B14F-4D97-AF65-F5344CB8AC3E}">
        <p14:creationId xmlns:p14="http://schemas.microsoft.com/office/powerpoint/2010/main" val="10819638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normAutofit lnSpcReduction="10000"/>
          </a:bodyPr>
          <a:lstStyle/>
          <a:p>
            <a:r>
              <a:rPr lang="en-US" sz="1100" kern="1200" dirty="0">
                <a:solidFill>
                  <a:schemeClr val="tx1"/>
                </a:solidFill>
                <a:effectLst/>
                <a:latin typeface="MetricHPE" panose="020B0503030202060203" pitchFamily="34" charset="0"/>
                <a:ea typeface="+mn-ea"/>
                <a:cs typeface="+mn-cs"/>
              </a:rPr>
              <a:t>Intent of slide: Provide an overview of HPE </a:t>
            </a:r>
            <a:r>
              <a:rPr lang="en-US" sz="1100" kern="1200" dirty="0" err="1">
                <a:solidFill>
                  <a:schemeClr val="tx1"/>
                </a:solidFill>
                <a:effectLst/>
                <a:latin typeface="MetricHPE" panose="020B0503030202060203" pitchFamily="34" charset="0"/>
                <a:ea typeface="+mn-ea"/>
                <a:cs typeface="+mn-cs"/>
              </a:rPr>
              <a:t>SimpliVIty</a:t>
            </a:r>
            <a:r>
              <a:rPr lang="en-US" sz="1100" kern="1200" dirty="0">
                <a:solidFill>
                  <a:schemeClr val="tx1"/>
                </a:solidFill>
                <a:effectLst/>
                <a:latin typeface="MetricHPE" panose="020B0503030202060203" pitchFamily="34" charset="0"/>
                <a:ea typeface="+mn-ea"/>
                <a:cs typeface="+mn-cs"/>
              </a:rPr>
              <a:t> 325</a:t>
            </a:r>
            <a:r>
              <a:rPr lang="en-US" sz="1100" kern="1200" baseline="0" dirty="0">
                <a:solidFill>
                  <a:schemeClr val="tx1"/>
                </a:solidFill>
                <a:effectLst/>
                <a:latin typeface="MetricHPE" panose="020B0503030202060203" pitchFamily="34" charset="0"/>
                <a:ea typeface="+mn-ea"/>
                <a:cs typeface="+mn-cs"/>
              </a:rPr>
              <a:t> Gen10</a:t>
            </a:r>
            <a:endParaRPr lang="en-US" sz="1100" kern="1200" dirty="0">
              <a:solidFill>
                <a:schemeClr val="tx1"/>
              </a:solidFill>
              <a:effectLst/>
              <a:latin typeface="MetricHPE" panose="020B0503030202060203" pitchFamily="34" charset="0"/>
              <a:ea typeface="+mn-ea"/>
              <a:cs typeface="+mn-cs"/>
            </a:endParaRPr>
          </a:p>
          <a:p>
            <a:endParaRPr lang="en-US" sz="1100" kern="1200" dirty="0">
              <a:solidFill>
                <a:schemeClr val="tx1"/>
              </a:solidFill>
              <a:effectLst/>
              <a:latin typeface="MetricHPE" panose="020B0503030202060203" pitchFamily="34" charset="0"/>
              <a:ea typeface="+mn-ea"/>
              <a:cs typeface="+mn-cs"/>
            </a:endParaRPr>
          </a:p>
          <a:p>
            <a:r>
              <a:rPr lang="en-US" sz="1100" kern="1200" dirty="0">
                <a:solidFill>
                  <a:schemeClr val="tx1"/>
                </a:solidFill>
                <a:effectLst/>
                <a:latin typeface="MetricHPE" panose="020B0503030202060203" pitchFamily="34" charset="0"/>
                <a:ea typeface="+mn-ea"/>
                <a:cs typeface="+mn-cs"/>
              </a:rPr>
              <a:t>HPE SimpliVity 325 Gen10 with 2</a:t>
            </a:r>
            <a:r>
              <a:rPr lang="en-US" sz="1100" kern="1200" baseline="30000" dirty="0">
                <a:solidFill>
                  <a:schemeClr val="tx1"/>
                </a:solidFill>
                <a:effectLst/>
                <a:latin typeface="MetricHPE" panose="020B0503030202060203" pitchFamily="34" charset="0"/>
                <a:ea typeface="+mn-ea"/>
                <a:cs typeface="+mn-cs"/>
              </a:rPr>
              <a:t>nd</a:t>
            </a:r>
            <a:r>
              <a:rPr lang="en-US" sz="1100" kern="1200" baseline="0" dirty="0">
                <a:solidFill>
                  <a:schemeClr val="tx1"/>
                </a:solidFill>
                <a:effectLst/>
                <a:latin typeface="MetricHPE" panose="020B0503030202060203" pitchFamily="34" charset="0"/>
                <a:ea typeface="+mn-ea"/>
                <a:cs typeface="+mn-cs"/>
              </a:rPr>
              <a:t> Gen </a:t>
            </a:r>
            <a:r>
              <a:rPr lang="en-US" sz="1100" kern="1200" dirty="0">
                <a:solidFill>
                  <a:schemeClr val="tx1"/>
                </a:solidFill>
                <a:effectLst/>
                <a:latin typeface="MetricHPE" panose="020B0503030202060203" pitchFamily="34" charset="0"/>
                <a:ea typeface="+mn-ea"/>
                <a:cs typeface="+mn-cs"/>
              </a:rPr>
              <a:t>AMD EPYC processor is</a:t>
            </a:r>
            <a:r>
              <a:rPr lang="en-US" sz="1100" kern="1200" baseline="0" dirty="0">
                <a:solidFill>
                  <a:schemeClr val="tx1"/>
                </a:solidFill>
                <a:effectLst/>
                <a:latin typeface="MetricHPE" panose="020B0503030202060203" pitchFamily="34" charset="0"/>
                <a:ea typeface="+mn-ea"/>
                <a:cs typeface="+mn-cs"/>
              </a:rPr>
              <a:t> an enhanced</a:t>
            </a:r>
            <a:r>
              <a:rPr lang="en-US" sz="1100" kern="1200" dirty="0">
                <a:solidFill>
                  <a:schemeClr val="tx1"/>
                </a:solidFill>
                <a:effectLst/>
                <a:latin typeface="MetricHPE" panose="020B0503030202060203" pitchFamily="34" charset="0"/>
                <a:ea typeface="+mn-ea"/>
                <a:cs typeface="+mn-cs"/>
              </a:rPr>
              <a:t> platform that offers customers a 1U, small footprint, lower TCO for entry-level and distributed edge HCI use cases.  For VDI the solution has full HPE SimpliVity software functionality and is validated to deliver double the desktops per server and half the cost per desktop versus alternatives for knowledge works with peak and predictable performance.  </a:t>
            </a:r>
          </a:p>
          <a:p>
            <a:r>
              <a:rPr lang="en-US" sz="1100" kern="1200" dirty="0">
                <a:solidFill>
                  <a:schemeClr val="tx1"/>
                </a:solidFill>
                <a:effectLst/>
                <a:latin typeface="MetricHPE" panose="020B0503030202060203" pitchFamily="34" charset="0"/>
                <a:ea typeface="+mn-ea"/>
                <a:cs typeface="+mn-cs"/>
              </a:rPr>
              <a:t> </a:t>
            </a:r>
          </a:p>
          <a:p>
            <a:pPr lvl="0"/>
            <a:r>
              <a:rPr lang="en-US" sz="1100" kern="1200" dirty="0">
                <a:solidFill>
                  <a:schemeClr val="tx1"/>
                </a:solidFill>
                <a:effectLst/>
                <a:latin typeface="MetricHPE" panose="020B0503030202060203" pitchFamily="34" charset="0"/>
                <a:ea typeface="+mn-ea"/>
                <a:cs typeface="+mn-cs"/>
              </a:rPr>
              <a:t>First to market in HCI category with small footprint, powerful 1U 64c platform with 2P performance at 1P economics and full HPE SimpliVity capabilities for general purpose, VDI, edge.</a:t>
            </a:r>
          </a:p>
          <a:p>
            <a:pPr lvl="0"/>
            <a:r>
              <a:rPr lang="en-US" sz="1100" kern="1200" dirty="0">
                <a:solidFill>
                  <a:schemeClr val="tx1"/>
                </a:solidFill>
                <a:effectLst/>
                <a:latin typeface="MetricHPE" panose="020B0503030202060203" pitchFamily="34" charset="0"/>
                <a:ea typeface="+mn-ea"/>
                <a:cs typeface="+mn-cs"/>
              </a:rPr>
              <a:t>Doubles the number of virtual desktops while cutting cost </a:t>
            </a:r>
            <a:r>
              <a:rPr lang="en-US" sz="1100" u="sng" kern="1200" dirty="0">
                <a:solidFill>
                  <a:schemeClr val="tx1"/>
                </a:solidFill>
                <a:effectLst/>
                <a:latin typeface="MetricHPE" panose="020B0503030202060203" pitchFamily="34" charset="0"/>
                <a:ea typeface="+mn-ea"/>
                <a:cs typeface="+mn-cs"/>
              </a:rPr>
              <a:t>in half</a:t>
            </a:r>
            <a:endParaRPr lang="en-US" sz="1100" kern="1200" dirty="0">
              <a:solidFill>
                <a:schemeClr val="tx1"/>
              </a:solidFill>
              <a:effectLst/>
              <a:latin typeface="MetricHPE" panose="020B0503030202060203" pitchFamily="34" charset="0"/>
              <a:ea typeface="+mn-ea"/>
              <a:cs typeface="+mn-cs"/>
            </a:endParaRPr>
          </a:p>
          <a:p>
            <a:pPr lvl="0"/>
            <a:r>
              <a:rPr lang="en-US" sz="1100" kern="1200" dirty="0">
                <a:solidFill>
                  <a:schemeClr val="tx1"/>
                </a:solidFill>
                <a:effectLst/>
                <a:latin typeface="MetricHPE" panose="020B0503030202060203" pitchFamily="34" charset="0"/>
                <a:ea typeface="+mn-ea"/>
                <a:cs typeface="+mn-cs"/>
              </a:rPr>
              <a:t>HPE SimpliVity now deliver twice the remote workers per rack unit  </a:t>
            </a:r>
          </a:p>
          <a:p>
            <a:pPr lvl="0"/>
            <a:r>
              <a:rPr lang="en-US" sz="1100" kern="1200" dirty="0">
                <a:solidFill>
                  <a:schemeClr val="tx1"/>
                </a:solidFill>
                <a:effectLst/>
                <a:latin typeface="MetricHPE" panose="020B0503030202060203" pitchFamily="34" charset="0"/>
                <a:ea typeface="+mn-ea"/>
                <a:cs typeface="+mn-cs"/>
              </a:rPr>
              <a:t>HPE delivers most remote workers per rack unit than ever before (up to 300 users per 1u of space and 1800 per 6u of space); That’s 1800 centrally managed digital workspaces in less than a foot of vertical Rack</a:t>
            </a:r>
            <a:r>
              <a:rPr lang="en-US" sz="1100" kern="1200" baseline="0" dirty="0">
                <a:solidFill>
                  <a:schemeClr val="tx1"/>
                </a:solidFill>
                <a:effectLst/>
                <a:latin typeface="MetricHPE" panose="020B0503030202060203" pitchFamily="34" charset="0"/>
                <a:ea typeface="+mn-ea"/>
                <a:cs typeface="+mn-cs"/>
              </a:rPr>
              <a:t>space.</a:t>
            </a:r>
            <a:endParaRPr lang="en-US" sz="1100" kern="1200" dirty="0">
              <a:solidFill>
                <a:schemeClr val="tx1"/>
              </a:solidFill>
              <a:effectLst/>
              <a:latin typeface="MetricHPE" panose="020B0503030202060203" pitchFamily="34" charset="0"/>
              <a:ea typeface="+mn-ea"/>
              <a:cs typeface="+mn-cs"/>
            </a:endParaRPr>
          </a:p>
          <a:p>
            <a:pPr lvl="0"/>
            <a:r>
              <a:rPr lang="en-US" sz="1100" kern="1200" dirty="0">
                <a:solidFill>
                  <a:schemeClr val="tx1"/>
                </a:solidFill>
                <a:effectLst/>
                <a:latin typeface="MetricHPE" panose="020B0503030202060203" pitchFamily="34" charset="0"/>
                <a:ea typeface="+mn-ea"/>
                <a:cs typeface="+mn-cs"/>
              </a:rPr>
              <a:t>HPE achieves highest number of desktops per server validated by Login VSI to date.  As of May 5, 2020 HPE has the industry’s most </a:t>
            </a:r>
            <a:r>
              <a:rPr lang="en-US" sz="1100" u="sng" kern="1200" dirty="0">
                <a:solidFill>
                  <a:schemeClr val="tx1"/>
                </a:solidFill>
                <a:effectLst/>
                <a:latin typeface="MetricHPE" panose="020B0503030202060203" pitchFamily="34" charset="0"/>
                <a:ea typeface="+mn-ea"/>
                <a:cs typeface="+mn-cs"/>
                <a:hlinkClick r:id="rId3"/>
              </a:rPr>
              <a:t>“Validated by </a:t>
            </a:r>
            <a:r>
              <a:rPr lang="en-US" sz="1100" u="sng" kern="1200" dirty="0" err="1">
                <a:solidFill>
                  <a:schemeClr val="tx1"/>
                </a:solidFill>
                <a:effectLst/>
                <a:latin typeface="MetricHPE" panose="020B0503030202060203" pitchFamily="34" charset="0"/>
                <a:ea typeface="+mn-ea"/>
                <a:cs typeface="+mn-cs"/>
                <a:hlinkClick r:id="rId3"/>
              </a:rPr>
              <a:t>LoginVSI</a:t>
            </a:r>
            <a:r>
              <a:rPr lang="en-US" sz="1100" u="sng" kern="1200" dirty="0">
                <a:solidFill>
                  <a:schemeClr val="tx1"/>
                </a:solidFill>
                <a:effectLst/>
                <a:latin typeface="MetricHPE" panose="020B0503030202060203" pitchFamily="34" charset="0"/>
                <a:ea typeface="+mn-ea"/>
                <a:cs typeface="+mn-cs"/>
                <a:hlinkClick r:id="rId3"/>
              </a:rPr>
              <a:t>” certifications for HCI with HPE SimpliVity</a:t>
            </a:r>
            <a:r>
              <a:rPr lang="en-US" sz="1100" kern="1200" dirty="0">
                <a:solidFill>
                  <a:schemeClr val="tx1"/>
                </a:solidFill>
                <a:effectLst/>
                <a:latin typeface="MetricHPE" panose="020B0503030202060203" pitchFamily="34" charset="0"/>
                <a:ea typeface="+mn-ea"/>
                <a:cs typeface="+mn-cs"/>
              </a:rPr>
              <a:t> to give customers confidence in a verified solution for VDI.</a:t>
            </a:r>
          </a:p>
          <a:p>
            <a:r>
              <a:rPr lang="en-US" sz="1100" kern="1200" dirty="0">
                <a:solidFill>
                  <a:schemeClr val="tx1"/>
                </a:solidFill>
                <a:effectLst/>
                <a:latin typeface="MetricHPE" panose="020B0503030202060203" pitchFamily="34" charset="0"/>
                <a:ea typeface="+mn-ea"/>
                <a:cs typeface="+mn-cs"/>
              </a:rPr>
              <a:t>  </a:t>
            </a:r>
          </a:p>
          <a:p>
            <a:r>
              <a:rPr lang="en-US" dirty="0"/>
              <a:t>Perfect for following use cases:</a:t>
            </a:r>
          </a:p>
          <a:p>
            <a:r>
              <a:rPr lang="en-US" dirty="0"/>
              <a:t>Distributed Enterprise and Edge—For Manufacturing, Retailers,</a:t>
            </a:r>
            <a:r>
              <a:rPr lang="en-US" baseline="0" dirty="0"/>
              <a:t> Supermarkets,</a:t>
            </a:r>
            <a:r>
              <a:rPr lang="en-US" dirty="0"/>
              <a:t> banking, credit unions, SMB/</a:t>
            </a:r>
            <a:r>
              <a:rPr lang="en-US" baseline="0" dirty="0"/>
              <a:t>midmarket consolidation use cases</a:t>
            </a:r>
            <a:endParaRPr lang="en-US" dirty="0"/>
          </a:p>
          <a:p>
            <a:r>
              <a:rPr lang="en-US" dirty="0"/>
              <a:t>Edge—small plant locations, oil rigs, field operations, smaller retail e.g. </a:t>
            </a:r>
            <a:r>
              <a:rPr lang="en-US" dirty="0" err="1"/>
              <a:t>Petrobras</a:t>
            </a:r>
            <a:r>
              <a:rPr lang="en-US" dirty="0"/>
              <a:t> America</a:t>
            </a:r>
          </a:p>
          <a:p>
            <a:r>
              <a:rPr lang="en-US" dirty="0"/>
              <a:t>VDI—Perfect for VDI deployments supporting industry leading 300 desktops with peak and predictable performance in 1u form factor with VDI running knowledge worker workloads such as Microsoft Office, Excel, PowerPoint, Outlook, view Acrobat documents and more..  Ability to easily deploy and scale VDI incrementally to six nodes for up to 1800 desktops in 6RU of space with peak and predictable performance.</a:t>
            </a:r>
          </a:p>
          <a:p>
            <a:endParaRPr lang="en-US" dirty="0"/>
          </a:p>
          <a:p>
            <a:r>
              <a:rPr lang="en-US" dirty="0"/>
              <a:t>Customers who require a lower TCO 1U all-in-one HCI for Distributed enterprise, edge, VDI deployments </a:t>
            </a:r>
          </a:p>
          <a:p>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pPr/>
              <a:t>46</a:t>
            </a:fld>
            <a:endParaRPr lang="en-US"/>
          </a:p>
        </p:txBody>
      </p:sp>
    </p:spTree>
    <p:extLst>
      <p:ext uri="{BB962C8B-B14F-4D97-AF65-F5344CB8AC3E}">
        <p14:creationId xmlns:p14="http://schemas.microsoft.com/office/powerpoint/2010/main" val="22062691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MetricHPE" panose="020B0604020202020204" pitchFamily="34" charset="0"/>
              <a:buNone/>
            </a:pPr>
            <a:r>
              <a:rPr lang="en-US" sz="1000" dirty="0"/>
              <a:t>Intent </a:t>
            </a:r>
            <a:r>
              <a:rPr lang="en-US" sz="1000"/>
              <a:t>of slide: ESG Economic validation—most cost-effective solution for edge</a:t>
            </a:r>
          </a:p>
          <a:p>
            <a:pPr marL="171450" indent="-171450">
              <a:buFont typeface="MetricHPE" panose="020B0604020202020204" pitchFamily="34" charset="0"/>
              <a:buChar char="•"/>
            </a:pPr>
            <a:r>
              <a:rPr lang="en-US" sz="1000" dirty="0"/>
              <a:t>The all-flash HPE SimpliVity 325 offers organizations a lightweight, highly available, two-node deployment solution that has the potential to cut costs when compared with traditional three-tier architecture, other hyperconverged offerings, and public cloud computing services. </a:t>
            </a:r>
          </a:p>
          <a:p>
            <a:pPr marL="171450" indent="-171450">
              <a:buFont typeface="MetricHPE" panose="020B0604020202020204" pitchFamily="34" charset="0"/>
              <a:buChar char="•"/>
            </a:pPr>
            <a:r>
              <a:rPr lang="en-US" sz="1000" dirty="0"/>
              <a:t>ESG completed a total cost of ownership analysis comparing a traditional  infrastructure, a blend of other HCI offerings, and public cloud services vs. the HPE SimpliVity 325, with a goal of understanding the quantitative savings organizations can expect across five cost categories: cost of acquisition, data protection, administration, data center, and support. </a:t>
            </a:r>
          </a:p>
          <a:p>
            <a:pPr marL="171450" indent="-171450">
              <a:buFont typeface="MetricHPE" panose="020B0604020202020204" pitchFamily="34" charset="0"/>
              <a:buChar char="•"/>
            </a:pPr>
            <a:r>
              <a:rPr lang="en-US" sz="1000" dirty="0"/>
              <a:t>ESG found that HPE SimpliVity 325 delivers savings of 28% to 66% over three years for a single all flash HCI solution compared to public cloud, traditional three-tier infrastructure, and other HCI solutions. </a:t>
            </a:r>
          </a:p>
          <a:p>
            <a:pPr marL="171450" indent="-171450">
              <a:buFont typeface="MetricHPE" panose="020B0604020202020204" pitchFamily="34" charset="0"/>
              <a:buChar char="•"/>
            </a:pPr>
            <a:r>
              <a:rPr lang="en-US" sz="1000" dirty="0"/>
              <a:t>In total, these advantages yield acquisition cost savings of 28% compared with other HCI solutions, 43% when compared with a traditional three-tier approach and 66% compared to the public cloud. </a:t>
            </a:r>
          </a:p>
          <a:p>
            <a:pPr marL="171450" indent="-171450">
              <a:buFont typeface="MetricHPE" panose="020B0604020202020204" pitchFamily="34" charset="0"/>
              <a:buChar char="•"/>
            </a:pPr>
            <a:r>
              <a:rPr lang="en-US" sz="1000" dirty="0"/>
              <a:t>The cumulative savings that can be achieved with HPE Simplivity 325 HCI over three years for a 50- site edge solution is more than $1.5 MM compared to other HCI solutions, $4MM versus traditional 3-tier  and $7.6MM compared to public cloud . </a:t>
            </a:r>
          </a:p>
          <a:p>
            <a:pPr marL="171450" indent="-171450">
              <a:buFont typeface="MetricHPE" panose="020B0604020202020204" pitchFamily="34" charset="0"/>
              <a:buChar char="•"/>
            </a:pPr>
            <a:r>
              <a:rPr lang="en-US" sz="1000" dirty="0"/>
              <a:t>Savings for multi-site deployments, which can also be achieved for production workloads running in the data center, are driven by a variety of factors including </a:t>
            </a:r>
          </a:p>
          <a:p>
            <a:pPr marL="628650" lvl="1" indent="-171450">
              <a:buFont typeface="MetricHPE" panose="020B0604020202020204" pitchFamily="34" charset="0"/>
              <a:buChar char="•"/>
            </a:pPr>
            <a:r>
              <a:rPr lang="en-US" sz="1000" dirty="0"/>
              <a:t>Built-in data protection and resiliency that ensures workloads can survive infrastructure failures</a:t>
            </a:r>
          </a:p>
          <a:p>
            <a:pPr marL="628650" marR="0" lvl="1" indent="-171450" algn="l" defTabSz="914400" rtl="0" eaLnBrk="1" fontAlgn="auto" latinLnBrk="0" hangingPunct="1">
              <a:lnSpc>
                <a:spcPct val="100000"/>
              </a:lnSpc>
              <a:spcBef>
                <a:spcPts val="0"/>
              </a:spcBef>
              <a:spcAft>
                <a:spcPts val="0"/>
              </a:spcAft>
              <a:buClrTx/>
              <a:buSzTx/>
              <a:buFont typeface="MetricHPE" panose="020B0604020202020204" pitchFamily="34" charset="0"/>
              <a:buChar char="•"/>
              <a:tabLst/>
              <a:defRPr/>
            </a:pPr>
            <a:r>
              <a:rPr lang="en-US" sz="1000" kern="1200" dirty="0">
                <a:solidFill>
                  <a:schemeClr val="tx1"/>
                </a:solidFill>
                <a:effectLst/>
                <a:latin typeface="+mn-lt"/>
                <a:ea typeface="+mn-ea"/>
                <a:cs typeface="+mn-cs"/>
              </a:rPr>
              <a:t>Technology that deduplicates, compresses, and optimizes all data at inception globally across all edge sites and data centers. This saves on capacity and expensive data center resources plus reduces the amount of data sent over the WAN. HPE SimpliVity has industry leading data efficiency with 90% of storage capacity savings across primary VMs and backups, and these savings are guaranteed with the HPE SimpliVity </a:t>
            </a:r>
            <a:r>
              <a:rPr lang="en-US" sz="1000" kern="1200" dirty="0" err="1">
                <a:solidFill>
                  <a:schemeClr val="tx1"/>
                </a:solidFill>
                <a:effectLst/>
                <a:latin typeface="+mn-lt"/>
                <a:ea typeface="+mn-ea"/>
                <a:cs typeface="+mn-cs"/>
              </a:rPr>
              <a:t>HyperGuarantee</a:t>
            </a:r>
            <a:r>
              <a:rPr lang="en-US" sz="1000" kern="1200" dirty="0">
                <a:solidFill>
                  <a:schemeClr val="tx1"/>
                </a:solidFill>
                <a:effectLst/>
                <a:latin typeface="+mn-lt"/>
                <a:ea typeface="+mn-ea"/>
                <a:cs typeface="+mn-cs"/>
              </a:rPr>
              <a:t>. </a:t>
            </a:r>
          </a:p>
          <a:p>
            <a:pPr marL="628650" marR="0" lvl="1" indent="-171450" algn="l" defTabSz="914400" rtl="0" eaLnBrk="1" fontAlgn="auto" latinLnBrk="0" hangingPunct="1">
              <a:lnSpc>
                <a:spcPct val="100000"/>
              </a:lnSpc>
              <a:spcBef>
                <a:spcPts val="0"/>
              </a:spcBef>
              <a:spcAft>
                <a:spcPts val="0"/>
              </a:spcAft>
              <a:buClrTx/>
              <a:buSzTx/>
              <a:buFont typeface="MetricHPE" panose="020B0604020202020204" pitchFamily="34" charset="0"/>
              <a:buChar char="•"/>
              <a:tabLst/>
              <a:defRPr/>
            </a:pPr>
            <a:r>
              <a:rPr lang="en-US" sz="1000" dirty="0"/>
              <a:t>All management and administration across compute, storage, virtualization, and data protection can be controlled from a familiar VMware vSphere interface. </a:t>
            </a:r>
          </a:p>
          <a:p>
            <a:pPr marL="628650" marR="0" lvl="1" indent="-171450" algn="l" defTabSz="914400" rtl="0" eaLnBrk="1" fontAlgn="auto" latinLnBrk="0" hangingPunct="1">
              <a:lnSpc>
                <a:spcPct val="100000"/>
              </a:lnSpc>
              <a:spcBef>
                <a:spcPts val="0"/>
              </a:spcBef>
              <a:spcAft>
                <a:spcPts val="0"/>
              </a:spcAft>
              <a:buClrTx/>
              <a:buSzTx/>
              <a:buFont typeface="MetricHPE" panose="020B0604020202020204" pitchFamily="34" charset="0"/>
              <a:buChar char="•"/>
              <a:tabLst/>
              <a:defRPr/>
            </a:pPr>
            <a:r>
              <a:rPr lang="en-US" sz="1000" kern="1200" dirty="0">
                <a:solidFill>
                  <a:schemeClr val="tx1"/>
                </a:solidFill>
                <a:effectLst/>
                <a:latin typeface="+mn-lt"/>
                <a:ea typeface="+mn-ea"/>
                <a:cs typeface="+mn-cs"/>
              </a:rPr>
              <a:t>All-flash storage delivers high levels of sustainable performance  </a:t>
            </a:r>
          </a:p>
          <a:p>
            <a:pPr marL="628650" lvl="1" indent="-171450">
              <a:buFont typeface="MetricHPE"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7D131BC-EFFC-1B41-80A9-EF278185A8A4}" type="slidenum">
              <a:rPr lang="en-US" smtClean="0">
                <a:solidFill>
                  <a:prstClr val="black"/>
                </a:solidFill>
              </a:rPr>
              <a:pPr/>
              <a:t>47</a:t>
            </a:fld>
            <a:endParaRPr lang="en-US" dirty="0">
              <a:solidFill>
                <a:prstClr val="black"/>
              </a:solidFill>
            </a:endParaRPr>
          </a:p>
        </p:txBody>
      </p:sp>
    </p:spTree>
    <p:extLst>
      <p:ext uri="{BB962C8B-B14F-4D97-AF65-F5344CB8AC3E}">
        <p14:creationId xmlns:p14="http://schemas.microsoft.com/office/powerpoint/2010/main" val="37033949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dirty="0"/>
              <a:t>Intent of Slide: Explain the benefits of using SimpliVity for VDI</a:t>
            </a:r>
          </a:p>
        </p:txBody>
      </p:sp>
      <p:sp>
        <p:nvSpPr>
          <p:cNvPr id="4" name="Slide Number Placeholder 3"/>
          <p:cNvSpPr>
            <a:spLocks noGrp="1"/>
          </p:cNvSpPr>
          <p:nvPr>
            <p:ph type="sldNum" sz="quarter" idx="10"/>
          </p:nvPr>
        </p:nvSpPr>
        <p:spPr/>
        <p:txBody>
          <a:bodyPr/>
          <a:lstStyle/>
          <a:p>
            <a:fld id="{799633C3-0BFA-4CDB-A38D-28F82EDE02CD}" type="slidenum">
              <a:rPr lang="en-US" smtClean="0"/>
              <a:pPr/>
              <a:t>48</a:t>
            </a:fld>
            <a:endParaRPr lang="en-US" dirty="0"/>
          </a:p>
        </p:txBody>
      </p:sp>
    </p:spTree>
    <p:extLst>
      <p:ext uri="{BB962C8B-B14F-4D97-AF65-F5344CB8AC3E}">
        <p14:creationId xmlns:p14="http://schemas.microsoft.com/office/powerpoint/2010/main" val="41035760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9144" marR="0" indent="0" algn="l" defTabSz="914400" rtl="0" eaLnBrk="1" fontAlgn="auto" latinLnBrk="0" hangingPunct="1">
              <a:lnSpc>
                <a:spcPct val="100000"/>
              </a:lnSpc>
              <a:spcBef>
                <a:spcPts val="600"/>
              </a:spcBef>
              <a:spcAft>
                <a:spcPts val="0"/>
              </a:spcAft>
              <a:buClrTx/>
              <a:buSzPct val="25000"/>
              <a:buFont typeface="MetricHPE" panose="020B0303030202060203" pitchFamily="34" charset="0"/>
              <a:buNone/>
              <a:tabLst/>
              <a:defRPr/>
            </a:pPr>
            <a:r>
              <a:rPr lang="en-US" sz="1200" kern="1200" dirty="0">
                <a:solidFill>
                  <a:schemeClr val="tx1"/>
                </a:solidFill>
                <a:effectLst/>
                <a:ea typeface="+mn-ea"/>
                <a:cs typeface="+mn-cs"/>
              </a:rPr>
              <a:t>Intent of slide: Establish SimpliVity as the only </a:t>
            </a:r>
            <a:r>
              <a:rPr lang="en-US" sz="1200" b="1" kern="1200" dirty="0">
                <a:solidFill>
                  <a:schemeClr val="tx1"/>
                </a:solidFill>
                <a:effectLst/>
                <a:ea typeface="+mn-ea"/>
                <a:cs typeface="+mn-cs"/>
              </a:rPr>
              <a:t>HPE-owned</a:t>
            </a:r>
            <a:r>
              <a:rPr lang="en-US" sz="1200" b="1" kern="1200" baseline="0" dirty="0">
                <a:solidFill>
                  <a:schemeClr val="tx1"/>
                </a:solidFill>
                <a:effectLst/>
                <a:ea typeface="+mn-ea"/>
                <a:cs typeface="+mn-cs"/>
              </a:rPr>
              <a:t> HCI</a:t>
            </a:r>
            <a:r>
              <a:rPr lang="en-US" sz="1200" b="1" kern="1200" dirty="0">
                <a:solidFill>
                  <a:schemeClr val="tx1"/>
                </a:solidFill>
                <a:effectLst/>
                <a:ea typeface="+mn-ea"/>
                <a:cs typeface="+mn-cs"/>
              </a:rPr>
              <a:t> stack</a:t>
            </a:r>
            <a:r>
              <a:rPr lang="en-US" sz="1200" b="1" kern="1200" baseline="0" dirty="0">
                <a:solidFill>
                  <a:schemeClr val="tx1"/>
                </a:solidFill>
                <a:effectLst/>
                <a:ea typeface="+mn-ea"/>
                <a:cs typeface="+mn-cs"/>
              </a:rPr>
              <a:t> </a:t>
            </a:r>
            <a:r>
              <a:rPr lang="en-US" sz="1200" b="0" kern="1200" baseline="0" dirty="0">
                <a:solidFill>
                  <a:schemeClr val="tx1"/>
                </a:solidFill>
                <a:effectLst/>
                <a:ea typeface="+mn-ea"/>
                <a:cs typeface="+mn-cs"/>
              </a:rPr>
              <a:t>that is </a:t>
            </a:r>
            <a:r>
              <a:rPr lang="en-US" sz="1200" b="1" kern="1200" dirty="0">
                <a:solidFill>
                  <a:schemeClr val="tx1"/>
                </a:solidFill>
                <a:effectLst/>
                <a:ea typeface="+mn-ea"/>
                <a:cs typeface="+mn-cs"/>
              </a:rPr>
              <a:t>engineered and fully integrated on HPE ProLiant, </a:t>
            </a:r>
            <a:r>
              <a:rPr lang="en-US" sz="1200" kern="1200" dirty="0">
                <a:solidFill>
                  <a:schemeClr val="tx1"/>
                </a:solidFill>
                <a:effectLst/>
                <a:ea typeface="+mn-ea"/>
                <a:cs typeface="+mn-cs"/>
              </a:rPr>
              <a:t>the world’s most secure industry-standard server portfolio.  </a:t>
            </a:r>
          </a:p>
          <a:p>
            <a:pPr marL="9144" marR="0" indent="0" algn="l" defTabSz="914400" rtl="0" eaLnBrk="1" fontAlgn="auto" latinLnBrk="0" hangingPunct="1">
              <a:lnSpc>
                <a:spcPct val="100000"/>
              </a:lnSpc>
              <a:spcBef>
                <a:spcPts val="600"/>
              </a:spcBef>
              <a:spcAft>
                <a:spcPts val="0"/>
              </a:spcAft>
              <a:buClrTx/>
              <a:buSzPct val="25000"/>
              <a:buFont typeface="MetricHPE" panose="020B0303030202060203" pitchFamily="34" charset="0"/>
              <a:buNone/>
              <a:tabLst/>
              <a:defRPr/>
            </a:pPr>
            <a:endParaRPr lang="en-US" dirty="0"/>
          </a:p>
          <a:p>
            <a:pPr marL="9144" marR="0" indent="0" algn="l" defTabSz="914400" rtl="0" eaLnBrk="1" fontAlgn="auto" latinLnBrk="0" hangingPunct="1">
              <a:lnSpc>
                <a:spcPct val="100000"/>
              </a:lnSpc>
              <a:spcBef>
                <a:spcPts val="600"/>
              </a:spcBef>
              <a:spcAft>
                <a:spcPts val="0"/>
              </a:spcAft>
              <a:buClrTx/>
              <a:buSzPct val="25000"/>
              <a:buFont typeface="MetricHPE" panose="020B0303030202060203" pitchFamily="34" charset="0"/>
              <a:buNone/>
              <a:tabLst/>
              <a:defRPr/>
            </a:pPr>
            <a:r>
              <a:rPr lang="en-US" dirty="0"/>
              <a:t>New recognition</a:t>
            </a:r>
            <a:r>
              <a:rPr lang="en-US" baseline="0" dirty="0"/>
              <a:t> by </a:t>
            </a:r>
            <a:r>
              <a:rPr lang="en-US" sz="1100" b="0" i="0" kern="1200" dirty="0">
                <a:solidFill>
                  <a:schemeClr val="tx1"/>
                </a:solidFill>
                <a:effectLst/>
                <a:ea typeface="+mn-ea"/>
                <a:cs typeface="+mn-cs"/>
              </a:rPr>
              <a:t>Cyber Catalyst by Marsh Designation</a:t>
            </a:r>
          </a:p>
          <a:p>
            <a:r>
              <a:rPr lang="en-US" sz="1100" b="0" i="0" kern="1200" dirty="0">
                <a:solidFill>
                  <a:schemeClr val="tx1"/>
                </a:solidFill>
                <a:effectLst/>
                <a:ea typeface="+mn-ea"/>
                <a:cs typeface="+mn-cs"/>
              </a:rPr>
              <a:t>The program evaluated over 150 security solutions against the following criteria before naming 17 industry-leading security solutions as Cyber Catalyst designees:</a:t>
            </a:r>
          </a:p>
          <a:p>
            <a:pPr marL="45720" indent="-36576"/>
            <a:r>
              <a:rPr lang="en-US" dirty="0"/>
              <a:t>Verifiable and measurable reduction in cyber risk</a:t>
            </a:r>
          </a:p>
          <a:p>
            <a:pPr marL="45720" indent="-36576"/>
            <a:r>
              <a:rPr lang="en-US" dirty="0"/>
              <a:t>Successful implementations</a:t>
            </a:r>
          </a:p>
          <a:p>
            <a:pPr marL="45720" indent="-36576"/>
            <a:r>
              <a:rPr lang="en-US" dirty="0"/>
              <a:t>Applicability across a broad range of customers</a:t>
            </a:r>
          </a:p>
          <a:p>
            <a:pPr marL="45720" indent="-36576"/>
            <a:r>
              <a:rPr lang="en-US" dirty="0"/>
              <a:t>Differentiated features and characteristics</a:t>
            </a:r>
          </a:p>
          <a:p>
            <a:pPr marL="45720" marR="0" indent="-36576" algn="l" defTabSz="914400" rtl="0" eaLnBrk="1" fontAlgn="auto" latinLnBrk="0" hangingPunct="1">
              <a:lnSpc>
                <a:spcPct val="100000"/>
              </a:lnSpc>
              <a:spcBef>
                <a:spcPts val="600"/>
              </a:spcBef>
              <a:spcAft>
                <a:spcPts val="0"/>
              </a:spcAft>
              <a:buClrTx/>
              <a:buSzPct val="25000"/>
              <a:buFont typeface="MetricHPE" panose="020B0303030202060203" pitchFamily="34" charset="0"/>
              <a:buChar char=" "/>
              <a:tabLst/>
              <a:defRPr/>
            </a:pPr>
            <a:endParaRPr lang="en-US" sz="1100" b="0" i="0" kern="1200" dirty="0">
              <a:solidFill>
                <a:schemeClr val="tx1"/>
              </a:solidFill>
              <a:effectLst/>
              <a:ea typeface="+mn-ea"/>
              <a:cs typeface="+mn-cs"/>
            </a:endParaRPr>
          </a:p>
          <a:p>
            <a:r>
              <a:rPr lang="en-US" sz="1100" b="1" i="0" kern="1200" dirty="0">
                <a:solidFill>
                  <a:schemeClr val="tx1"/>
                </a:solidFill>
                <a:effectLst/>
                <a:ea typeface="+mn-ea"/>
                <a:cs typeface="+mn-cs"/>
              </a:rPr>
              <a:t>HPE-exclusive silicon root of trust:</a:t>
            </a:r>
            <a:r>
              <a:rPr lang="en-US" sz="1100" b="0" i="0" kern="1200" dirty="0">
                <a:solidFill>
                  <a:schemeClr val="tx1"/>
                </a:solidFill>
                <a:effectLst/>
                <a:ea typeface="+mn-ea"/>
                <a:cs typeface="+mn-cs"/>
              </a:rPr>
              <a:t> HPE provides the only industry-standard servers with a silicon root of trust capability built into the hardware, which prevents compromised firmware code from executing. The HPE Silicon Root of Trust is offered on HPE ProLiant servers, HPE Apollo systems, HPE Synergy Compute Modules, and HPE SimpliVity.</a:t>
            </a:r>
            <a:br>
              <a:rPr lang="en-US" dirty="0"/>
            </a:br>
            <a:r>
              <a:rPr lang="en-US" dirty="0">
                <a:hlinkClick r:id="rId3"/>
              </a:rPr>
              <a:t>https://www.hpe.com/us/en/newsroom/press-release/2019/09/hpe-cybersecurity-solutions-recognized-for-ability-to-reduce-risk-by-insurers-in-new-cyber-catalyst-program.html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pPr/>
              <a:t>49</a:t>
            </a:fld>
            <a:endParaRPr lang="en-US" dirty="0"/>
          </a:p>
        </p:txBody>
      </p:sp>
    </p:spTree>
    <p:extLst>
      <p:ext uri="{BB962C8B-B14F-4D97-AF65-F5344CB8AC3E}">
        <p14:creationId xmlns:p14="http://schemas.microsoft.com/office/powerpoint/2010/main" val="1981443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etricHPE" panose="020B0604020202020204" pitchFamily="34" charset="0"/>
              <a:buNone/>
              <a:tabLst/>
              <a:defRPr/>
            </a:pPr>
            <a:r>
              <a:rPr lang="en-US" dirty="0"/>
              <a:t>Intent</a:t>
            </a:r>
            <a:r>
              <a:rPr lang="en-US" baseline="0" dirty="0"/>
              <a:t> of slide: Introduce how HPE InfoSight global intelligence engine empowers infrastructure this AI, back up with data points of HPE InfoSight across our portfolio install base to show how advanced HPE InfoSight is.</a:t>
            </a:r>
          </a:p>
          <a:p>
            <a:pPr marL="0" marR="0" lvl="0" indent="0" algn="l" defTabSz="914400" rtl="0" eaLnBrk="1" fontAlgn="auto" latinLnBrk="0" hangingPunct="1">
              <a:lnSpc>
                <a:spcPct val="100000"/>
              </a:lnSpc>
              <a:spcBef>
                <a:spcPts val="0"/>
              </a:spcBef>
              <a:spcAft>
                <a:spcPts val="0"/>
              </a:spcAft>
              <a:buClrTx/>
              <a:buSzTx/>
              <a:buFont typeface="MetricHPE" panose="020B0604020202020204" pitchFamily="34" charset="0"/>
              <a:buNone/>
              <a:tabLst/>
              <a:defRPr/>
            </a:pPr>
            <a:endParaRPr kumimoji="0" lang="en-US" sz="1100" b="0" i="0" u="none" strike="noStrike" kern="1200" cap="none" spc="0" normalizeH="0" baseline="0" noProof="0" dirty="0">
              <a:ln>
                <a:noFill/>
              </a:ln>
              <a:solidFill>
                <a:prstClr val="white"/>
              </a:solidFill>
              <a:effectLst/>
              <a:uLnTx/>
              <a:uFillTx/>
              <a:latin typeface="MetricHPE"/>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etricHPE" panose="020B0604020202020204" pitchFamily="34" charset="0"/>
              <a:buNone/>
              <a:tabLst/>
              <a:defRPr/>
            </a:pPr>
            <a:r>
              <a:rPr kumimoji="0" lang="en-US" sz="1100" b="0" i="0" u="none" strike="noStrike" kern="1200" cap="none" spc="0" normalizeH="0" baseline="0" noProof="0" dirty="0">
                <a:ln>
                  <a:noFill/>
                </a:ln>
                <a:solidFill>
                  <a:prstClr val="white"/>
                </a:solidFill>
                <a:effectLst/>
                <a:uLnTx/>
                <a:uFillTx/>
                <a:latin typeface="MetricHPE"/>
                <a:ea typeface="+mn-ea"/>
                <a:cs typeface="+mn-cs"/>
              </a:rPr>
              <a:t>At the heart of this shift is global intelligence… An example is HPE InfoSight which is now part of HPE solutions to help customers.</a:t>
            </a:r>
          </a:p>
          <a:p>
            <a:pPr marL="0" marR="0" lvl="0" indent="0" algn="l" defTabSz="914400" rtl="0" eaLnBrk="1" fontAlgn="auto" latinLnBrk="0" hangingPunct="1">
              <a:lnSpc>
                <a:spcPct val="100000"/>
              </a:lnSpc>
              <a:spcBef>
                <a:spcPts val="0"/>
              </a:spcBef>
              <a:spcAft>
                <a:spcPts val="0"/>
              </a:spcAft>
              <a:buClrTx/>
              <a:buSzTx/>
              <a:buFont typeface="MetricHPE" panose="020B0604020202020204" pitchFamily="34" charset="0"/>
              <a:buNone/>
              <a:tabLst/>
              <a:defRPr/>
            </a:pPr>
            <a:endParaRPr kumimoji="0" lang="en-US" sz="1100" b="0" i="0" u="none" strike="noStrike" kern="1200" cap="none" spc="0" normalizeH="0" baseline="0" noProof="0" dirty="0">
              <a:ln>
                <a:noFill/>
              </a:ln>
              <a:solidFill>
                <a:prstClr val="white"/>
              </a:solidFill>
              <a:effectLst/>
              <a:uLnTx/>
              <a:uFillTx/>
              <a:latin typeface="MetricHPE"/>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etricHPE" panose="020B0604020202020204" pitchFamily="34" charset="0"/>
              <a:buNone/>
              <a:tabLst/>
              <a:defRPr/>
            </a:pPr>
            <a:r>
              <a:rPr kumimoji="0" lang="en-US" sz="1100" b="0" i="0" u="none" strike="noStrike" kern="1200" cap="none" spc="0" normalizeH="0" baseline="0" noProof="0" dirty="0">
                <a:ln>
                  <a:noFill/>
                </a:ln>
                <a:solidFill>
                  <a:prstClr val="white"/>
                </a:solidFill>
                <a:effectLst/>
                <a:uLnTx/>
                <a:uFillTx/>
                <a:latin typeface="MetricHPE"/>
                <a:ea typeface="+mn-ea"/>
                <a:cs typeface="+mn-cs"/>
              </a:rPr>
              <a:t>Now with 1) 10 years in the making, 2) over 1250 trillion data points analyzed across our installed base, 3) over 1.5 million hours saved from lost productivity…</a:t>
            </a:r>
          </a:p>
          <a:p>
            <a:pPr marL="0" marR="0" lvl="0" indent="0" algn="l" defTabSz="914400" rtl="0" eaLnBrk="1" fontAlgn="auto" latinLnBrk="0" hangingPunct="1">
              <a:lnSpc>
                <a:spcPct val="100000"/>
              </a:lnSpc>
              <a:spcBef>
                <a:spcPts val="0"/>
              </a:spcBef>
              <a:spcAft>
                <a:spcPts val="0"/>
              </a:spcAft>
              <a:buClrTx/>
              <a:buSzTx/>
              <a:buFont typeface="MetricHPE" panose="020B0604020202020204" pitchFamily="34" charset="0"/>
              <a:buNone/>
              <a:tabLst/>
              <a:defRPr/>
            </a:pPr>
            <a:r>
              <a:rPr kumimoji="0" lang="en-US" sz="1100" b="0" i="0" u="none" strike="noStrike" kern="1200" cap="none" spc="0" normalizeH="0" baseline="0" noProof="0" dirty="0">
                <a:ln>
                  <a:noFill/>
                </a:ln>
                <a:solidFill>
                  <a:prstClr val="white"/>
                </a:solidFill>
                <a:effectLst/>
                <a:uLnTx/>
                <a:uFillTx/>
                <a:latin typeface="MetricHPE"/>
                <a:ea typeface="+mn-ea"/>
                <a:cs typeface="+mn-cs"/>
              </a:rPr>
              <a:t>HPE InfoSight is the most advanced AI for infrastructure</a:t>
            </a:r>
          </a:p>
          <a:p>
            <a:pPr marL="0" marR="0" lvl="0" indent="0" algn="l" defTabSz="914400" rtl="0" eaLnBrk="1" fontAlgn="auto" latinLnBrk="0" hangingPunct="1">
              <a:lnSpc>
                <a:spcPct val="100000"/>
              </a:lnSpc>
              <a:spcBef>
                <a:spcPts val="0"/>
              </a:spcBef>
              <a:spcAft>
                <a:spcPts val="0"/>
              </a:spcAft>
              <a:buClrTx/>
              <a:buSzTx/>
              <a:buFont typeface="MetricHPE" panose="020B0604020202020204" pitchFamily="34" charset="0"/>
              <a:buNone/>
              <a:tabLst/>
              <a:defRPr/>
            </a:pPr>
            <a:endParaRPr kumimoji="0" lang="en-US" sz="1100" b="0" i="0" u="none" strike="noStrike" kern="1200" cap="none" spc="0" normalizeH="0" baseline="0" noProof="0" dirty="0">
              <a:ln>
                <a:noFill/>
              </a:ln>
              <a:solidFill>
                <a:prstClr val="white"/>
              </a:solidFill>
              <a:effectLst/>
              <a:uLnTx/>
              <a:uFillTx/>
              <a:latin typeface="MetricHPE"/>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etricHPE" panose="020B0604020202020204" pitchFamily="34" charset="0"/>
              <a:buNone/>
              <a:tabLst/>
              <a:defRPr/>
            </a:pPr>
            <a:r>
              <a:rPr kumimoji="0" lang="en-US" sz="1100" b="0" i="0" u="none" strike="noStrike" kern="1200" cap="none" spc="0" normalizeH="0" baseline="0" noProof="0" dirty="0">
                <a:ln>
                  <a:noFill/>
                </a:ln>
                <a:solidFill>
                  <a:prstClr val="white"/>
                </a:solidFill>
                <a:effectLst/>
                <a:uLnTx/>
                <a:uFillTx/>
                <a:latin typeface="MetricHPE"/>
                <a:ea typeface="+mn-ea"/>
                <a:cs typeface="+mn-cs"/>
              </a:rPr>
              <a:t>Every second, we collect and analyze millions of sensors from every system in our installed base, across the HPE installed base that drives our predictive analytics and recommendations full-stack from storage to VMs…</a:t>
            </a:r>
          </a:p>
          <a:p>
            <a:pPr marL="0" marR="0" lvl="0" indent="0" algn="l" defTabSz="914400" rtl="0" eaLnBrk="1" fontAlgn="auto" latinLnBrk="0" hangingPunct="1">
              <a:lnSpc>
                <a:spcPct val="100000"/>
              </a:lnSpc>
              <a:spcBef>
                <a:spcPts val="0"/>
              </a:spcBef>
              <a:spcAft>
                <a:spcPts val="0"/>
              </a:spcAft>
              <a:buClrTx/>
              <a:buSzTx/>
              <a:buFont typeface="MetricHPE" panose="020B0604020202020204" pitchFamily="34" charset="0"/>
              <a:buNone/>
              <a:tabLst/>
              <a:defRPr/>
            </a:pPr>
            <a:endParaRPr kumimoji="0" lang="en-US" sz="1100" b="0" i="0" u="none" strike="noStrike" kern="1200" cap="none" spc="0" normalizeH="0" baseline="0" noProof="0" dirty="0">
              <a:ln>
                <a:noFill/>
              </a:ln>
              <a:solidFill>
                <a:prstClr val="white"/>
              </a:solidFill>
              <a:effectLst/>
              <a:uLnTx/>
              <a:uFillTx/>
              <a:latin typeface="MetricHPE"/>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etricHPE" panose="020B0604020202020204" pitchFamily="34" charset="0"/>
              <a:buNone/>
              <a:tabLst/>
              <a:defRPr/>
            </a:pPr>
            <a:r>
              <a:rPr kumimoji="0" lang="en-US" sz="1100" b="0" i="0" u="none" strike="noStrike" kern="1200" cap="none" spc="0" normalizeH="0" baseline="0" noProof="0" dirty="0">
                <a:ln>
                  <a:noFill/>
                </a:ln>
                <a:solidFill>
                  <a:prstClr val="white"/>
                </a:solidFill>
                <a:effectLst/>
                <a:uLnTx/>
                <a:uFillTx/>
                <a:latin typeface="MetricHPE"/>
                <a:ea typeface="+mn-ea"/>
                <a:cs typeface="+mn-cs"/>
              </a:rPr>
              <a:t>Everything from predicting/preventing issues, to self-improving performance, to self-optimizing resources (repurpose these VMs to free up resources)</a:t>
            </a:r>
          </a:p>
          <a:p>
            <a:pPr marL="0" marR="0" lvl="0" indent="0" algn="l" defTabSz="914400" rtl="0" eaLnBrk="1" fontAlgn="auto" latinLnBrk="0" hangingPunct="1">
              <a:lnSpc>
                <a:spcPct val="100000"/>
              </a:lnSpc>
              <a:spcBef>
                <a:spcPts val="0"/>
              </a:spcBef>
              <a:spcAft>
                <a:spcPts val="0"/>
              </a:spcAft>
              <a:buClrTx/>
              <a:buSzTx/>
              <a:buFont typeface="MetricHPE" panose="020B0604020202020204" pitchFamily="34" charset="0"/>
              <a:buNone/>
              <a:tabLst/>
              <a:defRPr/>
            </a:pPr>
            <a:endParaRPr kumimoji="0" lang="en-US" sz="1100" b="0" i="0" u="none" strike="noStrike" kern="1200" cap="none" spc="0" normalizeH="0" baseline="0" noProof="0" dirty="0">
              <a:ln>
                <a:noFill/>
              </a:ln>
              <a:solidFill>
                <a:prstClr val="white"/>
              </a:solidFill>
              <a:effectLst/>
              <a:uLnTx/>
              <a:uFillTx/>
              <a:latin typeface="MetricHPE"/>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etricHPE" panose="020B0604020202020204" pitchFamily="34" charset="0"/>
              <a:buNone/>
              <a:tabLst/>
              <a:defRPr/>
            </a:pPr>
            <a:r>
              <a:rPr kumimoji="0" lang="en-US" sz="1100" b="0" i="0" u="none" strike="noStrike" kern="1200" cap="none" spc="0" normalizeH="0" baseline="0" noProof="0" dirty="0">
                <a:ln>
                  <a:noFill/>
                </a:ln>
                <a:solidFill>
                  <a:prstClr val="white"/>
                </a:solidFill>
                <a:effectLst/>
                <a:uLnTx/>
                <a:uFillTx/>
                <a:latin typeface="MetricHPE"/>
                <a:ea typeface="+mn-ea"/>
                <a:cs typeface="+mn-cs"/>
              </a:rPr>
              <a:t>– and it’s what uniquely enables a new customer experience.</a:t>
            </a:r>
          </a:p>
          <a:p>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pPr/>
              <a:t>5</a:t>
            </a:fld>
            <a:endParaRPr lang="en-US" dirty="0"/>
          </a:p>
        </p:txBody>
      </p:sp>
    </p:spTree>
    <p:extLst>
      <p:ext uri="{BB962C8B-B14F-4D97-AF65-F5344CB8AC3E}">
        <p14:creationId xmlns:p14="http://schemas.microsoft.com/office/powerpoint/2010/main" val="971598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Intent</a:t>
            </a:r>
            <a:r>
              <a:rPr lang="en-US" baseline="0" dirty="0"/>
              <a:t> of slide: List out the beneficial outcomes (time savings, ROI &amp; payback, cost savings, efficiency, UX) of an AI-driven infrastructure.</a:t>
            </a:r>
          </a:p>
          <a:p>
            <a:endParaRPr lang="en-US" dirty="0"/>
          </a:p>
          <a:p>
            <a:r>
              <a:rPr lang="en-US" dirty="0"/>
              <a:t>In light</a:t>
            </a:r>
            <a:r>
              <a:rPr lang="en-US" baseline="0" dirty="0"/>
              <a:t> of these challenges…</a:t>
            </a:r>
            <a:r>
              <a:rPr lang="en-US" dirty="0"/>
              <a:t>Before we dive in, I would like to ask</a:t>
            </a:r>
            <a:r>
              <a:rPr lang="en-US" baseline="0" dirty="0"/>
              <a:t> what may or may not be a hypothetical scenario -</a:t>
            </a:r>
          </a:p>
          <a:p>
            <a:r>
              <a:rPr lang="en-US" baseline="0" dirty="0"/>
              <a:t>WHAT IF YOU DISCOVERED A TECHNOLOGY THAT delivered the following outcomes:</a:t>
            </a:r>
          </a:p>
          <a:p>
            <a:pPr marL="237340" marR="0" indent="-237340" algn="l" defTabSz="914400" rtl="0" eaLnBrk="1" fontAlgn="auto" latinLnBrk="0" hangingPunct="1">
              <a:lnSpc>
                <a:spcPct val="100000"/>
              </a:lnSpc>
              <a:spcBef>
                <a:spcPts val="0"/>
              </a:spcBef>
              <a:spcAft>
                <a:spcPts val="0"/>
              </a:spcAft>
              <a:buClrTx/>
              <a:buSzTx/>
              <a:buFontTx/>
              <a:buAutoNum type="arabicPeriod"/>
              <a:tabLst/>
              <a:defRPr/>
            </a:pPr>
            <a:r>
              <a:rPr lang="en-US" baseline="0" dirty="0"/>
              <a:t>91% More Time for you to work on innovation and new projects</a:t>
            </a:r>
          </a:p>
          <a:p>
            <a:pPr marL="237340" marR="0" indent="-237340" algn="l" defTabSz="914400" rtl="0" eaLnBrk="1" fontAlgn="auto" latinLnBrk="0" hangingPunct="1">
              <a:lnSpc>
                <a:spcPct val="100000"/>
              </a:lnSpc>
              <a:spcBef>
                <a:spcPts val="0"/>
              </a:spcBef>
              <a:spcAft>
                <a:spcPts val="0"/>
              </a:spcAft>
              <a:buClrTx/>
              <a:buSzTx/>
              <a:buFontTx/>
              <a:buAutoNum type="arabicPeriod"/>
              <a:tabLst/>
              <a:defRPr/>
            </a:pPr>
            <a:r>
              <a:rPr lang="en-US" baseline="0" dirty="0"/>
              <a:t>192% ROI with payback within a year (7 months)</a:t>
            </a:r>
          </a:p>
          <a:p>
            <a:pPr marL="237340" marR="0" indent="-237340" algn="l" defTabSz="914400" rtl="0" eaLnBrk="1" fontAlgn="auto" latinLnBrk="0" hangingPunct="1">
              <a:lnSpc>
                <a:spcPct val="100000"/>
              </a:lnSpc>
              <a:spcBef>
                <a:spcPts val="0"/>
              </a:spcBef>
              <a:spcAft>
                <a:spcPts val="0"/>
              </a:spcAft>
              <a:buClrTx/>
              <a:buSzTx/>
              <a:buFontTx/>
              <a:buAutoNum type="arabicPeriod"/>
              <a:tabLst/>
              <a:defRPr/>
            </a:pPr>
            <a:r>
              <a:rPr lang="en-US" baseline="0" dirty="0"/>
              <a:t>Gave you 69% Cost Savings</a:t>
            </a:r>
          </a:p>
          <a:p>
            <a:pPr marL="237340" marR="0" indent="-237340" algn="l" defTabSz="914400" rtl="0" eaLnBrk="1" fontAlgn="auto" latinLnBrk="0" hangingPunct="1">
              <a:lnSpc>
                <a:spcPct val="100000"/>
              </a:lnSpc>
              <a:spcBef>
                <a:spcPts val="0"/>
              </a:spcBef>
              <a:spcAft>
                <a:spcPts val="0"/>
              </a:spcAft>
              <a:buClrTx/>
              <a:buSzTx/>
              <a:buFontTx/>
              <a:buAutoNum type="arabicPeriod"/>
              <a:tabLst/>
              <a:defRPr/>
            </a:pPr>
            <a:r>
              <a:rPr lang="en-US" baseline="0" dirty="0"/>
              <a:t>Ability to recover Terabyte sized VMs in 60 seconds</a:t>
            </a:r>
          </a:p>
          <a:p>
            <a:pPr marL="237340" marR="0" indent="-237340" algn="l" defTabSz="914400" rtl="0" eaLnBrk="1" fontAlgn="auto" latinLnBrk="0" hangingPunct="1">
              <a:lnSpc>
                <a:spcPct val="100000"/>
              </a:lnSpc>
              <a:spcBef>
                <a:spcPts val="0"/>
              </a:spcBef>
              <a:spcAft>
                <a:spcPts val="0"/>
              </a:spcAft>
              <a:buClrTx/>
              <a:buSzTx/>
              <a:buFontTx/>
              <a:buAutoNum type="arabicPeriod"/>
              <a:tabLst/>
              <a:defRPr/>
            </a:pPr>
            <a:r>
              <a:rPr lang="en-US" baseline="0" dirty="0"/>
              <a:t>And one simple, familiar interface… or experience… to manage everything that includes AI-driven intelligence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It also has unique warrantees in the form of HPE SimpliVity HyperGuarantee that is unique in the industry.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Are you interested in learning more?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a:spcBef>
                <a:spcPts val="200"/>
              </a:spcBef>
              <a:buClr>
                <a:schemeClr val="tx1"/>
              </a:buClr>
            </a:pPr>
            <a:r>
              <a:rPr lang="en-US" sz="1200" dirty="0">
                <a:solidFill>
                  <a:schemeClr val="bg1">
                    <a:lumMod val="95000"/>
                  </a:schemeClr>
                </a:solidFill>
              </a:rPr>
              <a:t>Sources:</a:t>
            </a:r>
          </a:p>
          <a:p>
            <a:pPr>
              <a:spcBef>
                <a:spcPts val="200"/>
              </a:spcBef>
              <a:buClr>
                <a:schemeClr val="tx1"/>
              </a:buClr>
            </a:pPr>
            <a:r>
              <a:rPr lang="en-US" sz="1200" baseline="30000" dirty="0">
                <a:solidFill>
                  <a:schemeClr val="bg1">
                    <a:lumMod val="95000"/>
                  </a:schemeClr>
                </a:solidFill>
              </a:rPr>
              <a:t>1</a:t>
            </a:r>
            <a:r>
              <a:rPr lang="en-US" sz="1200" dirty="0">
                <a:solidFill>
                  <a:schemeClr val="bg1">
                    <a:lumMod val="95000"/>
                  </a:schemeClr>
                </a:solidFill>
              </a:rPr>
              <a:t>IDC Research, “</a:t>
            </a:r>
            <a:r>
              <a:rPr lang="en-US" sz="1200" dirty="0">
                <a:solidFill>
                  <a:schemeClr val="bg1">
                    <a:lumMod val="95000"/>
                  </a:schemeClr>
                </a:solidFill>
                <a:hlinkClick r:id="rId3"/>
              </a:rPr>
              <a:t>HPE SimpliVity Drives Operational Efficiency and Customers are Benefiting</a:t>
            </a:r>
            <a:r>
              <a:rPr lang="en-US" sz="1200" dirty="0">
                <a:solidFill>
                  <a:schemeClr val="bg1">
                    <a:lumMod val="95000"/>
                  </a:schemeClr>
                </a:solidFill>
              </a:rPr>
              <a:t>,” August 2018</a:t>
            </a:r>
          </a:p>
          <a:p>
            <a:pPr>
              <a:spcBef>
                <a:spcPts val="200"/>
              </a:spcBef>
              <a:buClr>
                <a:schemeClr val="tx1"/>
              </a:buClr>
            </a:pPr>
            <a:r>
              <a:rPr lang="en-US" dirty="0">
                <a:hlinkClick r:id="rId3"/>
              </a:rPr>
              <a:t>https://www.hpe.com/us/en/resources/integrated-systems/simplivity-customer-interviews.html?parentPage=/us/en/products/integrated-systems/simplivity</a:t>
            </a:r>
            <a:endParaRPr lang="en-US" dirty="0"/>
          </a:p>
          <a:p>
            <a:pPr>
              <a:spcBef>
                <a:spcPts val="200"/>
              </a:spcBef>
              <a:buClr>
                <a:schemeClr val="tx1"/>
              </a:buClr>
            </a:pPr>
            <a:endParaRPr lang="en-US" sz="1200" dirty="0">
              <a:solidFill>
                <a:schemeClr val="bg1">
                  <a:lumMod val="95000"/>
                </a:schemeClr>
              </a:solidFill>
            </a:endParaRPr>
          </a:p>
          <a:p>
            <a:pPr>
              <a:spcBef>
                <a:spcPts val="200"/>
              </a:spcBef>
              <a:buClr>
                <a:schemeClr val="tx1"/>
              </a:buClr>
            </a:pPr>
            <a:r>
              <a:rPr lang="en-US" sz="1200" baseline="30000" dirty="0">
                <a:solidFill>
                  <a:schemeClr val="bg1">
                    <a:lumMod val="95000"/>
                  </a:schemeClr>
                </a:solidFill>
              </a:rPr>
              <a:t>2</a:t>
            </a:r>
            <a:r>
              <a:rPr lang="en-US" sz="1200" dirty="0">
                <a:solidFill>
                  <a:schemeClr val="bg1">
                    <a:lumMod val="95000"/>
                  </a:schemeClr>
                </a:solidFill>
              </a:rPr>
              <a:t> Forrester, </a:t>
            </a:r>
            <a:r>
              <a:rPr lang="en-US" sz="1200" u="sng" dirty="0">
                <a:solidFill>
                  <a:schemeClr val="bg1">
                    <a:lumMod val="95000"/>
                  </a:schemeClr>
                </a:solidFill>
                <a:hlinkClick r:id="rId4"/>
              </a:rPr>
              <a:t>Total Economic Impact of HPE SimpliVity Hyperconverged Infrastructure</a:t>
            </a:r>
            <a:r>
              <a:rPr lang="en-US" sz="1200" u="sng" dirty="0">
                <a:solidFill>
                  <a:schemeClr val="bg1">
                    <a:lumMod val="95000"/>
                  </a:schemeClr>
                </a:solidFill>
                <a:hlinkClick r:id="rId5"/>
              </a:rPr>
              <a:t> </a:t>
            </a:r>
            <a:r>
              <a:rPr lang="en-US" sz="1200" dirty="0">
                <a:solidFill>
                  <a:schemeClr val="bg1">
                    <a:lumMod val="95000"/>
                  </a:schemeClr>
                </a:solidFill>
              </a:rPr>
              <a:t>, May 2019</a:t>
            </a:r>
          </a:p>
          <a:p>
            <a:pPr>
              <a:spcBef>
                <a:spcPts val="200"/>
              </a:spcBef>
              <a:buClr>
                <a:schemeClr val="tx1"/>
              </a:buClr>
            </a:pPr>
            <a:r>
              <a:rPr lang="en-US" dirty="0">
                <a:hlinkClick r:id="rId4"/>
              </a:rPr>
              <a:t>https://www.hpe.com/us/en/resources/integrated-systems/simplivity-economic-impact.html?parentPage=/us/en/products/integrated-systems/simplivity</a:t>
            </a:r>
            <a:endParaRPr lang="en-US" dirty="0"/>
          </a:p>
          <a:p>
            <a:pPr>
              <a:spcBef>
                <a:spcPts val="200"/>
              </a:spcBef>
              <a:buClr>
                <a:schemeClr val="tx1"/>
              </a:buClr>
            </a:pPr>
            <a:endParaRPr lang="en-US" sz="1200" baseline="30000" dirty="0">
              <a:solidFill>
                <a:schemeClr val="bg1">
                  <a:lumMod val="95000"/>
                </a:schemeClr>
              </a:solidFill>
            </a:endParaRPr>
          </a:p>
          <a:p>
            <a:pPr>
              <a:spcBef>
                <a:spcPts val="200"/>
              </a:spcBef>
              <a:buClr>
                <a:schemeClr val="tx1"/>
              </a:buClr>
            </a:pPr>
            <a:r>
              <a:rPr lang="en-US" sz="1200" baseline="30000" dirty="0">
                <a:solidFill>
                  <a:schemeClr val="bg1">
                    <a:lumMod val="95000"/>
                  </a:schemeClr>
                </a:solidFill>
              </a:rPr>
              <a:t>3</a:t>
            </a:r>
            <a:r>
              <a:rPr lang="en-US" sz="1200" dirty="0">
                <a:solidFill>
                  <a:schemeClr val="bg1">
                    <a:lumMod val="95000"/>
                  </a:schemeClr>
                </a:solidFill>
              </a:rPr>
              <a:t> </a:t>
            </a:r>
            <a:r>
              <a:rPr lang="en-US" sz="1200" dirty="0">
                <a:solidFill>
                  <a:schemeClr val="bg1">
                    <a:lumMod val="95000"/>
                  </a:schemeClr>
                </a:solidFill>
                <a:hlinkClick r:id="rId6"/>
              </a:rPr>
              <a:t>HPE SimpliVity HyperGuarantee</a:t>
            </a:r>
            <a:endParaRPr lang="en-US" sz="1200" dirty="0">
              <a:solidFill>
                <a:schemeClr val="bg1">
                  <a:lumMod val="95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hlinkClick r:id="rId6"/>
              </a:rPr>
              <a:t>https://www.hpe.com/us/en/integrated-systems/simplivity-guarantee.html</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pPr/>
              <a:t>6</a:t>
            </a:fld>
            <a:endParaRPr lang="en-US" dirty="0"/>
          </a:p>
        </p:txBody>
      </p:sp>
    </p:spTree>
    <p:extLst>
      <p:ext uri="{BB962C8B-B14F-4D97-AF65-F5344CB8AC3E}">
        <p14:creationId xmlns:p14="http://schemas.microsoft.com/office/powerpoint/2010/main" val="1373059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normAutofit/>
          </a:bodyPr>
          <a:lstStyle/>
          <a:p>
            <a:pPr marL="45720" marR="0" indent="-36576" algn="l" defTabSz="914400" rtl="0" eaLnBrk="1" fontAlgn="auto" latinLnBrk="0" hangingPunct="1">
              <a:lnSpc>
                <a:spcPct val="100000"/>
              </a:lnSpc>
              <a:spcBef>
                <a:spcPts val="600"/>
              </a:spcBef>
              <a:spcAft>
                <a:spcPts val="0"/>
              </a:spcAft>
              <a:buClrTx/>
              <a:buSzPct val="25000"/>
              <a:buFont typeface="MetricHPE" panose="020B0303030202060203" pitchFamily="34" charset="0"/>
              <a:buChar char=" "/>
              <a:tabLst/>
              <a:defRPr/>
            </a:pPr>
            <a:r>
              <a:rPr lang="en-US" b="1" dirty="0"/>
              <a:t>Intent</a:t>
            </a:r>
            <a:r>
              <a:rPr lang="en-US" b="1" baseline="0" dirty="0"/>
              <a:t> of slide: Show how HPE SimpliVity is intelligent HCI for the edge.</a:t>
            </a:r>
          </a:p>
          <a:p>
            <a:endParaRPr lang="en-US" dirty="0"/>
          </a:p>
          <a:p>
            <a:r>
              <a:rPr lang="en-US" dirty="0"/>
              <a:t>To meet these challenges</a:t>
            </a:r>
            <a:r>
              <a:rPr lang="en-US" baseline="0" dirty="0"/>
              <a:t> the answer is HPE SimpliVity, Intelligent HCI for the Edge</a:t>
            </a:r>
          </a:p>
          <a:p>
            <a:endParaRPr lang="en-US" baseline="0" dirty="0"/>
          </a:p>
          <a:p>
            <a:r>
              <a:rPr lang="en-US" baseline="0" dirty="0"/>
              <a:t>SimpliVity delivers an </a:t>
            </a:r>
            <a:r>
              <a:rPr lang="en-US" b="1" baseline="0" dirty="0"/>
              <a:t>intelligently simple </a:t>
            </a:r>
            <a:r>
              <a:rPr lang="en-US" baseline="0" dirty="0"/>
              <a:t>solution from deployment to upgrades, it's </a:t>
            </a:r>
            <a:r>
              <a:rPr lang="en-US" b="1" baseline="0" dirty="0"/>
              <a:t>hyper-efficient</a:t>
            </a:r>
            <a:r>
              <a:rPr lang="en-US" baseline="0" dirty="0"/>
              <a:t> for industry leading data efficiency, it's </a:t>
            </a:r>
            <a:r>
              <a:rPr lang="en-US" b="1" baseline="0" dirty="0"/>
              <a:t>edge-optimized</a:t>
            </a:r>
            <a:r>
              <a:rPr lang="en-US" baseline="0" dirty="0"/>
              <a:t> for admin-free sites and high-availability in the smallest footprint, </a:t>
            </a:r>
          </a:p>
          <a:p>
            <a:endParaRPr lang="en-US" baseline="0" dirty="0"/>
          </a:p>
          <a:p>
            <a:r>
              <a:rPr lang="en-US" baseline="0" dirty="0"/>
              <a:t>and </a:t>
            </a:r>
            <a:r>
              <a:rPr lang="en-US" b="1" baseline="0" dirty="0"/>
              <a:t>now</a:t>
            </a:r>
            <a:r>
              <a:rPr lang="en-US" baseline="0" dirty="0"/>
              <a:t> with support for comprehensive data protection direct to cloud, it's </a:t>
            </a:r>
            <a:r>
              <a:rPr lang="en-US" b="1" baseline="0" dirty="0"/>
              <a:t>cloud connected </a:t>
            </a:r>
            <a:r>
              <a:rPr lang="en-US" baseline="0" dirty="0"/>
              <a:t>helping customers with their hybrid cloud journey.</a:t>
            </a:r>
          </a:p>
          <a:p>
            <a:endParaRPr lang="en-US" baseline="0" dirty="0"/>
          </a:p>
          <a:p>
            <a:r>
              <a:rPr lang="en-US" baseline="0" dirty="0"/>
              <a:t>HPE SimpliVity also supports many virtual machine (VM) applications including databases, file sharing, and virtual desktop infrastructure like Citrix and VMware Horizon View.</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5BFEAE42-E3FE-4405-B7FC-4425D05B92A0}"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30424242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normAutofit fontScale="85000" lnSpcReduction="10000"/>
          </a:bodyPr>
          <a:lstStyle/>
          <a:p>
            <a:pPr marL="45720" marR="0" lvl="0" indent="-36576" algn="l" defTabSz="914400" rtl="0" eaLnBrk="1" fontAlgn="auto" latinLnBrk="0" hangingPunct="1">
              <a:lnSpc>
                <a:spcPct val="100000"/>
              </a:lnSpc>
              <a:spcBef>
                <a:spcPts val="600"/>
              </a:spcBef>
              <a:spcAft>
                <a:spcPts val="0"/>
              </a:spcAft>
              <a:buClrTx/>
              <a:buSzPct val="25000"/>
              <a:buFont typeface="MetricHPE" panose="020B0303030202060203" pitchFamily="34" charset="0"/>
              <a:buChar char=" "/>
              <a:tabLst/>
              <a:defRPr/>
            </a:pPr>
            <a:r>
              <a:rPr lang="en-US" sz="1100" kern="1200" dirty="0">
                <a:solidFill>
                  <a:schemeClr val="tx1"/>
                </a:solidFill>
                <a:effectLst/>
                <a:ea typeface="+mn-ea"/>
                <a:cs typeface="+mn-cs"/>
              </a:rPr>
              <a:t>Intent of slide: Exemplify</a:t>
            </a:r>
            <a:r>
              <a:rPr lang="en-US" sz="1100" kern="1200" baseline="0" dirty="0">
                <a:solidFill>
                  <a:schemeClr val="tx1"/>
                </a:solidFill>
                <a:effectLst/>
                <a:ea typeface="+mn-ea"/>
                <a:cs typeface="+mn-cs"/>
              </a:rPr>
              <a:t> how HPE SimpliVity is intelligently simple.</a:t>
            </a:r>
            <a:endParaRPr lang="en-US" sz="1100" kern="1200" dirty="0">
              <a:solidFill>
                <a:schemeClr val="tx1"/>
              </a:solidFill>
              <a:effectLst/>
              <a:ea typeface="+mn-ea"/>
              <a:cs typeface="+mn-cs"/>
            </a:endParaRPr>
          </a:p>
          <a:p>
            <a:pPr marL="45720" marR="0" lvl="0" indent="-36576" algn="l" defTabSz="914400" rtl="0" eaLnBrk="1" fontAlgn="auto" latinLnBrk="0" hangingPunct="1">
              <a:lnSpc>
                <a:spcPct val="100000"/>
              </a:lnSpc>
              <a:spcBef>
                <a:spcPts val="600"/>
              </a:spcBef>
              <a:spcAft>
                <a:spcPts val="0"/>
              </a:spcAft>
              <a:buClrTx/>
              <a:buSzPct val="25000"/>
              <a:buFont typeface="MetricHPE" panose="020B0303030202060203" pitchFamily="34" charset="0"/>
              <a:buChar char=" "/>
              <a:tabLst/>
              <a:defRPr/>
            </a:pPr>
            <a:endParaRPr lang="en-US" sz="1100" kern="1200" dirty="0">
              <a:solidFill>
                <a:schemeClr val="tx1"/>
              </a:solidFill>
              <a:effectLst/>
              <a:ea typeface="+mn-ea"/>
              <a:cs typeface="+mn-cs"/>
            </a:endParaRPr>
          </a:p>
          <a:p>
            <a:pPr marL="45720" marR="0" lvl="0" indent="-36576" algn="l" defTabSz="914400" rtl="0" eaLnBrk="1" fontAlgn="auto" latinLnBrk="0" hangingPunct="1">
              <a:lnSpc>
                <a:spcPct val="100000"/>
              </a:lnSpc>
              <a:spcBef>
                <a:spcPts val="600"/>
              </a:spcBef>
              <a:spcAft>
                <a:spcPts val="0"/>
              </a:spcAft>
              <a:buClrTx/>
              <a:buSzPct val="25000"/>
              <a:buFont typeface="MetricHPE" panose="020B0303030202060203" pitchFamily="34" charset="0"/>
              <a:buChar char=" "/>
              <a:tabLst/>
              <a:defRPr/>
            </a:pPr>
            <a:r>
              <a:rPr lang="en-US" sz="1100" kern="1200" dirty="0">
                <a:solidFill>
                  <a:schemeClr val="tx1"/>
                </a:solidFill>
                <a:effectLst/>
                <a:ea typeface="+mn-ea"/>
                <a:cs typeface="+mn-cs"/>
              </a:rPr>
              <a:t>So how is HPE’s offer </a:t>
            </a:r>
            <a:r>
              <a:rPr lang="en-US" sz="1100" b="1" kern="1200" dirty="0">
                <a:solidFill>
                  <a:schemeClr val="tx1"/>
                </a:solidFill>
                <a:effectLst/>
                <a:ea typeface="+mn-ea"/>
                <a:cs typeface="+mn-cs"/>
              </a:rPr>
              <a:t>intelligently simple </a:t>
            </a:r>
            <a:r>
              <a:rPr lang="en-US" sz="1100" kern="1200" dirty="0">
                <a:solidFill>
                  <a:schemeClr val="tx1"/>
                </a:solidFill>
                <a:effectLst/>
                <a:ea typeface="+mn-ea"/>
                <a:cs typeface="+mn-cs"/>
              </a:rPr>
              <a:t>and differentiated?</a:t>
            </a:r>
          </a:p>
          <a:p>
            <a:endParaRPr lang="en-US" sz="1100" kern="1200" dirty="0">
              <a:solidFill>
                <a:schemeClr val="tx1"/>
              </a:solidFill>
              <a:effectLst/>
              <a:ea typeface="+mn-ea"/>
              <a:cs typeface="+mn-cs"/>
            </a:endParaRPr>
          </a:p>
          <a:p>
            <a:pPr marL="45720" marR="0" indent="-36576" algn="l" defTabSz="914400" rtl="0" eaLnBrk="1" fontAlgn="auto" latinLnBrk="0" hangingPunct="1">
              <a:lnSpc>
                <a:spcPct val="100000"/>
              </a:lnSpc>
              <a:spcBef>
                <a:spcPts val="600"/>
              </a:spcBef>
              <a:spcAft>
                <a:spcPts val="0"/>
              </a:spcAft>
              <a:buClrTx/>
              <a:buSzPct val="25000"/>
              <a:buFont typeface="MetricHPE" panose="020B0303030202060203" pitchFamily="34" charset="0"/>
              <a:buChar char=" "/>
              <a:tabLst/>
              <a:defRPr/>
            </a:pPr>
            <a:r>
              <a:rPr lang="en-US" dirty="0"/>
              <a:t>We focus on the complete end-to-end</a:t>
            </a:r>
            <a:r>
              <a:rPr lang="en-US" baseline="0" dirty="0"/>
              <a:t> customer experience… making HCI simple to deploy, manage, scale, upgrade, support, and own.</a:t>
            </a:r>
            <a:endParaRPr lang="en-US" dirty="0"/>
          </a:p>
          <a:p>
            <a:endParaRPr lang="en-US" sz="1100" kern="1200" dirty="0">
              <a:solidFill>
                <a:schemeClr val="tx1"/>
              </a:solidFill>
              <a:effectLst/>
              <a:ea typeface="+mn-ea"/>
              <a:cs typeface="+mn-cs"/>
            </a:endParaRPr>
          </a:p>
          <a:p>
            <a:r>
              <a:rPr lang="en-US" sz="1100" kern="1200" dirty="0">
                <a:solidFill>
                  <a:schemeClr val="tx1"/>
                </a:solidFill>
                <a:effectLst/>
                <a:ea typeface="+mn-ea"/>
                <a:cs typeface="+mn-cs"/>
              </a:rPr>
              <a:t>1</a:t>
            </a:r>
            <a:r>
              <a:rPr lang="en-US" sz="1100" kern="1200" baseline="30000" dirty="0">
                <a:solidFill>
                  <a:schemeClr val="tx1"/>
                </a:solidFill>
                <a:effectLst/>
                <a:ea typeface="+mn-ea"/>
                <a:cs typeface="+mn-cs"/>
              </a:rPr>
              <a:t>st</a:t>
            </a:r>
            <a:r>
              <a:rPr lang="en-US" sz="1100" kern="1200" dirty="0">
                <a:solidFill>
                  <a:schemeClr val="tx1"/>
                </a:solidFill>
                <a:effectLst/>
                <a:ea typeface="+mn-ea"/>
                <a:cs typeface="+mn-cs"/>
              </a:rPr>
              <a:t>, HPE SimpliVity collapses the stack in an unique all-in-one system.  Beyond standard HCI consolidation, we include native backup and recovery eliminating needs for separate backup software and appliances.</a:t>
            </a:r>
          </a:p>
          <a:p>
            <a:endParaRPr lang="en-US" sz="1100" kern="1200" dirty="0">
              <a:solidFill>
                <a:schemeClr val="tx1"/>
              </a:solidFill>
              <a:effectLst/>
              <a:ea typeface="+mn-ea"/>
              <a:cs typeface="+mn-cs"/>
            </a:endParaRPr>
          </a:p>
          <a:p>
            <a:r>
              <a:rPr lang="en-US" sz="1100" kern="1200" dirty="0">
                <a:solidFill>
                  <a:schemeClr val="tx1"/>
                </a:solidFill>
                <a:effectLst/>
                <a:ea typeface="+mn-ea"/>
                <a:cs typeface="+mn-cs"/>
              </a:rPr>
              <a:t>Then, we give our customers global unified management. One GUI to manage any number of distributed sites across the world.</a:t>
            </a:r>
          </a:p>
          <a:p>
            <a:r>
              <a:rPr lang="en-US" sz="1100" kern="1200" dirty="0">
                <a:solidFill>
                  <a:schemeClr val="tx1"/>
                </a:solidFill>
                <a:effectLst/>
                <a:ea typeface="+mn-ea"/>
                <a:cs typeface="+mn-cs"/>
              </a:rPr>
              <a:t>Then as you look at Day 2 and beyond, we have simple, zero-downtime, non-disruptive scale-out where the cluster intelligently balances itself  </a:t>
            </a:r>
          </a:p>
          <a:p>
            <a:r>
              <a:rPr lang="en-US" sz="1100" kern="1200" dirty="0">
                <a:solidFill>
                  <a:schemeClr val="tx1"/>
                </a:solidFill>
                <a:effectLst/>
                <a:ea typeface="+mn-ea"/>
                <a:cs typeface="+mn-cs"/>
              </a:rPr>
              <a:t>We eliminate the need to tune with intelligence that ensures optimal performance, efficiency and resiliency</a:t>
            </a:r>
          </a:p>
          <a:p>
            <a:endParaRPr lang="en-US" sz="1100" kern="1200" dirty="0">
              <a:solidFill>
                <a:schemeClr val="tx1"/>
              </a:solidFill>
              <a:effectLst/>
              <a:ea typeface="+mn-ea"/>
              <a:cs typeface="+mn-cs"/>
            </a:endParaRPr>
          </a:p>
          <a:p>
            <a:r>
              <a:rPr lang="en-US" sz="1100" kern="1200" dirty="0">
                <a:solidFill>
                  <a:schemeClr val="tx1"/>
                </a:solidFill>
                <a:effectLst/>
                <a:ea typeface="+mn-ea"/>
                <a:cs typeface="+mn-cs"/>
              </a:rPr>
              <a:t>[Click X2]</a:t>
            </a:r>
          </a:p>
          <a:p>
            <a:endParaRPr lang="en-US" sz="1100" kern="1200" dirty="0">
              <a:solidFill>
                <a:schemeClr val="tx1"/>
              </a:solidFill>
              <a:effectLst/>
              <a:ea typeface="+mn-ea"/>
              <a:cs typeface="+mn-cs"/>
            </a:endParaRPr>
          </a:p>
          <a:p>
            <a:r>
              <a:rPr lang="en-US" sz="1100" kern="1200" dirty="0">
                <a:solidFill>
                  <a:schemeClr val="tx1"/>
                </a:solidFill>
                <a:effectLst/>
                <a:ea typeface="+mn-ea"/>
                <a:cs typeface="+mn-cs"/>
              </a:rPr>
              <a:t>And now, we are further simplifying the e2e experience with 1-click customer upgrades across </a:t>
            </a:r>
            <a:r>
              <a:rPr lang="en-US" sz="1100" b="1" kern="1200" dirty="0">
                <a:solidFill>
                  <a:schemeClr val="tx1"/>
                </a:solidFill>
                <a:effectLst/>
                <a:ea typeface="+mn-ea"/>
                <a:cs typeface="+mn-cs"/>
              </a:rPr>
              <a:t>firmware, hypervisor and HPE</a:t>
            </a:r>
            <a:r>
              <a:rPr lang="en-US" sz="1100" b="1" kern="1200" baseline="0" dirty="0">
                <a:solidFill>
                  <a:schemeClr val="tx1"/>
                </a:solidFill>
                <a:effectLst/>
                <a:ea typeface="+mn-ea"/>
                <a:cs typeface="+mn-cs"/>
              </a:rPr>
              <a:t> SimpliVity software</a:t>
            </a:r>
            <a:r>
              <a:rPr lang="en-US" sz="1100" b="1" kern="1200" dirty="0">
                <a:solidFill>
                  <a:schemeClr val="tx1"/>
                </a:solidFill>
                <a:effectLst/>
                <a:ea typeface="+mn-ea"/>
                <a:cs typeface="+mn-cs"/>
              </a:rPr>
              <a:t> stack </a:t>
            </a:r>
            <a:r>
              <a:rPr lang="en-US" sz="1100" b="0" kern="1200" dirty="0">
                <a:solidFill>
                  <a:schemeClr val="tx1"/>
                </a:solidFill>
                <a:effectLst/>
                <a:ea typeface="+mn-ea"/>
                <a:cs typeface="+mn-cs"/>
              </a:rPr>
              <a:t>AND</a:t>
            </a:r>
            <a:r>
              <a:rPr lang="en-US" sz="1100" b="1" kern="1200" dirty="0">
                <a:solidFill>
                  <a:schemeClr val="tx1"/>
                </a:solidFill>
                <a:effectLst/>
                <a:ea typeface="+mn-ea"/>
                <a:cs typeface="+mn-cs"/>
              </a:rPr>
              <a:t> the </a:t>
            </a:r>
            <a:r>
              <a:rPr lang="en-US" sz="1100" kern="1200" dirty="0">
                <a:solidFill>
                  <a:schemeClr val="tx1"/>
                </a:solidFill>
                <a:effectLst/>
                <a:ea typeface="+mn-ea"/>
                <a:cs typeface="+mn-cs"/>
              </a:rPr>
              <a:t>power of global intelligence with </a:t>
            </a:r>
            <a:r>
              <a:rPr lang="en-US" sz="1100" b="1" kern="1200" dirty="0">
                <a:solidFill>
                  <a:schemeClr val="tx1"/>
                </a:solidFill>
                <a:effectLst/>
                <a:ea typeface="+mn-ea"/>
                <a:cs typeface="+mn-cs"/>
              </a:rPr>
              <a:t>predictive analytics </a:t>
            </a:r>
            <a:r>
              <a:rPr lang="en-US" sz="1100" kern="1200" dirty="0">
                <a:solidFill>
                  <a:schemeClr val="tx1"/>
                </a:solidFill>
                <a:effectLst/>
                <a:ea typeface="+mn-ea"/>
                <a:cs typeface="+mn-cs"/>
              </a:rPr>
              <a:t>and </a:t>
            </a:r>
            <a:r>
              <a:rPr lang="en-US" sz="1100" b="1" kern="1200" dirty="0">
                <a:solidFill>
                  <a:schemeClr val="tx1"/>
                </a:solidFill>
                <a:effectLst/>
                <a:ea typeface="+mn-ea"/>
                <a:cs typeface="+mn-cs"/>
              </a:rPr>
              <a:t>support automation</a:t>
            </a:r>
            <a:r>
              <a:rPr lang="en-US" sz="1100" kern="1200" dirty="0">
                <a:solidFill>
                  <a:schemeClr val="tx1"/>
                </a:solidFill>
                <a:effectLst/>
                <a:ea typeface="+mn-ea"/>
                <a:cs typeface="+mn-cs"/>
              </a:rPr>
              <a:t>.</a:t>
            </a:r>
          </a:p>
          <a:p>
            <a:endParaRPr lang="en-US" sz="1100" kern="1200" dirty="0">
              <a:solidFill>
                <a:schemeClr val="tx1"/>
              </a:solidFill>
              <a:effectLst/>
              <a:ea typeface="+mn-ea"/>
              <a:cs typeface="+mn-cs"/>
            </a:endParaRPr>
          </a:p>
          <a:p>
            <a:r>
              <a:rPr lang="en-US" sz="1100" kern="1200" dirty="0">
                <a:solidFill>
                  <a:schemeClr val="tx1"/>
                </a:solidFill>
                <a:effectLst/>
                <a:ea typeface="+mn-ea"/>
                <a:cs typeface="+mn-cs"/>
              </a:rPr>
              <a:t>For more on the All-in-One</a:t>
            </a:r>
            <a:r>
              <a:rPr lang="en-US" sz="1100" kern="1200" baseline="0" dirty="0">
                <a:solidFill>
                  <a:schemeClr val="tx1"/>
                </a:solidFill>
                <a:effectLst/>
                <a:ea typeface="+mn-ea"/>
                <a:cs typeface="+mn-cs"/>
              </a:rPr>
              <a:t> benefits see the next slide…</a:t>
            </a:r>
          </a:p>
          <a:p>
            <a:endParaRPr lang="en-US" sz="1100" kern="1200" baseline="0" dirty="0">
              <a:solidFill>
                <a:schemeClr val="tx1"/>
              </a:solidFill>
              <a:effectLst/>
              <a:ea typeface="+mn-ea"/>
              <a:cs typeface="+mn-cs"/>
            </a:endParaRPr>
          </a:p>
          <a:p>
            <a:r>
              <a:rPr lang="en-US" sz="1100" kern="1200" baseline="0" dirty="0">
                <a:solidFill>
                  <a:schemeClr val="tx1"/>
                </a:solidFill>
                <a:effectLst/>
                <a:ea typeface="+mn-ea"/>
                <a:cs typeface="+mn-cs"/>
              </a:rPr>
              <a:t>+++++++++++</a:t>
            </a:r>
            <a:endParaRPr lang="en-US" sz="1100" kern="1200" dirty="0">
              <a:solidFill>
                <a:schemeClr val="tx1"/>
              </a:solidFill>
              <a:effectLst/>
              <a:ea typeface="+mn-ea"/>
              <a:cs typeface="+mn-cs"/>
            </a:endParaRPr>
          </a:p>
          <a:p>
            <a:endParaRPr lang="en-US" dirty="0"/>
          </a:p>
          <a:p>
            <a:r>
              <a:rPr lang="en-US" dirty="0"/>
              <a:t>If you have</a:t>
            </a:r>
            <a:r>
              <a:rPr lang="en-US" baseline="0" dirty="0"/>
              <a:t> time, expand on </a:t>
            </a:r>
            <a:r>
              <a:rPr lang="en-US" b="1" baseline="0" dirty="0"/>
              <a:t>zero-downtime refresh cycles to explain it if asked</a:t>
            </a:r>
          </a:p>
          <a:p>
            <a:r>
              <a:rPr lang="en-US" sz="1100" kern="1200" dirty="0">
                <a:solidFill>
                  <a:schemeClr val="tx1"/>
                </a:solidFill>
                <a:effectLst/>
                <a:ea typeface="+mn-ea"/>
                <a:cs typeface="+mn-cs"/>
              </a:rPr>
              <a:t>For example, start with 2+1, across</a:t>
            </a:r>
            <a:r>
              <a:rPr lang="en-US" sz="1100" kern="1200" baseline="0" dirty="0">
                <a:solidFill>
                  <a:schemeClr val="tx1"/>
                </a:solidFill>
                <a:effectLst/>
                <a:ea typeface="+mn-ea"/>
                <a:cs typeface="+mn-cs"/>
              </a:rPr>
              <a:t> two sites, run VMs and have off-site backup; this is a typical deployment for a starter config and provides great value.  Then when budget cycle opens and new models are available that address growing needs, customer can “refresh” the +1 side, add nodes to cluster, they can simply “evacuate” VMs and Backups seamlessly, automated from the old +1 system to the new nodes.  This automated and complete self-optimizing and balancing; then they redeploy the +1 to the dual cluster on primary site; end result is a modernized 3+2 multi-site “refresh,”</a:t>
            </a:r>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1486607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normAutofit fontScale="92500" lnSpcReduction="10000"/>
          </a:bodyPr>
          <a:lstStyle/>
          <a:p>
            <a:pPr marL="0" marR="0" lvl="0" indent="0" algn="l" defTabSz="914400" rtl="0" eaLnBrk="1" fontAlgn="auto" latinLnBrk="0" hangingPunct="1">
              <a:lnSpc>
                <a:spcPct val="100000"/>
              </a:lnSpc>
              <a:spcBef>
                <a:spcPts val="800"/>
              </a:spcBef>
              <a:spcAft>
                <a:spcPts val="300"/>
              </a:spcAft>
              <a:buClrTx/>
              <a:buSzTx/>
              <a:buFont typeface="MetricHPE" panose="020B0604020202020204" pitchFamily="34" charset="0"/>
              <a:buNone/>
              <a:tabLst/>
              <a:defRPr/>
            </a:pPr>
            <a:r>
              <a:rPr lang="en-US" sz="1100" kern="1200" dirty="0">
                <a:solidFill>
                  <a:schemeClr val="tx1"/>
                </a:solidFill>
                <a:effectLst/>
                <a:ea typeface="+mn-ea"/>
                <a:cs typeface="+mn-cs"/>
              </a:rPr>
              <a:t>Intent of slide: Demonstrate</a:t>
            </a:r>
            <a:r>
              <a:rPr lang="en-US" sz="1100" kern="1200" baseline="0" dirty="0">
                <a:solidFill>
                  <a:schemeClr val="tx1"/>
                </a:solidFill>
                <a:effectLst/>
                <a:ea typeface="+mn-ea"/>
                <a:cs typeface="+mn-cs"/>
              </a:rPr>
              <a:t> how HPE SimpliVity integrates with industry-leading HPE ProLiant servers, and consolidates HCI and advanced data services for virtualized workloads.</a:t>
            </a:r>
            <a:endParaRPr lang="en-US" sz="1100" kern="1200" dirty="0">
              <a:solidFill>
                <a:schemeClr val="tx1"/>
              </a:solidFill>
              <a:effectLst/>
              <a:ea typeface="+mn-ea"/>
              <a:cs typeface="+mn-cs"/>
            </a:endParaRPr>
          </a:p>
          <a:p>
            <a:pPr marL="0" indent="0">
              <a:spcBef>
                <a:spcPts val="800"/>
              </a:spcBef>
              <a:spcAft>
                <a:spcPts val="300"/>
              </a:spcAft>
              <a:buFont typeface="MetricHPE" panose="020B0604020202020204" pitchFamily="34" charset="0"/>
              <a:buNone/>
            </a:pPr>
            <a:endParaRPr lang="en-US" sz="1100" dirty="0">
              <a:solidFill>
                <a:schemeClr val="bg1"/>
              </a:solidFill>
            </a:endParaRPr>
          </a:p>
          <a:p>
            <a:pPr marL="0" indent="0">
              <a:spcBef>
                <a:spcPts val="800"/>
              </a:spcBef>
              <a:spcAft>
                <a:spcPts val="300"/>
              </a:spcAft>
              <a:buFont typeface="MetricHPE" panose="020B0604020202020204" pitchFamily="34" charset="0"/>
              <a:buNone/>
            </a:pPr>
            <a:r>
              <a:rPr lang="en-US" sz="1100" dirty="0">
                <a:solidFill>
                  <a:schemeClr val="bg1"/>
                </a:solidFill>
              </a:rPr>
              <a:t>For customers we</a:t>
            </a:r>
            <a:r>
              <a:rPr lang="en-US" sz="1100" baseline="0" dirty="0">
                <a:solidFill>
                  <a:schemeClr val="bg1"/>
                </a:solidFill>
              </a:rPr>
              <a:t> </a:t>
            </a:r>
            <a:r>
              <a:rPr lang="en-US" sz="1100" b="1" baseline="0" dirty="0">
                <a:solidFill>
                  <a:schemeClr val="bg1"/>
                </a:solidFill>
              </a:rPr>
              <a:t>c</a:t>
            </a:r>
            <a:r>
              <a:rPr lang="en-US" sz="1100" b="1" dirty="0">
                <a:solidFill>
                  <a:schemeClr val="bg1"/>
                </a:solidFill>
              </a:rPr>
              <a:t>ollapse </a:t>
            </a:r>
            <a:r>
              <a:rPr lang="en-US" sz="1100" dirty="0">
                <a:solidFill>
                  <a:schemeClr val="bg1"/>
                </a:solidFill>
              </a:rPr>
              <a:t>the “entire” stack on the left into a single All-in-One solution.  They have one platform / one partner</a:t>
            </a:r>
            <a:r>
              <a:rPr lang="en-US" sz="1100" baseline="0" dirty="0">
                <a:solidFill>
                  <a:schemeClr val="bg1"/>
                </a:solidFill>
              </a:rPr>
              <a:t> / one IT generalist to run VMs… Simple to deploy. Simple to grow. Simple to own.</a:t>
            </a:r>
            <a:endParaRPr lang="en-US" sz="1100" dirty="0">
              <a:solidFill>
                <a:schemeClr val="bg1"/>
              </a:solidFill>
            </a:endParaRPr>
          </a:p>
          <a:p>
            <a:pPr marL="0" indent="0">
              <a:spcBef>
                <a:spcPts val="800"/>
              </a:spcBef>
              <a:spcAft>
                <a:spcPts val="300"/>
              </a:spcAft>
              <a:buFont typeface="MetricHPE" panose="020B0604020202020204" pitchFamily="34" charset="0"/>
              <a:buNone/>
            </a:pPr>
            <a:endParaRPr lang="en-US" sz="1100" dirty="0">
              <a:solidFill>
                <a:schemeClr val="bg1"/>
              </a:solidFill>
            </a:endParaRPr>
          </a:p>
          <a:p>
            <a:pPr marL="0" marR="0" indent="0" algn="l" defTabSz="914400" rtl="0" eaLnBrk="1" fontAlgn="auto" latinLnBrk="0" hangingPunct="1">
              <a:lnSpc>
                <a:spcPct val="100000"/>
              </a:lnSpc>
              <a:spcBef>
                <a:spcPts val="800"/>
              </a:spcBef>
              <a:spcAft>
                <a:spcPts val="300"/>
              </a:spcAft>
              <a:buClrTx/>
              <a:buSzPct val="25000"/>
              <a:buFont typeface="MetricHPE" panose="020B0604020202020204" pitchFamily="34" charset="0"/>
              <a:buNone/>
              <a:tabLst/>
              <a:defRPr/>
            </a:pPr>
            <a:r>
              <a:rPr lang="en-US" sz="1100" kern="1200" dirty="0">
                <a:solidFill>
                  <a:schemeClr val="tx1"/>
                </a:solidFill>
                <a:effectLst/>
                <a:ea typeface="+mn-ea"/>
                <a:cs typeface="+mn-cs"/>
              </a:rPr>
              <a:t>IT is simplified by combining all hyperconverged infrastructure (HCI) and </a:t>
            </a:r>
            <a:r>
              <a:rPr lang="en-US" sz="1100" b="1" kern="1200" dirty="0">
                <a:solidFill>
                  <a:schemeClr val="tx1"/>
                </a:solidFill>
                <a:effectLst/>
                <a:ea typeface="+mn-ea"/>
                <a:cs typeface="+mn-cs"/>
              </a:rPr>
              <a:t>advanced data services </a:t>
            </a:r>
            <a:r>
              <a:rPr lang="en-US" sz="1100" kern="1200" dirty="0">
                <a:solidFill>
                  <a:schemeClr val="tx1"/>
                </a:solidFill>
                <a:effectLst/>
                <a:ea typeface="+mn-ea"/>
                <a:cs typeface="+mn-cs"/>
              </a:rPr>
              <a:t>for virtualized workloads—up to </a:t>
            </a:r>
            <a:r>
              <a:rPr lang="en-US" sz="1100" b="1" kern="1200" dirty="0">
                <a:solidFill>
                  <a:schemeClr val="tx1"/>
                </a:solidFill>
                <a:effectLst/>
                <a:ea typeface="+mn-ea"/>
                <a:cs typeface="+mn-cs"/>
              </a:rPr>
              <a:t>10-in1 consolidation </a:t>
            </a:r>
            <a:r>
              <a:rPr lang="en-US" sz="1100" kern="1200" dirty="0">
                <a:solidFill>
                  <a:schemeClr val="tx1"/>
                </a:solidFill>
                <a:effectLst/>
                <a:ea typeface="+mn-ea"/>
                <a:cs typeface="+mn-cs"/>
              </a:rPr>
              <a:t>(server, hypervisor, SAN, storage, BU appliance, WAN optimization, storage caching, backup s/w and replication s/w)—and </a:t>
            </a:r>
          </a:p>
          <a:p>
            <a:pPr marL="0" marR="0" indent="0" algn="l" defTabSz="914400" rtl="0" eaLnBrk="1" fontAlgn="auto" latinLnBrk="0" hangingPunct="1">
              <a:lnSpc>
                <a:spcPct val="100000"/>
              </a:lnSpc>
              <a:spcBef>
                <a:spcPts val="800"/>
              </a:spcBef>
              <a:spcAft>
                <a:spcPts val="300"/>
              </a:spcAft>
              <a:buClrTx/>
              <a:buSzPct val="25000"/>
              <a:buFont typeface="MetricHPE" panose="020B0604020202020204" pitchFamily="34" charset="0"/>
              <a:buNone/>
              <a:tabLst/>
              <a:defRPr/>
            </a:pPr>
            <a:endParaRPr lang="en-US" sz="1100" kern="1200" dirty="0">
              <a:solidFill>
                <a:schemeClr val="tx1"/>
              </a:solidFill>
              <a:effectLst/>
              <a:ea typeface="+mn-ea"/>
              <a:cs typeface="+mn-cs"/>
            </a:endParaRPr>
          </a:p>
          <a:p>
            <a:pPr marL="0" marR="0" indent="0" algn="l" defTabSz="914400" rtl="0" eaLnBrk="1" fontAlgn="auto" latinLnBrk="0" hangingPunct="1">
              <a:lnSpc>
                <a:spcPct val="100000"/>
              </a:lnSpc>
              <a:spcBef>
                <a:spcPts val="800"/>
              </a:spcBef>
              <a:spcAft>
                <a:spcPts val="300"/>
              </a:spcAft>
              <a:buClrTx/>
              <a:buSzPct val="25000"/>
              <a:buFont typeface="MetricHPE" panose="020B0604020202020204" pitchFamily="34" charset="0"/>
              <a:buNone/>
              <a:tabLst/>
              <a:defRPr/>
            </a:pPr>
            <a:r>
              <a:rPr lang="en-US" sz="1100" kern="1200" dirty="0">
                <a:solidFill>
                  <a:schemeClr val="tx1"/>
                </a:solidFill>
                <a:effectLst/>
                <a:ea typeface="+mn-ea"/>
                <a:cs typeface="+mn-cs"/>
              </a:rPr>
              <a:t>HPE SimpliVity is the only </a:t>
            </a:r>
            <a:r>
              <a:rPr lang="en-US" sz="1100" b="1" kern="1200" dirty="0">
                <a:solidFill>
                  <a:schemeClr val="tx1"/>
                </a:solidFill>
                <a:effectLst/>
                <a:ea typeface="+mn-ea"/>
                <a:cs typeface="+mn-cs"/>
              </a:rPr>
              <a:t>HPE-owned</a:t>
            </a:r>
            <a:r>
              <a:rPr lang="en-US" sz="1100" b="1" kern="1200" baseline="0" dirty="0">
                <a:solidFill>
                  <a:schemeClr val="tx1"/>
                </a:solidFill>
                <a:effectLst/>
                <a:ea typeface="+mn-ea"/>
                <a:cs typeface="+mn-cs"/>
              </a:rPr>
              <a:t> HCI</a:t>
            </a:r>
            <a:r>
              <a:rPr lang="en-US" sz="1100" b="1" kern="1200" dirty="0">
                <a:solidFill>
                  <a:schemeClr val="tx1"/>
                </a:solidFill>
                <a:effectLst/>
                <a:ea typeface="+mn-ea"/>
                <a:cs typeface="+mn-cs"/>
              </a:rPr>
              <a:t> stack</a:t>
            </a:r>
            <a:r>
              <a:rPr lang="en-US" sz="1100" b="1" kern="1200" baseline="0" dirty="0">
                <a:solidFill>
                  <a:schemeClr val="tx1"/>
                </a:solidFill>
                <a:effectLst/>
                <a:ea typeface="+mn-ea"/>
                <a:cs typeface="+mn-cs"/>
              </a:rPr>
              <a:t> </a:t>
            </a:r>
            <a:r>
              <a:rPr lang="en-US" sz="1100" b="0" kern="1200" baseline="0" dirty="0">
                <a:solidFill>
                  <a:schemeClr val="tx1"/>
                </a:solidFill>
                <a:effectLst/>
                <a:ea typeface="+mn-ea"/>
                <a:cs typeface="+mn-cs"/>
              </a:rPr>
              <a:t>that is </a:t>
            </a:r>
            <a:r>
              <a:rPr lang="en-US" sz="1100" b="1" kern="1200" dirty="0">
                <a:solidFill>
                  <a:schemeClr val="tx1"/>
                </a:solidFill>
                <a:effectLst/>
                <a:ea typeface="+mn-ea"/>
                <a:cs typeface="+mn-cs"/>
              </a:rPr>
              <a:t>engineered and fully integrated on HPE ProLiant, </a:t>
            </a:r>
            <a:r>
              <a:rPr lang="en-US" sz="1100" kern="1200" dirty="0">
                <a:solidFill>
                  <a:schemeClr val="tx1"/>
                </a:solidFill>
                <a:effectLst/>
                <a:ea typeface="+mn-ea"/>
                <a:cs typeface="+mn-cs"/>
              </a:rPr>
              <a:t>the world’s most secure industry-standard server portfolio.  </a:t>
            </a:r>
          </a:p>
          <a:p>
            <a:pPr marL="0" marR="0" indent="0" algn="l" defTabSz="914400" rtl="0" eaLnBrk="1" fontAlgn="auto" latinLnBrk="0" hangingPunct="1">
              <a:lnSpc>
                <a:spcPct val="100000"/>
              </a:lnSpc>
              <a:spcBef>
                <a:spcPts val="800"/>
              </a:spcBef>
              <a:spcAft>
                <a:spcPts val="300"/>
              </a:spcAft>
              <a:buClrTx/>
              <a:buSzPct val="25000"/>
              <a:buFont typeface="MetricHPE" panose="020B0604020202020204" pitchFamily="34" charset="0"/>
              <a:buNone/>
              <a:tabLst/>
              <a:defRPr/>
            </a:pPr>
            <a:endParaRPr lang="en-US" sz="1100" kern="1200" dirty="0">
              <a:solidFill>
                <a:schemeClr val="tx1"/>
              </a:solidFill>
              <a:effectLst/>
              <a:ea typeface="+mn-ea"/>
              <a:cs typeface="+mn-cs"/>
            </a:endParaRPr>
          </a:p>
          <a:p>
            <a:pPr algn="l">
              <a:lnSpc>
                <a:spcPct val="90000"/>
              </a:lnSpc>
              <a:spcBef>
                <a:spcPts val="400"/>
              </a:spcBef>
            </a:pPr>
            <a:r>
              <a:rPr lang="en-US" sz="2400" b="1" dirty="0">
                <a:solidFill>
                  <a:schemeClr val="bg1"/>
                </a:solidFill>
              </a:rPr>
              <a:t>Silos are collapsed.</a:t>
            </a:r>
          </a:p>
          <a:p>
            <a:pPr marL="914400" lvl="1" indent="-457200">
              <a:lnSpc>
                <a:spcPct val="90000"/>
              </a:lnSpc>
              <a:spcBef>
                <a:spcPts val="400"/>
              </a:spcBef>
              <a:buFont typeface="MetricHPE" panose="020B0604020202020204" pitchFamily="34" charset="0"/>
              <a:buChar char="•"/>
            </a:pPr>
            <a:r>
              <a:rPr lang="en-US" sz="2000" dirty="0">
                <a:solidFill>
                  <a:schemeClr val="bg1"/>
                </a:solidFill>
              </a:rPr>
              <a:t>Eliminates complexity and streamlines operations</a:t>
            </a:r>
          </a:p>
          <a:p>
            <a:pPr marL="914400" lvl="1" indent="-457200">
              <a:lnSpc>
                <a:spcPct val="90000"/>
              </a:lnSpc>
              <a:spcBef>
                <a:spcPts val="400"/>
              </a:spcBef>
              <a:buFont typeface="MetricHPE" panose="020B0604020202020204" pitchFamily="34" charset="0"/>
              <a:buChar char="•"/>
            </a:pPr>
            <a:r>
              <a:rPr lang="en-US" sz="2000" dirty="0">
                <a:solidFill>
                  <a:schemeClr val="bg1"/>
                </a:solidFill>
              </a:rPr>
              <a:t>One back to pat</a:t>
            </a:r>
          </a:p>
          <a:p>
            <a:pPr algn="l">
              <a:lnSpc>
                <a:spcPct val="90000"/>
              </a:lnSpc>
              <a:spcBef>
                <a:spcPts val="400"/>
              </a:spcBef>
            </a:pPr>
            <a:r>
              <a:rPr lang="en-US" sz="2400" b="1" dirty="0">
                <a:solidFill>
                  <a:schemeClr val="bg1"/>
                </a:solidFill>
              </a:rPr>
              <a:t>No specialists required.</a:t>
            </a:r>
          </a:p>
          <a:p>
            <a:pPr marL="800100" lvl="1" indent="-342900">
              <a:lnSpc>
                <a:spcPct val="90000"/>
              </a:lnSpc>
              <a:spcBef>
                <a:spcPts val="400"/>
              </a:spcBef>
              <a:buFont typeface="MetricHPE" panose="020B0604020202020204" pitchFamily="34" charset="0"/>
              <a:buChar char="•"/>
            </a:pPr>
            <a:r>
              <a:rPr lang="en-US" sz="2000" dirty="0">
                <a:solidFill>
                  <a:schemeClr val="bg1"/>
                </a:solidFill>
              </a:rPr>
              <a:t>Empower VM admins</a:t>
            </a:r>
          </a:p>
          <a:p>
            <a:pPr algn="l">
              <a:lnSpc>
                <a:spcPct val="90000"/>
              </a:lnSpc>
              <a:spcBef>
                <a:spcPts val="400"/>
              </a:spcBef>
            </a:pPr>
            <a:endParaRPr lang="en-US" sz="2400" dirty="0">
              <a:solidFill>
                <a:schemeClr val="bg1"/>
              </a:solidFill>
            </a:endParaRPr>
          </a:p>
          <a:p>
            <a:pPr algn="l">
              <a:lnSpc>
                <a:spcPct val="90000"/>
              </a:lnSpc>
              <a:spcBef>
                <a:spcPts val="400"/>
              </a:spcBef>
            </a:pPr>
            <a:r>
              <a:rPr lang="en-US" sz="2400" b="1" dirty="0">
                <a:solidFill>
                  <a:schemeClr val="bg1"/>
                </a:solidFill>
              </a:rPr>
              <a:t>Lowers overall cost.</a:t>
            </a:r>
          </a:p>
          <a:p>
            <a:pPr marL="800100" lvl="1" indent="-342900">
              <a:lnSpc>
                <a:spcPct val="90000"/>
              </a:lnSpc>
              <a:spcBef>
                <a:spcPts val="400"/>
              </a:spcBef>
              <a:buFont typeface="MetricHPE" panose="020B0604020202020204" pitchFamily="34" charset="0"/>
              <a:buChar char="•"/>
            </a:pPr>
            <a:r>
              <a:rPr lang="en-US" sz="2000" dirty="0">
                <a:solidFill>
                  <a:schemeClr val="bg1"/>
                </a:solidFill>
              </a:rPr>
              <a:t>Saves on space, power, cooling, maintenance, licensing</a:t>
            </a:r>
          </a:p>
          <a:p>
            <a:pPr marL="800100" lvl="1" indent="-342900">
              <a:lnSpc>
                <a:spcPct val="90000"/>
              </a:lnSpc>
              <a:spcBef>
                <a:spcPts val="400"/>
              </a:spcBef>
              <a:buFont typeface="MetricHPE" panose="020B0604020202020204" pitchFamily="34" charset="0"/>
              <a:buChar char="•"/>
            </a:pPr>
            <a:endParaRPr lang="en-US" sz="2400" dirty="0">
              <a:solidFill>
                <a:schemeClr val="bg1"/>
              </a:solidFill>
            </a:endParaRPr>
          </a:p>
          <a:p>
            <a:pPr marL="0" marR="0" indent="0" algn="l" defTabSz="914400" rtl="0" eaLnBrk="1" fontAlgn="auto" latinLnBrk="0" hangingPunct="1">
              <a:lnSpc>
                <a:spcPct val="100000"/>
              </a:lnSpc>
              <a:spcBef>
                <a:spcPts val="800"/>
              </a:spcBef>
              <a:spcAft>
                <a:spcPts val="300"/>
              </a:spcAft>
              <a:buClrTx/>
              <a:buSzPct val="25000"/>
              <a:buFont typeface="MetricHPE" panose="020B0604020202020204" pitchFamily="34" charset="0"/>
              <a:buNone/>
              <a:tabLst/>
              <a:defRPr/>
            </a:pPr>
            <a:endParaRPr lang="en-US" sz="1100" kern="1200" dirty="0">
              <a:solidFill>
                <a:schemeClr val="tx1"/>
              </a:solidFill>
              <a:effectLst/>
              <a:ea typeface="+mn-ea"/>
              <a:cs typeface="+mn-cs"/>
            </a:endParaRPr>
          </a:p>
          <a:p>
            <a:pPr marL="0" indent="0">
              <a:spcBef>
                <a:spcPts val="800"/>
              </a:spcBef>
              <a:spcAft>
                <a:spcPts val="300"/>
              </a:spcAft>
              <a:buFont typeface="MetricHPE" panose="020B0604020202020204" pitchFamily="34" charset="0"/>
              <a:buNone/>
            </a:pPr>
            <a:endParaRPr lang="en-US" sz="1100" dirty="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2912052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hyperlink" Target="https://hpe.kadanza.com/kadanza/photography/ppt-title-images/#/overview" TargetMode="External"/><Relationship Id="rId4" Type="http://schemas.openxmlformats.org/officeDocument/2006/relationships/image" Target="../media/image4.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hyperlink" Target="https://hpe.kadanza.com/kadanza/photography/ppt-title-images/?sso=saml" TargetMode="External"/><Relationship Id="rId4"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 Id="rId5" Type="http://schemas.openxmlformats.org/officeDocument/2006/relationships/hyperlink" Target="https://hpe.kadanza.com/kadanza/photography/ppt-title-images/#/overview" TargetMode="External"/><Relationship Id="rId4" Type="http://schemas.openxmlformats.org/officeDocument/2006/relationships/image" Target="../media/image4.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Dark Picture">
    <p:bg>
      <p:bgPr>
        <a:solidFill>
          <a:schemeClr val="tx1"/>
        </a:solidFill>
        <a:effectLst/>
      </p:bgPr>
    </p:bg>
    <p:spTree>
      <p:nvGrpSpPr>
        <p:cNvPr id="1" name=""/>
        <p:cNvGrpSpPr/>
        <p:nvPr/>
      </p:nvGrpSpPr>
      <p:grpSpPr>
        <a:xfrm>
          <a:off x="0" y="0"/>
          <a:ext cx="0" cy="0"/>
          <a:chOff x="0" y="0"/>
          <a:chExt cx="0" cy="0"/>
        </a:xfrm>
      </p:grpSpPr>
      <p:grpSp>
        <p:nvGrpSpPr>
          <p:cNvPr id="9" name="Group 8"/>
          <p:cNvGrpSpPr>
            <a:grpSpLocks noChangeAspect="1"/>
          </p:cNvGrpSpPr>
          <p:nvPr userDrawn="1"/>
        </p:nvGrpSpPr>
        <p:grpSpPr>
          <a:xfrm>
            <a:off x="393523" y="381956"/>
            <a:ext cx="2218745" cy="893759"/>
            <a:chOff x="3578225" y="1146175"/>
            <a:chExt cx="5038725" cy="2111375"/>
          </a:xfrm>
        </p:grpSpPr>
        <p:sp>
          <p:nvSpPr>
            <p:cNvPr id="13"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latin typeface="MetricHPE Black" panose="020B0A03030202060203" pitchFamily="34" charset="0"/>
              </a:endParaRPr>
            </a:p>
          </p:txBody>
        </p:sp>
        <p:sp>
          <p:nvSpPr>
            <p:cNvPr id="14" name="Freeform 6"/>
            <p:cNvSpPr>
              <a:spLocks noEditPoints="1"/>
            </p:cNvSpPr>
            <p:nvPr/>
          </p:nvSpPr>
          <p:spPr bwMode="auto">
            <a:xfrm>
              <a:off x="3578225" y="1968501"/>
              <a:ext cx="5038725" cy="1289049"/>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latin typeface="MetricHPE Black" panose="020B0A03030202060203" pitchFamily="34" charset="0"/>
              </a:endParaRPr>
            </a:p>
          </p:txBody>
        </p:sp>
      </p:grpSp>
      <p:sp>
        <p:nvSpPr>
          <p:cNvPr id="15" name="Title 4"/>
          <p:cNvSpPr>
            <a:spLocks noGrp="1"/>
          </p:cNvSpPr>
          <p:nvPr>
            <p:ph type="title" hasCustomPrompt="1"/>
          </p:nvPr>
        </p:nvSpPr>
        <p:spPr>
          <a:xfrm>
            <a:off x="284397" y="1869197"/>
            <a:ext cx="11423555" cy="1905000"/>
          </a:xfrm>
        </p:spPr>
        <p:txBody>
          <a:bodyPr lIns="91440" tIns="91440" rIns="91440" bIns="91440" anchor="b"/>
          <a:lstStyle>
            <a:lvl1pPr>
              <a:lnSpc>
                <a:spcPct val="80000"/>
              </a:lnSpc>
              <a:defRPr sz="4400">
                <a:solidFill>
                  <a:schemeClr val="bg1"/>
                </a:solidFill>
              </a:defRPr>
            </a:lvl1pPr>
          </a:lstStyle>
          <a:p>
            <a:r>
              <a:rPr lang="en-US" dirty="0"/>
              <a:t>Click to edit</a:t>
            </a:r>
            <a:br>
              <a:rPr lang="en-US" dirty="0"/>
            </a:br>
            <a:r>
              <a:rPr lang="en-US" dirty="0"/>
              <a:t>master title style</a:t>
            </a:r>
            <a:endParaRPr dirty="0"/>
          </a:p>
        </p:txBody>
      </p:sp>
      <p:sp>
        <p:nvSpPr>
          <p:cNvPr id="16" name="Subtitle 2"/>
          <p:cNvSpPr>
            <a:spLocks noGrp="1"/>
          </p:cNvSpPr>
          <p:nvPr>
            <p:ph type="subTitle" idx="1" hasCustomPrompt="1"/>
          </p:nvPr>
        </p:nvSpPr>
        <p:spPr>
          <a:xfrm>
            <a:off x="284397" y="4133088"/>
            <a:ext cx="8229600" cy="438912"/>
          </a:xfrm>
        </p:spPr>
        <p:txBody>
          <a:bodyPr lIns="91440" tIns="91440" rIns="91440" bIns="91440">
            <a:noAutofit/>
          </a:bodyPr>
          <a:lstStyle>
            <a:lvl1pPr marL="0" indent="0" algn="l">
              <a:spcBef>
                <a:spcPts val="0"/>
              </a:spcBef>
              <a:buNone/>
              <a:defRPr sz="3200">
                <a:solidFill>
                  <a:schemeClr val="bg1"/>
                </a:solidFill>
                <a:latin typeface="MetricHPE" panose="020B050303020206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endParaRPr dirty="0"/>
          </a:p>
        </p:txBody>
      </p:sp>
      <p:sp>
        <p:nvSpPr>
          <p:cNvPr id="17" name="Text Placeholder 7"/>
          <p:cNvSpPr>
            <a:spLocks noGrp="1"/>
          </p:cNvSpPr>
          <p:nvPr>
            <p:ph type="body" sz="quarter" idx="13" hasCustomPrompt="1"/>
          </p:nvPr>
        </p:nvSpPr>
        <p:spPr>
          <a:xfrm>
            <a:off x="284397" y="4577983"/>
            <a:ext cx="5489578" cy="339214"/>
          </a:xfrm>
        </p:spPr>
        <p:txBody>
          <a:bodyPr lIns="91440" tIns="91440" rIns="91440" bIns="91440">
            <a:noAutofit/>
          </a:bodyPr>
          <a:lstStyle>
            <a:lvl1pPr marL="0" indent="0">
              <a:spcBef>
                <a:spcPts val="0"/>
              </a:spcBef>
              <a:buNone/>
              <a:defRPr sz="2200" baseline="0">
                <a:solidFill>
                  <a:schemeClr val="bg1"/>
                </a:solidFill>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Month day, year</a:t>
            </a:r>
            <a:endParaRPr dirty="0"/>
          </a:p>
        </p:txBody>
      </p:sp>
      <p:sp>
        <p:nvSpPr>
          <p:cNvPr id="18" name="Rectangle 17"/>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Tree>
    <p:extLst>
      <p:ext uri="{BB962C8B-B14F-4D97-AF65-F5344CB8AC3E}">
        <p14:creationId xmlns:p14="http://schemas.microsoft.com/office/powerpoint/2010/main" val="1753192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284398" y="685800"/>
            <a:ext cx="9106250" cy="3075861"/>
          </a:xfrm>
        </p:spPr>
        <p:txBody>
          <a:bodyPr lIns="91440" anchor="b" anchorCtr="0"/>
          <a:lstStyle>
            <a:lvl1pPr marL="219456" indent="-219456">
              <a:defRPr sz="4600" cap="none" baseline="0">
                <a:latin typeface="MetricHPE" panose="020B0503030202060203" pitchFamily="34" charset="0"/>
              </a:defRPr>
            </a:lvl1pPr>
          </a:lstStyle>
          <a:p>
            <a:r>
              <a:rPr lang="en-US" dirty="0"/>
              <a:t>“Click to add quote here. Type quotation marks before and after text.”</a:t>
            </a:r>
          </a:p>
        </p:txBody>
      </p:sp>
      <p:sp>
        <p:nvSpPr>
          <p:cNvPr id="12" name="Text Placeholder 9"/>
          <p:cNvSpPr>
            <a:spLocks noGrp="1"/>
          </p:cNvSpPr>
          <p:nvPr>
            <p:ph type="body" sz="quarter" idx="14" hasCustomPrompt="1"/>
          </p:nvPr>
        </p:nvSpPr>
        <p:spPr>
          <a:xfrm>
            <a:off x="512997" y="3989508"/>
            <a:ext cx="8228011" cy="533400"/>
          </a:xfrm>
        </p:spPr>
        <p:txBody>
          <a:bodyPr lIns="91440">
            <a:noAutofit/>
          </a:bodyPr>
          <a:lstStyle>
            <a:lvl1pPr marL="0" indent="0">
              <a:spcBef>
                <a:spcPts val="0"/>
              </a:spcBef>
              <a:buFontTx/>
              <a:buNone/>
              <a:defRPr sz="2600">
                <a:latin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dirty="0"/>
              <a:t>Click to add quoted person’s name, title, company</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5"/>
          </p:nvPr>
        </p:nvSpPr>
        <p:spPr/>
        <p:txBody>
          <a:bodyPr/>
          <a:lstStyle>
            <a:lvl1pPr>
              <a:defRPr>
                <a:latin typeface="MetricHPE" panose="020B0503030202060203" pitchFamily="34" charset="0"/>
              </a:defRPr>
            </a:lvl1pPr>
          </a:lstStyle>
          <a:p>
            <a:r>
              <a:rPr lang="en-US"/>
              <a:t>HPE CONFIDENTIAL | AUTHORIZED HPE PARTNER USE ONLY</a:t>
            </a:r>
            <a:endParaRPr lang="en-US" dirty="0"/>
          </a:p>
        </p:txBody>
      </p:sp>
      <p:sp>
        <p:nvSpPr>
          <p:cNvPr id="3" name="Slide Number Placeholder 2"/>
          <p:cNvSpPr>
            <a:spLocks noGrp="1"/>
          </p:cNvSpPr>
          <p:nvPr>
            <p:ph type="sldNum" sz="quarter" idx="16"/>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Tree>
    <p:extLst>
      <p:ext uri="{BB962C8B-B14F-4D97-AF65-F5344CB8AC3E}">
        <p14:creationId xmlns:p14="http://schemas.microsoft.com/office/powerpoint/2010/main" val="432345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hree Content, Subtitle and Headings">
    <p:spTree>
      <p:nvGrpSpPr>
        <p:cNvPr id="1" name=""/>
        <p:cNvGrpSpPr/>
        <p:nvPr/>
      </p:nvGrpSpPr>
      <p:grpSpPr>
        <a:xfrm>
          <a:off x="0" y="0"/>
          <a:ext cx="0" cy="0"/>
          <a:chOff x="0" y="0"/>
          <a:chExt cx="0" cy="0"/>
        </a:xfrm>
      </p:grpSpPr>
      <p:sp>
        <p:nvSpPr>
          <p:cNvPr id="16" name="Title 1"/>
          <p:cNvSpPr>
            <a:spLocks noGrp="1"/>
          </p:cNvSpPr>
          <p:nvPr>
            <p:ph type="title" hasCustomPrompt="1"/>
          </p:nvPr>
        </p:nvSpPr>
        <p:spPr>
          <a:xfrm>
            <a:off x="389696" y="387449"/>
            <a:ext cx="11421304" cy="427036"/>
          </a:xfrm>
        </p:spPr>
        <p:txBody>
          <a:bodyPr/>
          <a:lstStyle>
            <a:lvl1pPr>
              <a:defRPr sz="2800"/>
            </a:lvl1pPr>
          </a:lstStyle>
          <a:p>
            <a:r>
              <a:rPr lang="en-US" dirty="0"/>
              <a:t>Click to add one-line title</a:t>
            </a:r>
          </a:p>
        </p:txBody>
      </p:sp>
      <p:sp>
        <p:nvSpPr>
          <p:cNvPr id="21" name="Text Placeholder 7"/>
          <p:cNvSpPr>
            <a:spLocks noGrp="1"/>
          </p:cNvSpPr>
          <p:nvPr>
            <p:ph type="body" sz="quarter" idx="19" hasCustomPrompt="1"/>
          </p:nvPr>
        </p:nvSpPr>
        <p:spPr>
          <a:xfrm>
            <a:off x="389696" y="1383214"/>
            <a:ext cx="3524988" cy="381000"/>
          </a:xfrm>
        </p:spPr>
        <p:txBody>
          <a:bodyPr>
            <a:noAutofit/>
          </a:bodyPr>
          <a:lstStyle>
            <a:lvl1pPr marL="0" indent="0">
              <a:spcBef>
                <a:spcPts val="0"/>
              </a:spcBef>
              <a:buNone/>
              <a:defRPr sz="2000" baseline="0">
                <a:latin typeface="MetricHPE" panose="020B07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a:t>
            </a:r>
            <a:r>
              <a:rPr lang="en-US" dirty="0"/>
              <a:t>heading</a:t>
            </a:r>
            <a:endParaRPr dirty="0"/>
          </a:p>
        </p:txBody>
      </p:sp>
      <p:sp>
        <p:nvSpPr>
          <p:cNvPr id="22" name="Text Placeholder 7"/>
          <p:cNvSpPr>
            <a:spLocks noGrp="1"/>
          </p:cNvSpPr>
          <p:nvPr>
            <p:ph type="body" sz="quarter" idx="21" hasCustomPrompt="1"/>
          </p:nvPr>
        </p:nvSpPr>
        <p:spPr>
          <a:xfrm>
            <a:off x="8284558" y="1383214"/>
            <a:ext cx="3531848" cy="381000"/>
          </a:xfrm>
        </p:spPr>
        <p:txBody>
          <a:bodyPr>
            <a:noAutofit/>
          </a:bodyPr>
          <a:lstStyle>
            <a:lvl1pPr marL="0" indent="0">
              <a:spcBef>
                <a:spcPts val="0"/>
              </a:spcBef>
              <a:buNone/>
              <a:defRPr sz="2000" baseline="0">
                <a:latin typeface="MetricHPE" panose="020B07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a:t>
            </a:r>
            <a:r>
              <a:rPr lang="en-US" dirty="0"/>
              <a:t>heading</a:t>
            </a:r>
            <a:endParaRPr dirty="0"/>
          </a:p>
        </p:txBody>
      </p:sp>
      <p:sp>
        <p:nvSpPr>
          <p:cNvPr id="23" name="Content Placeholder 14"/>
          <p:cNvSpPr>
            <a:spLocks noGrp="1"/>
          </p:cNvSpPr>
          <p:nvPr>
            <p:ph sz="quarter" idx="17"/>
          </p:nvPr>
        </p:nvSpPr>
        <p:spPr>
          <a:xfrm>
            <a:off x="385100" y="1764215"/>
            <a:ext cx="3529584" cy="4331786"/>
          </a:xfrm>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Content Placeholder 14"/>
          <p:cNvSpPr>
            <a:spLocks noGrp="1"/>
          </p:cNvSpPr>
          <p:nvPr>
            <p:ph sz="quarter" idx="18"/>
          </p:nvPr>
        </p:nvSpPr>
        <p:spPr>
          <a:xfrm>
            <a:off x="4335556" y="1764215"/>
            <a:ext cx="3529584" cy="4331786"/>
          </a:xfrm>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Content Placeholder 14"/>
          <p:cNvSpPr>
            <a:spLocks noGrp="1"/>
          </p:cNvSpPr>
          <p:nvPr>
            <p:ph sz="quarter" idx="22"/>
          </p:nvPr>
        </p:nvSpPr>
        <p:spPr>
          <a:xfrm>
            <a:off x="8284558" y="1764215"/>
            <a:ext cx="3529584" cy="4331786"/>
          </a:xfrm>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7"/>
          <p:cNvSpPr>
            <a:spLocks noGrp="1"/>
          </p:cNvSpPr>
          <p:nvPr>
            <p:ph type="body" sz="quarter" idx="23" hasCustomPrompt="1"/>
          </p:nvPr>
        </p:nvSpPr>
        <p:spPr>
          <a:xfrm>
            <a:off x="4335556" y="1383214"/>
            <a:ext cx="3524988" cy="381000"/>
          </a:xfrm>
        </p:spPr>
        <p:txBody>
          <a:bodyPr>
            <a:noAutofit/>
          </a:bodyPr>
          <a:lstStyle>
            <a:lvl1pPr marL="0" indent="0">
              <a:spcBef>
                <a:spcPts val="0"/>
              </a:spcBef>
              <a:buNone/>
              <a:defRPr sz="2000" baseline="0">
                <a:latin typeface="MetricHPE" panose="020B07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a:t>
            </a:r>
            <a:r>
              <a:rPr lang="en-US" dirty="0"/>
              <a:t>heading</a:t>
            </a:r>
            <a:endParaRPr dirty="0"/>
          </a:p>
        </p:txBody>
      </p:sp>
      <p:sp>
        <p:nvSpPr>
          <p:cNvPr id="27" name="Text Placeholder 7"/>
          <p:cNvSpPr>
            <a:spLocks noGrp="1"/>
          </p:cNvSpPr>
          <p:nvPr>
            <p:ph type="body" sz="quarter" idx="13" hasCustomPrompt="1"/>
          </p:nvPr>
        </p:nvSpPr>
        <p:spPr>
          <a:xfrm>
            <a:off x="389696" y="776493"/>
            <a:ext cx="11421304" cy="381000"/>
          </a:xfrm>
        </p:spPr>
        <p:txBody>
          <a:bodyPr>
            <a:noAutofit/>
          </a:bodyPr>
          <a:lstStyle>
            <a:lvl1pPr marL="0" indent="0">
              <a:spcBef>
                <a:spcPts val="0"/>
              </a:spcBef>
              <a:buNone/>
              <a:defRPr sz="2200"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subtitle</a:t>
            </a:r>
          </a:p>
        </p:txBody>
      </p:sp>
      <p:sp>
        <p:nvSpPr>
          <p:cNvPr id="28" name="Rectangle 27"/>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pic>
        <p:nvPicPr>
          <p:cNvPr id="30" name="Picture 2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4"/>
          </p:nvPr>
        </p:nvSpPr>
        <p:spPr/>
        <p:txBody>
          <a:bodyPr/>
          <a:lstStyle>
            <a:lvl1pPr>
              <a:defRPr>
                <a:latin typeface="MetricHPE" panose="020B0503030202060203" pitchFamily="34" charset="0"/>
              </a:defRPr>
            </a:lvl1pPr>
          </a:lstStyle>
          <a:p>
            <a:r>
              <a:rPr lang="en-US">
                <a:solidFill>
                  <a:srgbClr val="C6C6C2"/>
                </a:solidFill>
              </a:rPr>
              <a:t>HPE CONFIDENTIAL | AUTHORIZED HPE PARTNER USE ONLY</a:t>
            </a:r>
            <a:endParaRPr lang="en-US" dirty="0">
              <a:solidFill>
                <a:srgbClr val="C6C6C2"/>
              </a:solidFill>
            </a:endParaRPr>
          </a:p>
        </p:txBody>
      </p:sp>
      <p:sp>
        <p:nvSpPr>
          <p:cNvPr id="3" name="Slide Number Placeholder 2"/>
          <p:cNvSpPr>
            <a:spLocks noGrp="1"/>
          </p:cNvSpPr>
          <p:nvPr>
            <p:ph type="sldNum" sz="quarter" idx="25"/>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dirty="0">
              <a:solidFill>
                <a:srgbClr val="C6C6C2"/>
              </a:solidFill>
            </a:endParaRPr>
          </a:p>
        </p:txBody>
      </p:sp>
    </p:spTree>
    <p:extLst>
      <p:ext uri="{BB962C8B-B14F-4D97-AF65-F5344CB8AC3E}">
        <p14:creationId xmlns:p14="http://schemas.microsoft.com/office/powerpoint/2010/main" val="312707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389696" y="387449"/>
            <a:ext cx="11421304" cy="427036"/>
          </a:xfrm>
        </p:spPr>
        <p:txBody>
          <a:bodyPr/>
          <a:lstStyle>
            <a:lvl1pPr>
              <a:defRPr sz="2800"/>
            </a:lvl1pPr>
          </a:lstStyle>
          <a:p>
            <a:r>
              <a:rPr lang="en-US" dirty="0"/>
              <a:t>Click to add one-line title</a:t>
            </a:r>
          </a:p>
        </p:txBody>
      </p:sp>
      <p:sp>
        <p:nvSpPr>
          <p:cNvPr id="10" name="Rectangle 9"/>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14" name="Text Placeholder 4"/>
          <p:cNvSpPr>
            <a:spLocks noGrp="1"/>
          </p:cNvSpPr>
          <p:nvPr>
            <p:ph type="body" sz="quarter" idx="17"/>
          </p:nvPr>
        </p:nvSpPr>
        <p:spPr>
          <a:xfrm>
            <a:off x="388938" y="1018211"/>
            <a:ext cx="7863840" cy="5077790"/>
          </a:xfrm>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3"/>
          <p:cNvSpPr>
            <a:spLocks noGrp="1"/>
          </p:cNvSpPr>
          <p:nvPr>
            <p:ph type="body" sz="half" idx="2" hasCustomPrompt="1"/>
          </p:nvPr>
        </p:nvSpPr>
        <p:spPr bwMode="ltGray">
          <a:xfrm>
            <a:off x="8661437" y="1017722"/>
            <a:ext cx="3149563" cy="5078278"/>
          </a:xfrm>
          <a:noFill/>
          <a:ln w="57150">
            <a:solidFill>
              <a:srgbClr val="32DAC8"/>
            </a:solidFill>
            <a:miter lim="800000"/>
          </a:ln>
        </p:spPr>
        <p:txBody>
          <a:bodyPr lIns="137160" tIns="91440" rIns="137160" bIns="91440">
            <a:noAutofit/>
          </a:bodyPr>
          <a:lstStyle>
            <a:lvl1pPr marL="0" indent="0">
              <a:spcBef>
                <a:spcPts val="900"/>
              </a:spcBef>
              <a:buNone/>
              <a:defRPr sz="2000">
                <a:latin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supporting text</a:t>
            </a:r>
          </a:p>
          <a:p>
            <a:pPr lvl="0"/>
            <a:endParaRPr lang="en-US" dirty="0"/>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8"/>
          </p:nvPr>
        </p:nvSpPr>
        <p:spPr/>
        <p:txBody>
          <a:bodyPr/>
          <a:lstStyle>
            <a:lvl1pPr>
              <a:defRPr>
                <a:latin typeface="MetricHPE" panose="020B0503030202060203" pitchFamily="34" charset="0"/>
              </a:defRPr>
            </a:lvl1pPr>
          </a:lstStyle>
          <a:p>
            <a:r>
              <a:rPr lang="en-US">
                <a:solidFill>
                  <a:srgbClr val="C6C6C2"/>
                </a:solidFill>
              </a:rPr>
              <a:t>HPE CONFIDENTIAL | AUTHORIZED HPE PARTNER USE ONLY</a:t>
            </a:r>
            <a:endParaRPr lang="en-US" dirty="0">
              <a:solidFill>
                <a:srgbClr val="C6C6C2"/>
              </a:solidFill>
            </a:endParaRPr>
          </a:p>
        </p:txBody>
      </p:sp>
      <p:sp>
        <p:nvSpPr>
          <p:cNvPr id="3" name="Slide Number Placeholder 2"/>
          <p:cNvSpPr>
            <a:spLocks noGrp="1"/>
          </p:cNvSpPr>
          <p:nvPr>
            <p:ph type="sldNum" sz="quarter" idx="19"/>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dirty="0">
              <a:solidFill>
                <a:srgbClr val="C6C6C2"/>
              </a:solidFill>
            </a:endParaRPr>
          </a:p>
        </p:txBody>
      </p:sp>
    </p:spTree>
    <p:extLst>
      <p:ext uri="{BB962C8B-B14F-4D97-AF65-F5344CB8AC3E}">
        <p14:creationId xmlns:p14="http://schemas.microsoft.com/office/powerpoint/2010/main" val="638176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389696" y="387449"/>
            <a:ext cx="11421304" cy="427036"/>
          </a:xfrm>
        </p:spPr>
        <p:txBody>
          <a:bodyPr/>
          <a:lstStyle>
            <a:lvl1pPr>
              <a:defRPr sz="2800"/>
            </a:lvl1pPr>
          </a:lstStyle>
          <a:p>
            <a:r>
              <a:rPr lang="en-US" dirty="0"/>
              <a:t>Click to add one-line title</a:t>
            </a:r>
          </a:p>
        </p:txBody>
      </p:sp>
      <p:sp>
        <p:nvSpPr>
          <p:cNvPr id="10" name="Rectangle 9"/>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14" name="Text Placeholder 3"/>
          <p:cNvSpPr>
            <a:spLocks noGrp="1"/>
          </p:cNvSpPr>
          <p:nvPr>
            <p:ph type="body" sz="half" idx="2" hasCustomPrompt="1"/>
          </p:nvPr>
        </p:nvSpPr>
        <p:spPr bwMode="ltGray">
          <a:xfrm>
            <a:off x="8115301" y="1017722"/>
            <a:ext cx="3695700" cy="5078278"/>
          </a:xfrm>
          <a:noFill/>
          <a:ln w="57150">
            <a:noFill/>
            <a:miter lim="800000"/>
          </a:ln>
        </p:spPr>
        <p:txBody>
          <a:bodyPr lIns="137160" tIns="91440" rIns="137160" bIns="91440">
            <a:noAutofit/>
          </a:bodyPr>
          <a:lstStyle>
            <a:lvl1pPr marL="0" indent="0">
              <a:spcBef>
                <a:spcPts val="900"/>
              </a:spcBef>
              <a:buNone/>
              <a:defRPr sz="2000">
                <a:latin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supporting text</a:t>
            </a:r>
          </a:p>
          <a:p>
            <a:pPr lvl="0"/>
            <a:endParaRPr lang="en-US" dirty="0"/>
          </a:p>
        </p:txBody>
      </p:sp>
      <p:sp>
        <p:nvSpPr>
          <p:cNvPr id="15" name="Picture Placeholder 3"/>
          <p:cNvSpPr>
            <a:spLocks noGrp="1"/>
          </p:cNvSpPr>
          <p:nvPr>
            <p:ph type="pic" sz="quarter" idx="18" hasCustomPrompt="1"/>
          </p:nvPr>
        </p:nvSpPr>
        <p:spPr>
          <a:xfrm>
            <a:off x="381000" y="1017588"/>
            <a:ext cx="7470648" cy="5078412"/>
          </a:xfrm>
        </p:spPr>
        <p:txBody>
          <a:bodyPr/>
          <a:lstStyle>
            <a:lvl1pPr marL="0" indent="0">
              <a:buNone/>
              <a:defRPr>
                <a:latin typeface="MetricHPE" panose="020B0503030202060203" pitchFamily="34" charset="0"/>
              </a:defRPr>
            </a:lvl1pPr>
          </a:lstStyle>
          <a:p>
            <a:r>
              <a:rPr lang="en-US" dirty="0"/>
              <a:t>Click to add picture</a:t>
            </a: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9"/>
          </p:nvPr>
        </p:nvSpPr>
        <p:spPr/>
        <p:txBody>
          <a:bodyPr/>
          <a:lstStyle>
            <a:lvl1pPr>
              <a:defRPr>
                <a:latin typeface="MetricHPE" panose="020B0503030202060203" pitchFamily="34" charset="0"/>
              </a:defRPr>
            </a:lvl1pPr>
          </a:lstStyle>
          <a:p>
            <a:r>
              <a:rPr lang="en-US">
                <a:solidFill>
                  <a:srgbClr val="C6C6C2"/>
                </a:solidFill>
              </a:rPr>
              <a:t>HPE CONFIDENTIAL | AUTHORIZED HPE PARTNER USE ONLY</a:t>
            </a:r>
            <a:endParaRPr lang="en-US" dirty="0">
              <a:solidFill>
                <a:srgbClr val="C6C6C2"/>
              </a:solidFill>
            </a:endParaRPr>
          </a:p>
        </p:txBody>
      </p:sp>
      <p:sp>
        <p:nvSpPr>
          <p:cNvPr id="3" name="Slide Number Placeholder 2"/>
          <p:cNvSpPr>
            <a:spLocks noGrp="1"/>
          </p:cNvSpPr>
          <p:nvPr>
            <p:ph type="sldNum" sz="quarter" idx="20"/>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dirty="0">
              <a:solidFill>
                <a:srgbClr val="C6C6C2"/>
              </a:solidFill>
            </a:endParaRPr>
          </a:p>
        </p:txBody>
      </p:sp>
    </p:spTree>
    <p:extLst>
      <p:ext uri="{BB962C8B-B14F-4D97-AF65-F5344CB8AC3E}">
        <p14:creationId xmlns:p14="http://schemas.microsoft.com/office/powerpoint/2010/main" val="1919479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Picture with Content">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389696" y="387449"/>
            <a:ext cx="11421304" cy="427036"/>
          </a:xfrm>
        </p:spPr>
        <p:txBody>
          <a:bodyPr/>
          <a:lstStyle>
            <a:lvl1pPr>
              <a:defRPr sz="2800"/>
            </a:lvl1pPr>
          </a:lstStyle>
          <a:p>
            <a:r>
              <a:rPr lang="en-US" dirty="0"/>
              <a:t>Click to add one-line title</a:t>
            </a:r>
          </a:p>
        </p:txBody>
      </p:sp>
      <p:sp>
        <p:nvSpPr>
          <p:cNvPr id="10" name="Rectangle 9"/>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14" name="Text Placeholder 3"/>
          <p:cNvSpPr>
            <a:spLocks noGrp="1"/>
          </p:cNvSpPr>
          <p:nvPr>
            <p:ph type="body" sz="half" idx="2" hasCustomPrompt="1"/>
          </p:nvPr>
        </p:nvSpPr>
        <p:spPr bwMode="ltGray">
          <a:xfrm>
            <a:off x="8115301" y="1017722"/>
            <a:ext cx="3695700" cy="5078278"/>
          </a:xfrm>
          <a:noFill/>
          <a:ln w="57150">
            <a:noFill/>
            <a:miter lim="800000"/>
          </a:ln>
        </p:spPr>
        <p:txBody>
          <a:bodyPr lIns="137160" tIns="91440" rIns="137160" bIns="91440">
            <a:noAutofit/>
          </a:bodyPr>
          <a:lstStyle>
            <a:lvl1pPr marL="0" indent="0">
              <a:spcBef>
                <a:spcPts val="900"/>
              </a:spcBef>
              <a:buNone/>
              <a:defRPr sz="2000">
                <a:latin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supporting text</a:t>
            </a:r>
          </a:p>
          <a:p>
            <a:pPr lvl="0"/>
            <a:endParaRPr lang="en-US" dirty="0"/>
          </a:p>
        </p:txBody>
      </p:sp>
      <p:sp>
        <p:nvSpPr>
          <p:cNvPr id="15" name="Picture Placeholder 3"/>
          <p:cNvSpPr>
            <a:spLocks noGrp="1"/>
          </p:cNvSpPr>
          <p:nvPr>
            <p:ph type="pic" sz="quarter" idx="18" hasCustomPrompt="1"/>
          </p:nvPr>
        </p:nvSpPr>
        <p:spPr>
          <a:xfrm>
            <a:off x="381000" y="1017588"/>
            <a:ext cx="7470648" cy="5078412"/>
          </a:xfrm>
        </p:spPr>
        <p:txBody>
          <a:bodyPr/>
          <a:lstStyle>
            <a:lvl1pPr marL="0" indent="0">
              <a:buNone/>
              <a:defRPr>
                <a:latin typeface="MetricHPE" panose="020B0503030202060203" pitchFamily="34" charset="0"/>
              </a:defRPr>
            </a:lvl1pPr>
          </a:lstStyle>
          <a:p>
            <a:r>
              <a:rPr lang="en-US" dirty="0"/>
              <a:t>Click to add picture</a:t>
            </a: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9"/>
          </p:nvPr>
        </p:nvSpPr>
        <p:spPr/>
        <p:txBody>
          <a:bodyPr/>
          <a:lstStyle>
            <a:lvl1pPr>
              <a:defRPr>
                <a:latin typeface="MetricHPE" panose="020B0503030202060203" pitchFamily="34" charset="0"/>
              </a:defRPr>
            </a:lvl1pPr>
          </a:lstStyle>
          <a:p>
            <a:r>
              <a:rPr lang="en-US">
                <a:solidFill>
                  <a:srgbClr val="C6C6C2"/>
                </a:solidFill>
              </a:rPr>
              <a:t>HPE CONFIDENTIAL | AUTHORIZED HPE PARTNER USE ONLY</a:t>
            </a:r>
            <a:endParaRPr lang="en-US" dirty="0">
              <a:solidFill>
                <a:srgbClr val="C6C6C2"/>
              </a:solidFill>
            </a:endParaRPr>
          </a:p>
        </p:txBody>
      </p:sp>
      <p:sp>
        <p:nvSpPr>
          <p:cNvPr id="3" name="Slide Number Placeholder 2"/>
          <p:cNvSpPr>
            <a:spLocks noGrp="1"/>
          </p:cNvSpPr>
          <p:nvPr>
            <p:ph type="sldNum" sz="quarter" idx="20"/>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dirty="0">
              <a:solidFill>
                <a:srgbClr val="C6C6C2"/>
              </a:solidFill>
            </a:endParaRPr>
          </a:p>
        </p:txBody>
      </p:sp>
    </p:spTree>
    <p:extLst>
      <p:ext uri="{BB962C8B-B14F-4D97-AF65-F5344CB8AC3E}">
        <p14:creationId xmlns:p14="http://schemas.microsoft.com/office/powerpoint/2010/main" val="117179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389696" y="387449"/>
            <a:ext cx="11421304" cy="427036"/>
          </a:xfrm>
        </p:spPr>
        <p:txBody>
          <a:bodyPr/>
          <a:lstStyle>
            <a:lvl1pPr>
              <a:defRPr sz="2800"/>
            </a:lvl1pPr>
          </a:lstStyle>
          <a:p>
            <a:r>
              <a:rPr lang="en-US" dirty="0"/>
              <a:t>Click to add one-line title</a:t>
            </a:r>
          </a:p>
        </p:txBody>
      </p:sp>
      <p:sp>
        <p:nvSpPr>
          <p:cNvPr id="12" name="Rectangle 11"/>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16" name="Text Placeholder 3"/>
          <p:cNvSpPr>
            <a:spLocks noGrp="1"/>
          </p:cNvSpPr>
          <p:nvPr>
            <p:ph type="body" sz="half" idx="2" hasCustomPrompt="1"/>
          </p:nvPr>
        </p:nvSpPr>
        <p:spPr bwMode="ltGray">
          <a:xfrm>
            <a:off x="389696" y="4943788"/>
            <a:ext cx="5596576" cy="1152211"/>
          </a:xfrm>
          <a:noFill/>
          <a:ln w="57150">
            <a:noFill/>
            <a:miter lim="800000"/>
          </a:ln>
        </p:spPr>
        <p:txBody>
          <a:bodyPr lIns="137160" tIns="91440" rIns="137160" bIns="91440">
            <a:noAutofit/>
          </a:bodyPr>
          <a:lstStyle>
            <a:lvl1pPr marL="0" indent="0" algn="ctr">
              <a:spcBef>
                <a:spcPts val="900"/>
              </a:spcBef>
              <a:buNone/>
              <a:defRPr sz="2000">
                <a:latin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caption</a:t>
            </a:r>
          </a:p>
          <a:p>
            <a:pPr lvl="0"/>
            <a:endParaRPr lang="en-US" dirty="0"/>
          </a:p>
        </p:txBody>
      </p:sp>
      <p:sp>
        <p:nvSpPr>
          <p:cNvPr id="17" name="Picture Placeholder 3"/>
          <p:cNvSpPr>
            <a:spLocks noGrp="1"/>
          </p:cNvSpPr>
          <p:nvPr>
            <p:ph type="pic" sz="quarter" idx="18" hasCustomPrompt="1"/>
          </p:nvPr>
        </p:nvSpPr>
        <p:spPr>
          <a:xfrm>
            <a:off x="381000" y="1017588"/>
            <a:ext cx="5605272" cy="3803904"/>
          </a:xfrm>
        </p:spPr>
        <p:txBody>
          <a:bodyPr anchor="ctr"/>
          <a:lstStyle>
            <a:lvl1pPr marL="0" indent="0" algn="ctr">
              <a:buNone/>
              <a:defRPr>
                <a:latin typeface="MetricHPE" panose="020B0503030202060203" pitchFamily="34" charset="0"/>
              </a:defRPr>
            </a:lvl1pPr>
          </a:lstStyle>
          <a:p>
            <a:r>
              <a:rPr lang="en-US" dirty="0"/>
              <a:t>Click to add picture</a:t>
            </a:r>
          </a:p>
        </p:txBody>
      </p:sp>
      <p:sp>
        <p:nvSpPr>
          <p:cNvPr id="18" name="Text Placeholder 3"/>
          <p:cNvSpPr>
            <a:spLocks noGrp="1"/>
          </p:cNvSpPr>
          <p:nvPr>
            <p:ph type="body" sz="half" idx="19" hasCustomPrompt="1"/>
          </p:nvPr>
        </p:nvSpPr>
        <p:spPr bwMode="ltGray">
          <a:xfrm>
            <a:off x="6214424" y="4943788"/>
            <a:ext cx="5596576" cy="1152211"/>
          </a:xfrm>
          <a:noFill/>
          <a:ln w="57150">
            <a:noFill/>
            <a:miter lim="800000"/>
          </a:ln>
        </p:spPr>
        <p:txBody>
          <a:bodyPr lIns="137160" tIns="91440" rIns="137160" bIns="91440">
            <a:noAutofit/>
          </a:bodyPr>
          <a:lstStyle>
            <a:lvl1pPr marL="0" indent="0" algn="ctr">
              <a:spcBef>
                <a:spcPts val="900"/>
              </a:spcBef>
              <a:buNone/>
              <a:defRPr sz="2000">
                <a:latin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caption</a:t>
            </a:r>
          </a:p>
          <a:p>
            <a:pPr lvl="0"/>
            <a:endParaRPr lang="en-US" dirty="0"/>
          </a:p>
        </p:txBody>
      </p:sp>
      <p:sp>
        <p:nvSpPr>
          <p:cNvPr id="19" name="Picture Placeholder 3"/>
          <p:cNvSpPr>
            <a:spLocks noGrp="1"/>
          </p:cNvSpPr>
          <p:nvPr>
            <p:ph type="pic" sz="quarter" idx="20" hasCustomPrompt="1"/>
          </p:nvPr>
        </p:nvSpPr>
        <p:spPr>
          <a:xfrm>
            <a:off x="6205728" y="1017588"/>
            <a:ext cx="5605272" cy="3803904"/>
          </a:xfrm>
        </p:spPr>
        <p:txBody>
          <a:bodyPr anchor="ctr"/>
          <a:lstStyle>
            <a:lvl1pPr marL="0" indent="0" algn="ctr">
              <a:buNone/>
              <a:defRPr>
                <a:latin typeface="MetricHPE" panose="020B0503030202060203" pitchFamily="34" charset="0"/>
              </a:defRPr>
            </a:lvl1pPr>
          </a:lstStyle>
          <a:p>
            <a:r>
              <a:rPr lang="en-US" dirty="0"/>
              <a:t>Click to add picture</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1"/>
          </p:nvPr>
        </p:nvSpPr>
        <p:spPr/>
        <p:txBody>
          <a:bodyPr/>
          <a:lstStyle>
            <a:lvl1pPr>
              <a:defRPr>
                <a:latin typeface="MetricHPE" panose="020B0503030202060203" pitchFamily="34" charset="0"/>
              </a:defRPr>
            </a:lvl1pPr>
          </a:lstStyle>
          <a:p>
            <a:r>
              <a:rPr lang="en-US">
                <a:solidFill>
                  <a:srgbClr val="C6C6C2"/>
                </a:solidFill>
              </a:rPr>
              <a:t>HPE CONFIDENTIAL | AUTHORIZED HPE PARTNER USE ONLY</a:t>
            </a:r>
            <a:endParaRPr lang="en-US" dirty="0">
              <a:solidFill>
                <a:srgbClr val="C6C6C2"/>
              </a:solidFill>
            </a:endParaRPr>
          </a:p>
        </p:txBody>
      </p:sp>
      <p:sp>
        <p:nvSpPr>
          <p:cNvPr id="3" name="Slide Number Placeholder 2"/>
          <p:cNvSpPr>
            <a:spLocks noGrp="1"/>
          </p:cNvSpPr>
          <p:nvPr>
            <p:ph type="sldNum" sz="quarter" idx="22"/>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dirty="0">
              <a:solidFill>
                <a:srgbClr val="C6C6C2"/>
              </a:solidFill>
            </a:endParaRPr>
          </a:p>
        </p:txBody>
      </p:sp>
    </p:spTree>
    <p:extLst>
      <p:ext uri="{BB962C8B-B14F-4D97-AF65-F5344CB8AC3E}">
        <p14:creationId xmlns:p14="http://schemas.microsoft.com/office/powerpoint/2010/main" val="3496765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389696" y="387449"/>
            <a:ext cx="11421304" cy="427036"/>
          </a:xfrm>
        </p:spPr>
        <p:txBody>
          <a:bodyPr/>
          <a:lstStyle>
            <a:lvl1pPr>
              <a:defRPr sz="2800"/>
            </a:lvl1pPr>
          </a:lstStyle>
          <a:p>
            <a:r>
              <a:rPr lang="en-US" dirty="0"/>
              <a:t>Click to add one-line title</a:t>
            </a:r>
          </a:p>
        </p:txBody>
      </p:sp>
      <p:sp>
        <p:nvSpPr>
          <p:cNvPr id="14" name="Rectangle 13"/>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18" name="Text Placeholder 3"/>
          <p:cNvSpPr>
            <a:spLocks noGrp="1"/>
          </p:cNvSpPr>
          <p:nvPr>
            <p:ph type="body" sz="half" idx="2" hasCustomPrompt="1"/>
          </p:nvPr>
        </p:nvSpPr>
        <p:spPr bwMode="ltGray">
          <a:xfrm>
            <a:off x="389696" y="4943788"/>
            <a:ext cx="3687004" cy="1152211"/>
          </a:xfrm>
          <a:noFill/>
          <a:ln w="57150">
            <a:noFill/>
            <a:miter lim="800000"/>
          </a:ln>
        </p:spPr>
        <p:txBody>
          <a:bodyPr lIns="137160" tIns="91440" rIns="137160" bIns="91440">
            <a:noAutofit/>
          </a:bodyPr>
          <a:lstStyle>
            <a:lvl1pPr marL="0" indent="0" algn="ctr">
              <a:spcBef>
                <a:spcPts val="900"/>
              </a:spcBef>
              <a:buNone/>
              <a:defRPr sz="2000">
                <a:latin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caption</a:t>
            </a:r>
          </a:p>
          <a:p>
            <a:pPr lvl="0"/>
            <a:endParaRPr lang="en-US" dirty="0"/>
          </a:p>
        </p:txBody>
      </p:sp>
      <p:sp>
        <p:nvSpPr>
          <p:cNvPr id="19" name="Picture Placeholder 3"/>
          <p:cNvSpPr>
            <a:spLocks noGrp="1"/>
          </p:cNvSpPr>
          <p:nvPr>
            <p:ph type="pic" sz="quarter" idx="18" hasCustomPrompt="1"/>
          </p:nvPr>
        </p:nvSpPr>
        <p:spPr>
          <a:xfrm>
            <a:off x="381000" y="1017588"/>
            <a:ext cx="3687004" cy="3803904"/>
          </a:xfrm>
        </p:spPr>
        <p:txBody>
          <a:bodyPr anchor="ctr"/>
          <a:lstStyle>
            <a:lvl1pPr marL="0" indent="0" algn="ctr">
              <a:buNone/>
              <a:defRPr>
                <a:latin typeface="MetricHPE" panose="020B0503030202060203" pitchFamily="34" charset="0"/>
              </a:defRPr>
            </a:lvl1pPr>
          </a:lstStyle>
          <a:p>
            <a:r>
              <a:rPr lang="en-US" dirty="0"/>
              <a:t>Click to add picture</a:t>
            </a:r>
          </a:p>
        </p:txBody>
      </p:sp>
      <p:sp>
        <p:nvSpPr>
          <p:cNvPr id="24" name="Text Placeholder 3"/>
          <p:cNvSpPr>
            <a:spLocks noGrp="1"/>
          </p:cNvSpPr>
          <p:nvPr>
            <p:ph type="body" sz="half" idx="19" hasCustomPrompt="1"/>
          </p:nvPr>
        </p:nvSpPr>
        <p:spPr bwMode="ltGray">
          <a:xfrm>
            <a:off x="4261194" y="4943788"/>
            <a:ext cx="3687004" cy="1152211"/>
          </a:xfrm>
          <a:noFill/>
          <a:ln w="57150">
            <a:noFill/>
            <a:miter lim="800000"/>
          </a:ln>
        </p:spPr>
        <p:txBody>
          <a:bodyPr lIns="137160" tIns="91440" rIns="137160" bIns="91440">
            <a:noAutofit/>
          </a:bodyPr>
          <a:lstStyle>
            <a:lvl1pPr marL="0" indent="0" algn="ctr">
              <a:spcBef>
                <a:spcPts val="900"/>
              </a:spcBef>
              <a:buNone/>
              <a:defRPr sz="2000">
                <a:latin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caption</a:t>
            </a:r>
          </a:p>
          <a:p>
            <a:pPr lvl="0"/>
            <a:endParaRPr lang="en-US" dirty="0"/>
          </a:p>
        </p:txBody>
      </p:sp>
      <p:sp>
        <p:nvSpPr>
          <p:cNvPr id="25" name="Picture Placeholder 3"/>
          <p:cNvSpPr>
            <a:spLocks noGrp="1"/>
          </p:cNvSpPr>
          <p:nvPr>
            <p:ph type="pic" sz="quarter" idx="20" hasCustomPrompt="1"/>
          </p:nvPr>
        </p:nvSpPr>
        <p:spPr>
          <a:xfrm>
            <a:off x="4252498" y="1017588"/>
            <a:ext cx="3687004" cy="3803904"/>
          </a:xfrm>
        </p:spPr>
        <p:txBody>
          <a:bodyPr anchor="ctr"/>
          <a:lstStyle>
            <a:lvl1pPr marL="0" indent="0" algn="ctr">
              <a:buNone/>
              <a:defRPr>
                <a:latin typeface="MetricHPE" panose="020B0503030202060203" pitchFamily="34" charset="0"/>
              </a:defRPr>
            </a:lvl1pPr>
          </a:lstStyle>
          <a:p>
            <a:r>
              <a:rPr lang="en-US" dirty="0"/>
              <a:t>Click to add picture</a:t>
            </a:r>
          </a:p>
        </p:txBody>
      </p:sp>
      <p:sp>
        <p:nvSpPr>
          <p:cNvPr id="26" name="Text Placeholder 3"/>
          <p:cNvSpPr>
            <a:spLocks noGrp="1"/>
          </p:cNvSpPr>
          <p:nvPr>
            <p:ph type="body" sz="half" idx="21" hasCustomPrompt="1"/>
          </p:nvPr>
        </p:nvSpPr>
        <p:spPr bwMode="ltGray">
          <a:xfrm>
            <a:off x="8141388" y="4943788"/>
            <a:ext cx="3687004" cy="1152211"/>
          </a:xfrm>
          <a:noFill/>
          <a:ln w="57150">
            <a:noFill/>
            <a:miter lim="800000"/>
          </a:ln>
        </p:spPr>
        <p:txBody>
          <a:bodyPr lIns="137160" tIns="91440" rIns="137160" bIns="91440">
            <a:noAutofit/>
          </a:bodyPr>
          <a:lstStyle>
            <a:lvl1pPr marL="0" indent="0" algn="ctr">
              <a:spcBef>
                <a:spcPts val="900"/>
              </a:spcBef>
              <a:buNone/>
              <a:defRPr sz="2000">
                <a:latin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caption</a:t>
            </a:r>
          </a:p>
          <a:p>
            <a:pPr lvl="0"/>
            <a:endParaRPr lang="en-US" dirty="0"/>
          </a:p>
        </p:txBody>
      </p:sp>
      <p:sp>
        <p:nvSpPr>
          <p:cNvPr id="27" name="Picture Placeholder 3"/>
          <p:cNvSpPr>
            <a:spLocks noGrp="1"/>
          </p:cNvSpPr>
          <p:nvPr>
            <p:ph type="pic" sz="quarter" idx="22" hasCustomPrompt="1"/>
          </p:nvPr>
        </p:nvSpPr>
        <p:spPr>
          <a:xfrm>
            <a:off x="8132692" y="1017588"/>
            <a:ext cx="3687004" cy="3803904"/>
          </a:xfrm>
        </p:spPr>
        <p:txBody>
          <a:bodyPr anchor="ctr"/>
          <a:lstStyle>
            <a:lvl1pPr marL="0" indent="0" algn="ctr">
              <a:buNone/>
              <a:defRPr>
                <a:latin typeface="MetricHPE" panose="020B0503030202060203" pitchFamily="34" charset="0"/>
              </a:defRPr>
            </a:lvl1pPr>
          </a:lstStyle>
          <a:p>
            <a:r>
              <a:rPr lang="en-US" dirty="0"/>
              <a:t>Click to add picture</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3"/>
          </p:nvPr>
        </p:nvSpPr>
        <p:spPr/>
        <p:txBody>
          <a:bodyPr/>
          <a:lstStyle>
            <a:lvl1pPr>
              <a:defRPr>
                <a:latin typeface="MetricHPE" panose="020B0503030202060203" pitchFamily="34" charset="0"/>
              </a:defRPr>
            </a:lvl1pPr>
          </a:lstStyle>
          <a:p>
            <a:r>
              <a:rPr lang="en-US">
                <a:solidFill>
                  <a:srgbClr val="C6C6C2"/>
                </a:solidFill>
              </a:rPr>
              <a:t>HPE CONFIDENTIAL | AUTHORIZED HPE PARTNER USE ONLY</a:t>
            </a:r>
            <a:endParaRPr lang="en-US" dirty="0">
              <a:solidFill>
                <a:srgbClr val="C6C6C2"/>
              </a:solidFill>
            </a:endParaRPr>
          </a:p>
        </p:txBody>
      </p:sp>
      <p:sp>
        <p:nvSpPr>
          <p:cNvPr id="3" name="Slide Number Placeholder 2"/>
          <p:cNvSpPr>
            <a:spLocks noGrp="1"/>
          </p:cNvSpPr>
          <p:nvPr>
            <p:ph type="sldNum" sz="quarter" idx="24"/>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dirty="0">
              <a:solidFill>
                <a:srgbClr val="C6C6C2"/>
              </a:solidFill>
            </a:endParaRPr>
          </a:p>
        </p:txBody>
      </p:sp>
    </p:spTree>
    <p:extLst>
      <p:ext uri="{BB962C8B-B14F-4D97-AF65-F5344CB8AC3E}">
        <p14:creationId xmlns:p14="http://schemas.microsoft.com/office/powerpoint/2010/main" val="3050349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bg1"/>
        </a:solidFill>
        <a:effectLst/>
      </p:bgPr>
    </p:bg>
    <p:spTree>
      <p:nvGrpSpPr>
        <p:cNvPr id="1" name=""/>
        <p:cNvGrpSpPr/>
        <p:nvPr/>
      </p:nvGrpSpPr>
      <p:grpSpPr>
        <a:xfrm>
          <a:off x="0" y="0"/>
          <a:ext cx="0" cy="0"/>
          <a:chOff x="0" y="0"/>
          <a:chExt cx="0" cy="0"/>
        </a:xfrm>
      </p:grpSpPr>
      <p:sp>
        <p:nvSpPr>
          <p:cNvPr id="14" name="Title 1"/>
          <p:cNvSpPr>
            <a:spLocks noGrp="1"/>
          </p:cNvSpPr>
          <p:nvPr>
            <p:ph type="title" hasCustomPrompt="1"/>
          </p:nvPr>
        </p:nvSpPr>
        <p:spPr>
          <a:xfrm>
            <a:off x="381002" y="521016"/>
            <a:ext cx="6143922" cy="2828660"/>
          </a:xfrm>
        </p:spPr>
        <p:txBody>
          <a:bodyPr anchor="b"/>
          <a:lstStyle>
            <a:lvl1pPr>
              <a:lnSpc>
                <a:spcPct val="85000"/>
              </a:lnSpc>
              <a:defRPr sz="4400">
                <a:solidFill>
                  <a:schemeClr val="tx1"/>
                </a:solidFill>
              </a:defRPr>
            </a:lvl1pPr>
          </a:lstStyle>
          <a:p>
            <a:r>
              <a:rPr lang="en-US" dirty="0"/>
              <a:t>Click to add thank you message</a:t>
            </a:r>
          </a:p>
        </p:txBody>
      </p:sp>
      <p:sp>
        <p:nvSpPr>
          <p:cNvPr id="15" name="Rectangle 14"/>
          <p:cNvSpPr/>
          <p:nvPr userDrawn="1"/>
        </p:nvSpPr>
        <p:spPr>
          <a:xfrm>
            <a:off x="381000" y="3374136"/>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0" name="Text Placeholder 7"/>
          <p:cNvSpPr>
            <a:spLocks noGrp="1"/>
          </p:cNvSpPr>
          <p:nvPr>
            <p:ph type="body" sz="quarter" idx="13" hasCustomPrompt="1"/>
          </p:nvPr>
        </p:nvSpPr>
        <p:spPr>
          <a:xfrm>
            <a:off x="389696" y="3528820"/>
            <a:ext cx="11421304" cy="381000"/>
          </a:xfrm>
        </p:spPr>
        <p:txBody>
          <a:bodyPr>
            <a:noAutofit/>
          </a:bodyPr>
          <a:lstStyle>
            <a:lvl1pPr marL="0" indent="0">
              <a:spcBef>
                <a:spcPts val="0"/>
              </a:spcBef>
              <a:buNone/>
              <a:defRPr sz="2200" baseline="0">
                <a:solidFill>
                  <a:schemeClr val="tx1"/>
                </a:solidFill>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Speaker contact information</a:t>
            </a:r>
            <a:endParaRPr dirty="0"/>
          </a:p>
        </p:txBody>
      </p:sp>
      <p:sp>
        <p:nvSpPr>
          <p:cNvPr id="2" name="Footer Placeholder 1"/>
          <p:cNvSpPr>
            <a:spLocks noGrp="1"/>
          </p:cNvSpPr>
          <p:nvPr>
            <p:ph type="ftr" sz="quarter" idx="14"/>
          </p:nvPr>
        </p:nvSpPr>
        <p:spPr/>
        <p:txBody>
          <a:bodyPr/>
          <a:lstStyle>
            <a:lvl1pPr>
              <a:defRPr>
                <a:solidFill>
                  <a:schemeClr val="bg2"/>
                </a:solidFill>
                <a:latin typeface="MetricHPE" panose="020B0503030202060203" pitchFamily="34" charset="0"/>
              </a:defRPr>
            </a:lvl1pPr>
          </a:lstStyle>
          <a:p>
            <a:r>
              <a:rPr lang="en-US">
                <a:solidFill>
                  <a:srgbClr val="787871"/>
                </a:solidFill>
              </a:rPr>
              <a:t>HPE CONFIDENTIAL | AUTHORIZED HPE PARTNER USE ONLY</a:t>
            </a:r>
            <a:endParaRPr lang="en-US" dirty="0">
              <a:solidFill>
                <a:srgbClr val="787871"/>
              </a:solidFill>
            </a:endParaRPr>
          </a:p>
        </p:txBody>
      </p:sp>
      <p:sp>
        <p:nvSpPr>
          <p:cNvPr id="3" name="Slide Number Placeholder 2"/>
          <p:cNvSpPr>
            <a:spLocks noGrp="1"/>
          </p:cNvSpPr>
          <p:nvPr>
            <p:ph type="sldNum" sz="quarter" idx="15"/>
          </p:nvPr>
        </p:nvSpPr>
        <p:spPr/>
        <p:txBody>
          <a:bodyPr/>
          <a:lstStyle>
            <a:lvl1pPr>
              <a:defRPr>
                <a:solidFill>
                  <a:schemeClr val="bg2"/>
                </a:solidFill>
                <a:latin typeface="MetricHPE" panose="020B0503030202060203" pitchFamily="34" charset="0"/>
              </a:defRPr>
            </a:lvl1pPr>
          </a:lstStyle>
          <a:p>
            <a:pPr defTabSz="1088421">
              <a:buFontTx/>
              <a:buBlip>
                <a:blip r:embed="rId3"/>
              </a:buBlip>
            </a:pPr>
            <a:fld id="{104FC826-72BB-4AF1-BA01-A94F7396A7DC}" type="slidenum">
              <a:rPr lang="en-US" smtClean="0">
                <a:solidFill>
                  <a:srgbClr val="787871"/>
                </a:solidFill>
              </a:rPr>
              <a:pPr defTabSz="1088421">
                <a:buFontTx/>
                <a:buBlip>
                  <a:blip r:embed="rId3"/>
                </a:buBlip>
              </a:pPr>
              <a:t>‹#›</a:t>
            </a:fld>
            <a:endParaRPr lang="en-US" dirty="0">
              <a:solidFill>
                <a:srgbClr val="787871"/>
              </a:solidFill>
            </a:endParaRPr>
          </a:p>
        </p:txBody>
      </p:sp>
    </p:spTree>
    <p:extLst>
      <p:ext uri="{BB962C8B-B14F-4D97-AF65-F5344CB8AC3E}">
        <p14:creationId xmlns:p14="http://schemas.microsoft.com/office/powerpoint/2010/main" val="2805802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grpSp>
        <p:nvGrpSpPr>
          <p:cNvPr id="10" name="Group 9"/>
          <p:cNvGrpSpPr>
            <a:grpSpLocks noChangeAspect="1"/>
          </p:cNvGrpSpPr>
          <p:nvPr userDrawn="1"/>
        </p:nvGrpSpPr>
        <p:grpSpPr>
          <a:xfrm>
            <a:off x="393523" y="381956"/>
            <a:ext cx="2218745" cy="893759"/>
            <a:chOff x="3578225" y="1146175"/>
            <a:chExt cx="5038725" cy="2111375"/>
          </a:xfrm>
        </p:grpSpPr>
        <p:sp>
          <p:nvSpPr>
            <p:cNvPr id="11"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solidFill>
                  <a:prstClr val="black"/>
                </a:solidFill>
                <a:latin typeface="MetricHPE Black" panose="020B0A03030202060203" pitchFamily="34" charset="0"/>
              </a:endParaRPr>
            </a:p>
          </p:txBody>
        </p:sp>
        <p:sp>
          <p:nvSpPr>
            <p:cNvPr id="12" name="Freeform 6"/>
            <p:cNvSpPr>
              <a:spLocks noEditPoints="1"/>
            </p:cNvSpPr>
            <p:nvPr/>
          </p:nvSpPr>
          <p:spPr bwMode="auto">
            <a:xfrm>
              <a:off x="3578225" y="1968501"/>
              <a:ext cx="5038725" cy="1289049"/>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solidFill>
                  <a:prstClr val="black"/>
                </a:solidFill>
                <a:latin typeface="MetricHPE Black" panose="020B0A03030202060203" pitchFamily="34" charset="0"/>
              </a:endParaRPr>
            </a:p>
          </p:txBody>
        </p:sp>
      </p:grpSp>
      <p:sp>
        <p:nvSpPr>
          <p:cNvPr id="13" name="Title 4"/>
          <p:cNvSpPr>
            <a:spLocks noGrp="1"/>
          </p:cNvSpPr>
          <p:nvPr>
            <p:ph type="title" hasCustomPrompt="1"/>
          </p:nvPr>
        </p:nvSpPr>
        <p:spPr>
          <a:xfrm>
            <a:off x="379647" y="1869197"/>
            <a:ext cx="11423555" cy="1905000"/>
          </a:xfrm>
        </p:spPr>
        <p:txBody>
          <a:bodyPr anchor="b"/>
          <a:lstStyle>
            <a:lvl1pPr>
              <a:lnSpc>
                <a:spcPct val="80000"/>
              </a:lnSpc>
              <a:defRPr sz="4400">
                <a:solidFill>
                  <a:sysClr val="windowText" lastClr="000000"/>
                </a:solidFill>
              </a:defRPr>
            </a:lvl1pPr>
          </a:lstStyle>
          <a:p>
            <a:r>
              <a:rPr lang="en-US" dirty="0"/>
              <a:t>Click to edit</a:t>
            </a:r>
            <a:br>
              <a:rPr lang="en-US" dirty="0"/>
            </a:br>
            <a:r>
              <a:rPr lang="en-US" dirty="0"/>
              <a:t>master title style</a:t>
            </a:r>
            <a:endParaRPr dirty="0"/>
          </a:p>
        </p:txBody>
      </p:sp>
      <p:sp>
        <p:nvSpPr>
          <p:cNvPr id="14" name="Subtitle 2"/>
          <p:cNvSpPr>
            <a:spLocks noGrp="1"/>
          </p:cNvSpPr>
          <p:nvPr>
            <p:ph type="subTitle" idx="1" hasCustomPrompt="1"/>
          </p:nvPr>
        </p:nvSpPr>
        <p:spPr>
          <a:xfrm>
            <a:off x="379647" y="4133088"/>
            <a:ext cx="8229600" cy="438912"/>
          </a:xfrm>
        </p:spPr>
        <p:txBody>
          <a:bodyPr>
            <a:noAutofit/>
          </a:bodyPr>
          <a:lstStyle>
            <a:lvl1pPr marL="0" indent="0" algn="l">
              <a:spcBef>
                <a:spcPts val="0"/>
              </a:spcBef>
              <a:buNone/>
              <a:defRPr sz="3000">
                <a:solidFill>
                  <a:sysClr val="windowText" lastClr="000000"/>
                </a:solidFill>
                <a:latin typeface="MetricHPE" panose="020B050303020206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endParaRPr dirty="0"/>
          </a:p>
        </p:txBody>
      </p:sp>
      <p:sp>
        <p:nvSpPr>
          <p:cNvPr id="15" name="Text Placeholder 7"/>
          <p:cNvSpPr>
            <a:spLocks noGrp="1"/>
          </p:cNvSpPr>
          <p:nvPr>
            <p:ph type="body" sz="quarter" idx="13" hasCustomPrompt="1"/>
          </p:nvPr>
        </p:nvSpPr>
        <p:spPr>
          <a:xfrm>
            <a:off x="379647" y="4577983"/>
            <a:ext cx="5489578" cy="339214"/>
          </a:xfrm>
        </p:spPr>
        <p:txBody>
          <a:bodyPr>
            <a:noAutofit/>
          </a:bodyPr>
          <a:lstStyle>
            <a:lvl1pPr marL="0" indent="0">
              <a:spcBef>
                <a:spcPts val="0"/>
              </a:spcBef>
              <a:buNone/>
              <a:defRPr sz="2000" baseline="0">
                <a:solidFill>
                  <a:sysClr val="windowText" lastClr="000000"/>
                </a:solidFill>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Month day, year</a:t>
            </a:r>
            <a:endParaRPr dirty="0"/>
          </a:p>
        </p:txBody>
      </p:sp>
      <p:sp>
        <p:nvSpPr>
          <p:cNvPr id="16" name="Rectangle 15"/>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Tree>
    <p:extLst>
      <p:ext uri="{BB962C8B-B14F-4D97-AF65-F5344CB8AC3E}">
        <p14:creationId xmlns:p14="http://schemas.microsoft.com/office/powerpoint/2010/main" val="2943152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Only, 2 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1391" y="287942"/>
            <a:ext cx="11430000" cy="868680"/>
          </a:xfrm>
        </p:spPr>
        <p:txBody>
          <a:bodyPr anchor="b"/>
          <a:lstStyle>
            <a:lvl1pPr>
              <a:defRPr/>
            </a:lvl1pPr>
          </a:lstStyle>
          <a:p>
            <a:r>
              <a:rPr lang="en-US" dirty="0"/>
              <a:t>Click to Add</a:t>
            </a:r>
            <a:br>
              <a:rPr lang="en-US" dirty="0"/>
            </a:br>
            <a:r>
              <a:rPr lang="en-US" dirty="0"/>
              <a:t>Two-Line Title</a:t>
            </a:r>
          </a:p>
        </p:txBody>
      </p:sp>
      <p:sp>
        <p:nvSpPr>
          <p:cNvPr id="5" name="Rectangle 4"/>
          <p:cNvSpPr/>
          <p:nvPr userDrawn="1"/>
        </p:nvSpPr>
        <p:spPr>
          <a:xfrm>
            <a:off x="383369" y="1228187"/>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7" name="Footer Placeholder 6"/>
          <p:cNvSpPr>
            <a:spLocks noGrp="1"/>
          </p:cNvSpPr>
          <p:nvPr>
            <p:ph type="ftr" sz="quarter" idx="10"/>
          </p:nvPr>
        </p:nvSpPr>
        <p:spPr/>
        <p:txBody>
          <a:bodyPr/>
          <a:lstStyle>
            <a:lvl1pPr>
              <a:defRPr>
                <a:latin typeface="MetricHPE" panose="020B0503030202060203" pitchFamily="34" charset="0"/>
              </a:defRPr>
            </a:lvl1pPr>
          </a:lstStyle>
          <a:p>
            <a:r>
              <a:rPr lang="en-US">
                <a:solidFill>
                  <a:srgbClr val="C6C6C2"/>
                </a:solidFill>
              </a:rPr>
              <a:t>HPE CONFIDENTIAL | AUTHORIZED HPE PARTNER USE ONLY</a:t>
            </a:r>
            <a:endParaRPr lang="en-US" dirty="0">
              <a:solidFill>
                <a:srgbClr val="C6C6C2"/>
              </a:solidFill>
            </a:endParaRPr>
          </a:p>
        </p:txBody>
      </p:sp>
      <p:sp>
        <p:nvSpPr>
          <p:cNvPr id="8" name="Slide Number Placeholder 7"/>
          <p:cNvSpPr>
            <a:spLocks noGrp="1"/>
          </p:cNvSpPr>
          <p:nvPr>
            <p:ph type="sldNum" sz="quarter" idx="11"/>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dirty="0">
              <a:solidFill>
                <a:srgbClr val="C6C6C2"/>
              </a:solidFill>
            </a:endParaRPr>
          </a:p>
        </p:txBody>
      </p:sp>
    </p:spTree>
    <p:extLst>
      <p:ext uri="{BB962C8B-B14F-4D97-AF65-F5344CB8AC3E}">
        <p14:creationId xmlns:p14="http://schemas.microsoft.com/office/powerpoint/2010/main" val="1920560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and Subtitle, 2 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1391" y="287942"/>
            <a:ext cx="11430000" cy="868680"/>
          </a:xfrm>
        </p:spPr>
        <p:txBody>
          <a:bodyPr anchor="b"/>
          <a:lstStyle>
            <a:lvl1pPr>
              <a:defRPr/>
            </a:lvl1pPr>
          </a:lstStyle>
          <a:p>
            <a:r>
              <a:rPr lang="en-US" dirty="0"/>
              <a:t>Click to Add</a:t>
            </a:r>
            <a:br>
              <a:rPr lang="en-US" dirty="0"/>
            </a:br>
            <a:r>
              <a:rPr lang="en-US" dirty="0"/>
              <a:t>Two-Line 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7" name="Text Placeholder 7"/>
          <p:cNvSpPr>
            <a:spLocks noGrp="1"/>
          </p:cNvSpPr>
          <p:nvPr>
            <p:ph type="body" sz="quarter" idx="13" hasCustomPrompt="1"/>
          </p:nvPr>
        </p:nvSpPr>
        <p:spPr>
          <a:xfrm>
            <a:off x="389696" y="1205694"/>
            <a:ext cx="11421304" cy="381000"/>
          </a:xfrm>
        </p:spPr>
        <p:txBody>
          <a:bodyPr>
            <a:noAutofit/>
          </a:bodyPr>
          <a:lstStyle>
            <a:lvl1pPr marL="0" indent="0">
              <a:spcBef>
                <a:spcPts val="0"/>
              </a:spcBef>
              <a:buNone/>
              <a:defRPr sz="2200"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subtitle</a:t>
            </a:r>
          </a:p>
        </p:txBody>
      </p:sp>
      <p:sp>
        <p:nvSpPr>
          <p:cNvPr id="8" name="Rectangle 7"/>
          <p:cNvSpPr/>
          <p:nvPr userDrawn="1"/>
        </p:nvSpPr>
        <p:spPr>
          <a:xfrm>
            <a:off x="385100" y="1618696"/>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10" name="Footer Placeholder 9"/>
          <p:cNvSpPr>
            <a:spLocks noGrp="1"/>
          </p:cNvSpPr>
          <p:nvPr>
            <p:ph type="ftr" sz="quarter" idx="14"/>
          </p:nvPr>
        </p:nvSpPr>
        <p:spPr/>
        <p:txBody>
          <a:bodyPr/>
          <a:lstStyle>
            <a:lvl1pPr>
              <a:defRPr>
                <a:latin typeface="MetricHPE" panose="020B0503030202060203" pitchFamily="34" charset="0"/>
              </a:defRPr>
            </a:lvl1pPr>
          </a:lstStyle>
          <a:p>
            <a:r>
              <a:rPr lang="en-US">
                <a:solidFill>
                  <a:srgbClr val="C6C6C2"/>
                </a:solidFill>
              </a:rPr>
              <a:t>HPE CONFIDENTIAL | AUTHORIZED HPE PARTNER USE ONLY</a:t>
            </a:r>
            <a:endParaRPr lang="en-US" dirty="0">
              <a:solidFill>
                <a:srgbClr val="C6C6C2"/>
              </a:solidFill>
            </a:endParaRPr>
          </a:p>
        </p:txBody>
      </p:sp>
      <p:sp>
        <p:nvSpPr>
          <p:cNvPr id="11" name="Slide Number Placeholder 10"/>
          <p:cNvSpPr>
            <a:spLocks noGrp="1"/>
          </p:cNvSpPr>
          <p:nvPr>
            <p:ph type="sldNum" sz="quarter" idx="15"/>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dirty="0">
              <a:solidFill>
                <a:srgbClr val="C6C6C2"/>
              </a:solidFill>
            </a:endParaRPr>
          </a:p>
        </p:txBody>
      </p:sp>
    </p:spTree>
    <p:extLst>
      <p:ext uri="{BB962C8B-B14F-4D97-AF65-F5344CB8AC3E}">
        <p14:creationId xmlns:p14="http://schemas.microsoft.com/office/powerpoint/2010/main" val="935798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late Quot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5"/>
          </p:nvPr>
        </p:nvSpPr>
        <p:spPr/>
        <p:txBody>
          <a:bodyPr/>
          <a:lstStyle>
            <a:lvl1pPr>
              <a:defRPr>
                <a:latin typeface="MetricHPE" panose="020B0503030202060203" pitchFamily="34" charset="0"/>
              </a:defRPr>
            </a:lvl1pPr>
          </a:lstStyle>
          <a:p>
            <a:r>
              <a:rPr lang="en-US"/>
              <a:t>HPE CONFIDENTIAL | AUTHORIZED HPE PARTNER USE ONLY</a:t>
            </a:r>
            <a:endParaRPr lang="en-US" dirty="0"/>
          </a:p>
        </p:txBody>
      </p:sp>
      <p:sp>
        <p:nvSpPr>
          <p:cNvPr id="3" name="Slide Number Placeholder 2"/>
          <p:cNvSpPr>
            <a:spLocks noGrp="1"/>
          </p:cNvSpPr>
          <p:nvPr>
            <p:ph type="sldNum" sz="quarter" idx="16"/>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
        <p:nvSpPr>
          <p:cNvPr id="8" name="Title 1">
            <a:extLst>
              <a:ext uri="{FF2B5EF4-FFF2-40B4-BE49-F238E27FC236}">
                <a16:creationId xmlns:a16="http://schemas.microsoft.com/office/drawing/2014/main" id="{296867C9-FAEA-4AB9-9E4F-5E469CDF0D22}"/>
              </a:ext>
            </a:extLst>
          </p:cNvPr>
          <p:cNvSpPr>
            <a:spLocks noGrp="1"/>
          </p:cNvSpPr>
          <p:nvPr>
            <p:ph type="title" hasCustomPrompt="1"/>
          </p:nvPr>
        </p:nvSpPr>
        <p:spPr>
          <a:xfrm>
            <a:off x="284398" y="899032"/>
            <a:ext cx="9148360" cy="2862630"/>
          </a:xfrm>
        </p:spPr>
        <p:txBody>
          <a:bodyPr lIns="91440" anchor="b" anchorCtr="0"/>
          <a:lstStyle>
            <a:lvl1pPr marL="219456" indent="-219456">
              <a:defRPr sz="4600" cap="none" baseline="0">
                <a:latin typeface="MetricHPE" panose="020B0503030202060203" pitchFamily="34" charset="0"/>
              </a:defRPr>
            </a:lvl1pPr>
          </a:lstStyle>
          <a:p>
            <a:r>
              <a:rPr lang="en-US" dirty="0"/>
              <a:t>“Click to add quote here. Type quotation marks before and after text.”</a:t>
            </a:r>
          </a:p>
        </p:txBody>
      </p:sp>
      <p:sp>
        <p:nvSpPr>
          <p:cNvPr id="9" name="Text Placeholder 9">
            <a:extLst>
              <a:ext uri="{FF2B5EF4-FFF2-40B4-BE49-F238E27FC236}">
                <a16:creationId xmlns:a16="http://schemas.microsoft.com/office/drawing/2014/main" id="{B97CBB38-1E71-4985-B7D1-ACBC191C50DD}"/>
              </a:ext>
            </a:extLst>
          </p:cNvPr>
          <p:cNvSpPr>
            <a:spLocks noGrp="1"/>
          </p:cNvSpPr>
          <p:nvPr>
            <p:ph type="body" sz="quarter" idx="14" hasCustomPrompt="1"/>
          </p:nvPr>
        </p:nvSpPr>
        <p:spPr>
          <a:xfrm>
            <a:off x="512997" y="3989508"/>
            <a:ext cx="8228011" cy="533400"/>
          </a:xfrm>
        </p:spPr>
        <p:txBody>
          <a:bodyPr lIns="91440">
            <a:noAutofit/>
          </a:bodyPr>
          <a:lstStyle>
            <a:lvl1pPr marL="0" indent="0">
              <a:spcBef>
                <a:spcPts val="0"/>
              </a:spcBef>
              <a:buFontTx/>
              <a:buNone/>
              <a:defRPr sz="2600">
                <a:latin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dirty="0"/>
              <a:t>Click to add quoted person’s name, title, company</a:t>
            </a:r>
          </a:p>
        </p:txBody>
      </p:sp>
    </p:spTree>
    <p:extLst>
      <p:ext uri="{BB962C8B-B14F-4D97-AF65-F5344CB8AC3E}">
        <p14:creationId xmlns:p14="http://schemas.microsoft.com/office/powerpoint/2010/main" val="2969749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Only,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1391" y="2676894"/>
            <a:ext cx="3685309" cy="868680"/>
          </a:xfrm>
        </p:spPr>
        <p:txBody>
          <a:bodyPr anchor="b"/>
          <a:lstStyle>
            <a:lvl1pPr>
              <a:defRPr/>
            </a:lvl1pPr>
          </a:lstStyle>
          <a:p>
            <a:r>
              <a:rPr lang="en-US" dirty="0"/>
              <a:t>Click to Add</a:t>
            </a:r>
            <a:br>
              <a:rPr lang="en-US" dirty="0"/>
            </a:br>
            <a:r>
              <a:rPr lang="en-US" dirty="0"/>
              <a:t>multi-Line 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8" name="Rectangle 7"/>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9" name="Footer Placeholder 8"/>
          <p:cNvSpPr>
            <a:spLocks noGrp="1"/>
          </p:cNvSpPr>
          <p:nvPr>
            <p:ph type="ftr" sz="quarter" idx="10"/>
          </p:nvPr>
        </p:nvSpPr>
        <p:spPr/>
        <p:txBody>
          <a:bodyPr/>
          <a:lstStyle>
            <a:lvl1pPr>
              <a:defRPr>
                <a:latin typeface="MetricHPE" panose="020B0503030202060203" pitchFamily="34" charset="0"/>
              </a:defRPr>
            </a:lvl1pPr>
          </a:lstStyle>
          <a:p>
            <a:r>
              <a:rPr lang="en-US">
                <a:solidFill>
                  <a:srgbClr val="C6C6C2"/>
                </a:solidFill>
              </a:rPr>
              <a:t>HPE CONFIDENTIAL | AUTHORIZED HPE PARTNER USE ONLY</a:t>
            </a:r>
            <a:endParaRPr lang="en-US" dirty="0">
              <a:solidFill>
                <a:srgbClr val="C6C6C2"/>
              </a:solidFill>
            </a:endParaRPr>
          </a:p>
        </p:txBody>
      </p:sp>
      <p:sp>
        <p:nvSpPr>
          <p:cNvPr id="10" name="Slide Number Placeholder 9"/>
          <p:cNvSpPr>
            <a:spLocks noGrp="1"/>
          </p:cNvSpPr>
          <p:nvPr>
            <p:ph type="sldNum" sz="quarter" idx="11"/>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dirty="0">
              <a:solidFill>
                <a:srgbClr val="C6C6C2"/>
              </a:solidFill>
            </a:endParaRPr>
          </a:p>
        </p:txBody>
      </p:sp>
    </p:spTree>
    <p:extLst>
      <p:ext uri="{BB962C8B-B14F-4D97-AF65-F5344CB8AC3E}">
        <p14:creationId xmlns:p14="http://schemas.microsoft.com/office/powerpoint/2010/main" val="2881907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and Content,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1391" y="2676894"/>
            <a:ext cx="3536373" cy="868680"/>
          </a:xfrm>
        </p:spPr>
        <p:txBody>
          <a:bodyPr anchor="b"/>
          <a:lstStyle>
            <a:lvl1pPr>
              <a:defRPr/>
            </a:lvl1pPr>
          </a:lstStyle>
          <a:p>
            <a:r>
              <a:rPr lang="en-US" dirty="0"/>
              <a:t>Click to Add</a:t>
            </a:r>
            <a:br>
              <a:rPr lang="en-US" dirty="0"/>
            </a:br>
            <a:r>
              <a:rPr lang="en-US" dirty="0"/>
              <a:t>multi-Line 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8" name="Rectangle 7"/>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11" name="Content Placeholder 10"/>
          <p:cNvSpPr>
            <a:spLocks noGrp="1"/>
          </p:cNvSpPr>
          <p:nvPr>
            <p:ph sz="quarter" idx="13"/>
          </p:nvPr>
        </p:nvSpPr>
        <p:spPr>
          <a:xfrm>
            <a:off x="4076700" y="331788"/>
            <a:ext cx="7734300" cy="5764212"/>
          </a:xfrm>
        </p:spPr>
        <p:txBody>
          <a:bodyPr anchor="ct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4"/>
          </p:nvPr>
        </p:nvSpPr>
        <p:spPr/>
        <p:txBody>
          <a:bodyPr/>
          <a:lstStyle>
            <a:lvl1pPr>
              <a:defRPr>
                <a:latin typeface="MetricHPE" panose="020B0503030202060203" pitchFamily="34" charset="0"/>
              </a:defRPr>
            </a:lvl1pPr>
          </a:lstStyle>
          <a:p>
            <a:r>
              <a:rPr lang="en-US">
                <a:solidFill>
                  <a:srgbClr val="C6C6C2"/>
                </a:solidFill>
              </a:rPr>
              <a:t>HPE CONFIDENTIAL | AUTHORIZED HPE PARTNER USE ONLY</a:t>
            </a:r>
            <a:endParaRPr lang="en-US" dirty="0">
              <a:solidFill>
                <a:srgbClr val="C6C6C2"/>
              </a:solidFill>
            </a:endParaRPr>
          </a:p>
        </p:txBody>
      </p:sp>
      <p:sp>
        <p:nvSpPr>
          <p:cNvPr id="7" name="Slide Number Placeholder 6"/>
          <p:cNvSpPr>
            <a:spLocks noGrp="1"/>
          </p:cNvSpPr>
          <p:nvPr>
            <p:ph type="sldNum" sz="quarter" idx="15"/>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dirty="0">
              <a:solidFill>
                <a:srgbClr val="C6C6C2"/>
              </a:solidFill>
            </a:endParaRPr>
          </a:p>
        </p:txBody>
      </p:sp>
    </p:spTree>
    <p:extLst>
      <p:ext uri="{BB962C8B-B14F-4D97-AF65-F5344CB8AC3E}">
        <p14:creationId xmlns:p14="http://schemas.microsoft.com/office/powerpoint/2010/main" val="3850986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Subtitle and Content, Lef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8" name="Rectangle 7"/>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11" name="Content Placeholder 10"/>
          <p:cNvSpPr>
            <a:spLocks noGrp="1"/>
          </p:cNvSpPr>
          <p:nvPr>
            <p:ph sz="quarter" idx="13"/>
          </p:nvPr>
        </p:nvSpPr>
        <p:spPr>
          <a:xfrm>
            <a:off x="4076700" y="331788"/>
            <a:ext cx="7734300" cy="5764212"/>
          </a:xfrm>
        </p:spPr>
        <p:txBody>
          <a:bodyPr anchor="ct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7"/>
          <p:cNvSpPr>
            <a:spLocks noGrp="1"/>
          </p:cNvSpPr>
          <p:nvPr>
            <p:ph type="body" sz="quarter" idx="14" hasCustomPrompt="1"/>
          </p:nvPr>
        </p:nvSpPr>
        <p:spPr>
          <a:xfrm>
            <a:off x="389696" y="2703886"/>
            <a:ext cx="3567901" cy="795528"/>
          </a:xfrm>
        </p:spPr>
        <p:txBody>
          <a:bodyPr anchor="b">
            <a:noAutofit/>
          </a:bodyPr>
          <a:lstStyle>
            <a:lvl1pPr marL="0" indent="0">
              <a:spcBef>
                <a:spcPts val="0"/>
              </a:spcBef>
              <a:buNone/>
              <a:defRPr sz="2200"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a:t>
            </a:r>
            <a:br>
              <a:rPr lang="en-US" dirty="0"/>
            </a:br>
            <a:r>
              <a:rPr lang="en-US" dirty="0"/>
              <a:t>two</a:t>
            </a:r>
            <a:r>
              <a:rPr dirty="0"/>
              <a:t>-line subtitle</a:t>
            </a:r>
          </a:p>
        </p:txBody>
      </p:sp>
      <p:sp>
        <p:nvSpPr>
          <p:cNvPr id="14" name="Title 1"/>
          <p:cNvSpPr>
            <a:spLocks noGrp="1"/>
          </p:cNvSpPr>
          <p:nvPr>
            <p:ph type="title" hasCustomPrompt="1"/>
          </p:nvPr>
        </p:nvSpPr>
        <p:spPr>
          <a:xfrm>
            <a:off x="391391" y="1980879"/>
            <a:ext cx="3566206" cy="868680"/>
          </a:xfrm>
        </p:spPr>
        <p:txBody>
          <a:bodyPr anchor="b"/>
          <a:lstStyle>
            <a:lvl1pPr>
              <a:defRPr/>
            </a:lvl1pPr>
          </a:lstStyle>
          <a:p>
            <a:r>
              <a:rPr lang="en-US" dirty="0"/>
              <a:t>Click to Add</a:t>
            </a:r>
            <a:br>
              <a:rPr lang="en-US" dirty="0"/>
            </a:br>
            <a:r>
              <a:rPr lang="en-US" dirty="0"/>
              <a:t>multi-Line Title</a:t>
            </a:r>
          </a:p>
        </p:txBody>
      </p:sp>
      <p:sp>
        <p:nvSpPr>
          <p:cNvPr id="2" name="Footer Placeholder 1"/>
          <p:cNvSpPr>
            <a:spLocks noGrp="1"/>
          </p:cNvSpPr>
          <p:nvPr>
            <p:ph type="ftr" sz="quarter" idx="15"/>
          </p:nvPr>
        </p:nvSpPr>
        <p:spPr/>
        <p:txBody>
          <a:bodyPr/>
          <a:lstStyle>
            <a:lvl1pPr>
              <a:defRPr>
                <a:latin typeface="MetricHPE" panose="020B0503030202060203" pitchFamily="34" charset="0"/>
              </a:defRPr>
            </a:lvl1pPr>
          </a:lstStyle>
          <a:p>
            <a:r>
              <a:rPr lang="en-US">
                <a:solidFill>
                  <a:srgbClr val="C6C6C2"/>
                </a:solidFill>
              </a:rPr>
              <a:t>HPE CONFIDENTIAL | AUTHORIZED HPE PARTNER USE ONLY</a:t>
            </a:r>
            <a:endParaRPr lang="en-US" dirty="0">
              <a:solidFill>
                <a:srgbClr val="C6C6C2"/>
              </a:solidFill>
            </a:endParaRPr>
          </a:p>
        </p:txBody>
      </p:sp>
      <p:sp>
        <p:nvSpPr>
          <p:cNvPr id="5" name="Slide Number Placeholder 4"/>
          <p:cNvSpPr>
            <a:spLocks noGrp="1"/>
          </p:cNvSpPr>
          <p:nvPr>
            <p:ph type="sldNum" sz="quarter" idx="16"/>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dirty="0">
              <a:solidFill>
                <a:srgbClr val="C6C6C2"/>
              </a:solidFill>
            </a:endParaRPr>
          </a:p>
        </p:txBody>
      </p:sp>
    </p:spTree>
    <p:extLst>
      <p:ext uri="{BB962C8B-B14F-4D97-AF65-F5344CB8AC3E}">
        <p14:creationId xmlns:p14="http://schemas.microsoft.com/office/powerpoint/2010/main" val="3101063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Content and Caption,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1391" y="1417320"/>
            <a:ext cx="3536373" cy="868680"/>
          </a:xfrm>
        </p:spPr>
        <p:txBody>
          <a:bodyPr anchor="b"/>
          <a:lstStyle>
            <a:lvl1pPr>
              <a:defRPr/>
            </a:lvl1pPr>
          </a:lstStyle>
          <a:p>
            <a:r>
              <a:rPr lang="en-US" dirty="0"/>
              <a:t>Click to Add</a:t>
            </a:r>
            <a:br>
              <a:rPr lang="en-US" dirty="0"/>
            </a:br>
            <a:r>
              <a:rPr lang="en-US" dirty="0"/>
              <a:t>multi-Line 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8" name="Rectangle 7"/>
          <p:cNvSpPr/>
          <p:nvPr userDrawn="1"/>
        </p:nvSpPr>
        <p:spPr>
          <a:xfrm>
            <a:off x="385100" y="235660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11" name="Content Placeholder 10"/>
          <p:cNvSpPr>
            <a:spLocks noGrp="1"/>
          </p:cNvSpPr>
          <p:nvPr>
            <p:ph sz="quarter" idx="13"/>
          </p:nvPr>
        </p:nvSpPr>
        <p:spPr>
          <a:xfrm>
            <a:off x="4076700" y="331788"/>
            <a:ext cx="7734300" cy="5764212"/>
          </a:xfrm>
        </p:spPr>
        <p:txBody>
          <a:bodyPr anchor="ct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4"/>
          </p:nvPr>
        </p:nvSpPr>
        <p:spPr>
          <a:xfrm>
            <a:off x="381000" y="2534960"/>
            <a:ext cx="3546475" cy="3446462"/>
          </a:xfrm>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5"/>
          </p:nvPr>
        </p:nvSpPr>
        <p:spPr/>
        <p:txBody>
          <a:bodyPr/>
          <a:lstStyle>
            <a:lvl1pPr>
              <a:defRPr>
                <a:latin typeface="MetricHPE" panose="020B0503030202060203" pitchFamily="34" charset="0"/>
              </a:defRPr>
            </a:lvl1pPr>
          </a:lstStyle>
          <a:p>
            <a:r>
              <a:rPr lang="en-US">
                <a:solidFill>
                  <a:srgbClr val="C6C6C2"/>
                </a:solidFill>
              </a:rPr>
              <a:t>HPE CONFIDENTIAL | AUTHORIZED HPE PARTNER USE ONLY</a:t>
            </a:r>
            <a:endParaRPr lang="en-US" dirty="0">
              <a:solidFill>
                <a:srgbClr val="C6C6C2"/>
              </a:solidFill>
            </a:endParaRPr>
          </a:p>
        </p:txBody>
      </p:sp>
      <p:sp>
        <p:nvSpPr>
          <p:cNvPr id="9" name="Slide Number Placeholder 8"/>
          <p:cNvSpPr>
            <a:spLocks noGrp="1"/>
          </p:cNvSpPr>
          <p:nvPr>
            <p:ph type="sldNum" sz="quarter" idx="16"/>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dirty="0">
              <a:solidFill>
                <a:srgbClr val="C6C6C2"/>
              </a:solidFill>
            </a:endParaRPr>
          </a:p>
        </p:txBody>
      </p:sp>
    </p:spTree>
    <p:extLst>
      <p:ext uri="{BB962C8B-B14F-4D97-AF65-F5344CB8AC3E}">
        <p14:creationId xmlns:p14="http://schemas.microsoft.com/office/powerpoint/2010/main" val="3950025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Content and Picture, Left">
    <p:spTree>
      <p:nvGrpSpPr>
        <p:cNvPr id="1" name=""/>
        <p:cNvGrpSpPr/>
        <p:nvPr/>
      </p:nvGrpSpPr>
      <p:grpSpPr>
        <a:xfrm>
          <a:off x="0" y="0"/>
          <a:ext cx="0" cy="0"/>
          <a:chOff x="0" y="0"/>
          <a:chExt cx="0" cy="0"/>
        </a:xfrm>
      </p:grpSpPr>
      <p:sp>
        <p:nvSpPr>
          <p:cNvPr id="10" name="Picture Placeholder 9"/>
          <p:cNvSpPr>
            <a:spLocks noGrp="1"/>
          </p:cNvSpPr>
          <p:nvPr>
            <p:ph type="pic" sz="quarter" idx="15" hasCustomPrompt="1"/>
          </p:nvPr>
        </p:nvSpPr>
        <p:spPr>
          <a:xfrm>
            <a:off x="4076700" y="0"/>
            <a:ext cx="8115300" cy="6858000"/>
          </a:xfrm>
        </p:spPr>
        <p:txBody>
          <a:bodyPr anchor="ctr"/>
          <a:lstStyle>
            <a:lvl1pPr marL="0" indent="0" algn="ctr">
              <a:buNone/>
              <a:defRPr>
                <a:latin typeface="MetricHPE" panose="020B0503030202060203" pitchFamily="34" charset="0"/>
              </a:defRPr>
            </a:lvl1pPr>
          </a:lstStyle>
          <a:p>
            <a:r>
              <a:rPr lang="en-US" dirty="0"/>
              <a:t>Click to add edge-to-edge picture</a:t>
            </a:r>
          </a:p>
        </p:txBody>
      </p:sp>
      <p:sp>
        <p:nvSpPr>
          <p:cNvPr id="2" name="Title 1"/>
          <p:cNvSpPr>
            <a:spLocks noGrp="1"/>
          </p:cNvSpPr>
          <p:nvPr>
            <p:ph type="title" hasCustomPrompt="1"/>
          </p:nvPr>
        </p:nvSpPr>
        <p:spPr>
          <a:xfrm>
            <a:off x="391391" y="1417320"/>
            <a:ext cx="3536373" cy="868680"/>
          </a:xfrm>
        </p:spPr>
        <p:txBody>
          <a:bodyPr anchor="b"/>
          <a:lstStyle>
            <a:lvl1pPr>
              <a:defRPr/>
            </a:lvl1pPr>
          </a:lstStyle>
          <a:p>
            <a:r>
              <a:rPr lang="en-US" dirty="0"/>
              <a:t>Click to Add</a:t>
            </a:r>
            <a:br>
              <a:rPr lang="en-US" dirty="0"/>
            </a:br>
            <a:r>
              <a:rPr lang="en-US" dirty="0"/>
              <a:t>multi-Line 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8" name="Rectangle 7"/>
          <p:cNvSpPr/>
          <p:nvPr userDrawn="1"/>
        </p:nvSpPr>
        <p:spPr>
          <a:xfrm>
            <a:off x="385100" y="235660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7" name="Text Placeholder 6"/>
          <p:cNvSpPr>
            <a:spLocks noGrp="1"/>
          </p:cNvSpPr>
          <p:nvPr>
            <p:ph type="body" sz="quarter" idx="14"/>
          </p:nvPr>
        </p:nvSpPr>
        <p:spPr>
          <a:xfrm>
            <a:off x="381000" y="2534960"/>
            <a:ext cx="3546475" cy="3446462"/>
          </a:xfrm>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6"/>
          </p:nvPr>
        </p:nvSpPr>
        <p:spPr/>
        <p:txBody>
          <a:bodyPr/>
          <a:lstStyle>
            <a:lvl1pPr>
              <a:defRPr>
                <a:latin typeface="MetricHPE" panose="020B0503030202060203" pitchFamily="34" charset="0"/>
              </a:defRPr>
            </a:lvl1pPr>
          </a:lstStyle>
          <a:p>
            <a:r>
              <a:rPr lang="en-US">
                <a:solidFill>
                  <a:srgbClr val="C6C6C2"/>
                </a:solidFill>
              </a:rPr>
              <a:t>HPE CONFIDENTIAL | AUTHORIZED HPE PARTNER USE ONLY</a:t>
            </a:r>
            <a:endParaRPr lang="en-US" dirty="0">
              <a:solidFill>
                <a:srgbClr val="C6C6C2"/>
              </a:solidFill>
            </a:endParaRPr>
          </a:p>
        </p:txBody>
      </p:sp>
      <p:sp>
        <p:nvSpPr>
          <p:cNvPr id="9" name="Slide Number Placeholder 8"/>
          <p:cNvSpPr>
            <a:spLocks noGrp="1"/>
          </p:cNvSpPr>
          <p:nvPr>
            <p:ph type="sldNum" sz="quarter" idx="17"/>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dirty="0">
              <a:solidFill>
                <a:srgbClr val="C6C6C2"/>
              </a:solidFill>
            </a:endParaRPr>
          </a:p>
        </p:txBody>
      </p:sp>
    </p:spTree>
    <p:extLst>
      <p:ext uri="{BB962C8B-B14F-4D97-AF65-F5344CB8AC3E}">
        <p14:creationId xmlns:p14="http://schemas.microsoft.com/office/powerpoint/2010/main" val="3777446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4_Title Only No Logo">
    <p:bg>
      <p:bgPr>
        <a:gradFill flip="none" rotWithShape="1">
          <a:gsLst>
            <a:gs pos="0">
              <a:srgbClr val="425563"/>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3145384-52F0-4792-A383-2B75D3458CEC}"/>
              </a:ext>
            </a:extLst>
          </p:cNvPr>
          <p:cNvSpPr>
            <a:spLocks noGrp="1"/>
          </p:cNvSpPr>
          <p:nvPr>
            <p:ph type="title"/>
          </p:nvPr>
        </p:nvSpPr>
        <p:spPr>
          <a:xfrm>
            <a:off x="495248" y="621157"/>
            <a:ext cx="10515600" cy="439547"/>
          </a:xfrm>
          <a:prstGeom prst="rect">
            <a:avLst/>
          </a:prstGeom>
        </p:spPr>
        <p:txBody>
          <a:bodyPr lIns="0" tIns="0" rIns="0" bIns="0"/>
          <a:lstStyle>
            <a:lvl1pPr>
              <a:defRPr>
                <a:solidFill>
                  <a:schemeClr val="bg1"/>
                </a:solidFill>
                <a:latin typeface="MetricHPE" panose="020B0503030202060203" pitchFamily="34" charset="0"/>
              </a:defRPr>
            </a:lvl1pPr>
          </a:lstStyle>
          <a:p>
            <a:r>
              <a:rPr lang="en-US"/>
              <a:t>Click to edit Master title style</a:t>
            </a:r>
          </a:p>
        </p:txBody>
      </p:sp>
      <p:pic>
        <p:nvPicPr>
          <p:cNvPr id="4" name="Picture 3">
            <a:extLst>
              <a:ext uri="{FF2B5EF4-FFF2-40B4-BE49-F238E27FC236}">
                <a16:creationId xmlns:a16="http://schemas.microsoft.com/office/drawing/2014/main" id="{538D6E48-BECD-4D62-A995-B912D0567EF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5" name="Footer Placeholder 1">
            <a:extLst>
              <a:ext uri="{FF2B5EF4-FFF2-40B4-BE49-F238E27FC236}">
                <a16:creationId xmlns:a16="http://schemas.microsoft.com/office/drawing/2014/main" id="{84C4134E-841F-4DA5-86C6-E733168C8C46}"/>
              </a:ext>
            </a:extLst>
          </p:cNvPr>
          <p:cNvSpPr>
            <a:spLocks noGrp="1"/>
          </p:cNvSpPr>
          <p:nvPr>
            <p:ph type="ftr" sz="quarter" idx="18"/>
          </p:nvPr>
        </p:nvSpPr>
        <p:spPr>
          <a:xfrm>
            <a:off x="7088056" y="6336077"/>
            <a:ext cx="4114800" cy="220717"/>
          </a:xfrm>
        </p:spPr>
        <p:txBody>
          <a:bodyPr/>
          <a:lstStyle>
            <a:lvl1pPr>
              <a:defRPr>
                <a:latin typeface="MetricHPE" panose="020B0503030202060203" pitchFamily="34" charset="0"/>
              </a:defRPr>
            </a:lvl1pPr>
          </a:lstStyle>
          <a:p>
            <a:r>
              <a:rPr lang="en-US">
                <a:solidFill>
                  <a:srgbClr val="C6C6C2"/>
                </a:solidFill>
              </a:rPr>
              <a:t>HPE CONFIDENTIAL | AUTHORIZED HPE PARTNER USE ONLY</a:t>
            </a:r>
            <a:endParaRPr lang="en-US" dirty="0">
              <a:solidFill>
                <a:srgbClr val="C6C6C2"/>
              </a:solidFill>
            </a:endParaRPr>
          </a:p>
        </p:txBody>
      </p:sp>
      <p:sp>
        <p:nvSpPr>
          <p:cNvPr id="7" name="Slide Number Placeholder 2">
            <a:extLst>
              <a:ext uri="{FF2B5EF4-FFF2-40B4-BE49-F238E27FC236}">
                <a16:creationId xmlns:a16="http://schemas.microsoft.com/office/drawing/2014/main" id="{2EC49A1A-0E4A-4A92-B800-B4E457910856}"/>
              </a:ext>
            </a:extLst>
          </p:cNvPr>
          <p:cNvSpPr>
            <a:spLocks noGrp="1"/>
          </p:cNvSpPr>
          <p:nvPr>
            <p:ph type="sldNum" sz="quarter" idx="19"/>
          </p:nvPr>
        </p:nvSpPr>
        <p:spPr>
          <a:xfrm>
            <a:off x="11202856" y="6301811"/>
            <a:ext cx="684344" cy="365125"/>
          </a:xfrm>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dirty="0">
              <a:solidFill>
                <a:srgbClr val="C6C6C2"/>
              </a:solidFill>
            </a:endParaRPr>
          </a:p>
        </p:txBody>
      </p:sp>
    </p:spTree>
    <p:extLst>
      <p:ext uri="{BB962C8B-B14F-4D97-AF65-F5344CB8AC3E}">
        <p14:creationId xmlns:p14="http://schemas.microsoft.com/office/powerpoint/2010/main" val="1640429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userDrawn="1">
  <p:cSld name="5_Title Only No Logo">
    <p:bg>
      <p:bgPr>
        <a:gradFill flip="none" rotWithShape="1">
          <a:gsLst>
            <a:gs pos="0">
              <a:srgbClr val="425563"/>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70BF3-16B7-462B-AAF8-221461D26D1D}"/>
              </a:ext>
            </a:extLst>
          </p:cNvPr>
          <p:cNvSpPr>
            <a:spLocks noGrp="1"/>
          </p:cNvSpPr>
          <p:nvPr>
            <p:ph type="title" hasCustomPrompt="1"/>
          </p:nvPr>
        </p:nvSpPr>
        <p:spPr>
          <a:xfrm>
            <a:off x="391391" y="2676894"/>
            <a:ext cx="3685309" cy="868680"/>
          </a:xfrm>
        </p:spPr>
        <p:txBody>
          <a:bodyPr anchor="b"/>
          <a:lstStyle>
            <a:lvl1pPr>
              <a:defRPr/>
            </a:lvl1pPr>
          </a:lstStyle>
          <a:p>
            <a:r>
              <a:rPr lang="en-US" dirty="0"/>
              <a:t>Click to Add</a:t>
            </a:r>
            <a:br>
              <a:rPr lang="en-US" dirty="0"/>
            </a:br>
            <a:r>
              <a:rPr lang="en-US" dirty="0"/>
              <a:t>multi-Line Title</a:t>
            </a:r>
          </a:p>
        </p:txBody>
      </p:sp>
      <p:pic>
        <p:nvPicPr>
          <p:cNvPr id="3" name="Picture 2">
            <a:extLst>
              <a:ext uri="{FF2B5EF4-FFF2-40B4-BE49-F238E27FC236}">
                <a16:creationId xmlns:a16="http://schemas.microsoft.com/office/drawing/2014/main" id="{D25D316D-3C01-428E-9E4B-B67F32F241F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4" name="Rectangle 3">
            <a:extLst>
              <a:ext uri="{FF2B5EF4-FFF2-40B4-BE49-F238E27FC236}">
                <a16:creationId xmlns:a16="http://schemas.microsoft.com/office/drawing/2014/main" id="{C3EF66C2-99F9-49D5-BE1E-DA12023FFB90}"/>
              </a:ext>
            </a:extLst>
          </p:cNvPr>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5" name="Footer Placeholder 8">
            <a:extLst>
              <a:ext uri="{FF2B5EF4-FFF2-40B4-BE49-F238E27FC236}">
                <a16:creationId xmlns:a16="http://schemas.microsoft.com/office/drawing/2014/main" id="{4171D071-F7F8-48AA-9100-FDF91B313307}"/>
              </a:ext>
            </a:extLst>
          </p:cNvPr>
          <p:cNvSpPr>
            <a:spLocks noGrp="1"/>
          </p:cNvSpPr>
          <p:nvPr>
            <p:ph type="ftr" sz="quarter" idx="10"/>
          </p:nvPr>
        </p:nvSpPr>
        <p:spPr>
          <a:xfrm>
            <a:off x="7088056" y="6336077"/>
            <a:ext cx="4114800" cy="220717"/>
          </a:xfrm>
        </p:spPr>
        <p:txBody>
          <a:bodyPr/>
          <a:lstStyle>
            <a:lvl1pPr>
              <a:defRPr>
                <a:latin typeface="MetricHPE" panose="020B0503030202060203" pitchFamily="34" charset="0"/>
              </a:defRPr>
            </a:lvl1pPr>
          </a:lstStyle>
          <a:p>
            <a:r>
              <a:rPr lang="en-US">
                <a:solidFill>
                  <a:srgbClr val="C6C6C2"/>
                </a:solidFill>
              </a:rPr>
              <a:t>HPE CONFIDENTIAL | AUTHORIZED HPE PARTNER USE ONLY</a:t>
            </a:r>
            <a:endParaRPr lang="en-US" dirty="0">
              <a:solidFill>
                <a:srgbClr val="C6C6C2"/>
              </a:solidFill>
            </a:endParaRPr>
          </a:p>
        </p:txBody>
      </p:sp>
      <p:sp>
        <p:nvSpPr>
          <p:cNvPr id="6" name="Slide Number Placeholder 9">
            <a:extLst>
              <a:ext uri="{FF2B5EF4-FFF2-40B4-BE49-F238E27FC236}">
                <a16:creationId xmlns:a16="http://schemas.microsoft.com/office/drawing/2014/main" id="{F2182FAB-ABF9-4527-BEC7-E5CA96368030}"/>
              </a:ext>
            </a:extLst>
          </p:cNvPr>
          <p:cNvSpPr>
            <a:spLocks noGrp="1"/>
          </p:cNvSpPr>
          <p:nvPr>
            <p:ph type="sldNum" sz="quarter" idx="11"/>
          </p:nvPr>
        </p:nvSpPr>
        <p:spPr>
          <a:xfrm>
            <a:off x="11202856" y="6301811"/>
            <a:ext cx="684344" cy="365125"/>
          </a:xfrm>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dirty="0">
              <a:solidFill>
                <a:srgbClr val="C6C6C2"/>
              </a:solidFill>
            </a:endParaRPr>
          </a:p>
        </p:txBody>
      </p:sp>
    </p:spTree>
    <p:extLst>
      <p:ext uri="{BB962C8B-B14F-4D97-AF65-F5344CB8AC3E}">
        <p14:creationId xmlns:p14="http://schemas.microsoft.com/office/powerpoint/2010/main" val="2911203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7" name="Rectangle 16"/>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5" name="Text Placeholder 4"/>
          <p:cNvSpPr>
            <a:spLocks noGrp="1"/>
          </p:cNvSpPr>
          <p:nvPr>
            <p:ph type="body" sz="quarter" idx="17"/>
          </p:nvPr>
        </p:nvSpPr>
        <p:spPr>
          <a:xfrm>
            <a:off x="285750" y="999160"/>
            <a:ext cx="11525249" cy="5096839"/>
          </a:xfrm>
        </p:spPr>
        <p:txBody>
          <a:bodyPr lIns="91440" rIns="91440"/>
          <a:lstStyle>
            <a:lvl1pPr>
              <a:buClrTx/>
              <a:defRPr>
                <a:latin typeface="MetricHPE" panose="020B0503030202060203" pitchFamily="34" charset="0"/>
              </a:defRPr>
            </a:lvl1pPr>
            <a:lvl2pPr>
              <a:buClrTx/>
              <a:defRPr>
                <a:latin typeface="MetricHPE" panose="020B0503030202060203" pitchFamily="34" charset="0"/>
              </a:defRPr>
            </a:lvl2pPr>
            <a:lvl3pPr>
              <a:buClrTx/>
              <a:defRPr>
                <a:latin typeface="MetricHPE" panose="020B0503030202060203" pitchFamily="34" charset="0"/>
              </a:defRPr>
            </a:lvl3pPr>
            <a:lvl4pPr>
              <a:buClrTx/>
              <a:defRPr>
                <a:latin typeface="MetricHPE" panose="020B0503030202060203" pitchFamily="34" charset="0"/>
              </a:defRPr>
            </a:lvl4pPr>
            <a:lvl5pPr>
              <a:buClrTx/>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8"/>
          </p:nvPr>
        </p:nvSpPr>
        <p:spPr/>
        <p:txBody>
          <a:bodyPr/>
          <a:lstStyle>
            <a:lvl1pPr>
              <a:defRPr>
                <a:latin typeface="MetricHPE" panose="020B0503030202060203" pitchFamily="34" charset="0"/>
              </a:defRPr>
            </a:lvl1pPr>
          </a:lstStyle>
          <a:p>
            <a:r>
              <a:rPr lang="en-US"/>
              <a:t>HPE CONFIDENTIAL | AUTHORIZED HPE PARTNER USE ONLY</a:t>
            </a:r>
            <a:endParaRPr lang="en-US" dirty="0"/>
          </a:p>
        </p:txBody>
      </p:sp>
      <p:sp>
        <p:nvSpPr>
          <p:cNvPr id="3" name="Slide Number Placeholder 2"/>
          <p:cNvSpPr>
            <a:spLocks noGrp="1"/>
          </p:cNvSpPr>
          <p:nvPr>
            <p:ph type="sldNum" sz="quarter" idx="19"/>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
        <p:nvSpPr>
          <p:cNvPr id="4" name="Title 3">
            <a:extLst>
              <a:ext uri="{FF2B5EF4-FFF2-40B4-BE49-F238E27FC236}">
                <a16:creationId xmlns:a16="http://schemas.microsoft.com/office/drawing/2014/main" id="{232753FE-5D9A-4A5E-B0B2-3DAAE2EB3541}"/>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755291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281746" y="704332"/>
            <a:ext cx="11529254" cy="381000"/>
          </a:xfrm>
        </p:spPr>
        <p:txBody>
          <a:bodyPr vert="horz" lIns="91440" tIns="91440" rIns="91440" bIns="91440" rtlCol="0" anchor="ctr">
            <a:noAutofit/>
          </a:bodyPr>
          <a:lstStyle>
            <a:lvl1pPr marL="0" indent="0">
              <a:buFont typeface="" panose="020B0604020202020204" pitchFamily="34" charset="0"/>
              <a:buNone/>
              <a:defRPr sz="2400" baseline="0" dirty="0"/>
            </a:lvl1pPr>
          </a:lstStyle>
          <a:p>
            <a:pPr marL="182880" lvl="0" indent="-182880">
              <a:spcBef>
                <a:spcPts val="0"/>
              </a:spcBef>
            </a:pPr>
            <a:r>
              <a:rPr lang="en-US" dirty="0"/>
              <a:t>Click to add one-line subtitle</a:t>
            </a:r>
          </a:p>
        </p:txBody>
      </p:sp>
      <p:sp>
        <p:nvSpPr>
          <p:cNvPr id="10" name="Rectangle 9"/>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14" name="Text Placeholder 4"/>
          <p:cNvSpPr>
            <a:spLocks noGrp="1"/>
          </p:cNvSpPr>
          <p:nvPr>
            <p:ph type="body" sz="quarter" idx="17"/>
          </p:nvPr>
        </p:nvSpPr>
        <p:spPr>
          <a:xfrm>
            <a:off x="281746" y="1344281"/>
            <a:ext cx="11529254" cy="4751719"/>
          </a:xfrm>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8"/>
          </p:nvPr>
        </p:nvSpPr>
        <p:spPr/>
        <p:txBody>
          <a:bodyPr/>
          <a:lstStyle>
            <a:lvl1pPr>
              <a:defRPr>
                <a:latin typeface="MetricHPE" panose="020B0503030202060203" pitchFamily="34" charset="0"/>
              </a:defRPr>
            </a:lvl1pPr>
          </a:lstStyle>
          <a:p>
            <a:r>
              <a:rPr lang="en-US"/>
              <a:t>HPE CONFIDENTIAL | AUTHORIZED HPE PARTNER USE ONLY</a:t>
            </a:r>
            <a:endParaRPr lang="en-US" dirty="0"/>
          </a:p>
        </p:txBody>
      </p:sp>
      <p:sp>
        <p:nvSpPr>
          <p:cNvPr id="3" name="Slide Number Placeholder 2"/>
          <p:cNvSpPr>
            <a:spLocks noGrp="1"/>
          </p:cNvSpPr>
          <p:nvPr>
            <p:ph type="sldNum" sz="quarter" idx="19"/>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
        <p:nvSpPr>
          <p:cNvPr id="5" name="Title 4">
            <a:extLst>
              <a:ext uri="{FF2B5EF4-FFF2-40B4-BE49-F238E27FC236}">
                <a16:creationId xmlns:a16="http://schemas.microsoft.com/office/drawing/2014/main" id="{670D9BB8-8D8D-4F83-B418-E1A6910A3C8D}"/>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30616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ubtitle, Heading and Content">
    <p:spTree>
      <p:nvGrpSpPr>
        <p:cNvPr id="1" name=""/>
        <p:cNvGrpSpPr/>
        <p:nvPr/>
      </p:nvGrpSpPr>
      <p:grpSpPr>
        <a:xfrm>
          <a:off x="0" y="0"/>
          <a:ext cx="0" cy="0"/>
          <a:chOff x="0" y="0"/>
          <a:chExt cx="0" cy="0"/>
        </a:xfrm>
      </p:grpSpPr>
      <p:sp>
        <p:nvSpPr>
          <p:cNvPr id="12" name="Rectangle 11"/>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16" name="Text Placeholder 4"/>
          <p:cNvSpPr>
            <a:spLocks noGrp="1"/>
          </p:cNvSpPr>
          <p:nvPr>
            <p:ph type="body" sz="quarter" idx="17"/>
          </p:nvPr>
        </p:nvSpPr>
        <p:spPr>
          <a:xfrm>
            <a:off x="288096" y="1733015"/>
            <a:ext cx="11522904" cy="4367541"/>
          </a:xfrm>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solidFill>
                  <a:schemeClr val="bg1"/>
                </a:solidFill>
                <a:latin typeface="MetricHPE" panose="020B0503030202060203" pitchFamily="34" charset="0"/>
              </a:defRPr>
            </a:lvl5pPr>
            <a:lvl6pPr>
              <a:buClrTx/>
              <a:defRPr>
                <a:solidFill>
                  <a:schemeClr val="bg1"/>
                </a:solidFill>
              </a:defRPr>
            </a:lvl6pPr>
            <a:lvl7pPr>
              <a:buClrTx/>
              <a:defRPr>
                <a:solidFill>
                  <a:schemeClr val="bg1"/>
                </a:solidFill>
              </a:defRPr>
            </a:lvl7pPr>
            <a:lvl8pPr>
              <a:buClrTx/>
              <a:defRPr>
                <a:solidFill>
                  <a:schemeClr val="bg1"/>
                </a:solidFill>
              </a:defRPr>
            </a:lvl8pPr>
            <a:lvl9pPr>
              <a:buClrTx/>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7"/>
          <p:cNvSpPr>
            <a:spLocks noGrp="1"/>
          </p:cNvSpPr>
          <p:nvPr>
            <p:ph type="body" sz="quarter" idx="18" hasCustomPrompt="1"/>
          </p:nvPr>
        </p:nvSpPr>
        <p:spPr>
          <a:xfrm>
            <a:off x="288095" y="1350296"/>
            <a:ext cx="11514137" cy="381000"/>
          </a:xfrm>
        </p:spPr>
        <p:txBody>
          <a:bodyPr>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subtitle</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9"/>
          </p:nvPr>
        </p:nvSpPr>
        <p:spPr/>
        <p:txBody>
          <a:bodyPr/>
          <a:lstStyle>
            <a:lvl1pPr>
              <a:defRPr>
                <a:latin typeface="MetricHPE" panose="020B0503030202060203" pitchFamily="34" charset="0"/>
              </a:defRPr>
            </a:lvl1pPr>
          </a:lstStyle>
          <a:p>
            <a:r>
              <a:rPr lang="en-US"/>
              <a:t>HPE CONFIDENTIAL | AUTHORIZED HPE PARTNER USE ONLY</a:t>
            </a:r>
            <a:endParaRPr lang="en-US" dirty="0"/>
          </a:p>
        </p:txBody>
      </p:sp>
      <p:sp>
        <p:nvSpPr>
          <p:cNvPr id="3" name="Slide Number Placeholder 2"/>
          <p:cNvSpPr>
            <a:spLocks noGrp="1"/>
          </p:cNvSpPr>
          <p:nvPr>
            <p:ph type="sldNum" sz="quarter" idx="20"/>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
        <p:nvSpPr>
          <p:cNvPr id="13" name="Text Placeholder 7">
            <a:extLst>
              <a:ext uri="{FF2B5EF4-FFF2-40B4-BE49-F238E27FC236}">
                <a16:creationId xmlns:a16="http://schemas.microsoft.com/office/drawing/2014/main" id="{15C04D0B-D5E2-4F74-B1D6-45E2AEA840C8}"/>
              </a:ext>
            </a:extLst>
          </p:cNvPr>
          <p:cNvSpPr>
            <a:spLocks noGrp="1"/>
          </p:cNvSpPr>
          <p:nvPr>
            <p:ph type="body" sz="quarter" idx="13" hasCustomPrompt="1"/>
          </p:nvPr>
        </p:nvSpPr>
        <p:spPr>
          <a:xfrm>
            <a:off x="281746" y="704332"/>
            <a:ext cx="11529254" cy="381000"/>
          </a:xfrm>
        </p:spPr>
        <p:txBody>
          <a:bodyPr anchor="ctr">
            <a:noAutofit/>
          </a:bodyPr>
          <a:lstStyle>
            <a:lvl1pPr marL="0" indent="0">
              <a:spcBef>
                <a:spcPts val="0"/>
              </a:spcBef>
              <a:buFont typeface="" panose="020B0604020202020204" pitchFamily="34" charset="0"/>
              <a:buNone/>
              <a:defRPr sz="2400"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subtitle</a:t>
            </a:r>
          </a:p>
        </p:txBody>
      </p:sp>
      <p:sp>
        <p:nvSpPr>
          <p:cNvPr id="4" name="Title 3">
            <a:extLst>
              <a:ext uri="{FF2B5EF4-FFF2-40B4-BE49-F238E27FC236}">
                <a16:creationId xmlns:a16="http://schemas.microsoft.com/office/drawing/2014/main" id="{D09EDB93-5BF6-4D1D-9D5F-0E75F455E06A}"/>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570680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Rectangle 7"/>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0"/>
          </p:nvPr>
        </p:nvSpPr>
        <p:spPr/>
        <p:txBody>
          <a:bodyPr/>
          <a:lstStyle>
            <a:lvl1pPr>
              <a:defRPr>
                <a:latin typeface="MetricHPE" panose="020B0503030202060203" pitchFamily="34" charset="0"/>
              </a:defRPr>
            </a:lvl1pPr>
          </a:lstStyle>
          <a:p>
            <a:r>
              <a:rPr lang="en-US"/>
              <a:t>HPE CONFIDENTIAL | AUTHORIZED HPE PARTNER USE ONLY</a:t>
            </a:r>
            <a:endParaRPr lang="en-US" dirty="0"/>
          </a:p>
        </p:txBody>
      </p:sp>
      <p:sp>
        <p:nvSpPr>
          <p:cNvPr id="3" name="Slide Number Placeholder 2"/>
          <p:cNvSpPr>
            <a:spLocks noGrp="1"/>
          </p:cNvSpPr>
          <p:nvPr>
            <p:ph type="sldNum" sz="quarter" idx="11"/>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
        <p:nvSpPr>
          <p:cNvPr id="4" name="Title 3">
            <a:extLst>
              <a:ext uri="{FF2B5EF4-FFF2-40B4-BE49-F238E27FC236}">
                <a16:creationId xmlns:a16="http://schemas.microsoft.com/office/drawing/2014/main" id="{EAE54251-B0D2-4947-83BB-BD7F95F3A0E8}"/>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649791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10" name="Rectangle 9"/>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11" name="Footer Placeholder 2"/>
          <p:cNvSpPr>
            <a:spLocks noGrp="1"/>
          </p:cNvSpPr>
          <p:nvPr>
            <p:ph type="ftr" sz="quarter" idx="15"/>
          </p:nvPr>
        </p:nvSpPr>
        <p:spPr>
          <a:xfrm>
            <a:off x="7088056" y="6336077"/>
            <a:ext cx="4114800" cy="220717"/>
          </a:xfrm>
        </p:spPr>
        <p:txBody>
          <a:bodyPr/>
          <a:lstStyle>
            <a:lvl1pPr>
              <a:defRPr>
                <a:latin typeface="MetricHPE" panose="020B0503030202060203" pitchFamily="34" charset="0"/>
              </a:defRPr>
            </a:lvl1pPr>
          </a:lstStyle>
          <a:p>
            <a:r>
              <a:rPr lang="en-US"/>
              <a:t>HPE CONFIDENTIAL | AUTHORIZED HPE PARTNER USE ONLY</a:t>
            </a:r>
            <a:endParaRPr lang="en-US" dirty="0"/>
          </a:p>
        </p:txBody>
      </p:sp>
      <p:sp>
        <p:nvSpPr>
          <p:cNvPr id="12" name="Slide Number Placeholder 3"/>
          <p:cNvSpPr>
            <a:spLocks noGrp="1"/>
          </p:cNvSpPr>
          <p:nvPr>
            <p:ph type="sldNum" sz="quarter" idx="16"/>
          </p:nvPr>
        </p:nvSpPr>
        <p:spPr>
          <a:xfrm>
            <a:off x="11202856" y="6301811"/>
            <a:ext cx="684344" cy="365125"/>
          </a:xfrm>
        </p:spPr>
        <p:txBody>
          <a:bodyPr/>
          <a:lstStyle>
            <a:lvl1pPr>
              <a:defRPr>
                <a:latin typeface="MetricHPE" panose="020B0503030202060203" pitchFamily="34" charset="0"/>
              </a:defRPr>
            </a:lvl1pPr>
          </a:lstStyle>
          <a:p>
            <a:pPr defTabSz="1088421">
              <a:buFontTx/>
              <a:buBlip>
                <a:blip r:embed="rId2"/>
              </a:buBlip>
            </a:pPr>
            <a:fld id="{104FC826-72BB-4AF1-BA01-A94F7396A7DC}" type="slidenum">
              <a:rPr lang="en-US" smtClean="0"/>
              <a:pPr defTabSz="1088421">
                <a:buFontTx/>
                <a:buBlip>
                  <a:blip r:embed="rId2"/>
                </a:buBlip>
              </a:pPr>
              <a:t>‹#›</a:t>
            </a:fld>
            <a:endParaRPr lang="en-US" dirty="0"/>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13" name="Text Placeholder 7">
            <a:extLst>
              <a:ext uri="{FF2B5EF4-FFF2-40B4-BE49-F238E27FC236}">
                <a16:creationId xmlns:a16="http://schemas.microsoft.com/office/drawing/2014/main" id="{71AE6212-DACF-49FB-929D-2FA8B00CFD70}"/>
              </a:ext>
            </a:extLst>
          </p:cNvPr>
          <p:cNvSpPr>
            <a:spLocks noGrp="1"/>
          </p:cNvSpPr>
          <p:nvPr>
            <p:ph type="body" sz="quarter" idx="13" hasCustomPrompt="1"/>
          </p:nvPr>
        </p:nvSpPr>
        <p:spPr>
          <a:xfrm>
            <a:off x="281746" y="704332"/>
            <a:ext cx="11529254" cy="381000"/>
          </a:xfrm>
        </p:spPr>
        <p:txBody>
          <a:bodyPr vert="horz" lIns="91440" tIns="91440" rIns="91440" bIns="91440" rtlCol="0" anchor="ctr">
            <a:noAutofit/>
          </a:bodyPr>
          <a:lstStyle>
            <a:lvl1pPr marL="0" indent="0">
              <a:buNone/>
              <a:defRPr sz="2400" baseline="0" dirty="0"/>
            </a:lvl1pPr>
          </a:lstStyle>
          <a:p>
            <a:pPr marL="182880" lvl="0" indent="-182880">
              <a:spcBef>
                <a:spcPts val="0"/>
              </a:spcBef>
            </a:pPr>
            <a:r>
              <a:rPr dirty="0"/>
              <a:t>Click to add one-line subtitle</a:t>
            </a:r>
          </a:p>
        </p:txBody>
      </p:sp>
      <p:sp>
        <p:nvSpPr>
          <p:cNvPr id="2" name="Title 1">
            <a:extLst>
              <a:ext uri="{FF2B5EF4-FFF2-40B4-BE49-F238E27FC236}">
                <a16:creationId xmlns:a16="http://schemas.microsoft.com/office/drawing/2014/main" id="{90391D03-EF6B-45A2-9268-5A807C7AE716}"/>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129388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2"/>
          <p:cNvSpPr>
            <a:spLocks noGrp="1"/>
          </p:cNvSpPr>
          <p:nvPr>
            <p:ph type="ftr" sz="quarter" idx="15"/>
          </p:nvPr>
        </p:nvSpPr>
        <p:spPr>
          <a:xfrm>
            <a:off x="7088056" y="6336077"/>
            <a:ext cx="4114800" cy="220717"/>
          </a:xfrm>
        </p:spPr>
        <p:txBody>
          <a:bodyPr/>
          <a:lstStyle>
            <a:lvl1pPr>
              <a:defRPr>
                <a:latin typeface="MetricHPE" panose="020B0503030202060203" pitchFamily="34" charset="0"/>
              </a:defRPr>
            </a:lvl1pPr>
          </a:lstStyle>
          <a:p>
            <a:r>
              <a:rPr lang="en-US"/>
              <a:t>HPE CONFIDENTIAL | AUTHORIZED HPE PARTNER USE ONLY</a:t>
            </a:r>
            <a:endParaRPr lang="en-US" dirty="0"/>
          </a:p>
        </p:txBody>
      </p:sp>
      <p:sp>
        <p:nvSpPr>
          <p:cNvPr id="6" name="Slide Number Placeholder 3"/>
          <p:cNvSpPr>
            <a:spLocks noGrp="1"/>
          </p:cNvSpPr>
          <p:nvPr>
            <p:ph type="sldNum" sz="quarter" idx="16"/>
          </p:nvPr>
        </p:nvSpPr>
        <p:spPr>
          <a:xfrm>
            <a:off x="11202856" y="6301811"/>
            <a:ext cx="684344" cy="365125"/>
          </a:xfrm>
        </p:spPr>
        <p:txBody>
          <a:bodyPr/>
          <a:lstStyle>
            <a:lvl1pPr>
              <a:defRPr>
                <a:latin typeface="MetricHPE" panose="020B0503030202060203" pitchFamily="34" charset="0"/>
              </a:defRPr>
            </a:lvl1pPr>
          </a:lstStyle>
          <a:p>
            <a:pPr defTabSz="1088421">
              <a:buFontTx/>
              <a:buBlip>
                <a:blip r:embed="rId2"/>
              </a:buBlip>
            </a:pPr>
            <a:fld id="{104FC826-72BB-4AF1-BA01-A94F7396A7DC}" type="slidenum">
              <a:rPr lang="en-US" smtClean="0"/>
              <a:pPr defTabSz="1088421">
                <a:buFontTx/>
                <a:buBlip>
                  <a:blip r:embed="rId2"/>
                </a:buBlip>
              </a:pPr>
              <a:t>‹#›</a:t>
            </a:fld>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Tree>
    <p:extLst>
      <p:ext uri="{BB962C8B-B14F-4D97-AF65-F5344CB8AC3E}">
        <p14:creationId xmlns:p14="http://schemas.microsoft.com/office/powerpoint/2010/main" val="2365925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Rectangle 8"/>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15" name="Content Placeholder 14"/>
          <p:cNvSpPr>
            <a:spLocks noGrp="1"/>
          </p:cNvSpPr>
          <p:nvPr>
            <p:ph sz="quarter" idx="17"/>
          </p:nvPr>
        </p:nvSpPr>
        <p:spPr>
          <a:xfrm>
            <a:off x="283500" y="995363"/>
            <a:ext cx="5523992" cy="5100637"/>
          </a:xfrm>
          <a:ln>
            <a:noFill/>
            <a:miter lim="800000"/>
          </a:ln>
        </p:spPr>
        <p:txBody>
          <a:bodyPr lIns="9144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4"/>
          <p:cNvSpPr>
            <a:spLocks noGrp="1"/>
          </p:cNvSpPr>
          <p:nvPr>
            <p:ph sz="quarter" idx="18"/>
          </p:nvPr>
        </p:nvSpPr>
        <p:spPr>
          <a:xfrm>
            <a:off x="6287008" y="995363"/>
            <a:ext cx="5523992" cy="5100637"/>
          </a:xfrm>
          <a:ln>
            <a:noFill/>
            <a:miter lim="800000"/>
          </a:ln>
        </p:spPr>
        <p:txBody>
          <a:bodyPr lIns="9144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9"/>
          </p:nvPr>
        </p:nvSpPr>
        <p:spPr/>
        <p:txBody>
          <a:bodyPr/>
          <a:lstStyle>
            <a:lvl1pPr>
              <a:defRPr>
                <a:latin typeface="MetricHPE" panose="020B0503030202060203" pitchFamily="34" charset="0"/>
              </a:defRPr>
            </a:lvl1pPr>
          </a:lstStyle>
          <a:p>
            <a:r>
              <a:rPr lang="en-US"/>
              <a:t>HPE CONFIDENTIAL | AUTHORIZED HPE PARTNER USE ONLY</a:t>
            </a:r>
            <a:endParaRPr lang="en-US" dirty="0"/>
          </a:p>
        </p:txBody>
      </p:sp>
      <p:sp>
        <p:nvSpPr>
          <p:cNvPr id="3" name="Slide Number Placeholder 2"/>
          <p:cNvSpPr>
            <a:spLocks noGrp="1"/>
          </p:cNvSpPr>
          <p:nvPr>
            <p:ph type="sldNum" sz="quarter" idx="20"/>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
        <p:nvSpPr>
          <p:cNvPr id="4" name="Title 3">
            <a:extLst>
              <a:ext uri="{FF2B5EF4-FFF2-40B4-BE49-F238E27FC236}">
                <a16:creationId xmlns:a16="http://schemas.microsoft.com/office/drawing/2014/main" id="{BF818B02-6D3B-4B21-898C-712990E9799D}"/>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183249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and Headings">
    <p:spTree>
      <p:nvGrpSpPr>
        <p:cNvPr id="1" name=""/>
        <p:cNvGrpSpPr/>
        <p:nvPr/>
      </p:nvGrpSpPr>
      <p:grpSpPr>
        <a:xfrm>
          <a:off x="0" y="0"/>
          <a:ext cx="0" cy="0"/>
          <a:chOff x="0" y="0"/>
          <a:chExt cx="0" cy="0"/>
        </a:xfrm>
      </p:grpSpPr>
      <p:sp>
        <p:nvSpPr>
          <p:cNvPr id="18" name="Rectangle 17"/>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22" name="Content Placeholder 14"/>
          <p:cNvSpPr>
            <a:spLocks noGrp="1"/>
          </p:cNvSpPr>
          <p:nvPr>
            <p:ph sz="quarter" idx="17"/>
          </p:nvPr>
        </p:nvSpPr>
        <p:spPr>
          <a:xfrm>
            <a:off x="283500" y="1376363"/>
            <a:ext cx="5518586" cy="4719637"/>
          </a:xfrm>
          <a:ln>
            <a:noFill/>
            <a:miter lim="800000"/>
          </a:ln>
        </p:spPr>
        <p:txBody>
          <a:bodyPr lIns="9144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7"/>
          <p:cNvSpPr>
            <a:spLocks noGrp="1"/>
          </p:cNvSpPr>
          <p:nvPr>
            <p:ph type="body" sz="quarter" idx="19" hasCustomPrompt="1"/>
          </p:nvPr>
        </p:nvSpPr>
        <p:spPr>
          <a:xfrm>
            <a:off x="288095" y="995363"/>
            <a:ext cx="5513908" cy="381000"/>
          </a:xfrm>
          <a:ln>
            <a:noFill/>
            <a:miter lim="800000"/>
          </a:ln>
        </p:spPr>
        <p:txBody>
          <a:bodyPr lIns="91440">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a:t>
            </a:r>
            <a:r>
              <a:rPr lang="en-US" dirty="0"/>
              <a:t>heading</a:t>
            </a:r>
            <a:endParaRPr dirty="0"/>
          </a:p>
        </p:txBody>
      </p:sp>
      <p:sp>
        <p:nvSpPr>
          <p:cNvPr id="25" name="Content Placeholder 14"/>
          <p:cNvSpPr>
            <a:spLocks noGrp="1"/>
          </p:cNvSpPr>
          <p:nvPr>
            <p:ph sz="quarter" idx="20"/>
          </p:nvPr>
        </p:nvSpPr>
        <p:spPr>
          <a:xfrm>
            <a:off x="6292414" y="1376363"/>
            <a:ext cx="5518586" cy="4719637"/>
          </a:xfrm>
          <a:ln>
            <a:noFill/>
            <a:miter lim="800000"/>
          </a:ln>
        </p:spPr>
        <p:txBody>
          <a:bodyPr lIns="9144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Text Placeholder 7"/>
          <p:cNvSpPr>
            <a:spLocks noGrp="1"/>
          </p:cNvSpPr>
          <p:nvPr>
            <p:ph type="body" sz="quarter" idx="21" hasCustomPrompt="1"/>
          </p:nvPr>
        </p:nvSpPr>
        <p:spPr>
          <a:xfrm>
            <a:off x="6297009" y="995363"/>
            <a:ext cx="5513908" cy="381000"/>
          </a:xfrm>
          <a:ln>
            <a:noFill/>
            <a:miter lim="800000"/>
          </a:ln>
        </p:spPr>
        <p:txBody>
          <a:bodyPr lIns="91440">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a:t>
            </a:r>
            <a:r>
              <a:rPr lang="en-US" dirty="0"/>
              <a:t>heading</a:t>
            </a:r>
            <a:endParaRPr dirty="0"/>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2"/>
          </p:nvPr>
        </p:nvSpPr>
        <p:spPr/>
        <p:txBody>
          <a:bodyPr/>
          <a:lstStyle>
            <a:lvl1pPr>
              <a:defRPr>
                <a:latin typeface="MetricHPE" panose="020B0503030202060203" pitchFamily="34" charset="0"/>
              </a:defRPr>
            </a:lvl1pPr>
          </a:lstStyle>
          <a:p>
            <a:r>
              <a:rPr lang="en-US"/>
              <a:t>HPE CONFIDENTIAL | AUTHORIZED HPE PARTNER USE ONLY</a:t>
            </a:r>
            <a:endParaRPr lang="en-US" dirty="0"/>
          </a:p>
        </p:txBody>
      </p:sp>
      <p:sp>
        <p:nvSpPr>
          <p:cNvPr id="3" name="Slide Number Placeholder 2"/>
          <p:cNvSpPr>
            <a:spLocks noGrp="1"/>
          </p:cNvSpPr>
          <p:nvPr>
            <p:ph type="sldNum" sz="quarter" idx="23"/>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
        <p:nvSpPr>
          <p:cNvPr id="4" name="Title 3">
            <a:extLst>
              <a:ext uri="{FF2B5EF4-FFF2-40B4-BE49-F238E27FC236}">
                <a16:creationId xmlns:a16="http://schemas.microsoft.com/office/drawing/2014/main" id="{73A8584B-E718-4F58-9AF1-BDBF5AD7FFFE}"/>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902981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Slide with Dark Picture">
    <p:bg>
      <p:bgPr>
        <a:solidFill>
          <a:schemeClr val="bg1"/>
        </a:solidFill>
        <a:effectLst/>
      </p:bgPr>
    </p:bg>
    <p:spTree>
      <p:nvGrpSpPr>
        <p:cNvPr id="1" name=""/>
        <p:cNvGrpSpPr/>
        <p:nvPr/>
      </p:nvGrpSpPr>
      <p:grpSpPr>
        <a:xfrm>
          <a:off x="0" y="0"/>
          <a:ext cx="0" cy="0"/>
          <a:chOff x="0" y="0"/>
          <a:chExt cx="0" cy="0"/>
        </a:xfrm>
      </p:grpSpPr>
      <p:grpSp>
        <p:nvGrpSpPr>
          <p:cNvPr id="9" name="Group 8"/>
          <p:cNvGrpSpPr>
            <a:grpSpLocks noChangeAspect="1"/>
          </p:cNvGrpSpPr>
          <p:nvPr userDrawn="1"/>
        </p:nvGrpSpPr>
        <p:grpSpPr>
          <a:xfrm>
            <a:off x="393523" y="381956"/>
            <a:ext cx="2218745" cy="893759"/>
            <a:chOff x="3578225" y="1146175"/>
            <a:chExt cx="5038725" cy="2111375"/>
          </a:xfrm>
        </p:grpSpPr>
        <p:sp>
          <p:nvSpPr>
            <p:cNvPr id="13"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latin typeface="MetricHPE Black" panose="020B0A03030202060203" pitchFamily="34" charset="0"/>
              </a:endParaRPr>
            </a:p>
          </p:txBody>
        </p:sp>
        <p:sp>
          <p:nvSpPr>
            <p:cNvPr id="14" name="Freeform 6"/>
            <p:cNvSpPr>
              <a:spLocks noEditPoints="1"/>
            </p:cNvSpPr>
            <p:nvPr/>
          </p:nvSpPr>
          <p:spPr bwMode="auto">
            <a:xfrm>
              <a:off x="3578225" y="1968501"/>
              <a:ext cx="5038725" cy="1289049"/>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latin typeface="MetricHPE Black" panose="020B0A03030202060203" pitchFamily="34" charset="0"/>
              </a:endParaRPr>
            </a:p>
          </p:txBody>
        </p:sp>
      </p:grpSp>
      <p:sp>
        <p:nvSpPr>
          <p:cNvPr id="15" name="Title 4"/>
          <p:cNvSpPr>
            <a:spLocks noGrp="1"/>
          </p:cNvSpPr>
          <p:nvPr>
            <p:ph type="title" hasCustomPrompt="1"/>
          </p:nvPr>
        </p:nvSpPr>
        <p:spPr>
          <a:xfrm>
            <a:off x="290747" y="1869197"/>
            <a:ext cx="11423555" cy="1905000"/>
          </a:xfrm>
        </p:spPr>
        <p:txBody>
          <a:bodyPr anchor="b"/>
          <a:lstStyle>
            <a:lvl1pPr>
              <a:lnSpc>
                <a:spcPct val="80000"/>
              </a:lnSpc>
              <a:defRPr sz="4400">
                <a:solidFill>
                  <a:sysClr val="windowText" lastClr="000000"/>
                </a:solidFill>
              </a:defRPr>
            </a:lvl1pPr>
          </a:lstStyle>
          <a:p>
            <a:r>
              <a:rPr lang="en-US" dirty="0"/>
              <a:t>Click to edit</a:t>
            </a:r>
            <a:br>
              <a:rPr lang="en-US" dirty="0"/>
            </a:br>
            <a:r>
              <a:rPr lang="en-US" dirty="0"/>
              <a:t>master title style</a:t>
            </a:r>
            <a:endParaRPr dirty="0"/>
          </a:p>
        </p:txBody>
      </p:sp>
      <p:sp>
        <p:nvSpPr>
          <p:cNvPr id="18" name="Rectangle 17"/>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12" name="Subtitle 2"/>
          <p:cNvSpPr>
            <a:spLocks noGrp="1"/>
          </p:cNvSpPr>
          <p:nvPr>
            <p:ph type="subTitle" idx="1" hasCustomPrompt="1"/>
          </p:nvPr>
        </p:nvSpPr>
        <p:spPr>
          <a:xfrm>
            <a:off x="290747" y="4133088"/>
            <a:ext cx="8229600" cy="438912"/>
          </a:xfrm>
        </p:spPr>
        <p:txBody>
          <a:bodyPr>
            <a:noAutofit/>
          </a:bodyPr>
          <a:lstStyle>
            <a:lvl1pPr marL="0" indent="0" algn="l">
              <a:spcBef>
                <a:spcPts val="0"/>
              </a:spcBef>
              <a:buNone/>
              <a:defRPr sz="3200">
                <a:solidFill>
                  <a:schemeClr val="tx1"/>
                </a:solidFill>
                <a:latin typeface="MetricHPE" panose="020B050303020206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endParaRPr dirty="0"/>
          </a:p>
        </p:txBody>
      </p:sp>
      <p:sp>
        <p:nvSpPr>
          <p:cNvPr id="19" name="Text Placeholder 7"/>
          <p:cNvSpPr>
            <a:spLocks noGrp="1"/>
          </p:cNvSpPr>
          <p:nvPr>
            <p:ph type="body" sz="quarter" idx="13" hasCustomPrompt="1"/>
          </p:nvPr>
        </p:nvSpPr>
        <p:spPr>
          <a:xfrm>
            <a:off x="290747" y="4577983"/>
            <a:ext cx="5489578" cy="339214"/>
          </a:xfrm>
        </p:spPr>
        <p:txBody>
          <a:bodyPr>
            <a:noAutofit/>
          </a:bodyPr>
          <a:lstStyle>
            <a:lvl1pPr marL="0" indent="0">
              <a:spcBef>
                <a:spcPts val="0"/>
              </a:spcBef>
              <a:buNone/>
              <a:defRPr sz="2200" baseline="0">
                <a:solidFill>
                  <a:schemeClr val="tx1"/>
                </a:solidFill>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Month day, year</a:t>
            </a:r>
            <a:endParaRPr dirty="0"/>
          </a:p>
        </p:txBody>
      </p:sp>
    </p:spTree>
    <p:extLst>
      <p:ext uri="{BB962C8B-B14F-4D97-AF65-F5344CB8AC3E}">
        <p14:creationId xmlns:p14="http://schemas.microsoft.com/office/powerpoint/2010/main" val="6589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Subtitle and Headings">
    <p:spTree>
      <p:nvGrpSpPr>
        <p:cNvPr id="1" name=""/>
        <p:cNvGrpSpPr/>
        <p:nvPr/>
      </p:nvGrpSpPr>
      <p:grpSpPr>
        <a:xfrm>
          <a:off x="0" y="0"/>
          <a:ext cx="0" cy="0"/>
          <a:chOff x="0" y="0"/>
          <a:chExt cx="0" cy="0"/>
        </a:xfrm>
      </p:grpSpPr>
      <p:sp>
        <p:nvSpPr>
          <p:cNvPr id="13" name="Content Placeholder 14"/>
          <p:cNvSpPr>
            <a:spLocks noGrp="1"/>
          </p:cNvSpPr>
          <p:nvPr>
            <p:ph sz="quarter" idx="17"/>
          </p:nvPr>
        </p:nvSpPr>
        <p:spPr>
          <a:xfrm>
            <a:off x="276815" y="1739233"/>
            <a:ext cx="5534077" cy="4360322"/>
          </a:xfrm>
          <a:ln>
            <a:noFill/>
            <a:miter lim="800000"/>
          </a:ln>
        </p:spPr>
        <p:txBody>
          <a:bodyPr lIns="9144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7"/>
          <p:cNvSpPr>
            <a:spLocks noGrp="1"/>
          </p:cNvSpPr>
          <p:nvPr>
            <p:ph type="body" sz="quarter" idx="19" hasCustomPrompt="1"/>
          </p:nvPr>
        </p:nvSpPr>
        <p:spPr>
          <a:xfrm>
            <a:off x="281411" y="1358232"/>
            <a:ext cx="5529386" cy="381000"/>
          </a:xfrm>
          <a:ln>
            <a:noFill/>
            <a:miter lim="800000"/>
          </a:ln>
        </p:spPr>
        <p:txBody>
          <a:bodyPr lIns="91440">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a:t>
            </a:r>
            <a:r>
              <a:rPr lang="en-US" dirty="0"/>
              <a:t>heading</a:t>
            </a:r>
            <a:endParaRPr dirty="0"/>
          </a:p>
        </p:txBody>
      </p:sp>
      <p:sp>
        <p:nvSpPr>
          <p:cNvPr id="18" name="Rectangle 17"/>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24" name="Text Placeholder 7"/>
          <p:cNvSpPr>
            <a:spLocks noGrp="1"/>
          </p:cNvSpPr>
          <p:nvPr>
            <p:ph type="body" sz="quarter" idx="21" hasCustomPrompt="1"/>
          </p:nvPr>
        </p:nvSpPr>
        <p:spPr>
          <a:xfrm>
            <a:off x="6280277" y="1358232"/>
            <a:ext cx="5529386" cy="381000"/>
          </a:xfrm>
          <a:ln>
            <a:noFill/>
            <a:miter lim="800000"/>
          </a:ln>
        </p:spPr>
        <p:txBody>
          <a:bodyPr lIns="91440">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a:t>
            </a:r>
            <a:r>
              <a:rPr lang="en-US" dirty="0"/>
              <a:t>heading</a:t>
            </a:r>
            <a:endParaRPr dirty="0"/>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2"/>
          </p:nvPr>
        </p:nvSpPr>
        <p:spPr/>
        <p:txBody>
          <a:bodyPr/>
          <a:lstStyle>
            <a:lvl1pPr>
              <a:defRPr>
                <a:latin typeface="MetricHPE" panose="020B0503030202060203" pitchFamily="34" charset="0"/>
              </a:defRPr>
            </a:lvl1pPr>
          </a:lstStyle>
          <a:p>
            <a:r>
              <a:rPr lang="en-US"/>
              <a:t>HPE CONFIDENTIAL | AUTHORIZED HPE PARTNER USE ONLY</a:t>
            </a:r>
            <a:endParaRPr lang="en-US" dirty="0"/>
          </a:p>
        </p:txBody>
      </p:sp>
      <p:sp>
        <p:nvSpPr>
          <p:cNvPr id="3" name="Slide Number Placeholder 2"/>
          <p:cNvSpPr>
            <a:spLocks noGrp="1"/>
          </p:cNvSpPr>
          <p:nvPr>
            <p:ph type="sldNum" sz="quarter" idx="23"/>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
        <p:nvSpPr>
          <p:cNvPr id="12" name="Content Placeholder 14"/>
          <p:cNvSpPr>
            <a:spLocks noGrp="1"/>
          </p:cNvSpPr>
          <p:nvPr>
            <p:ph sz="quarter" idx="24"/>
          </p:nvPr>
        </p:nvSpPr>
        <p:spPr>
          <a:xfrm>
            <a:off x="6276923" y="1739233"/>
            <a:ext cx="5534077" cy="4360322"/>
          </a:xfrm>
          <a:ln>
            <a:noFill/>
            <a:miter lim="800000"/>
          </a:ln>
        </p:spPr>
        <p:txBody>
          <a:bodyPr lIns="9144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7">
            <a:extLst>
              <a:ext uri="{FF2B5EF4-FFF2-40B4-BE49-F238E27FC236}">
                <a16:creationId xmlns:a16="http://schemas.microsoft.com/office/drawing/2014/main" id="{BE367876-B551-4115-B469-74C12D0C1CE4}"/>
              </a:ext>
            </a:extLst>
          </p:cNvPr>
          <p:cNvSpPr>
            <a:spLocks noGrp="1"/>
          </p:cNvSpPr>
          <p:nvPr>
            <p:ph type="body" sz="quarter" idx="13" hasCustomPrompt="1"/>
          </p:nvPr>
        </p:nvSpPr>
        <p:spPr>
          <a:xfrm>
            <a:off x="281746" y="704332"/>
            <a:ext cx="11529254" cy="381000"/>
          </a:xfrm>
        </p:spPr>
        <p:txBody>
          <a:bodyPr vert="horz" lIns="91440" tIns="91440" rIns="91440" bIns="91440" rtlCol="0" anchor="ctr">
            <a:noAutofit/>
          </a:bodyPr>
          <a:lstStyle>
            <a:lvl1pPr marL="0" indent="0">
              <a:buNone/>
              <a:defRPr sz="2400" baseline="0" dirty="0"/>
            </a:lvl1pPr>
          </a:lstStyle>
          <a:p>
            <a:pPr marL="182880" lvl="0" indent="-182880">
              <a:spcBef>
                <a:spcPts val="0"/>
              </a:spcBef>
            </a:pPr>
            <a:r>
              <a:rPr dirty="0"/>
              <a:t>Click to add one-line subtitle</a:t>
            </a:r>
          </a:p>
        </p:txBody>
      </p:sp>
      <p:sp>
        <p:nvSpPr>
          <p:cNvPr id="4" name="Title 3">
            <a:extLst>
              <a:ext uri="{FF2B5EF4-FFF2-40B4-BE49-F238E27FC236}">
                <a16:creationId xmlns:a16="http://schemas.microsoft.com/office/drawing/2014/main" id="{5B4DC083-771D-42FC-A297-31FED015807F}"/>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60840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3" name="Rectangle 12"/>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17" name="Content Placeholder 14"/>
          <p:cNvSpPr>
            <a:spLocks noGrp="1"/>
          </p:cNvSpPr>
          <p:nvPr>
            <p:ph sz="quarter" idx="17"/>
          </p:nvPr>
        </p:nvSpPr>
        <p:spPr>
          <a:xfrm>
            <a:off x="282830" y="996365"/>
            <a:ext cx="3628711" cy="5099635"/>
          </a:xfrm>
          <a:ln>
            <a:noFill/>
            <a:miter lim="800000"/>
          </a:ln>
        </p:spPr>
        <p:txBody>
          <a:bodyPr lIns="9144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14"/>
          <p:cNvSpPr>
            <a:spLocks noGrp="1"/>
          </p:cNvSpPr>
          <p:nvPr>
            <p:ph sz="quarter" idx="18"/>
          </p:nvPr>
        </p:nvSpPr>
        <p:spPr>
          <a:xfrm>
            <a:off x="4233286" y="996365"/>
            <a:ext cx="3628711" cy="5099635"/>
          </a:xfrm>
          <a:ln>
            <a:noFill/>
            <a:miter lim="800000"/>
          </a:ln>
        </p:spPr>
        <p:txBody>
          <a:bodyPr lIns="9144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14"/>
          <p:cNvSpPr>
            <a:spLocks noGrp="1"/>
          </p:cNvSpPr>
          <p:nvPr>
            <p:ph sz="quarter" idx="19"/>
          </p:nvPr>
        </p:nvSpPr>
        <p:spPr>
          <a:xfrm>
            <a:off x="8182288" y="996365"/>
            <a:ext cx="3628711" cy="5099635"/>
          </a:xfrm>
          <a:ln>
            <a:noFill/>
            <a:miter lim="800000"/>
          </a:ln>
        </p:spPr>
        <p:txBody>
          <a:bodyPr lIns="9144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0"/>
          </p:nvPr>
        </p:nvSpPr>
        <p:spPr/>
        <p:txBody>
          <a:bodyPr/>
          <a:lstStyle>
            <a:lvl1pPr>
              <a:defRPr>
                <a:latin typeface="MetricHPE" panose="020B0503030202060203" pitchFamily="34" charset="0"/>
              </a:defRPr>
            </a:lvl1pPr>
          </a:lstStyle>
          <a:p>
            <a:r>
              <a:rPr lang="en-US"/>
              <a:t>HPE CONFIDENTIAL | AUTHORIZED HPE PARTNER USE ONLY</a:t>
            </a:r>
            <a:endParaRPr lang="en-US" dirty="0"/>
          </a:p>
        </p:txBody>
      </p:sp>
      <p:sp>
        <p:nvSpPr>
          <p:cNvPr id="3" name="Slide Number Placeholder 2"/>
          <p:cNvSpPr>
            <a:spLocks noGrp="1"/>
          </p:cNvSpPr>
          <p:nvPr>
            <p:ph type="sldNum" sz="quarter" idx="21"/>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
        <p:nvSpPr>
          <p:cNvPr id="4" name="Title 3">
            <a:extLst>
              <a:ext uri="{FF2B5EF4-FFF2-40B4-BE49-F238E27FC236}">
                <a16:creationId xmlns:a16="http://schemas.microsoft.com/office/drawing/2014/main" id="{EAC09279-0D09-4109-A953-16A88732F6EC}"/>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46254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ntent and Headings">
    <p:spTree>
      <p:nvGrpSpPr>
        <p:cNvPr id="1" name=""/>
        <p:cNvGrpSpPr/>
        <p:nvPr/>
      </p:nvGrpSpPr>
      <p:grpSpPr>
        <a:xfrm>
          <a:off x="0" y="0"/>
          <a:ext cx="0" cy="0"/>
          <a:chOff x="0" y="0"/>
          <a:chExt cx="0" cy="0"/>
        </a:xfrm>
      </p:grpSpPr>
      <p:sp>
        <p:nvSpPr>
          <p:cNvPr id="16" name="Rectangle 15"/>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21" name="Text Placeholder 7"/>
          <p:cNvSpPr>
            <a:spLocks noGrp="1"/>
          </p:cNvSpPr>
          <p:nvPr>
            <p:ph type="body" sz="quarter" idx="19" hasCustomPrompt="1"/>
          </p:nvPr>
        </p:nvSpPr>
        <p:spPr>
          <a:xfrm>
            <a:off x="287427" y="996365"/>
            <a:ext cx="3623985" cy="381000"/>
          </a:xfrm>
          <a:ln>
            <a:noFill/>
            <a:miter lim="800000"/>
          </a:ln>
        </p:spPr>
        <p:txBody>
          <a:bodyPr lIns="91440">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a:t>
            </a:r>
            <a:r>
              <a:rPr lang="en-US" dirty="0"/>
              <a:t>heading</a:t>
            </a:r>
            <a:endParaRPr dirty="0"/>
          </a:p>
        </p:txBody>
      </p:sp>
      <p:sp>
        <p:nvSpPr>
          <p:cNvPr id="23" name="Text Placeholder 7"/>
          <p:cNvSpPr>
            <a:spLocks noGrp="1"/>
          </p:cNvSpPr>
          <p:nvPr>
            <p:ph type="body" sz="quarter" idx="21" hasCustomPrompt="1"/>
          </p:nvPr>
        </p:nvSpPr>
        <p:spPr>
          <a:xfrm>
            <a:off x="8182290" y="996365"/>
            <a:ext cx="3631038" cy="381000"/>
          </a:xfrm>
          <a:ln>
            <a:noFill/>
            <a:miter lim="800000"/>
          </a:ln>
        </p:spPr>
        <p:txBody>
          <a:bodyPr lIns="91440">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a:t>
            </a:r>
            <a:r>
              <a:rPr lang="en-US" dirty="0"/>
              <a:t>heading</a:t>
            </a:r>
            <a:endParaRPr dirty="0"/>
          </a:p>
        </p:txBody>
      </p:sp>
      <p:sp>
        <p:nvSpPr>
          <p:cNvPr id="24" name="Content Placeholder 14"/>
          <p:cNvSpPr>
            <a:spLocks noGrp="1"/>
          </p:cNvSpPr>
          <p:nvPr>
            <p:ph sz="quarter" idx="17"/>
          </p:nvPr>
        </p:nvSpPr>
        <p:spPr>
          <a:xfrm>
            <a:off x="282832" y="1377365"/>
            <a:ext cx="3628710" cy="4718635"/>
          </a:xfrm>
          <a:ln>
            <a:noFill/>
            <a:miter lim="800000"/>
          </a:ln>
        </p:spPr>
        <p:txBody>
          <a:bodyPr lIns="9144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14"/>
          <p:cNvSpPr>
            <a:spLocks noGrp="1"/>
          </p:cNvSpPr>
          <p:nvPr>
            <p:ph sz="quarter" idx="18"/>
          </p:nvPr>
        </p:nvSpPr>
        <p:spPr>
          <a:xfrm>
            <a:off x="4233288" y="1377365"/>
            <a:ext cx="3628710" cy="4718635"/>
          </a:xfrm>
          <a:ln>
            <a:noFill/>
            <a:miter lim="800000"/>
          </a:ln>
        </p:spPr>
        <p:txBody>
          <a:bodyPr lIns="9144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Content Placeholder 14"/>
          <p:cNvSpPr>
            <a:spLocks noGrp="1"/>
          </p:cNvSpPr>
          <p:nvPr>
            <p:ph sz="quarter" idx="22"/>
          </p:nvPr>
        </p:nvSpPr>
        <p:spPr>
          <a:xfrm>
            <a:off x="8182290" y="1377365"/>
            <a:ext cx="3628710" cy="4718635"/>
          </a:xfrm>
          <a:ln>
            <a:noFill/>
            <a:miter lim="800000"/>
          </a:ln>
        </p:spPr>
        <p:txBody>
          <a:bodyPr lIns="9144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Text Placeholder 7"/>
          <p:cNvSpPr>
            <a:spLocks noGrp="1"/>
          </p:cNvSpPr>
          <p:nvPr>
            <p:ph type="body" sz="quarter" idx="23" hasCustomPrompt="1"/>
          </p:nvPr>
        </p:nvSpPr>
        <p:spPr>
          <a:xfrm>
            <a:off x="4233287" y="996365"/>
            <a:ext cx="3623985" cy="381000"/>
          </a:xfrm>
          <a:ln>
            <a:noFill/>
            <a:miter lim="800000"/>
          </a:ln>
        </p:spPr>
        <p:txBody>
          <a:bodyPr lIns="91440">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a:t>
            </a:r>
            <a:r>
              <a:rPr lang="en-US" dirty="0"/>
              <a:t>heading</a:t>
            </a:r>
            <a:endParaRPr dirty="0"/>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4"/>
          </p:nvPr>
        </p:nvSpPr>
        <p:spPr/>
        <p:txBody>
          <a:bodyPr/>
          <a:lstStyle>
            <a:lvl1pPr>
              <a:defRPr>
                <a:latin typeface="MetricHPE" panose="020B0503030202060203" pitchFamily="34" charset="0"/>
              </a:defRPr>
            </a:lvl1pPr>
          </a:lstStyle>
          <a:p>
            <a:r>
              <a:rPr lang="en-US"/>
              <a:t>HPE CONFIDENTIAL | AUTHORIZED HPE PARTNER USE ONLY</a:t>
            </a:r>
            <a:endParaRPr lang="en-US" dirty="0"/>
          </a:p>
        </p:txBody>
      </p:sp>
      <p:sp>
        <p:nvSpPr>
          <p:cNvPr id="3" name="Slide Number Placeholder 2"/>
          <p:cNvSpPr>
            <a:spLocks noGrp="1"/>
          </p:cNvSpPr>
          <p:nvPr>
            <p:ph type="sldNum" sz="quarter" idx="25"/>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
        <p:nvSpPr>
          <p:cNvPr id="4" name="Title 3">
            <a:extLst>
              <a:ext uri="{FF2B5EF4-FFF2-40B4-BE49-F238E27FC236}">
                <a16:creationId xmlns:a16="http://schemas.microsoft.com/office/drawing/2014/main" id="{24EE87AE-0267-4C69-AFD6-F9C64969AC26}"/>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591485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 Content, Subtitle and Headings">
    <p:spTree>
      <p:nvGrpSpPr>
        <p:cNvPr id="1" name=""/>
        <p:cNvGrpSpPr/>
        <p:nvPr/>
      </p:nvGrpSpPr>
      <p:grpSpPr>
        <a:xfrm>
          <a:off x="0" y="0"/>
          <a:ext cx="0" cy="0"/>
          <a:chOff x="0" y="0"/>
          <a:chExt cx="0" cy="0"/>
        </a:xfrm>
      </p:grpSpPr>
      <p:sp>
        <p:nvSpPr>
          <p:cNvPr id="21" name="Text Placeholder 7"/>
          <p:cNvSpPr>
            <a:spLocks noGrp="1"/>
          </p:cNvSpPr>
          <p:nvPr>
            <p:ph type="body" sz="quarter" idx="19" hasCustomPrompt="1"/>
          </p:nvPr>
        </p:nvSpPr>
        <p:spPr>
          <a:xfrm>
            <a:off x="287427" y="1365166"/>
            <a:ext cx="3623986" cy="381000"/>
          </a:xfrm>
          <a:ln>
            <a:noFill/>
            <a:miter lim="800000"/>
          </a:ln>
        </p:spPr>
        <p:txBody>
          <a:bodyPr>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a:t>
            </a:r>
            <a:r>
              <a:rPr lang="en-US" dirty="0"/>
              <a:t>heading</a:t>
            </a:r>
            <a:endParaRPr dirty="0"/>
          </a:p>
        </p:txBody>
      </p:sp>
      <p:sp>
        <p:nvSpPr>
          <p:cNvPr id="22" name="Text Placeholder 7"/>
          <p:cNvSpPr>
            <a:spLocks noGrp="1"/>
          </p:cNvSpPr>
          <p:nvPr>
            <p:ph type="body" sz="quarter" idx="21" hasCustomPrompt="1"/>
          </p:nvPr>
        </p:nvSpPr>
        <p:spPr>
          <a:xfrm>
            <a:off x="8182288" y="1365166"/>
            <a:ext cx="3631039" cy="381000"/>
          </a:xfrm>
          <a:ln>
            <a:noFill/>
            <a:miter lim="800000"/>
          </a:ln>
        </p:spPr>
        <p:txBody>
          <a:bodyPr>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a:t>
            </a:r>
            <a:r>
              <a:rPr lang="en-US" dirty="0"/>
              <a:t>heading</a:t>
            </a:r>
            <a:endParaRPr dirty="0"/>
          </a:p>
        </p:txBody>
      </p:sp>
      <p:sp>
        <p:nvSpPr>
          <p:cNvPr id="23" name="Content Placeholder 14"/>
          <p:cNvSpPr>
            <a:spLocks noGrp="1"/>
          </p:cNvSpPr>
          <p:nvPr>
            <p:ph sz="quarter" idx="17"/>
          </p:nvPr>
        </p:nvSpPr>
        <p:spPr>
          <a:xfrm>
            <a:off x="282830" y="1746167"/>
            <a:ext cx="3628711" cy="4353388"/>
          </a:xfrm>
          <a:ln>
            <a:noFill/>
            <a:miter lim="800000"/>
          </a:ln>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Content Placeholder 14"/>
          <p:cNvSpPr>
            <a:spLocks noGrp="1"/>
          </p:cNvSpPr>
          <p:nvPr>
            <p:ph sz="quarter" idx="18"/>
          </p:nvPr>
        </p:nvSpPr>
        <p:spPr>
          <a:xfrm>
            <a:off x="4233286" y="1746167"/>
            <a:ext cx="3628711" cy="4353388"/>
          </a:xfrm>
          <a:ln>
            <a:noFill/>
            <a:miter lim="800000"/>
          </a:ln>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14"/>
          <p:cNvSpPr>
            <a:spLocks noGrp="1"/>
          </p:cNvSpPr>
          <p:nvPr>
            <p:ph sz="quarter" idx="22"/>
          </p:nvPr>
        </p:nvSpPr>
        <p:spPr>
          <a:xfrm>
            <a:off x="8182288" y="1746167"/>
            <a:ext cx="3628711" cy="4353388"/>
          </a:xfrm>
          <a:ln>
            <a:noFill/>
            <a:miter lim="800000"/>
          </a:ln>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Text Placeholder 7"/>
          <p:cNvSpPr>
            <a:spLocks noGrp="1"/>
          </p:cNvSpPr>
          <p:nvPr>
            <p:ph type="body" sz="quarter" idx="23" hasCustomPrompt="1"/>
          </p:nvPr>
        </p:nvSpPr>
        <p:spPr>
          <a:xfrm>
            <a:off x="4233287" y="1365166"/>
            <a:ext cx="3623986" cy="381000"/>
          </a:xfrm>
          <a:ln>
            <a:noFill/>
            <a:miter lim="800000"/>
          </a:ln>
        </p:spPr>
        <p:txBody>
          <a:bodyPr>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a:t>
            </a:r>
            <a:r>
              <a:rPr lang="en-US" dirty="0"/>
              <a:t>heading</a:t>
            </a:r>
            <a:endParaRPr dirty="0"/>
          </a:p>
        </p:txBody>
      </p:sp>
      <p:sp>
        <p:nvSpPr>
          <p:cNvPr id="28" name="Rectangle 27"/>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pic>
        <p:nvPicPr>
          <p:cNvPr id="30" name="Picture 2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4"/>
          </p:nvPr>
        </p:nvSpPr>
        <p:spPr/>
        <p:txBody>
          <a:bodyPr/>
          <a:lstStyle>
            <a:lvl1pPr>
              <a:defRPr>
                <a:latin typeface="MetricHPE" panose="020B0503030202060203" pitchFamily="34" charset="0"/>
              </a:defRPr>
            </a:lvl1pPr>
          </a:lstStyle>
          <a:p>
            <a:r>
              <a:rPr lang="en-US"/>
              <a:t>HPE CONFIDENTIAL | AUTHORIZED HPE PARTNER USE ONLY</a:t>
            </a:r>
            <a:endParaRPr lang="en-US" dirty="0"/>
          </a:p>
        </p:txBody>
      </p:sp>
      <p:sp>
        <p:nvSpPr>
          <p:cNvPr id="3" name="Slide Number Placeholder 2"/>
          <p:cNvSpPr>
            <a:spLocks noGrp="1"/>
          </p:cNvSpPr>
          <p:nvPr>
            <p:ph type="sldNum" sz="quarter" idx="25"/>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
        <p:nvSpPr>
          <p:cNvPr id="14" name="Text Placeholder 7">
            <a:extLst>
              <a:ext uri="{FF2B5EF4-FFF2-40B4-BE49-F238E27FC236}">
                <a16:creationId xmlns:a16="http://schemas.microsoft.com/office/drawing/2014/main" id="{C831EBB5-21C4-4F56-9D7F-EDB7844B96AF}"/>
              </a:ext>
            </a:extLst>
          </p:cNvPr>
          <p:cNvSpPr>
            <a:spLocks noGrp="1"/>
          </p:cNvSpPr>
          <p:nvPr>
            <p:ph type="body" sz="quarter" idx="13" hasCustomPrompt="1"/>
          </p:nvPr>
        </p:nvSpPr>
        <p:spPr>
          <a:xfrm>
            <a:off x="281746" y="704332"/>
            <a:ext cx="11529254" cy="381000"/>
          </a:xfrm>
        </p:spPr>
        <p:txBody>
          <a:bodyPr vert="horz" lIns="91440" tIns="91440" rIns="91440" bIns="91440" rtlCol="0" anchor="ctr">
            <a:noAutofit/>
          </a:bodyPr>
          <a:lstStyle>
            <a:lvl1pPr marL="0" indent="0">
              <a:buNone/>
              <a:defRPr sz="2400" baseline="0" dirty="0"/>
            </a:lvl1pPr>
          </a:lstStyle>
          <a:p>
            <a:pPr marL="182880" lvl="0" indent="-182880">
              <a:spcBef>
                <a:spcPts val="0"/>
              </a:spcBef>
            </a:pPr>
            <a:r>
              <a:rPr dirty="0"/>
              <a:t>Click to add one-line subtitle</a:t>
            </a:r>
          </a:p>
        </p:txBody>
      </p:sp>
      <p:sp>
        <p:nvSpPr>
          <p:cNvPr id="4" name="Title 3">
            <a:extLst>
              <a:ext uri="{FF2B5EF4-FFF2-40B4-BE49-F238E27FC236}">
                <a16:creationId xmlns:a16="http://schemas.microsoft.com/office/drawing/2014/main" id="{C9EF0ECA-DE60-41FE-A905-507AB710EE5B}"/>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02634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0" name="Rectangle 9"/>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14" name="Text Placeholder 4"/>
          <p:cNvSpPr>
            <a:spLocks noGrp="1"/>
          </p:cNvSpPr>
          <p:nvPr>
            <p:ph type="body" sz="quarter" idx="17"/>
          </p:nvPr>
        </p:nvSpPr>
        <p:spPr>
          <a:xfrm>
            <a:off x="286670" y="1000162"/>
            <a:ext cx="7942930" cy="5095837"/>
          </a:xfrm>
          <a:ln>
            <a:noFill/>
            <a:miter lim="800000"/>
          </a:ln>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3"/>
          <p:cNvSpPr>
            <a:spLocks noGrp="1"/>
          </p:cNvSpPr>
          <p:nvPr>
            <p:ph type="body" sz="half" idx="2" hasCustomPrompt="1"/>
          </p:nvPr>
        </p:nvSpPr>
        <p:spPr bwMode="ltGray">
          <a:xfrm>
            <a:off x="8553153" y="999674"/>
            <a:ext cx="3257847" cy="5096326"/>
          </a:xfrm>
          <a:noFill/>
          <a:ln w="57150">
            <a:solidFill>
              <a:srgbClr val="32DAC8"/>
            </a:solidFill>
            <a:miter lim="800000"/>
          </a:ln>
        </p:spPr>
        <p:txBody>
          <a:bodyPr lIns="137160" tIns="91440" rIns="137160" bIns="91440">
            <a:noAutofit/>
          </a:bodyPr>
          <a:lstStyle>
            <a:lvl1pPr marL="0" indent="0">
              <a:spcBef>
                <a:spcPts val="900"/>
              </a:spcBef>
              <a:buNone/>
              <a:defRPr sz="2200">
                <a:latin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supporting text</a:t>
            </a:r>
          </a:p>
          <a:p>
            <a:pPr lvl="0"/>
            <a:endParaRPr lang="en-US" dirty="0"/>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8"/>
          </p:nvPr>
        </p:nvSpPr>
        <p:spPr/>
        <p:txBody>
          <a:bodyPr/>
          <a:lstStyle>
            <a:lvl1pPr>
              <a:defRPr>
                <a:latin typeface="MetricHPE" panose="020B0503030202060203" pitchFamily="34" charset="0"/>
              </a:defRPr>
            </a:lvl1pPr>
          </a:lstStyle>
          <a:p>
            <a:r>
              <a:rPr lang="en-US"/>
              <a:t>HPE CONFIDENTIAL | AUTHORIZED HPE PARTNER USE ONLY</a:t>
            </a:r>
            <a:endParaRPr lang="en-US" dirty="0"/>
          </a:p>
        </p:txBody>
      </p:sp>
      <p:sp>
        <p:nvSpPr>
          <p:cNvPr id="3" name="Slide Number Placeholder 2"/>
          <p:cNvSpPr>
            <a:spLocks noGrp="1"/>
          </p:cNvSpPr>
          <p:nvPr>
            <p:ph type="sldNum" sz="quarter" idx="19"/>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
        <p:nvSpPr>
          <p:cNvPr id="4" name="Title 3">
            <a:extLst>
              <a:ext uri="{FF2B5EF4-FFF2-40B4-BE49-F238E27FC236}">
                <a16:creationId xmlns:a16="http://schemas.microsoft.com/office/drawing/2014/main" id="{37FCC12E-6D90-403E-80FA-0F7CB28A28D9}"/>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8229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0" name="Rectangle 9"/>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14" name="Text Placeholder 3"/>
          <p:cNvSpPr>
            <a:spLocks noGrp="1"/>
          </p:cNvSpPr>
          <p:nvPr>
            <p:ph type="body" sz="half" idx="2" hasCustomPrompt="1"/>
          </p:nvPr>
        </p:nvSpPr>
        <p:spPr bwMode="ltGray">
          <a:xfrm>
            <a:off x="8013028" y="999674"/>
            <a:ext cx="3797971" cy="5096326"/>
          </a:xfrm>
          <a:noFill/>
          <a:ln w="57150">
            <a:noFill/>
            <a:miter lim="800000"/>
          </a:ln>
        </p:spPr>
        <p:txBody>
          <a:bodyPr lIns="137160" tIns="91440" rIns="137160" bIns="91440">
            <a:noAutofit/>
          </a:bodyPr>
          <a:lstStyle>
            <a:lvl1pPr marL="0" indent="0">
              <a:spcBef>
                <a:spcPts val="900"/>
              </a:spcBef>
              <a:buNone/>
              <a:defRPr sz="2200">
                <a:latin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supporting text</a:t>
            </a:r>
          </a:p>
          <a:p>
            <a:pPr lvl="0"/>
            <a:endParaRPr lang="en-US" dirty="0"/>
          </a:p>
        </p:txBody>
      </p:sp>
      <p:sp>
        <p:nvSpPr>
          <p:cNvPr id="15" name="Picture Placeholder 3"/>
          <p:cNvSpPr>
            <a:spLocks noGrp="1"/>
          </p:cNvSpPr>
          <p:nvPr>
            <p:ph type="pic" sz="quarter" idx="18" hasCustomPrompt="1"/>
          </p:nvPr>
        </p:nvSpPr>
        <p:spPr>
          <a:xfrm>
            <a:off x="381000" y="999540"/>
            <a:ext cx="7470648" cy="5096460"/>
          </a:xfrm>
          <a:ln>
            <a:noFill/>
            <a:miter lim="800000"/>
          </a:ln>
        </p:spPr>
        <p:txBody>
          <a:bodyPr/>
          <a:lstStyle>
            <a:lvl1pPr marL="0" indent="0">
              <a:buNone/>
              <a:defRPr>
                <a:latin typeface="MetricHPE" panose="020B0503030202060203" pitchFamily="34" charset="0"/>
              </a:defRPr>
            </a:lvl1pPr>
          </a:lstStyle>
          <a:p>
            <a:r>
              <a:rPr lang="en-US" dirty="0"/>
              <a:t>Click to add picture</a:t>
            </a: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9"/>
          </p:nvPr>
        </p:nvSpPr>
        <p:spPr/>
        <p:txBody>
          <a:bodyPr/>
          <a:lstStyle>
            <a:lvl1pPr>
              <a:defRPr>
                <a:latin typeface="MetricHPE" panose="020B0503030202060203" pitchFamily="34" charset="0"/>
              </a:defRPr>
            </a:lvl1pPr>
          </a:lstStyle>
          <a:p>
            <a:r>
              <a:rPr lang="en-US"/>
              <a:t>HPE CONFIDENTIAL | AUTHORIZED HPE PARTNER USE ONLY</a:t>
            </a:r>
            <a:endParaRPr lang="en-US" dirty="0"/>
          </a:p>
        </p:txBody>
      </p:sp>
      <p:sp>
        <p:nvSpPr>
          <p:cNvPr id="3" name="Slide Number Placeholder 2"/>
          <p:cNvSpPr>
            <a:spLocks noGrp="1"/>
          </p:cNvSpPr>
          <p:nvPr>
            <p:ph type="sldNum" sz="quarter" idx="20"/>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
        <p:nvSpPr>
          <p:cNvPr id="4" name="Title 3">
            <a:extLst>
              <a:ext uri="{FF2B5EF4-FFF2-40B4-BE49-F238E27FC236}">
                <a16:creationId xmlns:a16="http://schemas.microsoft.com/office/drawing/2014/main" id="{C5722C60-FC76-4A73-9A5C-0D547B644D69}"/>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471410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with Content">
    <p:spTree>
      <p:nvGrpSpPr>
        <p:cNvPr id="1" name=""/>
        <p:cNvGrpSpPr/>
        <p:nvPr/>
      </p:nvGrpSpPr>
      <p:grpSpPr>
        <a:xfrm>
          <a:off x="0" y="0"/>
          <a:ext cx="0" cy="0"/>
          <a:chOff x="0" y="0"/>
          <a:chExt cx="0" cy="0"/>
        </a:xfrm>
      </p:grpSpPr>
      <p:sp>
        <p:nvSpPr>
          <p:cNvPr id="10" name="Rectangle 9"/>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14" name="Text Placeholder 3"/>
          <p:cNvSpPr>
            <a:spLocks noGrp="1"/>
          </p:cNvSpPr>
          <p:nvPr>
            <p:ph type="body" sz="half" idx="2" hasCustomPrompt="1"/>
          </p:nvPr>
        </p:nvSpPr>
        <p:spPr bwMode="ltGray">
          <a:xfrm>
            <a:off x="8007016" y="999674"/>
            <a:ext cx="3803983" cy="5096326"/>
          </a:xfrm>
          <a:noFill/>
          <a:ln w="57150">
            <a:noFill/>
            <a:miter lim="800000"/>
          </a:ln>
        </p:spPr>
        <p:txBody>
          <a:bodyPr lIns="137160" tIns="91440" rIns="137160" bIns="91440">
            <a:noAutofit/>
          </a:bodyPr>
          <a:lstStyle>
            <a:lvl1pPr marL="0" indent="0">
              <a:spcBef>
                <a:spcPts val="900"/>
              </a:spcBef>
              <a:buNone/>
              <a:defRPr sz="2200">
                <a:latin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supporting text</a:t>
            </a:r>
          </a:p>
          <a:p>
            <a:pPr lvl="0"/>
            <a:endParaRPr lang="en-US" dirty="0"/>
          </a:p>
        </p:txBody>
      </p:sp>
      <p:sp>
        <p:nvSpPr>
          <p:cNvPr id="15" name="Picture Placeholder 3"/>
          <p:cNvSpPr>
            <a:spLocks noGrp="1"/>
          </p:cNvSpPr>
          <p:nvPr>
            <p:ph type="pic" sz="quarter" idx="18" hasCustomPrompt="1"/>
          </p:nvPr>
        </p:nvSpPr>
        <p:spPr>
          <a:xfrm>
            <a:off x="381000" y="999540"/>
            <a:ext cx="7470648" cy="5096460"/>
          </a:xfrm>
          <a:ln>
            <a:noFill/>
            <a:miter lim="800000"/>
          </a:ln>
        </p:spPr>
        <p:txBody>
          <a:bodyPr/>
          <a:lstStyle>
            <a:lvl1pPr marL="0" indent="0">
              <a:buNone/>
              <a:defRPr>
                <a:latin typeface="MetricHPE" panose="020B0503030202060203" pitchFamily="34" charset="0"/>
              </a:defRPr>
            </a:lvl1pPr>
          </a:lstStyle>
          <a:p>
            <a:r>
              <a:rPr lang="en-US" dirty="0"/>
              <a:t>Click to add picture</a:t>
            </a: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9"/>
          </p:nvPr>
        </p:nvSpPr>
        <p:spPr/>
        <p:txBody>
          <a:bodyPr/>
          <a:lstStyle>
            <a:lvl1pPr>
              <a:defRPr>
                <a:latin typeface="MetricHPE" panose="020B0503030202060203" pitchFamily="34" charset="0"/>
              </a:defRPr>
            </a:lvl1pPr>
          </a:lstStyle>
          <a:p>
            <a:r>
              <a:rPr lang="en-US"/>
              <a:t>HPE CONFIDENTIAL | AUTHORIZED HPE PARTNER USE ONLY</a:t>
            </a:r>
            <a:endParaRPr lang="en-US" dirty="0"/>
          </a:p>
        </p:txBody>
      </p:sp>
      <p:sp>
        <p:nvSpPr>
          <p:cNvPr id="3" name="Slide Number Placeholder 2"/>
          <p:cNvSpPr>
            <a:spLocks noGrp="1"/>
          </p:cNvSpPr>
          <p:nvPr>
            <p:ph type="sldNum" sz="quarter" idx="20"/>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
        <p:nvSpPr>
          <p:cNvPr id="4" name="Title 3">
            <a:extLst>
              <a:ext uri="{FF2B5EF4-FFF2-40B4-BE49-F238E27FC236}">
                <a16:creationId xmlns:a16="http://schemas.microsoft.com/office/drawing/2014/main" id="{4B1C1C31-7119-4D9E-8DED-87033B4B0713}"/>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683497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12" name="Rectangle 11"/>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16" name="Text Placeholder 3"/>
          <p:cNvSpPr>
            <a:spLocks noGrp="1"/>
          </p:cNvSpPr>
          <p:nvPr>
            <p:ph type="body" sz="half" idx="2" hasCustomPrompt="1"/>
          </p:nvPr>
        </p:nvSpPr>
        <p:spPr bwMode="ltGray">
          <a:xfrm>
            <a:off x="381000" y="4925740"/>
            <a:ext cx="5611118" cy="1170260"/>
          </a:xfrm>
          <a:noFill/>
          <a:ln w="57150">
            <a:noFill/>
            <a:miter lim="800000"/>
          </a:ln>
        </p:spPr>
        <p:txBody>
          <a:bodyPr lIns="137160" tIns="91440" rIns="137160" bIns="91440">
            <a:noAutofit/>
          </a:bodyPr>
          <a:lstStyle>
            <a:lvl1pPr marL="0" indent="0" algn="ctr">
              <a:spcBef>
                <a:spcPts val="900"/>
              </a:spcBef>
              <a:buNone/>
              <a:defRPr sz="1800">
                <a:latin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caption</a:t>
            </a:r>
          </a:p>
          <a:p>
            <a:pPr lvl="0"/>
            <a:endParaRPr lang="en-US" dirty="0"/>
          </a:p>
        </p:txBody>
      </p:sp>
      <p:sp>
        <p:nvSpPr>
          <p:cNvPr id="17" name="Picture Placeholder 3"/>
          <p:cNvSpPr>
            <a:spLocks noGrp="1"/>
          </p:cNvSpPr>
          <p:nvPr>
            <p:ph type="pic" sz="quarter" idx="18" hasCustomPrompt="1"/>
          </p:nvPr>
        </p:nvSpPr>
        <p:spPr>
          <a:xfrm>
            <a:off x="381000" y="999540"/>
            <a:ext cx="5611288" cy="3803904"/>
          </a:xfrm>
        </p:spPr>
        <p:txBody>
          <a:bodyPr anchor="ctr"/>
          <a:lstStyle>
            <a:lvl1pPr marL="0" indent="0" algn="ctr">
              <a:buNone/>
              <a:defRPr>
                <a:latin typeface="MetricHPE" panose="020B0503030202060203" pitchFamily="34" charset="0"/>
              </a:defRPr>
            </a:lvl1pPr>
          </a:lstStyle>
          <a:p>
            <a:r>
              <a:rPr lang="en-US" dirty="0"/>
              <a:t>Click to add picture</a:t>
            </a:r>
          </a:p>
        </p:txBody>
      </p:sp>
      <p:sp>
        <p:nvSpPr>
          <p:cNvPr id="18" name="Text Placeholder 3"/>
          <p:cNvSpPr>
            <a:spLocks noGrp="1"/>
          </p:cNvSpPr>
          <p:nvPr>
            <p:ph type="body" sz="half" idx="19" hasCustomPrompt="1"/>
          </p:nvPr>
        </p:nvSpPr>
        <p:spPr bwMode="ltGray">
          <a:xfrm>
            <a:off x="6199712" y="4925740"/>
            <a:ext cx="5611118" cy="1170260"/>
          </a:xfrm>
          <a:noFill/>
          <a:ln w="57150">
            <a:noFill/>
            <a:miter lim="800000"/>
          </a:ln>
        </p:spPr>
        <p:txBody>
          <a:bodyPr lIns="137160" tIns="91440" rIns="137160" bIns="91440">
            <a:noAutofit/>
          </a:bodyPr>
          <a:lstStyle>
            <a:lvl1pPr marL="0" indent="0" algn="ctr">
              <a:spcBef>
                <a:spcPts val="900"/>
              </a:spcBef>
              <a:buNone/>
              <a:defRPr sz="1800">
                <a:latin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caption</a:t>
            </a:r>
          </a:p>
          <a:p>
            <a:pPr lvl="0"/>
            <a:endParaRPr lang="en-US" dirty="0"/>
          </a:p>
        </p:txBody>
      </p:sp>
      <p:sp>
        <p:nvSpPr>
          <p:cNvPr id="19" name="Picture Placeholder 3"/>
          <p:cNvSpPr>
            <a:spLocks noGrp="1"/>
          </p:cNvSpPr>
          <p:nvPr>
            <p:ph type="pic" sz="quarter" idx="20" hasCustomPrompt="1"/>
          </p:nvPr>
        </p:nvSpPr>
        <p:spPr>
          <a:xfrm>
            <a:off x="6197180" y="999540"/>
            <a:ext cx="5619836" cy="3803904"/>
          </a:xfrm>
        </p:spPr>
        <p:txBody>
          <a:bodyPr anchor="ctr"/>
          <a:lstStyle>
            <a:lvl1pPr marL="0" indent="0" algn="ctr">
              <a:buNone/>
              <a:defRPr>
                <a:latin typeface="MetricHPE" panose="020B0503030202060203" pitchFamily="34" charset="0"/>
              </a:defRPr>
            </a:lvl1pPr>
          </a:lstStyle>
          <a:p>
            <a:r>
              <a:rPr lang="en-US" dirty="0"/>
              <a:t>Click to add picture</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1"/>
          </p:nvPr>
        </p:nvSpPr>
        <p:spPr/>
        <p:txBody>
          <a:bodyPr/>
          <a:lstStyle>
            <a:lvl1pPr>
              <a:defRPr>
                <a:latin typeface="MetricHPE" panose="020B0503030202060203" pitchFamily="34" charset="0"/>
              </a:defRPr>
            </a:lvl1pPr>
          </a:lstStyle>
          <a:p>
            <a:r>
              <a:rPr lang="en-US"/>
              <a:t>HPE CONFIDENTIAL | AUTHORIZED HPE PARTNER USE ONLY</a:t>
            </a:r>
            <a:endParaRPr lang="en-US" dirty="0"/>
          </a:p>
        </p:txBody>
      </p:sp>
      <p:sp>
        <p:nvSpPr>
          <p:cNvPr id="3" name="Slide Number Placeholder 2"/>
          <p:cNvSpPr>
            <a:spLocks noGrp="1"/>
          </p:cNvSpPr>
          <p:nvPr>
            <p:ph type="sldNum" sz="quarter" idx="22"/>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
        <p:nvSpPr>
          <p:cNvPr id="4" name="Title 3">
            <a:extLst>
              <a:ext uri="{FF2B5EF4-FFF2-40B4-BE49-F238E27FC236}">
                <a16:creationId xmlns:a16="http://schemas.microsoft.com/office/drawing/2014/main" id="{0F79D366-784C-495D-8F64-93E8B37FC9D0}"/>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201898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14" name="Rectangle 13"/>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18" name="Text Placeholder 3"/>
          <p:cNvSpPr>
            <a:spLocks noGrp="1"/>
          </p:cNvSpPr>
          <p:nvPr>
            <p:ph type="body" sz="half" idx="2" hasCustomPrompt="1"/>
          </p:nvPr>
        </p:nvSpPr>
        <p:spPr bwMode="ltGray">
          <a:xfrm>
            <a:off x="389696"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caption</a:t>
            </a:r>
          </a:p>
          <a:p>
            <a:pPr lvl="0"/>
            <a:endParaRPr lang="en-US" dirty="0"/>
          </a:p>
        </p:txBody>
      </p:sp>
      <p:sp>
        <p:nvSpPr>
          <p:cNvPr id="19" name="Picture Placeholder 3"/>
          <p:cNvSpPr>
            <a:spLocks noGrp="1"/>
          </p:cNvSpPr>
          <p:nvPr>
            <p:ph type="pic" sz="quarter" idx="18" hasCustomPrompt="1"/>
          </p:nvPr>
        </p:nvSpPr>
        <p:spPr>
          <a:xfrm>
            <a:off x="381000" y="999540"/>
            <a:ext cx="3678308" cy="3803904"/>
          </a:xfrm>
        </p:spPr>
        <p:txBody>
          <a:bodyPr anchor="ctr"/>
          <a:lstStyle>
            <a:lvl1pPr marL="0" indent="0" algn="ctr">
              <a:buNone/>
              <a:defRPr>
                <a:latin typeface="MetricHPE" panose="020B0503030202060203" pitchFamily="34" charset="0"/>
              </a:defRPr>
            </a:lvl1pPr>
          </a:lstStyle>
          <a:p>
            <a:r>
              <a:rPr lang="en-US" dirty="0"/>
              <a:t>Click to add picture</a:t>
            </a:r>
          </a:p>
        </p:txBody>
      </p:sp>
      <p:sp>
        <p:nvSpPr>
          <p:cNvPr id="24" name="Text Placeholder 3"/>
          <p:cNvSpPr>
            <a:spLocks noGrp="1"/>
          </p:cNvSpPr>
          <p:nvPr>
            <p:ph type="body" sz="half" idx="19" hasCustomPrompt="1"/>
          </p:nvPr>
        </p:nvSpPr>
        <p:spPr bwMode="ltGray">
          <a:xfrm>
            <a:off x="4261194"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caption</a:t>
            </a:r>
          </a:p>
          <a:p>
            <a:pPr lvl="0"/>
            <a:endParaRPr lang="en-US" dirty="0"/>
          </a:p>
        </p:txBody>
      </p:sp>
      <p:sp>
        <p:nvSpPr>
          <p:cNvPr id="25" name="Picture Placeholder 3"/>
          <p:cNvSpPr>
            <a:spLocks noGrp="1"/>
          </p:cNvSpPr>
          <p:nvPr>
            <p:ph type="pic" sz="quarter" idx="20" hasCustomPrompt="1"/>
          </p:nvPr>
        </p:nvSpPr>
        <p:spPr>
          <a:xfrm>
            <a:off x="4252498" y="999540"/>
            <a:ext cx="3678308" cy="3803904"/>
          </a:xfrm>
        </p:spPr>
        <p:txBody>
          <a:bodyPr anchor="ctr"/>
          <a:lstStyle>
            <a:lvl1pPr marL="0" indent="0" algn="ctr">
              <a:buNone/>
              <a:defRPr>
                <a:latin typeface="MetricHPE" panose="020B0503030202060203" pitchFamily="34" charset="0"/>
              </a:defRPr>
            </a:lvl1pPr>
          </a:lstStyle>
          <a:p>
            <a:r>
              <a:rPr lang="en-US" dirty="0"/>
              <a:t>Click to add picture</a:t>
            </a:r>
          </a:p>
        </p:txBody>
      </p:sp>
      <p:sp>
        <p:nvSpPr>
          <p:cNvPr id="26" name="Text Placeholder 3"/>
          <p:cNvSpPr>
            <a:spLocks noGrp="1"/>
          </p:cNvSpPr>
          <p:nvPr>
            <p:ph type="body" sz="half" idx="21" hasCustomPrompt="1"/>
          </p:nvPr>
        </p:nvSpPr>
        <p:spPr bwMode="ltGray">
          <a:xfrm>
            <a:off x="8141388"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caption</a:t>
            </a:r>
          </a:p>
          <a:p>
            <a:pPr lvl="0"/>
            <a:endParaRPr lang="en-US" dirty="0"/>
          </a:p>
        </p:txBody>
      </p:sp>
      <p:sp>
        <p:nvSpPr>
          <p:cNvPr id="27" name="Picture Placeholder 3"/>
          <p:cNvSpPr>
            <a:spLocks noGrp="1"/>
          </p:cNvSpPr>
          <p:nvPr>
            <p:ph type="pic" sz="quarter" idx="22" hasCustomPrompt="1"/>
          </p:nvPr>
        </p:nvSpPr>
        <p:spPr>
          <a:xfrm>
            <a:off x="8132692" y="999540"/>
            <a:ext cx="3678308" cy="3803904"/>
          </a:xfrm>
        </p:spPr>
        <p:txBody>
          <a:bodyPr anchor="ctr"/>
          <a:lstStyle>
            <a:lvl1pPr marL="0" indent="0" algn="ctr">
              <a:buNone/>
              <a:defRPr>
                <a:latin typeface="MetricHPE" panose="020B0503030202060203" pitchFamily="34" charset="0"/>
              </a:defRPr>
            </a:lvl1pPr>
          </a:lstStyle>
          <a:p>
            <a:r>
              <a:rPr lang="en-US" dirty="0"/>
              <a:t>Click to add picture</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3"/>
          </p:nvPr>
        </p:nvSpPr>
        <p:spPr/>
        <p:txBody>
          <a:bodyPr/>
          <a:lstStyle>
            <a:lvl1pPr>
              <a:defRPr>
                <a:latin typeface="MetricHPE" panose="020B0503030202060203" pitchFamily="34" charset="0"/>
              </a:defRPr>
            </a:lvl1pPr>
          </a:lstStyle>
          <a:p>
            <a:r>
              <a:rPr lang="en-US"/>
              <a:t>HPE CONFIDENTIAL | AUTHORIZED HPE PARTNER USE ONLY</a:t>
            </a:r>
            <a:endParaRPr lang="en-US" dirty="0"/>
          </a:p>
        </p:txBody>
      </p:sp>
      <p:sp>
        <p:nvSpPr>
          <p:cNvPr id="3" name="Slide Number Placeholder 2"/>
          <p:cNvSpPr>
            <a:spLocks noGrp="1"/>
          </p:cNvSpPr>
          <p:nvPr>
            <p:ph type="sldNum" sz="quarter" idx="24"/>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
        <p:nvSpPr>
          <p:cNvPr id="4" name="Title 3">
            <a:extLst>
              <a:ext uri="{FF2B5EF4-FFF2-40B4-BE49-F238E27FC236}">
                <a16:creationId xmlns:a16="http://schemas.microsoft.com/office/drawing/2014/main" id="{58DA0A33-9CC4-4DCC-85C5-5D814DA5F52A}"/>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201589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14" name="Title 1"/>
          <p:cNvSpPr>
            <a:spLocks noGrp="1"/>
          </p:cNvSpPr>
          <p:nvPr>
            <p:ph type="title" hasCustomPrompt="1"/>
          </p:nvPr>
        </p:nvSpPr>
        <p:spPr>
          <a:xfrm>
            <a:off x="284749" y="521016"/>
            <a:ext cx="6195700" cy="2828660"/>
          </a:xfrm>
        </p:spPr>
        <p:txBody>
          <a:bodyPr anchor="b"/>
          <a:lstStyle>
            <a:lvl1pPr>
              <a:lnSpc>
                <a:spcPct val="85000"/>
              </a:lnSpc>
              <a:defRPr sz="4400"/>
            </a:lvl1pPr>
          </a:lstStyle>
          <a:p>
            <a:r>
              <a:rPr lang="en-US" dirty="0"/>
              <a:t>Click to add thank you message</a:t>
            </a:r>
          </a:p>
        </p:txBody>
      </p:sp>
      <p:sp>
        <p:nvSpPr>
          <p:cNvPr id="15" name="Rectangle 14"/>
          <p:cNvSpPr/>
          <p:nvPr userDrawn="1"/>
        </p:nvSpPr>
        <p:spPr>
          <a:xfrm>
            <a:off x="381000" y="3374136"/>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0" name="Text Placeholder 7"/>
          <p:cNvSpPr>
            <a:spLocks noGrp="1"/>
          </p:cNvSpPr>
          <p:nvPr>
            <p:ph type="body" sz="quarter" idx="13" hasCustomPrompt="1"/>
          </p:nvPr>
        </p:nvSpPr>
        <p:spPr>
          <a:xfrm>
            <a:off x="293442" y="3528820"/>
            <a:ext cx="11517557" cy="381000"/>
          </a:xfrm>
        </p:spPr>
        <p:txBody>
          <a:bodyPr>
            <a:noAutofit/>
          </a:bodyPr>
          <a:lstStyle>
            <a:lvl1pPr marL="0" indent="0">
              <a:spcBef>
                <a:spcPts val="0"/>
              </a:spcBef>
              <a:buNone/>
              <a:defRPr sz="2200"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Speaker contact information</a:t>
            </a:r>
            <a:endParaRPr dirty="0"/>
          </a:p>
        </p:txBody>
      </p:sp>
      <p:sp>
        <p:nvSpPr>
          <p:cNvPr id="2" name="Footer Placeholder 1"/>
          <p:cNvSpPr>
            <a:spLocks noGrp="1"/>
          </p:cNvSpPr>
          <p:nvPr>
            <p:ph type="ftr" sz="quarter" idx="14"/>
          </p:nvPr>
        </p:nvSpPr>
        <p:spPr/>
        <p:txBody>
          <a:bodyPr/>
          <a:lstStyle>
            <a:lvl1pPr>
              <a:defRPr>
                <a:latin typeface="MetricHPE" panose="020B0503030202060203" pitchFamily="34" charset="0"/>
              </a:defRPr>
            </a:lvl1pPr>
          </a:lstStyle>
          <a:p>
            <a:r>
              <a:rPr lang="en-US"/>
              <a:t>HPE CONFIDENTIAL | AUTHORIZED HPE PARTNER USE ONLY</a:t>
            </a:r>
            <a:endParaRPr lang="en-US" dirty="0"/>
          </a:p>
        </p:txBody>
      </p:sp>
      <p:sp>
        <p:nvSpPr>
          <p:cNvPr id="3" name="Slide Number Placeholder 2"/>
          <p:cNvSpPr>
            <a:spLocks noGrp="1"/>
          </p:cNvSpPr>
          <p:nvPr>
            <p:ph type="sldNum" sz="quarter" idx="15"/>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Tree>
    <p:extLst>
      <p:ext uri="{BB962C8B-B14F-4D97-AF65-F5344CB8AC3E}">
        <p14:creationId xmlns:p14="http://schemas.microsoft.com/office/powerpoint/2010/main" val="392541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with Name">
    <p:spTree>
      <p:nvGrpSpPr>
        <p:cNvPr id="1" name=""/>
        <p:cNvGrpSpPr/>
        <p:nvPr/>
      </p:nvGrpSpPr>
      <p:grpSpPr>
        <a:xfrm>
          <a:off x="0" y="0"/>
          <a:ext cx="0" cy="0"/>
          <a:chOff x="0" y="0"/>
          <a:chExt cx="0" cy="0"/>
        </a:xfrm>
      </p:grpSpPr>
      <p:sp>
        <p:nvSpPr>
          <p:cNvPr id="15" name="Title 4"/>
          <p:cNvSpPr>
            <a:spLocks noGrp="1"/>
          </p:cNvSpPr>
          <p:nvPr>
            <p:ph type="title" hasCustomPrompt="1"/>
          </p:nvPr>
        </p:nvSpPr>
        <p:spPr>
          <a:xfrm>
            <a:off x="290747" y="1869197"/>
            <a:ext cx="11423555" cy="1905000"/>
          </a:xfrm>
        </p:spPr>
        <p:txBody>
          <a:bodyPr lIns="91440" tIns="91440" rIns="91440" bIns="91440" anchor="b"/>
          <a:lstStyle>
            <a:lvl1pPr>
              <a:lnSpc>
                <a:spcPct val="80000"/>
              </a:lnSpc>
              <a:defRPr sz="4400">
                <a:solidFill>
                  <a:schemeClr val="bg1"/>
                </a:solidFill>
              </a:defRPr>
            </a:lvl1pPr>
          </a:lstStyle>
          <a:p>
            <a:r>
              <a:rPr lang="en-US" dirty="0"/>
              <a:t>Click to edit</a:t>
            </a:r>
            <a:br>
              <a:rPr lang="en-US" dirty="0"/>
            </a:br>
            <a:r>
              <a:rPr lang="en-US" dirty="0"/>
              <a:t>master title style</a:t>
            </a:r>
            <a:endParaRPr dirty="0"/>
          </a:p>
        </p:txBody>
      </p:sp>
      <p:sp>
        <p:nvSpPr>
          <p:cNvPr id="16" name="Subtitle 2"/>
          <p:cNvSpPr>
            <a:spLocks noGrp="1"/>
          </p:cNvSpPr>
          <p:nvPr>
            <p:ph type="subTitle" idx="1" hasCustomPrompt="1"/>
          </p:nvPr>
        </p:nvSpPr>
        <p:spPr>
          <a:xfrm>
            <a:off x="290747" y="4133088"/>
            <a:ext cx="8229600" cy="438912"/>
          </a:xfrm>
        </p:spPr>
        <p:txBody>
          <a:bodyPr lIns="91440" tIns="91440" rIns="91440" bIns="91440">
            <a:noAutofit/>
          </a:bodyPr>
          <a:lstStyle>
            <a:lvl1pPr marL="0" indent="0" algn="l">
              <a:spcBef>
                <a:spcPts val="0"/>
              </a:spcBef>
              <a:buNone/>
              <a:defRPr sz="3200">
                <a:solidFill>
                  <a:schemeClr val="bg1"/>
                </a:solidFill>
                <a:latin typeface="MetricHPE" panose="020B050303020206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endParaRPr dirty="0"/>
          </a:p>
        </p:txBody>
      </p:sp>
      <p:sp>
        <p:nvSpPr>
          <p:cNvPr id="17" name="Text Placeholder 7"/>
          <p:cNvSpPr>
            <a:spLocks noGrp="1"/>
          </p:cNvSpPr>
          <p:nvPr>
            <p:ph type="body" sz="quarter" idx="13" hasCustomPrompt="1"/>
          </p:nvPr>
        </p:nvSpPr>
        <p:spPr>
          <a:xfrm>
            <a:off x="290747" y="4577983"/>
            <a:ext cx="5489578" cy="339214"/>
          </a:xfrm>
        </p:spPr>
        <p:txBody>
          <a:bodyPr lIns="91440" tIns="91440" rIns="91440" bIns="91440">
            <a:noAutofit/>
          </a:bodyPr>
          <a:lstStyle>
            <a:lvl1pPr marL="0" indent="0">
              <a:spcBef>
                <a:spcPts val="0"/>
              </a:spcBef>
              <a:buNone/>
              <a:defRPr sz="2200" baseline="0">
                <a:solidFill>
                  <a:schemeClr val="bg1"/>
                </a:solidFill>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Month day, year</a:t>
            </a:r>
            <a:endParaRPr dirty="0"/>
          </a:p>
        </p:txBody>
      </p:sp>
      <p:sp>
        <p:nvSpPr>
          <p:cNvPr id="18" name="Rectangle 17"/>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grpSp>
        <p:nvGrpSpPr>
          <p:cNvPr id="19" name="Group 18">
            <a:extLst>
              <a:ext uri="{FF2B5EF4-FFF2-40B4-BE49-F238E27FC236}">
                <a16:creationId xmlns:a16="http://schemas.microsoft.com/office/drawing/2014/main" id="{B1DE7DF4-80FB-44F1-84C8-232D48CE018C}"/>
              </a:ext>
            </a:extLst>
          </p:cNvPr>
          <p:cNvGrpSpPr>
            <a:grpSpLocks noChangeAspect="1"/>
          </p:cNvGrpSpPr>
          <p:nvPr userDrawn="1"/>
        </p:nvGrpSpPr>
        <p:grpSpPr>
          <a:xfrm>
            <a:off x="393523" y="381956"/>
            <a:ext cx="2218745" cy="893759"/>
            <a:chOff x="3578225" y="1146175"/>
            <a:chExt cx="5038725" cy="2111375"/>
          </a:xfrm>
        </p:grpSpPr>
        <p:sp>
          <p:nvSpPr>
            <p:cNvPr id="20" name="Freeform 5">
              <a:extLst>
                <a:ext uri="{FF2B5EF4-FFF2-40B4-BE49-F238E27FC236}">
                  <a16:creationId xmlns:a16="http://schemas.microsoft.com/office/drawing/2014/main" id="{C116200C-623E-4E13-B86C-8357D65B62D2}"/>
                </a:ext>
              </a:extLst>
            </p:cNvPr>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latin typeface="MetricHPE Black" panose="020B0A03030202060203" pitchFamily="34" charset="0"/>
              </a:endParaRPr>
            </a:p>
          </p:txBody>
        </p:sp>
        <p:sp>
          <p:nvSpPr>
            <p:cNvPr id="21" name="Freeform 6">
              <a:extLst>
                <a:ext uri="{FF2B5EF4-FFF2-40B4-BE49-F238E27FC236}">
                  <a16:creationId xmlns:a16="http://schemas.microsoft.com/office/drawing/2014/main" id="{856AED84-0D83-4550-A8C7-8CF1C4D3EAC3}"/>
                </a:ext>
              </a:extLst>
            </p:cNvPr>
            <p:cNvSpPr>
              <a:spLocks noEditPoints="1"/>
            </p:cNvSpPr>
            <p:nvPr/>
          </p:nvSpPr>
          <p:spPr bwMode="auto">
            <a:xfrm>
              <a:off x="3578225" y="1968501"/>
              <a:ext cx="5038725" cy="1289049"/>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latin typeface="MetricHPE Black" panose="020B0A03030202060203" pitchFamily="34" charset="0"/>
              </a:endParaRPr>
            </a:p>
          </p:txBody>
        </p:sp>
      </p:grpSp>
    </p:spTree>
    <p:extLst>
      <p:ext uri="{BB962C8B-B14F-4D97-AF65-F5344CB8AC3E}">
        <p14:creationId xmlns:p14="http://schemas.microsoft.com/office/powerpoint/2010/main" val="3639556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grpSp>
        <p:nvGrpSpPr>
          <p:cNvPr id="10" name="Group 9"/>
          <p:cNvGrpSpPr>
            <a:grpSpLocks noChangeAspect="1"/>
          </p:cNvGrpSpPr>
          <p:nvPr userDrawn="1"/>
        </p:nvGrpSpPr>
        <p:grpSpPr>
          <a:xfrm>
            <a:off x="393523" y="381956"/>
            <a:ext cx="2218745" cy="893759"/>
            <a:chOff x="3578225" y="1146175"/>
            <a:chExt cx="5038725" cy="2111375"/>
          </a:xfrm>
        </p:grpSpPr>
        <p:sp>
          <p:nvSpPr>
            <p:cNvPr id="11"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latin typeface="MetricHPE Black" panose="020B0A03030202060203" pitchFamily="34" charset="0"/>
              </a:endParaRPr>
            </a:p>
          </p:txBody>
        </p:sp>
        <p:sp>
          <p:nvSpPr>
            <p:cNvPr id="12" name="Freeform 6"/>
            <p:cNvSpPr>
              <a:spLocks noEditPoints="1"/>
            </p:cNvSpPr>
            <p:nvPr/>
          </p:nvSpPr>
          <p:spPr bwMode="auto">
            <a:xfrm>
              <a:off x="3578225" y="1968501"/>
              <a:ext cx="5038725" cy="1289049"/>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latin typeface="MetricHPE Black" panose="020B0A03030202060203" pitchFamily="34" charset="0"/>
              </a:endParaRPr>
            </a:p>
          </p:txBody>
        </p:sp>
      </p:grpSp>
      <p:sp>
        <p:nvSpPr>
          <p:cNvPr id="13" name="Title 4"/>
          <p:cNvSpPr>
            <a:spLocks noGrp="1"/>
          </p:cNvSpPr>
          <p:nvPr>
            <p:ph type="title" hasCustomPrompt="1"/>
          </p:nvPr>
        </p:nvSpPr>
        <p:spPr>
          <a:xfrm>
            <a:off x="289410" y="1869197"/>
            <a:ext cx="11423555" cy="1905000"/>
          </a:xfrm>
        </p:spPr>
        <p:txBody>
          <a:bodyPr anchor="b"/>
          <a:lstStyle>
            <a:lvl1pPr>
              <a:lnSpc>
                <a:spcPct val="80000"/>
              </a:lnSpc>
              <a:defRPr sz="4400">
                <a:solidFill>
                  <a:sysClr val="windowText" lastClr="000000"/>
                </a:solidFill>
              </a:defRPr>
            </a:lvl1pPr>
          </a:lstStyle>
          <a:p>
            <a:r>
              <a:rPr lang="en-US" dirty="0"/>
              <a:t>Click to edit</a:t>
            </a:r>
            <a:br>
              <a:rPr lang="en-US" dirty="0"/>
            </a:br>
            <a:r>
              <a:rPr lang="en-US" dirty="0"/>
              <a:t>master title style</a:t>
            </a:r>
            <a:endParaRPr dirty="0"/>
          </a:p>
        </p:txBody>
      </p:sp>
      <p:sp>
        <p:nvSpPr>
          <p:cNvPr id="14" name="Subtitle 2"/>
          <p:cNvSpPr>
            <a:spLocks noGrp="1"/>
          </p:cNvSpPr>
          <p:nvPr>
            <p:ph type="subTitle" idx="1" hasCustomPrompt="1"/>
          </p:nvPr>
        </p:nvSpPr>
        <p:spPr>
          <a:xfrm>
            <a:off x="289410" y="4133088"/>
            <a:ext cx="8229600" cy="438912"/>
          </a:xfrm>
        </p:spPr>
        <p:txBody>
          <a:bodyPr>
            <a:noAutofit/>
          </a:bodyPr>
          <a:lstStyle>
            <a:lvl1pPr marL="0" indent="0" algn="l">
              <a:spcBef>
                <a:spcPts val="0"/>
              </a:spcBef>
              <a:buNone/>
              <a:defRPr sz="3200">
                <a:solidFill>
                  <a:sysClr val="windowText" lastClr="000000"/>
                </a:solidFill>
                <a:latin typeface="MetricHPE" panose="020B050303020206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endParaRPr dirty="0"/>
          </a:p>
        </p:txBody>
      </p:sp>
      <p:sp>
        <p:nvSpPr>
          <p:cNvPr id="15" name="Text Placeholder 7"/>
          <p:cNvSpPr>
            <a:spLocks noGrp="1"/>
          </p:cNvSpPr>
          <p:nvPr>
            <p:ph type="body" sz="quarter" idx="13" hasCustomPrompt="1"/>
          </p:nvPr>
        </p:nvSpPr>
        <p:spPr>
          <a:xfrm>
            <a:off x="289410" y="4577983"/>
            <a:ext cx="5489578" cy="339214"/>
          </a:xfrm>
        </p:spPr>
        <p:txBody>
          <a:bodyPr>
            <a:noAutofit/>
          </a:bodyPr>
          <a:lstStyle>
            <a:lvl1pPr marL="0" indent="0">
              <a:spcBef>
                <a:spcPts val="0"/>
              </a:spcBef>
              <a:buNone/>
              <a:defRPr sz="2200" baseline="0">
                <a:solidFill>
                  <a:sysClr val="windowText" lastClr="000000"/>
                </a:solidFill>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Month day, year</a:t>
            </a:r>
            <a:endParaRPr dirty="0"/>
          </a:p>
        </p:txBody>
      </p:sp>
      <p:sp>
        <p:nvSpPr>
          <p:cNvPr id="16" name="Rectangle 15"/>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Tree>
    <p:extLst>
      <p:ext uri="{BB962C8B-B14F-4D97-AF65-F5344CB8AC3E}">
        <p14:creationId xmlns:p14="http://schemas.microsoft.com/office/powerpoint/2010/main" val="961163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2 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9122" y="287942"/>
            <a:ext cx="11430000" cy="868680"/>
          </a:xfrm>
        </p:spPr>
        <p:txBody>
          <a:bodyPr anchor="b"/>
          <a:lstStyle>
            <a:lvl1pPr>
              <a:defRPr/>
            </a:lvl1pPr>
          </a:lstStyle>
          <a:p>
            <a:r>
              <a:rPr lang="en-US" dirty="0"/>
              <a:t>Click to Add</a:t>
            </a:r>
            <a:br>
              <a:rPr lang="en-US" dirty="0"/>
            </a:br>
            <a:r>
              <a:rPr lang="en-US" dirty="0"/>
              <a:t>Two-Line Title</a:t>
            </a:r>
          </a:p>
        </p:txBody>
      </p:sp>
      <p:sp>
        <p:nvSpPr>
          <p:cNvPr id="5" name="Rectangle 4"/>
          <p:cNvSpPr/>
          <p:nvPr userDrawn="1"/>
        </p:nvSpPr>
        <p:spPr>
          <a:xfrm>
            <a:off x="383369" y="1228187"/>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7" name="Footer Placeholder 6"/>
          <p:cNvSpPr>
            <a:spLocks noGrp="1"/>
          </p:cNvSpPr>
          <p:nvPr>
            <p:ph type="ftr" sz="quarter" idx="10"/>
          </p:nvPr>
        </p:nvSpPr>
        <p:spPr/>
        <p:txBody>
          <a:bodyPr/>
          <a:lstStyle>
            <a:lvl1pPr>
              <a:defRPr>
                <a:latin typeface="MetricHPE" panose="020B0503030202060203" pitchFamily="34" charset="0"/>
              </a:defRPr>
            </a:lvl1pPr>
          </a:lstStyle>
          <a:p>
            <a:r>
              <a:rPr lang="en-US"/>
              <a:t>HPE CONFIDENTIAL | AUTHORIZED HPE PARTNER USE ONLY</a:t>
            </a:r>
            <a:endParaRPr lang="en-US" dirty="0"/>
          </a:p>
        </p:txBody>
      </p:sp>
      <p:sp>
        <p:nvSpPr>
          <p:cNvPr id="8" name="Slide Number Placeholder 7"/>
          <p:cNvSpPr>
            <a:spLocks noGrp="1"/>
          </p:cNvSpPr>
          <p:nvPr>
            <p:ph type="sldNum" sz="quarter" idx="11"/>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Tree>
    <p:extLst>
      <p:ext uri="{BB962C8B-B14F-4D97-AF65-F5344CB8AC3E}">
        <p14:creationId xmlns:p14="http://schemas.microsoft.com/office/powerpoint/2010/main" val="2063658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Subtitle, 2 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9122" y="287942"/>
            <a:ext cx="11430000" cy="868680"/>
          </a:xfrm>
        </p:spPr>
        <p:txBody>
          <a:bodyPr anchor="b"/>
          <a:lstStyle>
            <a:lvl1pPr>
              <a:defRPr/>
            </a:lvl1pPr>
          </a:lstStyle>
          <a:p>
            <a:r>
              <a:rPr lang="en-US" dirty="0"/>
              <a:t>Click to Add</a:t>
            </a:r>
            <a:br>
              <a:rPr lang="en-US" dirty="0"/>
            </a:br>
            <a:r>
              <a:rPr lang="en-US" dirty="0"/>
              <a:t>Two-Line 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7" name="Text Placeholder 7"/>
          <p:cNvSpPr>
            <a:spLocks noGrp="1"/>
          </p:cNvSpPr>
          <p:nvPr>
            <p:ph type="body" sz="quarter" idx="13" hasCustomPrompt="1"/>
          </p:nvPr>
        </p:nvSpPr>
        <p:spPr>
          <a:xfrm>
            <a:off x="287427" y="1060591"/>
            <a:ext cx="11421304" cy="381000"/>
          </a:xfrm>
        </p:spPr>
        <p:txBody>
          <a:bodyPr vert="horz" lIns="91440" tIns="91440" rIns="91440" bIns="91440" rtlCol="0" anchor="ctr">
            <a:noAutofit/>
          </a:bodyPr>
          <a:lstStyle>
            <a:lvl1pPr marL="0" indent="0">
              <a:buNone/>
              <a:defRPr sz="2400" baseline="0" dirty="0"/>
            </a:lvl1pPr>
          </a:lstStyle>
          <a:p>
            <a:pPr marL="182880" lvl="0" indent="-182880">
              <a:spcBef>
                <a:spcPts val="0"/>
              </a:spcBef>
            </a:pPr>
            <a:r>
              <a:rPr dirty="0"/>
              <a:t>Click to add one-line subtitle</a:t>
            </a:r>
          </a:p>
        </p:txBody>
      </p:sp>
      <p:sp>
        <p:nvSpPr>
          <p:cNvPr id="8" name="Rectangle 7"/>
          <p:cNvSpPr/>
          <p:nvPr userDrawn="1"/>
        </p:nvSpPr>
        <p:spPr>
          <a:xfrm>
            <a:off x="385100" y="1618696"/>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10" name="Footer Placeholder 9"/>
          <p:cNvSpPr>
            <a:spLocks noGrp="1"/>
          </p:cNvSpPr>
          <p:nvPr>
            <p:ph type="ftr" sz="quarter" idx="14"/>
          </p:nvPr>
        </p:nvSpPr>
        <p:spPr/>
        <p:txBody>
          <a:bodyPr/>
          <a:lstStyle>
            <a:lvl1pPr>
              <a:defRPr>
                <a:latin typeface="MetricHPE" panose="020B0503030202060203" pitchFamily="34" charset="0"/>
              </a:defRPr>
            </a:lvl1pPr>
          </a:lstStyle>
          <a:p>
            <a:r>
              <a:rPr lang="en-US"/>
              <a:t>HPE CONFIDENTIAL | AUTHORIZED HPE PARTNER USE ONLY</a:t>
            </a:r>
            <a:endParaRPr lang="en-US" dirty="0"/>
          </a:p>
        </p:txBody>
      </p:sp>
      <p:sp>
        <p:nvSpPr>
          <p:cNvPr id="11" name="Slide Number Placeholder 10"/>
          <p:cNvSpPr>
            <a:spLocks noGrp="1"/>
          </p:cNvSpPr>
          <p:nvPr>
            <p:ph type="sldNum" sz="quarter" idx="15"/>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Tree>
    <p:extLst>
      <p:ext uri="{BB962C8B-B14F-4D97-AF65-F5344CB8AC3E}">
        <p14:creationId xmlns:p14="http://schemas.microsoft.com/office/powerpoint/2010/main" val="1038721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9123" y="2676894"/>
            <a:ext cx="3685309" cy="868680"/>
          </a:xfrm>
        </p:spPr>
        <p:txBody>
          <a:bodyPr anchor="b"/>
          <a:lstStyle>
            <a:lvl1pPr>
              <a:defRPr/>
            </a:lvl1pPr>
          </a:lstStyle>
          <a:p>
            <a:r>
              <a:rPr lang="en-US" dirty="0"/>
              <a:t>Click to Add</a:t>
            </a:r>
            <a:br>
              <a:rPr lang="en-US" dirty="0"/>
            </a:br>
            <a:r>
              <a:rPr lang="en-US" dirty="0"/>
              <a:t>multi-Line 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8" name="Rectangle 7"/>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9" name="Footer Placeholder 8"/>
          <p:cNvSpPr>
            <a:spLocks noGrp="1"/>
          </p:cNvSpPr>
          <p:nvPr>
            <p:ph type="ftr" sz="quarter" idx="10"/>
          </p:nvPr>
        </p:nvSpPr>
        <p:spPr/>
        <p:txBody>
          <a:bodyPr/>
          <a:lstStyle>
            <a:lvl1pPr>
              <a:defRPr>
                <a:latin typeface="MetricHPE" panose="020B0503030202060203" pitchFamily="34" charset="0"/>
              </a:defRPr>
            </a:lvl1pPr>
          </a:lstStyle>
          <a:p>
            <a:r>
              <a:rPr lang="en-US"/>
              <a:t>HPE CONFIDENTIAL | AUTHORIZED HPE PARTNER USE ONLY</a:t>
            </a:r>
            <a:endParaRPr lang="en-US" dirty="0"/>
          </a:p>
        </p:txBody>
      </p:sp>
      <p:sp>
        <p:nvSpPr>
          <p:cNvPr id="10" name="Slide Number Placeholder 9"/>
          <p:cNvSpPr>
            <a:spLocks noGrp="1"/>
          </p:cNvSpPr>
          <p:nvPr>
            <p:ph type="sldNum" sz="quarter" idx="11"/>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Tree>
    <p:extLst>
      <p:ext uri="{BB962C8B-B14F-4D97-AF65-F5344CB8AC3E}">
        <p14:creationId xmlns:p14="http://schemas.microsoft.com/office/powerpoint/2010/main" val="3024562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9122" y="2676894"/>
            <a:ext cx="3536373" cy="868680"/>
          </a:xfrm>
        </p:spPr>
        <p:txBody>
          <a:bodyPr anchor="b"/>
          <a:lstStyle>
            <a:lvl1pPr>
              <a:defRPr/>
            </a:lvl1pPr>
          </a:lstStyle>
          <a:p>
            <a:r>
              <a:rPr lang="en-US" dirty="0"/>
              <a:t>Click to Add</a:t>
            </a:r>
            <a:br>
              <a:rPr lang="en-US" dirty="0"/>
            </a:br>
            <a:r>
              <a:rPr lang="en-US" dirty="0"/>
              <a:t>multi-Line 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8" name="Rectangle 7"/>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11" name="Content Placeholder 10"/>
          <p:cNvSpPr>
            <a:spLocks noGrp="1"/>
          </p:cNvSpPr>
          <p:nvPr>
            <p:ph sz="quarter" idx="13"/>
          </p:nvPr>
        </p:nvSpPr>
        <p:spPr>
          <a:xfrm>
            <a:off x="4076700" y="331788"/>
            <a:ext cx="7734300" cy="5764212"/>
          </a:xfrm>
        </p:spPr>
        <p:txBody>
          <a:bodyPr anchor="ct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4"/>
          </p:nvPr>
        </p:nvSpPr>
        <p:spPr/>
        <p:txBody>
          <a:bodyPr/>
          <a:lstStyle>
            <a:lvl1pPr>
              <a:defRPr>
                <a:latin typeface="MetricHPE" panose="020B0503030202060203" pitchFamily="34" charset="0"/>
              </a:defRPr>
            </a:lvl1pPr>
          </a:lstStyle>
          <a:p>
            <a:r>
              <a:rPr lang="en-US"/>
              <a:t>HPE CONFIDENTIAL | AUTHORIZED HPE PARTNER USE ONLY</a:t>
            </a:r>
            <a:endParaRPr lang="en-US" dirty="0"/>
          </a:p>
        </p:txBody>
      </p:sp>
      <p:sp>
        <p:nvSpPr>
          <p:cNvPr id="7" name="Slide Number Placeholder 6"/>
          <p:cNvSpPr>
            <a:spLocks noGrp="1"/>
          </p:cNvSpPr>
          <p:nvPr>
            <p:ph type="sldNum" sz="quarter" idx="15"/>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Tree>
    <p:extLst>
      <p:ext uri="{BB962C8B-B14F-4D97-AF65-F5344CB8AC3E}">
        <p14:creationId xmlns:p14="http://schemas.microsoft.com/office/powerpoint/2010/main" val="4280461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ubtitle and Content, Lef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8" name="Rectangle 7"/>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11" name="Content Placeholder 10"/>
          <p:cNvSpPr>
            <a:spLocks noGrp="1"/>
          </p:cNvSpPr>
          <p:nvPr>
            <p:ph sz="quarter" idx="13"/>
          </p:nvPr>
        </p:nvSpPr>
        <p:spPr>
          <a:xfrm>
            <a:off x="4076700" y="331788"/>
            <a:ext cx="7734300" cy="5764212"/>
          </a:xfrm>
        </p:spPr>
        <p:txBody>
          <a:bodyPr anchor="ct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7"/>
          <p:cNvSpPr>
            <a:spLocks noGrp="1"/>
          </p:cNvSpPr>
          <p:nvPr>
            <p:ph type="body" sz="quarter" idx="14" hasCustomPrompt="1"/>
          </p:nvPr>
        </p:nvSpPr>
        <p:spPr>
          <a:xfrm>
            <a:off x="289122" y="2691855"/>
            <a:ext cx="3566206" cy="795528"/>
          </a:xfrm>
        </p:spPr>
        <p:txBody>
          <a:bodyPr vert="horz" lIns="91440" tIns="91440" rIns="91440" bIns="91440" rtlCol="0" anchor="ctr">
            <a:noAutofit/>
          </a:bodyPr>
          <a:lstStyle>
            <a:lvl1pPr>
              <a:defRPr sz="2400" baseline="0" dirty="0"/>
            </a:lvl1pPr>
          </a:lstStyle>
          <a:p>
            <a:pPr marL="0" lvl="0" indent="0">
              <a:spcBef>
                <a:spcPts val="0"/>
              </a:spcBef>
              <a:buNone/>
            </a:pPr>
            <a:r>
              <a:rPr dirty="0"/>
              <a:t>Click to add</a:t>
            </a:r>
            <a:br>
              <a:rPr lang="en-US" dirty="0"/>
            </a:br>
            <a:r>
              <a:rPr lang="en-US" dirty="0"/>
              <a:t>two</a:t>
            </a:r>
            <a:r>
              <a:rPr dirty="0"/>
              <a:t>-line subtitle</a:t>
            </a:r>
          </a:p>
        </p:txBody>
      </p:sp>
      <p:sp>
        <p:nvSpPr>
          <p:cNvPr id="14" name="Title 1"/>
          <p:cNvSpPr>
            <a:spLocks noGrp="1"/>
          </p:cNvSpPr>
          <p:nvPr>
            <p:ph type="title" hasCustomPrompt="1"/>
          </p:nvPr>
        </p:nvSpPr>
        <p:spPr>
          <a:xfrm>
            <a:off x="289122" y="1980879"/>
            <a:ext cx="3566206" cy="868680"/>
          </a:xfrm>
        </p:spPr>
        <p:txBody>
          <a:bodyPr anchor="b"/>
          <a:lstStyle>
            <a:lvl1pPr>
              <a:defRPr/>
            </a:lvl1pPr>
          </a:lstStyle>
          <a:p>
            <a:r>
              <a:rPr lang="en-US" dirty="0"/>
              <a:t>Click to Add</a:t>
            </a:r>
            <a:br>
              <a:rPr lang="en-US" dirty="0"/>
            </a:br>
            <a:r>
              <a:rPr lang="en-US" dirty="0"/>
              <a:t>multi-Line Title</a:t>
            </a:r>
          </a:p>
        </p:txBody>
      </p:sp>
      <p:sp>
        <p:nvSpPr>
          <p:cNvPr id="2" name="Footer Placeholder 1"/>
          <p:cNvSpPr>
            <a:spLocks noGrp="1"/>
          </p:cNvSpPr>
          <p:nvPr>
            <p:ph type="ftr" sz="quarter" idx="15"/>
          </p:nvPr>
        </p:nvSpPr>
        <p:spPr/>
        <p:txBody>
          <a:bodyPr/>
          <a:lstStyle>
            <a:lvl1pPr>
              <a:defRPr>
                <a:latin typeface="MetricHPE" panose="020B0503030202060203" pitchFamily="34" charset="0"/>
              </a:defRPr>
            </a:lvl1pPr>
          </a:lstStyle>
          <a:p>
            <a:r>
              <a:rPr lang="en-US"/>
              <a:t>HPE CONFIDENTIAL | AUTHORIZED HPE PARTNER USE ONLY</a:t>
            </a:r>
            <a:endParaRPr lang="en-US" dirty="0"/>
          </a:p>
        </p:txBody>
      </p:sp>
      <p:sp>
        <p:nvSpPr>
          <p:cNvPr id="5" name="Slide Number Placeholder 4"/>
          <p:cNvSpPr>
            <a:spLocks noGrp="1"/>
          </p:cNvSpPr>
          <p:nvPr>
            <p:ph type="sldNum" sz="quarter" idx="16"/>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Tree>
    <p:extLst>
      <p:ext uri="{BB962C8B-B14F-4D97-AF65-F5344CB8AC3E}">
        <p14:creationId xmlns:p14="http://schemas.microsoft.com/office/powerpoint/2010/main" val="3637944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Content and Caption,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9123" y="1417320"/>
            <a:ext cx="3536373" cy="868680"/>
          </a:xfrm>
        </p:spPr>
        <p:txBody>
          <a:bodyPr anchor="b"/>
          <a:lstStyle>
            <a:lvl1pPr>
              <a:defRPr/>
            </a:lvl1pPr>
          </a:lstStyle>
          <a:p>
            <a:r>
              <a:rPr lang="en-US" dirty="0"/>
              <a:t>Click to Add</a:t>
            </a:r>
            <a:br>
              <a:rPr lang="en-US" dirty="0"/>
            </a:br>
            <a:r>
              <a:rPr lang="en-US" dirty="0"/>
              <a:t>multi-Line 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8" name="Rectangle 7"/>
          <p:cNvSpPr/>
          <p:nvPr userDrawn="1"/>
        </p:nvSpPr>
        <p:spPr>
          <a:xfrm>
            <a:off x="385100" y="235660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11" name="Content Placeholder 10"/>
          <p:cNvSpPr>
            <a:spLocks noGrp="1"/>
          </p:cNvSpPr>
          <p:nvPr>
            <p:ph sz="quarter" idx="13"/>
          </p:nvPr>
        </p:nvSpPr>
        <p:spPr>
          <a:xfrm>
            <a:off x="4076700" y="331788"/>
            <a:ext cx="7734300" cy="5764212"/>
          </a:xfrm>
        </p:spPr>
        <p:txBody>
          <a:bodyPr anchor="ct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4"/>
          </p:nvPr>
        </p:nvSpPr>
        <p:spPr>
          <a:xfrm>
            <a:off x="278732" y="2534960"/>
            <a:ext cx="3546475" cy="3446462"/>
          </a:xfrm>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5"/>
          </p:nvPr>
        </p:nvSpPr>
        <p:spPr/>
        <p:txBody>
          <a:bodyPr/>
          <a:lstStyle>
            <a:lvl1pPr>
              <a:defRPr>
                <a:latin typeface="MetricHPE" panose="020B0503030202060203" pitchFamily="34" charset="0"/>
              </a:defRPr>
            </a:lvl1pPr>
          </a:lstStyle>
          <a:p>
            <a:r>
              <a:rPr lang="en-US"/>
              <a:t>HPE CONFIDENTIAL | AUTHORIZED HPE PARTNER USE ONLY</a:t>
            </a:r>
            <a:endParaRPr lang="en-US" dirty="0"/>
          </a:p>
        </p:txBody>
      </p:sp>
      <p:sp>
        <p:nvSpPr>
          <p:cNvPr id="9" name="Slide Number Placeholder 8"/>
          <p:cNvSpPr>
            <a:spLocks noGrp="1"/>
          </p:cNvSpPr>
          <p:nvPr>
            <p:ph type="sldNum" sz="quarter" idx="16"/>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Tree>
    <p:extLst>
      <p:ext uri="{BB962C8B-B14F-4D97-AF65-F5344CB8AC3E}">
        <p14:creationId xmlns:p14="http://schemas.microsoft.com/office/powerpoint/2010/main" val="563811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Content and Picture, Left">
    <p:spTree>
      <p:nvGrpSpPr>
        <p:cNvPr id="1" name=""/>
        <p:cNvGrpSpPr/>
        <p:nvPr/>
      </p:nvGrpSpPr>
      <p:grpSpPr>
        <a:xfrm>
          <a:off x="0" y="0"/>
          <a:ext cx="0" cy="0"/>
          <a:chOff x="0" y="0"/>
          <a:chExt cx="0" cy="0"/>
        </a:xfrm>
      </p:grpSpPr>
      <p:sp>
        <p:nvSpPr>
          <p:cNvPr id="10" name="Picture Placeholder 9"/>
          <p:cNvSpPr>
            <a:spLocks noGrp="1"/>
          </p:cNvSpPr>
          <p:nvPr>
            <p:ph type="pic" sz="quarter" idx="15" hasCustomPrompt="1"/>
          </p:nvPr>
        </p:nvSpPr>
        <p:spPr>
          <a:xfrm>
            <a:off x="4076700" y="0"/>
            <a:ext cx="8115300" cy="6858000"/>
          </a:xfrm>
        </p:spPr>
        <p:txBody>
          <a:bodyPr anchor="ctr"/>
          <a:lstStyle>
            <a:lvl1pPr marL="0" indent="0" algn="ctr">
              <a:buNone/>
              <a:defRPr>
                <a:latin typeface="MetricHPE" panose="020B0503030202060203" pitchFamily="34" charset="0"/>
              </a:defRPr>
            </a:lvl1pPr>
          </a:lstStyle>
          <a:p>
            <a:r>
              <a:rPr lang="en-US" dirty="0"/>
              <a:t>Click to add edge-to-edge picture</a:t>
            </a:r>
          </a:p>
        </p:txBody>
      </p:sp>
      <p:sp>
        <p:nvSpPr>
          <p:cNvPr id="2" name="Title 1"/>
          <p:cNvSpPr>
            <a:spLocks noGrp="1"/>
          </p:cNvSpPr>
          <p:nvPr>
            <p:ph type="title" hasCustomPrompt="1"/>
          </p:nvPr>
        </p:nvSpPr>
        <p:spPr>
          <a:xfrm>
            <a:off x="289122" y="1417320"/>
            <a:ext cx="3536373" cy="868680"/>
          </a:xfrm>
        </p:spPr>
        <p:txBody>
          <a:bodyPr anchor="b"/>
          <a:lstStyle>
            <a:lvl1pPr>
              <a:defRPr/>
            </a:lvl1pPr>
          </a:lstStyle>
          <a:p>
            <a:r>
              <a:rPr lang="en-US" dirty="0"/>
              <a:t>Click to Add</a:t>
            </a:r>
            <a:br>
              <a:rPr lang="en-US" dirty="0"/>
            </a:br>
            <a:r>
              <a:rPr lang="en-US" dirty="0"/>
              <a:t>multi-Line 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8" name="Rectangle 7"/>
          <p:cNvSpPr/>
          <p:nvPr userDrawn="1"/>
        </p:nvSpPr>
        <p:spPr>
          <a:xfrm>
            <a:off x="385100" y="235660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7" name="Text Placeholder 6"/>
          <p:cNvSpPr>
            <a:spLocks noGrp="1"/>
          </p:cNvSpPr>
          <p:nvPr>
            <p:ph type="body" sz="quarter" idx="14"/>
          </p:nvPr>
        </p:nvSpPr>
        <p:spPr>
          <a:xfrm>
            <a:off x="278731" y="2534960"/>
            <a:ext cx="3546475" cy="3446462"/>
          </a:xfrm>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6"/>
          </p:nvPr>
        </p:nvSpPr>
        <p:spPr/>
        <p:txBody>
          <a:bodyPr/>
          <a:lstStyle>
            <a:lvl1pPr>
              <a:defRPr>
                <a:latin typeface="MetricHPE" panose="020B0503030202060203" pitchFamily="34" charset="0"/>
              </a:defRPr>
            </a:lvl1pPr>
          </a:lstStyle>
          <a:p>
            <a:r>
              <a:rPr lang="en-US"/>
              <a:t>HPE CONFIDENTIAL | AUTHORIZED HPE PARTNER USE ONLY</a:t>
            </a:r>
            <a:endParaRPr lang="en-US" dirty="0"/>
          </a:p>
        </p:txBody>
      </p:sp>
      <p:sp>
        <p:nvSpPr>
          <p:cNvPr id="9" name="Slide Number Placeholder 8"/>
          <p:cNvSpPr>
            <a:spLocks noGrp="1"/>
          </p:cNvSpPr>
          <p:nvPr>
            <p:ph type="sldNum" sz="quarter" idx="17"/>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Tree>
    <p:extLst>
      <p:ext uri="{BB962C8B-B14F-4D97-AF65-F5344CB8AC3E}">
        <p14:creationId xmlns:p14="http://schemas.microsoft.com/office/powerpoint/2010/main" val="163535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Title Only No Logo">
    <p:bg>
      <p:bgPr>
        <a:gradFill flip="none" rotWithShape="1">
          <a:gsLst>
            <a:gs pos="0">
              <a:srgbClr val="425563"/>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3145384-52F0-4792-A383-2B75D3458CEC}"/>
              </a:ext>
            </a:extLst>
          </p:cNvPr>
          <p:cNvSpPr>
            <a:spLocks noGrp="1"/>
          </p:cNvSpPr>
          <p:nvPr>
            <p:ph type="title"/>
          </p:nvPr>
        </p:nvSpPr>
        <p:spPr>
          <a:xfrm>
            <a:off x="495248" y="621157"/>
            <a:ext cx="10515600" cy="439547"/>
          </a:xfrm>
          <a:prstGeom prst="rect">
            <a:avLst/>
          </a:prstGeom>
        </p:spPr>
        <p:txBody>
          <a:bodyPr lIns="0" tIns="0" rIns="0" bIns="0"/>
          <a:lstStyle>
            <a:lvl1pPr>
              <a:defRPr>
                <a:solidFill>
                  <a:schemeClr val="bg1"/>
                </a:solidFill>
                <a:latin typeface="MetricHPE" panose="020B0503030202060203" pitchFamily="34" charset="0"/>
              </a:defRPr>
            </a:lvl1pPr>
          </a:lstStyle>
          <a:p>
            <a:r>
              <a:rPr lang="en-US"/>
              <a:t>Click to edit Master title style</a:t>
            </a:r>
          </a:p>
        </p:txBody>
      </p:sp>
      <p:pic>
        <p:nvPicPr>
          <p:cNvPr id="4" name="Picture 3">
            <a:extLst>
              <a:ext uri="{FF2B5EF4-FFF2-40B4-BE49-F238E27FC236}">
                <a16:creationId xmlns:a16="http://schemas.microsoft.com/office/drawing/2014/main" id="{538D6E48-BECD-4D62-A995-B912D0567EF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5" name="Footer Placeholder 1">
            <a:extLst>
              <a:ext uri="{FF2B5EF4-FFF2-40B4-BE49-F238E27FC236}">
                <a16:creationId xmlns:a16="http://schemas.microsoft.com/office/drawing/2014/main" id="{84C4134E-841F-4DA5-86C6-E733168C8C46}"/>
              </a:ext>
            </a:extLst>
          </p:cNvPr>
          <p:cNvSpPr>
            <a:spLocks noGrp="1"/>
          </p:cNvSpPr>
          <p:nvPr>
            <p:ph type="ftr" sz="quarter" idx="18"/>
          </p:nvPr>
        </p:nvSpPr>
        <p:spPr>
          <a:xfrm>
            <a:off x="7088056" y="6336077"/>
            <a:ext cx="4114800" cy="220717"/>
          </a:xfrm>
        </p:spPr>
        <p:txBody>
          <a:bodyPr/>
          <a:lstStyle>
            <a:lvl1pPr>
              <a:defRPr>
                <a:latin typeface="MetricHPE" panose="020B0503030202060203" pitchFamily="34" charset="0"/>
              </a:defRPr>
            </a:lvl1pPr>
          </a:lstStyle>
          <a:p>
            <a:r>
              <a:rPr lang="en-US">
                <a:solidFill>
                  <a:srgbClr val="C6C6C2"/>
                </a:solidFill>
              </a:rPr>
              <a:t>HPE CONFIDENTIAL | AUTHORIZED HPE PARTNER USE ONLY</a:t>
            </a:r>
            <a:endParaRPr lang="en-US" dirty="0">
              <a:solidFill>
                <a:srgbClr val="C6C6C2"/>
              </a:solidFill>
            </a:endParaRPr>
          </a:p>
        </p:txBody>
      </p:sp>
      <p:sp>
        <p:nvSpPr>
          <p:cNvPr id="7" name="Slide Number Placeholder 2">
            <a:extLst>
              <a:ext uri="{FF2B5EF4-FFF2-40B4-BE49-F238E27FC236}">
                <a16:creationId xmlns:a16="http://schemas.microsoft.com/office/drawing/2014/main" id="{2EC49A1A-0E4A-4A92-B800-B4E457910856}"/>
              </a:ext>
            </a:extLst>
          </p:cNvPr>
          <p:cNvSpPr>
            <a:spLocks noGrp="1"/>
          </p:cNvSpPr>
          <p:nvPr>
            <p:ph type="sldNum" sz="quarter" idx="19"/>
          </p:nvPr>
        </p:nvSpPr>
        <p:spPr>
          <a:xfrm>
            <a:off x="11202856" y="6301811"/>
            <a:ext cx="684344" cy="365125"/>
          </a:xfrm>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dirty="0">
              <a:solidFill>
                <a:srgbClr val="C6C6C2"/>
              </a:solidFill>
            </a:endParaRPr>
          </a:p>
        </p:txBody>
      </p:sp>
    </p:spTree>
    <p:extLst>
      <p:ext uri="{BB962C8B-B14F-4D97-AF65-F5344CB8AC3E}">
        <p14:creationId xmlns:p14="http://schemas.microsoft.com/office/powerpoint/2010/main" val="2186289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Title Only No Logo">
    <p:bg>
      <p:bgPr>
        <a:gradFill flip="none" rotWithShape="1">
          <a:gsLst>
            <a:gs pos="0">
              <a:srgbClr val="425563"/>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2881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Picture Placeholder 3"/>
          <p:cNvSpPr>
            <a:spLocks noGrp="1"/>
          </p:cNvSpPr>
          <p:nvPr>
            <p:ph type="pic" sz="quarter" idx="15" hasCustomPrompt="1"/>
          </p:nvPr>
        </p:nvSpPr>
        <p:spPr>
          <a:xfrm>
            <a:off x="0" y="0"/>
            <a:ext cx="12192000" cy="6858000"/>
          </a:xfrm>
        </p:spPr>
        <p:txBody>
          <a:bodyPr rIns="1828800" anchor="ctr"/>
          <a:lstStyle>
            <a:lvl1pPr marL="0" indent="0" algn="r">
              <a:buNone/>
              <a:defRPr>
                <a:latin typeface="MetricHPE" panose="020B0503030202060203" pitchFamily="34" charset="0"/>
              </a:defRPr>
            </a:lvl1pPr>
          </a:lstStyle>
          <a:p>
            <a:r>
              <a:rPr lang="en-US" dirty="0"/>
              <a:t>Click to add picture</a:t>
            </a:r>
          </a:p>
        </p:txBody>
      </p:sp>
      <p:sp>
        <p:nvSpPr>
          <p:cNvPr id="8" name="Title 1"/>
          <p:cNvSpPr>
            <a:spLocks noGrp="1"/>
          </p:cNvSpPr>
          <p:nvPr>
            <p:ph type="title" hasCustomPrompt="1"/>
          </p:nvPr>
        </p:nvSpPr>
        <p:spPr>
          <a:xfrm>
            <a:off x="292839" y="2743510"/>
            <a:ext cx="5923811" cy="1485280"/>
          </a:xfrm>
        </p:spPr>
        <p:txBody>
          <a:bodyPr lIns="91440" tIns="91440" rIns="91440" bIns="91440" anchor="t"/>
          <a:lstStyle>
            <a:lvl1pPr>
              <a:defRPr sz="3200" baseline="0"/>
            </a:lvl1pPr>
          </a:lstStyle>
          <a:p>
            <a:r>
              <a:rPr lang="en-US" dirty="0"/>
              <a:t>Click to add section header</a:t>
            </a:r>
            <a:br>
              <a:rPr lang="en-US" dirty="0"/>
            </a:br>
            <a:r>
              <a:rPr lang="en-US" dirty="0"/>
              <a:t>or big idea statement</a:t>
            </a:r>
          </a:p>
        </p:txBody>
      </p:sp>
      <p:sp>
        <p:nvSpPr>
          <p:cNvPr id="2" name="Footer Placeholder 1"/>
          <p:cNvSpPr>
            <a:spLocks noGrp="1"/>
          </p:cNvSpPr>
          <p:nvPr>
            <p:ph type="ftr" sz="quarter" idx="16"/>
          </p:nvPr>
        </p:nvSpPr>
        <p:spPr/>
        <p:txBody>
          <a:bodyPr/>
          <a:lstStyle>
            <a:lvl1pPr>
              <a:defRPr>
                <a:latin typeface="MetricHPE" panose="020B0503030202060203" pitchFamily="34" charset="0"/>
              </a:defRPr>
            </a:lvl1pPr>
          </a:lstStyle>
          <a:p>
            <a:r>
              <a:rPr lang="en-US"/>
              <a:t>HPE CONFIDENTIAL | AUTHORIZED HPE PARTNER USE ONLY</a:t>
            </a:r>
            <a:endParaRPr lang="en-US" dirty="0"/>
          </a:p>
        </p:txBody>
      </p:sp>
      <p:sp>
        <p:nvSpPr>
          <p:cNvPr id="3" name="Slide Number Placeholder 2"/>
          <p:cNvSpPr>
            <a:spLocks noGrp="1"/>
          </p:cNvSpPr>
          <p:nvPr>
            <p:ph type="sldNum" sz="quarter" idx="17"/>
          </p:nvPr>
        </p:nvSpPr>
        <p:spPr/>
        <p:txBody>
          <a:bodyPr/>
          <a:lstStyle>
            <a:lvl1pPr>
              <a:defRPr>
                <a:latin typeface="MetricHPE" panose="020B0503030202060203" pitchFamily="34" charset="0"/>
              </a:defRPr>
            </a:lvl1pPr>
          </a:lstStyle>
          <a:p>
            <a:pPr defTabSz="1088421">
              <a:buFontTx/>
              <a:buBlip>
                <a:blip r:embed="rId2"/>
              </a:buBlip>
            </a:pPr>
            <a:fld id="{104FC826-72BB-4AF1-BA01-A94F7396A7DC}" type="slidenum">
              <a:rPr lang="en-US" smtClean="0"/>
              <a:pPr defTabSz="1088421">
                <a:buFontTx/>
                <a:buBlip>
                  <a:blip r:embed="rId2"/>
                </a:buBlip>
              </a:pPr>
              <a:t>‹#›</a:t>
            </a:fld>
            <a:endParaRPr lang="en-US" dirty="0"/>
          </a:p>
        </p:txBody>
      </p:sp>
    </p:spTree>
    <p:extLst>
      <p:ext uri="{BB962C8B-B14F-4D97-AF65-F5344CB8AC3E}">
        <p14:creationId xmlns:p14="http://schemas.microsoft.com/office/powerpoint/2010/main" val="2246664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Dark 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9" name="Group 8"/>
          <p:cNvGrpSpPr>
            <a:grpSpLocks noChangeAspect="1"/>
          </p:cNvGrpSpPr>
          <p:nvPr userDrawn="1"/>
        </p:nvGrpSpPr>
        <p:grpSpPr>
          <a:xfrm>
            <a:off x="393523" y="381956"/>
            <a:ext cx="2218745" cy="893759"/>
            <a:chOff x="3578225" y="1146175"/>
            <a:chExt cx="5038725" cy="2111375"/>
          </a:xfrm>
        </p:grpSpPr>
        <p:sp>
          <p:nvSpPr>
            <p:cNvPr id="13"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solidFill>
                  <a:prstClr val="black"/>
                </a:solidFill>
                <a:latin typeface="MetricHPE Black" panose="020B0A03030202060203" pitchFamily="34" charset="0"/>
              </a:endParaRPr>
            </a:p>
          </p:txBody>
        </p:sp>
        <p:sp>
          <p:nvSpPr>
            <p:cNvPr id="14" name="Freeform 6"/>
            <p:cNvSpPr>
              <a:spLocks noEditPoints="1"/>
            </p:cNvSpPr>
            <p:nvPr/>
          </p:nvSpPr>
          <p:spPr bwMode="auto">
            <a:xfrm>
              <a:off x="3578225" y="1968501"/>
              <a:ext cx="5038725" cy="1289049"/>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solidFill>
                  <a:prstClr val="black"/>
                </a:solidFill>
                <a:latin typeface="MetricHPE Black" panose="020B0A03030202060203" pitchFamily="34" charset="0"/>
              </a:endParaRPr>
            </a:p>
          </p:txBody>
        </p:sp>
      </p:grpSp>
      <p:sp>
        <p:nvSpPr>
          <p:cNvPr id="15" name="Title 4"/>
          <p:cNvSpPr>
            <a:spLocks noGrp="1"/>
          </p:cNvSpPr>
          <p:nvPr>
            <p:ph type="title" hasCustomPrompt="1"/>
          </p:nvPr>
        </p:nvSpPr>
        <p:spPr>
          <a:xfrm>
            <a:off x="379647" y="1869197"/>
            <a:ext cx="11423555" cy="1905000"/>
          </a:xfrm>
        </p:spPr>
        <p:txBody>
          <a:bodyPr anchor="b"/>
          <a:lstStyle>
            <a:lvl1pPr>
              <a:lnSpc>
                <a:spcPct val="80000"/>
              </a:lnSpc>
              <a:defRPr sz="4400">
                <a:solidFill>
                  <a:schemeClr val="bg1"/>
                </a:solidFill>
              </a:defRPr>
            </a:lvl1pPr>
          </a:lstStyle>
          <a:p>
            <a:r>
              <a:rPr lang="en-US" dirty="0"/>
              <a:t>Click to edit</a:t>
            </a:r>
            <a:br>
              <a:rPr lang="en-US" dirty="0"/>
            </a:br>
            <a:r>
              <a:rPr lang="en-US" dirty="0"/>
              <a:t>master title style</a:t>
            </a:r>
            <a:endParaRPr dirty="0"/>
          </a:p>
        </p:txBody>
      </p:sp>
      <p:sp>
        <p:nvSpPr>
          <p:cNvPr id="16" name="Subtitle 2"/>
          <p:cNvSpPr>
            <a:spLocks noGrp="1"/>
          </p:cNvSpPr>
          <p:nvPr>
            <p:ph type="subTitle" idx="1" hasCustomPrompt="1"/>
          </p:nvPr>
        </p:nvSpPr>
        <p:spPr>
          <a:xfrm>
            <a:off x="379647" y="4133088"/>
            <a:ext cx="8229600" cy="438912"/>
          </a:xfrm>
        </p:spPr>
        <p:txBody>
          <a:bodyPr>
            <a:noAutofit/>
          </a:bodyPr>
          <a:lstStyle>
            <a:lvl1pPr marL="0" indent="0" algn="l">
              <a:spcBef>
                <a:spcPts val="0"/>
              </a:spcBef>
              <a:buNone/>
              <a:defRPr sz="3000">
                <a:solidFill>
                  <a:schemeClr val="bg1"/>
                </a:solidFill>
                <a:latin typeface="MetricHPE" panose="020B050303020206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endParaRPr dirty="0"/>
          </a:p>
        </p:txBody>
      </p:sp>
      <p:sp>
        <p:nvSpPr>
          <p:cNvPr id="17" name="Text Placeholder 7"/>
          <p:cNvSpPr>
            <a:spLocks noGrp="1"/>
          </p:cNvSpPr>
          <p:nvPr>
            <p:ph type="body" sz="quarter" idx="13" hasCustomPrompt="1"/>
          </p:nvPr>
        </p:nvSpPr>
        <p:spPr>
          <a:xfrm>
            <a:off x="379647" y="4577983"/>
            <a:ext cx="5489578" cy="339214"/>
          </a:xfrm>
        </p:spPr>
        <p:txBody>
          <a:bodyPr>
            <a:noAutofit/>
          </a:bodyPr>
          <a:lstStyle>
            <a:lvl1pPr marL="0" indent="0">
              <a:spcBef>
                <a:spcPts val="0"/>
              </a:spcBef>
              <a:buNone/>
              <a:defRPr sz="2000" baseline="0">
                <a:solidFill>
                  <a:schemeClr val="bg1"/>
                </a:solidFill>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Month day, year</a:t>
            </a:r>
            <a:endParaRPr dirty="0"/>
          </a:p>
        </p:txBody>
      </p:sp>
      <p:sp>
        <p:nvSpPr>
          <p:cNvPr id="18" name="Rectangle 17"/>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Tree>
    <p:extLst>
      <p:ext uri="{BB962C8B-B14F-4D97-AF65-F5344CB8AC3E}">
        <p14:creationId xmlns:p14="http://schemas.microsoft.com/office/powerpoint/2010/main" val="409580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2_Title Slide with Dark Picture">
    <p:bg>
      <p:bgPr>
        <a:solidFill>
          <a:schemeClr val="bg1"/>
        </a:solidFill>
        <a:effectLst/>
      </p:bgPr>
    </p:bg>
    <p:spTree>
      <p:nvGrpSpPr>
        <p:cNvPr id="1" name=""/>
        <p:cNvGrpSpPr/>
        <p:nvPr/>
      </p:nvGrpSpPr>
      <p:grpSpPr>
        <a:xfrm>
          <a:off x="0" y="0"/>
          <a:ext cx="0" cy="0"/>
          <a:chOff x="0" y="0"/>
          <a:chExt cx="0" cy="0"/>
        </a:xfrm>
      </p:grpSpPr>
      <p:grpSp>
        <p:nvGrpSpPr>
          <p:cNvPr id="9" name="Group 8"/>
          <p:cNvGrpSpPr>
            <a:grpSpLocks noChangeAspect="1"/>
          </p:cNvGrpSpPr>
          <p:nvPr userDrawn="1"/>
        </p:nvGrpSpPr>
        <p:grpSpPr>
          <a:xfrm>
            <a:off x="393523" y="381956"/>
            <a:ext cx="2218745" cy="893759"/>
            <a:chOff x="3578225" y="1146175"/>
            <a:chExt cx="5038725" cy="2111375"/>
          </a:xfrm>
        </p:grpSpPr>
        <p:sp>
          <p:nvSpPr>
            <p:cNvPr id="13"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solidFill>
                  <a:prstClr val="black"/>
                </a:solidFill>
                <a:latin typeface="MetricHPE Black" panose="020B0A03030202060203" pitchFamily="34" charset="0"/>
              </a:endParaRPr>
            </a:p>
          </p:txBody>
        </p:sp>
        <p:sp>
          <p:nvSpPr>
            <p:cNvPr id="14" name="Freeform 6"/>
            <p:cNvSpPr>
              <a:spLocks noEditPoints="1"/>
            </p:cNvSpPr>
            <p:nvPr/>
          </p:nvSpPr>
          <p:spPr bwMode="auto">
            <a:xfrm>
              <a:off x="3578225" y="1968501"/>
              <a:ext cx="5038725" cy="1289049"/>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solidFill>
                  <a:prstClr val="black"/>
                </a:solidFill>
                <a:latin typeface="MetricHPE Black" panose="020B0A03030202060203" pitchFamily="34" charset="0"/>
              </a:endParaRPr>
            </a:p>
          </p:txBody>
        </p:sp>
      </p:grpSp>
      <p:sp>
        <p:nvSpPr>
          <p:cNvPr id="15" name="Title 4"/>
          <p:cNvSpPr>
            <a:spLocks noGrp="1"/>
          </p:cNvSpPr>
          <p:nvPr>
            <p:ph type="title" hasCustomPrompt="1"/>
          </p:nvPr>
        </p:nvSpPr>
        <p:spPr>
          <a:xfrm>
            <a:off x="379647" y="1869197"/>
            <a:ext cx="11423555" cy="1905000"/>
          </a:xfrm>
        </p:spPr>
        <p:txBody>
          <a:bodyPr anchor="b"/>
          <a:lstStyle>
            <a:lvl1pPr>
              <a:lnSpc>
                <a:spcPct val="80000"/>
              </a:lnSpc>
              <a:defRPr sz="4400">
                <a:solidFill>
                  <a:sysClr val="windowText" lastClr="000000"/>
                </a:solidFill>
              </a:defRPr>
            </a:lvl1pPr>
          </a:lstStyle>
          <a:p>
            <a:r>
              <a:rPr lang="en-US" dirty="0"/>
              <a:t>Click to edit</a:t>
            </a:r>
            <a:br>
              <a:rPr lang="en-US" dirty="0"/>
            </a:br>
            <a:r>
              <a:rPr lang="en-US" dirty="0"/>
              <a:t>master title style</a:t>
            </a:r>
            <a:endParaRPr dirty="0"/>
          </a:p>
        </p:txBody>
      </p:sp>
      <p:sp>
        <p:nvSpPr>
          <p:cNvPr id="18" name="Rectangle 17"/>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12" name="Subtitle 2"/>
          <p:cNvSpPr>
            <a:spLocks noGrp="1"/>
          </p:cNvSpPr>
          <p:nvPr>
            <p:ph type="subTitle" idx="1" hasCustomPrompt="1"/>
          </p:nvPr>
        </p:nvSpPr>
        <p:spPr>
          <a:xfrm>
            <a:off x="379647" y="4133088"/>
            <a:ext cx="8229600" cy="438912"/>
          </a:xfrm>
        </p:spPr>
        <p:txBody>
          <a:bodyPr>
            <a:noAutofit/>
          </a:bodyPr>
          <a:lstStyle>
            <a:lvl1pPr marL="0" indent="0" algn="l">
              <a:spcBef>
                <a:spcPts val="0"/>
              </a:spcBef>
              <a:buNone/>
              <a:defRPr sz="3000">
                <a:solidFill>
                  <a:schemeClr val="tx1"/>
                </a:solidFill>
                <a:latin typeface="MetricHPE" panose="020B050303020206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endParaRPr dirty="0"/>
          </a:p>
        </p:txBody>
      </p:sp>
      <p:sp>
        <p:nvSpPr>
          <p:cNvPr id="19" name="Text Placeholder 7"/>
          <p:cNvSpPr>
            <a:spLocks noGrp="1"/>
          </p:cNvSpPr>
          <p:nvPr>
            <p:ph type="body" sz="quarter" idx="13" hasCustomPrompt="1"/>
          </p:nvPr>
        </p:nvSpPr>
        <p:spPr>
          <a:xfrm>
            <a:off x="379647" y="4577983"/>
            <a:ext cx="5489578" cy="339214"/>
          </a:xfrm>
        </p:spPr>
        <p:txBody>
          <a:bodyPr>
            <a:noAutofit/>
          </a:bodyPr>
          <a:lstStyle>
            <a:lvl1pPr marL="0" indent="0">
              <a:spcBef>
                <a:spcPts val="0"/>
              </a:spcBef>
              <a:buNone/>
              <a:defRPr sz="2000" baseline="0">
                <a:solidFill>
                  <a:schemeClr val="tx1"/>
                </a:solidFill>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Month day, year</a:t>
            </a:r>
            <a:endParaRPr dirty="0"/>
          </a:p>
        </p:txBody>
      </p:sp>
    </p:spTree>
    <p:extLst>
      <p:ext uri="{BB962C8B-B14F-4D97-AF65-F5344CB8AC3E}">
        <p14:creationId xmlns:p14="http://schemas.microsoft.com/office/powerpoint/2010/main" val="2891978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Slide with Name">
    <p:spTree>
      <p:nvGrpSpPr>
        <p:cNvPr id="1" name=""/>
        <p:cNvGrpSpPr/>
        <p:nvPr/>
      </p:nvGrpSpPr>
      <p:grpSpPr>
        <a:xfrm>
          <a:off x="0" y="0"/>
          <a:ext cx="0" cy="0"/>
          <a:chOff x="0" y="0"/>
          <a:chExt cx="0" cy="0"/>
        </a:xfrm>
      </p:grpSpPr>
      <p:grpSp>
        <p:nvGrpSpPr>
          <p:cNvPr id="9" name="Group 8"/>
          <p:cNvGrpSpPr>
            <a:grpSpLocks noChangeAspect="1"/>
          </p:cNvGrpSpPr>
          <p:nvPr userDrawn="1"/>
        </p:nvGrpSpPr>
        <p:grpSpPr>
          <a:xfrm>
            <a:off x="393523" y="381956"/>
            <a:ext cx="2218745" cy="893759"/>
            <a:chOff x="3578225" y="1146175"/>
            <a:chExt cx="5038725" cy="2111375"/>
          </a:xfrm>
        </p:grpSpPr>
        <p:sp>
          <p:nvSpPr>
            <p:cNvPr id="13"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solidFill>
                  <a:prstClr val="black"/>
                </a:solidFill>
                <a:latin typeface="MetricHPE Black" panose="020B0A03030202060203" pitchFamily="34" charset="0"/>
              </a:endParaRPr>
            </a:p>
          </p:txBody>
        </p:sp>
        <p:sp>
          <p:nvSpPr>
            <p:cNvPr id="14" name="Freeform 6"/>
            <p:cNvSpPr>
              <a:spLocks noEditPoints="1"/>
            </p:cNvSpPr>
            <p:nvPr/>
          </p:nvSpPr>
          <p:spPr bwMode="auto">
            <a:xfrm>
              <a:off x="3578225" y="1968501"/>
              <a:ext cx="5038725" cy="1289049"/>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solidFill>
                  <a:prstClr val="black"/>
                </a:solidFill>
                <a:latin typeface="MetricHPE Black" panose="020B0A03030202060203" pitchFamily="34" charset="0"/>
              </a:endParaRPr>
            </a:p>
          </p:txBody>
        </p:sp>
      </p:grpSp>
      <p:sp>
        <p:nvSpPr>
          <p:cNvPr id="15" name="Title 4"/>
          <p:cNvSpPr>
            <a:spLocks noGrp="1"/>
          </p:cNvSpPr>
          <p:nvPr>
            <p:ph type="title" hasCustomPrompt="1"/>
          </p:nvPr>
        </p:nvSpPr>
        <p:spPr>
          <a:xfrm>
            <a:off x="379647" y="1869197"/>
            <a:ext cx="11423555" cy="1905000"/>
          </a:xfrm>
        </p:spPr>
        <p:txBody>
          <a:bodyPr anchor="b"/>
          <a:lstStyle>
            <a:lvl1pPr>
              <a:lnSpc>
                <a:spcPct val="80000"/>
              </a:lnSpc>
              <a:defRPr sz="4400">
                <a:solidFill>
                  <a:schemeClr val="bg1"/>
                </a:solidFill>
              </a:defRPr>
            </a:lvl1pPr>
          </a:lstStyle>
          <a:p>
            <a:r>
              <a:rPr lang="en-US" dirty="0"/>
              <a:t>Click to edit</a:t>
            </a:r>
            <a:br>
              <a:rPr lang="en-US" dirty="0"/>
            </a:br>
            <a:r>
              <a:rPr lang="en-US" dirty="0"/>
              <a:t>master title style</a:t>
            </a:r>
            <a:endParaRPr dirty="0"/>
          </a:p>
        </p:txBody>
      </p:sp>
      <p:sp>
        <p:nvSpPr>
          <p:cNvPr id="16" name="Subtitle 2"/>
          <p:cNvSpPr>
            <a:spLocks noGrp="1"/>
          </p:cNvSpPr>
          <p:nvPr>
            <p:ph type="subTitle" idx="1" hasCustomPrompt="1"/>
          </p:nvPr>
        </p:nvSpPr>
        <p:spPr>
          <a:xfrm>
            <a:off x="379647" y="4133088"/>
            <a:ext cx="8229600" cy="438912"/>
          </a:xfrm>
        </p:spPr>
        <p:txBody>
          <a:bodyPr>
            <a:noAutofit/>
          </a:bodyPr>
          <a:lstStyle>
            <a:lvl1pPr marL="0" indent="0" algn="l">
              <a:spcBef>
                <a:spcPts val="0"/>
              </a:spcBef>
              <a:buNone/>
              <a:defRPr sz="3000">
                <a:solidFill>
                  <a:schemeClr val="bg1"/>
                </a:solidFill>
                <a:latin typeface="MetricHPE" panose="020B050303020206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endParaRPr dirty="0"/>
          </a:p>
        </p:txBody>
      </p:sp>
      <p:sp>
        <p:nvSpPr>
          <p:cNvPr id="17" name="Text Placeholder 7"/>
          <p:cNvSpPr>
            <a:spLocks noGrp="1"/>
          </p:cNvSpPr>
          <p:nvPr>
            <p:ph type="body" sz="quarter" idx="13" hasCustomPrompt="1"/>
          </p:nvPr>
        </p:nvSpPr>
        <p:spPr>
          <a:xfrm>
            <a:off x="379647" y="4577983"/>
            <a:ext cx="5489578" cy="339214"/>
          </a:xfrm>
        </p:spPr>
        <p:txBody>
          <a:bodyPr>
            <a:noAutofit/>
          </a:bodyPr>
          <a:lstStyle>
            <a:lvl1pPr marL="0" indent="0">
              <a:spcBef>
                <a:spcPts val="0"/>
              </a:spcBef>
              <a:buNone/>
              <a:defRPr sz="2000" baseline="0">
                <a:solidFill>
                  <a:schemeClr val="bg1"/>
                </a:solidFill>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Month day, year</a:t>
            </a:r>
            <a:endParaRPr dirty="0"/>
          </a:p>
        </p:txBody>
      </p:sp>
      <p:sp>
        <p:nvSpPr>
          <p:cNvPr id="18" name="Rectangle 17"/>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Tree>
    <p:extLst>
      <p:ext uri="{BB962C8B-B14F-4D97-AF65-F5344CB8AC3E}">
        <p14:creationId xmlns:p14="http://schemas.microsoft.com/office/powerpoint/2010/main" val="481780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Picture Placeholder 3"/>
          <p:cNvSpPr>
            <a:spLocks noGrp="1"/>
          </p:cNvSpPr>
          <p:nvPr>
            <p:ph type="pic" sz="quarter" idx="15" hasCustomPrompt="1"/>
          </p:nvPr>
        </p:nvSpPr>
        <p:spPr>
          <a:xfrm>
            <a:off x="0" y="0"/>
            <a:ext cx="12192000" cy="6858000"/>
          </a:xfrm>
        </p:spPr>
        <p:txBody>
          <a:bodyPr rIns="1828800" anchor="ctr"/>
          <a:lstStyle>
            <a:lvl1pPr marL="0" indent="0" algn="r">
              <a:buNone/>
              <a:defRPr>
                <a:latin typeface="MetricHPE" panose="020B0503030202060203" pitchFamily="34" charset="0"/>
              </a:defRPr>
            </a:lvl1pPr>
          </a:lstStyle>
          <a:p>
            <a:r>
              <a:rPr lang="en-US" dirty="0"/>
              <a:t>Click to add picture</a:t>
            </a:r>
          </a:p>
        </p:txBody>
      </p:sp>
      <p:sp>
        <p:nvSpPr>
          <p:cNvPr id="8" name="Title 1"/>
          <p:cNvSpPr>
            <a:spLocks noGrp="1"/>
          </p:cNvSpPr>
          <p:nvPr>
            <p:ph type="title" hasCustomPrompt="1"/>
          </p:nvPr>
        </p:nvSpPr>
        <p:spPr>
          <a:xfrm>
            <a:off x="419839" y="2743510"/>
            <a:ext cx="5574561" cy="1485280"/>
          </a:xfrm>
        </p:spPr>
        <p:txBody>
          <a:bodyPr anchor="t"/>
          <a:lstStyle>
            <a:lvl1pPr>
              <a:defRPr sz="3200" baseline="0"/>
            </a:lvl1pPr>
          </a:lstStyle>
          <a:p>
            <a:r>
              <a:rPr lang="en-US" dirty="0"/>
              <a:t>Click to add section header</a:t>
            </a:r>
            <a:br>
              <a:rPr lang="en-US" dirty="0"/>
            </a:br>
            <a:r>
              <a:rPr lang="en-US" dirty="0"/>
              <a:t>or big idea statement</a:t>
            </a:r>
          </a:p>
        </p:txBody>
      </p:sp>
      <p:sp>
        <p:nvSpPr>
          <p:cNvPr id="2" name="Footer Placeholder 1"/>
          <p:cNvSpPr>
            <a:spLocks noGrp="1"/>
          </p:cNvSpPr>
          <p:nvPr>
            <p:ph type="ftr" sz="quarter" idx="16"/>
          </p:nvPr>
        </p:nvSpPr>
        <p:spPr/>
        <p:txBody>
          <a:bodyPr/>
          <a:lstStyle>
            <a:lvl1pPr>
              <a:defRPr>
                <a:latin typeface="MetricHPE" panose="020B0503030202060203" pitchFamily="34" charset="0"/>
              </a:defRPr>
            </a:lvl1pPr>
          </a:lstStyle>
          <a:p>
            <a:r>
              <a:rPr lang="en-US">
                <a:solidFill>
                  <a:srgbClr val="C6C6C2"/>
                </a:solidFill>
              </a:rPr>
              <a:t>HPE CONFIDENTIAL | AUTHORIZED HPE PARTNER USE ONLY</a:t>
            </a:r>
            <a:endParaRPr lang="en-US" dirty="0">
              <a:solidFill>
                <a:srgbClr val="C6C6C2"/>
              </a:solidFill>
            </a:endParaRPr>
          </a:p>
        </p:txBody>
      </p:sp>
      <p:sp>
        <p:nvSpPr>
          <p:cNvPr id="3" name="Slide Number Placeholder 2"/>
          <p:cNvSpPr>
            <a:spLocks noGrp="1"/>
          </p:cNvSpPr>
          <p:nvPr>
            <p:ph type="sldNum" sz="quarter" idx="17"/>
          </p:nvPr>
        </p:nvSpPr>
        <p:spPr/>
        <p:txBody>
          <a:bodyPr/>
          <a:lstStyle>
            <a:lvl1pPr>
              <a:defRPr>
                <a:latin typeface="MetricHPE" panose="020B0503030202060203" pitchFamily="34" charset="0"/>
              </a:defRPr>
            </a:lvl1pPr>
          </a:lstStyle>
          <a:p>
            <a:pPr defTabSz="1088421">
              <a:buFontTx/>
              <a:buBlip>
                <a:blip r:embed="rId2"/>
              </a:buBlip>
            </a:pPr>
            <a:fld id="{104FC826-72BB-4AF1-BA01-A94F7396A7DC}" type="slidenum">
              <a:rPr lang="en-US" smtClean="0">
                <a:solidFill>
                  <a:srgbClr val="C6C6C2"/>
                </a:solidFill>
              </a:rPr>
              <a:pPr defTabSz="1088421">
                <a:buFontTx/>
                <a:buBlip>
                  <a:blip r:embed="rId2"/>
                </a:buBlip>
              </a:pPr>
              <a:t>‹#›</a:t>
            </a:fld>
            <a:endParaRPr lang="en-US" dirty="0">
              <a:solidFill>
                <a:srgbClr val="C6C6C2"/>
              </a:solidFill>
            </a:endParaRPr>
          </a:p>
        </p:txBody>
      </p:sp>
    </p:spTree>
    <p:extLst>
      <p:ext uri="{BB962C8B-B14F-4D97-AF65-F5344CB8AC3E}">
        <p14:creationId xmlns:p14="http://schemas.microsoft.com/office/powerpoint/2010/main" val="1063439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late Section Header">
    <p:spTree>
      <p:nvGrpSpPr>
        <p:cNvPr id="1" name=""/>
        <p:cNvGrpSpPr/>
        <p:nvPr/>
      </p:nvGrpSpPr>
      <p:grpSpPr>
        <a:xfrm>
          <a:off x="0" y="0"/>
          <a:ext cx="0" cy="0"/>
          <a:chOff x="0" y="0"/>
          <a:chExt cx="0" cy="0"/>
        </a:xfrm>
      </p:grpSpPr>
      <p:pic>
        <p:nvPicPr>
          <p:cNvPr id="14" name="Picture Placeholder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504950"/>
            <a:ext cx="12192000" cy="3295651"/>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79648" y="6246014"/>
            <a:ext cx="954000" cy="274320"/>
          </a:xfrm>
          <a:prstGeom prst="rect">
            <a:avLst/>
          </a:prstGeom>
        </p:spPr>
      </p:pic>
      <p:sp>
        <p:nvSpPr>
          <p:cNvPr id="10" name="Title 1"/>
          <p:cNvSpPr>
            <a:spLocks noGrp="1"/>
          </p:cNvSpPr>
          <p:nvPr>
            <p:ph type="title" hasCustomPrompt="1"/>
          </p:nvPr>
        </p:nvSpPr>
        <p:spPr>
          <a:xfrm>
            <a:off x="381001" y="2686713"/>
            <a:ext cx="8522208" cy="499365"/>
          </a:xfrm>
        </p:spPr>
        <p:txBody>
          <a:bodyPr anchor="b" anchorCtr="0"/>
          <a:lstStyle>
            <a:lvl1pPr>
              <a:defRPr sz="3200" baseline="0">
                <a:solidFill>
                  <a:schemeClr val="bg1"/>
                </a:solidFill>
              </a:defRPr>
            </a:lvl1pPr>
          </a:lstStyle>
          <a:p>
            <a:r>
              <a:rPr lang="en-US" dirty="0"/>
              <a:t>Click to add section header</a:t>
            </a:r>
          </a:p>
        </p:txBody>
      </p:sp>
      <p:sp>
        <p:nvSpPr>
          <p:cNvPr id="11" name="Text Placeholder 9"/>
          <p:cNvSpPr>
            <a:spLocks noGrp="1"/>
          </p:cNvSpPr>
          <p:nvPr>
            <p:ph type="body" sz="quarter" idx="14"/>
          </p:nvPr>
        </p:nvSpPr>
        <p:spPr>
          <a:xfrm>
            <a:off x="381000" y="3413925"/>
            <a:ext cx="8228011" cy="533400"/>
          </a:xfrm>
        </p:spPr>
        <p:txBody>
          <a:bodyPr>
            <a:noAutofit/>
          </a:bodyPr>
          <a:lstStyle>
            <a:lvl1pPr marL="0" indent="0">
              <a:spcBef>
                <a:spcPts val="0"/>
              </a:spcBef>
              <a:buFontTx/>
              <a:buNone/>
              <a:defRPr sz="2400">
                <a:solidFill>
                  <a:schemeClr val="bg1"/>
                </a:solidFill>
                <a:latin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dirty="0"/>
              <a:t>Click to edit Master text styles</a:t>
            </a:r>
          </a:p>
        </p:txBody>
      </p:sp>
      <p:sp>
        <p:nvSpPr>
          <p:cNvPr id="12" name="Rectangle 11">
            <a:extLst>
              <a:ext uri="{FF2B5EF4-FFF2-40B4-BE49-F238E27FC236}">
                <a16:creationId xmlns:a16="http://schemas.microsoft.com/office/drawing/2014/main" id="{9DE89E88-AA0C-49B4-9BC1-610AE2FDBE94}"/>
              </a:ext>
            </a:extLst>
          </p:cNvPr>
          <p:cNvSpPr/>
          <p:nvPr userDrawn="1"/>
        </p:nvSpPr>
        <p:spPr>
          <a:xfrm>
            <a:off x="381000" y="3258636"/>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2" name="Footer Placeholder 1"/>
          <p:cNvSpPr>
            <a:spLocks noGrp="1"/>
          </p:cNvSpPr>
          <p:nvPr>
            <p:ph type="ftr" sz="quarter" idx="15"/>
          </p:nvPr>
        </p:nvSpPr>
        <p:spPr/>
        <p:txBody>
          <a:bodyPr/>
          <a:lstStyle>
            <a:lvl1pPr>
              <a:defRPr>
                <a:latin typeface="MetricHPE" panose="020B0503030202060203" pitchFamily="34" charset="0"/>
              </a:defRPr>
            </a:lvl1pPr>
          </a:lstStyle>
          <a:p>
            <a:r>
              <a:rPr lang="en-US">
                <a:solidFill>
                  <a:srgbClr val="C6C6C2"/>
                </a:solidFill>
              </a:rPr>
              <a:t>HPE CONFIDENTIAL | AUTHORIZED HPE PARTNER USE ONLY</a:t>
            </a:r>
            <a:endParaRPr lang="en-US" dirty="0">
              <a:solidFill>
                <a:srgbClr val="C6C6C2"/>
              </a:solidFill>
            </a:endParaRPr>
          </a:p>
        </p:txBody>
      </p:sp>
      <p:sp>
        <p:nvSpPr>
          <p:cNvPr id="3" name="Slide Number Placeholder 2"/>
          <p:cNvSpPr>
            <a:spLocks noGrp="1"/>
          </p:cNvSpPr>
          <p:nvPr>
            <p:ph type="sldNum" sz="quarter" idx="16"/>
          </p:nvPr>
        </p:nvSpPr>
        <p:spPr/>
        <p:txBody>
          <a:bodyPr/>
          <a:lstStyle>
            <a:lvl1pPr>
              <a:defRPr>
                <a:latin typeface="MetricHPE" panose="020B0503030202060203" pitchFamily="34" charset="0"/>
              </a:defRPr>
            </a:lvl1pPr>
          </a:lstStyle>
          <a:p>
            <a:pPr defTabSz="1088421">
              <a:buFontTx/>
              <a:buBlip>
                <a:blip r:embed="rId4"/>
              </a:buBlip>
            </a:pPr>
            <a:fld id="{104FC826-72BB-4AF1-BA01-A94F7396A7DC}" type="slidenum">
              <a:rPr lang="en-US" smtClean="0">
                <a:solidFill>
                  <a:srgbClr val="C6C6C2"/>
                </a:solidFill>
              </a:rPr>
              <a:pPr defTabSz="1088421">
                <a:buFontTx/>
                <a:buBlip>
                  <a:blip r:embed="rId4"/>
                </a:buBlip>
              </a:pPr>
              <a:t>‹#›</a:t>
            </a:fld>
            <a:endParaRPr lang="en-US" dirty="0">
              <a:solidFill>
                <a:srgbClr val="C6C6C2"/>
              </a:solidFill>
            </a:endParaRPr>
          </a:p>
        </p:txBody>
      </p:sp>
      <p:sp>
        <p:nvSpPr>
          <p:cNvPr id="13" name="TextBox 12"/>
          <p:cNvSpPr txBox="1"/>
          <p:nvPr userDrawn="1"/>
        </p:nvSpPr>
        <p:spPr>
          <a:xfrm>
            <a:off x="6270877" y="3314045"/>
            <a:ext cx="5532325" cy="2570834"/>
          </a:xfrm>
          <a:prstGeom prst="rect">
            <a:avLst/>
          </a:prstGeom>
          <a:solidFill>
            <a:schemeClr val="bg1"/>
          </a:solidFill>
          <a:ln w="57150">
            <a:solidFill>
              <a:schemeClr val="accent5"/>
            </a:solidFill>
            <a:miter lim="800000"/>
          </a:ln>
        </p:spPr>
        <p:txBody>
          <a:bodyPr vert="horz" wrap="square" lIns="182880" tIns="182880" rIns="182880" bIns="182880" rtlCol="0">
            <a:noAutofit/>
          </a:bodyPr>
          <a:lstStyle/>
          <a:p>
            <a:pPr>
              <a:lnSpc>
                <a:spcPct val="90000"/>
              </a:lnSpc>
              <a:spcAft>
                <a:spcPts val="1600"/>
              </a:spcAft>
            </a:pPr>
            <a:r>
              <a:rPr lang="en-US" sz="1500" dirty="0">
                <a:solidFill>
                  <a:prstClr val="black"/>
                </a:solidFill>
                <a:latin typeface="MetricHPE" panose="020B0503030202060203" pitchFamily="34" charset="0"/>
              </a:rPr>
              <a:t>Please use a section divider image that relates well with the subject of your presentation.</a:t>
            </a:r>
          </a:p>
          <a:p>
            <a:pPr>
              <a:lnSpc>
                <a:spcPct val="90000"/>
              </a:lnSpc>
              <a:spcAft>
                <a:spcPts val="1600"/>
              </a:spcAft>
            </a:pPr>
            <a:r>
              <a:rPr lang="en-US" sz="1500" dirty="0">
                <a:solidFill>
                  <a:prstClr val="black"/>
                </a:solidFill>
                <a:latin typeface="MetricHPE" panose="020B0503030202060203" pitchFamily="34" charset="0"/>
              </a:rPr>
              <a:t>To change your section image, go to </a:t>
            </a:r>
            <a:r>
              <a:rPr lang="en-US" sz="1500" dirty="0">
                <a:solidFill>
                  <a:prstClr val="black"/>
                </a:solidFill>
                <a:latin typeface="MetricHPE"/>
              </a:rPr>
              <a:t>[View] </a:t>
            </a:r>
            <a:r>
              <a:rPr lang="en-US" sz="1500" dirty="0">
                <a:solidFill>
                  <a:prstClr val="black"/>
                </a:solidFill>
                <a:latin typeface="MetricHPE" panose="020B0503030202060203" pitchFamily="34" charset="0"/>
              </a:rPr>
              <a:t>-&gt; </a:t>
            </a:r>
            <a:r>
              <a:rPr lang="en-US" sz="1500" dirty="0">
                <a:solidFill>
                  <a:prstClr val="black"/>
                </a:solidFill>
                <a:latin typeface="MetricHPE"/>
              </a:rPr>
              <a:t>[Slide Master] </a:t>
            </a:r>
            <a:r>
              <a:rPr lang="en-US" sz="1500" dirty="0">
                <a:solidFill>
                  <a:prstClr val="black"/>
                </a:solidFill>
                <a:latin typeface="MetricHPE" panose="020B0503030202060203" pitchFamily="34" charset="0"/>
              </a:rPr>
              <a:t>to delete and insert a new image.</a:t>
            </a:r>
          </a:p>
          <a:p>
            <a:pPr>
              <a:lnSpc>
                <a:spcPct val="90000"/>
              </a:lnSpc>
              <a:spcAft>
                <a:spcPts val="1600"/>
              </a:spcAft>
            </a:pPr>
            <a:r>
              <a:rPr lang="en-US" sz="1500" dirty="0">
                <a:solidFill>
                  <a:prstClr val="black"/>
                </a:solidFill>
                <a:latin typeface="MetricHPE" panose="020B0503030202060203" pitchFamily="34" charset="0"/>
              </a:rPr>
              <a:t>A collection of images specifically formatted for use as PPT title slides can be found </a:t>
            </a:r>
            <a:r>
              <a:rPr lang="en-US" sz="1500" dirty="0">
                <a:solidFill>
                  <a:prstClr val="black"/>
                </a:solidFill>
                <a:latin typeface="MetricHPE"/>
                <a:hlinkClick r:id="rId5"/>
              </a:rPr>
              <a:t>here</a:t>
            </a:r>
            <a:r>
              <a:rPr lang="en-US" sz="1500" dirty="0">
                <a:solidFill>
                  <a:prstClr val="black"/>
                </a:solidFill>
                <a:latin typeface="MetricHPE" panose="020B0503030202060203" pitchFamily="34" charset="0"/>
              </a:rPr>
              <a:t> in the HPE Brand Library, and cropped to fit.</a:t>
            </a:r>
          </a:p>
          <a:p>
            <a:pPr>
              <a:lnSpc>
                <a:spcPct val="90000"/>
              </a:lnSpc>
              <a:spcAft>
                <a:spcPts val="1600"/>
              </a:spcAft>
            </a:pPr>
            <a:r>
              <a:rPr lang="en-US" sz="1500" dirty="0">
                <a:solidFill>
                  <a:prstClr val="black"/>
                </a:solidFill>
                <a:latin typeface="MetricHPE"/>
              </a:rPr>
              <a:t>Please delete this box in the Slide Master after you update your title image.</a:t>
            </a:r>
          </a:p>
          <a:p>
            <a:pPr>
              <a:lnSpc>
                <a:spcPct val="90000"/>
              </a:lnSpc>
            </a:pPr>
            <a:endParaRPr lang="en-US" sz="1500" dirty="0">
              <a:solidFill>
                <a:prstClr val="white"/>
              </a:solidFill>
              <a:latin typeface="MetricHPE" panose="020B0503030202060203" pitchFamily="34" charset="0"/>
            </a:endParaRPr>
          </a:p>
        </p:txBody>
      </p:sp>
    </p:spTree>
    <p:extLst>
      <p:ext uri="{BB962C8B-B14F-4D97-AF65-F5344CB8AC3E}">
        <p14:creationId xmlns:p14="http://schemas.microsoft.com/office/powerpoint/2010/main" val="1060841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Green Frame Divider">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79648" y="6246014"/>
            <a:ext cx="954000" cy="274320"/>
          </a:xfrm>
          <a:prstGeom prst="rect">
            <a:avLst/>
          </a:prstGeom>
        </p:spPr>
      </p:pic>
      <p:sp>
        <p:nvSpPr>
          <p:cNvPr id="16" name="Title 1"/>
          <p:cNvSpPr>
            <a:spLocks noGrp="1"/>
          </p:cNvSpPr>
          <p:nvPr>
            <p:ph type="title" hasCustomPrompt="1"/>
          </p:nvPr>
        </p:nvSpPr>
        <p:spPr>
          <a:xfrm>
            <a:off x="377895" y="2143788"/>
            <a:ext cx="8522208" cy="499365"/>
          </a:xfrm>
        </p:spPr>
        <p:txBody>
          <a:bodyPr anchor="b" anchorCtr="0"/>
          <a:lstStyle>
            <a:lvl1pPr>
              <a:defRPr sz="3200" baseline="0"/>
            </a:lvl1pPr>
          </a:lstStyle>
          <a:p>
            <a:r>
              <a:rPr lang="en-US" dirty="0"/>
              <a:t>Click to add section header</a:t>
            </a:r>
          </a:p>
        </p:txBody>
      </p:sp>
      <p:sp>
        <p:nvSpPr>
          <p:cNvPr id="17" name="Text Placeholder 9"/>
          <p:cNvSpPr>
            <a:spLocks noGrp="1"/>
          </p:cNvSpPr>
          <p:nvPr>
            <p:ph type="body" sz="quarter" idx="14"/>
          </p:nvPr>
        </p:nvSpPr>
        <p:spPr>
          <a:xfrm>
            <a:off x="377894" y="2871000"/>
            <a:ext cx="8228011" cy="533400"/>
          </a:xfrm>
        </p:spPr>
        <p:txBody>
          <a:bodyPr>
            <a:noAutofit/>
          </a:bodyPr>
          <a:lstStyle>
            <a:lvl1pPr marL="0" indent="0">
              <a:spcBef>
                <a:spcPts val="0"/>
              </a:spcBef>
              <a:buFontTx/>
              <a:buNone/>
              <a:defRPr sz="2400">
                <a:latin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dirty="0"/>
              <a:t>Click to edit Master text styles</a:t>
            </a:r>
          </a:p>
        </p:txBody>
      </p:sp>
      <p:sp>
        <p:nvSpPr>
          <p:cNvPr id="18" name="Rectangle 17"/>
          <p:cNvSpPr/>
          <p:nvPr userDrawn="1"/>
        </p:nvSpPr>
        <p:spPr>
          <a:xfrm>
            <a:off x="377894" y="2716146"/>
            <a:ext cx="8522208"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2" name="Footer Placeholder 1"/>
          <p:cNvSpPr>
            <a:spLocks noGrp="1"/>
          </p:cNvSpPr>
          <p:nvPr>
            <p:ph type="ftr" sz="quarter" idx="15"/>
          </p:nvPr>
        </p:nvSpPr>
        <p:spPr/>
        <p:txBody>
          <a:bodyPr/>
          <a:lstStyle>
            <a:lvl1pPr>
              <a:defRPr>
                <a:latin typeface="MetricHPE" panose="020B0503030202060203" pitchFamily="34" charset="0"/>
              </a:defRPr>
            </a:lvl1pPr>
          </a:lstStyle>
          <a:p>
            <a:r>
              <a:rPr lang="en-US">
                <a:solidFill>
                  <a:srgbClr val="C6C6C2"/>
                </a:solidFill>
              </a:rPr>
              <a:t>HPE CONFIDENTIAL | AUTHORIZED HPE PARTNER USE ONLY</a:t>
            </a:r>
            <a:endParaRPr lang="en-US" dirty="0">
              <a:solidFill>
                <a:srgbClr val="C6C6C2"/>
              </a:solidFill>
            </a:endParaRPr>
          </a:p>
        </p:txBody>
      </p:sp>
      <p:sp>
        <p:nvSpPr>
          <p:cNvPr id="3" name="Slide Number Placeholder 2"/>
          <p:cNvSpPr>
            <a:spLocks noGrp="1"/>
          </p:cNvSpPr>
          <p:nvPr>
            <p:ph type="sldNum" sz="quarter" idx="16"/>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dirty="0">
              <a:solidFill>
                <a:srgbClr val="C6C6C2"/>
              </a:solidFill>
            </a:endParaRPr>
          </a:p>
        </p:txBody>
      </p:sp>
    </p:spTree>
    <p:extLst>
      <p:ext uri="{BB962C8B-B14F-4D97-AF65-F5344CB8AC3E}">
        <p14:creationId xmlns:p14="http://schemas.microsoft.com/office/powerpoint/2010/main" val="21961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urple Frame Divider">
    <p:spTree>
      <p:nvGrpSpPr>
        <p:cNvPr id="1" name=""/>
        <p:cNvGrpSpPr/>
        <p:nvPr/>
      </p:nvGrpSpPr>
      <p:grpSpPr>
        <a:xfrm>
          <a:off x="0" y="0"/>
          <a:ext cx="0" cy="0"/>
          <a:chOff x="0" y="0"/>
          <a:chExt cx="0" cy="0"/>
        </a:xfrm>
      </p:grpSpPr>
      <p:sp>
        <p:nvSpPr>
          <p:cNvPr id="14" name="Title 1"/>
          <p:cNvSpPr>
            <a:spLocks noGrp="1"/>
          </p:cNvSpPr>
          <p:nvPr>
            <p:ph type="title" hasCustomPrompt="1"/>
          </p:nvPr>
        </p:nvSpPr>
        <p:spPr>
          <a:xfrm>
            <a:off x="377895" y="2143788"/>
            <a:ext cx="8522208" cy="499365"/>
          </a:xfrm>
        </p:spPr>
        <p:txBody>
          <a:bodyPr anchor="b" anchorCtr="0"/>
          <a:lstStyle>
            <a:lvl1pPr>
              <a:defRPr sz="3200" baseline="0"/>
            </a:lvl1pPr>
          </a:lstStyle>
          <a:p>
            <a:r>
              <a:rPr lang="en-US" dirty="0"/>
              <a:t>Click to add section header</a:t>
            </a:r>
          </a:p>
        </p:txBody>
      </p:sp>
      <p:sp>
        <p:nvSpPr>
          <p:cNvPr id="15" name="Text Placeholder 9"/>
          <p:cNvSpPr>
            <a:spLocks noGrp="1"/>
          </p:cNvSpPr>
          <p:nvPr>
            <p:ph type="body" sz="quarter" idx="14"/>
          </p:nvPr>
        </p:nvSpPr>
        <p:spPr>
          <a:xfrm>
            <a:off x="377894" y="2871000"/>
            <a:ext cx="8228011" cy="533400"/>
          </a:xfrm>
        </p:spPr>
        <p:txBody>
          <a:bodyPr>
            <a:noAutofit/>
          </a:bodyPr>
          <a:lstStyle>
            <a:lvl1pPr marL="0" indent="0">
              <a:spcBef>
                <a:spcPts val="0"/>
              </a:spcBef>
              <a:buFontTx/>
              <a:buNone/>
              <a:defRPr sz="2400">
                <a:latin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dirty="0"/>
              <a:t>Click to edit Master text styles</a:t>
            </a:r>
          </a:p>
        </p:txBody>
      </p:sp>
      <p:sp>
        <p:nvSpPr>
          <p:cNvPr id="16" name="Rectangle 15"/>
          <p:cNvSpPr/>
          <p:nvPr userDrawn="1"/>
        </p:nvSpPr>
        <p:spPr>
          <a:xfrm>
            <a:off x="377894" y="2716146"/>
            <a:ext cx="8522208" cy="548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5"/>
          </p:nvPr>
        </p:nvSpPr>
        <p:spPr/>
        <p:txBody>
          <a:bodyPr/>
          <a:lstStyle>
            <a:lvl1pPr>
              <a:defRPr>
                <a:latin typeface="MetricHPE" panose="020B0503030202060203" pitchFamily="34" charset="0"/>
              </a:defRPr>
            </a:lvl1pPr>
          </a:lstStyle>
          <a:p>
            <a:r>
              <a:rPr lang="en-US">
                <a:solidFill>
                  <a:srgbClr val="C6C6C2"/>
                </a:solidFill>
              </a:rPr>
              <a:t>HPE CONFIDENTIAL | AUTHORIZED HPE PARTNER USE ONLY</a:t>
            </a:r>
            <a:endParaRPr lang="en-US" dirty="0">
              <a:solidFill>
                <a:srgbClr val="C6C6C2"/>
              </a:solidFill>
            </a:endParaRPr>
          </a:p>
        </p:txBody>
      </p:sp>
      <p:sp>
        <p:nvSpPr>
          <p:cNvPr id="3" name="Slide Number Placeholder 2"/>
          <p:cNvSpPr>
            <a:spLocks noGrp="1"/>
          </p:cNvSpPr>
          <p:nvPr>
            <p:ph type="sldNum" sz="quarter" idx="16"/>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dirty="0">
              <a:solidFill>
                <a:srgbClr val="C6C6C2"/>
              </a:solidFill>
            </a:endParaRPr>
          </a:p>
        </p:txBody>
      </p:sp>
    </p:spTree>
    <p:extLst>
      <p:ext uri="{BB962C8B-B14F-4D97-AF65-F5344CB8AC3E}">
        <p14:creationId xmlns:p14="http://schemas.microsoft.com/office/powerpoint/2010/main" val="1153209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late Turquoise Frame Divider">
    <p:spTree>
      <p:nvGrpSpPr>
        <p:cNvPr id="1" name=""/>
        <p:cNvGrpSpPr/>
        <p:nvPr/>
      </p:nvGrpSpPr>
      <p:grpSpPr>
        <a:xfrm>
          <a:off x="0" y="0"/>
          <a:ext cx="0" cy="0"/>
          <a:chOff x="0" y="0"/>
          <a:chExt cx="0" cy="0"/>
        </a:xfrm>
      </p:grpSpPr>
      <p:sp>
        <p:nvSpPr>
          <p:cNvPr id="14" name="Title 1"/>
          <p:cNvSpPr>
            <a:spLocks noGrp="1"/>
          </p:cNvSpPr>
          <p:nvPr>
            <p:ph type="title" hasCustomPrompt="1"/>
          </p:nvPr>
        </p:nvSpPr>
        <p:spPr>
          <a:xfrm>
            <a:off x="377895" y="2143788"/>
            <a:ext cx="8522208" cy="499365"/>
          </a:xfrm>
        </p:spPr>
        <p:txBody>
          <a:bodyPr anchor="b" anchorCtr="0"/>
          <a:lstStyle>
            <a:lvl1pPr>
              <a:defRPr sz="3200" baseline="0"/>
            </a:lvl1pPr>
          </a:lstStyle>
          <a:p>
            <a:r>
              <a:rPr lang="en-US" dirty="0"/>
              <a:t>Click to add section header</a:t>
            </a:r>
          </a:p>
        </p:txBody>
      </p:sp>
      <p:sp>
        <p:nvSpPr>
          <p:cNvPr id="15" name="Text Placeholder 9"/>
          <p:cNvSpPr>
            <a:spLocks noGrp="1"/>
          </p:cNvSpPr>
          <p:nvPr>
            <p:ph type="body" sz="quarter" idx="14"/>
          </p:nvPr>
        </p:nvSpPr>
        <p:spPr>
          <a:xfrm>
            <a:off x="377894" y="2871000"/>
            <a:ext cx="8228011" cy="533400"/>
          </a:xfrm>
        </p:spPr>
        <p:txBody>
          <a:bodyPr>
            <a:noAutofit/>
          </a:bodyPr>
          <a:lstStyle>
            <a:lvl1pPr marL="0" indent="0">
              <a:spcBef>
                <a:spcPts val="0"/>
              </a:spcBef>
              <a:buFontTx/>
              <a:buNone/>
              <a:defRPr sz="2400">
                <a:latin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dirty="0"/>
              <a:t>Click to edit Master text styles</a:t>
            </a:r>
          </a:p>
        </p:txBody>
      </p:sp>
      <p:sp>
        <p:nvSpPr>
          <p:cNvPr id="16" name="Rectangle 15"/>
          <p:cNvSpPr/>
          <p:nvPr userDrawn="1"/>
        </p:nvSpPr>
        <p:spPr>
          <a:xfrm>
            <a:off x="377894" y="2716146"/>
            <a:ext cx="8522208" cy="54864"/>
          </a:xfrm>
          <a:prstGeom prst="rect">
            <a:avLst/>
          </a:prstGeom>
          <a:solidFill>
            <a:srgbClr val="32DA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5"/>
          </p:nvPr>
        </p:nvSpPr>
        <p:spPr/>
        <p:txBody>
          <a:bodyPr/>
          <a:lstStyle>
            <a:lvl1pPr>
              <a:defRPr>
                <a:latin typeface="MetricHPE" panose="020B0503030202060203" pitchFamily="34" charset="0"/>
              </a:defRPr>
            </a:lvl1pPr>
          </a:lstStyle>
          <a:p>
            <a:r>
              <a:rPr lang="en-US">
                <a:solidFill>
                  <a:srgbClr val="C6C6C2"/>
                </a:solidFill>
              </a:rPr>
              <a:t>HPE CONFIDENTIAL | AUTHORIZED HPE PARTNER USE ONLY</a:t>
            </a:r>
            <a:endParaRPr lang="en-US" dirty="0">
              <a:solidFill>
                <a:srgbClr val="C6C6C2"/>
              </a:solidFill>
            </a:endParaRPr>
          </a:p>
        </p:txBody>
      </p:sp>
      <p:sp>
        <p:nvSpPr>
          <p:cNvPr id="3" name="Slide Number Placeholder 2"/>
          <p:cNvSpPr>
            <a:spLocks noGrp="1"/>
          </p:cNvSpPr>
          <p:nvPr>
            <p:ph type="sldNum" sz="quarter" idx="16"/>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dirty="0">
              <a:solidFill>
                <a:srgbClr val="C6C6C2"/>
              </a:solidFill>
            </a:endParaRPr>
          </a:p>
        </p:txBody>
      </p:sp>
    </p:spTree>
    <p:extLst>
      <p:ext uri="{BB962C8B-B14F-4D97-AF65-F5344CB8AC3E}">
        <p14:creationId xmlns:p14="http://schemas.microsoft.com/office/powerpoint/2010/main" val="1547029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late Orange Frame Divider">
    <p:spTree>
      <p:nvGrpSpPr>
        <p:cNvPr id="1" name=""/>
        <p:cNvGrpSpPr/>
        <p:nvPr/>
      </p:nvGrpSpPr>
      <p:grpSpPr>
        <a:xfrm>
          <a:off x="0" y="0"/>
          <a:ext cx="0" cy="0"/>
          <a:chOff x="0" y="0"/>
          <a:chExt cx="0" cy="0"/>
        </a:xfrm>
      </p:grpSpPr>
      <p:sp>
        <p:nvSpPr>
          <p:cNvPr id="14" name="Title 1"/>
          <p:cNvSpPr>
            <a:spLocks noGrp="1"/>
          </p:cNvSpPr>
          <p:nvPr>
            <p:ph type="title" hasCustomPrompt="1"/>
          </p:nvPr>
        </p:nvSpPr>
        <p:spPr>
          <a:xfrm>
            <a:off x="377895" y="2143788"/>
            <a:ext cx="8522208" cy="499365"/>
          </a:xfrm>
        </p:spPr>
        <p:txBody>
          <a:bodyPr anchor="b" anchorCtr="0"/>
          <a:lstStyle>
            <a:lvl1pPr>
              <a:defRPr sz="3200" baseline="0"/>
            </a:lvl1pPr>
          </a:lstStyle>
          <a:p>
            <a:r>
              <a:rPr lang="en-US" dirty="0"/>
              <a:t>Click to add section header</a:t>
            </a:r>
          </a:p>
        </p:txBody>
      </p:sp>
      <p:sp>
        <p:nvSpPr>
          <p:cNvPr id="15" name="Text Placeholder 9"/>
          <p:cNvSpPr>
            <a:spLocks noGrp="1"/>
          </p:cNvSpPr>
          <p:nvPr>
            <p:ph type="body" sz="quarter" idx="14"/>
          </p:nvPr>
        </p:nvSpPr>
        <p:spPr>
          <a:xfrm>
            <a:off x="377894" y="2871000"/>
            <a:ext cx="8228011" cy="533400"/>
          </a:xfrm>
        </p:spPr>
        <p:txBody>
          <a:bodyPr>
            <a:noAutofit/>
          </a:bodyPr>
          <a:lstStyle>
            <a:lvl1pPr marL="0" indent="0">
              <a:spcBef>
                <a:spcPts val="0"/>
              </a:spcBef>
              <a:buFontTx/>
              <a:buNone/>
              <a:defRPr sz="2400">
                <a:latin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dirty="0"/>
              <a:t>Click to edit Master text styles</a:t>
            </a:r>
          </a:p>
        </p:txBody>
      </p:sp>
      <p:sp>
        <p:nvSpPr>
          <p:cNvPr id="16" name="Rectangle 15"/>
          <p:cNvSpPr/>
          <p:nvPr userDrawn="1"/>
        </p:nvSpPr>
        <p:spPr>
          <a:xfrm>
            <a:off x="377894" y="2716146"/>
            <a:ext cx="8522208" cy="548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5"/>
          </p:nvPr>
        </p:nvSpPr>
        <p:spPr/>
        <p:txBody>
          <a:bodyPr/>
          <a:lstStyle>
            <a:lvl1pPr>
              <a:defRPr>
                <a:latin typeface="MetricHPE" panose="020B0503030202060203" pitchFamily="34" charset="0"/>
              </a:defRPr>
            </a:lvl1pPr>
          </a:lstStyle>
          <a:p>
            <a:r>
              <a:rPr lang="en-US">
                <a:solidFill>
                  <a:srgbClr val="C6C6C2"/>
                </a:solidFill>
              </a:rPr>
              <a:t>HPE CONFIDENTIAL | AUTHORIZED HPE PARTNER USE ONLY</a:t>
            </a:r>
            <a:endParaRPr lang="en-US" dirty="0">
              <a:solidFill>
                <a:srgbClr val="C6C6C2"/>
              </a:solidFill>
            </a:endParaRPr>
          </a:p>
        </p:txBody>
      </p:sp>
      <p:sp>
        <p:nvSpPr>
          <p:cNvPr id="3" name="Slide Number Placeholder 2"/>
          <p:cNvSpPr>
            <a:spLocks noGrp="1"/>
          </p:cNvSpPr>
          <p:nvPr>
            <p:ph type="sldNum" sz="quarter" idx="16"/>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dirty="0">
              <a:solidFill>
                <a:srgbClr val="C6C6C2"/>
              </a:solidFill>
            </a:endParaRPr>
          </a:p>
        </p:txBody>
      </p:sp>
    </p:spTree>
    <p:extLst>
      <p:ext uri="{BB962C8B-B14F-4D97-AF65-F5344CB8AC3E}">
        <p14:creationId xmlns:p14="http://schemas.microsoft.com/office/powerpoint/2010/main" val="2862357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379648" y="3262296"/>
            <a:ext cx="8522208" cy="499365"/>
          </a:xfrm>
        </p:spPr>
        <p:txBody>
          <a:bodyPr anchor="b" anchorCtr="0"/>
          <a:lstStyle>
            <a:lvl1pPr marL="219456" indent="-219456">
              <a:defRPr sz="4400" cap="none" baseline="0">
                <a:latin typeface="MetricHPE" panose="020B0703030202060203" pitchFamily="34" charset="0"/>
              </a:defRPr>
            </a:lvl1pPr>
          </a:lstStyle>
          <a:p>
            <a:r>
              <a:rPr lang="en-US" dirty="0"/>
              <a:t>“Click to add quote here. Type quotation marks before and after text.”</a:t>
            </a:r>
          </a:p>
        </p:txBody>
      </p:sp>
      <p:sp>
        <p:nvSpPr>
          <p:cNvPr id="12" name="Text Placeholder 9"/>
          <p:cNvSpPr>
            <a:spLocks noGrp="1"/>
          </p:cNvSpPr>
          <p:nvPr>
            <p:ph type="body" sz="quarter" idx="14" hasCustomPrompt="1"/>
          </p:nvPr>
        </p:nvSpPr>
        <p:spPr>
          <a:xfrm>
            <a:off x="608247" y="3989508"/>
            <a:ext cx="8228011" cy="533400"/>
          </a:xfrm>
        </p:spPr>
        <p:txBody>
          <a:bodyPr>
            <a:noAutofit/>
          </a:bodyPr>
          <a:lstStyle>
            <a:lvl1pPr marL="0" indent="0">
              <a:spcBef>
                <a:spcPts val="0"/>
              </a:spcBef>
              <a:buFontTx/>
              <a:buNone/>
              <a:defRPr sz="2400">
                <a:latin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dirty="0"/>
              <a:t>Click to add quoted person’s name, title, company</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5"/>
          </p:nvPr>
        </p:nvSpPr>
        <p:spPr/>
        <p:txBody>
          <a:bodyPr/>
          <a:lstStyle>
            <a:lvl1pPr>
              <a:defRPr>
                <a:latin typeface="MetricHPE" panose="020B0503030202060203" pitchFamily="34" charset="0"/>
              </a:defRPr>
            </a:lvl1pPr>
          </a:lstStyle>
          <a:p>
            <a:r>
              <a:rPr lang="en-US">
                <a:solidFill>
                  <a:srgbClr val="C6C6C2"/>
                </a:solidFill>
              </a:rPr>
              <a:t>HPE CONFIDENTIAL | AUTHORIZED HPE PARTNER USE ONLY</a:t>
            </a:r>
            <a:endParaRPr lang="en-US" dirty="0">
              <a:solidFill>
                <a:srgbClr val="C6C6C2"/>
              </a:solidFill>
            </a:endParaRPr>
          </a:p>
        </p:txBody>
      </p:sp>
      <p:sp>
        <p:nvSpPr>
          <p:cNvPr id="3" name="Slide Number Placeholder 2"/>
          <p:cNvSpPr>
            <a:spLocks noGrp="1"/>
          </p:cNvSpPr>
          <p:nvPr>
            <p:ph type="sldNum" sz="quarter" idx="16"/>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dirty="0">
              <a:solidFill>
                <a:srgbClr val="C6C6C2"/>
              </a:solidFill>
            </a:endParaRPr>
          </a:p>
        </p:txBody>
      </p:sp>
    </p:spTree>
    <p:extLst>
      <p:ext uri="{BB962C8B-B14F-4D97-AF65-F5344CB8AC3E}">
        <p14:creationId xmlns:p14="http://schemas.microsoft.com/office/powerpoint/2010/main" val="1747012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ate Section Header">
    <p:spTree>
      <p:nvGrpSpPr>
        <p:cNvPr id="1" name=""/>
        <p:cNvGrpSpPr/>
        <p:nvPr/>
      </p:nvGrpSpPr>
      <p:grpSpPr>
        <a:xfrm>
          <a:off x="0" y="0"/>
          <a:ext cx="0" cy="0"/>
          <a:chOff x="0" y="0"/>
          <a:chExt cx="0" cy="0"/>
        </a:xfrm>
      </p:grpSpPr>
      <p:pic>
        <p:nvPicPr>
          <p:cNvPr id="8" name="Picture Placeholder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504950"/>
            <a:ext cx="12192000" cy="3295651"/>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79648" y="6246014"/>
            <a:ext cx="954000" cy="274320"/>
          </a:xfrm>
          <a:prstGeom prst="rect">
            <a:avLst/>
          </a:prstGeom>
        </p:spPr>
      </p:pic>
      <p:sp>
        <p:nvSpPr>
          <p:cNvPr id="10" name="Title 1"/>
          <p:cNvSpPr>
            <a:spLocks noGrp="1"/>
          </p:cNvSpPr>
          <p:nvPr>
            <p:ph type="title" hasCustomPrompt="1"/>
          </p:nvPr>
        </p:nvSpPr>
        <p:spPr>
          <a:xfrm>
            <a:off x="292101" y="2686713"/>
            <a:ext cx="8522208" cy="499365"/>
          </a:xfrm>
        </p:spPr>
        <p:txBody>
          <a:bodyPr lIns="91440" tIns="91440" rIns="91440" bIns="91440" anchor="b" anchorCtr="0"/>
          <a:lstStyle>
            <a:lvl1pPr>
              <a:defRPr sz="3200" baseline="0">
                <a:solidFill>
                  <a:schemeClr val="bg1"/>
                </a:solidFill>
              </a:defRPr>
            </a:lvl1pPr>
          </a:lstStyle>
          <a:p>
            <a:r>
              <a:rPr lang="en-US" dirty="0"/>
              <a:t>Click to add section header</a:t>
            </a:r>
          </a:p>
        </p:txBody>
      </p:sp>
      <p:sp>
        <p:nvSpPr>
          <p:cNvPr id="11" name="Text Placeholder 9"/>
          <p:cNvSpPr>
            <a:spLocks noGrp="1"/>
          </p:cNvSpPr>
          <p:nvPr>
            <p:ph type="body" sz="quarter" idx="14"/>
          </p:nvPr>
        </p:nvSpPr>
        <p:spPr>
          <a:xfrm>
            <a:off x="292100" y="3413925"/>
            <a:ext cx="8228011" cy="533400"/>
          </a:xfrm>
        </p:spPr>
        <p:txBody>
          <a:bodyPr lIns="91440" tIns="91440" rIns="91440" bIns="91440">
            <a:noAutofit/>
          </a:bodyPr>
          <a:lstStyle>
            <a:lvl1pPr marL="0" indent="0">
              <a:spcBef>
                <a:spcPts val="0"/>
              </a:spcBef>
              <a:buFontTx/>
              <a:buNone/>
              <a:defRPr sz="2600">
                <a:solidFill>
                  <a:schemeClr val="bg1"/>
                </a:solidFill>
                <a:latin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2" name="Rectangle 11">
            <a:extLst>
              <a:ext uri="{FF2B5EF4-FFF2-40B4-BE49-F238E27FC236}">
                <a16:creationId xmlns:a16="http://schemas.microsoft.com/office/drawing/2014/main" id="{9DE89E88-AA0C-49B4-9BC1-610AE2FDBE94}"/>
              </a:ext>
            </a:extLst>
          </p:cNvPr>
          <p:cNvSpPr/>
          <p:nvPr userDrawn="1"/>
        </p:nvSpPr>
        <p:spPr>
          <a:xfrm>
            <a:off x="381000" y="3258636"/>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2" name="Footer Placeholder 1"/>
          <p:cNvSpPr>
            <a:spLocks noGrp="1"/>
          </p:cNvSpPr>
          <p:nvPr>
            <p:ph type="ftr" sz="quarter" idx="15"/>
          </p:nvPr>
        </p:nvSpPr>
        <p:spPr/>
        <p:txBody>
          <a:bodyPr/>
          <a:lstStyle>
            <a:lvl1pPr>
              <a:defRPr>
                <a:latin typeface="MetricHPE" panose="020B0503030202060203" pitchFamily="34" charset="0"/>
              </a:defRPr>
            </a:lvl1pPr>
          </a:lstStyle>
          <a:p>
            <a:r>
              <a:rPr lang="en-US"/>
              <a:t>HPE CONFIDENTIAL | AUTHORIZED HPE PARTNER USE ONLY</a:t>
            </a:r>
            <a:endParaRPr lang="en-US" dirty="0"/>
          </a:p>
        </p:txBody>
      </p:sp>
      <p:sp>
        <p:nvSpPr>
          <p:cNvPr id="3" name="Slide Number Placeholder 2"/>
          <p:cNvSpPr>
            <a:spLocks noGrp="1"/>
          </p:cNvSpPr>
          <p:nvPr>
            <p:ph type="sldNum" sz="quarter" idx="16"/>
          </p:nvPr>
        </p:nvSpPr>
        <p:spPr/>
        <p:txBody>
          <a:bodyPr/>
          <a:lstStyle>
            <a:lvl1pPr>
              <a:defRPr>
                <a:latin typeface="MetricHPE" panose="020B0503030202060203" pitchFamily="34" charset="0"/>
              </a:defRPr>
            </a:lvl1pPr>
          </a:lstStyle>
          <a:p>
            <a:pPr defTabSz="1088421">
              <a:buFontTx/>
              <a:buBlip>
                <a:blip r:embed="rId4"/>
              </a:buBlip>
            </a:pPr>
            <a:fld id="{104FC826-72BB-4AF1-BA01-A94F7396A7DC}" type="slidenum">
              <a:rPr lang="en-US" smtClean="0"/>
              <a:pPr defTabSz="1088421">
                <a:buFontTx/>
                <a:buBlip>
                  <a:blip r:embed="rId4"/>
                </a:buBlip>
              </a:pPr>
              <a:t>‹#›</a:t>
            </a:fld>
            <a:endParaRPr lang="en-US" dirty="0"/>
          </a:p>
        </p:txBody>
      </p:sp>
      <p:sp>
        <p:nvSpPr>
          <p:cNvPr id="13" name="TextBox 12"/>
          <p:cNvSpPr txBox="1"/>
          <p:nvPr userDrawn="1"/>
        </p:nvSpPr>
        <p:spPr>
          <a:xfrm>
            <a:off x="6270877" y="3314045"/>
            <a:ext cx="5532325" cy="2570834"/>
          </a:xfrm>
          <a:prstGeom prst="rect">
            <a:avLst/>
          </a:prstGeom>
          <a:solidFill>
            <a:schemeClr val="bg1"/>
          </a:solidFill>
          <a:ln w="57150">
            <a:solidFill>
              <a:schemeClr val="accent5"/>
            </a:solidFill>
            <a:miter lim="800000"/>
          </a:ln>
        </p:spPr>
        <p:txBody>
          <a:bodyPr vert="horz" wrap="square" lIns="182880" tIns="182880" rIns="182880" bIns="182880" rtlCol="0">
            <a:noAutofit/>
          </a:bodyPr>
          <a:lstStyle/>
          <a:p>
            <a:pPr>
              <a:lnSpc>
                <a:spcPct val="90000"/>
              </a:lnSpc>
              <a:spcAft>
                <a:spcPts val="1600"/>
              </a:spcAft>
            </a:pPr>
            <a:r>
              <a:rPr lang="en-US" sz="1500" dirty="0">
                <a:latin typeface="MetricHPE" panose="020B0503030202060203" pitchFamily="34" charset="0"/>
              </a:rPr>
              <a:t>Please use a section divider image that relates well with the subject of your presentation.</a:t>
            </a:r>
          </a:p>
          <a:p>
            <a:pPr>
              <a:lnSpc>
                <a:spcPct val="90000"/>
              </a:lnSpc>
              <a:spcAft>
                <a:spcPts val="1600"/>
              </a:spcAft>
            </a:pPr>
            <a:r>
              <a:rPr lang="en-US" sz="1500" dirty="0">
                <a:latin typeface="MetricHPE" panose="020B0503030202060203" pitchFamily="34" charset="0"/>
              </a:rPr>
              <a:t>To change your section image, go to [View] -&gt; [Slide Master] to delete and insert a new image.</a:t>
            </a:r>
          </a:p>
          <a:p>
            <a:pPr>
              <a:lnSpc>
                <a:spcPct val="90000"/>
              </a:lnSpc>
              <a:spcAft>
                <a:spcPts val="1600"/>
              </a:spcAft>
            </a:pPr>
            <a:r>
              <a:rPr lang="en-US" sz="1500" dirty="0">
                <a:latin typeface="MetricHPE" panose="020B0503030202060203" pitchFamily="34" charset="0"/>
              </a:rPr>
              <a:t>A collection of images specifically formatted for use as PPT title slides can be found </a:t>
            </a:r>
            <a:r>
              <a:rPr lang="en-US" sz="1500" dirty="0">
                <a:latin typeface="MetricHPE" panose="020B0503030202060203" pitchFamily="34" charset="0"/>
                <a:hlinkClick r:id="rId5"/>
              </a:rPr>
              <a:t>here</a:t>
            </a:r>
            <a:r>
              <a:rPr lang="en-US" sz="1500" dirty="0">
                <a:latin typeface="MetricHPE" panose="020B0503030202060203" pitchFamily="34" charset="0"/>
              </a:rPr>
              <a:t> in the HPE Brand Library, and cropped to fit.</a:t>
            </a:r>
          </a:p>
          <a:p>
            <a:pPr>
              <a:lnSpc>
                <a:spcPct val="90000"/>
              </a:lnSpc>
              <a:spcAft>
                <a:spcPts val="1600"/>
              </a:spcAft>
            </a:pPr>
            <a:r>
              <a:rPr lang="en-US" sz="1500" dirty="0">
                <a:latin typeface="MetricHPE" panose="020B0503030202060203" pitchFamily="34" charset="0"/>
              </a:rPr>
              <a:t>Please delete this box in the Slide Master after you update your title image.</a:t>
            </a:r>
          </a:p>
          <a:p>
            <a:pPr>
              <a:lnSpc>
                <a:spcPct val="90000"/>
              </a:lnSpc>
            </a:pPr>
            <a:endParaRPr lang="en-US" sz="1500" dirty="0" err="1">
              <a:solidFill>
                <a:schemeClr val="bg1"/>
              </a:solidFill>
              <a:latin typeface="MetricHPE" panose="020B0503030202060203" pitchFamily="34" charset="0"/>
            </a:endParaRPr>
          </a:p>
        </p:txBody>
      </p:sp>
    </p:spTree>
    <p:extLst>
      <p:ext uri="{BB962C8B-B14F-4D97-AF65-F5344CB8AC3E}">
        <p14:creationId xmlns:p14="http://schemas.microsoft.com/office/powerpoint/2010/main" val="3070299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Slate Quote">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379648" y="3262296"/>
            <a:ext cx="8522208" cy="499365"/>
          </a:xfrm>
        </p:spPr>
        <p:txBody>
          <a:bodyPr anchor="b" anchorCtr="0"/>
          <a:lstStyle>
            <a:lvl1pPr marL="219456" indent="-219456">
              <a:defRPr sz="4400" cap="none" baseline="0">
                <a:latin typeface="MetricHPE" panose="020B0703030202060203" pitchFamily="34" charset="0"/>
              </a:defRPr>
            </a:lvl1pPr>
          </a:lstStyle>
          <a:p>
            <a:r>
              <a:rPr lang="en-US" dirty="0"/>
              <a:t>“Click to add quote here. Type quotation marks before and after text.”</a:t>
            </a:r>
          </a:p>
        </p:txBody>
      </p:sp>
      <p:sp>
        <p:nvSpPr>
          <p:cNvPr id="12" name="Text Placeholder 9"/>
          <p:cNvSpPr>
            <a:spLocks noGrp="1"/>
          </p:cNvSpPr>
          <p:nvPr>
            <p:ph type="body" sz="quarter" idx="14" hasCustomPrompt="1"/>
          </p:nvPr>
        </p:nvSpPr>
        <p:spPr>
          <a:xfrm>
            <a:off x="608247" y="3989508"/>
            <a:ext cx="8228011" cy="533400"/>
          </a:xfrm>
        </p:spPr>
        <p:txBody>
          <a:bodyPr>
            <a:noAutofit/>
          </a:bodyPr>
          <a:lstStyle>
            <a:lvl1pPr marL="0" indent="0">
              <a:spcBef>
                <a:spcPts val="0"/>
              </a:spcBef>
              <a:buFontTx/>
              <a:buNone/>
              <a:defRPr sz="2400">
                <a:latin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dirty="0"/>
              <a:t>Click to add quoted person’s name, title, company</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5"/>
          </p:nvPr>
        </p:nvSpPr>
        <p:spPr/>
        <p:txBody>
          <a:bodyPr/>
          <a:lstStyle>
            <a:lvl1pPr>
              <a:defRPr>
                <a:latin typeface="MetricHPE" panose="020B0503030202060203" pitchFamily="34" charset="0"/>
              </a:defRPr>
            </a:lvl1pPr>
          </a:lstStyle>
          <a:p>
            <a:r>
              <a:rPr lang="en-US">
                <a:solidFill>
                  <a:srgbClr val="C6C6C2"/>
                </a:solidFill>
              </a:rPr>
              <a:t>HPE CONFIDENTIAL | AUTHORIZED HPE PARTNER USE ONLY</a:t>
            </a:r>
            <a:endParaRPr lang="en-US" dirty="0">
              <a:solidFill>
                <a:srgbClr val="C6C6C2"/>
              </a:solidFill>
            </a:endParaRPr>
          </a:p>
        </p:txBody>
      </p:sp>
      <p:sp>
        <p:nvSpPr>
          <p:cNvPr id="3" name="Slide Number Placeholder 2"/>
          <p:cNvSpPr>
            <a:spLocks noGrp="1"/>
          </p:cNvSpPr>
          <p:nvPr>
            <p:ph type="sldNum" sz="quarter" idx="16"/>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dirty="0">
              <a:solidFill>
                <a:srgbClr val="C6C6C2"/>
              </a:solidFill>
            </a:endParaRPr>
          </a:p>
        </p:txBody>
      </p:sp>
    </p:spTree>
    <p:extLst>
      <p:ext uri="{BB962C8B-B14F-4D97-AF65-F5344CB8AC3E}">
        <p14:creationId xmlns:p14="http://schemas.microsoft.com/office/powerpoint/2010/main" val="1087096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6" name="Title 1"/>
          <p:cNvSpPr>
            <a:spLocks noGrp="1"/>
          </p:cNvSpPr>
          <p:nvPr>
            <p:ph type="title" hasCustomPrompt="1"/>
          </p:nvPr>
        </p:nvSpPr>
        <p:spPr>
          <a:xfrm>
            <a:off x="389696" y="387449"/>
            <a:ext cx="11421304" cy="427036"/>
          </a:xfrm>
        </p:spPr>
        <p:txBody>
          <a:bodyPr/>
          <a:lstStyle>
            <a:lvl1pPr>
              <a:defRPr sz="2800"/>
            </a:lvl1pPr>
          </a:lstStyle>
          <a:p>
            <a:r>
              <a:rPr lang="en-US" dirty="0"/>
              <a:t>Click to add one-line title</a:t>
            </a:r>
          </a:p>
        </p:txBody>
      </p:sp>
      <p:sp>
        <p:nvSpPr>
          <p:cNvPr id="17" name="Rectangle 16"/>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5" name="Text Placeholder 4"/>
          <p:cNvSpPr>
            <a:spLocks noGrp="1"/>
          </p:cNvSpPr>
          <p:nvPr>
            <p:ph type="body" sz="quarter" idx="17"/>
          </p:nvPr>
        </p:nvSpPr>
        <p:spPr>
          <a:xfrm>
            <a:off x="388938" y="1018211"/>
            <a:ext cx="11422062" cy="5077790"/>
          </a:xfrm>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8"/>
          </p:nvPr>
        </p:nvSpPr>
        <p:spPr/>
        <p:txBody>
          <a:bodyPr/>
          <a:lstStyle>
            <a:lvl1pPr>
              <a:defRPr>
                <a:latin typeface="MetricHPE" panose="020B0503030202060203" pitchFamily="34" charset="0"/>
              </a:defRPr>
            </a:lvl1pPr>
          </a:lstStyle>
          <a:p>
            <a:r>
              <a:rPr lang="en-US">
                <a:solidFill>
                  <a:srgbClr val="C6C6C2"/>
                </a:solidFill>
              </a:rPr>
              <a:t>HPE CONFIDENTIAL | AUTHORIZED HPE PARTNER USE ONLY</a:t>
            </a:r>
            <a:endParaRPr lang="en-US" dirty="0">
              <a:solidFill>
                <a:srgbClr val="C6C6C2"/>
              </a:solidFill>
            </a:endParaRPr>
          </a:p>
        </p:txBody>
      </p:sp>
      <p:sp>
        <p:nvSpPr>
          <p:cNvPr id="3" name="Slide Number Placeholder 2"/>
          <p:cNvSpPr>
            <a:spLocks noGrp="1"/>
          </p:cNvSpPr>
          <p:nvPr>
            <p:ph type="sldNum" sz="quarter" idx="19"/>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dirty="0">
              <a:solidFill>
                <a:srgbClr val="C6C6C2"/>
              </a:solidFill>
            </a:endParaRPr>
          </a:p>
        </p:txBody>
      </p:sp>
    </p:spTree>
    <p:extLst>
      <p:ext uri="{BB962C8B-B14F-4D97-AF65-F5344CB8AC3E}">
        <p14:creationId xmlns:p14="http://schemas.microsoft.com/office/powerpoint/2010/main" val="51747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89696" y="776493"/>
            <a:ext cx="11421304" cy="381000"/>
          </a:xfrm>
        </p:spPr>
        <p:txBody>
          <a:bodyPr>
            <a:noAutofit/>
          </a:bodyPr>
          <a:lstStyle>
            <a:lvl1pPr marL="0" indent="0">
              <a:spcBef>
                <a:spcPts val="0"/>
              </a:spcBef>
              <a:buNone/>
              <a:defRPr sz="2200"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subtitle</a:t>
            </a:r>
          </a:p>
        </p:txBody>
      </p:sp>
      <p:sp>
        <p:nvSpPr>
          <p:cNvPr id="9" name="Title 1"/>
          <p:cNvSpPr>
            <a:spLocks noGrp="1"/>
          </p:cNvSpPr>
          <p:nvPr>
            <p:ph type="title" hasCustomPrompt="1"/>
          </p:nvPr>
        </p:nvSpPr>
        <p:spPr>
          <a:xfrm>
            <a:off x="389696" y="387449"/>
            <a:ext cx="11421304" cy="427036"/>
          </a:xfrm>
        </p:spPr>
        <p:txBody>
          <a:bodyPr/>
          <a:lstStyle>
            <a:lvl1pPr>
              <a:defRPr sz="2800"/>
            </a:lvl1pPr>
          </a:lstStyle>
          <a:p>
            <a:r>
              <a:rPr lang="en-US" dirty="0"/>
              <a:t>Click to add one-line title</a:t>
            </a:r>
          </a:p>
        </p:txBody>
      </p:sp>
      <p:sp>
        <p:nvSpPr>
          <p:cNvPr id="10" name="Rectangle 9"/>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14" name="Text Placeholder 4"/>
          <p:cNvSpPr>
            <a:spLocks noGrp="1"/>
          </p:cNvSpPr>
          <p:nvPr>
            <p:ph type="body" sz="quarter" idx="17"/>
          </p:nvPr>
        </p:nvSpPr>
        <p:spPr>
          <a:xfrm>
            <a:off x="389696" y="1363331"/>
            <a:ext cx="11430000" cy="4732669"/>
          </a:xfrm>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8"/>
          </p:nvPr>
        </p:nvSpPr>
        <p:spPr/>
        <p:txBody>
          <a:bodyPr/>
          <a:lstStyle>
            <a:lvl1pPr>
              <a:defRPr>
                <a:latin typeface="MetricHPE" panose="020B0503030202060203" pitchFamily="34" charset="0"/>
              </a:defRPr>
            </a:lvl1pPr>
          </a:lstStyle>
          <a:p>
            <a:r>
              <a:rPr lang="en-US">
                <a:solidFill>
                  <a:srgbClr val="C6C6C2"/>
                </a:solidFill>
              </a:rPr>
              <a:t>HPE CONFIDENTIAL | AUTHORIZED HPE PARTNER USE ONLY</a:t>
            </a:r>
            <a:endParaRPr lang="en-US" dirty="0">
              <a:solidFill>
                <a:srgbClr val="C6C6C2"/>
              </a:solidFill>
            </a:endParaRPr>
          </a:p>
        </p:txBody>
      </p:sp>
      <p:sp>
        <p:nvSpPr>
          <p:cNvPr id="3" name="Slide Number Placeholder 2"/>
          <p:cNvSpPr>
            <a:spLocks noGrp="1"/>
          </p:cNvSpPr>
          <p:nvPr>
            <p:ph type="sldNum" sz="quarter" idx="19"/>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dirty="0">
              <a:solidFill>
                <a:srgbClr val="C6C6C2"/>
              </a:solidFill>
            </a:endParaRPr>
          </a:p>
        </p:txBody>
      </p:sp>
    </p:spTree>
    <p:extLst>
      <p:ext uri="{BB962C8B-B14F-4D97-AF65-F5344CB8AC3E}">
        <p14:creationId xmlns:p14="http://schemas.microsoft.com/office/powerpoint/2010/main" val="2366103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ubtitle, Heading and Content">
    <p:spTree>
      <p:nvGrpSpPr>
        <p:cNvPr id="1" name=""/>
        <p:cNvGrpSpPr/>
        <p:nvPr/>
      </p:nvGrpSpPr>
      <p:grpSpPr>
        <a:xfrm>
          <a:off x="0" y="0"/>
          <a:ext cx="0" cy="0"/>
          <a:chOff x="0" y="0"/>
          <a:chExt cx="0" cy="0"/>
        </a:xfrm>
      </p:grpSpPr>
      <p:sp>
        <p:nvSpPr>
          <p:cNvPr id="10" name="Text Placeholder 7"/>
          <p:cNvSpPr>
            <a:spLocks noGrp="1"/>
          </p:cNvSpPr>
          <p:nvPr>
            <p:ph type="body" sz="quarter" idx="13" hasCustomPrompt="1"/>
          </p:nvPr>
        </p:nvSpPr>
        <p:spPr>
          <a:xfrm>
            <a:off x="389696" y="776493"/>
            <a:ext cx="11421304" cy="381000"/>
          </a:xfrm>
        </p:spPr>
        <p:txBody>
          <a:bodyPr>
            <a:noAutofit/>
          </a:bodyPr>
          <a:lstStyle>
            <a:lvl1pPr marL="0" indent="0">
              <a:spcBef>
                <a:spcPts val="0"/>
              </a:spcBef>
              <a:buNone/>
              <a:defRPr sz="2200"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subtitle</a:t>
            </a:r>
          </a:p>
        </p:txBody>
      </p:sp>
      <p:sp>
        <p:nvSpPr>
          <p:cNvPr id="11" name="Title 1"/>
          <p:cNvSpPr>
            <a:spLocks noGrp="1"/>
          </p:cNvSpPr>
          <p:nvPr>
            <p:ph type="title" hasCustomPrompt="1"/>
          </p:nvPr>
        </p:nvSpPr>
        <p:spPr>
          <a:xfrm>
            <a:off x="389696" y="387449"/>
            <a:ext cx="11421304" cy="427036"/>
          </a:xfrm>
        </p:spPr>
        <p:txBody>
          <a:bodyPr/>
          <a:lstStyle>
            <a:lvl1pPr>
              <a:defRPr sz="2800"/>
            </a:lvl1pPr>
          </a:lstStyle>
          <a:p>
            <a:r>
              <a:rPr lang="en-US" dirty="0"/>
              <a:t>Click to add one-line title</a:t>
            </a:r>
          </a:p>
        </p:txBody>
      </p:sp>
      <p:sp>
        <p:nvSpPr>
          <p:cNvPr id="12" name="Rectangle 11"/>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16" name="Text Placeholder 4"/>
          <p:cNvSpPr>
            <a:spLocks noGrp="1"/>
          </p:cNvSpPr>
          <p:nvPr>
            <p:ph type="body" sz="quarter" idx="17"/>
          </p:nvPr>
        </p:nvSpPr>
        <p:spPr>
          <a:xfrm>
            <a:off x="389696" y="1752066"/>
            <a:ext cx="11430000" cy="4343934"/>
          </a:xfrm>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7"/>
          <p:cNvSpPr>
            <a:spLocks noGrp="1"/>
          </p:cNvSpPr>
          <p:nvPr>
            <p:ph type="body" sz="quarter" idx="18" hasCustomPrompt="1"/>
          </p:nvPr>
        </p:nvSpPr>
        <p:spPr>
          <a:xfrm>
            <a:off x="389696" y="1369346"/>
            <a:ext cx="11421304" cy="381000"/>
          </a:xfrm>
        </p:spPr>
        <p:txBody>
          <a:bodyPr>
            <a:noAutofit/>
          </a:bodyPr>
          <a:lstStyle>
            <a:lvl1pPr marL="0" indent="0">
              <a:spcBef>
                <a:spcPts val="0"/>
              </a:spcBef>
              <a:buNone/>
              <a:defRPr sz="2000" baseline="0">
                <a:latin typeface="MetricHPE" panose="020B07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subtitle</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9"/>
          </p:nvPr>
        </p:nvSpPr>
        <p:spPr/>
        <p:txBody>
          <a:bodyPr/>
          <a:lstStyle>
            <a:lvl1pPr>
              <a:defRPr>
                <a:latin typeface="MetricHPE" panose="020B0503030202060203" pitchFamily="34" charset="0"/>
              </a:defRPr>
            </a:lvl1pPr>
          </a:lstStyle>
          <a:p>
            <a:r>
              <a:rPr lang="en-US">
                <a:solidFill>
                  <a:srgbClr val="C6C6C2"/>
                </a:solidFill>
              </a:rPr>
              <a:t>HPE CONFIDENTIAL | AUTHORIZED HPE PARTNER USE ONLY</a:t>
            </a:r>
            <a:endParaRPr lang="en-US" dirty="0">
              <a:solidFill>
                <a:srgbClr val="C6C6C2"/>
              </a:solidFill>
            </a:endParaRPr>
          </a:p>
        </p:txBody>
      </p:sp>
      <p:sp>
        <p:nvSpPr>
          <p:cNvPr id="3" name="Slide Number Placeholder 2"/>
          <p:cNvSpPr>
            <a:spLocks noGrp="1"/>
          </p:cNvSpPr>
          <p:nvPr>
            <p:ph type="sldNum" sz="quarter" idx="20"/>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dirty="0">
              <a:solidFill>
                <a:srgbClr val="C6C6C2"/>
              </a:solidFill>
            </a:endParaRPr>
          </a:p>
        </p:txBody>
      </p:sp>
    </p:spTree>
    <p:extLst>
      <p:ext uri="{BB962C8B-B14F-4D97-AF65-F5344CB8AC3E}">
        <p14:creationId xmlns:p14="http://schemas.microsoft.com/office/powerpoint/2010/main" val="1236156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389696" y="387449"/>
            <a:ext cx="11421304" cy="427036"/>
          </a:xfrm>
        </p:spPr>
        <p:txBody>
          <a:bodyPr/>
          <a:lstStyle>
            <a:lvl1pPr>
              <a:defRPr sz="2800"/>
            </a:lvl1pPr>
          </a:lstStyle>
          <a:p>
            <a:r>
              <a:rPr lang="en-US" dirty="0"/>
              <a:t>Click to add one-line title</a:t>
            </a:r>
          </a:p>
        </p:txBody>
      </p:sp>
      <p:sp>
        <p:nvSpPr>
          <p:cNvPr id="8" name="Rectangle 7"/>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0"/>
          </p:nvPr>
        </p:nvSpPr>
        <p:spPr/>
        <p:txBody>
          <a:bodyPr/>
          <a:lstStyle>
            <a:lvl1pPr>
              <a:defRPr>
                <a:latin typeface="MetricHPE" panose="020B0503030202060203" pitchFamily="34" charset="0"/>
              </a:defRPr>
            </a:lvl1pPr>
          </a:lstStyle>
          <a:p>
            <a:r>
              <a:rPr lang="en-US">
                <a:solidFill>
                  <a:srgbClr val="C6C6C2"/>
                </a:solidFill>
              </a:rPr>
              <a:t>HPE CONFIDENTIAL | AUTHORIZED HPE PARTNER USE ONLY</a:t>
            </a:r>
            <a:endParaRPr lang="en-US" dirty="0">
              <a:solidFill>
                <a:srgbClr val="C6C6C2"/>
              </a:solidFill>
            </a:endParaRPr>
          </a:p>
        </p:txBody>
      </p:sp>
      <p:sp>
        <p:nvSpPr>
          <p:cNvPr id="3" name="Slide Number Placeholder 2"/>
          <p:cNvSpPr>
            <a:spLocks noGrp="1"/>
          </p:cNvSpPr>
          <p:nvPr>
            <p:ph type="sldNum" sz="quarter" idx="11"/>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dirty="0">
              <a:solidFill>
                <a:srgbClr val="C6C6C2"/>
              </a:solidFill>
            </a:endParaRPr>
          </a:p>
        </p:txBody>
      </p:sp>
    </p:spTree>
    <p:extLst>
      <p:ext uri="{BB962C8B-B14F-4D97-AF65-F5344CB8AC3E}">
        <p14:creationId xmlns:p14="http://schemas.microsoft.com/office/powerpoint/2010/main" val="2787806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89696" y="776493"/>
            <a:ext cx="11421304" cy="381000"/>
          </a:xfrm>
        </p:spPr>
        <p:txBody>
          <a:bodyPr>
            <a:noAutofit/>
          </a:bodyPr>
          <a:lstStyle>
            <a:lvl1pPr marL="0" indent="0">
              <a:spcBef>
                <a:spcPts val="0"/>
              </a:spcBef>
              <a:buNone/>
              <a:defRPr sz="2200"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subtitle</a:t>
            </a:r>
          </a:p>
        </p:txBody>
      </p:sp>
      <p:sp>
        <p:nvSpPr>
          <p:cNvPr id="9" name="Title 1"/>
          <p:cNvSpPr>
            <a:spLocks noGrp="1"/>
          </p:cNvSpPr>
          <p:nvPr>
            <p:ph type="title" hasCustomPrompt="1"/>
          </p:nvPr>
        </p:nvSpPr>
        <p:spPr>
          <a:xfrm>
            <a:off x="389696" y="387449"/>
            <a:ext cx="11421304" cy="427036"/>
          </a:xfrm>
        </p:spPr>
        <p:txBody>
          <a:bodyPr/>
          <a:lstStyle>
            <a:lvl1pPr>
              <a:defRPr sz="2800"/>
            </a:lvl1pPr>
          </a:lstStyle>
          <a:p>
            <a:r>
              <a:rPr lang="en-US" dirty="0"/>
              <a:t>Click to add one-line title</a:t>
            </a:r>
          </a:p>
        </p:txBody>
      </p:sp>
      <p:sp>
        <p:nvSpPr>
          <p:cNvPr id="10" name="Rectangle 9"/>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11" name="Footer Placeholder 2"/>
          <p:cNvSpPr>
            <a:spLocks noGrp="1"/>
          </p:cNvSpPr>
          <p:nvPr>
            <p:ph type="ftr" sz="quarter" idx="15"/>
          </p:nvPr>
        </p:nvSpPr>
        <p:spPr>
          <a:xfrm>
            <a:off x="7088056" y="6336077"/>
            <a:ext cx="4114800" cy="220717"/>
          </a:xfrm>
        </p:spPr>
        <p:txBody>
          <a:bodyPr/>
          <a:lstStyle>
            <a:lvl1pPr>
              <a:defRPr>
                <a:latin typeface="MetricHPE" panose="020B0503030202060203" pitchFamily="34" charset="0"/>
              </a:defRPr>
            </a:lvl1pPr>
          </a:lstStyle>
          <a:p>
            <a:r>
              <a:rPr lang="en-US">
                <a:solidFill>
                  <a:srgbClr val="C6C6C2"/>
                </a:solidFill>
              </a:rPr>
              <a:t>HPE CONFIDENTIAL | AUTHORIZED HPE PARTNER USE ONLY</a:t>
            </a:r>
            <a:endParaRPr lang="en-US" dirty="0">
              <a:solidFill>
                <a:srgbClr val="C6C6C2"/>
              </a:solidFill>
            </a:endParaRPr>
          </a:p>
        </p:txBody>
      </p:sp>
      <p:sp>
        <p:nvSpPr>
          <p:cNvPr id="12" name="Slide Number Placeholder 3"/>
          <p:cNvSpPr>
            <a:spLocks noGrp="1"/>
          </p:cNvSpPr>
          <p:nvPr>
            <p:ph type="sldNum" sz="quarter" idx="16"/>
          </p:nvPr>
        </p:nvSpPr>
        <p:spPr>
          <a:xfrm>
            <a:off x="11202856" y="6301811"/>
            <a:ext cx="684344" cy="365125"/>
          </a:xfrm>
        </p:spPr>
        <p:txBody>
          <a:bodyPr/>
          <a:lstStyle>
            <a:lvl1pPr>
              <a:defRPr>
                <a:latin typeface="MetricHPE" panose="020B0503030202060203" pitchFamily="34" charset="0"/>
              </a:defRPr>
            </a:lvl1pPr>
          </a:lstStyle>
          <a:p>
            <a:pPr defTabSz="1088421">
              <a:buFontTx/>
              <a:buBlip>
                <a:blip r:embed="rId2"/>
              </a:buBlip>
            </a:pPr>
            <a:fld id="{104FC826-72BB-4AF1-BA01-A94F7396A7DC}" type="slidenum">
              <a:rPr lang="en-US" smtClean="0">
                <a:solidFill>
                  <a:srgbClr val="C6C6C2"/>
                </a:solidFill>
              </a:rPr>
              <a:pPr defTabSz="1088421">
                <a:buFontTx/>
                <a:buBlip>
                  <a:blip r:embed="rId2"/>
                </a:buBlip>
              </a:pPr>
              <a:t>‹#›</a:t>
            </a:fld>
            <a:endParaRPr lang="en-US" dirty="0">
              <a:solidFill>
                <a:srgbClr val="C6C6C2"/>
              </a:solidFill>
            </a:endParaRP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Tree>
    <p:extLst>
      <p:ext uri="{BB962C8B-B14F-4D97-AF65-F5344CB8AC3E}">
        <p14:creationId xmlns:p14="http://schemas.microsoft.com/office/powerpoint/2010/main" val="1952931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2"/>
          <p:cNvSpPr>
            <a:spLocks noGrp="1"/>
          </p:cNvSpPr>
          <p:nvPr>
            <p:ph type="ftr" sz="quarter" idx="15"/>
          </p:nvPr>
        </p:nvSpPr>
        <p:spPr>
          <a:xfrm>
            <a:off x="7088056" y="6336077"/>
            <a:ext cx="4114800" cy="220717"/>
          </a:xfrm>
        </p:spPr>
        <p:txBody>
          <a:bodyPr/>
          <a:lstStyle>
            <a:lvl1pPr>
              <a:defRPr>
                <a:latin typeface="MetricHPE" panose="020B0503030202060203" pitchFamily="34" charset="0"/>
              </a:defRPr>
            </a:lvl1pPr>
          </a:lstStyle>
          <a:p>
            <a:r>
              <a:rPr lang="en-US">
                <a:solidFill>
                  <a:srgbClr val="C6C6C2"/>
                </a:solidFill>
              </a:rPr>
              <a:t>HPE CONFIDENTIAL | AUTHORIZED HPE PARTNER USE ONLY</a:t>
            </a:r>
            <a:endParaRPr lang="en-US" dirty="0">
              <a:solidFill>
                <a:srgbClr val="C6C6C2"/>
              </a:solidFill>
            </a:endParaRPr>
          </a:p>
        </p:txBody>
      </p:sp>
      <p:sp>
        <p:nvSpPr>
          <p:cNvPr id="6" name="Slide Number Placeholder 3"/>
          <p:cNvSpPr>
            <a:spLocks noGrp="1"/>
          </p:cNvSpPr>
          <p:nvPr>
            <p:ph type="sldNum" sz="quarter" idx="16"/>
          </p:nvPr>
        </p:nvSpPr>
        <p:spPr>
          <a:xfrm>
            <a:off x="11202856" y="6301811"/>
            <a:ext cx="684344" cy="365125"/>
          </a:xfrm>
        </p:spPr>
        <p:txBody>
          <a:bodyPr/>
          <a:lstStyle>
            <a:lvl1pPr>
              <a:defRPr>
                <a:latin typeface="MetricHPE" panose="020B0503030202060203" pitchFamily="34" charset="0"/>
              </a:defRPr>
            </a:lvl1pPr>
          </a:lstStyle>
          <a:p>
            <a:pPr defTabSz="1088421">
              <a:buFontTx/>
              <a:buBlip>
                <a:blip r:embed="rId2"/>
              </a:buBlip>
            </a:pPr>
            <a:fld id="{104FC826-72BB-4AF1-BA01-A94F7396A7DC}" type="slidenum">
              <a:rPr lang="en-US" smtClean="0">
                <a:solidFill>
                  <a:srgbClr val="C6C6C2"/>
                </a:solidFill>
              </a:rPr>
              <a:pPr defTabSz="1088421">
                <a:buFontTx/>
                <a:buBlip>
                  <a:blip r:embed="rId2"/>
                </a:buBlip>
              </a:pPr>
              <a:t>‹#›</a:t>
            </a:fld>
            <a:endParaRPr lang="en-US" dirty="0">
              <a:solidFill>
                <a:srgbClr val="C6C6C2"/>
              </a:solidFill>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Tree>
    <p:extLst>
      <p:ext uri="{BB962C8B-B14F-4D97-AF65-F5344CB8AC3E}">
        <p14:creationId xmlns:p14="http://schemas.microsoft.com/office/powerpoint/2010/main" val="20263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89696" y="387449"/>
            <a:ext cx="11421304" cy="427036"/>
          </a:xfrm>
        </p:spPr>
        <p:txBody>
          <a:bodyPr/>
          <a:lstStyle>
            <a:lvl1pPr>
              <a:defRPr sz="2800"/>
            </a:lvl1pPr>
          </a:lstStyle>
          <a:p>
            <a:r>
              <a:rPr lang="en-US" dirty="0"/>
              <a:t>Click to add one-line title</a:t>
            </a:r>
          </a:p>
        </p:txBody>
      </p:sp>
      <p:sp>
        <p:nvSpPr>
          <p:cNvPr id="9" name="Rectangle 8"/>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15" name="Content Placeholder 14"/>
          <p:cNvSpPr>
            <a:spLocks noGrp="1"/>
          </p:cNvSpPr>
          <p:nvPr>
            <p:ph sz="quarter" idx="17"/>
          </p:nvPr>
        </p:nvSpPr>
        <p:spPr>
          <a:xfrm>
            <a:off x="385100" y="1014413"/>
            <a:ext cx="5422392" cy="5081587"/>
          </a:xfrm>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4"/>
          <p:cNvSpPr>
            <a:spLocks noGrp="1"/>
          </p:cNvSpPr>
          <p:nvPr>
            <p:ph sz="quarter" idx="18"/>
          </p:nvPr>
        </p:nvSpPr>
        <p:spPr>
          <a:xfrm>
            <a:off x="6388608" y="1014413"/>
            <a:ext cx="5422392" cy="5081587"/>
          </a:xfrm>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9"/>
          </p:nvPr>
        </p:nvSpPr>
        <p:spPr/>
        <p:txBody>
          <a:bodyPr/>
          <a:lstStyle>
            <a:lvl1pPr>
              <a:defRPr>
                <a:latin typeface="MetricHPE" panose="020B0503030202060203" pitchFamily="34" charset="0"/>
              </a:defRPr>
            </a:lvl1pPr>
          </a:lstStyle>
          <a:p>
            <a:r>
              <a:rPr lang="en-US">
                <a:solidFill>
                  <a:srgbClr val="C6C6C2"/>
                </a:solidFill>
              </a:rPr>
              <a:t>HPE CONFIDENTIAL | AUTHORIZED HPE PARTNER USE ONLY</a:t>
            </a:r>
            <a:endParaRPr lang="en-US" dirty="0">
              <a:solidFill>
                <a:srgbClr val="C6C6C2"/>
              </a:solidFill>
            </a:endParaRPr>
          </a:p>
        </p:txBody>
      </p:sp>
      <p:sp>
        <p:nvSpPr>
          <p:cNvPr id="3" name="Slide Number Placeholder 2"/>
          <p:cNvSpPr>
            <a:spLocks noGrp="1"/>
          </p:cNvSpPr>
          <p:nvPr>
            <p:ph type="sldNum" sz="quarter" idx="20"/>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dirty="0">
              <a:solidFill>
                <a:srgbClr val="C6C6C2"/>
              </a:solidFill>
            </a:endParaRPr>
          </a:p>
        </p:txBody>
      </p:sp>
    </p:spTree>
    <p:extLst>
      <p:ext uri="{BB962C8B-B14F-4D97-AF65-F5344CB8AC3E}">
        <p14:creationId xmlns:p14="http://schemas.microsoft.com/office/powerpoint/2010/main" val="1936554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Content and Headings">
    <p:spTree>
      <p:nvGrpSpPr>
        <p:cNvPr id="1" name=""/>
        <p:cNvGrpSpPr/>
        <p:nvPr/>
      </p:nvGrpSpPr>
      <p:grpSpPr>
        <a:xfrm>
          <a:off x="0" y="0"/>
          <a:ext cx="0" cy="0"/>
          <a:chOff x="0" y="0"/>
          <a:chExt cx="0" cy="0"/>
        </a:xfrm>
      </p:grpSpPr>
      <p:sp>
        <p:nvSpPr>
          <p:cNvPr id="17" name="Title 1"/>
          <p:cNvSpPr>
            <a:spLocks noGrp="1"/>
          </p:cNvSpPr>
          <p:nvPr>
            <p:ph type="title" hasCustomPrompt="1"/>
          </p:nvPr>
        </p:nvSpPr>
        <p:spPr>
          <a:xfrm>
            <a:off x="389696" y="387449"/>
            <a:ext cx="11421304" cy="427036"/>
          </a:xfrm>
        </p:spPr>
        <p:txBody>
          <a:bodyPr/>
          <a:lstStyle>
            <a:lvl1pPr>
              <a:defRPr sz="2800"/>
            </a:lvl1pPr>
          </a:lstStyle>
          <a:p>
            <a:r>
              <a:rPr lang="en-US" dirty="0"/>
              <a:t>Click to add one-line title</a:t>
            </a:r>
          </a:p>
        </p:txBody>
      </p:sp>
      <p:sp>
        <p:nvSpPr>
          <p:cNvPr id="18" name="Rectangle 17"/>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22" name="Content Placeholder 14"/>
          <p:cNvSpPr>
            <a:spLocks noGrp="1"/>
          </p:cNvSpPr>
          <p:nvPr>
            <p:ph sz="quarter" idx="17"/>
          </p:nvPr>
        </p:nvSpPr>
        <p:spPr>
          <a:xfrm>
            <a:off x="385100" y="1395413"/>
            <a:ext cx="5422392" cy="4700587"/>
          </a:xfrm>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7"/>
          <p:cNvSpPr>
            <a:spLocks noGrp="1"/>
          </p:cNvSpPr>
          <p:nvPr>
            <p:ph type="body" sz="quarter" idx="19" hasCustomPrompt="1"/>
          </p:nvPr>
        </p:nvSpPr>
        <p:spPr>
          <a:xfrm>
            <a:off x="389696" y="1014413"/>
            <a:ext cx="5417796" cy="381000"/>
          </a:xfrm>
        </p:spPr>
        <p:txBody>
          <a:bodyPr>
            <a:noAutofit/>
          </a:bodyPr>
          <a:lstStyle>
            <a:lvl1pPr marL="0" indent="0">
              <a:spcBef>
                <a:spcPts val="0"/>
              </a:spcBef>
              <a:buNone/>
              <a:defRPr sz="2000" baseline="0">
                <a:latin typeface="MetricHPE" panose="020B07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a:t>
            </a:r>
            <a:r>
              <a:rPr lang="en-US" dirty="0"/>
              <a:t>heading</a:t>
            </a:r>
            <a:endParaRPr dirty="0"/>
          </a:p>
        </p:txBody>
      </p:sp>
      <p:sp>
        <p:nvSpPr>
          <p:cNvPr id="25" name="Content Placeholder 14"/>
          <p:cNvSpPr>
            <a:spLocks noGrp="1"/>
          </p:cNvSpPr>
          <p:nvPr>
            <p:ph sz="quarter" idx="20"/>
          </p:nvPr>
        </p:nvSpPr>
        <p:spPr>
          <a:xfrm>
            <a:off x="6394014" y="1395413"/>
            <a:ext cx="5422392" cy="4700587"/>
          </a:xfrm>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7"/>
          <p:cNvSpPr>
            <a:spLocks noGrp="1"/>
          </p:cNvSpPr>
          <p:nvPr>
            <p:ph type="body" sz="quarter" idx="21" hasCustomPrompt="1"/>
          </p:nvPr>
        </p:nvSpPr>
        <p:spPr>
          <a:xfrm>
            <a:off x="6398610" y="1014413"/>
            <a:ext cx="5417796" cy="381000"/>
          </a:xfrm>
        </p:spPr>
        <p:txBody>
          <a:bodyPr>
            <a:noAutofit/>
          </a:bodyPr>
          <a:lstStyle>
            <a:lvl1pPr marL="0" indent="0">
              <a:spcBef>
                <a:spcPts val="0"/>
              </a:spcBef>
              <a:buNone/>
              <a:defRPr sz="2000" baseline="0">
                <a:latin typeface="MetricHPE" panose="020B07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a:t>
            </a:r>
            <a:r>
              <a:rPr lang="en-US" dirty="0"/>
              <a:t>heading</a:t>
            </a:r>
            <a:endParaRPr dirty="0"/>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2"/>
          </p:nvPr>
        </p:nvSpPr>
        <p:spPr/>
        <p:txBody>
          <a:bodyPr/>
          <a:lstStyle>
            <a:lvl1pPr>
              <a:defRPr>
                <a:latin typeface="MetricHPE" panose="020B0503030202060203" pitchFamily="34" charset="0"/>
              </a:defRPr>
            </a:lvl1pPr>
          </a:lstStyle>
          <a:p>
            <a:r>
              <a:rPr lang="en-US">
                <a:solidFill>
                  <a:srgbClr val="C6C6C2"/>
                </a:solidFill>
              </a:rPr>
              <a:t>HPE CONFIDENTIAL | AUTHORIZED HPE PARTNER USE ONLY</a:t>
            </a:r>
            <a:endParaRPr lang="en-US" dirty="0">
              <a:solidFill>
                <a:srgbClr val="C6C6C2"/>
              </a:solidFill>
            </a:endParaRPr>
          </a:p>
        </p:txBody>
      </p:sp>
      <p:sp>
        <p:nvSpPr>
          <p:cNvPr id="3" name="Slide Number Placeholder 2"/>
          <p:cNvSpPr>
            <a:spLocks noGrp="1"/>
          </p:cNvSpPr>
          <p:nvPr>
            <p:ph type="sldNum" sz="quarter" idx="23"/>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dirty="0">
              <a:solidFill>
                <a:srgbClr val="C6C6C2"/>
              </a:solidFill>
            </a:endParaRPr>
          </a:p>
        </p:txBody>
      </p:sp>
    </p:spTree>
    <p:extLst>
      <p:ext uri="{BB962C8B-B14F-4D97-AF65-F5344CB8AC3E}">
        <p14:creationId xmlns:p14="http://schemas.microsoft.com/office/powerpoint/2010/main" val="1775451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Subtitle and Headings">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389696" y="387449"/>
            <a:ext cx="11421304" cy="427036"/>
          </a:xfrm>
        </p:spPr>
        <p:txBody>
          <a:bodyPr/>
          <a:lstStyle>
            <a:lvl1pPr>
              <a:defRPr sz="2800"/>
            </a:lvl1pPr>
          </a:lstStyle>
          <a:p>
            <a:r>
              <a:rPr lang="en-US" dirty="0"/>
              <a:t>Click to add one-line title</a:t>
            </a:r>
          </a:p>
        </p:txBody>
      </p:sp>
      <p:sp>
        <p:nvSpPr>
          <p:cNvPr id="13" name="Content Placeholder 14"/>
          <p:cNvSpPr>
            <a:spLocks noGrp="1"/>
          </p:cNvSpPr>
          <p:nvPr>
            <p:ph sz="quarter" idx="17"/>
          </p:nvPr>
        </p:nvSpPr>
        <p:spPr>
          <a:xfrm>
            <a:off x="385100" y="1757281"/>
            <a:ext cx="5422392" cy="4338720"/>
          </a:xfrm>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7"/>
          <p:cNvSpPr>
            <a:spLocks noGrp="1"/>
          </p:cNvSpPr>
          <p:nvPr>
            <p:ph type="body" sz="quarter" idx="19" hasCustomPrompt="1"/>
          </p:nvPr>
        </p:nvSpPr>
        <p:spPr>
          <a:xfrm>
            <a:off x="389696" y="1376280"/>
            <a:ext cx="5417796" cy="381000"/>
          </a:xfrm>
        </p:spPr>
        <p:txBody>
          <a:bodyPr>
            <a:noAutofit/>
          </a:bodyPr>
          <a:lstStyle>
            <a:lvl1pPr marL="0" indent="0">
              <a:spcBef>
                <a:spcPts val="0"/>
              </a:spcBef>
              <a:buNone/>
              <a:defRPr sz="2000" baseline="0">
                <a:latin typeface="MetricHPE" panose="020B07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a:t>
            </a:r>
            <a:r>
              <a:rPr lang="en-US" dirty="0"/>
              <a:t>heading</a:t>
            </a:r>
            <a:endParaRPr dirty="0"/>
          </a:p>
        </p:txBody>
      </p:sp>
      <p:sp>
        <p:nvSpPr>
          <p:cNvPr id="17" name="Text Placeholder 7"/>
          <p:cNvSpPr>
            <a:spLocks noGrp="1"/>
          </p:cNvSpPr>
          <p:nvPr>
            <p:ph type="body" sz="quarter" idx="13" hasCustomPrompt="1"/>
          </p:nvPr>
        </p:nvSpPr>
        <p:spPr>
          <a:xfrm>
            <a:off x="389696" y="776493"/>
            <a:ext cx="11421304" cy="381000"/>
          </a:xfrm>
        </p:spPr>
        <p:txBody>
          <a:bodyPr>
            <a:noAutofit/>
          </a:bodyPr>
          <a:lstStyle>
            <a:lvl1pPr marL="0" indent="0">
              <a:spcBef>
                <a:spcPts val="0"/>
              </a:spcBef>
              <a:buNone/>
              <a:defRPr sz="2200"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subtitle</a:t>
            </a:r>
          </a:p>
        </p:txBody>
      </p:sp>
      <p:sp>
        <p:nvSpPr>
          <p:cNvPr id="18" name="Rectangle 17"/>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24" name="Text Placeholder 7"/>
          <p:cNvSpPr>
            <a:spLocks noGrp="1"/>
          </p:cNvSpPr>
          <p:nvPr>
            <p:ph type="body" sz="quarter" idx="21" hasCustomPrompt="1"/>
          </p:nvPr>
        </p:nvSpPr>
        <p:spPr>
          <a:xfrm>
            <a:off x="6388562" y="1376280"/>
            <a:ext cx="5417796" cy="381000"/>
          </a:xfrm>
        </p:spPr>
        <p:txBody>
          <a:bodyPr>
            <a:noAutofit/>
          </a:bodyPr>
          <a:lstStyle>
            <a:lvl1pPr marL="0" indent="0">
              <a:spcBef>
                <a:spcPts val="0"/>
              </a:spcBef>
              <a:buNone/>
              <a:defRPr sz="2000" baseline="0">
                <a:latin typeface="MetricHPE" panose="020B07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a:t>
            </a:r>
            <a:r>
              <a:rPr lang="en-US" dirty="0"/>
              <a:t>heading</a:t>
            </a:r>
            <a:endParaRPr dirty="0"/>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2"/>
          </p:nvPr>
        </p:nvSpPr>
        <p:spPr/>
        <p:txBody>
          <a:bodyPr/>
          <a:lstStyle>
            <a:lvl1pPr>
              <a:defRPr>
                <a:latin typeface="MetricHPE" panose="020B0503030202060203" pitchFamily="34" charset="0"/>
              </a:defRPr>
            </a:lvl1pPr>
          </a:lstStyle>
          <a:p>
            <a:r>
              <a:rPr lang="en-US">
                <a:solidFill>
                  <a:srgbClr val="C6C6C2"/>
                </a:solidFill>
              </a:rPr>
              <a:t>HPE CONFIDENTIAL | AUTHORIZED HPE PARTNER USE ONLY</a:t>
            </a:r>
            <a:endParaRPr lang="en-US" dirty="0">
              <a:solidFill>
                <a:srgbClr val="C6C6C2"/>
              </a:solidFill>
            </a:endParaRPr>
          </a:p>
        </p:txBody>
      </p:sp>
      <p:sp>
        <p:nvSpPr>
          <p:cNvPr id="3" name="Slide Number Placeholder 2"/>
          <p:cNvSpPr>
            <a:spLocks noGrp="1"/>
          </p:cNvSpPr>
          <p:nvPr>
            <p:ph type="sldNum" sz="quarter" idx="23"/>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dirty="0">
              <a:solidFill>
                <a:srgbClr val="C6C6C2"/>
              </a:solidFill>
            </a:endParaRPr>
          </a:p>
        </p:txBody>
      </p:sp>
      <p:sp>
        <p:nvSpPr>
          <p:cNvPr id="12" name="Content Placeholder 14"/>
          <p:cNvSpPr>
            <a:spLocks noGrp="1"/>
          </p:cNvSpPr>
          <p:nvPr>
            <p:ph sz="quarter" idx="24"/>
          </p:nvPr>
        </p:nvSpPr>
        <p:spPr>
          <a:xfrm>
            <a:off x="6385208" y="1757281"/>
            <a:ext cx="5422392" cy="4338720"/>
          </a:xfrm>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765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Green Frame Divider">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79648" y="6246014"/>
            <a:ext cx="954000" cy="274320"/>
          </a:xfrm>
          <a:prstGeom prst="rect">
            <a:avLst/>
          </a:prstGeom>
        </p:spPr>
      </p:pic>
      <p:sp>
        <p:nvSpPr>
          <p:cNvPr id="16" name="Title 1"/>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dirty="0"/>
              <a:t>Click to add section header</a:t>
            </a:r>
          </a:p>
        </p:txBody>
      </p:sp>
      <p:sp>
        <p:nvSpPr>
          <p:cNvPr id="17" name="Text Placeholder 9"/>
          <p:cNvSpPr>
            <a:spLocks noGrp="1"/>
          </p:cNvSpPr>
          <p:nvPr>
            <p:ph type="body" sz="quarter" idx="14"/>
          </p:nvPr>
        </p:nvSpPr>
        <p:spPr>
          <a:xfrm>
            <a:off x="288994" y="2871000"/>
            <a:ext cx="8228011" cy="533400"/>
          </a:xfrm>
        </p:spPr>
        <p:txBody>
          <a:bodyPr lIns="91440" tIns="91440" rIns="91440" bIns="91440">
            <a:noAutofit/>
          </a:bodyPr>
          <a:lstStyle>
            <a:lvl1pPr marL="0" indent="0">
              <a:spcBef>
                <a:spcPts val="0"/>
              </a:spcBef>
              <a:buFontTx/>
              <a:buNone/>
              <a:defRPr sz="2600">
                <a:latin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8" name="Rectangle 17"/>
          <p:cNvSpPr/>
          <p:nvPr userDrawn="1"/>
        </p:nvSpPr>
        <p:spPr>
          <a:xfrm>
            <a:off x="377894" y="2716146"/>
            <a:ext cx="8522208"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2" name="Footer Placeholder 1"/>
          <p:cNvSpPr>
            <a:spLocks noGrp="1"/>
          </p:cNvSpPr>
          <p:nvPr>
            <p:ph type="ftr" sz="quarter" idx="15"/>
          </p:nvPr>
        </p:nvSpPr>
        <p:spPr/>
        <p:txBody>
          <a:bodyPr/>
          <a:lstStyle>
            <a:lvl1pPr>
              <a:defRPr>
                <a:latin typeface="MetricHPE" panose="020B0503030202060203" pitchFamily="34" charset="0"/>
              </a:defRPr>
            </a:lvl1pPr>
          </a:lstStyle>
          <a:p>
            <a:r>
              <a:rPr lang="en-US"/>
              <a:t>HPE CONFIDENTIAL | AUTHORIZED HPE PARTNER USE ONLY</a:t>
            </a:r>
            <a:endParaRPr lang="en-US" dirty="0"/>
          </a:p>
        </p:txBody>
      </p:sp>
      <p:sp>
        <p:nvSpPr>
          <p:cNvPr id="3" name="Slide Number Placeholder 2"/>
          <p:cNvSpPr>
            <a:spLocks noGrp="1"/>
          </p:cNvSpPr>
          <p:nvPr>
            <p:ph type="sldNum" sz="quarter" idx="16"/>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Tree>
    <p:extLst>
      <p:ext uri="{BB962C8B-B14F-4D97-AF65-F5344CB8AC3E}">
        <p14:creationId xmlns:p14="http://schemas.microsoft.com/office/powerpoint/2010/main" val="2789513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389696" y="387449"/>
            <a:ext cx="11421304" cy="427036"/>
          </a:xfrm>
        </p:spPr>
        <p:txBody>
          <a:bodyPr/>
          <a:lstStyle>
            <a:lvl1pPr>
              <a:defRPr sz="2800"/>
            </a:lvl1pPr>
          </a:lstStyle>
          <a:p>
            <a:r>
              <a:rPr lang="en-US" dirty="0"/>
              <a:t>Click to add one-line title</a:t>
            </a:r>
          </a:p>
        </p:txBody>
      </p:sp>
      <p:sp>
        <p:nvSpPr>
          <p:cNvPr id="13" name="Rectangle 12"/>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17" name="Content Placeholder 14"/>
          <p:cNvSpPr>
            <a:spLocks noGrp="1"/>
          </p:cNvSpPr>
          <p:nvPr>
            <p:ph sz="quarter" idx="17"/>
          </p:nvPr>
        </p:nvSpPr>
        <p:spPr>
          <a:xfrm>
            <a:off x="385100" y="1014413"/>
            <a:ext cx="3529584" cy="5081587"/>
          </a:xfrm>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4"/>
          <p:cNvSpPr>
            <a:spLocks noGrp="1"/>
          </p:cNvSpPr>
          <p:nvPr>
            <p:ph sz="quarter" idx="18"/>
          </p:nvPr>
        </p:nvSpPr>
        <p:spPr>
          <a:xfrm>
            <a:off x="4335556" y="1014413"/>
            <a:ext cx="3529584" cy="5081587"/>
          </a:xfrm>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4"/>
          <p:cNvSpPr>
            <a:spLocks noGrp="1"/>
          </p:cNvSpPr>
          <p:nvPr>
            <p:ph sz="quarter" idx="19"/>
          </p:nvPr>
        </p:nvSpPr>
        <p:spPr>
          <a:xfrm>
            <a:off x="8284558" y="1014413"/>
            <a:ext cx="3529584" cy="5081587"/>
          </a:xfrm>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0"/>
          </p:nvPr>
        </p:nvSpPr>
        <p:spPr/>
        <p:txBody>
          <a:bodyPr/>
          <a:lstStyle>
            <a:lvl1pPr>
              <a:defRPr>
                <a:latin typeface="MetricHPE" panose="020B0503030202060203" pitchFamily="34" charset="0"/>
              </a:defRPr>
            </a:lvl1pPr>
          </a:lstStyle>
          <a:p>
            <a:r>
              <a:rPr lang="en-US">
                <a:solidFill>
                  <a:srgbClr val="C6C6C2"/>
                </a:solidFill>
              </a:rPr>
              <a:t>HPE CONFIDENTIAL | AUTHORIZED HPE PARTNER USE ONLY</a:t>
            </a:r>
            <a:endParaRPr lang="en-US" dirty="0">
              <a:solidFill>
                <a:srgbClr val="C6C6C2"/>
              </a:solidFill>
            </a:endParaRPr>
          </a:p>
        </p:txBody>
      </p:sp>
      <p:sp>
        <p:nvSpPr>
          <p:cNvPr id="3" name="Slide Number Placeholder 2"/>
          <p:cNvSpPr>
            <a:spLocks noGrp="1"/>
          </p:cNvSpPr>
          <p:nvPr>
            <p:ph type="sldNum" sz="quarter" idx="21"/>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dirty="0">
              <a:solidFill>
                <a:srgbClr val="C6C6C2"/>
              </a:solidFill>
            </a:endParaRPr>
          </a:p>
        </p:txBody>
      </p:sp>
    </p:spTree>
    <p:extLst>
      <p:ext uri="{BB962C8B-B14F-4D97-AF65-F5344CB8AC3E}">
        <p14:creationId xmlns:p14="http://schemas.microsoft.com/office/powerpoint/2010/main" val="4085097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hree Content and Headings">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389696" y="387449"/>
            <a:ext cx="11421304" cy="427036"/>
          </a:xfrm>
        </p:spPr>
        <p:txBody>
          <a:bodyPr/>
          <a:lstStyle>
            <a:lvl1pPr>
              <a:defRPr sz="2800"/>
            </a:lvl1pPr>
          </a:lstStyle>
          <a:p>
            <a:r>
              <a:rPr lang="en-US" dirty="0"/>
              <a:t>Click to add one-line title</a:t>
            </a:r>
          </a:p>
        </p:txBody>
      </p:sp>
      <p:sp>
        <p:nvSpPr>
          <p:cNvPr id="16" name="Rectangle 15"/>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21" name="Text Placeholder 7"/>
          <p:cNvSpPr>
            <a:spLocks noGrp="1"/>
          </p:cNvSpPr>
          <p:nvPr>
            <p:ph type="body" sz="quarter" idx="19" hasCustomPrompt="1"/>
          </p:nvPr>
        </p:nvSpPr>
        <p:spPr>
          <a:xfrm>
            <a:off x="389696" y="1014413"/>
            <a:ext cx="3524988" cy="381000"/>
          </a:xfrm>
        </p:spPr>
        <p:txBody>
          <a:bodyPr>
            <a:noAutofit/>
          </a:bodyPr>
          <a:lstStyle>
            <a:lvl1pPr marL="0" indent="0">
              <a:spcBef>
                <a:spcPts val="0"/>
              </a:spcBef>
              <a:buNone/>
              <a:defRPr sz="2000" baseline="0">
                <a:latin typeface="MetricHPE" panose="020B07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a:t>
            </a:r>
            <a:r>
              <a:rPr lang="en-US" dirty="0"/>
              <a:t>heading</a:t>
            </a:r>
            <a:endParaRPr dirty="0"/>
          </a:p>
        </p:txBody>
      </p:sp>
      <p:sp>
        <p:nvSpPr>
          <p:cNvPr id="23" name="Text Placeholder 7"/>
          <p:cNvSpPr>
            <a:spLocks noGrp="1"/>
          </p:cNvSpPr>
          <p:nvPr>
            <p:ph type="body" sz="quarter" idx="21" hasCustomPrompt="1"/>
          </p:nvPr>
        </p:nvSpPr>
        <p:spPr>
          <a:xfrm>
            <a:off x="8284558" y="1014413"/>
            <a:ext cx="3531848" cy="381000"/>
          </a:xfrm>
        </p:spPr>
        <p:txBody>
          <a:bodyPr>
            <a:noAutofit/>
          </a:bodyPr>
          <a:lstStyle>
            <a:lvl1pPr marL="0" indent="0">
              <a:spcBef>
                <a:spcPts val="0"/>
              </a:spcBef>
              <a:buNone/>
              <a:defRPr sz="2000" baseline="0">
                <a:latin typeface="MetricHPE" panose="020B07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a:t>
            </a:r>
            <a:r>
              <a:rPr lang="en-US" dirty="0"/>
              <a:t>heading</a:t>
            </a:r>
            <a:endParaRPr dirty="0"/>
          </a:p>
        </p:txBody>
      </p:sp>
      <p:sp>
        <p:nvSpPr>
          <p:cNvPr id="24" name="Content Placeholder 14"/>
          <p:cNvSpPr>
            <a:spLocks noGrp="1"/>
          </p:cNvSpPr>
          <p:nvPr>
            <p:ph sz="quarter" idx="17"/>
          </p:nvPr>
        </p:nvSpPr>
        <p:spPr>
          <a:xfrm>
            <a:off x="385100" y="1395413"/>
            <a:ext cx="3529584" cy="4700587"/>
          </a:xfrm>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Content Placeholder 14"/>
          <p:cNvSpPr>
            <a:spLocks noGrp="1"/>
          </p:cNvSpPr>
          <p:nvPr>
            <p:ph sz="quarter" idx="18"/>
          </p:nvPr>
        </p:nvSpPr>
        <p:spPr>
          <a:xfrm>
            <a:off x="4335556" y="1395413"/>
            <a:ext cx="3529584" cy="4700587"/>
          </a:xfrm>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Content Placeholder 14"/>
          <p:cNvSpPr>
            <a:spLocks noGrp="1"/>
          </p:cNvSpPr>
          <p:nvPr>
            <p:ph sz="quarter" idx="22"/>
          </p:nvPr>
        </p:nvSpPr>
        <p:spPr>
          <a:xfrm>
            <a:off x="8284558" y="1395413"/>
            <a:ext cx="3529584" cy="4700587"/>
          </a:xfrm>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ext Placeholder 7"/>
          <p:cNvSpPr>
            <a:spLocks noGrp="1"/>
          </p:cNvSpPr>
          <p:nvPr>
            <p:ph type="body" sz="quarter" idx="23" hasCustomPrompt="1"/>
          </p:nvPr>
        </p:nvSpPr>
        <p:spPr>
          <a:xfrm>
            <a:off x="4335556" y="1014413"/>
            <a:ext cx="3524988" cy="381000"/>
          </a:xfrm>
        </p:spPr>
        <p:txBody>
          <a:bodyPr>
            <a:noAutofit/>
          </a:bodyPr>
          <a:lstStyle>
            <a:lvl1pPr marL="0" indent="0">
              <a:spcBef>
                <a:spcPts val="0"/>
              </a:spcBef>
              <a:buNone/>
              <a:defRPr sz="2000" baseline="0">
                <a:latin typeface="MetricHPE" panose="020B07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a:t>
            </a:r>
            <a:r>
              <a:rPr lang="en-US" dirty="0"/>
              <a:t>heading</a:t>
            </a:r>
            <a:endParaRPr dirty="0"/>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4"/>
          </p:nvPr>
        </p:nvSpPr>
        <p:spPr/>
        <p:txBody>
          <a:bodyPr/>
          <a:lstStyle>
            <a:lvl1pPr>
              <a:defRPr>
                <a:latin typeface="MetricHPE" panose="020B0503030202060203" pitchFamily="34" charset="0"/>
              </a:defRPr>
            </a:lvl1pPr>
          </a:lstStyle>
          <a:p>
            <a:r>
              <a:rPr lang="en-US">
                <a:solidFill>
                  <a:srgbClr val="C6C6C2"/>
                </a:solidFill>
              </a:rPr>
              <a:t>HPE CONFIDENTIAL | AUTHORIZED HPE PARTNER USE ONLY</a:t>
            </a:r>
            <a:endParaRPr lang="en-US" dirty="0">
              <a:solidFill>
                <a:srgbClr val="C6C6C2"/>
              </a:solidFill>
            </a:endParaRPr>
          </a:p>
        </p:txBody>
      </p:sp>
      <p:sp>
        <p:nvSpPr>
          <p:cNvPr id="3" name="Slide Number Placeholder 2"/>
          <p:cNvSpPr>
            <a:spLocks noGrp="1"/>
          </p:cNvSpPr>
          <p:nvPr>
            <p:ph type="sldNum" sz="quarter" idx="25"/>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dirty="0">
              <a:solidFill>
                <a:srgbClr val="C6C6C2"/>
              </a:solidFill>
            </a:endParaRPr>
          </a:p>
        </p:txBody>
      </p:sp>
    </p:spTree>
    <p:extLst>
      <p:ext uri="{BB962C8B-B14F-4D97-AF65-F5344CB8AC3E}">
        <p14:creationId xmlns:p14="http://schemas.microsoft.com/office/powerpoint/2010/main" val="511562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hree Content, Subtitle and Headings">
    <p:spTree>
      <p:nvGrpSpPr>
        <p:cNvPr id="1" name=""/>
        <p:cNvGrpSpPr/>
        <p:nvPr/>
      </p:nvGrpSpPr>
      <p:grpSpPr>
        <a:xfrm>
          <a:off x="0" y="0"/>
          <a:ext cx="0" cy="0"/>
          <a:chOff x="0" y="0"/>
          <a:chExt cx="0" cy="0"/>
        </a:xfrm>
      </p:grpSpPr>
      <p:sp>
        <p:nvSpPr>
          <p:cNvPr id="16" name="Title 1"/>
          <p:cNvSpPr>
            <a:spLocks noGrp="1"/>
          </p:cNvSpPr>
          <p:nvPr>
            <p:ph type="title" hasCustomPrompt="1"/>
          </p:nvPr>
        </p:nvSpPr>
        <p:spPr>
          <a:xfrm>
            <a:off x="389696" y="387449"/>
            <a:ext cx="11421304" cy="427036"/>
          </a:xfrm>
        </p:spPr>
        <p:txBody>
          <a:bodyPr/>
          <a:lstStyle>
            <a:lvl1pPr>
              <a:defRPr sz="2800"/>
            </a:lvl1pPr>
          </a:lstStyle>
          <a:p>
            <a:r>
              <a:rPr lang="en-US" dirty="0"/>
              <a:t>Click to add one-line title</a:t>
            </a:r>
          </a:p>
        </p:txBody>
      </p:sp>
      <p:sp>
        <p:nvSpPr>
          <p:cNvPr id="21" name="Text Placeholder 7"/>
          <p:cNvSpPr>
            <a:spLocks noGrp="1"/>
          </p:cNvSpPr>
          <p:nvPr>
            <p:ph type="body" sz="quarter" idx="19" hasCustomPrompt="1"/>
          </p:nvPr>
        </p:nvSpPr>
        <p:spPr>
          <a:xfrm>
            <a:off x="389696" y="1383214"/>
            <a:ext cx="3524988" cy="381000"/>
          </a:xfrm>
        </p:spPr>
        <p:txBody>
          <a:bodyPr>
            <a:noAutofit/>
          </a:bodyPr>
          <a:lstStyle>
            <a:lvl1pPr marL="0" indent="0">
              <a:spcBef>
                <a:spcPts val="0"/>
              </a:spcBef>
              <a:buNone/>
              <a:defRPr sz="2000" baseline="0">
                <a:latin typeface="MetricHPE" panose="020B07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a:t>
            </a:r>
            <a:r>
              <a:rPr lang="en-US" dirty="0"/>
              <a:t>heading</a:t>
            </a:r>
            <a:endParaRPr dirty="0"/>
          </a:p>
        </p:txBody>
      </p:sp>
      <p:sp>
        <p:nvSpPr>
          <p:cNvPr id="22" name="Text Placeholder 7"/>
          <p:cNvSpPr>
            <a:spLocks noGrp="1"/>
          </p:cNvSpPr>
          <p:nvPr>
            <p:ph type="body" sz="quarter" idx="21" hasCustomPrompt="1"/>
          </p:nvPr>
        </p:nvSpPr>
        <p:spPr>
          <a:xfrm>
            <a:off x="8284558" y="1383214"/>
            <a:ext cx="3531848" cy="381000"/>
          </a:xfrm>
        </p:spPr>
        <p:txBody>
          <a:bodyPr>
            <a:noAutofit/>
          </a:bodyPr>
          <a:lstStyle>
            <a:lvl1pPr marL="0" indent="0">
              <a:spcBef>
                <a:spcPts val="0"/>
              </a:spcBef>
              <a:buNone/>
              <a:defRPr sz="2000" baseline="0">
                <a:latin typeface="MetricHPE" panose="020B07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a:t>
            </a:r>
            <a:r>
              <a:rPr lang="en-US" dirty="0"/>
              <a:t>heading</a:t>
            </a:r>
            <a:endParaRPr dirty="0"/>
          </a:p>
        </p:txBody>
      </p:sp>
      <p:sp>
        <p:nvSpPr>
          <p:cNvPr id="23" name="Content Placeholder 14"/>
          <p:cNvSpPr>
            <a:spLocks noGrp="1"/>
          </p:cNvSpPr>
          <p:nvPr>
            <p:ph sz="quarter" idx="17"/>
          </p:nvPr>
        </p:nvSpPr>
        <p:spPr>
          <a:xfrm>
            <a:off x="385100" y="1764215"/>
            <a:ext cx="3529584" cy="4331786"/>
          </a:xfrm>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Content Placeholder 14"/>
          <p:cNvSpPr>
            <a:spLocks noGrp="1"/>
          </p:cNvSpPr>
          <p:nvPr>
            <p:ph sz="quarter" idx="18"/>
          </p:nvPr>
        </p:nvSpPr>
        <p:spPr>
          <a:xfrm>
            <a:off x="4335556" y="1764215"/>
            <a:ext cx="3529584" cy="4331786"/>
          </a:xfrm>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Content Placeholder 14"/>
          <p:cNvSpPr>
            <a:spLocks noGrp="1"/>
          </p:cNvSpPr>
          <p:nvPr>
            <p:ph sz="quarter" idx="22"/>
          </p:nvPr>
        </p:nvSpPr>
        <p:spPr>
          <a:xfrm>
            <a:off x="8284558" y="1764215"/>
            <a:ext cx="3529584" cy="4331786"/>
          </a:xfrm>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7"/>
          <p:cNvSpPr>
            <a:spLocks noGrp="1"/>
          </p:cNvSpPr>
          <p:nvPr>
            <p:ph type="body" sz="quarter" idx="23" hasCustomPrompt="1"/>
          </p:nvPr>
        </p:nvSpPr>
        <p:spPr>
          <a:xfrm>
            <a:off x="4335556" y="1383214"/>
            <a:ext cx="3524988" cy="381000"/>
          </a:xfrm>
        </p:spPr>
        <p:txBody>
          <a:bodyPr>
            <a:noAutofit/>
          </a:bodyPr>
          <a:lstStyle>
            <a:lvl1pPr marL="0" indent="0">
              <a:spcBef>
                <a:spcPts val="0"/>
              </a:spcBef>
              <a:buNone/>
              <a:defRPr sz="2000" baseline="0">
                <a:latin typeface="MetricHPE" panose="020B07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a:t>
            </a:r>
            <a:r>
              <a:rPr lang="en-US" dirty="0"/>
              <a:t>heading</a:t>
            </a:r>
            <a:endParaRPr dirty="0"/>
          </a:p>
        </p:txBody>
      </p:sp>
      <p:sp>
        <p:nvSpPr>
          <p:cNvPr id="27" name="Text Placeholder 7"/>
          <p:cNvSpPr>
            <a:spLocks noGrp="1"/>
          </p:cNvSpPr>
          <p:nvPr>
            <p:ph type="body" sz="quarter" idx="13" hasCustomPrompt="1"/>
          </p:nvPr>
        </p:nvSpPr>
        <p:spPr>
          <a:xfrm>
            <a:off x="389696" y="776493"/>
            <a:ext cx="11421304" cy="381000"/>
          </a:xfrm>
        </p:spPr>
        <p:txBody>
          <a:bodyPr>
            <a:noAutofit/>
          </a:bodyPr>
          <a:lstStyle>
            <a:lvl1pPr marL="0" indent="0">
              <a:spcBef>
                <a:spcPts val="0"/>
              </a:spcBef>
              <a:buNone/>
              <a:defRPr sz="2200"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subtitle</a:t>
            </a:r>
          </a:p>
        </p:txBody>
      </p:sp>
      <p:sp>
        <p:nvSpPr>
          <p:cNvPr id="28" name="Rectangle 27"/>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pic>
        <p:nvPicPr>
          <p:cNvPr id="30" name="Picture 2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4"/>
          </p:nvPr>
        </p:nvSpPr>
        <p:spPr/>
        <p:txBody>
          <a:bodyPr/>
          <a:lstStyle>
            <a:lvl1pPr>
              <a:defRPr>
                <a:latin typeface="MetricHPE" panose="020B0503030202060203" pitchFamily="34" charset="0"/>
              </a:defRPr>
            </a:lvl1pPr>
          </a:lstStyle>
          <a:p>
            <a:r>
              <a:rPr lang="en-US">
                <a:solidFill>
                  <a:srgbClr val="C6C6C2"/>
                </a:solidFill>
              </a:rPr>
              <a:t>HPE CONFIDENTIAL | AUTHORIZED HPE PARTNER USE ONLY</a:t>
            </a:r>
            <a:endParaRPr lang="en-US" dirty="0">
              <a:solidFill>
                <a:srgbClr val="C6C6C2"/>
              </a:solidFill>
            </a:endParaRPr>
          </a:p>
        </p:txBody>
      </p:sp>
      <p:sp>
        <p:nvSpPr>
          <p:cNvPr id="3" name="Slide Number Placeholder 2"/>
          <p:cNvSpPr>
            <a:spLocks noGrp="1"/>
          </p:cNvSpPr>
          <p:nvPr>
            <p:ph type="sldNum" sz="quarter" idx="25"/>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dirty="0">
              <a:solidFill>
                <a:srgbClr val="C6C6C2"/>
              </a:solidFill>
            </a:endParaRPr>
          </a:p>
        </p:txBody>
      </p:sp>
    </p:spTree>
    <p:extLst>
      <p:ext uri="{BB962C8B-B14F-4D97-AF65-F5344CB8AC3E}">
        <p14:creationId xmlns:p14="http://schemas.microsoft.com/office/powerpoint/2010/main" val="835833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389696" y="387449"/>
            <a:ext cx="11421304" cy="427036"/>
          </a:xfrm>
        </p:spPr>
        <p:txBody>
          <a:bodyPr/>
          <a:lstStyle>
            <a:lvl1pPr>
              <a:defRPr sz="2800"/>
            </a:lvl1pPr>
          </a:lstStyle>
          <a:p>
            <a:r>
              <a:rPr lang="en-US" dirty="0"/>
              <a:t>Click to add one-line title</a:t>
            </a:r>
          </a:p>
        </p:txBody>
      </p:sp>
      <p:sp>
        <p:nvSpPr>
          <p:cNvPr id="10" name="Rectangle 9"/>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14" name="Text Placeholder 4"/>
          <p:cNvSpPr>
            <a:spLocks noGrp="1"/>
          </p:cNvSpPr>
          <p:nvPr>
            <p:ph type="body" sz="quarter" idx="17"/>
          </p:nvPr>
        </p:nvSpPr>
        <p:spPr>
          <a:xfrm>
            <a:off x="388938" y="1018211"/>
            <a:ext cx="7863840" cy="5077790"/>
          </a:xfrm>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3"/>
          <p:cNvSpPr>
            <a:spLocks noGrp="1"/>
          </p:cNvSpPr>
          <p:nvPr>
            <p:ph type="body" sz="half" idx="2" hasCustomPrompt="1"/>
          </p:nvPr>
        </p:nvSpPr>
        <p:spPr bwMode="ltGray">
          <a:xfrm>
            <a:off x="8661437" y="1017722"/>
            <a:ext cx="3149563" cy="5078278"/>
          </a:xfrm>
          <a:noFill/>
          <a:ln w="57150">
            <a:solidFill>
              <a:srgbClr val="32DAC8"/>
            </a:solidFill>
            <a:miter lim="800000"/>
          </a:ln>
        </p:spPr>
        <p:txBody>
          <a:bodyPr lIns="137160" tIns="91440" rIns="137160" bIns="91440">
            <a:noAutofit/>
          </a:bodyPr>
          <a:lstStyle>
            <a:lvl1pPr marL="0" indent="0">
              <a:spcBef>
                <a:spcPts val="900"/>
              </a:spcBef>
              <a:buNone/>
              <a:defRPr sz="2000">
                <a:latin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supporting text</a:t>
            </a:r>
          </a:p>
          <a:p>
            <a:pPr lvl="0"/>
            <a:endParaRPr lang="en-US" dirty="0"/>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8"/>
          </p:nvPr>
        </p:nvSpPr>
        <p:spPr/>
        <p:txBody>
          <a:bodyPr/>
          <a:lstStyle>
            <a:lvl1pPr>
              <a:defRPr>
                <a:latin typeface="MetricHPE" panose="020B0503030202060203" pitchFamily="34" charset="0"/>
              </a:defRPr>
            </a:lvl1pPr>
          </a:lstStyle>
          <a:p>
            <a:r>
              <a:rPr lang="en-US">
                <a:solidFill>
                  <a:srgbClr val="C6C6C2"/>
                </a:solidFill>
              </a:rPr>
              <a:t>HPE CONFIDENTIAL | AUTHORIZED HPE PARTNER USE ONLY</a:t>
            </a:r>
            <a:endParaRPr lang="en-US" dirty="0">
              <a:solidFill>
                <a:srgbClr val="C6C6C2"/>
              </a:solidFill>
            </a:endParaRPr>
          </a:p>
        </p:txBody>
      </p:sp>
      <p:sp>
        <p:nvSpPr>
          <p:cNvPr id="3" name="Slide Number Placeholder 2"/>
          <p:cNvSpPr>
            <a:spLocks noGrp="1"/>
          </p:cNvSpPr>
          <p:nvPr>
            <p:ph type="sldNum" sz="quarter" idx="19"/>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dirty="0">
              <a:solidFill>
                <a:srgbClr val="C6C6C2"/>
              </a:solidFill>
            </a:endParaRPr>
          </a:p>
        </p:txBody>
      </p:sp>
    </p:spTree>
    <p:extLst>
      <p:ext uri="{BB962C8B-B14F-4D97-AF65-F5344CB8AC3E}">
        <p14:creationId xmlns:p14="http://schemas.microsoft.com/office/powerpoint/2010/main" val="3167197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389696" y="387449"/>
            <a:ext cx="11421304" cy="427036"/>
          </a:xfrm>
        </p:spPr>
        <p:txBody>
          <a:bodyPr/>
          <a:lstStyle>
            <a:lvl1pPr>
              <a:defRPr sz="2800"/>
            </a:lvl1pPr>
          </a:lstStyle>
          <a:p>
            <a:r>
              <a:rPr lang="en-US" dirty="0"/>
              <a:t>Click to add one-line title</a:t>
            </a:r>
          </a:p>
        </p:txBody>
      </p:sp>
      <p:sp>
        <p:nvSpPr>
          <p:cNvPr id="10" name="Rectangle 9"/>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14" name="Text Placeholder 3"/>
          <p:cNvSpPr>
            <a:spLocks noGrp="1"/>
          </p:cNvSpPr>
          <p:nvPr>
            <p:ph type="body" sz="half" idx="2" hasCustomPrompt="1"/>
          </p:nvPr>
        </p:nvSpPr>
        <p:spPr bwMode="ltGray">
          <a:xfrm>
            <a:off x="8115301" y="1017722"/>
            <a:ext cx="3695700" cy="5078278"/>
          </a:xfrm>
          <a:noFill/>
          <a:ln w="57150">
            <a:noFill/>
            <a:miter lim="800000"/>
          </a:ln>
        </p:spPr>
        <p:txBody>
          <a:bodyPr lIns="137160" tIns="91440" rIns="137160" bIns="91440">
            <a:noAutofit/>
          </a:bodyPr>
          <a:lstStyle>
            <a:lvl1pPr marL="0" indent="0">
              <a:spcBef>
                <a:spcPts val="900"/>
              </a:spcBef>
              <a:buNone/>
              <a:defRPr sz="2000">
                <a:latin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supporting text</a:t>
            </a:r>
          </a:p>
          <a:p>
            <a:pPr lvl="0"/>
            <a:endParaRPr lang="en-US" dirty="0"/>
          </a:p>
        </p:txBody>
      </p:sp>
      <p:sp>
        <p:nvSpPr>
          <p:cNvPr id="15" name="Picture Placeholder 3"/>
          <p:cNvSpPr>
            <a:spLocks noGrp="1"/>
          </p:cNvSpPr>
          <p:nvPr>
            <p:ph type="pic" sz="quarter" idx="18" hasCustomPrompt="1"/>
          </p:nvPr>
        </p:nvSpPr>
        <p:spPr>
          <a:xfrm>
            <a:off x="381000" y="1017588"/>
            <a:ext cx="7470648" cy="5078412"/>
          </a:xfrm>
        </p:spPr>
        <p:txBody>
          <a:bodyPr/>
          <a:lstStyle>
            <a:lvl1pPr marL="0" indent="0">
              <a:buNone/>
              <a:defRPr>
                <a:latin typeface="MetricHPE" panose="020B0503030202060203" pitchFamily="34" charset="0"/>
              </a:defRPr>
            </a:lvl1pPr>
          </a:lstStyle>
          <a:p>
            <a:r>
              <a:rPr lang="en-US" dirty="0"/>
              <a:t>Click to add picture</a:t>
            </a: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9"/>
          </p:nvPr>
        </p:nvSpPr>
        <p:spPr/>
        <p:txBody>
          <a:bodyPr/>
          <a:lstStyle>
            <a:lvl1pPr>
              <a:defRPr>
                <a:latin typeface="MetricHPE" panose="020B0503030202060203" pitchFamily="34" charset="0"/>
              </a:defRPr>
            </a:lvl1pPr>
          </a:lstStyle>
          <a:p>
            <a:r>
              <a:rPr lang="en-US">
                <a:solidFill>
                  <a:srgbClr val="C6C6C2"/>
                </a:solidFill>
              </a:rPr>
              <a:t>HPE CONFIDENTIAL | AUTHORIZED HPE PARTNER USE ONLY</a:t>
            </a:r>
            <a:endParaRPr lang="en-US" dirty="0">
              <a:solidFill>
                <a:srgbClr val="C6C6C2"/>
              </a:solidFill>
            </a:endParaRPr>
          </a:p>
        </p:txBody>
      </p:sp>
      <p:sp>
        <p:nvSpPr>
          <p:cNvPr id="3" name="Slide Number Placeholder 2"/>
          <p:cNvSpPr>
            <a:spLocks noGrp="1"/>
          </p:cNvSpPr>
          <p:nvPr>
            <p:ph type="sldNum" sz="quarter" idx="20"/>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dirty="0">
              <a:solidFill>
                <a:srgbClr val="C6C6C2"/>
              </a:solidFill>
            </a:endParaRPr>
          </a:p>
        </p:txBody>
      </p:sp>
    </p:spTree>
    <p:extLst>
      <p:ext uri="{BB962C8B-B14F-4D97-AF65-F5344CB8AC3E}">
        <p14:creationId xmlns:p14="http://schemas.microsoft.com/office/powerpoint/2010/main" val="1838123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icture with Content">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389696" y="387449"/>
            <a:ext cx="11421304" cy="427036"/>
          </a:xfrm>
        </p:spPr>
        <p:txBody>
          <a:bodyPr/>
          <a:lstStyle>
            <a:lvl1pPr>
              <a:defRPr sz="2800"/>
            </a:lvl1pPr>
          </a:lstStyle>
          <a:p>
            <a:r>
              <a:rPr lang="en-US" dirty="0"/>
              <a:t>Click to add one-line title</a:t>
            </a:r>
          </a:p>
        </p:txBody>
      </p:sp>
      <p:sp>
        <p:nvSpPr>
          <p:cNvPr id="10" name="Rectangle 9"/>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14" name="Text Placeholder 3"/>
          <p:cNvSpPr>
            <a:spLocks noGrp="1"/>
          </p:cNvSpPr>
          <p:nvPr>
            <p:ph type="body" sz="half" idx="2" hasCustomPrompt="1"/>
          </p:nvPr>
        </p:nvSpPr>
        <p:spPr bwMode="ltGray">
          <a:xfrm>
            <a:off x="8115301" y="1017722"/>
            <a:ext cx="3695700" cy="5078278"/>
          </a:xfrm>
          <a:noFill/>
          <a:ln w="57150">
            <a:noFill/>
            <a:miter lim="800000"/>
          </a:ln>
        </p:spPr>
        <p:txBody>
          <a:bodyPr lIns="137160" tIns="91440" rIns="137160" bIns="91440">
            <a:noAutofit/>
          </a:bodyPr>
          <a:lstStyle>
            <a:lvl1pPr marL="0" indent="0">
              <a:spcBef>
                <a:spcPts val="900"/>
              </a:spcBef>
              <a:buNone/>
              <a:defRPr sz="2000">
                <a:latin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supporting text</a:t>
            </a:r>
          </a:p>
          <a:p>
            <a:pPr lvl="0"/>
            <a:endParaRPr lang="en-US" dirty="0"/>
          </a:p>
        </p:txBody>
      </p:sp>
      <p:sp>
        <p:nvSpPr>
          <p:cNvPr id="15" name="Picture Placeholder 3"/>
          <p:cNvSpPr>
            <a:spLocks noGrp="1"/>
          </p:cNvSpPr>
          <p:nvPr>
            <p:ph type="pic" sz="quarter" idx="18" hasCustomPrompt="1"/>
          </p:nvPr>
        </p:nvSpPr>
        <p:spPr>
          <a:xfrm>
            <a:off x="381000" y="1017588"/>
            <a:ext cx="7470648" cy="5078412"/>
          </a:xfrm>
        </p:spPr>
        <p:txBody>
          <a:bodyPr/>
          <a:lstStyle>
            <a:lvl1pPr marL="0" indent="0">
              <a:buNone/>
              <a:defRPr>
                <a:latin typeface="MetricHPE" panose="020B0503030202060203" pitchFamily="34" charset="0"/>
              </a:defRPr>
            </a:lvl1pPr>
          </a:lstStyle>
          <a:p>
            <a:r>
              <a:rPr lang="en-US" dirty="0"/>
              <a:t>Click to add picture</a:t>
            </a: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9"/>
          </p:nvPr>
        </p:nvSpPr>
        <p:spPr/>
        <p:txBody>
          <a:bodyPr/>
          <a:lstStyle>
            <a:lvl1pPr>
              <a:defRPr>
                <a:latin typeface="MetricHPE" panose="020B0503030202060203" pitchFamily="34" charset="0"/>
              </a:defRPr>
            </a:lvl1pPr>
          </a:lstStyle>
          <a:p>
            <a:r>
              <a:rPr lang="en-US">
                <a:solidFill>
                  <a:srgbClr val="C6C6C2"/>
                </a:solidFill>
              </a:rPr>
              <a:t>HPE CONFIDENTIAL | AUTHORIZED HPE PARTNER USE ONLY</a:t>
            </a:r>
            <a:endParaRPr lang="en-US" dirty="0">
              <a:solidFill>
                <a:srgbClr val="C6C6C2"/>
              </a:solidFill>
            </a:endParaRPr>
          </a:p>
        </p:txBody>
      </p:sp>
      <p:sp>
        <p:nvSpPr>
          <p:cNvPr id="3" name="Slide Number Placeholder 2"/>
          <p:cNvSpPr>
            <a:spLocks noGrp="1"/>
          </p:cNvSpPr>
          <p:nvPr>
            <p:ph type="sldNum" sz="quarter" idx="20"/>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dirty="0">
              <a:solidFill>
                <a:srgbClr val="C6C6C2"/>
              </a:solidFill>
            </a:endParaRPr>
          </a:p>
        </p:txBody>
      </p:sp>
    </p:spTree>
    <p:extLst>
      <p:ext uri="{BB962C8B-B14F-4D97-AF65-F5344CB8AC3E}">
        <p14:creationId xmlns:p14="http://schemas.microsoft.com/office/powerpoint/2010/main" val="2904533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389696" y="387449"/>
            <a:ext cx="11421304" cy="427036"/>
          </a:xfrm>
        </p:spPr>
        <p:txBody>
          <a:bodyPr/>
          <a:lstStyle>
            <a:lvl1pPr>
              <a:defRPr sz="2800"/>
            </a:lvl1pPr>
          </a:lstStyle>
          <a:p>
            <a:r>
              <a:rPr lang="en-US" dirty="0"/>
              <a:t>Click to add one-line title</a:t>
            </a:r>
          </a:p>
        </p:txBody>
      </p:sp>
      <p:sp>
        <p:nvSpPr>
          <p:cNvPr id="12" name="Rectangle 11"/>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16" name="Text Placeholder 3"/>
          <p:cNvSpPr>
            <a:spLocks noGrp="1"/>
          </p:cNvSpPr>
          <p:nvPr>
            <p:ph type="body" sz="half" idx="2" hasCustomPrompt="1"/>
          </p:nvPr>
        </p:nvSpPr>
        <p:spPr bwMode="ltGray">
          <a:xfrm>
            <a:off x="389696" y="4943788"/>
            <a:ext cx="5596576" cy="1152211"/>
          </a:xfrm>
          <a:noFill/>
          <a:ln w="57150">
            <a:noFill/>
            <a:miter lim="800000"/>
          </a:ln>
        </p:spPr>
        <p:txBody>
          <a:bodyPr lIns="137160" tIns="91440" rIns="137160" bIns="91440">
            <a:noAutofit/>
          </a:bodyPr>
          <a:lstStyle>
            <a:lvl1pPr marL="0" indent="0" algn="ctr">
              <a:spcBef>
                <a:spcPts val="900"/>
              </a:spcBef>
              <a:buNone/>
              <a:defRPr sz="2000">
                <a:latin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caption</a:t>
            </a:r>
          </a:p>
          <a:p>
            <a:pPr lvl="0"/>
            <a:endParaRPr lang="en-US" dirty="0"/>
          </a:p>
        </p:txBody>
      </p:sp>
      <p:sp>
        <p:nvSpPr>
          <p:cNvPr id="17" name="Picture Placeholder 3"/>
          <p:cNvSpPr>
            <a:spLocks noGrp="1"/>
          </p:cNvSpPr>
          <p:nvPr>
            <p:ph type="pic" sz="quarter" idx="18" hasCustomPrompt="1"/>
          </p:nvPr>
        </p:nvSpPr>
        <p:spPr>
          <a:xfrm>
            <a:off x="381000" y="1017588"/>
            <a:ext cx="5605272" cy="3803904"/>
          </a:xfrm>
        </p:spPr>
        <p:txBody>
          <a:bodyPr anchor="ctr"/>
          <a:lstStyle>
            <a:lvl1pPr marL="0" indent="0" algn="ctr">
              <a:buNone/>
              <a:defRPr>
                <a:latin typeface="MetricHPE" panose="020B0503030202060203" pitchFamily="34" charset="0"/>
              </a:defRPr>
            </a:lvl1pPr>
          </a:lstStyle>
          <a:p>
            <a:r>
              <a:rPr lang="en-US" dirty="0"/>
              <a:t>Click to add picture</a:t>
            </a:r>
          </a:p>
        </p:txBody>
      </p:sp>
      <p:sp>
        <p:nvSpPr>
          <p:cNvPr id="18" name="Text Placeholder 3"/>
          <p:cNvSpPr>
            <a:spLocks noGrp="1"/>
          </p:cNvSpPr>
          <p:nvPr>
            <p:ph type="body" sz="half" idx="19" hasCustomPrompt="1"/>
          </p:nvPr>
        </p:nvSpPr>
        <p:spPr bwMode="ltGray">
          <a:xfrm>
            <a:off x="6214424" y="4943788"/>
            <a:ext cx="5596576" cy="1152211"/>
          </a:xfrm>
          <a:noFill/>
          <a:ln w="57150">
            <a:noFill/>
            <a:miter lim="800000"/>
          </a:ln>
        </p:spPr>
        <p:txBody>
          <a:bodyPr lIns="137160" tIns="91440" rIns="137160" bIns="91440">
            <a:noAutofit/>
          </a:bodyPr>
          <a:lstStyle>
            <a:lvl1pPr marL="0" indent="0" algn="ctr">
              <a:spcBef>
                <a:spcPts val="900"/>
              </a:spcBef>
              <a:buNone/>
              <a:defRPr sz="2000">
                <a:latin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caption</a:t>
            </a:r>
          </a:p>
          <a:p>
            <a:pPr lvl="0"/>
            <a:endParaRPr lang="en-US" dirty="0"/>
          </a:p>
        </p:txBody>
      </p:sp>
      <p:sp>
        <p:nvSpPr>
          <p:cNvPr id="19" name="Picture Placeholder 3"/>
          <p:cNvSpPr>
            <a:spLocks noGrp="1"/>
          </p:cNvSpPr>
          <p:nvPr>
            <p:ph type="pic" sz="quarter" idx="20" hasCustomPrompt="1"/>
          </p:nvPr>
        </p:nvSpPr>
        <p:spPr>
          <a:xfrm>
            <a:off x="6205728" y="1017588"/>
            <a:ext cx="5605272" cy="3803904"/>
          </a:xfrm>
        </p:spPr>
        <p:txBody>
          <a:bodyPr anchor="ctr"/>
          <a:lstStyle>
            <a:lvl1pPr marL="0" indent="0" algn="ctr">
              <a:buNone/>
              <a:defRPr>
                <a:latin typeface="MetricHPE" panose="020B0503030202060203" pitchFamily="34" charset="0"/>
              </a:defRPr>
            </a:lvl1pPr>
          </a:lstStyle>
          <a:p>
            <a:r>
              <a:rPr lang="en-US" dirty="0"/>
              <a:t>Click to add picture</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1"/>
          </p:nvPr>
        </p:nvSpPr>
        <p:spPr/>
        <p:txBody>
          <a:bodyPr/>
          <a:lstStyle>
            <a:lvl1pPr>
              <a:defRPr>
                <a:latin typeface="MetricHPE" panose="020B0503030202060203" pitchFamily="34" charset="0"/>
              </a:defRPr>
            </a:lvl1pPr>
          </a:lstStyle>
          <a:p>
            <a:r>
              <a:rPr lang="en-US">
                <a:solidFill>
                  <a:srgbClr val="C6C6C2"/>
                </a:solidFill>
              </a:rPr>
              <a:t>HPE CONFIDENTIAL | AUTHORIZED HPE PARTNER USE ONLY</a:t>
            </a:r>
            <a:endParaRPr lang="en-US" dirty="0">
              <a:solidFill>
                <a:srgbClr val="C6C6C2"/>
              </a:solidFill>
            </a:endParaRPr>
          </a:p>
        </p:txBody>
      </p:sp>
      <p:sp>
        <p:nvSpPr>
          <p:cNvPr id="3" name="Slide Number Placeholder 2"/>
          <p:cNvSpPr>
            <a:spLocks noGrp="1"/>
          </p:cNvSpPr>
          <p:nvPr>
            <p:ph type="sldNum" sz="quarter" idx="22"/>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dirty="0">
              <a:solidFill>
                <a:srgbClr val="C6C6C2"/>
              </a:solidFill>
            </a:endParaRPr>
          </a:p>
        </p:txBody>
      </p:sp>
    </p:spTree>
    <p:extLst>
      <p:ext uri="{BB962C8B-B14F-4D97-AF65-F5344CB8AC3E}">
        <p14:creationId xmlns:p14="http://schemas.microsoft.com/office/powerpoint/2010/main" val="1783846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389696" y="387449"/>
            <a:ext cx="11421304" cy="427036"/>
          </a:xfrm>
        </p:spPr>
        <p:txBody>
          <a:bodyPr/>
          <a:lstStyle>
            <a:lvl1pPr>
              <a:defRPr sz="2800"/>
            </a:lvl1pPr>
          </a:lstStyle>
          <a:p>
            <a:r>
              <a:rPr lang="en-US" dirty="0"/>
              <a:t>Click to add one-line title</a:t>
            </a:r>
          </a:p>
        </p:txBody>
      </p:sp>
      <p:sp>
        <p:nvSpPr>
          <p:cNvPr id="14" name="Rectangle 13"/>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18" name="Text Placeholder 3"/>
          <p:cNvSpPr>
            <a:spLocks noGrp="1"/>
          </p:cNvSpPr>
          <p:nvPr>
            <p:ph type="body" sz="half" idx="2" hasCustomPrompt="1"/>
          </p:nvPr>
        </p:nvSpPr>
        <p:spPr bwMode="ltGray">
          <a:xfrm>
            <a:off x="389696" y="4943788"/>
            <a:ext cx="3687004" cy="1152211"/>
          </a:xfrm>
          <a:noFill/>
          <a:ln w="57150">
            <a:noFill/>
            <a:miter lim="800000"/>
          </a:ln>
        </p:spPr>
        <p:txBody>
          <a:bodyPr lIns="137160" tIns="91440" rIns="137160" bIns="91440">
            <a:noAutofit/>
          </a:bodyPr>
          <a:lstStyle>
            <a:lvl1pPr marL="0" indent="0" algn="ctr">
              <a:spcBef>
                <a:spcPts val="900"/>
              </a:spcBef>
              <a:buNone/>
              <a:defRPr sz="2000">
                <a:latin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caption</a:t>
            </a:r>
          </a:p>
          <a:p>
            <a:pPr lvl="0"/>
            <a:endParaRPr lang="en-US" dirty="0"/>
          </a:p>
        </p:txBody>
      </p:sp>
      <p:sp>
        <p:nvSpPr>
          <p:cNvPr id="19" name="Picture Placeholder 3"/>
          <p:cNvSpPr>
            <a:spLocks noGrp="1"/>
          </p:cNvSpPr>
          <p:nvPr>
            <p:ph type="pic" sz="quarter" idx="18" hasCustomPrompt="1"/>
          </p:nvPr>
        </p:nvSpPr>
        <p:spPr>
          <a:xfrm>
            <a:off x="381000" y="1017588"/>
            <a:ext cx="3687004" cy="3803904"/>
          </a:xfrm>
        </p:spPr>
        <p:txBody>
          <a:bodyPr anchor="ctr"/>
          <a:lstStyle>
            <a:lvl1pPr marL="0" indent="0" algn="ctr">
              <a:buNone/>
              <a:defRPr>
                <a:latin typeface="MetricHPE" panose="020B0503030202060203" pitchFamily="34" charset="0"/>
              </a:defRPr>
            </a:lvl1pPr>
          </a:lstStyle>
          <a:p>
            <a:r>
              <a:rPr lang="en-US" dirty="0"/>
              <a:t>Click to add picture</a:t>
            </a:r>
          </a:p>
        </p:txBody>
      </p:sp>
      <p:sp>
        <p:nvSpPr>
          <p:cNvPr id="24" name="Text Placeholder 3"/>
          <p:cNvSpPr>
            <a:spLocks noGrp="1"/>
          </p:cNvSpPr>
          <p:nvPr>
            <p:ph type="body" sz="half" idx="19" hasCustomPrompt="1"/>
          </p:nvPr>
        </p:nvSpPr>
        <p:spPr bwMode="ltGray">
          <a:xfrm>
            <a:off x="4261194" y="4943788"/>
            <a:ext cx="3687004" cy="1152211"/>
          </a:xfrm>
          <a:noFill/>
          <a:ln w="57150">
            <a:noFill/>
            <a:miter lim="800000"/>
          </a:ln>
        </p:spPr>
        <p:txBody>
          <a:bodyPr lIns="137160" tIns="91440" rIns="137160" bIns="91440">
            <a:noAutofit/>
          </a:bodyPr>
          <a:lstStyle>
            <a:lvl1pPr marL="0" indent="0" algn="ctr">
              <a:spcBef>
                <a:spcPts val="900"/>
              </a:spcBef>
              <a:buNone/>
              <a:defRPr sz="2000">
                <a:latin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caption</a:t>
            </a:r>
          </a:p>
          <a:p>
            <a:pPr lvl="0"/>
            <a:endParaRPr lang="en-US" dirty="0"/>
          </a:p>
        </p:txBody>
      </p:sp>
      <p:sp>
        <p:nvSpPr>
          <p:cNvPr id="25" name="Picture Placeholder 3"/>
          <p:cNvSpPr>
            <a:spLocks noGrp="1"/>
          </p:cNvSpPr>
          <p:nvPr>
            <p:ph type="pic" sz="quarter" idx="20" hasCustomPrompt="1"/>
          </p:nvPr>
        </p:nvSpPr>
        <p:spPr>
          <a:xfrm>
            <a:off x="4252498" y="1017588"/>
            <a:ext cx="3687004" cy="3803904"/>
          </a:xfrm>
        </p:spPr>
        <p:txBody>
          <a:bodyPr anchor="ctr"/>
          <a:lstStyle>
            <a:lvl1pPr marL="0" indent="0" algn="ctr">
              <a:buNone/>
              <a:defRPr>
                <a:latin typeface="MetricHPE" panose="020B0503030202060203" pitchFamily="34" charset="0"/>
              </a:defRPr>
            </a:lvl1pPr>
          </a:lstStyle>
          <a:p>
            <a:r>
              <a:rPr lang="en-US" dirty="0"/>
              <a:t>Click to add picture</a:t>
            </a:r>
          </a:p>
        </p:txBody>
      </p:sp>
      <p:sp>
        <p:nvSpPr>
          <p:cNvPr id="26" name="Text Placeholder 3"/>
          <p:cNvSpPr>
            <a:spLocks noGrp="1"/>
          </p:cNvSpPr>
          <p:nvPr>
            <p:ph type="body" sz="half" idx="21" hasCustomPrompt="1"/>
          </p:nvPr>
        </p:nvSpPr>
        <p:spPr bwMode="ltGray">
          <a:xfrm>
            <a:off x="8141388" y="4943788"/>
            <a:ext cx="3687004" cy="1152211"/>
          </a:xfrm>
          <a:noFill/>
          <a:ln w="57150">
            <a:noFill/>
            <a:miter lim="800000"/>
          </a:ln>
        </p:spPr>
        <p:txBody>
          <a:bodyPr lIns="137160" tIns="91440" rIns="137160" bIns="91440">
            <a:noAutofit/>
          </a:bodyPr>
          <a:lstStyle>
            <a:lvl1pPr marL="0" indent="0" algn="ctr">
              <a:spcBef>
                <a:spcPts val="900"/>
              </a:spcBef>
              <a:buNone/>
              <a:defRPr sz="2000">
                <a:latin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caption</a:t>
            </a:r>
          </a:p>
          <a:p>
            <a:pPr lvl="0"/>
            <a:endParaRPr lang="en-US" dirty="0"/>
          </a:p>
        </p:txBody>
      </p:sp>
      <p:sp>
        <p:nvSpPr>
          <p:cNvPr id="27" name="Picture Placeholder 3"/>
          <p:cNvSpPr>
            <a:spLocks noGrp="1"/>
          </p:cNvSpPr>
          <p:nvPr>
            <p:ph type="pic" sz="quarter" idx="22" hasCustomPrompt="1"/>
          </p:nvPr>
        </p:nvSpPr>
        <p:spPr>
          <a:xfrm>
            <a:off x="8132692" y="1017588"/>
            <a:ext cx="3687004" cy="3803904"/>
          </a:xfrm>
        </p:spPr>
        <p:txBody>
          <a:bodyPr anchor="ctr"/>
          <a:lstStyle>
            <a:lvl1pPr marL="0" indent="0" algn="ctr">
              <a:buNone/>
              <a:defRPr>
                <a:latin typeface="MetricHPE" panose="020B0503030202060203" pitchFamily="34" charset="0"/>
              </a:defRPr>
            </a:lvl1pPr>
          </a:lstStyle>
          <a:p>
            <a:r>
              <a:rPr lang="en-US" dirty="0"/>
              <a:t>Click to add picture</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3"/>
          </p:nvPr>
        </p:nvSpPr>
        <p:spPr/>
        <p:txBody>
          <a:bodyPr/>
          <a:lstStyle>
            <a:lvl1pPr>
              <a:defRPr>
                <a:latin typeface="MetricHPE" panose="020B0503030202060203" pitchFamily="34" charset="0"/>
              </a:defRPr>
            </a:lvl1pPr>
          </a:lstStyle>
          <a:p>
            <a:r>
              <a:rPr lang="en-US">
                <a:solidFill>
                  <a:srgbClr val="C6C6C2"/>
                </a:solidFill>
              </a:rPr>
              <a:t>HPE CONFIDENTIAL | AUTHORIZED HPE PARTNER USE ONLY</a:t>
            </a:r>
            <a:endParaRPr lang="en-US" dirty="0">
              <a:solidFill>
                <a:srgbClr val="C6C6C2"/>
              </a:solidFill>
            </a:endParaRPr>
          </a:p>
        </p:txBody>
      </p:sp>
      <p:sp>
        <p:nvSpPr>
          <p:cNvPr id="3" name="Slide Number Placeholder 2"/>
          <p:cNvSpPr>
            <a:spLocks noGrp="1"/>
          </p:cNvSpPr>
          <p:nvPr>
            <p:ph type="sldNum" sz="quarter" idx="24"/>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dirty="0">
              <a:solidFill>
                <a:srgbClr val="C6C6C2"/>
              </a:solidFill>
            </a:endParaRPr>
          </a:p>
        </p:txBody>
      </p:sp>
    </p:spTree>
    <p:extLst>
      <p:ext uri="{BB962C8B-B14F-4D97-AF65-F5344CB8AC3E}">
        <p14:creationId xmlns:p14="http://schemas.microsoft.com/office/powerpoint/2010/main" val="1671656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bg1"/>
        </a:solidFill>
        <a:effectLst/>
      </p:bgPr>
    </p:bg>
    <p:spTree>
      <p:nvGrpSpPr>
        <p:cNvPr id="1" name=""/>
        <p:cNvGrpSpPr/>
        <p:nvPr/>
      </p:nvGrpSpPr>
      <p:grpSpPr>
        <a:xfrm>
          <a:off x="0" y="0"/>
          <a:ext cx="0" cy="0"/>
          <a:chOff x="0" y="0"/>
          <a:chExt cx="0" cy="0"/>
        </a:xfrm>
      </p:grpSpPr>
      <p:sp>
        <p:nvSpPr>
          <p:cNvPr id="14" name="Title 1"/>
          <p:cNvSpPr>
            <a:spLocks noGrp="1"/>
          </p:cNvSpPr>
          <p:nvPr>
            <p:ph type="title" hasCustomPrompt="1"/>
          </p:nvPr>
        </p:nvSpPr>
        <p:spPr>
          <a:xfrm>
            <a:off x="381002" y="521016"/>
            <a:ext cx="6143922" cy="2828660"/>
          </a:xfrm>
        </p:spPr>
        <p:txBody>
          <a:bodyPr anchor="b"/>
          <a:lstStyle>
            <a:lvl1pPr>
              <a:lnSpc>
                <a:spcPct val="85000"/>
              </a:lnSpc>
              <a:defRPr sz="4400">
                <a:solidFill>
                  <a:schemeClr val="tx1"/>
                </a:solidFill>
              </a:defRPr>
            </a:lvl1pPr>
          </a:lstStyle>
          <a:p>
            <a:r>
              <a:rPr lang="en-US" dirty="0"/>
              <a:t>Click to add thank you message</a:t>
            </a:r>
          </a:p>
        </p:txBody>
      </p:sp>
      <p:sp>
        <p:nvSpPr>
          <p:cNvPr id="15" name="Rectangle 14"/>
          <p:cNvSpPr/>
          <p:nvPr userDrawn="1"/>
        </p:nvSpPr>
        <p:spPr>
          <a:xfrm>
            <a:off x="381000" y="3374136"/>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0" name="Text Placeholder 7"/>
          <p:cNvSpPr>
            <a:spLocks noGrp="1"/>
          </p:cNvSpPr>
          <p:nvPr>
            <p:ph type="body" sz="quarter" idx="13" hasCustomPrompt="1"/>
          </p:nvPr>
        </p:nvSpPr>
        <p:spPr>
          <a:xfrm>
            <a:off x="389696" y="3528820"/>
            <a:ext cx="11421304" cy="381000"/>
          </a:xfrm>
        </p:spPr>
        <p:txBody>
          <a:bodyPr>
            <a:noAutofit/>
          </a:bodyPr>
          <a:lstStyle>
            <a:lvl1pPr marL="0" indent="0">
              <a:spcBef>
                <a:spcPts val="0"/>
              </a:spcBef>
              <a:buNone/>
              <a:defRPr sz="2200" baseline="0">
                <a:solidFill>
                  <a:schemeClr val="tx1"/>
                </a:solidFill>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Speaker contact information</a:t>
            </a:r>
            <a:endParaRPr dirty="0"/>
          </a:p>
        </p:txBody>
      </p:sp>
      <p:sp>
        <p:nvSpPr>
          <p:cNvPr id="2" name="Footer Placeholder 1"/>
          <p:cNvSpPr>
            <a:spLocks noGrp="1"/>
          </p:cNvSpPr>
          <p:nvPr>
            <p:ph type="ftr" sz="quarter" idx="14"/>
          </p:nvPr>
        </p:nvSpPr>
        <p:spPr/>
        <p:txBody>
          <a:bodyPr/>
          <a:lstStyle>
            <a:lvl1pPr>
              <a:defRPr>
                <a:solidFill>
                  <a:schemeClr val="bg2"/>
                </a:solidFill>
                <a:latin typeface="MetricHPE" panose="020B0503030202060203" pitchFamily="34" charset="0"/>
              </a:defRPr>
            </a:lvl1pPr>
          </a:lstStyle>
          <a:p>
            <a:r>
              <a:rPr lang="en-US">
                <a:solidFill>
                  <a:srgbClr val="787871"/>
                </a:solidFill>
              </a:rPr>
              <a:t>HPE CONFIDENTIAL | AUTHORIZED HPE PARTNER USE ONLY</a:t>
            </a:r>
            <a:endParaRPr lang="en-US" dirty="0">
              <a:solidFill>
                <a:srgbClr val="787871"/>
              </a:solidFill>
            </a:endParaRPr>
          </a:p>
        </p:txBody>
      </p:sp>
      <p:sp>
        <p:nvSpPr>
          <p:cNvPr id="3" name="Slide Number Placeholder 2"/>
          <p:cNvSpPr>
            <a:spLocks noGrp="1"/>
          </p:cNvSpPr>
          <p:nvPr>
            <p:ph type="sldNum" sz="quarter" idx="15"/>
          </p:nvPr>
        </p:nvSpPr>
        <p:spPr/>
        <p:txBody>
          <a:bodyPr/>
          <a:lstStyle>
            <a:lvl1pPr>
              <a:defRPr>
                <a:solidFill>
                  <a:schemeClr val="bg2"/>
                </a:solidFill>
                <a:latin typeface="MetricHPE" panose="020B0503030202060203" pitchFamily="34" charset="0"/>
              </a:defRPr>
            </a:lvl1pPr>
          </a:lstStyle>
          <a:p>
            <a:pPr defTabSz="1088421">
              <a:buFontTx/>
              <a:buBlip>
                <a:blip r:embed="rId3"/>
              </a:buBlip>
            </a:pPr>
            <a:fld id="{104FC826-72BB-4AF1-BA01-A94F7396A7DC}" type="slidenum">
              <a:rPr lang="en-US" smtClean="0">
                <a:solidFill>
                  <a:srgbClr val="787871"/>
                </a:solidFill>
              </a:rPr>
              <a:pPr defTabSz="1088421">
                <a:buFontTx/>
                <a:buBlip>
                  <a:blip r:embed="rId3"/>
                </a:buBlip>
              </a:pPr>
              <a:t>‹#›</a:t>
            </a:fld>
            <a:endParaRPr lang="en-US" dirty="0">
              <a:solidFill>
                <a:srgbClr val="787871"/>
              </a:solidFill>
            </a:endParaRPr>
          </a:p>
        </p:txBody>
      </p:sp>
    </p:spTree>
    <p:extLst>
      <p:ext uri="{BB962C8B-B14F-4D97-AF65-F5344CB8AC3E}">
        <p14:creationId xmlns:p14="http://schemas.microsoft.com/office/powerpoint/2010/main" val="2188557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grpSp>
        <p:nvGrpSpPr>
          <p:cNvPr id="10" name="Group 9"/>
          <p:cNvGrpSpPr>
            <a:grpSpLocks noChangeAspect="1"/>
          </p:cNvGrpSpPr>
          <p:nvPr userDrawn="1"/>
        </p:nvGrpSpPr>
        <p:grpSpPr>
          <a:xfrm>
            <a:off x="393523" y="381956"/>
            <a:ext cx="2218745" cy="893759"/>
            <a:chOff x="3578225" y="1146175"/>
            <a:chExt cx="5038725" cy="2111375"/>
          </a:xfrm>
        </p:grpSpPr>
        <p:sp>
          <p:nvSpPr>
            <p:cNvPr id="11"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solidFill>
                  <a:prstClr val="black"/>
                </a:solidFill>
                <a:latin typeface="MetricHPE Black" panose="020B0A03030202060203" pitchFamily="34" charset="0"/>
              </a:endParaRPr>
            </a:p>
          </p:txBody>
        </p:sp>
        <p:sp>
          <p:nvSpPr>
            <p:cNvPr id="12" name="Freeform 6"/>
            <p:cNvSpPr>
              <a:spLocks noEditPoints="1"/>
            </p:cNvSpPr>
            <p:nvPr/>
          </p:nvSpPr>
          <p:spPr bwMode="auto">
            <a:xfrm>
              <a:off x="3578225" y="1968501"/>
              <a:ext cx="5038725" cy="1289049"/>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solidFill>
                  <a:prstClr val="black"/>
                </a:solidFill>
                <a:latin typeface="MetricHPE Black" panose="020B0A03030202060203" pitchFamily="34" charset="0"/>
              </a:endParaRPr>
            </a:p>
          </p:txBody>
        </p:sp>
      </p:grpSp>
      <p:sp>
        <p:nvSpPr>
          <p:cNvPr id="13" name="Title 4"/>
          <p:cNvSpPr>
            <a:spLocks noGrp="1"/>
          </p:cNvSpPr>
          <p:nvPr>
            <p:ph type="title" hasCustomPrompt="1"/>
          </p:nvPr>
        </p:nvSpPr>
        <p:spPr>
          <a:xfrm>
            <a:off x="379647" y="1869197"/>
            <a:ext cx="11423555" cy="1905000"/>
          </a:xfrm>
        </p:spPr>
        <p:txBody>
          <a:bodyPr anchor="b"/>
          <a:lstStyle>
            <a:lvl1pPr>
              <a:lnSpc>
                <a:spcPct val="80000"/>
              </a:lnSpc>
              <a:defRPr sz="4400">
                <a:solidFill>
                  <a:sysClr val="windowText" lastClr="000000"/>
                </a:solidFill>
              </a:defRPr>
            </a:lvl1pPr>
          </a:lstStyle>
          <a:p>
            <a:r>
              <a:rPr lang="en-US" dirty="0"/>
              <a:t>Click to edit</a:t>
            </a:r>
            <a:br>
              <a:rPr lang="en-US" dirty="0"/>
            </a:br>
            <a:r>
              <a:rPr lang="en-US" dirty="0"/>
              <a:t>master title style</a:t>
            </a:r>
            <a:endParaRPr dirty="0"/>
          </a:p>
        </p:txBody>
      </p:sp>
      <p:sp>
        <p:nvSpPr>
          <p:cNvPr id="14" name="Subtitle 2"/>
          <p:cNvSpPr>
            <a:spLocks noGrp="1"/>
          </p:cNvSpPr>
          <p:nvPr>
            <p:ph type="subTitle" idx="1" hasCustomPrompt="1"/>
          </p:nvPr>
        </p:nvSpPr>
        <p:spPr>
          <a:xfrm>
            <a:off x="379647" y="4133088"/>
            <a:ext cx="8229600" cy="438912"/>
          </a:xfrm>
        </p:spPr>
        <p:txBody>
          <a:bodyPr>
            <a:noAutofit/>
          </a:bodyPr>
          <a:lstStyle>
            <a:lvl1pPr marL="0" indent="0" algn="l">
              <a:spcBef>
                <a:spcPts val="0"/>
              </a:spcBef>
              <a:buNone/>
              <a:defRPr sz="3000">
                <a:solidFill>
                  <a:sysClr val="windowText" lastClr="000000"/>
                </a:solidFill>
                <a:latin typeface="MetricHPE" panose="020B050303020206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endParaRPr dirty="0"/>
          </a:p>
        </p:txBody>
      </p:sp>
      <p:sp>
        <p:nvSpPr>
          <p:cNvPr id="15" name="Text Placeholder 7"/>
          <p:cNvSpPr>
            <a:spLocks noGrp="1"/>
          </p:cNvSpPr>
          <p:nvPr>
            <p:ph type="body" sz="quarter" idx="13" hasCustomPrompt="1"/>
          </p:nvPr>
        </p:nvSpPr>
        <p:spPr>
          <a:xfrm>
            <a:off x="379647" y="4577983"/>
            <a:ext cx="5489578" cy="339214"/>
          </a:xfrm>
        </p:spPr>
        <p:txBody>
          <a:bodyPr>
            <a:noAutofit/>
          </a:bodyPr>
          <a:lstStyle>
            <a:lvl1pPr marL="0" indent="0">
              <a:spcBef>
                <a:spcPts val="0"/>
              </a:spcBef>
              <a:buNone/>
              <a:defRPr sz="2000" baseline="0">
                <a:solidFill>
                  <a:sysClr val="windowText" lastClr="000000"/>
                </a:solidFill>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Month day, year</a:t>
            </a:r>
            <a:endParaRPr dirty="0"/>
          </a:p>
        </p:txBody>
      </p:sp>
      <p:sp>
        <p:nvSpPr>
          <p:cNvPr id="16" name="Rectangle 15"/>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Tree>
    <p:extLst>
      <p:ext uri="{BB962C8B-B14F-4D97-AF65-F5344CB8AC3E}">
        <p14:creationId xmlns:p14="http://schemas.microsoft.com/office/powerpoint/2010/main" val="2785048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Purple Frame Divider">
    <p:spTree>
      <p:nvGrpSpPr>
        <p:cNvPr id="1" name=""/>
        <p:cNvGrpSpPr/>
        <p:nvPr/>
      </p:nvGrpSpPr>
      <p:grpSpPr>
        <a:xfrm>
          <a:off x="0" y="0"/>
          <a:ext cx="0" cy="0"/>
          <a:chOff x="0" y="0"/>
          <a:chExt cx="0" cy="0"/>
        </a:xfrm>
      </p:grpSpPr>
      <p:sp>
        <p:nvSpPr>
          <p:cNvPr id="16" name="Rectangle 15"/>
          <p:cNvSpPr/>
          <p:nvPr userDrawn="1"/>
        </p:nvSpPr>
        <p:spPr>
          <a:xfrm>
            <a:off x="377894" y="2716146"/>
            <a:ext cx="8522208" cy="548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5"/>
          </p:nvPr>
        </p:nvSpPr>
        <p:spPr/>
        <p:txBody>
          <a:bodyPr/>
          <a:lstStyle>
            <a:lvl1pPr>
              <a:defRPr>
                <a:latin typeface="MetricHPE" panose="020B0503030202060203" pitchFamily="34" charset="0"/>
              </a:defRPr>
            </a:lvl1pPr>
          </a:lstStyle>
          <a:p>
            <a:r>
              <a:rPr lang="en-US"/>
              <a:t>HPE CONFIDENTIAL | AUTHORIZED HPE PARTNER USE ONLY</a:t>
            </a:r>
            <a:endParaRPr lang="en-US" dirty="0"/>
          </a:p>
        </p:txBody>
      </p:sp>
      <p:sp>
        <p:nvSpPr>
          <p:cNvPr id="3" name="Slide Number Placeholder 2"/>
          <p:cNvSpPr>
            <a:spLocks noGrp="1"/>
          </p:cNvSpPr>
          <p:nvPr>
            <p:ph type="sldNum" sz="quarter" idx="16"/>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
        <p:nvSpPr>
          <p:cNvPr id="8" name="Title 1">
            <a:extLst>
              <a:ext uri="{FF2B5EF4-FFF2-40B4-BE49-F238E27FC236}">
                <a16:creationId xmlns:a16="http://schemas.microsoft.com/office/drawing/2014/main" id="{2CE5726B-4E9B-428F-B8BF-52038F1B0EF7}"/>
              </a:ext>
            </a:extLst>
          </p:cNvPr>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dirty="0"/>
              <a:t>Click to add section header</a:t>
            </a:r>
          </a:p>
        </p:txBody>
      </p:sp>
      <p:sp>
        <p:nvSpPr>
          <p:cNvPr id="9" name="Text Placeholder 9">
            <a:extLst>
              <a:ext uri="{FF2B5EF4-FFF2-40B4-BE49-F238E27FC236}">
                <a16:creationId xmlns:a16="http://schemas.microsoft.com/office/drawing/2014/main" id="{CB607F37-173B-4A34-95FA-297523FEF616}"/>
              </a:ext>
            </a:extLst>
          </p:cNvPr>
          <p:cNvSpPr>
            <a:spLocks noGrp="1"/>
          </p:cNvSpPr>
          <p:nvPr>
            <p:ph type="body" sz="quarter" idx="14"/>
          </p:nvPr>
        </p:nvSpPr>
        <p:spPr>
          <a:xfrm>
            <a:off x="288994" y="2871000"/>
            <a:ext cx="8228011" cy="533400"/>
          </a:xfrm>
        </p:spPr>
        <p:txBody>
          <a:bodyPr lIns="91440" tIns="91440" rIns="91440" bIns="91440">
            <a:noAutofit/>
          </a:bodyPr>
          <a:lstStyle>
            <a:lvl1pPr marL="0" indent="0">
              <a:spcBef>
                <a:spcPts val="0"/>
              </a:spcBef>
              <a:buFontTx/>
              <a:buNone/>
              <a:defRPr sz="2600">
                <a:latin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Tree>
    <p:extLst>
      <p:ext uri="{BB962C8B-B14F-4D97-AF65-F5344CB8AC3E}">
        <p14:creationId xmlns:p14="http://schemas.microsoft.com/office/powerpoint/2010/main" val="3717155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Only, 2 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1391" y="287942"/>
            <a:ext cx="11430000" cy="868680"/>
          </a:xfrm>
        </p:spPr>
        <p:txBody>
          <a:bodyPr anchor="b"/>
          <a:lstStyle>
            <a:lvl1pPr>
              <a:defRPr/>
            </a:lvl1pPr>
          </a:lstStyle>
          <a:p>
            <a:r>
              <a:rPr lang="en-US" dirty="0"/>
              <a:t>Click to Add</a:t>
            </a:r>
            <a:br>
              <a:rPr lang="en-US" dirty="0"/>
            </a:br>
            <a:r>
              <a:rPr lang="en-US" dirty="0"/>
              <a:t>Two-Line Title</a:t>
            </a:r>
          </a:p>
        </p:txBody>
      </p:sp>
      <p:sp>
        <p:nvSpPr>
          <p:cNvPr id="5" name="Rectangle 4"/>
          <p:cNvSpPr/>
          <p:nvPr userDrawn="1"/>
        </p:nvSpPr>
        <p:spPr>
          <a:xfrm>
            <a:off x="383369" y="1228187"/>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7" name="Footer Placeholder 6"/>
          <p:cNvSpPr>
            <a:spLocks noGrp="1"/>
          </p:cNvSpPr>
          <p:nvPr>
            <p:ph type="ftr" sz="quarter" idx="10"/>
          </p:nvPr>
        </p:nvSpPr>
        <p:spPr/>
        <p:txBody>
          <a:bodyPr/>
          <a:lstStyle>
            <a:lvl1pPr>
              <a:defRPr>
                <a:latin typeface="MetricHPE" panose="020B0503030202060203" pitchFamily="34" charset="0"/>
              </a:defRPr>
            </a:lvl1pPr>
          </a:lstStyle>
          <a:p>
            <a:r>
              <a:rPr lang="en-US">
                <a:solidFill>
                  <a:srgbClr val="C6C6C2"/>
                </a:solidFill>
              </a:rPr>
              <a:t>HPE CONFIDENTIAL | AUTHORIZED HPE PARTNER USE ONLY</a:t>
            </a:r>
            <a:endParaRPr lang="en-US" dirty="0">
              <a:solidFill>
                <a:srgbClr val="C6C6C2"/>
              </a:solidFill>
            </a:endParaRPr>
          </a:p>
        </p:txBody>
      </p:sp>
      <p:sp>
        <p:nvSpPr>
          <p:cNvPr id="8" name="Slide Number Placeholder 7"/>
          <p:cNvSpPr>
            <a:spLocks noGrp="1"/>
          </p:cNvSpPr>
          <p:nvPr>
            <p:ph type="sldNum" sz="quarter" idx="11"/>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dirty="0">
              <a:solidFill>
                <a:srgbClr val="C6C6C2"/>
              </a:solidFill>
            </a:endParaRPr>
          </a:p>
        </p:txBody>
      </p:sp>
    </p:spTree>
    <p:extLst>
      <p:ext uri="{BB962C8B-B14F-4D97-AF65-F5344CB8AC3E}">
        <p14:creationId xmlns:p14="http://schemas.microsoft.com/office/powerpoint/2010/main" val="2131082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Subtitle, 2 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1391" y="287942"/>
            <a:ext cx="11430000" cy="868680"/>
          </a:xfrm>
        </p:spPr>
        <p:txBody>
          <a:bodyPr anchor="b"/>
          <a:lstStyle>
            <a:lvl1pPr>
              <a:defRPr/>
            </a:lvl1pPr>
          </a:lstStyle>
          <a:p>
            <a:r>
              <a:rPr lang="en-US" dirty="0"/>
              <a:t>Click to Add</a:t>
            </a:r>
            <a:br>
              <a:rPr lang="en-US" dirty="0"/>
            </a:br>
            <a:r>
              <a:rPr lang="en-US" dirty="0"/>
              <a:t>Two-Line 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7" name="Text Placeholder 7"/>
          <p:cNvSpPr>
            <a:spLocks noGrp="1"/>
          </p:cNvSpPr>
          <p:nvPr>
            <p:ph type="body" sz="quarter" idx="13" hasCustomPrompt="1"/>
          </p:nvPr>
        </p:nvSpPr>
        <p:spPr>
          <a:xfrm>
            <a:off x="389696" y="1205694"/>
            <a:ext cx="11421304" cy="381000"/>
          </a:xfrm>
        </p:spPr>
        <p:txBody>
          <a:bodyPr>
            <a:noAutofit/>
          </a:bodyPr>
          <a:lstStyle>
            <a:lvl1pPr marL="0" indent="0">
              <a:spcBef>
                <a:spcPts val="0"/>
              </a:spcBef>
              <a:buNone/>
              <a:defRPr sz="2200"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subtitle</a:t>
            </a:r>
          </a:p>
        </p:txBody>
      </p:sp>
      <p:sp>
        <p:nvSpPr>
          <p:cNvPr id="8" name="Rectangle 7"/>
          <p:cNvSpPr/>
          <p:nvPr userDrawn="1"/>
        </p:nvSpPr>
        <p:spPr>
          <a:xfrm>
            <a:off x="385100" y="1618696"/>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10" name="Footer Placeholder 9"/>
          <p:cNvSpPr>
            <a:spLocks noGrp="1"/>
          </p:cNvSpPr>
          <p:nvPr>
            <p:ph type="ftr" sz="quarter" idx="14"/>
          </p:nvPr>
        </p:nvSpPr>
        <p:spPr/>
        <p:txBody>
          <a:bodyPr/>
          <a:lstStyle>
            <a:lvl1pPr>
              <a:defRPr>
                <a:latin typeface="MetricHPE" panose="020B0503030202060203" pitchFamily="34" charset="0"/>
              </a:defRPr>
            </a:lvl1pPr>
          </a:lstStyle>
          <a:p>
            <a:r>
              <a:rPr lang="en-US">
                <a:solidFill>
                  <a:srgbClr val="C6C6C2"/>
                </a:solidFill>
              </a:rPr>
              <a:t>HPE CONFIDENTIAL | AUTHORIZED HPE PARTNER USE ONLY</a:t>
            </a:r>
            <a:endParaRPr lang="en-US" dirty="0">
              <a:solidFill>
                <a:srgbClr val="C6C6C2"/>
              </a:solidFill>
            </a:endParaRPr>
          </a:p>
        </p:txBody>
      </p:sp>
      <p:sp>
        <p:nvSpPr>
          <p:cNvPr id="11" name="Slide Number Placeholder 10"/>
          <p:cNvSpPr>
            <a:spLocks noGrp="1"/>
          </p:cNvSpPr>
          <p:nvPr>
            <p:ph type="sldNum" sz="quarter" idx="15"/>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dirty="0">
              <a:solidFill>
                <a:srgbClr val="C6C6C2"/>
              </a:solidFill>
            </a:endParaRPr>
          </a:p>
        </p:txBody>
      </p:sp>
    </p:spTree>
    <p:extLst>
      <p:ext uri="{BB962C8B-B14F-4D97-AF65-F5344CB8AC3E}">
        <p14:creationId xmlns:p14="http://schemas.microsoft.com/office/powerpoint/2010/main" val="1990645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Only,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1391" y="2676894"/>
            <a:ext cx="3685309" cy="868680"/>
          </a:xfrm>
        </p:spPr>
        <p:txBody>
          <a:bodyPr anchor="b"/>
          <a:lstStyle>
            <a:lvl1pPr>
              <a:defRPr/>
            </a:lvl1pPr>
          </a:lstStyle>
          <a:p>
            <a:r>
              <a:rPr lang="en-US" dirty="0"/>
              <a:t>Click to Add</a:t>
            </a:r>
            <a:br>
              <a:rPr lang="en-US" dirty="0"/>
            </a:br>
            <a:r>
              <a:rPr lang="en-US" dirty="0"/>
              <a:t>multi-Line 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8" name="Rectangle 7"/>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9" name="Footer Placeholder 8"/>
          <p:cNvSpPr>
            <a:spLocks noGrp="1"/>
          </p:cNvSpPr>
          <p:nvPr>
            <p:ph type="ftr" sz="quarter" idx="10"/>
          </p:nvPr>
        </p:nvSpPr>
        <p:spPr/>
        <p:txBody>
          <a:bodyPr/>
          <a:lstStyle>
            <a:lvl1pPr>
              <a:defRPr>
                <a:latin typeface="MetricHPE" panose="020B0503030202060203" pitchFamily="34" charset="0"/>
              </a:defRPr>
            </a:lvl1pPr>
          </a:lstStyle>
          <a:p>
            <a:r>
              <a:rPr lang="en-US">
                <a:solidFill>
                  <a:srgbClr val="C6C6C2"/>
                </a:solidFill>
              </a:rPr>
              <a:t>HPE CONFIDENTIAL | AUTHORIZED HPE PARTNER USE ONLY</a:t>
            </a:r>
            <a:endParaRPr lang="en-US" dirty="0">
              <a:solidFill>
                <a:srgbClr val="C6C6C2"/>
              </a:solidFill>
            </a:endParaRPr>
          </a:p>
        </p:txBody>
      </p:sp>
      <p:sp>
        <p:nvSpPr>
          <p:cNvPr id="10" name="Slide Number Placeholder 9"/>
          <p:cNvSpPr>
            <a:spLocks noGrp="1"/>
          </p:cNvSpPr>
          <p:nvPr>
            <p:ph type="sldNum" sz="quarter" idx="11"/>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dirty="0">
              <a:solidFill>
                <a:srgbClr val="C6C6C2"/>
              </a:solidFill>
            </a:endParaRPr>
          </a:p>
        </p:txBody>
      </p:sp>
    </p:spTree>
    <p:extLst>
      <p:ext uri="{BB962C8B-B14F-4D97-AF65-F5344CB8AC3E}">
        <p14:creationId xmlns:p14="http://schemas.microsoft.com/office/powerpoint/2010/main" val="474331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Content,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1391" y="2676894"/>
            <a:ext cx="3536373" cy="868680"/>
          </a:xfrm>
        </p:spPr>
        <p:txBody>
          <a:bodyPr anchor="b"/>
          <a:lstStyle>
            <a:lvl1pPr>
              <a:defRPr/>
            </a:lvl1pPr>
          </a:lstStyle>
          <a:p>
            <a:r>
              <a:rPr lang="en-US" dirty="0"/>
              <a:t>Click to Add</a:t>
            </a:r>
            <a:br>
              <a:rPr lang="en-US" dirty="0"/>
            </a:br>
            <a:r>
              <a:rPr lang="en-US" dirty="0"/>
              <a:t>multi-Line 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8" name="Rectangle 7"/>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11" name="Content Placeholder 10"/>
          <p:cNvSpPr>
            <a:spLocks noGrp="1"/>
          </p:cNvSpPr>
          <p:nvPr>
            <p:ph sz="quarter" idx="13"/>
          </p:nvPr>
        </p:nvSpPr>
        <p:spPr>
          <a:xfrm>
            <a:off x="4076700" y="331788"/>
            <a:ext cx="7734300" cy="5764212"/>
          </a:xfrm>
        </p:spPr>
        <p:txBody>
          <a:bodyPr anchor="ct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4"/>
          </p:nvPr>
        </p:nvSpPr>
        <p:spPr/>
        <p:txBody>
          <a:bodyPr/>
          <a:lstStyle>
            <a:lvl1pPr>
              <a:defRPr>
                <a:latin typeface="MetricHPE" panose="020B0503030202060203" pitchFamily="34" charset="0"/>
              </a:defRPr>
            </a:lvl1pPr>
          </a:lstStyle>
          <a:p>
            <a:r>
              <a:rPr lang="en-US">
                <a:solidFill>
                  <a:srgbClr val="C6C6C2"/>
                </a:solidFill>
              </a:rPr>
              <a:t>HPE CONFIDENTIAL | AUTHORIZED HPE PARTNER USE ONLY</a:t>
            </a:r>
            <a:endParaRPr lang="en-US" dirty="0">
              <a:solidFill>
                <a:srgbClr val="C6C6C2"/>
              </a:solidFill>
            </a:endParaRPr>
          </a:p>
        </p:txBody>
      </p:sp>
      <p:sp>
        <p:nvSpPr>
          <p:cNvPr id="7" name="Slide Number Placeholder 6"/>
          <p:cNvSpPr>
            <a:spLocks noGrp="1"/>
          </p:cNvSpPr>
          <p:nvPr>
            <p:ph type="sldNum" sz="quarter" idx="15"/>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dirty="0">
              <a:solidFill>
                <a:srgbClr val="C6C6C2"/>
              </a:solidFill>
            </a:endParaRPr>
          </a:p>
        </p:txBody>
      </p:sp>
    </p:spTree>
    <p:extLst>
      <p:ext uri="{BB962C8B-B14F-4D97-AF65-F5344CB8AC3E}">
        <p14:creationId xmlns:p14="http://schemas.microsoft.com/office/powerpoint/2010/main" val="130864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ubtitle and Content, Lef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8" name="Rectangle 7"/>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11" name="Content Placeholder 10"/>
          <p:cNvSpPr>
            <a:spLocks noGrp="1"/>
          </p:cNvSpPr>
          <p:nvPr>
            <p:ph sz="quarter" idx="13"/>
          </p:nvPr>
        </p:nvSpPr>
        <p:spPr>
          <a:xfrm>
            <a:off x="4076700" y="331788"/>
            <a:ext cx="7734300" cy="5764212"/>
          </a:xfrm>
        </p:spPr>
        <p:txBody>
          <a:bodyPr anchor="ct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7"/>
          <p:cNvSpPr>
            <a:spLocks noGrp="1"/>
          </p:cNvSpPr>
          <p:nvPr>
            <p:ph type="body" sz="quarter" idx="14" hasCustomPrompt="1"/>
          </p:nvPr>
        </p:nvSpPr>
        <p:spPr>
          <a:xfrm>
            <a:off x="389696" y="2703886"/>
            <a:ext cx="3567901" cy="795528"/>
          </a:xfrm>
        </p:spPr>
        <p:txBody>
          <a:bodyPr anchor="b">
            <a:noAutofit/>
          </a:bodyPr>
          <a:lstStyle>
            <a:lvl1pPr marL="0" indent="0">
              <a:spcBef>
                <a:spcPts val="0"/>
              </a:spcBef>
              <a:buNone/>
              <a:defRPr sz="2200"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a:t>
            </a:r>
            <a:br>
              <a:rPr lang="en-US" dirty="0"/>
            </a:br>
            <a:r>
              <a:rPr lang="en-US" dirty="0"/>
              <a:t>two</a:t>
            </a:r>
            <a:r>
              <a:rPr dirty="0"/>
              <a:t>-line subtitle</a:t>
            </a:r>
          </a:p>
        </p:txBody>
      </p:sp>
      <p:sp>
        <p:nvSpPr>
          <p:cNvPr id="14" name="Title 1"/>
          <p:cNvSpPr>
            <a:spLocks noGrp="1"/>
          </p:cNvSpPr>
          <p:nvPr>
            <p:ph type="title" hasCustomPrompt="1"/>
          </p:nvPr>
        </p:nvSpPr>
        <p:spPr>
          <a:xfrm>
            <a:off x="391391" y="1980879"/>
            <a:ext cx="3566206" cy="868680"/>
          </a:xfrm>
        </p:spPr>
        <p:txBody>
          <a:bodyPr anchor="b"/>
          <a:lstStyle>
            <a:lvl1pPr>
              <a:defRPr/>
            </a:lvl1pPr>
          </a:lstStyle>
          <a:p>
            <a:r>
              <a:rPr lang="en-US" dirty="0"/>
              <a:t>Click to Add</a:t>
            </a:r>
            <a:br>
              <a:rPr lang="en-US" dirty="0"/>
            </a:br>
            <a:r>
              <a:rPr lang="en-US" dirty="0"/>
              <a:t>multi-Line Title</a:t>
            </a:r>
          </a:p>
        </p:txBody>
      </p:sp>
      <p:sp>
        <p:nvSpPr>
          <p:cNvPr id="2" name="Footer Placeholder 1"/>
          <p:cNvSpPr>
            <a:spLocks noGrp="1"/>
          </p:cNvSpPr>
          <p:nvPr>
            <p:ph type="ftr" sz="quarter" idx="15"/>
          </p:nvPr>
        </p:nvSpPr>
        <p:spPr/>
        <p:txBody>
          <a:bodyPr/>
          <a:lstStyle>
            <a:lvl1pPr>
              <a:defRPr>
                <a:latin typeface="MetricHPE" panose="020B0503030202060203" pitchFamily="34" charset="0"/>
              </a:defRPr>
            </a:lvl1pPr>
          </a:lstStyle>
          <a:p>
            <a:r>
              <a:rPr lang="en-US">
                <a:solidFill>
                  <a:srgbClr val="C6C6C2"/>
                </a:solidFill>
              </a:rPr>
              <a:t>HPE CONFIDENTIAL | AUTHORIZED HPE PARTNER USE ONLY</a:t>
            </a:r>
            <a:endParaRPr lang="en-US" dirty="0">
              <a:solidFill>
                <a:srgbClr val="C6C6C2"/>
              </a:solidFill>
            </a:endParaRPr>
          </a:p>
        </p:txBody>
      </p:sp>
      <p:sp>
        <p:nvSpPr>
          <p:cNvPr id="5" name="Slide Number Placeholder 4"/>
          <p:cNvSpPr>
            <a:spLocks noGrp="1"/>
          </p:cNvSpPr>
          <p:nvPr>
            <p:ph type="sldNum" sz="quarter" idx="16"/>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dirty="0">
              <a:solidFill>
                <a:srgbClr val="C6C6C2"/>
              </a:solidFill>
            </a:endParaRPr>
          </a:p>
        </p:txBody>
      </p:sp>
    </p:spTree>
    <p:extLst>
      <p:ext uri="{BB962C8B-B14F-4D97-AF65-F5344CB8AC3E}">
        <p14:creationId xmlns:p14="http://schemas.microsoft.com/office/powerpoint/2010/main" val="431256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Content and Caption,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1391" y="1417320"/>
            <a:ext cx="3536373" cy="868680"/>
          </a:xfrm>
        </p:spPr>
        <p:txBody>
          <a:bodyPr anchor="b"/>
          <a:lstStyle>
            <a:lvl1pPr>
              <a:defRPr/>
            </a:lvl1pPr>
          </a:lstStyle>
          <a:p>
            <a:r>
              <a:rPr lang="en-US" dirty="0"/>
              <a:t>Click to Add</a:t>
            </a:r>
            <a:br>
              <a:rPr lang="en-US" dirty="0"/>
            </a:br>
            <a:r>
              <a:rPr lang="en-US" dirty="0"/>
              <a:t>multi-Line 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8" name="Rectangle 7"/>
          <p:cNvSpPr/>
          <p:nvPr userDrawn="1"/>
        </p:nvSpPr>
        <p:spPr>
          <a:xfrm>
            <a:off x="385100" y="235660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11" name="Content Placeholder 10"/>
          <p:cNvSpPr>
            <a:spLocks noGrp="1"/>
          </p:cNvSpPr>
          <p:nvPr>
            <p:ph sz="quarter" idx="13"/>
          </p:nvPr>
        </p:nvSpPr>
        <p:spPr>
          <a:xfrm>
            <a:off x="4076700" y="331788"/>
            <a:ext cx="7734300" cy="5764212"/>
          </a:xfrm>
        </p:spPr>
        <p:txBody>
          <a:bodyPr anchor="ct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4"/>
          </p:nvPr>
        </p:nvSpPr>
        <p:spPr>
          <a:xfrm>
            <a:off x="381000" y="2534960"/>
            <a:ext cx="3546475" cy="3446462"/>
          </a:xfrm>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5"/>
          </p:nvPr>
        </p:nvSpPr>
        <p:spPr/>
        <p:txBody>
          <a:bodyPr/>
          <a:lstStyle>
            <a:lvl1pPr>
              <a:defRPr>
                <a:latin typeface="MetricHPE" panose="020B0503030202060203" pitchFamily="34" charset="0"/>
              </a:defRPr>
            </a:lvl1pPr>
          </a:lstStyle>
          <a:p>
            <a:r>
              <a:rPr lang="en-US">
                <a:solidFill>
                  <a:srgbClr val="C6C6C2"/>
                </a:solidFill>
              </a:rPr>
              <a:t>HPE CONFIDENTIAL | AUTHORIZED HPE PARTNER USE ONLY</a:t>
            </a:r>
            <a:endParaRPr lang="en-US" dirty="0">
              <a:solidFill>
                <a:srgbClr val="C6C6C2"/>
              </a:solidFill>
            </a:endParaRPr>
          </a:p>
        </p:txBody>
      </p:sp>
      <p:sp>
        <p:nvSpPr>
          <p:cNvPr id="9" name="Slide Number Placeholder 8"/>
          <p:cNvSpPr>
            <a:spLocks noGrp="1"/>
          </p:cNvSpPr>
          <p:nvPr>
            <p:ph type="sldNum" sz="quarter" idx="16"/>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dirty="0">
              <a:solidFill>
                <a:srgbClr val="C6C6C2"/>
              </a:solidFill>
            </a:endParaRPr>
          </a:p>
        </p:txBody>
      </p:sp>
    </p:spTree>
    <p:extLst>
      <p:ext uri="{BB962C8B-B14F-4D97-AF65-F5344CB8AC3E}">
        <p14:creationId xmlns:p14="http://schemas.microsoft.com/office/powerpoint/2010/main" val="178420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Content and Picture, Left">
    <p:spTree>
      <p:nvGrpSpPr>
        <p:cNvPr id="1" name=""/>
        <p:cNvGrpSpPr/>
        <p:nvPr/>
      </p:nvGrpSpPr>
      <p:grpSpPr>
        <a:xfrm>
          <a:off x="0" y="0"/>
          <a:ext cx="0" cy="0"/>
          <a:chOff x="0" y="0"/>
          <a:chExt cx="0" cy="0"/>
        </a:xfrm>
      </p:grpSpPr>
      <p:sp>
        <p:nvSpPr>
          <p:cNvPr id="10" name="Picture Placeholder 9"/>
          <p:cNvSpPr>
            <a:spLocks noGrp="1"/>
          </p:cNvSpPr>
          <p:nvPr>
            <p:ph type="pic" sz="quarter" idx="15" hasCustomPrompt="1"/>
          </p:nvPr>
        </p:nvSpPr>
        <p:spPr>
          <a:xfrm>
            <a:off x="4076700" y="0"/>
            <a:ext cx="8115300" cy="6858000"/>
          </a:xfrm>
        </p:spPr>
        <p:txBody>
          <a:bodyPr anchor="ctr"/>
          <a:lstStyle>
            <a:lvl1pPr marL="0" indent="0" algn="ctr">
              <a:buNone/>
              <a:defRPr>
                <a:latin typeface="MetricHPE" panose="020B0503030202060203" pitchFamily="34" charset="0"/>
              </a:defRPr>
            </a:lvl1pPr>
          </a:lstStyle>
          <a:p>
            <a:r>
              <a:rPr lang="en-US" dirty="0"/>
              <a:t>Click to add edge-to-edge picture</a:t>
            </a:r>
          </a:p>
        </p:txBody>
      </p:sp>
      <p:sp>
        <p:nvSpPr>
          <p:cNvPr id="2" name="Title 1"/>
          <p:cNvSpPr>
            <a:spLocks noGrp="1"/>
          </p:cNvSpPr>
          <p:nvPr>
            <p:ph type="title" hasCustomPrompt="1"/>
          </p:nvPr>
        </p:nvSpPr>
        <p:spPr>
          <a:xfrm>
            <a:off x="391391" y="1417320"/>
            <a:ext cx="3536373" cy="868680"/>
          </a:xfrm>
        </p:spPr>
        <p:txBody>
          <a:bodyPr anchor="b"/>
          <a:lstStyle>
            <a:lvl1pPr>
              <a:defRPr/>
            </a:lvl1pPr>
          </a:lstStyle>
          <a:p>
            <a:r>
              <a:rPr lang="en-US" dirty="0"/>
              <a:t>Click to Add</a:t>
            </a:r>
            <a:br>
              <a:rPr lang="en-US" dirty="0"/>
            </a:br>
            <a:r>
              <a:rPr lang="en-US" dirty="0"/>
              <a:t>multi-Line 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8" name="Rectangle 7"/>
          <p:cNvSpPr/>
          <p:nvPr userDrawn="1"/>
        </p:nvSpPr>
        <p:spPr>
          <a:xfrm>
            <a:off x="385100" y="235660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7" name="Text Placeholder 6"/>
          <p:cNvSpPr>
            <a:spLocks noGrp="1"/>
          </p:cNvSpPr>
          <p:nvPr>
            <p:ph type="body" sz="quarter" idx="14"/>
          </p:nvPr>
        </p:nvSpPr>
        <p:spPr>
          <a:xfrm>
            <a:off x="381000" y="2534960"/>
            <a:ext cx="3546475" cy="3446462"/>
          </a:xfrm>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6"/>
          </p:nvPr>
        </p:nvSpPr>
        <p:spPr/>
        <p:txBody>
          <a:bodyPr/>
          <a:lstStyle>
            <a:lvl1pPr>
              <a:defRPr>
                <a:latin typeface="MetricHPE" panose="020B0503030202060203" pitchFamily="34" charset="0"/>
              </a:defRPr>
            </a:lvl1pPr>
          </a:lstStyle>
          <a:p>
            <a:r>
              <a:rPr lang="en-US">
                <a:solidFill>
                  <a:srgbClr val="C6C6C2"/>
                </a:solidFill>
              </a:rPr>
              <a:t>HPE CONFIDENTIAL | AUTHORIZED HPE PARTNER USE ONLY</a:t>
            </a:r>
            <a:endParaRPr lang="en-US" dirty="0">
              <a:solidFill>
                <a:srgbClr val="C6C6C2"/>
              </a:solidFill>
            </a:endParaRPr>
          </a:p>
        </p:txBody>
      </p:sp>
      <p:sp>
        <p:nvSpPr>
          <p:cNvPr id="9" name="Slide Number Placeholder 8"/>
          <p:cNvSpPr>
            <a:spLocks noGrp="1"/>
          </p:cNvSpPr>
          <p:nvPr>
            <p:ph type="sldNum" sz="quarter" idx="17"/>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dirty="0">
              <a:solidFill>
                <a:srgbClr val="C6C6C2"/>
              </a:solidFill>
            </a:endParaRPr>
          </a:p>
        </p:txBody>
      </p:sp>
    </p:spTree>
    <p:extLst>
      <p:ext uri="{BB962C8B-B14F-4D97-AF65-F5344CB8AC3E}">
        <p14:creationId xmlns:p14="http://schemas.microsoft.com/office/powerpoint/2010/main" val="1504169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userDrawn="1">
  <p:cSld name="5_Title Only No Logo">
    <p:bg>
      <p:bgPr>
        <a:gradFill flip="none" rotWithShape="1">
          <a:gsLst>
            <a:gs pos="0">
              <a:srgbClr val="425563"/>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70BF3-16B7-462B-AAF8-221461D26D1D}"/>
              </a:ext>
            </a:extLst>
          </p:cNvPr>
          <p:cNvSpPr>
            <a:spLocks noGrp="1"/>
          </p:cNvSpPr>
          <p:nvPr>
            <p:ph type="title" hasCustomPrompt="1"/>
          </p:nvPr>
        </p:nvSpPr>
        <p:spPr>
          <a:xfrm>
            <a:off x="391391" y="2676894"/>
            <a:ext cx="3685309" cy="868680"/>
          </a:xfrm>
        </p:spPr>
        <p:txBody>
          <a:bodyPr anchor="b"/>
          <a:lstStyle>
            <a:lvl1pPr>
              <a:defRPr/>
            </a:lvl1pPr>
          </a:lstStyle>
          <a:p>
            <a:r>
              <a:rPr lang="en-US" dirty="0"/>
              <a:t>Click to Add</a:t>
            </a:r>
            <a:br>
              <a:rPr lang="en-US" dirty="0"/>
            </a:br>
            <a:r>
              <a:rPr lang="en-US" dirty="0"/>
              <a:t>multi-Line Title</a:t>
            </a:r>
          </a:p>
        </p:txBody>
      </p:sp>
      <p:pic>
        <p:nvPicPr>
          <p:cNvPr id="3" name="Picture 2">
            <a:extLst>
              <a:ext uri="{FF2B5EF4-FFF2-40B4-BE49-F238E27FC236}">
                <a16:creationId xmlns:a16="http://schemas.microsoft.com/office/drawing/2014/main" id="{D25D316D-3C01-428E-9E4B-B67F32F241F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4" name="Rectangle 3">
            <a:extLst>
              <a:ext uri="{FF2B5EF4-FFF2-40B4-BE49-F238E27FC236}">
                <a16:creationId xmlns:a16="http://schemas.microsoft.com/office/drawing/2014/main" id="{C3EF66C2-99F9-49D5-BE1E-DA12023FFB90}"/>
              </a:ext>
            </a:extLst>
          </p:cNvPr>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5" name="Footer Placeholder 8">
            <a:extLst>
              <a:ext uri="{FF2B5EF4-FFF2-40B4-BE49-F238E27FC236}">
                <a16:creationId xmlns:a16="http://schemas.microsoft.com/office/drawing/2014/main" id="{4171D071-F7F8-48AA-9100-FDF91B313307}"/>
              </a:ext>
            </a:extLst>
          </p:cNvPr>
          <p:cNvSpPr>
            <a:spLocks noGrp="1"/>
          </p:cNvSpPr>
          <p:nvPr>
            <p:ph type="ftr" sz="quarter" idx="10"/>
          </p:nvPr>
        </p:nvSpPr>
        <p:spPr>
          <a:xfrm>
            <a:off x="7088056" y="6336077"/>
            <a:ext cx="4114800" cy="220717"/>
          </a:xfrm>
        </p:spPr>
        <p:txBody>
          <a:bodyPr/>
          <a:lstStyle>
            <a:lvl1pPr>
              <a:defRPr>
                <a:latin typeface="MetricHPE" panose="020B0503030202060203" pitchFamily="34" charset="0"/>
              </a:defRPr>
            </a:lvl1pPr>
          </a:lstStyle>
          <a:p>
            <a:r>
              <a:rPr lang="en-US">
                <a:solidFill>
                  <a:srgbClr val="C6C6C2"/>
                </a:solidFill>
              </a:rPr>
              <a:t>HPE CONFIDENTIAL | AUTHORIZED HPE PARTNER USE ONLY</a:t>
            </a:r>
            <a:endParaRPr lang="en-US" dirty="0">
              <a:solidFill>
                <a:srgbClr val="C6C6C2"/>
              </a:solidFill>
            </a:endParaRPr>
          </a:p>
        </p:txBody>
      </p:sp>
      <p:sp>
        <p:nvSpPr>
          <p:cNvPr id="6" name="Slide Number Placeholder 9">
            <a:extLst>
              <a:ext uri="{FF2B5EF4-FFF2-40B4-BE49-F238E27FC236}">
                <a16:creationId xmlns:a16="http://schemas.microsoft.com/office/drawing/2014/main" id="{F2182FAB-ABF9-4527-BEC7-E5CA96368030}"/>
              </a:ext>
            </a:extLst>
          </p:cNvPr>
          <p:cNvSpPr>
            <a:spLocks noGrp="1"/>
          </p:cNvSpPr>
          <p:nvPr>
            <p:ph type="sldNum" sz="quarter" idx="11"/>
          </p:nvPr>
        </p:nvSpPr>
        <p:spPr>
          <a:xfrm>
            <a:off x="11202856" y="6301811"/>
            <a:ext cx="684344" cy="365125"/>
          </a:xfrm>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dirty="0">
              <a:solidFill>
                <a:srgbClr val="C6C6C2"/>
              </a:solidFill>
            </a:endParaRPr>
          </a:p>
        </p:txBody>
      </p:sp>
    </p:spTree>
    <p:extLst>
      <p:ext uri="{BB962C8B-B14F-4D97-AF65-F5344CB8AC3E}">
        <p14:creationId xmlns:p14="http://schemas.microsoft.com/office/powerpoint/2010/main" val="2869840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Dark 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9" name="Group 8"/>
          <p:cNvGrpSpPr>
            <a:grpSpLocks noChangeAspect="1"/>
          </p:cNvGrpSpPr>
          <p:nvPr userDrawn="1"/>
        </p:nvGrpSpPr>
        <p:grpSpPr>
          <a:xfrm>
            <a:off x="393523" y="381956"/>
            <a:ext cx="2218745" cy="893759"/>
            <a:chOff x="3578225" y="1146175"/>
            <a:chExt cx="5038725" cy="2111375"/>
          </a:xfrm>
        </p:grpSpPr>
        <p:sp>
          <p:nvSpPr>
            <p:cNvPr id="13"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solidFill>
                  <a:prstClr val="black"/>
                </a:solidFill>
                <a:latin typeface="MetricHPE Black" panose="020B0A03030202060203" pitchFamily="34" charset="0"/>
              </a:endParaRPr>
            </a:p>
          </p:txBody>
        </p:sp>
        <p:sp>
          <p:nvSpPr>
            <p:cNvPr id="14" name="Freeform 6"/>
            <p:cNvSpPr>
              <a:spLocks noEditPoints="1"/>
            </p:cNvSpPr>
            <p:nvPr/>
          </p:nvSpPr>
          <p:spPr bwMode="auto">
            <a:xfrm>
              <a:off x="3578225" y="1968501"/>
              <a:ext cx="5038725" cy="1289049"/>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solidFill>
                  <a:prstClr val="black"/>
                </a:solidFill>
                <a:latin typeface="MetricHPE Black" panose="020B0A03030202060203" pitchFamily="34" charset="0"/>
              </a:endParaRPr>
            </a:p>
          </p:txBody>
        </p:sp>
      </p:grpSp>
      <p:sp>
        <p:nvSpPr>
          <p:cNvPr id="15" name="Title 4"/>
          <p:cNvSpPr>
            <a:spLocks noGrp="1"/>
          </p:cNvSpPr>
          <p:nvPr>
            <p:ph type="title" hasCustomPrompt="1"/>
          </p:nvPr>
        </p:nvSpPr>
        <p:spPr>
          <a:xfrm>
            <a:off x="379647" y="1869197"/>
            <a:ext cx="11423555" cy="1905000"/>
          </a:xfrm>
        </p:spPr>
        <p:txBody>
          <a:bodyPr anchor="b"/>
          <a:lstStyle>
            <a:lvl1pPr>
              <a:lnSpc>
                <a:spcPct val="80000"/>
              </a:lnSpc>
              <a:defRPr sz="4400">
                <a:solidFill>
                  <a:schemeClr val="bg1"/>
                </a:solidFill>
              </a:defRPr>
            </a:lvl1pPr>
          </a:lstStyle>
          <a:p>
            <a:r>
              <a:rPr lang="en-US" dirty="0"/>
              <a:t>Click to edit</a:t>
            </a:r>
            <a:br>
              <a:rPr lang="en-US" dirty="0"/>
            </a:br>
            <a:r>
              <a:rPr lang="en-US" dirty="0"/>
              <a:t>master title style</a:t>
            </a:r>
            <a:endParaRPr dirty="0"/>
          </a:p>
        </p:txBody>
      </p:sp>
      <p:sp>
        <p:nvSpPr>
          <p:cNvPr id="16" name="Subtitle 2"/>
          <p:cNvSpPr>
            <a:spLocks noGrp="1"/>
          </p:cNvSpPr>
          <p:nvPr>
            <p:ph type="subTitle" idx="1" hasCustomPrompt="1"/>
          </p:nvPr>
        </p:nvSpPr>
        <p:spPr>
          <a:xfrm>
            <a:off x="379647" y="4133088"/>
            <a:ext cx="8229600" cy="438912"/>
          </a:xfrm>
        </p:spPr>
        <p:txBody>
          <a:bodyPr>
            <a:noAutofit/>
          </a:bodyPr>
          <a:lstStyle>
            <a:lvl1pPr marL="0" indent="0" algn="l">
              <a:spcBef>
                <a:spcPts val="0"/>
              </a:spcBef>
              <a:buNone/>
              <a:defRPr sz="3000">
                <a:solidFill>
                  <a:schemeClr val="bg1"/>
                </a:solidFill>
                <a:latin typeface="MetricHPE" panose="020B050303020206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endParaRPr dirty="0"/>
          </a:p>
        </p:txBody>
      </p:sp>
      <p:sp>
        <p:nvSpPr>
          <p:cNvPr id="17" name="Text Placeholder 7"/>
          <p:cNvSpPr>
            <a:spLocks noGrp="1"/>
          </p:cNvSpPr>
          <p:nvPr>
            <p:ph type="body" sz="quarter" idx="13" hasCustomPrompt="1"/>
          </p:nvPr>
        </p:nvSpPr>
        <p:spPr>
          <a:xfrm>
            <a:off x="379647" y="4577983"/>
            <a:ext cx="5489578" cy="339214"/>
          </a:xfrm>
        </p:spPr>
        <p:txBody>
          <a:bodyPr>
            <a:noAutofit/>
          </a:bodyPr>
          <a:lstStyle>
            <a:lvl1pPr marL="0" indent="0">
              <a:spcBef>
                <a:spcPts val="0"/>
              </a:spcBef>
              <a:buNone/>
              <a:defRPr sz="2000" baseline="0">
                <a:solidFill>
                  <a:schemeClr val="bg1"/>
                </a:solidFill>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Month day, year</a:t>
            </a:r>
            <a:endParaRPr dirty="0"/>
          </a:p>
        </p:txBody>
      </p:sp>
      <p:sp>
        <p:nvSpPr>
          <p:cNvPr id="18" name="Rectangle 17"/>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Tree>
    <p:extLst>
      <p:ext uri="{BB962C8B-B14F-4D97-AF65-F5344CB8AC3E}">
        <p14:creationId xmlns:p14="http://schemas.microsoft.com/office/powerpoint/2010/main" val="1975676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2_Title Slide with Dark Picture">
    <p:bg>
      <p:bgPr>
        <a:solidFill>
          <a:schemeClr val="bg1"/>
        </a:solidFill>
        <a:effectLst/>
      </p:bgPr>
    </p:bg>
    <p:spTree>
      <p:nvGrpSpPr>
        <p:cNvPr id="1" name=""/>
        <p:cNvGrpSpPr/>
        <p:nvPr/>
      </p:nvGrpSpPr>
      <p:grpSpPr>
        <a:xfrm>
          <a:off x="0" y="0"/>
          <a:ext cx="0" cy="0"/>
          <a:chOff x="0" y="0"/>
          <a:chExt cx="0" cy="0"/>
        </a:xfrm>
      </p:grpSpPr>
      <p:grpSp>
        <p:nvGrpSpPr>
          <p:cNvPr id="9" name="Group 8"/>
          <p:cNvGrpSpPr>
            <a:grpSpLocks noChangeAspect="1"/>
          </p:cNvGrpSpPr>
          <p:nvPr userDrawn="1"/>
        </p:nvGrpSpPr>
        <p:grpSpPr>
          <a:xfrm>
            <a:off x="393523" y="381956"/>
            <a:ext cx="2218745" cy="893759"/>
            <a:chOff x="3578225" y="1146175"/>
            <a:chExt cx="5038725" cy="2111375"/>
          </a:xfrm>
        </p:grpSpPr>
        <p:sp>
          <p:nvSpPr>
            <p:cNvPr id="13"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solidFill>
                  <a:prstClr val="black"/>
                </a:solidFill>
                <a:latin typeface="MetricHPE Black" panose="020B0A03030202060203" pitchFamily="34" charset="0"/>
              </a:endParaRPr>
            </a:p>
          </p:txBody>
        </p:sp>
        <p:sp>
          <p:nvSpPr>
            <p:cNvPr id="14" name="Freeform 6"/>
            <p:cNvSpPr>
              <a:spLocks noEditPoints="1"/>
            </p:cNvSpPr>
            <p:nvPr/>
          </p:nvSpPr>
          <p:spPr bwMode="auto">
            <a:xfrm>
              <a:off x="3578225" y="1968501"/>
              <a:ext cx="5038725" cy="1289049"/>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solidFill>
                  <a:prstClr val="black"/>
                </a:solidFill>
                <a:latin typeface="MetricHPE Black" panose="020B0A03030202060203" pitchFamily="34" charset="0"/>
              </a:endParaRPr>
            </a:p>
          </p:txBody>
        </p:sp>
      </p:grpSp>
      <p:sp>
        <p:nvSpPr>
          <p:cNvPr id="15" name="Title 4"/>
          <p:cNvSpPr>
            <a:spLocks noGrp="1"/>
          </p:cNvSpPr>
          <p:nvPr>
            <p:ph type="title" hasCustomPrompt="1"/>
          </p:nvPr>
        </p:nvSpPr>
        <p:spPr>
          <a:xfrm>
            <a:off x="379647" y="1869197"/>
            <a:ext cx="11423555" cy="1905000"/>
          </a:xfrm>
        </p:spPr>
        <p:txBody>
          <a:bodyPr anchor="b"/>
          <a:lstStyle>
            <a:lvl1pPr>
              <a:lnSpc>
                <a:spcPct val="80000"/>
              </a:lnSpc>
              <a:defRPr sz="4400">
                <a:solidFill>
                  <a:sysClr val="windowText" lastClr="000000"/>
                </a:solidFill>
              </a:defRPr>
            </a:lvl1pPr>
          </a:lstStyle>
          <a:p>
            <a:r>
              <a:rPr lang="en-US" dirty="0"/>
              <a:t>Click to edit</a:t>
            </a:r>
            <a:br>
              <a:rPr lang="en-US" dirty="0"/>
            </a:br>
            <a:r>
              <a:rPr lang="en-US" dirty="0"/>
              <a:t>master title style</a:t>
            </a:r>
            <a:endParaRPr dirty="0"/>
          </a:p>
        </p:txBody>
      </p:sp>
      <p:sp>
        <p:nvSpPr>
          <p:cNvPr id="18" name="Rectangle 17"/>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12" name="Subtitle 2"/>
          <p:cNvSpPr>
            <a:spLocks noGrp="1"/>
          </p:cNvSpPr>
          <p:nvPr>
            <p:ph type="subTitle" idx="1" hasCustomPrompt="1"/>
          </p:nvPr>
        </p:nvSpPr>
        <p:spPr>
          <a:xfrm>
            <a:off x="379647" y="4133088"/>
            <a:ext cx="8229600" cy="438912"/>
          </a:xfrm>
        </p:spPr>
        <p:txBody>
          <a:bodyPr>
            <a:noAutofit/>
          </a:bodyPr>
          <a:lstStyle>
            <a:lvl1pPr marL="0" indent="0" algn="l">
              <a:spcBef>
                <a:spcPts val="0"/>
              </a:spcBef>
              <a:buNone/>
              <a:defRPr sz="3000">
                <a:solidFill>
                  <a:schemeClr val="tx1"/>
                </a:solidFill>
                <a:latin typeface="MetricHPE" panose="020B050303020206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endParaRPr dirty="0"/>
          </a:p>
        </p:txBody>
      </p:sp>
      <p:sp>
        <p:nvSpPr>
          <p:cNvPr id="19" name="Text Placeholder 7"/>
          <p:cNvSpPr>
            <a:spLocks noGrp="1"/>
          </p:cNvSpPr>
          <p:nvPr>
            <p:ph type="body" sz="quarter" idx="13" hasCustomPrompt="1"/>
          </p:nvPr>
        </p:nvSpPr>
        <p:spPr>
          <a:xfrm>
            <a:off x="379647" y="4577983"/>
            <a:ext cx="5489578" cy="339214"/>
          </a:xfrm>
        </p:spPr>
        <p:txBody>
          <a:bodyPr>
            <a:noAutofit/>
          </a:bodyPr>
          <a:lstStyle>
            <a:lvl1pPr marL="0" indent="0">
              <a:spcBef>
                <a:spcPts val="0"/>
              </a:spcBef>
              <a:buNone/>
              <a:defRPr sz="2000" baseline="0">
                <a:solidFill>
                  <a:schemeClr val="tx1"/>
                </a:solidFill>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Month day, year</a:t>
            </a:r>
            <a:endParaRPr dirty="0"/>
          </a:p>
        </p:txBody>
      </p:sp>
    </p:spTree>
    <p:extLst>
      <p:ext uri="{BB962C8B-B14F-4D97-AF65-F5344CB8AC3E}">
        <p14:creationId xmlns:p14="http://schemas.microsoft.com/office/powerpoint/2010/main" val="633240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late Turquoise Frame Divider">
    <p:spTree>
      <p:nvGrpSpPr>
        <p:cNvPr id="1" name=""/>
        <p:cNvGrpSpPr/>
        <p:nvPr/>
      </p:nvGrpSpPr>
      <p:grpSpPr>
        <a:xfrm>
          <a:off x="0" y="0"/>
          <a:ext cx="0" cy="0"/>
          <a:chOff x="0" y="0"/>
          <a:chExt cx="0" cy="0"/>
        </a:xfrm>
      </p:grpSpPr>
      <p:sp>
        <p:nvSpPr>
          <p:cNvPr id="16" name="Rectangle 15"/>
          <p:cNvSpPr/>
          <p:nvPr userDrawn="1"/>
        </p:nvSpPr>
        <p:spPr>
          <a:xfrm>
            <a:off x="377894" y="2716146"/>
            <a:ext cx="8522208" cy="54864"/>
          </a:xfrm>
          <a:prstGeom prst="rect">
            <a:avLst/>
          </a:prstGeom>
          <a:solidFill>
            <a:srgbClr val="32DA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5"/>
          </p:nvPr>
        </p:nvSpPr>
        <p:spPr/>
        <p:txBody>
          <a:bodyPr/>
          <a:lstStyle>
            <a:lvl1pPr>
              <a:defRPr>
                <a:latin typeface="MetricHPE" panose="020B0503030202060203" pitchFamily="34" charset="0"/>
              </a:defRPr>
            </a:lvl1pPr>
          </a:lstStyle>
          <a:p>
            <a:r>
              <a:rPr lang="en-US"/>
              <a:t>HPE CONFIDENTIAL | AUTHORIZED HPE PARTNER USE ONLY</a:t>
            </a:r>
            <a:endParaRPr lang="en-US" dirty="0"/>
          </a:p>
        </p:txBody>
      </p:sp>
      <p:sp>
        <p:nvSpPr>
          <p:cNvPr id="3" name="Slide Number Placeholder 2"/>
          <p:cNvSpPr>
            <a:spLocks noGrp="1"/>
          </p:cNvSpPr>
          <p:nvPr>
            <p:ph type="sldNum" sz="quarter" idx="16"/>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
        <p:nvSpPr>
          <p:cNvPr id="8" name="Title 1">
            <a:extLst>
              <a:ext uri="{FF2B5EF4-FFF2-40B4-BE49-F238E27FC236}">
                <a16:creationId xmlns:a16="http://schemas.microsoft.com/office/drawing/2014/main" id="{52C54A16-447D-4A74-9122-F46E4BC750F0}"/>
              </a:ext>
            </a:extLst>
          </p:cNvPr>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dirty="0"/>
              <a:t>Click to add section header</a:t>
            </a:r>
          </a:p>
        </p:txBody>
      </p:sp>
      <p:sp>
        <p:nvSpPr>
          <p:cNvPr id="10" name="Text Placeholder 9">
            <a:extLst>
              <a:ext uri="{FF2B5EF4-FFF2-40B4-BE49-F238E27FC236}">
                <a16:creationId xmlns:a16="http://schemas.microsoft.com/office/drawing/2014/main" id="{1567728E-6D0A-492B-89E6-39E224462568}"/>
              </a:ext>
            </a:extLst>
          </p:cNvPr>
          <p:cNvSpPr>
            <a:spLocks noGrp="1"/>
          </p:cNvSpPr>
          <p:nvPr>
            <p:ph type="body" sz="quarter" idx="14"/>
          </p:nvPr>
        </p:nvSpPr>
        <p:spPr>
          <a:xfrm>
            <a:off x="288994" y="2871000"/>
            <a:ext cx="8228011" cy="533400"/>
          </a:xfrm>
        </p:spPr>
        <p:txBody>
          <a:bodyPr lIns="91440" tIns="91440" rIns="91440" bIns="91440">
            <a:noAutofit/>
          </a:bodyPr>
          <a:lstStyle>
            <a:lvl1pPr marL="0" indent="0">
              <a:spcBef>
                <a:spcPts val="0"/>
              </a:spcBef>
              <a:buFontTx/>
              <a:buNone/>
              <a:defRPr sz="2600">
                <a:latin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Tree>
    <p:extLst>
      <p:ext uri="{BB962C8B-B14F-4D97-AF65-F5344CB8AC3E}">
        <p14:creationId xmlns:p14="http://schemas.microsoft.com/office/powerpoint/2010/main" val="516669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itle Slide with Name">
    <p:spTree>
      <p:nvGrpSpPr>
        <p:cNvPr id="1" name=""/>
        <p:cNvGrpSpPr/>
        <p:nvPr/>
      </p:nvGrpSpPr>
      <p:grpSpPr>
        <a:xfrm>
          <a:off x="0" y="0"/>
          <a:ext cx="0" cy="0"/>
          <a:chOff x="0" y="0"/>
          <a:chExt cx="0" cy="0"/>
        </a:xfrm>
      </p:grpSpPr>
      <p:grpSp>
        <p:nvGrpSpPr>
          <p:cNvPr id="9" name="Group 8"/>
          <p:cNvGrpSpPr>
            <a:grpSpLocks noChangeAspect="1"/>
          </p:cNvGrpSpPr>
          <p:nvPr userDrawn="1"/>
        </p:nvGrpSpPr>
        <p:grpSpPr>
          <a:xfrm>
            <a:off x="393523" y="381956"/>
            <a:ext cx="2218745" cy="893759"/>
            <a:chOff x="3578225" y="1146175"/>
            <a:chExt cx="5038725" cy="2111375"/>
          </a:xfrm>
        </p:grpSpPr>
        <p:sp>
          <p:nvSpPr>
            <p:cNvPr id="13"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solidFill>
                  <a:prstClr val="black"/>
                </a:solidFill>
                <a:latin typeface="MetricHPE Black" panose="020B0A03030202060203" pitchFamily="34" charset="0"/>
              </a:endParaRPr>
            </a:p>
          </p:txBody>
        </p:sp>
        <p:sp>
          <p:nvSpPr>
            <p:cNvPr id="14" name="Freeform 6"/>
            <p:cNvSpPr>
              <a:spLocks noEditPoints="1"/>
            </p:cNvSpPr>
            <p:nvPr/>
          </p:nvSpPr>
          <p:spPr bwMode="auto">
            <a:xfrm>
              <a:off x="3578225" y="1968501"/>
              <a:ext cx="5038725" cy="1289049"/>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solidFill>
                  <a:prstClr val="black"/>
                </a:solidFill>
                <a:latin typeface="MetricHPE Black" panose="020B0A03030202060203" pitchFamily="34" charset="0"/>
              </a:endParaRPr>
            </a:p>
          </p:txBody>
        </p:sp>
      </p:grpSp>
      <p:sp>
        <p:nvSpPr>
          <p:cNvPr id="15" name="Title 4"/>
          <p:cNvSpPr>
            <a:spLocks noGrp="1"/>
          </p:cNvSpPr>
          <p:nvPr>
            <p:ph type="title" hasCustomPrompt="1"/>
          </p:nvPr>
        </p:nvSpPr>
        <p:spPr>
          <a:xfrm>
            <a:off x="379647" y="1869197"/>
            <a:ext cx="11423555" cy="1905000"/>
          </a:xfrm>
        </p:spPr>
        <p:txBody>
          <a:bodyPr anchor="b"/>
          <a:lstStyle>
            <a:lvl1pPr>
              <a:lnSpc>
                <a:spcPct val="80000"/>
              </a:lnSpc>
              <a:defRPr sz="4400">
                <a:solidFill>
                  <a:schemeClr val="bg1"/>
                </a:solidFill>
              </a:defRPr>
            </a:lvl1pPr>
          </a:lstStyle>
          <a:p>
            <a:r>
              <a:rPr lang="en-US" dirty="0"/>
              <a:t>Click to edit</a:t>
            </a:r>
            <a:br>
              <a:rPr lang="en-US" dirty="0"/>
            </a:br>
            <a:r>
              <a:rPr lang="en-US" dirty="0"/>
              <a:t>master title style</a:t>
            </a:r>
            <a:endParaRPr dirty="0"/>
          </a:p>
        </p:txBody>
      </p:sp>
      <p:sp>
        <p:nvSpPr>
          <p:cNvPr id="16" name="Subtitle 2"/>
          <p:cNvSpPr>
            <a:spLocks noGrp="1"/>
          </p:cNvSpPr>
          <p:nvPr>
            <p:ph type="subTitle" idx="1" hasCustomPrompt="1"/>
          </p:nvPr>
        </p:nvSpPr>
        <p:spPr>
          <a:xfrm>
            <a:off x="379647" y="4133088"/>
            <a:ext cx="8229600" cy="438912"/>
          </a:xfrm>
        </p:spPr>
        <p:txBody>
          <a:bodyPr>
            <a:noAutofit/>
          </a:bodyPr>
          <a:lstStyle>
            <a:lvl1pPr marL="0" indent="0" algn="l">
              <a:spcBef>
                <a:spcPts val="0"/>
              </a:spcBef>
              <a:buNone/>
              <a:defRPr sz="3000">
                <a:solidFill>
                  <a:schemeClr val="bg1"/>
                </a:solidFill>
                <a:latin typeface="MetricHPE" panose="020B050303020206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endParaRPr dirty="0"/>
          </a:p>
        </p:txBody>
      </p:sp>
      <p:sp>
        <p:nvSpPr>
          <p:cNvPr id="17" name="Text Placeholder 7"/>
          <p:cNvSpPr>
            <a:spLocks noGrp="1"/>
          </p:cNvSpPr>
          <p:nvPr>
            <p:ph type="body" sz="quarter" idx="13" hasCustomPrompt="1"/>
          </p:nvPr>
        </p:nvSpPr>
        <p:spPr>
          <a:xfrm>
            <a:off x="379647" y="4577983"/>
            <a:ext cx="5489578" cy="339214"/>
          </a:xfrm>
        </p:spPr>
        <p:txBody>
          <a:bodyPr>
            <a:noAutofit/>
          </a:bodyPr>
          <a:lstStyle>
            <a:lvl1pPr marL="0" indent="0">
              <a:spcBef>
                <a:spcPts val="0"/>
              </a:spcBef>
              <a:buNone/>
              <a:defRPr sz="2000" baseline="0">
                <a:solidFill>
                  <a:schemeClr val="bg1"/>
                </a:solidFill>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Month day, year</a:t>
            </a:r>
            <a:endParaRPr dirty="0"/>
          </a:p>
        </p:txBody>
      </p:sp>
      <p:sp>
        <p:nvSpPr>
          <p:cNvPr id="18" name="Rectangle 17"/>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Tree>
    <p:extLst>
      <p:ext uri="{BB962C8B-B14F-4D97-AF65-F5344CB8AC3E}">
        <p14:creationId xmlns:p14="http://schemas.microsoft.com/office/powerpoint/2010/main" val="2574062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Picture Placeholder 3"/>
          <p:cNvSpPr>
            <a:spLocks noGrp="1"/>
          </p:cNvSpPr>
          <p:nvPr>
            <p:ph type="pic" sz="quarter" idx="15" hasCustomPrompt="1"/>
          </p:nvPr>
        </p:nvSpPr>
        <p:spPr>
          <a:xfrm>
            <a:off x="0" y="0"/>
            <a:ext cx="12192000" cy="6858000"/>
          </a:xfrm>
        </p:spPr>
        <p:txBody>
          <a:bodyPr rIns="1828800" anchor="ctr"/>
          <a:lstStyle>
            <a:lvl1pPr marL="0" indent="0" algn="r">
              <a:buNone/>
              <a:defRPr>
                <a:latin typeface="MetricHPE" panose="020B0503030202060203" pitchFamily="34" charset="0"/>
              </a:defRPr>
            </a:lvl1pPr>
          </a:lstStyle>
          <a:p>
            <a:r>
              <a:rPr lang="en-US" dirty="0"/>
              <a:t>Click to add picture</a:t>
            </a:r>
          </a:p>
        </p:txBody>
      </p:sp>
      <p:sp>
        <p:nvSpPr>
          <p:cNvPr id="8" name="Title 1"/>
          <p:cNvSpPr>
            <a:spLocks noGrp="1"/>
          </p:cNvSpPr>
          <p:nvPr>
            <p:ph type="title" hasCustomPrompt="1"/>
          </p:nvPr>
        </p:nvSpPr>
        <p:spPr>
          <a:xfrm>
            <a:off x="419839" y="2743510"/>
            <a:ext cx="5574561" cy="1485280"/>
          </a:xfrm>
        </p:spPr>
        <p:txBody>
          <a:bodyPr anchor="t"/>
          <a:lstStyle>
            <a:lvl1pPr>
              <a:defRPr sz="3200" baseline="0"/>
            </a:lvl1pPr>
          </a:lstStyle>
          <a:p>
            <a:r>
              <a:rPr lang="en-US" dirty="0"/>
              <a:t>Click to add section header</a:t>
            </a:r>
            <a:br>
              <a:rPr lang="en-US" dirty="0"/>
            </a:br>
            <a:r>
              <a:rPr lang="en-US" dirty="0"/>
              <a:t>or big idea statement</a:t>
            </a:r>
          </a:p>
        </p:txBody>
      </p:sp>
      <p:sp>
        <p:nvSpPr>
          <p:cNvPr id="2" name="Footer Placeholder 1"/>
          <p:cNvSpPr>
            <a:spLocks noGrp="1"/>
          </p:cNvSpPr>
          <p:nvPr>
            <p:ph type="ftr" sz="quarter" idx="16"/>
          </p:nvPr>
        </p:nvSpPr>
        <p:spPr/>
        <p:txBody>
          <a:bodyPr/>
          <a:lstStyle>
            <a:lvl1pPr>
              <a:defRPr>
                <a:latin typeface="MetricHPE" panose="020B0503030202060203" pitchFamily="34" charset="0"/>
              </a:defRPr>
            </a:lvl1pPr>
          </a:lstStyle>
          <a:p>
            <a:r>
              <a:rPr lang="en-US">
                <a:solidFill>
                  <a:srgbClr val="C6C6C2"/>
                </a:solidFill>
              </a:rPr>
              <a:t>HPE CONFIDENTIAL | AUTHORIZED HPE PARTNER USE ONLY</a:t>
            </a:r>
            <a:endParaRPr lang="en-US" dirty="0">
              <a:solidFill>
                <a:srgbClr val="C6C6C2"/>
              </a:solidFill>
            </a:endParaRPr>
          </a:p>
        </p:txBody>
      </p:sp>
      <p:sp>
        <p:nvSpPr>
          <p:cNvPr id="3" name="Slide Number Placeholder 2"/>
          <p:cNvSpPr>
            <a:spLocks noGrp="1"/>
          </p:cNvSpPr>
          <p:nvPr>
            <p:ph type="sldNum" sz="quarter" idx="17"/>
          </p:nvPr>
        </p:nvSpPr>
        <p:spPr/>
        <p:txBody>
          <a:bodyPr/>
          <a:lstStyle>
            <a:lvl1pPr>
              <a:defRPr>
                <a:latin typeface="MetricHPE" panose="020B0503030202060203" pitchFamily="34" charset="0"/>
              </a:defRPr>
            </a:lvl1pPr>
          </a:lstStyle>
          <a:p>
            <a:pPr defTabSz="1088421">
              <a:buFontTx/>
              <a:buBlip>
                <a:blip r:embed="rId2"/>
              </a:buBlip>
            </a:pPr>
            <a:fld id="{104FC826-72BB-4AF1-BA01-A94F7396A7DC}" type="slidenum">
              <a:rPr lang="en-US" smtClean="0">
                <a:solidFill>
                  <a:srgbClr val="C6C6C2"/>
                </a:solidFill>
              </a:rPr>
              <a:pPr defTabSz="1088421">
                <a:buFontTx/>
                <a:buBlip>
                  <a:blip r:embed="rId2"/>
                </a:buBlip>
              </a:pPr>
              <a:t>‹#›</a:t>
            </a:fld>
            <a:endParaRPr lang="en-US" dirty="0">
              <a:solidFill>
                <a:srgbClr val="C6C6C2"/>
              </a:solidFill>
            </a:endParaRPr>
          </a:p>
        </p:txBody>
      </p:sp>
    </p:spTree>
    <p:extLst>
      <p:ext uri="{BB962C8B-B14F-4D97-AF65-F5344CB8AC3E}">
        <p14:creationId xmlns:p14="http://schemas.microsoft.com/office/powerpoint/2010/main" val="4007157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late Section Header">
    <p:spTree>
      <p:nvGrpSpPr>
        <p:cNvPr id="1" name=""/>
        <p:cNvGrpSpPr/>
        <p:nvPr/>
      </p:nvGrpSpPr>
      <p:grpSpPr>
        <a:xfrm>
          <a:off x="0" y="0"/>
          <a:ext cx="0" cy="0"/>
          <a:chOff x="0" y="0"/>
          <a:chExt cx="0" cy="0"/>
        </a:xfrm>
      </p:grpSpPr>
      <p:pic>
        <p:nvPicPr>
          <p:cNvPr id="14" name="Picture Placeholder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504950"/>
            <a:ext cx="12192000" cy="3295651"/>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79648" y="6246014"/>
            <a:ext cx="954000" cy="274320"/>
          </a:xfrm>
          <a:prstGeom prst="rect">
            <a:avLst/>
          </a:prstGeom>
        </p:spPr>
      </p:pic>
      <p:sp>
        <p:nvSpPr>
          <p:cNvPr id="10" name="Title 1"/>
          <p:cNvSpPr>
            <a:spLocks noGrp="1"/>
          </p:cNvSpPr>
          <p:nvPr>
            <p:ph type="title" hasCustomPrompt="1"/>
          </p:nvPr>
        </p:nvSpPr>
        <p:spPr>
          <a:xfrm>
            <a:off x="381001" y="2686713"/>
            <a:ext cx="8522208" cy="499365"/>
          </a:xfrm>
        </p:spPr>
        <p:txBody>
          <a:bodyPr anchor="b" anchorCtr="0"/>
          <a:lstStyle>
            <a:lvl1pPr>
              <a:defRPr sz="3200" baseline="0">
                <a:solidFill>
                  <a:schemeClr val="bg1"/>
                </a:solidFill>
              </a:defRPr>
            </a:lvl1pPr>
          </a:lstStyle>
          <a:p>
            <a:r>
              <a:rPr lang="en-US" dirty="0"/>
              <a:t>Click to add section header</a:t>
            </a:r>
          </a:p>
        </p:txBody>
      </p:sp>
      <p:sp>
        <p:nvSpPr>
          <p:cNvPr id="11" name="Text Placeholder 9"/>
          <p:cNvSpPr>
            <a:spLocks noGrp="1"/>
          </p:cNvSpPr>
          <p:nvPr>
            <p:ph type="body" sz="quarter" idx="14"/>
          </p:nvPr>
        </p:nvSpPr>
        <p:spPr>
          <a:xfrm>
            <a:off x="381000" y="3413925"/>
            <a:ext cx="8228011" cy="533400"/>
          </a:xfrm>
        </p:spPr>
        <p:txBody>
          <a:bodyPr>
            <a:noAutofit/>
          </a:bodyPr>
          <a:lstStyle>
            <a:lvl1pPr marL="0" indent="0">
              <a:spcBef>
                <a:spcPts val="0"/>
              </a:spcBef>
              <a:buFontTx/>
              <a:buNone/>
              <a:defRPr sz="2400">
                <a:solidFill>
                  <a:schemeClr val="bg1"/>
                </a:solidFill>
                <a:latin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dirty="0"/>
              <a:t>Click to edit Master text styles</a:t>
            </a:r>
          </a:p>
        </p:txBody>
      </p:sp>
      <p:sp>
        <p:nvSpPr>
          <p:cNvPr id="12" name="Rectangle 11">
            <a:extLst>
              <a:ext uri="{FF2B5EF4-FFF2-40B4-BE49-F238E27FC236}">
                <a16:creationId xmlns:a16="http://schemas.microsoft.com/office/drawing/2014/main" id="{9DE89E88-AA0C-49B4-9BC1-610AE2FDBE94}"/>
              </a:ext>
            </a:extLst>
          </p:cNvPr>
          <p:cNvSpPr/>
          <p:nvPr userDrawn="1"/>
        </p:nvSpPr>
        <p:spPr>
          <a:xfrm>
            <a:off x="381000" y="3258636"/>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2" name="Footer Placeholder 1"/>
          <p:cNvSpPr>
            <a:spLocks noGrp="1"/>
          </p:cNvSpPr>
          <p:nvPr>
            <p:ph type="ftr" sz="quarter" idx="15"/>
          </p:nvPr>
        </p:nvSpPr>
        <p:spPr/>
        <p:txBody>
          <a:bodyPr/>
          <a:lstStyle>
            <a:lvl1pPr>
              <a:defRPr>
                <a:latin typeface="MetricHPE" panose="020B0503030202060203" pitchFamily="34" charset="0"/>
              </a:defRPr>
            </a:lvl1pPr>
          </a:lstStyle>
          <a:p>
            <a:r>
              <a:rPr lang="en-US">
                <a:solidFill>
                  <a:srgbClr val="C6C6C2"/>
                </a:solidFill>
              </a:rPr>
              <a:t>HPE CONFIDENTIAL | AUTHORIZED HPE PARTNER USE ONLY</a:t>
            </a:r>
            <a:endParaRPr lang="en-US" dirty="0">
              <a:solidFill>
                <a:srgbClr val="C6C6C2"/>
              </a:solidFill>
            </a:endParaRPr>
          </a:p>
        </p:txBody>
      </p:sp>
      <p:sp>
        <p:nvSpPr>
          <p:cNvPr id="3" name="Slide Number Placeholder 2"/>
          <p:cNvSpPr>
            <a:spLocks noGrp="1"/>
          </p:cNvSpPr>
          <p:nvPr>
            <p:ph type="sldNum" sz="quarter" idx="16"/>
          </p:nvPr>
        </p:nvSpPr>
        <p:spPr/>
        <p:txBody>
          <a:bodyPr/>
          <a:lstStyle>
            <a:lvl1pPr>
              <a:defRPr>
                <a:latin typeface="MetricHPE" panose="020B0503030202060203" pitchFamily="34" charset="0"/>
              </a:defRPr>
            </a:lvl1pPr>
          </a:lstStyle>
          <a:p>
            <a:pPr defTabSz="1088421">
              <a:buFontTx/>
              <a:buBlip>
                <a:blip r:embed="rId4"/>
              </a:buBlip>
            </a:pPr>
            <a:fld id="{104FC826-72BB-4AF1-BA01-A94F7396A7DC}" type="slidenum">
              <a:rPr lang="en-US" smtClean="0">
                <a:solidFill>
                  <a:srgbClr val="C6C6C2"/>
                </a:solidFill>
              </a:rPr>
              <a:pPr defTabSz="1088421">
                <a:buFontTx/>
                <a:buBlip>
                  <a:blip r:embed="rId4"/>
                </a:buBlip>
              </a:pPr>
              <a:t>‹#›</a:t>
            </a:fld>
            <a:endParaRPr lang="en-US" dirty="0">
              <a:solidFill>
                <a:srgbClr val="C6C6C2"/>
              </a:solidFill>
            </a:endParaRPr>
          </a:p>
        </p:txBody>
      </p:sp>
      <p:sp>
        <p:nvSpPr>
          <p:cNvPr id="13" name="TextBox 12"/>
          <p:cNvSpPr txBox="1"/>
          <p:nvPr userDrawn="1"/>
        </p:nvSpPr>
        <p:spPr>
          <a:xfrm>
            <a:off x="6270877" y="3314045"/>
            <a:ext cx="5532325" cy="2570834"/>
          </a:xfrm>
          <a:prstGeom prst="rect">
            <a:avLst/>
          </a:prstGeom>
          <a:solidFill>
            <a:schemeClr val="bg1"/>
          </a:solidFill>
          <a:ln w="57150">
            <a:solidFill>
              <a:schemeClr val="accent5"/>
            </a:solidFill>
            <a:miter lim="800000"/>
          </a:ln>
        </p:spPr>
        <p:txBody>
          <a:bodyPr vert="horz" wrap="square" lIns="182880" tIns="182880" rIns="182880" bIns="182880" rtlCol="0">
            <a:noAutofit/>
          </a:bodyPr>
          <a:lstStyle/>
          <a:p>
            <a:pPr>
              <a:lnSpc>
                <a:spcPct val="90000"/>
              </a:lnSpc>
              <a:spcAft>
                <a:spcPts val="1600"/>
              </a:spcAft>
            </a:pPr>
            <a:r>
              <a:rPr lang="en-US" sz="1500" dirty="0">
                <a:solidFill>
                  <a:prstClr val="black"/>
                </a:solidFill>
                <a:latin typeface="MetricHPE" panose="020B0503030202060203" pitchFamily="34" charset="0"/>
              </a:rPr>
              <a:t>Please use a section divider image that relates well with the subject of your presentation.</a:t>
            </a:r>
          </a:p>
          <a:p>
            <a:pPr>
              <a:lnSpc>
                <a:spcPct val="90000"/>
              </a:lnSpc>
              <a:spcAft>
                <a:spcPts val="1600"/>
              </a:spcAft>
            </a:pPr>
            <a:r>
              <a:rPr lang="en-US" sz="1500" dirty="0">
                <a:solidFill>
                  <a:prstClr val="black"/>
                </a:solidFill>
                <a:latin typeface="MetricHPE" panose="020B0503030202060203" pitchFamily="34" charset="0"/>
              </a:rPr>
              <a:t>To change your section image, go to </a:t>
            </a:r>
            <a:r>
              <a:rPr lang="en-US" sz="1500" dirty="0">
                <a:solidFill>
                  <a:prstClr val="black"/>
                </a:solidFill>
                <a:latin typeface="MetricHPE"/>
              </a:rPr>
              <a:t>[View] </a:t>
            </a:r>
            <a:r>
              <a:rPr lang="en-US" sz="1500" dirty="0">
                <a:solidFill>
                  <a:prstClr val="black"/>
                </a:solidFill>
                <a:latin typeface="MetricHPE" panose="020B0503030202060203" pitchFamily="34" charset="0"/>
              </a:rPr>
              <a:t>-&gt; </a:t>
            </a:r>
            <a:r>
              <a:rPr lang="en-US" sz="1500" dirty="0">
                <a:solidFill>
                  <a:prstClr val="black"/>
                </a:solidFill>
                <a:latin typeface="MetricHPE"/>
              </a:rPr>
              <a:t>[Slide Master] </a:t>
            </a:r>
            <a:r>
              <a:rPr lang="en-US" sz="1500" dirty="0">
                <a:solidFill>
                  <a:prstClr val="black"/>
                </a:solidFill>
                <a:latin typeface="MetricHPE" panose="020B0503030202060203" pitchFamily="34" charset="0"/>
              </a:rPr>
              <a:t>to delete and insert a new image.</a:t>
            </a:r>
          </a:p>
          <a:p>
            <a:pPr>
              <a:lnSpc>
                <a:spcPct val="90000"/>
              </a:lnSpc>
              <a:spcAft>
                <a:spcPts val="1600"/>
              </a:spcAft>
            </a:pPr>
            <a:r>
              <a:rPr lang="en-US" sz="1500" dirty="0">
                <a:solidFill>
                  <a:prstClr val="black"/>
                </a:solidFill>
                <a:latin typeface="MetricHPE" panose="020B0503030202060203" pitchFamily="34" charset="0"/>
              </a:rPr>
              <a:t>A collection of images specifically formatted for use as PPT title slides can be found </a:t>
            </a:r>
            <a:r>
              <a:rPr lang="en-US" sz="1500" dirty="0">
                <a:solidFill>
                  <a:prstClr val="black"/>
                </a:solidFill>
                <a:latin typeface="MetricHPE"/>
                <a:hlinkClick r:id="rId5"/>
              </a:rPr>
              <a:t>here</a:t>
            </a:r>
            <a:r>
              <a:rPr lang="en-US" sz="1500" dirty="0">
                <a:solidFill>
                  <a:prstClr val="black"/>
                </a:solidFill>
                <a:latin typeface="MetricHPE" panose="020B0503030202060203" pitchFamily="34" charset="0"/>
              </a:rPr>
              <a:t> in the HPE Brand Library, and cropped to fit.</a:t>
            </a:r>
          </a:p>
          <a:p>
            <a:pPr>
              <a:lnSpc>
                <a:spcPct val="90000"/>
              </a:lnSpc>
              <a:spcAft>
                <a:spcPts val="1600"/>
              </a:spcAft>
            </a:pPr>
            <a:r>
              <a:rPr lang="en-US" sz="1500" dirty="0">
                <a:solidFill>
                  <a:prstClr val="black"/>
                </a:solidFill>
                <a:latin typeface="MetricHPE"/>
              </a:rPr>
              <a:t>Please delete this box in the Slide Master after you update your title image.</a:t>
            </a:r>
          </a:p>
          <a:p>
            <a:pPr>
              <a:lnSpc>
                <a:spcPct val="90000"/>
              </a:lnSpc>
            </a:pPr>
            <a:endParaRPr lang="en-US" sz="1500" dirty="0">
              <a:solidFill>
                <a:prstClr val="white"/>
              </a:solidFill>
              <a:latin typeface="MetricHPE" panose="020B0503030202060203" pitchFamily="34" charset="0"/>
            </a:endParaRPr>
          </a:p>
        </p:txBody>
      </p:sp>
    </p:spTree>
    <p:extLst>
      <p:ext uri="{BB962C8B-B14F-4D97-AF65-F5344CB8AC3E}">
        <p14:creationId xmlns:p14="http://schemas.microsoft.com/office/powerpoint/2010/main" val="283693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Green Frame Divider">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79648" y="6246014"/>
            <a:ext cx="954000" cy="274320"/>
          </a:xfrm>
          <a:prstGeom prst="rect">
            <a:avLst/>
          </a:prstGeom>
        </p:spPr>
      </p:pic>
      <p:sp>
        <p:nvSpPr>
          <p:cNvPr id="16" name="Title 1"/>
          <p:cNvSpPr>
            <a:spLocks noGrp="1"/>
          </p:cNvSpPr>
          <p:nvPr>
            <p:ph type="title" hasCustomPrompt="1"/>
          </p:nvPr>
        </p:nvSpPr>
        <p:spPr>
          <a:xfrm>
            <a:off x="377895" y="2143788"/>
            <a:ext cx="8522208" cy="499365"/>
          </a:xfrm>
        </p:spPr>
        <p:txBody>
          <a:bodyPr anchor="b" anchorCtr="0"/>
          <a:lstStyle>
            <a:lvl1pPr>
              <a:defRPr sz="3200" baseline="0"/>
            </a:lvl1pPr>
          </a:lstStyle>
          <a:p>
            <a:r>
              <a:rPr lang="en-US" dirty="0"/>
              <a:t>Click to add section header</a:t>
            </a:r>
          </a:p>
        </p:txBody>
      </p:sp>
      <p:sp>
        <p:nvSpPr>
          <p:cNvPr id="17" name="Text Placeholder 9"/>
          <p:cNvSpPr>
            <a:spLocks noGrp="1"/>
          </p:cNvSpPr>
          <p:nvPr>
            <p:ph type="body" sz="quarter" idx="14"/>
          </p:nvPr>
        </p:nvSpPr>
        <p:spPr>
          <a:xfrm>
            <a:off x="377894" y="2871000"/>
            <a:ext cx="8228011" cy="533400"/>
          </a:xfrm>
        </p:spPr>
        <p:txBody>
          <a:bodyPr>
            <a:noAutofit/>
          </a:bodyPr>
          <a:lstStyle>
            <a:lvl1pPr marL="0" indent="0">
              <a:spcBef>
                <a:spcPts val="0"/>
              </a:spcBef>
              <a:buFontTx/>
              <a:buNone/>
              <a:defRPr sz="2400">
                <a:latin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dirty="0"/>
              <a:t>Click to edit Master text styles</a:t>
            </a:r>
          </a:p>
        </p:txBody>
      </p:sp>
      <p:sp>
        <p:nvSpPr>
          <p:cNvPr id="18" name="Rectangle 17"/>
          <p:cNvSpPr/>
          <p:nvPr userDrawn="1"/>
        </p:nvSpPr>
        <p:spPr>
          <a:xfrm>
            <a:off x="377894" y="2716146"/>
            <a:ext cx="8522208"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2" name="Footer Placeholder 1"/>
          <p:cNvSpPr>
            <a:spLocks noGrp="1"/>
          </p:cNvSpPr>
          <p:nvPr>
            <p:ph type="ftr" sz="quarter" idx="15"/>
          </p:nvPr>
        </p:nvSpPr>
        <p:spPr/>
        <p:txBody>
          <a:bodyPr/>
          <a:lstStyle>
            <a:lvl1pPr>
              <a:defRPr>
                <a:latin typeface="MetricHPE" panose="020B0503030202060203" pitchFamily="34" charset="0"/>
              </a:defRPr>
            </a:lvl1pPr>
          </a:lstStyle>
          <a:p>
            <a:r>
              <a:rPr lang="en-US">
                <a:solidFill>
                  <a:srgbClr val="C6C6C2"/>
                </a:solidFill>
              </a:rPr>
              <a:t>HPE CONFIDENTIAL | AUTHORIZED HPE PARTNER USE ONLY</a:t>
            </a:r>
            <a:endParaRPr lang="en-US" dirty="0">
              <a:solidFill>
                <a:srgbClr val="C6C6C2"/>
              </a:solidFill>
            </a:endParaRPr>
          </a:p>
        </p:txBody>
      </p:sp>
      <p:sp>
        <p:nvSpPr>
          <p:cNvPr id="3" name="Slide Number Placeholder 2"/>
          <p:cNvSpPr>
            <a:spLocks noGrp="1"/>
          </p:cNvSpPr>
          <p:nvPr>
            <p:ph type="sldNum" sz="quarter" idx="16"/>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dirty="0">
              <a:solidFill>
                <a:srgbClr val="C6C6C2"/>
              </a:solidFill>
            </a:endParaRPr>
          </a:p>
        </p:txBody>
      </p:sp>
    </p:spTree>
    <p:extLst>
      <p:ext uri="{BB962C8B-B14F-4D97-AF65-F5344CB8AC3E}">
        <p14:creationId xmlns:p14="http://schemas.microsoft.com/office/powerpoint/2010/main" val="1371042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Purple Frame Divider">
    <p:spTree>
      <p:nvGrpSpPr>
        <p:cNvPr id="1" name=""/>
        <p:cNvGrpSpPr/>
        <p:nvPr/>
      </p:nvGrpSpPr>
      <p:grpSpPr>
        <a:xfrm>
          <a:off x="0" y="0"/>
          <a:ext cx="0" cy="0"/>
          <a:chOff x="0" y="0"/>
          <a:chExt cx="0" cy="0"/>
        </a:xfrm>
      </p:grpSpPr>
      <p:sp>
        <p:nvSpPr>
          <p:cNvPr id="14" name="Title 1"/>
          <p:cNvSpPr>
            <a:spLocks noGrp="1"/>
          </p:cNvSpPr>
          <p:nvPr>
            <p:ph type="title" hasCustomPrompt="1"/>
          </p:nvPr>
        </p:nvSpPr>
        <p:spPr>
          <a:xfrm>
            <a:off x="377895" y="2143788"/>
            <a:ext cx="8522208" cy="499365"/>
          </a:xfrm>
        </p:spPr>
        <p:txBody>
          <a:bodyPr anchor="b" anchorCtr="0"/>
          <a:lstStyle>
            <a:lvl1pPr>
              <a:defRPr sz="3200" baseline="0"/>
            </a:lvl1pPr>
          </a:lstStyle>
          <a:p>
            <a:r>
              <a:rPr lang="en-US" dirty="0"/>
              <a:t>Click to add section header</a:t>
            </a:r>
          </a:p>
        </p:txBody>
      </p:sp>
      <p:sp>
        <p:nvSpPr>
          <p:cNvPr id="15" name="Text Placeholder 9"/>
          <p:cNvSpPr>
            <a:spLocks noGrp="1"/>
          </p:cNvSpPr>
          <p:nvPr>
            <p:ph type="body" sz="quarter" idx="14"/>
          </p:nvPr>
        </p:nvSpPr>
        <p:spPr>
          <a:xfrm>
            <a:off x="377894" y="2871000"/>
            <a:ext cx="8228011" cy="533400"/>
          </a:xfrm>
        </p:spPr>
        <p:txBody>
          <a:bodyPr>
            <a:noAutofit/>
          </a:bodyPr>
          <a:lstStyle>
            <a:lvl1pPr marL="0" indent="0">
              <a:spcBef>
                <a:spcPts val="0"/>
              </a:spcBef>
              <a:buFontTx/>
              <a:buNone/>
              <a:defRPr sz="2400">
                <a:latin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dirty="0"/>
              <a:t>Click to edit Master text styles</a:t>
            </a:r>
          </a:p>
        </p:txBody>
      </p:sp>
      <p:sp>
        <p:nvSpPr>
          <p:cNvPr id="16" name="Rectangle 15"/>
          <p:cNvSpPr/>
          <p:nvPr userDrawn="1"/>
        </p:nvSpPr>
        <p:spPr>
          <a:xfrm>
            <a:off x="377894" y="2716146"/>
            <a:ext cx="8522208" cy="548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5"/>
          </p:nvPr>
        </p:nvSpPr>
        <p:spPr/>
        <p:txBody>
          <a:bodyPr/>
          <a:lstStyle>
            <a:lvl1pPr>
              <a:defRPr>
                <a:latin typeface="MetricHPE" panose="020B0503030202060203" pitchFamily="34" charset="0"/>
              </a:defRPr>
            </a:lvl1pPr>
          </a:lstStyle>
          <a:p>
            <a:r>
              <a:rPr lang="en-US">
                <a:solidFill>
                  <a:srgbClr val="C6C6C2"/>
                </a:solidFill>
              </a:rPr>
              <a:t>HPE CONFIDENTIAL | AUTHORIZED HPE PARTNER USE ONLY</a:t>
            </a:r>
            <a:endParaRPr lang="en-US" dirty="0">
              <a:solidFill>
                <a:srgbClr val="C6C6C2"/>
              </a:solidFill>
            </a:endParaRPr>
          </a:p>
        </p:txBody>
      </p:sp>
      <p:sp>
        <p:nvSpPr>
          <p:cNvPr id="3" name="Slide Number Placeholder 2"/>
          <p:cNvSpPr>
            <a:spLocks noGrp="1"/>
          </p:cNvSpPr>
          <p:nvPr>
            <p:ph type="sldNum" sz="quarter" idx="16"/>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dirty="0">
              <a:solidFill>
                <a:srgbClr val="C6C6C2"/>
              </a:solidFill>
            </a:endParaRPr>
          </a:p>
        </p:txBody>
      </p:sp>
    </p:spTree>
    <p:extLst>
      <p:ext uri="{BB962C8B-B14F-4D97-AF65-F5344CB8AC3E}">
        <p14:creationId xmlns:p14="http://schemas.microsoft.com/office/powerpoint/2010/main" val="69969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Slate Turquoise Frame Divider">
    <p:spTree>
      <p:nvGrpSpPr>
        <p:cNvPr id="1" name=""/>
        <p:cNvGrpSpPr/>
        <p:nvPr/>
      </p:nvGrpSpPr>
      <p:grpSpPr>
        <a:xfrm>
          <a:off x="0" y="0"/>
          <a:ext cx="0" cy="0"/>
          <a:chOff x="0" y="0"/>
          <a:chExt cx="0" cy="0"/>
        </a:xfrm>
      </p:grpSpPr>
      <p:sp>
        <p:nvSpPr>
          <p:cNvPr id="14" name="Title 1"/>
          <p:cNvSpPr>
            <a:spLocks noGrp="1"/>
          </p:cNvSpPr>
          <p:nvPr>
            <p:ph type="title" hasCustomPrompt="1"/>
          </p:nvPr>
        </p:nvSpPr>
        <p:spPr>
          <a:xfrm>
            <a:off x="377895" y="2143788"/>
            <a:ext cx="8522208" cy="499365"/>
          </a:xfrm>
        </p:spPr>
        <p:txBody>
          <a:bodyPr anchor="b" anchorCtr="0"/>
          <a:lstStyle>
            <a:lvl1pPr>
              <a:defRPr sz="3200" baseline="0"/>
            </a:lvl1pPr>
          </a:lstStyle>
          <a:p>
            <a:r>
              <a:rPr lang="en-US" dirty="0"/>
              <a:t>Click to add section header</a:t>
            </a:r>
          </a:p>
        </p:txBody>
      </p:sp>
      <p:sp>
        <p:nvSpPr>
          <p:cNvPr id="15" name="Text Placeholder 9"/>
          <p:cNvSpPr>
            <a:spLocks noGrp="1"/>
          </p:cNvSpPr>
          <p:nvPr>
            <p:ph type="body" sz="quarter" idx="14"/>
          </p:nvPr>
        </p:nvSpPr>
        <p:spPr>
          <a:xfrm>
            <a:off x="377894" y="2871000"/>
            <a:ext cx="8228011" cy="533400"/>
          </a:xfrm>
        </p:spPr>
        <p:txBody>
          <a:bodyPr>
            <a:noAutofit/>
          </a:bodyPr>
          <a:lstStyle>
            <a:lvl1pPr marL="0" indent="0">
              <a:spcBef>
                <a:spcPts val="0"/>
              </a:spcBef>
              <a:buFontTx/>
              <a:buNone/>
              <a:defRPr sz="2400">
                <a:latin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dirty="0"/>
              <a:t>Click to edit Master text styles</a:t>
            </a:r>
          </a:p>
        </p:txBody>
      </p:sp>
      <p:sp>
        <p:nvSpPr>
          <p:cNvPr id="16" name="Rectangle 15"/>
          <p:cNvSpPr/>
          <p:nvPr userDrawn="1"/>
        </p:nvSpPr>
        <p:spPr>
          <a:xfrm>
            <a:off x="377894" y="2716146"/>
            <a:ext cx="8522208" cy="54864"/>
          </a:xfrm>
          <a:prstGeom prst="rect">
            <a:avLst/>
          </a:prstGeom>
          <a:solidFill>
            <a:srgbClr val="32DA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5"/>
          </p:nvPr>
        </p:nvSpPr>
        <p:spPr/>
        <p:txBody>
          <a:bodyPr/>
          <a:lstStyle>
            <a:lvl1pPr>
              <a:defRPr>
                <a:latin typeface="MetricHPE" panose="020B0503030202060203" pitchFamily="34" charset="0"/>
              </a:defRPr>
            </a:lvl1pPr>
          </a:lstStyle>
          <a:p>
            <a:r>
              <a:rPr lang="en-US">
                <a:solidFill>
                  <a:srgbClr val="C6C6C2"/>
                </a:solidFill>
              </a:rPr>
              <a:t>HPE CONFIDENTIAL | AUTHORIZED HPE PARTNER USE ONLY</a:t>
            </a:r>
            <a:endParaRPr lang="en-US" dirty="0">
              <a:solidFill>
                <a:srgbClr val="C6C6C2"/>
              </a:solidFill>
            </a:endParaRPr>
          </a:p>
        </p:txBody>
      </p:sp>
      <p:sp>
        <p:nvSpPr>
          <p:cNvPr id="3" name="Slide Number Placeholder 2"/>
          <p:cNvSpPr>
            <a:spLocks noGrp="1"/>
          </p:cNvSpPr>
          <p:nvPr>
            <p:ph type="sldNum" sz="quarter" idx="16"/>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dirty="0">
              <a:solidFill>
                <a:srgbClr val="C6C6C2"/>
              </a:solidFill>
            </a:endParaRPr>
          </a:p>
        </p:txBody>
      </p:sp>
    </p:spTree>
    <p:extLst>
      <p:ext uri="{BB962C8B-B14F-4D97-AF65-F5344CB8AC3E}">
        <p14:creationId xmlns:p14="http://schemas.microsoft.com/office/powerpoint/2010/main" val="1472259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Slate Orange Frame Divider">
    <p:spTree>
      <p:nvGrpSpPr>
        <p:cNvPr id="1" name=""/>
        <p:cNvGrpSpPr/>
        <p:nvPr/>
      </p:nvGrpSpPr>
      <p:grpSpPr>
        <a:xfrm>
          <a:off x="0" y="0"/>
          <a:ext cx="0" cy="0"/>
          <a:chOff x="0" y="0"/>
          <a:chExt cx="0" cy="0"/>
        </a:xfrm>
      </p:grpSpPr>
      <p:sp>
        <p:nvSpPr>
          <p:cNvPr id="14" name="Title 1"/>
          <p:cNvSpPr>
            <a:spLocks noGrp="1"/>
          </p:cNvSpPr>
          <p:nvPr>
            <p:ph type="title" hasCustomPrompt="1"/>
          </p:nvPr>
        </p:nvSpPr>
        <p:spPr>
          <a:xfrm>
            <a:off x="377895" y="2143788"/>
            <a:ext cx="8522208" cy="499365"/>
          </a:xfrm>
        </p:spPr>
        <p:txBody>
          <a:bodyPr anchor="b" anchorCtr="0"/>
          <a:lstStyle>
            <a:lvl1pPr>
              <a:defRPr sz="3200" baseline="0"/>
            </a:lvl1pPr>
          </a:lstStyle>
          <a:p>
            <a:r>
              <a:rPr lang="en-US" dirty="0"/>
              <a:t>Click to add section header</a:t>
            </a:r>
          </a:p>
        </p:txBody>
      </p:sp>
      <p:sp>
        <p:nvSpPr>
          <p:cNvPr id="15" name="Text Placeholder 9"/>
          <p:cNvSpPr>
            <a:spLocks noGrp="1"/>
          </p:cNvSpPr>
          <p:nvPr>
            <p:ph type="body" sz="quarter" idx="14"/>
          </p:nvPr>
        </p:nvSpPr>
        <p:spPr>
          <a:xfrm>
            <a:off x="377894" y="2871000"/>
            <a:ext cx="8228011" cy="533400"/>
          </a:xfrm>
        </p:spPr>
        <p:txBody>
          <a:bodyPr>
            <a:noAutofit/>
          </a:bodyPr>
          <a:lstStyle>
            <a:lvl1pPr marL="0" indent="0">
              <a:spcBef>
                <a:spcPts val="0"/>
              </a:spcBef>
              <a:buFontTx/>
              <a:buNone/>
              <a:defRPr sz="2400">
                <a:latin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dirty="0"/>
              <a:t>Click to edit Master text styles</a:t>
            </a:r>
          </a:p>
        </p:txBody>
      </p:sp>
      <p:sp>
        <p:nvSpPr>
          <p:cNvPr id="16" name="Rectangle 15"/>
          <p:cNvSpPr/>
          <p:nvPr userDrawn="1"/>
        </p:nvSpPr>
        <p:spPr>
          <a:xfrm>
            <a:off x="377894" y="2716146"/>
            <a:ext cx="8522208" cy="548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5"/>
          </p:nvPr>
        </p:nvSpPr>
        <p:spPr/>
        <p:txBody>
          <a:bodyPr/>
          <a:lstStyle>
            <a:lvl1pPr>
              <a:defRPr>
                <a:latin typeface="MetricHPE" panose="020B0503030202060203" pitchFamily="34" charset="0"/>
              </a:defRPr>
            </a:lvl1pPr>
          </a:lstStyle>
          <a:p>
            <a:r>
              <a:rPr lang="en-US">
                <a:solidFill>
                  <a:srgbClr val="C6C6C2"/>
                </a:solidFill>
              </a:rPr>
              <a:t>HPE CONFIDENTIAL | AUTHORIZED HPE PARTNER USE ONLY</a:t>
            </a:r>
            <a:endParaRPr lang="en-US" dirty="0">
              <a:solidFill>
                <a:srgbClr val="C6C6C2"/>
              </a:solidFill>
            </a:endParaRPr>
          </a:p>
        </p:txBody>
      </p:sp>
      <p:sp>
        <p:nvSpPr>
          <p:cNvPr id="3" name="Slide Number Placeholder 2"/>
          <p:cNvSpPr>
            <a:spLocks noGrp="1"/>
          </p:cNvSpPr>
          <p:nvPr>
            <p:ph type="sldNum" sz="quarter" idx="16"/>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dirty="0">
              <a:solidFill>
                <a:srgbClr val="C6C6C2"/>
              </a:solidFill>
            </a:endParaRPr>
          </a:p>
        </p:txBody>
      </p:sp>
    </p:spTree>
    <p:extLst>
      <p:ext uri="{BB962C8B-B14F-4D97-AF65-F5344CB8AC3E}">
        <p14:creationId xmlns:p14="http://schemas.microsoft.com/office/powerpoint/2010/main" val="539652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379648" y="3262296"/>
            <a:ext cx="8522208" cy="499365"/>
          </a:xfrm>
        </p:spPr>
        <p:txBody>
          <a:bodyPr anchor="b" anchorCtr="0"/>
          <a:lstStyle>
            <a:lvl1pPr marL="219456" indent="-219456">
              <a:defRPr sz="4400" cap="none" baseline="0">
                <a:latin typeface="MetricHPE" panose="020B0703030202060203" pitchFamily="34" charset="0"/>
              </a:defRPr>
            </a:lvl1pPr>
          </a:lstStyle>
          <a:p>
            <a:r>
              <a:rPr lang="en-US" dirty="0"/>
              <a:t>“Click to add quote here. Type quotation marks before and after text.”</a:t>
            </a:r>
          </a:p>
        </p:txBody>
      </p:sp>
      <p:sp>
        <p:nvSpPr>
          <p:cNvPr id="12" name="Text Placeholder 9"/>
          <p:cNvSpPr>
            <a:spLocks noGrp="1"/>
          </p:cNvSpPr>
          <p:nvPr>
            <p:ph type="body" sz="quarter" idx="14" hasCustomPrompt="1"/>
          </p:nvPr>
        </p:nvSpPr>
        <p:spPr>
          <a:xfrm>
            <a:off x="608247" y="3989508"/>
            <a:ext cx="8228011" cy="533400"/>
          </a:xfrm>
        </p:spPr>
        <p:txBody>
          <a:bodyPr>
            <a:noAutofit/>
          </a:bodyPr>
          <a:lstStyle>
            <a:lvl1pPr marL="0" indent="0">
              <a:spcBef>
                <a:spcPts val="0"/>
              </a:spcBef>
              <a:buFontTx/>
              <a:buNone/>
              <a:defRPr sz="2400">
                <a:latin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dirty="0"/>
              <a:t>Click to add quoted person’s name, title, company</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5"/>
          </p:nvPr>
        </p:nvSpPr>
        <p:spPr/>
        <p:txBody>
          <a:bodyPr/>
          <a:lstStyle>
            <a:lvl1pPr>
              <a:defRPr>
                <a:latin typeface="MetricHPE" panose="020B0503030202060203" pitchFamily="34" charset="0"/>
              </a:defRPr>
            </a:lvl1pPr>
          </a:lstStyle>
          <a:p>
            <a:r>
              <a:rPr lang="en-US">
                <a:solidFill>
                  <a:srgbClr val="C6C6C2"/>
                </a:solidFill>
              </a:rPr>
              <a:t>HPE CONFIDENTIAL | AUTHORIZED HPE PARTNER USE ONLY</a:t>
            </a:r>
            <a:endParaRPr lang="en-US" dirty="0">
              <a:solidFill>
                <a:srgbClr val="C6C6C2"/>
              </a:solidFill>
            </a:endParaRPr>
          </a:p>
        </p:txBody>
      </p:sp>
      <p:sp>
        <p:nvSpPr>
          <p:cNvPr id="3" name="Slide Number Placeholder 2"/>
          <p:cNvSpPr>
            <a:spLocks noGrp="1"/>
          </p:cNvSpPr>
          <p:nvPr>
            <p:ph type="sldNum" sz="quarter" idx="16"/>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dirty="0">
              <a:solidFill>
                <a:srgbClr val="C6C6C2"/>
              </a:solidFill>
            </a:endParaRPr>
          </a:p>
        </p:txBody>
      </p:sp>
    </p:spTree>
    <p:extLst>
      <p:ext uri="{BB962C8B-B14F-4D97-AF65-F5344CB8AC3E}">
        <p14:creationId xmlns:p14="http://schemas.microsoft.com/office/powerpoint/2010/main" val="902295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Slate Quote">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379648" y="3262296"/>
            <a:ext cx="8522208" cy="499365"/>
          </a:xfrm>
        </p:spPr>
        <p:txBody>
          <a:bodyPr anchor="b" anchorCtr="0"/>
          <a:lstStyle>
            <a:lvl1pPr marL="219456" indent="-219456">
              <a:defRPr sz="4400" cap="none" baseline="0">
                <a:latin typeface="MetricHPE" panose="020B0703030202060203" pitchFamily="34" charset="0"/>
              </a:defRPr>
            </a:lvl1pPr>
          </a:lstStyle>
          <a:p>
            <a:r>
              <a:rPr lang="en-US" dirty="0"/>
              <a:t>“Click to add quote here. Type quotation marks before and after text.”</a:t>
            </a:r>
          </a:p>
        </p:txBody>
      </p:sp>
      <p:sp>
        <p:nvSpPr>
          <p:cNvPr id="12" name="Text Placeholder 9"/>
          <p:cNvSpPr>
            <a:spLocks noGrp="1"/>
          </p:cNvSpPr>
          <p:nvPr>
            <p:ph type="body" sz="quarter" idx="14" hasCustomPrompt="1"/>
          </p:nvPr>
        </p:nvSpPr>
        <p:spPr>
          <a:xfrm>
            <a:off x="608247" y="3989508"/>
            <a:ext cx="8228011" cy="533400"/>
          </a:xfrm>
        </p:spPr>
        <p:txBody>
          <a:bodyPr>
            <a:noAutofit/>
          </a:bodyPr>
          <a:lstStyle>
            <a:lvl1pPr marL="0" indent="0">
              <a:spcBef>
                <a:spcPts val="0"/>
              </a:spcBef>
              <a:buFontTx/>
              <a:buNone/>
              <a:defRPr sz="2400">
                <a:latin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dirty="0"/>
              <a:t>Click to add quoted person’s name, title, company</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5"/>
          </p:nvPr>
        </p:nvSpPr>
        <p:spPr/>
        <p:txBody>
          <a:bodyPr/>
          <a:lstStyle>
            <a:lvl1pPr>
              <a:defRPr>
                <a:latin typeface="MetricHPE" panose="020B0503030202060203" pitchFamily="34" charset="0"/>
              </a:defRPr>
            </a:lvl1pPr>
          </a:lstStyle>
          <a:p>
            <a:r>
              <a:rPr lang="en-US">
                <a:solidFill>
                  <a:srgbClr val="C6C6C2"/>
                </a:solidFill>
              </a:rPr>
              <a:t>HPE CONFIDENTIAL | AUTHORIZED HPE PARTNER USE ONLY</a:t>
            </a:r>
            <a:endParaRPr lang="en-US" dirty="0">
              <a:solidFill>
                <a:srgbClr val="C6C6C2"/>
              </a:solidFill>
            </a:endParaRPr>
          </a:p>
        </p:txBody>
      </p:sp>
      <p:sp>
        <p:nvSpPr>
          <p:cNvPr id="3" name="Slide Number Placeholder 2"/>
          <p:cNvSpPr>
            <a:spLocks noGrp="1"/>
          </p:cNvSpPr>
          <p:nvPr>
            <p:ph type="sldNum" sz="quarter" idx="16"/>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dirty="0">
              <a:solidFill>
                <a:srgbClr val="C6C6C2"/>
              </a:solidFill>
            </a:endParaRPr>
          </a:p>
        </p:txBody>
      </p:sp>
    </p:spTree>
    <p:extLst>
      <p:ext uri="{BB962C8B-B14F-4D97-AF65-F5344CB8AC3E}">
        <p14:creationId xmlns:p14="http://schemas.microsoft.com/office/powerpoint/2010/main" val="1998766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6" name="Title 1"/>
          <p:cNvSpPr>
            <a:spLocks noGrp="1"/>
          </p:cNvSpPr>
          <p:nvPr>
            <p:ph type="title" hasCustomPrompt="1"/>
          </p:nvPr>
        </p:nvSpPr>
        <p:spPr>
          <a:xfrm>
            <a:off x="389696" y="387449"/>
            <a:ext cx="11421304" cy="427036"/>
          </a:xfrm>
        </p:spPr>
        <p:txBody>
          <a:bodyPr/>
          <a:lstStyle>
            <a:lvl1pPr>
              <a:defRPr sz="2800"/>
            </a:lvl1pPr>
          </a:lstStyle>
          <a:p>
            <a:r>
              <a:rPr lang="en-US" dirty="0"/>
              <a:t>Click to add one-line title</a:t>
            </a:r>
          </a:p>
        </p:txBody>
      </p:sp>
      <p:sp>
        <p:nvSpPr>
          <p:cNvPr id="17" name="Rectangle 16"/>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5" name="Text Placeholder 4"/>
          <p:cNvSpPr>
            <a:spLocks noGrp="1"/>
          </p:cNvSpPr>
          <p:nvPr>
            <p:ph type="body" sz="quarter" idx="17"/>
          </p:nvPr>
        </p:nvSpPr>
        <p:spPr>
          <a:xfrm>
            <a:off x="388938" y="1018211"/>
            <a:ext cx="11422062" cy="5077790"/>
          </a:xfrm>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8"/>
          </p:nvPr>
        </p:nvSpPr>
        <p:spPr/>
        <p:txBody>
          <a:bodyPr/>
          <a:lstStyle>
            <a:lvl1pPr>
              <a:defRPr>
                <a:latin typeface="MetricHPE" panose="020B0503030202060203" pitchFamily="34" charset="0"/>
              </a:defRPr>
            </a:lvl1pPr>
          </a:lstStyle>
          <a:p>
            <a:r>
              <a:rPr lang="en-US">
                <a:solidFill>
                  <a:srgbClr val="C6C6C2"/>
                </a:solidFill>
              </a:rPr>
              <a:t>HPE CONFIDENTIAL | AUTHORIZED HPE PARTNER USE ONLY</a:t>
            </a:r>
            <a:endParaRPr lang="en-US" dirty="0">
              <a:solidFill>
                <a:srgbClr val="C6C6C2"/>
              </a:solidFill>
            </a:endParaRPr>
          </a:p>
        </p:txBody>
      </p:sp>
      <p:sp>
        <p:nvSpPr>
          <p:cNvPr id="3" name="Slide Number Placeholder 2"/>
          <p:cNvSpPr>
            <a:spLocks noGrp="1"/>
          </p:cNvSpPr>
          <p:nvPr>
            <p:ph type="sldNum" sz="quarter" idx="19"/>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dirty="0">
              <a:solidFill>
                <a:srgbClr val="C6C6C2"/>
              </a:solidFill>
            </a:endParaRPr>
          </a:p>
        </p:txBody>
      </p:sp>
    </p:spTree>
    <p:extLst>
      <p:ext uri="{BB962C8B-B14F-4D97-AF65-F5344CB8AC3E}">
        <p14:creationId xmlns:p14="http://schemas.microsoft.com/office/powerpoint/2010/main" val="3290715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late Orange Frame Divider">
    <p:spTree>
      <p:nvGrpSpPr>
        <p:cNvPr id="1" name=""/>
        <p:cNvGrpSpPr/>
        <p:nvPr/>
      </p:nvGrpSpPr>
      <p:grpSpPr>
        <a:xfrm>
          <a:off x="0" y="0"/>
          <a:ext cx="0" cy="0"/>
          <a:chOff x="0" y="0"/>
          <a:chExt cx="0" cy="0"/>
        </a:xfrm>
      </p:grpSpPr>
      <p:sp>
        <p:nvSpPr>
          <p:cNvPr id="16" name="Rectangle 15"/>
          <p:cNvSpPr/>
          <p:nvPr userDrawn="1"/>
        </p:nvSpPr>
        <p:spPr>
          <a:xfrm>
            <a:off x="377894" y="2716146"/>
            <a:ext cx="8522208" cy="548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5"/>
          </p:nvPr>
        </p:nvSpPr>
        <p:spPr/>
        <p:txBody>
          <a:bodyPr/>
          <a:lstStyle>
            <a:lvl1pPr>
              <a:defRPr>
                <a:latin typeface="MetricHPE" panose="020B0503030202060203" pitchFamily="34" charset="0"/>
              </a:defRPr>
            </a:lvl1pPr>
          </a:lstStyle>
          <a:p>
            <a:r>
              <a:rPr lang="en-US"/>
              <a:t>HPE CONFIDENTIAL | AUTHORIZED HPE PARTNER USE ONLY</a:t>
            </a:r>
            <a:endParaRPr lang="en-US" dirty="0"/>
          </a:p>
        </p:txBody>
      </p:sp>
      <p:sp>
        <p:nvSpPr>
          <p:cNvPr id="3" name="Slide Number Placeholder 2"/>
          <p:cNvSpPr>
            <a:spLocks noGrp="1"/>
          </p:cNvSpPr>
          <p:nvPr>
            <p:ph type="sldNum" sz="quarter" idx="16"/>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
        <p:nvSpPr>
          <p:cNvPr id="8" name="Title 1">
            <a:extLst>
              <a:ext uri="{FF2B5EF4-FFF2-40B4-BE49-F238E27FC236}">
                <a16:creationId xmlns:a16="http://schemas.microsoft.com/office/drawing/2014/main" id="{10CC7B28-F85E-49B0-A5ED-82D39FF680D7}"/>
              </a:ext>
            </a:extLst>
          </p:cNvPr>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dirty="0"/>
              <a:t>Click to add section header</a:t>
            </a:r>
          </a:p>
        </p:txBody>
      </p:sp>
      <p:sp>
        <p:nvSpPr>
          <p:cNvPr id="10" name="Text Placeholder 9">
            <a:extLst>
              <a:ext uri="{FF2B5EF4-FFF2-40B4-BE49-F238E27FC236}">
                <a16:creationId xmlns:a16="http://schemas.microsoft.com/office/drawing/2014/main" id="{A164B2CD-8FCB-4B30-B00B-A402E5693B84}"/>
              </a:ext>
            </a:extLst>
          </p:cNvPr>
          <p:cNvSpPr>
            <a:spLocks noGrp="1"/>
          </p:cNvSpPr>
          <p:nvPr>
            <p:ph type="body" sz="quarter" idx="14"/>
          </p:nvPr>
        </p:nvSpPr>
        <p:spPr>
          <a:xfrm>
            <a:off x="288994" y="2871000"/>
            <a:ext cx="8228011" cy="533400"/>
          </a:xfrm>
        </p:spPr>
        <p:txBody>
          <a:bodyPr lIns="91440" tIns="91440" rIns="91440" bIns="91440">
            <a:noAutofit/>
          </a:bodyPr>
          <a:lstStyle>
            <a:lvl1pPr marL="0" indent="0">
              <a:spcBef>
                <a:spcPts val="0"/>
              </a:spcBef>
              <a:buFontTx/>
              <a:buNone/>
              <a:defRPr sz="2600">
                <a:latin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Tree>
    <p:extLst>
      <p:ext uri="{BB962C8B-B14F-4D97-AF65-F5344CB8AC3E}">
        <p14:creationId xmlns:p14="http://schemas.microsoft.com/office/powerpoint/2010/main" val="2320195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89696" y="776493"/>
            <a:ext cx="11421304" cy="381000"/>
          </a:xfrm>
        </p:spPr>
        <p:txBody>
          <a:bodyPr>
            <a:noAutofit/>
          </a:bodyPr>
          <a:lstStyle>
            <a:lvl1pPr marL="0" indent="0">
              <a:spcBef>
                <a:spcPts val="0"/>
              </a:spcBef>
              <a:buNone/>
              <a:defRPr sz="2200"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subtitle</a:t>
            </a:r>
          </a:p>
        </p:txBody>
      </p:sp>
      <p:sp>
        <p:nvSpPr>
          <p:cNvPr id="9" name="Title 1"/>
          <p:cNvSpPr>
            <a:spLocks noGrp="1"/>
          </p:cNvSpPr>
          <p:nvPr>
            <p:ph type="title" hasCustomPrompt="1"/>
          </p:nvPr>
        </p:nvSpPr>
        <p:spPr>
          <a:xfrm>
            <a:off x="389696" y="387449"/>
            <a:ext cx="11421304" cy="427036"/>
          </a:xfrm>
        </p:spPr>
        <p:txBody>
          <a:bodyPr/>
          <a:lstStyle>
            <a:lvl1pPr>
              <a:defRPr sz="2800"/>
            </a:lvl1pPr>
          </a:lstStyle>
          <a:p>
            <a:r>
              <a:rPr lang="en-US" dirty="0"/>
              <a:t>Click to add one-line title</a:t>
            </a:r>
          </a:p>
        </p:txBody>
      </p:sp>
      <p:sp>
        <p:nvSpPr>
          <p:cNvPr id="10" name="Rectangle 9"/>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14" name="Text Placeholder 4"/>
          <p:cNvSpPr>
            <a:spLocks noGrp="1"/>
          </p:cNvSpPr>
          <p:nvPr>
            <p:ph type="body" sz="quarter" idx="17"/>
          </p:nvPr>
        </p:nvSpPr>
        <p:spPr>
          <a:xfrm>
            <a:off x="389696" y="1363331"/>
            <a:ext cx="11430000" cy="4732669"/>
          </a:xfrm>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8"/>
          </p:nvPr>
        </p:nvSpPr>
        <p:spPr/>
        <p:txBody>
          <a:bodyPr/>
          <a:lstStyle>
            <a:lvl1pPr>
              <a:defRPr>
                <a:latin typeface="MetricHPE" panose="020B0503030202060203" pitchFamily="34" charset="0"/>
              </a:defRPr>
            </a:lvl1pPr>
          </a:lstStyle>
          <a:p>
            <a:r>
              <a:rPr lang="en-US">
                <a:solidFill>
                  <a:srgbClr val="C6C6C2"/>
                </a:solidFill>
              </a:rPr>
              <a:t>HPE CONFIDENTIAL | AUTHORIZED HPE PARTNER USE ONLY</a:t>
            </a:r>
            <a:endParaRPr lang="en-US" dirty="0">
              <a:solidFill>
                <a:srgbClr val="C6C6C2"/>
              </a:solidFill>
            </a:endParaRPr>
          </a:p>
        </p:txBody>
      </p:sp>
      <p:sp>
        <p:nvSpPr>
          <p:cNvPr id="3" name="Slide Number Placeholder 2"/>
          <p:cNvSpPr>
            <a:spLocks noGrp="1"/>
          </p:cNvSpPr>
          <p:nvPr>
            <p:ph type="sldNum" sz="quarter" idx="19"/>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dirty="0">
              <a:solidFill>
                <a:srgbClr val="C6C6C2"/>
              </a:solidFill>
            </a:endParaRPr>
          </a:p>
        </p:txBody>
      </p:sp>
    </p:spTree>
    <p:extLst>
      <p:ext uri="{BB962C8B-B14F-4D97-AF65-F5344CB8AC3E}">
        <p14:creationId xmlns:p14="http://schemas.microsoft.com/office/powerpoint/2010/main" val="2683365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Subtitle, Heading and Content">
    <p:spTree>
      <p:nvGrpSpPr>
        <p:cNvPr id="1" name=""/>
        <p:cNvGrpSpPr/>
        <p:nvPr/>
      </p:nvGrpSpPr>
      <p:grpSpPr>
        <a:xfrm>
          <a:off x="0" y="0"/>
          <a:ext cx="0" cy="0"/>
          <a:chOff x="0" y="0"/>
          <a:chExt cx="0" cy="0"/>
        </a:xfrm>
      </p:grpSpPr>
      <p:sp>
        <p:nvSpPr>
          <p:cNvPr id="10" name="Text Placeholder 7"/>
          <p:cNvSpPr>
            <a:spLocks noGrp="1"/>
          </p:cNvSpPr>
          <p:nvPr>
            <p:ph type="body" sz="quarter" idx="13" hasCustomPrompt="1"/>
          </p:nvPr>
        </p:nvSpPr>
        <p:spPr>
          <a:xfrm>
            <a:off x="389696" y="776493"/>
            <a:ext cx="11421304" cy="381000"/>
          </a:xfrm>
        </p:spPr>
        <p:txBody>
          <a:bodyPr>
            <a:noAutofit/>
          </a:bodyPr>
          <a:lstStyle>
            <a:lvl1pPr marL="0" indent="0">
              <a:spcBef>
                <a:spcPts val="0"/>
              </a:spcBef>
              <a:buNone/>
              <a:defRPr sz="2200"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subtitle</a:t>
            </a:r>
          </a:p>
        </p:txBody>
      </p:sp>
      <p:sp>
        <p:nvSpPr>
          <p:cNvPr id="11" name="Title 1"/>
          <p:cNvSpPr>
            <a:spLocks noGrp="1"/>
          </p:cNvSpPr>
          <p:nvPr>
            <p:ph type="title" hasCustomPrompt="1"/>
          </p:nvPr>
        </p:nvSpPr>
        <p:spPr>
          <a:xfrm>
            <a:off x="389696" y="387449"/>
            <a:ext cx="11421304" cy="427036"/>
          </a:xfrm>
        </p:spPr>
        <p:txBody>
          <a:bodyPr/>
          <a:lstStyle>
            <a:lvl1pPr>
              <a:defRPr sz="2800"/>
            </a:lvl1pPr>
          </a:lstStyle>
          <a:p>
            <a:r>
              <a:rPr lang="en-US" dirty="0"/>
              <a:t>Click to add one-line title</a:t>
            </a:r>
          </a:p>
        </p:txBody>
      </p:sp>
      <p:sp>
        <p:nvSpPr>
          <p:cNvPr id="12" name="Rectangle 11"/>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16" name="Text Placeholder 4"/>
          <p:cNvSpPr>
            <a:spLocks noGrp="1"/>
          </p:cNvSpPr>
          <p:nvPr>
            <p:ph type="body" sz="quarter" idx="17"/>
          </p:nvPr>
        </p:nvSpPr>
        <p:spPr>
          <a:xfrm>
            <a:off x="389696" y="1752066"/>
            <a:ext cx="11430000" cy="4343934"/>
          </a:xfrm>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7"/>
          <p:cNvSpPr>
            <a:spLocks noGrp="1"/>
          </p:cNvSpPr>
          <p:nvPr>
            <p:ph type="body" sz="quarter" idx="18" hasCustomPrompt="1"/>
          </p:nvPr>
        </p:nvSpPr>
        <p:spPr>
          <a:xfrm>
            <a:off x="389696" y="1369346"/>
            <a:ext cx="11421304" cy="381000"/>
          </a:xfrm>
        </p:spPr>
        <p:txBody>
          <a:bodyPr>
            <a:noAutofit/>
          </a:bodyPr>
          <a:lstStyle>
            <a:lvl1pPr marL="0" indent="0">
              <a:spcBef>
                <a:spcPts val="0"/>
              </a:spcBef>
              <a:buNone/>
              <a:defRPr sz="2000" baseline="0">
                <a:latin typeface="MetricHPE" panose="020B07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subtitle</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9"/>
          </p:nvPr>
        </p:nvSpPr>
        <p:spPr/>
        <p:txBody>
          <a:bodyPr/>
          <a:lstStyle>
            <a:lvl1pPr>
              <a:defRPr>
                <a:latin typeface="MetricHPE" panose="020B0503030202060203" pitchFamily="34" charset="0"/>
              </a:defRPr>
            </a:lvl1pPr>
          </a:lstStyle>
          <a:p>
            <a:r>
              <a:rPr lang="en-US">
                <a:solidFill>
                  <a:srgbClr val="C6C6C2"/>
                </a:solidFill>
              </a:rPr>
              <a:t>HPE CONFIDENTIAL | AUTHORIZED HPE PARTNER USE ONLY</a:t>
            </a:r>
            <a:endParaRPr lang="en-US" dirty="0">
              <a:solidFill>
                <a:srgbClr val="C6C6C2"/>
              </a:solidFill>
            </a:endParaRPr>
          </a:p>
        </p:txBody>
      </p:sp>
      <p:sp>
        <p:nvSpPr>
          <p:cNvPr id="3" name="Slide Number Placeholder 2"/>
          <p:cNvSpPr>
            <a:spLocks noGrp="1"/>
          </p:cNvSpPr>
          <p:nvPr>
            <p:ph type="sldNum" sz="quarter" idx="20"/>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dirty="0">
              <a:solidFill>
                <a:srgbClr val="C6C6C2"/>
              </a:solidFill>
            </a:endParaRPr>
          </a:p>
        </p:txBody>
      </p:sp>
    </p:spTree>
    <p:extLst>
      <p:ext uri="{BB962C8B-B14F-4D97-AF65-F5344CB8AC3E}">
        <p14:creationId xmlns:p14="http://schemas.microsoft.com/office/powerpoint/2010/main" val="3914954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389696" y="387449"/>
            <a:ext cx="11421304" cy="427036"/>
          </a:xfrm>
        </p:spPr>
        <p:txBody>
          <a:bodyPr/>
          <a:lstStyle>
            <a:lvl1pPr>
              <a:defRPr sz="2800"/>
            </a:lvl1pPr>
          </a:lstStyle>
          <a:p>
            <a:r>
              <a:rPr lang="en-US" dirty="0"/>
              <a:t>Click to add one-line title</a:t>
            </a:r>
          </a:p>
        </p:txBody>
      </p:sp>
      <p:sp>
        <p:nvSpPr>
          <p:cNvPr id="8" name="Rectangle 7"/>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0"/>
          </p:nvPr>
        </p:nvSpPr>
        <p:spPr/>
        <p:txBody>
          <a:bodyPr/>
          <a:lstStyle>
            <a:lvl1pPr>
              <a:defRPr>
                <a:latin typeface="MetricHPE" panose="020B0503030202060203" pitchFamily="34" charset="0"/>
              </a:defRPr>
            </a:lvl1pPr>
          </a:lstStyle>
          <a:p>
            <a:r>
              <a:rPr lang="en-US">
                <a:solidFill>
                  <a:srgbClr val="C6C6C2"/>
                </a:solidFill>
              </a:rPr>
              <a:t>HPE CONFIDENTIAL | AUTHORIZED HPE PARTNER USE ONLY</a:t>
            </a:r>
            <a:endParaRPr lang="en-US" dirty="0">
              <a:solidFill>
                <a:srgbClr val="C6C6C2"/>
              </a:solidFill>
            </a:endParaRPr>
          </a:p>
        </p:txBody>
      </p:sp>
      <p:sp>
        <p:nvSpPr>
          <p:cNvPr id="3" name="Slide Number Placeholder 2"/>
          <p:cNvSpPr>
            <a:spLocks noGrp="1"/>
          </p:cNvSpPr>
          <p:nvPr>
            <p:ph type="sldNum" sz="quarter" idx="11"/>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dirty="0">
              <a:solidFill>
                <a:srgbClr val="C6C6C2"/>
              </a:solidFill>
            </a:endParaRPr>
          </a:p>
        </p:txBody>
      </p:sp>
    </p:spTree>
    <p:extLst>
      <p:ext uri="{BB962C8B-B14F-4D97-AF65-F5344CB8AC3E}">
        <p14:creationId xmlns:p14="http://schemas.microsoft.com/office/powerpoint/2010/main" val="256493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89696" y="776493"/>
            <a:ext cx="11421304" cy="381000"/>
          </a:xfrm>
        </p:spPr>
        <p:txBody>
          <a:bodyPr>
            <a:noAutofit/>
          </a:bodyPr>
          <a:lstStyle>
            <a:lvl1pPr marL="0" indent="0">
              <a:spcBef>
                <a:spcPts val="0"/>
              </a:spcBef>
              <a:buNone/>
              <a:defRPr sz="2200"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subtitle</a:t>
            </a:r>
          </a:p>
        </p:txBody>
      </p:sp>
      <p:sp>
        <p:nvSpPr>
          <p:cNvPr id="9" name="Title 1"/>
          <p:cNvSpPr>
            <a:spLocks noGrp="1"/>
          </p:cNvSpPr>
          <p:nvPr>
            <p:ph type="title" hasCustomPrompt="1"/>
          </p:nvPr>
        </p:nvSpPr>
        <p:spPr>
          <a:xfrm>
            <a:off x="389696" y="387449"/>
            <a:ext cx="11421304" cy="427036"/>
          </a:xfrm>
        </p:spPr>
        <p:txBody>
          <a:bodyPr/>
          <a:lstStyle>
            <a:lvl1pPr>
              <a:defRPr sz="2800"/>
            </a:lvl1pPr>
          </a:lstStyle>
          <a:p>
            <a:r>
              <a:rPr lang="en-US" dirty="0"/>
              <a:t>Click to add one-line title</a:t>
            </a:r>
          </a:p>
        </p:txBody>
      </p:sp>
      <p:sp>
        <p:nvSpPr>
          <p:cNvPr id="10" name="Rectangle 9"/>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11" name="Footer Placeholder 2"/>
          <p:cNvSpPr>
            <a:spLocks noGrp="1"/>
          </p:cNvSpPr>
          <p:nvPr>
            <p:ph type="ftr" sz="quarter" idx="15"/>
          </p:nvPr>
        </p:nvSpPr>
        <p:spPr>
          <a:xfrm>
            <a:off x="7088056" y="6336077"/>
            <a:ext cx="4114800" cy="220717"/>
          </a:xfrm>
        </p:spPr>
        <p:txBody>
          <a:bodyPr/>
          <a:lstStyle>
            <a:lvl1pPr>
              <a:defRPr>
                <a:latin typeface="MetricHPE" panose="020B0503030202060203" pitchFamily="34" charset="0"/>
              </a:defRPr>
            </a:lvl1pPr>
          </a:lstStyle>
          <a:p>
            <a:r>
              <a:rPr lang="en-US">
                <a:solidFill>
                  <a:srgbClr val="C6C6C2"/>
                </a:solidFill>
              </a:rPr>
              <a:t>HPE CONFIDENTIAL | AUTHORIZED HPE PARTNER USE ONLY</a:t>
            </a:r>
            <a:endParaRPr lang="en-US" dirty="0">
              <a:solidFill>
                <a:srgbClr val="C6C6C2"/>
              </a:solidFill>
            </a:endParaRPr>
          </a:p>
        </p:txBody>
      </p:sp>
      <p:sp>
        <p:nvSpPr>
          <p:cNvPr id="12" name="Slide Number Placeholder 3"/>
          <p:cNvSpPr>
            <a:spLocks noGrp="1"/>
          </p:cNvSpPr>
          <p:nvPr>
            <p:ph type="sldNum" sz="quarter" idx="16"/>
          </p:nvPr>
        </p:nvSpPr>
        <p:spPr>
          <a:xfrm>
            <a:off x="11202856" y="6301811"/>
            <a:ext cx="684344" cy="365125"/>
          </a:xfrm>
        </p:spPr>
        <p:txBody>
          <a:bodyPr/>
          <a:lstStyle>
            <a:lvl1pPr>
              <a:defRPr>
                <a:latin typeface="MetricHPE" panose="020B0503030202060203" pitchFamily="34" charset="0"/>
              </a:defRPr>
            </a:lvl1pPr>
          </a:lstStyle>
          <a:p>
            <a:pPr defTabSz="1088421">
              <a:buFontTx/>
              <a:buBlip>
                <a:blip r:embed="rId2"/>
              </a:buBlip>
            </a:pPr>
            <a:fld id="{104FC826-72BB-4AF1-BA01-A94F7396A7DC}" type="slidenum">
              <a:rPr lang="en-US" smtClean="0">
                <a:solidFill>
                  <a:srgbClr val="C6C6C2"/>
                </a:solidFill>
              </a:rPr>
              <a:pPr defTabSz="1088421">
                <a:buFontTx/>
                <a:buBlip>
                  <a:blip r:embed="rId2"/>
                </a:buBlip>
              </a:pPr>
              <a:t>‹#›</a:t>
            </a:fld>
            <a:endParaRPr lang="en-US" dirty="0">
              <a:solidFill>
                <a:srgbClr val="C6C6C2"/>
              </a:solidFill>
            </a:endParaRP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Tree>
    <p:extLst>
      <p:ext uri="{BB962C8B-B14F-4D97-AF65-F5344CB8AC3E}">
        <p14:creationId xmlns:p14="http://schemas.microsoft.com/office/powerpoint/2010/main" val="2361853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2"/>
          <p:cNvSpPr>
            <a:spLocks noGrp="1"/>
          </p:cNvSpPr>
          <p:nvPr>
            <p:ph type="ftr" sz="quarter" idx="15"/>
          </p:nvPr>
        </p:nvSpPr>
        <p:spPr>
          <a:xfrm>
            <a:off x="7088056" y="6336077"/>
            <a:ext cx="4114800" cy="220717"/>
          </a:xfrm>
        </p:spPr>
        <p:txBody>
          <a:bodyPr/>
          <a:lstStyle>
            <a:lvl1pPr>
              <a:defRPr>
                <a:latin typeface="MetricHPE" panose="020B0503030202060203" pitchFamily="34" charset="0"/>
              </a:defRPr>
            </a:lvl1pPr>
          </a:lstStyle>
          <a:p>
            <a:r>
              <a:rPr lang="en-US">
                <a:solidFill>
                  <a:srgbClr val="C6C6C2"/>
                </a:solidFill>
              </a:rPr>
              <a:t>HPE CONFIDENTIAL | AUTHORIZED HPE PARTNER USE ONLY</a:t>
            </a:r>
            <a:endParaRPr lang="en-US" dirty="0">
              <a:solidFill>
                <a:srgbClr val="C6C6C2"/>
              </a:solidFill>
            </a:endParaRPr>
          </a:p>
        </p:txBody>
      </p:sp>
      <p:sp>
        <p:nvSpPr>
          <p:cNvPr id="6" name="Slide Number Placeholder 3"/>
          <p:cNvSpPr>
            <a:spLocks noGrp="1"/>
          </p:cNvSpPr>
          <p:nvPr>
            <p:ph type="sldNum" sz="quarter" idx="16"/>
          </p:nvPr>
        </p:nvSpPr>
        <p:spPr>
          <a:xfrm>
            <a:off x="11202856" y="6301811"/>
            <a:ext cx="684344" cy="365125"/>
          </a:xfrm>
        </p:spPr>
        <p:txBody>
          <a:bodyPr/>
          <a:lstStyle>
            <a:lvl1pPr>
              <a:defRPr>
                <a:latin typeface="MetricHPE" panose="020B0503030202060203" pitchFamily="34" charset="0"/>
              </a:defRPr>
            </a:lvl1pPr>
          </a:lstStyle>
          <a:p>
            <a:pPr defTabSz="1088421">
              <a:buFontTx/>
              <a:buBlip>
                <a:blip r:embed="rId2"/>
              </a:buBlip>
            </a:pPr>
            <a:fld id="{104FC826-72BB-4AF1-BA01-A94F7396A7DC}" type="slidenum">
              <a:rPr lang="en-US" smtClean="0">
                <a:solidFill>
                  <a:srgbClr val="C6C6C2"/>
                </a:solidFill>
              </a:rPr>
              <a:pPr defTabSz="1088421">
                <a:buFontTx/>
                <a:buBlip>
                  <a:blip r:embed="rId2"/>
                </a:buBlip>
              </a:pPr>
              <a:t>‹#›</a:t>
            </a:fld>
            <a:endParaRPr lang="en-US" dirty="0">
              <a:solidFill>
                <a:srgbClr val="C6C6C2"/>
              </a:solidFill>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Tree>
    <p:extLst>
      <p:ext uri="{BB962C8B-B14F-4D97-AF65-F5344CB8AC3E}">
        <p14:creationId xmlns:p14="http://schemas.microsoft.com/office/powerpoint/2010/main" val="4065528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89696" y="387449"/>
            <a:ext cx="11421304" cy="427036"/>
          </a:xfrm>
        </p:spPr>
        <p:txBody>
          <a:bodyPr/>
          <a:lstStyle>
            <a:lvl1pPr>
              <a:defRPr sz="2800"/>
            </a:lvl1pPr>
          </a:lstStyle>
          <a:p>
            <a:r>
              <a:rPr lang="en-US" dirty="0"/>
              <a:t>Click to add one-line title</a:t>
            </a:r>
          </a:p>
        </p:txBody>
      </p:sp>
      <p:sp>
        <p:nvSpPr>
          <p:cNvPr id="9" name="Rectangle 8"/>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15" name="Content Placeholder 14"/>
          <p:cNvSpPr>
            <a:spLocks noGrp="1"/>
          </p:cNvSpPr>
          <p:nvPr>
            <p:ph sz="quarter" idx="17"/>
          </p:nvPr>
        </p:nvSpPr>
        <p:spPr>
          <a:xfrm>
            <a:off x="385100" y="1014413"/>
            <a:ext cx="5422392" cy="5081587"/>
          </a:xfrm>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4"/>
          <p:cNvSpPr>
            <a:spLocks noGrp="1"/>
          </p:cNvSpPr>
          <p:nvPr>
            <p:ph sz="quarter" idx="18"/>
          </p:nvPr>
        </p:nvSpPr>
        <p:spPr>
          <a:xfrm>
            <a:off x="6388608" y="1014413"/>
            <a:ext cx="5422392" cy="5081587"/>
          </a:xfrm>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9"/>
          </p:nvPr>
        </p:nvSpPr>
        <p:spPr/>
        <p:txBody>
          <a:bodyPr/>
          <a:lstStyle>
            <a:lvl1pPr>
              <a:defRPr>
                <a:latin typeface="MetricHPE" panose="020B0503030202060203" pitchFamily="34" charset="0"/>
              </a:defRPr>
            </a:lvl1pPr>
          </a:lstStyle>
          <a:p>
            <a:r>
              <a:rPr lang="en-US">
                <a:solidFill>
                  <a:srgbClr val="C6C6C2"/>
                </a:solidFill>
              </a:rPr>
              <a:t>HPE CONFIDENTIAL | AUTHORIZED HPE PARTNER USE ONLY</a:t>
            </a:r>
            <a:endParaRPr lang="en-US" dirty="0">
              <a:solidFill>
                <a:srgbClr val="C6C6C2"/>
              </a:solidFill>
            </a:endParaRPr>
          </a:p>
        </p:txBody>
      </p:sp>
      <p:sp>
        <p:nvSpPr>
          <p:cNvPr id="3" name="Slide Number Placeholder 2"/>
          <p:cNvSpPr>
            <a:spLocks noGrp="1"/>
          </p:cNvSpPr>
          <p:nvPr>
            <p:ph type="sldNum" sz="quarter" idx="20"/>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dirty="0">
              <a:solidFill>
                <a:srgbClr val="C6C6C2"/>
              </a:solidFill>
            </a:endParaRPr>
          </a:p>
        </p:txBody>
      </p:sp>
    </p:spTree>
    <p:extLst>
      <p:ext uri="{BB962C8B-B14F-4D97-AF65-F5344CB8AC3E}">
        <p14:creationId xmlns:p14="http://schemas.microsoft.com/office/powerpoint/2010/main" val="1972754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wo Content and Headings">
    <p:spTree>
      <p:nvGrpSpPr>
        <p:cNvPr id="1" name=""/>
        <p:cNvGrpSpPr/>
        <p:nvPr/>
      </p:nvGrpSpPr>
      <p:grpSpPr>
        <a:xfrm>
          <a:off x="0" y="0"/>
          <a:ext cx="0" cy="0"/>
          <a:chOff x="0" y="0"/>
          <a:chExt cx="0" cy="0"/>
        </a:xfrm>
      </p:grpSpPr>
      <p:sp>
        <p:nvSpPr>
          <p:cNvPr id="17" name="Title 1"/>
          <p:cNvSpPr>
            <a:spLocks noGrp="1"/>
          </p:cNvSpPr>
          <p:nvPr>
            <p:ph type="title" hasCustomPrompt="1"/>
          </p:nvPr>
        </p:nvSpPr>
        <p:spPr>
          <a:xfrm>
            <a:off x="389696" y="387449"/>
            <a:ext cx="11421304" cy="427036"/>
          </a:xfrm>
        </p:spPr>
        <p:txBody>
          <a:bodyPr/>
          <a:lstStyle>
            <a:lvl1pPr>
              <a:defRPr sz="2800"/>
            </a:lvl1pPr>
          </a:lstStyle>
          <a:p>
            <a:r>
              <a:rPr lang="en-US" dirty="0"/>
              <a:t>Click to add one-line title</a:t>
            </a:r>
          </a:p>
        </p:txBody>
      </p:sp>
      <p:sp>
        <p:nvSpPr>
          <p:cNvPr id="18" name="Rectangle 17"/>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22" name="Content Placeholder 14"/>
          <p:cNvSpPr>
            <a:spLocks noGrp="1"/>
          </p:cNvSpPr>
          <p:nvPr>
            <p:ph sz="quarter" idx="17"/>
          </p:nvPr>
        </p:nvSpPr>
        <p:spPr>
          <a:xfrm>
            <a:off x="385100" y="1395413"/>
            <a:ext cx="5422392" cy="4700587"/>
          </a:xfrm>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7"/>
          <p:cNvSpPr>
            <a:spLocks noGrp="1"/>
          </p:cNvSpPr>
          <p:nvPr>
            <p:ph type="body" sz="quarter" idx="19" hasCustomPrompt="1"/>
          </p:nvPr>
        </p:nvSpPr>
        <p:spPr>
          <a:xfrm>
            <a:off x="389696" y="1014413"/>
            <a:ext cx="5417796" cy="381000"/>
          </a:xfrm>
        </p:spPr>
        <p:txBody>
          <a:bodyPr>
            <a:noAutofit/>
          </a:bodyPr>
          <a:lstStyle>
            <a:lvl1pPr marL="0" indent="0">
              <a:spcBef>
                <a:spcPts val="0"/>
              </a:spcBef>
              <a:buNone/>
              <a:defRPr sz="2000" baseline="0">
                <a:latin typeface="MetricHPE" panose="020B07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a:t>
            </a:r>
            <a:r>
              <a:rPr lang="en-US" dirty="0"/>
              <a:t>heading</a:t>
            </a:r>
            <a:endParaRPr dirty="0"/>
          </a:p>
        </p:txBody>
      </p:sp>
      <p:sp>
        <p:nvSpPr>
          <p:cNvPr id="25" name="Content Placeholder 14"/>
          <p:cNvSpPr>
            <a:spLocks noGrp="1"/>
          </p:cNvSpPr>
          <p:nvPr>
            <p:ph sz="quarter" idx="20"/>
          </p:nvPr>
        </p:nvSpPr>
        <p:spPr>
          <a:xfrm>
            <a:off x="6394014" y="1395413"/>
            <a:ext cx="5422392" cy="4700587"/>
          </a:xfrm>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7"/>
          <p:cNvSpPr>
            <a:spLocks noGrp="1"/>
          </p:cNvSpPr>
          <p:nvPr>
            <p:ph type="body" sz="quarter" idx="21" hasCustomPrompt="1"/>
          </p:nvPr>
        </p:nvSpPr>
        <p:spPr>
          <a:xfrm>
            <a:off x="6398610" y="1014413"/>
            <a:ext cx="5417796" cy="381000"/>
          </a:xfrm>
        </p:spPr>
        <p:txBody>
          <a:bodyPr>
            <a:noAutofit/>
          </a:bodyPr>
          <a:lstStyle>
            <a:lvl1pPr marL="0" indent="0">
              <a:spcBef>
                <a:spcPts val="0"/>
              </a:spcBef>
              <a:buNone/>
              <a:defRPr sz="2000" baseline="0">
                <a:latin typeface="MetricHPE" panose="020B07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a:t>
            </a:r>
            <a:r>
              <a:rPr lang="en-US" dirty="0"/>
              <a:t>heading</a:t>
            </a:r>
            <a:endParaRPr dirty="0"/>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2"/>
          </p:nvPr>
        </p:nvSpPr>
        <p:spPr/>
        <p:txBody>
          <a:bodyPr/>
          <a:lstStyle>
            <a:lvl1pPr>
              <a:defRPr>
                <a:latin typeface="MetricHPE" panose="020B0503030202060203" pitchFamily="34" charset="0"/>
              </a:defRPr>
            </a:lvl1pPr>
          </a:lstStyle>
          <a:p>
            <a:r>
              <a:rPr lang="en-US">
                <a:solidFill>
                  <a:srgbClr val="C6C6C2"/>
                </a:solidFill>
              </a:rPr>
              <a:t>HPE CONFIDENTIAL | AUTHORIZED HPE PARTNER USE ONLY</a:t>
            </a:r>
            <a:endParaRPr lang="en-US" dirty="0">
              <a:solidFill>
                <a:srgbClr val="C6C6C2"/>
              </a:solidFill>
            </a:endParaRPr>
          </a:p>
        </p:txBody>
      </p:sp>
      <p:sp>
        <p:nvSpPr>
          <p:cNvPr id="3" name="Slide Number Placeholder 2"/>
          <p:cNvSpPr>
            <a:spLocks noGrp="1"/>
          </p:cNvSpPr>
          <p:nvPr>
            <p:ph type="sldNum" sz="quarter" idx="23"/>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dirty="0">
              <a:solidFill>
                <a:srgbClr val="C6C6C2"/>
              </a:solidFill>
            </a:endParaRPr>
          </a:p>
        </p:txBody>
      </p:sp>
    </p:spTree>
    <p:extLst>
      <p:ext uri="{BB962C8B-B14F-4D97-AF65-F5344CB8AC3E}">
        <p14:creationId xmlns:p14="http://schemas.microsoft.com/office/powerpoint/2010/main" val="2619185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wo Content, Subtitle and Headings">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389696" y="387449"/>
            <a:ext cx="11421304" cy="427036"/>
          </a:xfrm>
        </p:spPr>
        <p:txBody>
          <a:bodyPr/>
          <a:lstStyle>
            <a:lvl1pPr>
              <a:defRPr sz="2800"/>
            </a:lvl1pPr>
          </a:lstStyle>
          <a:p>
            <a:r>
              <a:rPr lang="en-US" dirty="0"/>
              <a:t>Click to add one-line title</a:t>
            </a:r>
          </a:p>
        </p:txBody>
      </p:sp>
      <p:sp>
        <p:nvSpPr>
          <p:cNvPr id="13" name="Content Placeholder 14"/>
          <p:cNvSpPr>
            <a:spLocks noGrp="1"/>
          </p:cNvSpPr>
          <p:nvPr>
            <p:ph sz="quarter" idx="17"/>
          </p:nvPr>
        </p:nvSpPr>
        <p:spPr>
          <a:xfrm>
            <a:off x="385100" y="1757281"/>
            <a:ext cx="5422392" cy="4338720"/>
          </a:xfrm>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7"/>
          <p:cNvSpPr>
            <a:spLocks noGrp="1"/>
          </p:cNvSpPr>
          <p:nvPr>
            <p:ph type="body" sz="quarter" idx="19" hasCustomPrompt="1"/>
          </p:nvPr>
        </p:nvSpPr>
        <p:spPr>
          <a:xfrm>
            <a:off x="389696" y="1376280"/>
            <a:ext cx="5417796" cy="381000"/>
          </a:xfrm>
        </p:spPr>
        <p:txBody>
          <a:bodyPr>
            <a:noAutofit/>
          </a:bodyPr>
          <a:lstStyle>
            <a:lvl1pPr marL="0" indent="0">
              <a:spcBef>
                <a:spcPts val="0"/>
              </a:spcBef>
              <a:buNone/>
              <a:defRPr sz="2000" baseline="0">
                <a:latin typeface="MetricHPE" panose="020B07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a:t>
            </a:r>
            <a:r>
              <a:rPr lang="en-US" dirty="0"/>
              <a:t>heading</a:t>
            </a:r>
            <a:endParaRPr dirty="0"/>
          </a:p>
        </p:txBody>
      </p:sp>
      <p:sp>
        <p:nvSpPr>
          <p:cNvPr id="17" name="Text Placeholder 7"/>
          <p:cNvSpPr>
            <a:spLocks noGrp="1"/>
          </p:cNvSpPr>
          <p:nvPr>
            <p:ph type="body" sz="quarter" idx="13" hasCustomPrompt="1"/>
          </p:nvPr>
        </p:nvSpPr>
        <p:spPr>
          <a:xfrm>
            <a:off x="389696" y="776493"/>
            <a:ext cx="11421304" cy="381000"/>
          </a:xfrm>
        </p:spPr>
        <p:txBody>
          <a:bodyPr>
            <a:noAutofit/>
          </a:bodyPr>
          <a:lstStyle>
            <a:lvl1pPr marL="0" indent="0">
              <a:spcBef>
                <a:spcPts val="0"/>
              </a:spcBef>
              <a:buNone/>
              <a:defRPr sz="2200"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subtitle</a:t>
            </a:r>
          </a:p>
        </p:txBody>
      </p:sp>
      <p:sp>
        <p:nvSpPr>
          <p:cNvPr id="18" name="Rectangle 17"/>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24" name="Text Placeholder 7"/>
          <p:cNvSpPr>
            <a:spLocks noGrp="1"/>
          </p:cNvSpPr>
          <p:nvPr>
            <p:ph type="body" sz="quarter" idx="21" hasCustomPrompt="1"/>
          </p:nvPr>
        </p:nvSpPr>
        <p:spPr>
          <a:xfrm>
            <a:off x="6388562" y="1376280"/>
            <a:ext cx="5417796" cy="381000"/>
          </a:xfrm>
        </p:spPr>
        <p:txBody>
          <a:bodyPr>
            <a:noAutofit/>
          </a:bodyPr>
          <a:lstStyle>
            <a:lvl1pPr marL="0" indent="0">
              <a:spcBef>
                <a:spcPts val="0"/>
              </a:spcBef>
              <a:buNone/>
              <a:defRPr sz="2000" baseline="0">
                <a:latin typeface="MetricHPE" panose="020B07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a:t>
            </a:r>
            <a:r>
              <a:rPr lang="en-US" dirty="0"/>
              <a:t>heading</a:t>
            </a:r>
            <a:endParaRPr dirty="0"/>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2"/>
          </p:nvPr>
        </p:nvSpPr>
        <p:spPr/>
        <p:txBody>
          <a:bodyPr/>
          <a:lstStyle>
            <a:lvl1pPr>
              <a:defRPr>
                <a:latin typeface="MetricHPE" panose="020B0503030202060203" pitchFamily="34" charset="0"/>
              </a:defRPr>
            </a:lvl1pPr>
          </a:lstStyle>
          <a:p>
            <a:r>
              <a:rPr lang="en-US">
                <a:solidFill>
                  <a:srgbClr val="C6C6C2"/>
                </a:solidFill>
              </a:rPr>
              <a:t>HPE CONFIDENTIAL | AUTHORIZED HPE PARTNER USE ONLY</a:t>
            </a:r>
            <a:endParaRPr lang="en-US" dirty="0">
              <a:solidFill>
                <a:srgbClr val="C6C6C2"/>
              </a:solidFill>
            </a:endParaRPr>
          </a:p>
        </p:txBody>
      </p:sp>
      <p:sp>
        <p:nvSpPr>
          <p:cNvPr id="3" name="Slide Number Placeholder 2"/>
          <p:cNvSpPr>
            <a:spLocks noGrp="1"/>
          </p:cNvSpPr>
          <p:nvPr>
            <p:ph type="sldNum" sz="quarter" idx="23"/>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dirty="0">
              <a:solidFill>
                <a:srgbClr val="C6C6C2"/>
              </a:solidFill>
            </a:endParaRPr>
          </a:p>
        </p:txBody>
      </p:sp>
      <p:sp>
        <p:nvSpPr>
          <p:cNvPr id="12" name="Content Placeholder 14"/>
          <p:cNvSpPr>
            <a:spLocks noGrp="1"/>
          </p:cNvSpPr>
          <p:nvPr>
            <p:ph sz="quarter" idx="24"/>
          </p:nvPr>
        </p:nvSpPr>
        <p:spPr>
          <a:xfrm>
            <a:off x="6385208" y="1757281"/>
            <a:ext cx="5422392" cy="4338720"/>
          </a:xfrm>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6807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389696" y="387449"/>
            <a:ext cx="11421304" cy="427036"/>
          </a:xfrm>
        </p:spPr>
        <p:txBody>
          <a:bodyPr/>
          <a:lstStyle>
            <a:lvl1pPr>
              <a:defRPr sz="2800"/>
            </a:lvl1pPr>
          </a:lstStyle>
          <a:p>
            <a:r>
              <a:rPr lang="en-US" dirty="0"/>
              <a:t>Click to add one-line title</a:t>
            </a:r>
          </a:p>
        </p:txBody>
      </p:sp>
      <p:sp>
        <p:nvSpPr>
          <p:cNvPr id="13" name="Rectangle 12"/>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17" name="Content Placeholder 14"/>
          <p:cNvSpPr>
            <a:spLocks noGrp="1"/>
          </p:cNvSpPr>
          <p:nvPr>
            <p:ph sz="quarter" idx="17"/>
          </p:nvPr>
        </p:nvSpPr>
        <p:spPr>
          <a:xfrm>
            <a:off x="385100" y="1014413"/>
            <a:ext cx="3529584" cy="5081587"/>
          </a:xfrm>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4"/>
          <p:cNvSpPr>
            <a:spLocks noGrp="1"/>
          </p:cNvSpPr>
          <p:nvPr>
            <p:ph sz="quarter" idx="18"/>
          </p:nvPr>
        </p:nvSpPr>
        <p:spPr>
          <a:xfrm>
            <a:off x="4335556" y="1014413"/>
            <a:ext cx="3529584" cy="5081587"/>
          </a:xfrm>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4"/>
          <p:cNvSpPr>
            <a:spLocks noGrp="1"/>
          </p:cNvSpPr>
          <p:nvPr>
            <p:ph sz="quarter" idx="19"/>
          </p:nvPr>
        </p:nvSpPr>
        <p:spPr>
          <a:xfrm>
            <a:off x="8284558" y="1014413"/>
            <a:ext cx="3529584" cy="5081587"/>
          </a:xfrm>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0"/>
          </p:nvPr>
        </p:nvSpPr>
        <p:spPr/>
        <p:txBody>
          <a:bodyPr/>
          <a:lstStyle>
            <a:lvl1pPr>
              <a:defRPr>
                <a:latin typeface="MetricHPE" panose="020B0503030202060203" pitchFamily="34" charset="0"/>
              </a:defRPr>
            </a:lvl1pPr>
          </a:lstStyle>
          <a:p>
            <a:r>
              <a:rPr lang="en-US">
                <a:solidFill>
                  <a:srgbClr val="C6C6C2"/>
                </a:solidFill>
              </a:rPr>
              <a:t>HPE CONFIDENTIAL | AUTHORIZED HPE PARTNER USE ONLY</a:t>
            </a:r>
            <a:endParaRPr lang="en-US" dirty="0">
              <a:solidFill>
                <a:srgbClr val="C6C6C2"/>
              </a:solidFill>
            </a:endParaRPr>
          </a:p>
        </p:txBody>
      </p:sp>
      <p:sp>
        <p:nvSpPr>
          <p:cNvPr id="3" name="Slide Number Placeholder 2"/>
          <p:cNvSpPr>
            <a:spLocks noGrp="1"/>
          </p:cNvSpPr>
          <p:nvPr>
            <p:ph type="sldNum" sz="quarter" idx="21"/>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dirty="0">
              <a:solidFill>
                <a:srgbClr val="C6C6C2"/>
              </a:solidFill>
            </a:endParaRPr>
          </a:p>
        </p:txBody>
      </p:sp>
    </p:spTree>
    <p:extLst>
      <p:ext uri="{BB962C8B-B14F-4D97-AF65-F5344CB8AC3E}">
        <p14:creationId xmlns:p14="http://schemas.microsoft.com/office/powerpoint/2010/main" val="3331331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hree Content and Headings">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389696" y="387449"/>
            <a:ext cx="11421304" cy="427036"/>
          </a:xfrm>
        </p:spPr>
        <p:txBody>
          <a:bodyPr/>
          <a:lstStyle>
            <a:lvl1pPr>
              <a:defRPr sz="2800"/>
            </a:lvl1pPr>
          </a:lstStyle>
          <a:p>
            <a:r>
              <a:rPr lang="en-US" dirty="0"/>
              <a:t>Click to add one-line title</a:t>
            </a:r>
          </a:p>
        </p:txBody>
      </p:sp>
      <p:sp>
        <p:nvSpPr>
          <p:cNvPr id="16" name="Rectangle 15"/>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21" name="Text Placeholder 7"/>
          <p:cNvSpPr>
            <a:spLocks noGrp="1"/>
          </p:cNvSpPr>
          <p:nvPr>
            <p:ph type="body" sz="quarter" idx="19" hasCustomPrompt="1"/>
          </p:nvPr>
        </p:nvSpPr>
        <p:spPr>
          <a:xfrm>
            <a:off x="389696" y="1014413"/>
            <a:ext cx="3524988" cy="381000"/>
          </a:xfrm>
        </p:spPr>
        <p:txBody>
          <a:bodyPr>
            <a:noAutofit/>
          </a:bodyPr>
          <a:lstStyle>
            <a:lvl1pPr marL="0" indent="0">
              <a:spcBef>
                <a:spcPts val="0"/>
              </a:spcBef>
              <a:buNone/>
              <a:defRPr sz="2000" baseline="0">
                <a:latin typeface="MetricHPE" panose="020B07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a:t>
            </a:r>
            <a:r>
              <a:rPr lang="en-US" dirty="0"/>
              <a:t>heading</a:t>
            </a:r>
            <a:endParaRPr dirty="0"/>
          </a:p>
        </p:txBody>
      </p:sp>
      <p:sp>
        <p:nvSpPr>
          <p:cNvPr id="23" name="Text Placeholder 7"/>
          <p:cNvSpPr>
            <a:spLocks noGrp="1"/>
          </p:cNvSpPr>
          <p:nvPr>
            <p:ph type="body" sz="quarter" idx="21" hasCustomPrompt="1"/>
          </p:nvPr>
        </p:nvSpPr>
        <p:spPr>
          <a:xfrm>
            <a:off x="8284558" y="1014413"/>
            <a:ext cx="3531848" cy="381000"/>
          </a:xfrm>
        </p:spPr>
        <p:txBody>
          <a:bodyPr>
            <a:noAutofit/>
          </a:bodyPr>
          <a:lstStyle>
            <a:lvl1pPr marL="0" indent="0">
              <a:spcBef>
                <a:spcPts val="0"/>
              </a:spcBef>
              <a:buNone/>
              <a:defRPr sz="2000" baseline="0">
                <a:latin typeface="MetricHPE" panose="020B07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a:t>
            </a:r>
            <a:r>
              <a:rPr lang="en-US" dirty="0"/>
              <a:t>heading</a:t>
            </a:r>
            <a:endParaRPr dirty="0"/>
          </a:p>
        </p:txBody>
      </p:sp>
      <p:sp>
        <p:nvSpPr>
          <p:cNvPr id="24" name="Content Placeholder 14"/>
          <p:cNvSpPr>
            <a:spLocks noGrp="1"/>
          </p:cNvSpPr>
          <p:nvPr>
            <p:ph sz="quarter" idx="17"/>
          </p:nvPr>
        </p:nvSpPr>
        <p:spPr>
          <a:xfrm>
            <a:off x="385100" y="1395413"/>
            <a:ext cx="3529584" cy="4700587"/>
          </a:xfrm>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Content Placeholder 14"/>
          <p:cNvSpPr>
            <a:spLocks noGrp="1"/>
          </p:cNvSpPr>
          <p:nvPr>
            <p:ph sz="quarter" idx="18"/>
          </p:nvPr>
        </p:nvSpPr>
        <p:spPr>
          <a:xfrm>
            <a:off x="4335556" y="1395413"/>
            <a:ext cx="3529584" cy="4700587"/>
          </a:xfrm>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Content Placeholder 14"/>
          <p:cNvSpPr>
            <a:spLocks noGrp="1"/>
          </p:cNvSpPr>
          <p:nvPr>
            <p:ph sz="quarter" idx="22"/>
          </p:nvPr>
        </p:nvSpPr>
        <p:spPr>
          <a:xfrm>
            <a:off x="8284558" y="1395413"/>
            <a:ext cx="3529584" cy="4700587"/>
          </a:xfrm>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ext Placeholder 7"/>
          <p:cNvSpPr>
            <a:spLocks noGrp="1"/>
          </p:cNvSpPr>
          <p:nvPr>
            <p:ph type="body" sz="quarter" idx="23" hasCustomPrompt="1"/>
          </p:nvPr>
        </p:nvSpPr>
        <p:spPr>
          <a:xfrm>
            <a:off x="4335556" y="1014413"/>
            <a:ext cx="3524988" cy="381000"/>
          </a:xfrm>
        </p:spPr>
        <p:txBody>
          <a:bodyPr>
            <a:noAutofit/>
          </a:bodyPr>
          <a:lstStyle>
            <a:lvl1pPr marL="0" indent="0">
              <a:spcBef>
                <a:spcPts val="0"/>
              </a:spcBef>
              <a:buNone/>
              <a:defRPr sz="2000" baseline="0">
                <a:latin typeface="MetricHPE" panose="020B07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a:t>
            </a:r>
            <a:r>
              <a:rPr lang="en-US" dirty="0"/>
              <a:t>heading</a:t>
            </a:r>
            <a:endParaRPr dirty="0"/>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4"/>
          </p:nvPr>
        </p:nvSpPr>
        <p:spPr/>
        <p:txBody>
          <a:bodyPr/>
          <a:lstStyle>
            <a:lvl1pPr>
              <a:defRPr>
                <a:latin typeface="MetricHPE" panose="020B0503030202060203" pitchFamily="34" charset="0"/>
              </a:defRPr>
            </a:lvl1pPr>
          </a:lstStyle>
          <a:p>
            <a:r>
              <a:rPr lang="en-US">
                <a:solidFill>
                  <a:srgbClr val="C6C6C2"/>
                </a:solidFill>
              </a:rPr>
              <a:t>HPE CONFIDENTIAL | AUTHORIZED HPE PARTNER USE ONLY</a:t>
            </a:r>
            <a:endParaRPr lang="en-US" dirty="0">
              <a:solidFill>
                <a:srgbClr val="C6C6C2"/>
              </a:solidFill>
            </a:endParaRPr>
          </a:p>
        </p:txBody>
      </p:sp>
      <p:sp>
        <p:nvSpPr>
          <p:cNvPr id="3" name="Slide Number Placeholder 2"/>
          <p:cNvSpPr>
            <a:spLocks noGrp="1"/>
          </p:cNvSpPr>
          <p:nvPr>
            <p:ph type="sldNum" sz="quarter" idx="25"/>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dirty="0">
              <a:solidFill>
                <a:srgbClr val="C6C6C2"/>
              </a:solidFill>
            </a:endParaRPr>
          </a:p>
        </p:txBody>
      </p:sp>
    </p:spTree>
    <p:extLst>
      <p:ext uri="{BB962C8B-B14F-4D97-AF65-F5344CB8AC3E}">
        <p14:creationId xmlns:p14="http://schemas.microsoft.com/office/powerpoint/2010/main" val="2451261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9" Type="http://schemas.openxmlformats.org/officeDocument/2006/relationships/theme" Target="../theme/theme2.xml"/><Relationship Id="rId21" Type="http://schemas.openxmlformats.org/officeDocument/2006/relationships/slideLayout" Target="../slideLayouts/slideLayout60.xml"/><Relationship Id="rId34" Type="http://schemas.openxmlformats.org/officeDocument/2006/relationships/slideLayout" Target="../slideLayouts/slideLayout73.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29" Type="http://schemas.openxmlformats.org/officeDocument/2006/relationships/slideLayout" Target="../slideLayouts/slideLayout68.xml"/><Relationship Id="rId41" Type="http://schemas.openxmlformats.org/officeDocument/2006/relationships/image" Target="../media/image4.pn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32" Type="http://schemas.openxmlformats.org/officeDocument/2006/relationships/slideLayout" Target="../slideLayouts/slideLayout71.xml"/><Relationship Id="rId37" Type="http://schemas.openxmlformats.org/officeDocument/2006/relationships/slideLayout" Target="../slideLayouts/slideLayout76.xml"/><Relationship Id="rId40" Type="http://schemas.openxmlformats.org/officeDocument/2006/relationships/image" Target="../media/image5.jpg"/><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slideLayout" Target="../slideLayouts/slideLayout67.xml"/><Relationship Id="rId36" Type="http://schemas.openxmlformats.org/officeDocument/2006/relationships/slideLayout" Target="../slideLayouts/slideLayout75.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31" Type="http://schemas.openxmlformats.org/officeDocument/2006/relationships/slideLayout" Target="../slideLayouts/slideLayout70.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 Id="rId30" Type="http://schemas.openxmlformats.org/officeDocument/2006/relationships/slideLayout" Target="../slideLayouts/slideLayout69.xml"/><Relationship Id="rId35" Type="http://schemas.openxmlformats.org/officeDocument/2006/relationships/slideLayout" Target="../slideLayouts/slideLayout74.xml"/><Relationship Id="rId8" Type="http://schemas.openxmlformats.org/officeDocument/2006/relationships/slideLayout" Target="../slideLayouts/slideLayout47.xml"/><Relationship Id="rId3" Type="http://schemas.openxmlformats.org/officeDocument/2006/relationships/slideLayout" Target="../slideLayouts/slideLayout42.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33" Type="http://schemas.openxmlformats.org/officeDocument/2006/relationships/slideLayout" Target="../slideLayouts/slideLayout72.xml"/><Relationship Id="rId38" Type="http://schemas.openxmlformats.org/officeDocument/2006/relationships/slideLayout" Target="../slideLayouts/slideLayout7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0.xml"/><Relationship Id="rId18" Type="http://schemas.openxmlformats.org/officeDocument/2006/relationships/slideLayout" Target="../slideLayouts/slideLayout95.xml"/><Relationship Id="rId26" Type="http://schemas.openxmlformats.org/officeDocument/2006/relationships/slideLayout" Target="../slideLayouts/slideLayout103.xml"/><Relationship Id="rId39" Type="http://schemas.openxmlformats.org/officeDocument/2006/relationships/slideLayout" Target="../slideLayouts/slideLayout116.xml"/><Relationship Id="rId21" Type="http://schemas.openxmlformats.org/officeDocument/2006/relationships/slideLayout" Target="../slideLayouts/slideLayout98.xml"/><Relationship Id="rId34" Type="http://schemas.openxmlformats.org/officeDocument/2006/relationships/slideLayout" Target="../slideLayouts/slideLayout111.xml"/><Relationship Id="rId42" Type="http://schemas.openxmlformats.org/officeDocument/2006/relationships/image" Target="../media/image4.png"/><Relationship Id="rId7" Type="http://schemas.openxmlformats.org/officeDocument/2006/relationships/slideLayout" Target="../slideLayouts/slideLayout84.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slideLayout" Target="../slideLayouts/slideLayout97.xml"/><Relationship Id="rId29" Type="http://schemas.openxmlformats.org/officeDocument/2006/relationships/slideLayout" Target="../slideLayouts/slideLayout106.xml"/><Relationship Id="rId41" Type="http://schemas.openxmlformats.org/officeDocument/2006/relationships/image" Target="../media/image5.jpg"/><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24" Type="http://schemas.openxmlformats.org/officeDocument/2006/relationships/slideLayout" Target="../slideLayouts/slideLayout101.xml"/><Relationship Id="rId32" Type="http://schemas.openxmlformats.org/officeDocument/2006/relationships/slideLayout" Target="../slideLayouts/slideLayout109.xml"/><Relationship Id="rId37" Type="http://schemas.openxmlformats.org/officeDocument/2006/relationships/slideLayout" Target="../slideLayouts/slideLayout114.xml"/><Relationship Id="rId40" Type="http://schemas.openxmlformats.org/officeDocument/2006/relationships/theme" Target="../theme/theme3.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23" Type="http://schemas.openxmlformats.org/officeDocument/2006/relationships/slideLayout" Target="../slideLayouts/slideLayout100.xml"/><Relationship Id="rId28" Type="http://schemas.openxmlformats.org/officeDocument/2006/relationships/slideLayout" Target="../slideLayouts/slideLayout105.xml"/><Relationship Id="rId36" Type="http://schemas.openxmlformats.org/officeDocument/2006/relationships/slideLayout" Target="../slideLayouts/slideLayout113.xml"/><Relationship Id="rId10" Type="http://schemas.openxmlformats.org/officeDocument/2006/relationships/slideLayout" Target="../slideLayouts/slideLayout87.xml"/><Relationship Id="rId19" Type="http://schemas.openxmlformats.org/officeDocument/2006/relationships/slideLayout" Target="../slideLayouts/slideLayout96.xml"/><Relationship Id="rId31" Type="http://schemas.openxmlformats.org/officeDocument/2006/relationships/slideLayout" Target="../slideLayouts/slideLayout108.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 Id="rId22" Type="http://schemas.openxmlformats.org/officeDocument/2006/relationships/slideLayout" Target="../slideLayouts/slideLayout99.xml"/><Relationship Id="rId27" Type="http://schemas.openxmlformats.org/officeDocument/2006/relationships/slideLayout" Target="../slideLayouts/slideLayout104.xml"/><Relationship Id="rId30" Type="http://schemas.openxmlformats.org/officeDocument/2006/relationships/slideLayout" Target="../slideLayouts/slideLayout107.xml"/><Relationship Id="rId35" Type="http://schemas.openxmlformats.org/officeDocument/2006/relationships/slideLayout" Target="../slideLayouts/slideLayout112.xml"/><Relationship Id="rId8" Type="http://schemas.openxmlformats.org/officeDocument/2006/relationships/slideLayout" Target="../slideLayouts/slideLayout85.xml"/><Relationship Id="rId3" Type="http://schemas.openxmlformats.org/officeDocument/2006/relationships/slideLayout" Target="../slideLayouts/slideLayout80.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5" Type="http://schemas.openxmlformats.org/officeDocument/2006/relationships/slideLayout" Target="../slideLayouts/slideLayout102.xml"/><Relationship Id="rId33" Type="http://schemas.openxmlformats.org/officeDocument/2006/relationships/slideLayout" Target="../slideLayouts/slideLayout110.xml"/><Relationship Id="rId38" Type="http://schemas.openxmlformats.org/officeDocument/2006/relationships/slideLayout" Target="../slideLayouts/slideLayout1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5743" y="391852"/>
            <a:ext cx="11430000" cy="401362"/>
          </a:xfrm>
          <a:prstGeom prst="rect">
            <a:avLst/>
          </a:prstGeom>
          <a:ln w="57150">
            <a:noFill/>
            <a:miter lim="800000"/>
          </a:ln>
        </p:spPr>
        <p:txBody>
          <a:bodyPr vert="horz" lIns="91440" tIns="91440" rIns="91440" bIns="91440" rtlCol="0" anchor="ctr" anchorCtr="0">
            <a:noAutofit/>
          </a:bodyPr>
          <a:lstStyle/>
          <a:p>
            <a:r>
              <a:rPr lang="en-US"/>
              <a:t>Click to edit Master title style</a:t>
            </a:r>
            <a:endParaRPr dirty="0"/>
          </a:p>
        </p:txBody>
      </p:sp>
      <p:sp>
        <p:nvSpPr>
          <p:cNvPr id="3" name="Text Placeholder 2"/>
          <p:cNvSpPr>
            <a:spLocks noGrp="1"/>
          </p:cNvSpPr>
          <p:nvPr>
            <p:ph type="body" idx="1"/>
          </p:nvPr>
        </p:nvSpPr>
        <p:spPr>
          <a:xfrm>
            <a:off x="285909" y="998682"/>
            <a:ext cx="11429834" cy="4571999"/>
          </a:xfrm>
          <a:prstGeom prst="rect">
            <a:avLst/>
          </a:prstGeom>
          <a:ln w="57150">
            <a:noFill/>
            <a:miter lim="800000"/>
          </a:ln>
        </p:spPr>
        <p:txBody>
          <a:bodyPr vert="horz" lIns="91440" tIns="91440" rIns="91440"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5"/>
          <p:cNvSpPr>
            <a:spLocks noGrp="1"/>
          </p:cNvSpPr>
          <p:nvPr>
            <p:ph type="sldNum" sz="quarter" idx="4"/>
          </p:nvPr>
        </p:nvSpPr>
        <p:spPr>
          <a:xfrm>
            <a:off x="11202856" y="6301811"/>
            <a:ext cx="684344" cy="365125"/>
          </a:xfrm>
          <a:prstGeom prst="rect">
            <a:avLst/>
          </a:prstGeom>
        </p:spPr>
        <p:txBody>
          <a:bodyPr vert="horz" lIns="91440" tIns="45720" rIns="91440" bIns="45720" rtlCol="0" anchor="ctr"/>
          <a:lstStyle>
            <a:lvl1pPr marL="205699" indent="-205699" algn="l">
              <a:lnSpc>
                <a:spcPct val="90000"/>
              </a:lnSpc>
              <a:buSzPct val="120000"/>
              <a:buFontTx/>
              <a:buBlip>
                <a:blip r:embed="rId41"/>
              </a:buBlip>
              <a:defRPr sz="2000" kern="1200" cap="all" normalizeH="0" baseline="10000">
                <a:solidFill>
                  <a:schemeClr val="bg2"/>
                </a:solidFill>
                <a:latin typeface="MetricHPE" panose="020B0503030202060203" pitchFamily="34" charset="0"/>
              </a:defRPr>
            </a:lvl1pPr>
          </a:lstStyle>
          <a:p>
            <a:pPr defTabSz="1088421">
              <a:buFontTx/>
              <a:buBlip>
                <a:blip r:embed="rId41"/>
              </a:buBlip>
            </a:pPr>
            <a:fld id="{104FC826-72BB-4AF1-BA01-A94F7396A7DC}" type="slidenum">
              <a:rPr lang="en-US" smtClean="0"/>
              <a:pPr defTabSz="1088421">
                <a:buFontTx/>
                <a:buBlip>
                  <a:blip r:embed="rId41"/>
                </a:buBlip>
              </a:pPr>
              <a:t>‹#›</a:t>
            </a:fld>
            <a:endParaRPr lang="en-US" dirty="0"/>
          </a:p>
        </p:txBody>
      </p:sp>
      <p:sp>
        <p:nvSpPr>
          <p:cNvPr id="15" name="Footer Placeholder 4"/>
          <p:cNvSpPr>
            <a:spLocks noGrp="1"/>
          </p:cNvSpPr>
          <p:nvPr>
            <p:ph type="ftr" sz="quarter" idx="3"/>
          </p:nvPr>
        </p:nvSpPr>
        <p:spPr>
          <a:xfrm>
            <a:off x="7088056" y="6336077"/>
            <a:ext cx="4114800" cy="220717"/>
          </a:xfrm>
          <a:prstGeom prst="rect">
            <a:avLst/>
          </a:prstGeom>
        </p:spPr>
        <p:txBody>
          <a:bodyPr vert="horz" lIns="91440" tIns="45720" rIns="91440" bIns="45720" rtlCol="0" anchor="t"/>
          <a:lstStyle>
            <a:lvl1pPr algn="r">
              <a:lnSpc>
                <a:spcPct val="90000"/>
              </a:lnSpc>
              <a:defRPr sz="1200" cap="all" baseline="0">
                <a:solidFill>
                  <a:schemeClr val="bg2"/>
                </a:solidFill>
                <a:latin typeface="MetricHPE" panose="020B0503030202060203" pitchFamily="34" charset="0"/>
              </a:defRPr>
            </a:lvl1pPr>
          </a:lstStyle>
          <a:p>
            <a:r>
              <a:rPr lang="en-US"/>
              <a:t>HPE CONFIDENTIAL | AUTHORIZED HPE PARTNER USE ONLY</a:t>
            </a:r>
            <a:endParaRPr lang="en-US" dirty="0"/>
          </a:p>
        </p:txBody>
      </p:sp>
    </p:spTree>
    <p:extLst>
      <p:ext uri="{BB962C8B-B14F-4D97-AF65-F5344CB8AC3E}">
        <p14:creationId xmlns:p14="http://schemas.microsoft.com/office/powerpoint/2010/main" val="1683658382"/>
      </p:ext>
    </p:extLst>
  </p:cSld>
  <p:clrMap bg1="lt1" tx1="dk1" bg2="lt2" tx2="dk2" accent1="accent1" accent2="accent2" accent3="accent3" accent4="accent4" accent5="accent5" accent6="accent6" hlink="hlink" folHlink="folHlink"/>
  <p:sldLayoutIdLst>
    <p:sldLayoutId id="2147483696" r:id="rId1"/>
    <p:sldLayoutId id="2147483695" r:id="rId2"/>
    <p:sldLayoutId id="2147483660" r:id="rId3"/>
    <p:sldLayoutId id="2147483651" r:id="rId4"/>
    <p:sldLayoutId id="2147483661" r:id="rId5"/>
    <p:sldLayoutId id="2147483662" r:id="rId6"/>
    <p:sldLayoutId id="2147483663" r:id="rId7"/>
    <p:sldLayoutId id="2147483685" r:id="rId8"/>
    <p:sldLayoutId id="2147483686" r:id="rId9"/>
    <p:sldLayoutId id="2147483666" r:id="rId10"/>
    <p:sldLayoutId id="2147483687" r:id="rId11"/>
    <p:sldLayoutId id="2147483650" r:id="rId12"/>
    <p:sldLayoutId id="2147483668" r:id="rId13"/>
    <p:sldLayoutId id="2147483669" r:id="rId14"/>
    <p:sldLayoutId id="2147483654" r:id="rId15"/>
    <p:sldLayoutId id="2147483679" r:id="rId16"/>
    <p:sldLayoutId id="2147483655" r:id="rId17"/>
    <p:sldLayoutId id="2147483652" r:id="rId18"/>
    <p:sldLayoutId id="2147483653" r:id="rId19"/>
    <p:sldLayoutId id="2147483670" r:id="rId20"/>
    <p:sldLayoutId id="2147483671" r:id="rId21"/>
    <p:sldLayoutId id="2147483672" r:id="rId22"/>
    <p:sldLayoutId id="2147483673" r:id="rId23"/>
    <p:sldLayoutId id="2147483656" r:id="rId24"/>
    <p:sldLayoutId id="2147483657" r:id="rId25"/>
    <p:sldLayoutId id="2147483697" r:id="rId26"/>
    <p:sldLayoutId id="2147483676" r:id="rId27"/>
    <p:sldLayoutId id="2147483677" r:id="rId28"/>
    <p:sldLayoutId id="2147483678" r:id="rId29"/>
    <p:sldLayoutId id="2147483649" r:id="rId30"/>
    <p:sldLayoutId id="2147483688" r:id="rId31"/>
    <p:sldLayoutId id="2147483689" r:id="rId32"/>
    <p:sldLayoutId id="2147483690" r:id="rId33"/>
    <p:sldLayoutId id="2147483691" r:id="rId34"/>
    <p:sldLayoutId id="2147483692" r:id="rId35"/>
    <p:sldLayoutId id="2147483693" r:id="rId36"/>
    <p:sldLayoutId id="2147483694" r:id="rId37"/>
    <p:sldLayoutId id="2147483698" r:id="rId38"/>
    <p:sldLayoutId id="2147483779" r:id="rId3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2800" b="0" kern="1200" cap="all" baseline="0">
          <a:solidFill>
            <a:schemeClr val="bg1"/>
          </a:solidFill>
          <a:latin typeface="MetricHPE Black" panose="020B0A03030202060203" pitchFamily="34" charset="0"/>
          <a:ea typeface="+mj-ea"/>
          <a:cs typeface="+mj-cs"/>
        </a:defRPr>
      </a:lvl1pPr>
    </p:titleStyle>
    <p:body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bg1"/>
          </a:solidFill>
          <a:latin typeface="MetricHPE" panose="020B0503030202060203" pitchFamily="34" charset="0"/>
          <a:ea typeface="+mn-ea"/>
          <a:cs typeface="+mn-cs"/>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bg1"/>
          </a:solidFill>
          <a:latin typeface="MetricHPE" panose="020B0503030202060203" pitchFamily="34" charset="0"/>
          <a:ea typeface="+mn-ea"/>
          <a:cs typeface="+mn-cs"/>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bg1"/>
          </a:solidFill>
          <a:latin typeface="MetricHPE" panose="020B0503030202060203" pitchFamily="34" charset="0"/>
          <a:ea typeface="+mn-ea"/>
          <a:cs typeface="+mn-cs"/>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bg1"/>
          </a:solidFill>
          <a:latin typeface="MetricHPE" panose="020B0503030202060203" pitchFamily="34" charset="0"/>
          <a:ea typeface="+mn-ea"/>
          <a:cs typeface="+mn-cs"/>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bg1"/>
          </a:solidFill>
          <a:latin typeface="MetricHPE" panose="020B0503030202060203" pitchFamily="34" charset="0"/>
          <a:ea typeface="+mn-ea"/>
          <a:cs typeface="+mn-cs"/>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bg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bg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bg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bg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40" userDrawn="1">
          <p15:clr>
            <a:srgbClr val="F26B43"/>
          </p15:clr>
        </p15:guide>
        <p15:guide id="4" pos="7440" userDrawn="1">
          <p15:clr>
            <a:srgbClr val="F26B43"/>
          </p15:clr>
        </p15:guide>
        <p15:guide id="5" orient="horz" pos="432" userDrawn="1">
          <p15:clr>
            <a:srgbClr val="F26B43"/>
          </p15:clr>
        </p15:guide>
        <p15:guide id="6" orient="horz" pos="3840">
          <p15:clr>
            <a:srgbClr val="F26B43"/>
          </p15:clr>
        </p15:guide>
        <p15:guide id="7" orient="horz" pos="1440" userDrawn="1">
          <p15:clr>
            <a:srgbClr val="F26B43"/>
          </p15:clr>
        </p15:guide>
        <p15:guide id="8" orient="horz" pos="2880" userDrawn="1">
          <p15:clr>
            <a:srgbClr val="F26B43"/>
          </p15:clr>
        </p15:guide>
        <p15:guide id="9" pos="2568" userDrawn="1">
          <p15:clr>
            <a:srgbClr val="F26B43"/>
          </p15:clr>
        </p15:guide>
        <p15:guide id="10" pos="5112" userDrawn="1">
          <p15:clr>
            <a:srgbClr val="F26B43"/>
          </p15:clr>
        </p15:guide>
        <p15:guide id="11" orient="horz" pos="410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391852"/>
            <a:ext cx="11430000" cy="401362"/>
          </a:xfrm>
          <a:prstGeom prst="rect">
            <a:avLst/>
          </a:prstGeom>
        </p:spPr>
        <p:txBody>
          <a:bodyPr vert="horz" lIns="0" tIns="0" rIns="0" bIns="0" rtlCol="0" anchor="t" anchorCtr="0">
            <a:noAutofit/>
          </a:bodyPr>
          <a:lstStyle/>
          <a:p>
            <a:r>
              <a:rPr lang="en-US"/>
              <a:t>Click to edit Master title style</a:t>
            </a:r>
            <a:endParaRPr dirty="0"/>
          </a:p>
        </p:txBody>
      </p:sp>
      <p:sp>
        <p:nvSpPr>
          <p:cNvPr id="3" name="Text Placeholder 2"/>
          <p:cNvSpPr>
            <a:spLocks noGrp="1"/>
          </p:cNvSpPr>
          <p:nvPr>
            <p:ph type="body" idx="1"/>
          </p:nvPr>
        </p:nvSpPr>
        <p:spPr>
          <a:xfrm>
            <a:off x="381159" y="1163782"/>
            <a:ext cx="11429834" cy="4571999"/>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p:cNvSpPr>
            <a:spLocks noGrp="1"/>
          </p:cNvSpPr>
          <p:nvPr>
            <p:ph type="sldNum" sz="quarter" idx="4"/>
          </p:nvPr>
        </p:nvSpPr>
        <p:spPr>
          <a:xfrm>
            <a:off x="11202856" y="6301811"/>
            <a:ext cx="684344" cy="365125"/>
          </a:xfrm>
          <a:prstGeom prst="rect">
            <a:avLst/>
          </a:prstGeom>
        </p:spPr>
        <p:txBody>
          <a:bodyPr vert="horz" lIns="91440" tIns="45720" rIns="91440" bIns="45720" rtlCol="0" anchor="ctr"/>
          <a:lstStyle>
            <a:lvl1pPr marL="205699" indent="-205699" algn="l">
              <a:lnSpc>
                <a:spcPct val="90000"/>
              </a:lnSpc>
              <a:buSzPct val="120000"/>
              <a:buFontTx/>
              <a:buBlip>
                <a:blip r:embed="rId40"/>
              </a:buBlip>
              <a:defRPr sz="2000" kern="1200" cap="all" normalizeH="0" baseline="10000">
                <a:solidFill>
                  <a:schemeClr val="tx2"/>
                </a:solidFill>
                <a:latin typeface="MetricHPE" panose="020B0503030202060203" pitchFamily="34" charset="0"/>
              </a:defRPr>
            </a:lvl1pPr>
          </a:lstStyle>
          <a:p>
            <a:pPr defTabSz="1088421">
              <a:buFontTx/>
              <a:buBlip>
                <a:blip r:embed="rId41"/>
              </a:buBlip>
            </a:pPr>
            <a:fld id="{104FC826-72BB-4AF1-BA01-A94F7396A7DC}" type="slidenum">
              <a:rPr lang="en-US" smtClean="0">
                <a:solidFill>
                  <a:srgbClr val="C6C6C2"/>
                </a:solidFill>
              </a:rPr>
              <a:pPr defTabSz="1088421">
                <a:buFontTx/>
                <a:buBlip>
                  <a:blip r:embed="rId41"/>
                </a:buBlip>
              </a:pPr>
              <a:t>‹#›</a:t>
            </a:fld>
            <a:endParaRPr lang="en-US" dirty="0">
              <a:solidFill>
                <a:srgbClr val="C6C6C2"/>
              </a:solidFill>
            </a:endParaRPr>
          </a:p>
        </p:txBody>
      </p:sp>
      <p:sp>
        <p:nvSpPr>
          <p:cNvPr id="15" name="Footer Placeholder 4"/>
          <p:cNvSpPr>
            <a:spLocks noGrp="1"/>
          </p:cNvSpPr>
          <p:nvPr>
            <p:ph type="ftr" sz="quarter" idx="3"/>
          </p:nvPr>
        </p:nvSpPr>
        <p:spPr>
          <a:xfrm>
            <a:off x="7088056" y="6336077"/>
            <a:ext cx="4114800" cy="220717"/>
          </a:xfrm>
          <a:prstGeom prst="rect">
            <a:avLst/>
          </a:prstGeom>
        </p:spPr>
        <p:txBody>
          <a:bodyPr vert="horz" lIns="91440" tIns="45720" rIns="91440" bIns="45720" rtlCol="0" anchor="t"/>
          <a:lstStyle>
            <a:lvl1pPr algn="r">
              <a:lnSpc>
                <a:spcPct val="90000"/>
              </a:lnSpc>
              <a:defRPr sz="1200" cap="all" baseline="0">
                <a:solidFill>
                  <a:schemeClr val="tx2"/>
                </a:solidFill>
                <a:latin typeface="MetricHPE" panose="020B0503030202060203" pitchFamily="34" charset="0"/>
              </a:defRPr>
            </a:lvl1pPr>
          </a:lstStyle>
          <a:p>
            <a:r>
              <a:rPr lang="en-US">
                <a:solidFill>
                  <a:srgbClr val="C6C6C2"/>
                </a:solidFill>
              </a:rPr>
              <a:t>HPE CONFIDENTIAL | AUTHORIZED HPE PARTNER USE ONLY</a:t>
            </a:r>
            <a:endParaRPr lang="en-US" dirty="0">
              <a:solidFill>
                <a:srgbClr val="C6C6C2"/>
              </a:solidFill>
            </a:endParaRPr>
          </a:p>
        </p:txBody>
      </p:sp>
    </p:spTree>
    <p:extLst>
      <p:ext uri="{BB962C8B-B14F-4D97-AF65-F5344CB8AC3E}">
        <p14:creationId xmlns:p14="http://schemas.microsoft.com/office/powerpoint/2010/main" val="408832655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725" r:id="rId26"/>
    <p:sldLayoutId id="2147483726" r:id="rId27"/>
    <p:sldLayoutId id="2147483727" r:id="rId28"/>
    <p:sldLayoutId id="2147483728" r:id="rId29"/>
    <p:sldLayoutId id="2147483729" r:id="rId30"/>
    <p:sldLayoutId id="2147483730" r:id="rId31"/>
    <p:sldLayoutId id="2147483731" r:id="rId32"/>
    <p:sldLayoutId id="2147483732" r:id="rId33"/>
    <p:sldLayoutId id="2147483733" r:id="rId34"/>
    <p:sldLayoutId id="2147483734" r:id="rId35"/>
    <p:sldLayoutId id="2147483735" r:id="rId36"/>
    <p:sldLayoutId id="2147483736" r:id="rId37"/>
    <p:sldLayoutId id="2147483738" r:id="rId3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2800" b="0" kern="1200" cap="all" baseline="0">
          <a:solidFill>
            <a:schemeClr val="bg1"/>
          </a:solidFill>
          <a:latin typeface="MetricHPE Black" panose="020B0A03030202060203" pitchFamily="34" charset="0"/>
          <a:ea typeface="+mj-ea"/>
          <a:cs typeface="+mj-cs"/>
        </a:defRPr>
      </a:lvl1pPr>
    </p:titleStyle>
    <p:bodyStyle>
      <a:lvl1pPr marL="182880" indent="-182880" algn="l" defTabSz="914400" rtl="0" eaLnBrk="1" latinLnBrk="0" hangingPunct="1">
        <a:lnSpc>
          <a:spcPct val="90000"/>
        </a:lnSpc>
        <a:spcBef>
          <a:spcPts val="400"/>
        </a:spcBef>
        <a:buClr>
          <a:schemeClr val="bg1"/>
        </a:buClr>
        <a:buFont typeface="MetricHPE" panose="020B0303030202060203" pitchFamily="34" charset="0"/>
        <a:buChar char="•"/>
        <a:defRPr sz="2000" kern="1200">
          <a:solidFill>
            <a:schemeClr val="bg1"/>
          </a:solidFill>
          <a:latin typeface="MetricHPE" panose="020B0503030202060203" pitchFamily="34" charset="0"/>
          <a:ea typeface="+mn-ea"/>
          <a:cs typeface="+mn-cs"/>
        </a:defRPr>
      </a:lvl1pPr>
      <a:lvl2pPr marL="411480" indent="-182880" algn="l" defTabSz="914400" rtl="0" eaLnBrk="1" latinLnBrk="0" hangingPunct="1">
        <a:lnSpc>
          <a:spcPct val="90000"/>
        </a:lnSpc>
        <a:spcBef>
          <a:spcPts val="400"/>
        </a:spcBef>
        <a:buClr>
          <a:schemeClr val="bg1"/>
        </a:buClr>
        <a:buSzPct val="90000"/>
        <a:buFont typeface="MetricHPE" panose="020B0303030202060203" pitchFamily="34" charset="0"/>
        <a:buChar char="•"/>
        <a:defRPr sz="1800" kern="1200">
          <a:solidFill>
            <a:schemeClr val="bg1"/>
          </a:solidFill>
          <a:latin typeface="MetricHPE" panose="020B0503030202060203" pitchFamily="34" charset="0"/>
          <a:ea typeface="+mn-ea"/>
          <a:cs typeface="+mn-cs"/>
        </a:defRPr>
      </a:lvl2pPr>
      <a:lvl3pPr marL="548640" indent="-137160" algn="l" defTabSz="914400" rtl="0" eaLnBrk="1" latinLnBrk="0" hangingPunct="1">
        <a:lnSpc>
          <a:spcPct val="90000"/>
        </a:lnSpc>
        <a:spcBef>
          <a:spcPts val="400"/>
        </a:spcBef>
        <a:buClr>
          <a:schemeClr val="bg1"/>
        </a:buClr>
        <a:buFont typeface="MetricHPE" panose="020B0303030202060203" pitchFamily="34" charset="0"/>
        <a:buChar char="–"/>
        <a:defRPr sz="1600" kern="1200">
          <a:solidFill>
            <a:schemeClr val="bg1"/>
          </a:solidFill>
          <a:latin typeface="MetricHPE" panose="020B0503030202060203" pitchFamily="34" charset="0"/>
          <a:ea typeface="+mn-ea"/>
          <a:cs typeface="+mn-cs"/>
        </a:defRPr>
      </a:lvl3pPr>
      <a:lvl4pPr marL="731520" indent="-137160" algn="l" defTabSz="914400" rtl="0" eaLnBrk="1" latinLnBrk="0" hangingPunct="1">
        <a:lnSpc>
          <a:spcPct val="90000"/>
        </a:lnSpc>
        <a:spcBef>
          <a:spcPts val="400"/>
        </a:spcBef>
        <a:buClr>
          <a:schemeClr val="bg1"/>
        </a:buClr>
        <a:buFont typeface="MetricHPE" panose="020B0303030202060203" pitchFamily="34" charset="0"/>
        <a:buChar char="–"/>
        <a:defRPr sz="1400" kern="1200">
          <a:solidFill>
            <a:schemeClr val="bg1"/>
          </a:solidFill>
          <a:latin typeface="MetricHPE" panose="020B0503030202060203" pitchFamily="34" charset="0"/>
          <a:ea typeface="+mn-ea"/>
          <a:cs typeface="+mn-cs"/>
        </a:defRPr>
      </a:lvl4pPr>
      <a:lvl5pPr marL="868680" indent="-137160" algn="l" defTabSz="914400" rtl="0" eaLnBrk="1" latinLnBrk="0" hangingPunct="1">
        <a:lnSpc>
          <a:spcPct val="90000"/>
        </a:lnSpc>
        <a:spcBef>
          <a:spcPts val="400"/>
        </a:spcBef>
        <a:buClr>
          <a:schemeClr val="bg1"/>
        </a:buClr>
        <a:buFont typeface="MetricHPE" panose="020B0303030202060203" pitchFamily="34" charset="0"/>
        <a:buChar char="–"/>
        <a:defRPr sz="1400" kern="1200">
          <a:solidFill>
            <a:schemeClr val="bg1"/>
          </a:solidFill>
          <a:latin typeface="MetricHPE" panose="020B0503030202060203" pitchFamily="34" charset="0"/>
          <a:ea typeface="+mn-ea"/>
          <a:cs typeface="+mn-cs"/>
        </a:defRPr>
      </a:lvl5pPr>
      <a:lvl6pPr marL="1051560" indent="-137160" algn="l" defTabSz="914400" rtl="0" eaLnBrk="1" latinLnBrk="0" hangingPunct="1">
        <a:lnSpc>
          <a:spcPct val="90000"/>
        </a:lnSpc>
        <a:spcBef>
          <a:spcPts val="600"/>
        </a:spcBef>
        <a:buClr>
          <a:schemeClr val="tx1"/>
        </a:buClr>
        <a:buFont typeface="MetricHP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
          <a:schemeClr val="tx1"/>
        </a:buClr>
        <a:buFont typeface="MetricHP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
          <a:schemeClr val="tx1"/>
        </a:buClr>
        <a:buFont typeface="MetricHP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
          <a:schemeClr val="tx1"/>
        </a:buClr>
        <a:buFont typeface="MetricHPE" panose="020B0303030202060203" pitchFamily="34" charset="0"/>
        <a:buChar char="–"/>
        <a:defRPr sz="12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40">
          <p15:clr>
            <a:srgbClr val="F26B43"/>
          </p15:clr>
        </p15:guide>
        <p15:guide id="4" pos="7440">
          <p15:clr>
            <a:srgbClr val="F26B43"/>
          </p15:clr>
        </p15:guide>
        <p15:guide id="5" orient="horz" pos="432">
          <p15:clr>
            <a:srgbClr val="F26B43"/>
          </p15:clr>
        </p15:guide>
        <p15:guide id="6" orient="horz" pos="3840">
          <p15:clr>
            <a:srgbClr val="F26B43"/>
          </p15:clr>
        </p15:guide>
        <p15:guide id="7" orient="horz" pos="1440">
          <p15:clr>
            <a:srgbClr val="F26B43"/>
          </p15:clr>
        </p15:guide>
        <p15:guide id="8" orient="horz" pos="2880">
          <p15:clr>
            <a:srgbClr val="F26B43"/>
          </p15:clr>
        </p15:guide>
        <p15:guide id="9" pos="2568">
          <p15:clr>
            <a:srgbClr val="F26B43"/>
          </p15:clr>
        </p15:guide>
        <p15:guide id="10" pos="5112">
          <p15:clr>
            <a:srgbClr val="F26B43"/>
          </p15:clr>
        </p15:guide>
        <p15:guide id="11" orient="horz" pos="410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391852"/>
            <a:ext cx="11430000" cy="401362"/>
          </a:xfrm>
          <a:prstGeom prst="rect">
            <a:avLst/>
          </a:prstGeom>
        </p:spPr>
        <p:txBody>
          <a:bodyPr vert="horz" lIns="0" tIns="0" rIns="0" bIns="0" rtlCol="0" anchor="t" anchorCtr="0">
            <a:noAutofit/>
          </a:bodyPr>
          <a:lstStyle/>
          <a:p>
            <a:r>
              <a:rPr lang="en-US"/>
              <a:t>Click to edit Master title style</a:t>
            </a:r>
            <a:endParaRPr dirty="0"/>
          </a:p>
        </p:txBody>
      </p:sp>
      <p:sp>
        <p:nvSpPr>
          <p:cNvPr id="3" name="Text Placeholder 2"/>
          <p:cNvSpPr>
            <a:spLocks noGrp="1"/>
          </p:cNvSpPr>
          <p:nvPr>
            <p:ph type="body" idx="1"/>
          </p:nvPr>
        </p:nvSpPr>
        <p:spPr>
          <a:xfrm>
            <a:off x="381159" y="1163782"/>
            <a:ext cx="11429834" cy="4571999"/>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p:cNvSpPr>
            <a:spLocks noGrp="1"/>
          </p:cNvSpPr>
          <p:nvPr>
            <p:ph type="sldNum" sz="quarter" idx="4"/>
          </p:nvPr>
        </p:nvSpPr>
        <p:spPr>
          <a:xfrm>
            <a:off x="11202856" y="6301811"/>
            <a:ext cx="684344" cy="365125"/>
          </a:xfrm>
          <a:prstGeom prst="rect">
            <a:avLst/>
          </a:prstGeom>
        </p:spPr>
        <p:txBody>
          <a:bodyPr vert="horz" lIns="91440" tIns="45720" rIns="91440" bIns="45720" rtlCol="0" anchor="ctr"/>
          <a:lstStyle>
            <a:lvl1pPr marL="205699" indent="-205699" algn="l">
              <a:lnSpc>
                <a:spcPct val="90000"/>
              </a:lnSpc>
              <a:buSzPct val="120000"/>
              <a:buFontTx/>
              <a:buBlip>
                <a:blip r:embed="rId41"/>
              </a:buBlip>
              <a:defRPr sz="2000" kern="1200" cap="all" normalizeH="0" baseline="10000">
                <a:solidFill>
                  <a:schemeClr val="tx2"/>
                </a:solidFill>
                <a:latin typeface="MetricHPE" panose="020B0503030202060203" pitchFamily="34" charset="0"/>
              </a:defRPr>
            </a:lvl1pPr>
          </a:lstStyle>
          <a:p>
            <a:pPr defTabSz="1088421">
              <a:buFontTx/>
              <a:buBlip>
                <a:blip r:embed="rId42"/>
              </a:buBlip>
            </a:pPr>
            <a:fld id="{104FC826-72BB-4AF1-BA01-A94F7396A7DC}" type="slidenum">
              <a:rPr lang="en-US" smtClean="0">
                <a:solidFill>
                  <a:srgbClr val="C6C6C2"/>
                </a:solidFill>
              </a:rPr>
              <a:pPr defTabSz="1088421">
                <a:buFontTx/>
                <a:buBlip>
                  <a:blip r:embed="rId42"/>
                </a:buBlip>
              </a:pPr>
              <a:t>‹#›</a:t>
            </a:fld>
            <a:endParaRPr lang="en-US" dirty="0">
              <a:solidFill>
                <a:srgbClr val="C6C6C2"/>
              </a:solidFill>
            </a:endParaRPr>
          </a:p>
        </p:txBody>
      </p:sp>
      <p:sp>
        <p:nvSpPr>
          <p:cNvPr id="15" name="Footer Placeholder 4"/>
          <p:cNvSpPr>
            <a:spLocks noGrp="1"/>
          </p:cNvSpPr>
          <p:nvPr>
            <p:ph type="ftr" sz="quarter" idx="3"/>
          </p:nvPr>
        </p:nvSpPr>
        <p:spPr>
          <a:xfrm>
            <a:off x="7088056" y="6336077"/>
            <a:ext cx="4114800" cy="220717"/>
          </a:xfrm>
          <a:prstGeom prst="rect">
            <a:avLst/>
          </a:prstGeom>
        </p:spPr>
        <p:txBody>
          <a:bodyPr vert="horz" lIns="91440" tIns="45720" rIns="91440" bIns="45720" rtlCol="0" anchor="t"/>
          <a:lstStyle>
            <a:lvl1pPr algn="r">
              <a:lnSpc>
                <a:spcPct val="90000"/>
              </a:lnSpc>
              <a:defRPr sz="1200" cap="all" baseline="0">
                <a:solidFill>
                  <a:schemeClr val="tx2"/>
                </a:solidFill>
                <a:latin typeface="MetricHPE" panose="020B0503030202060203" pitchFamily="34" charset="0"/>
              </a:defRPr>
            </a:lvl1pPr>
          </a:lstStyle>
          <a:p>
            <a:r>
              <a:rPr lang="en-US">
                <a:solidFill>
                  <a:srgbClr val="C6C6C2"/>
                </a:solidFill>
              </a:rPr>
              <a:t>HPE CONFIDENTIAL | AUTHORIZED HPE PARTNER USE ONLY</a:t>
            </a:r>
            <a:endParaRPr lang="en-US" dirty="0">
              <a:solidFill>
                <a:srgbClr val="C6C6C2"/>
              </a:solidFill>
            </a:endParaRPr>
          </a:p>
        </p:txBody>
      </p:sp>
    </p:spTree>
    <p:extLst>
      <p:ext uri="{BB962C8B-B14F-4D97-AF65-F5344CB8AC3E}">
        <p14:creationId xmlns:p14="http://schemas.microsoft.com/office/powerpoint/2010/main" val="3568370319"/>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 id="2147483759" r:id="rId20"/>
    <p:sldLayoutId id="2147483760" r:id="rId21"/>
    <p:sldLayoutId id="2147483761" r:id="rId22"/>
    <p:sldLayoutId id="2147483762" r:id="rId23"/>
    <p:sldLayoutId id="2147483763" r:id="rId24"/>
    <p:sldLayoutId id="2147483764" r:id="rId25"/>
    <p:sldLayoutId id="2147483765" r:id="rId26"/>
    <p:sldLayoutId id="2147483766" r:id="rId27"/>
    <p:sldLayoutId id="2147483767" r:id="rId28"/>
    <p:sldLayoutId id="2147483768" r:id="rId29"/>
    <p:sldLayoutId id="2147483769" r:id="rId30"/>
    <p:sldLayoutId id="2147483770" r:id="rId31"/>
    <p:sldLayoutId id="2147483771" r:id="rId32"/>
    <p:sldLayoutId id="2147483772" r:id="rId33"/>
    <p:sldLayoutId id="2147483773" r:id="rId34"/>
    <p:sldLayoutId id="2147483774" r:id="rId35"/>
    <p:sldLayoutId id="2147483775" r:id="rId36"/>
    <p:sldLayoutId id="2147483776" r:id="rId37"/>
    <p:sldLayoutId id="2147483777" r:id="rId38"/>
    <p:sldLayoutId id="2147483778" r:id="rId3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2800" b="0" kern="1200" cap="all" baseline="0">
          <a:solidFill>
            <a:schemeClr val="bg1"/>
          </a:solidFill>
          <a:latin typeface="MetricHPE Black" panose="020B0A03030202060203" pitchFamily="34" charset="0"/>
          <a:ea typeface="+mj-ea"/>
          <a:cs typeface="+mj-cs"/>
        </a:defRPr>
      </a:lvl1pPr>
    </p:titleStyle>
    <p:bodyStyle>
      <a:lvl1pPr marL="182880" indent="-182880" algn="l" defTabSz="914400" rtl="0" eaLnBrk="1" latinLnBrk="0" hangingPunct="1">
        <a:lnSpc>
          <a:spcPct val="90000"/>
        </a:lnSpc>
        <a:spcBef>
          <a:spcPts val="400"/>
        </a:spcBef>
        <a:buClr>
          <a:schemeClr val="bg1"/>
        </a:buClr>
        <a:buFont typeface="MetricHPE" panose="020B0303030202060203" pitchFamily="34" charset="0"/>
        <a:buChar char="•"/>
        <a:defRPr sz="2000" kern="1200">
          <a:solidFill>
            <a:schemeClr val="bg1"/>
          </a:solidFill>
          <a:latin typeface="MetricHPE" panose="020B0503030202060203" pitchFamily="34" charset="0"/>
          <a:ea typeface="+mn-ea"/>
          <a:cs typeface="+mn-cs"/>
        </a:defRPr>
      </a:lvl1pPr>
      <a:lvl2pPr marL="411480" indent="-182880" algn="l" defTabSz="914400" rtl="0" eaLnBrk="1" latinLnBrk="0" hangingPunct="1">
        <a:lnSpc>
          <a:spcPct val="90000"/>
        </a:lnSpc>
        <a:spcBef>
          <a:spcPts val="400"/>
        </a:spcBef>
        <a:buClr>
          <a:schemeClr val="bg1"/>
        </a:buClr>
        <a:buSzPct val="90000"/>
        <a:buFont typeface="MetricHPE" panose="020B0303030202060203" pitchFamily="34" charset="0"/>
        <a:buChar char="•"/>
        <a:defRPr sz="1800" kern="1200">
          <a:solidFill>
            <a:schemeClr val="bg1"/>
          </a:solidFill>
          <a:latin typeface="MetricHPE" panose="020B0503030202060203" pitchFamily="34" charset="0"/>
          <a:ea typeface="+mn-ea"/>
          <a:cs typeface="+mn-cs"/>
        </a:defRPr>
      </a:lvl2pPr>
      <a:lvl3pPr marL="548640" indent="-137160" algn="l" defTabSz="914400" rtl="0" eaLnBrk="1" latinLnBrk="0" hangingPunct="1">
        <a:lnSpc>
          <a:spcPct val="90000"/>
        </a:lnSpc>
        <a:spcBef>
          <a:spcPts val="400"/>
        </a:spcBef>
        <a:buClr>
          <a:schemeClr val="bg1"/>
        </a:buClr>
        <a:buFont typeface="MetricHPE" panose="020B0303030202060203" pitchFamily="34" charset="0"/>
        <a:buChar char="–"/>
        <a:defRPr sz="1600" kern="1200">
          <a:solidFill>
            <a:schemeClr val="bg1"/>
          </a:solidFill>
          <a:latin typeface="MetricHPE" panose="020B0503030202060203" pitchFamily="34" charset="0"/>
          <a:ea typeface="+mn-ea"/>
          <a:cs typeface="+mn-cs"/>
        </a:defRPr>
      </a:lvl3pPr>
      <a:lvl4pPr marL="731520" indent="-137160" algn="l" defTabSz="914400" rtl="0" eaLnBrk="1" latinLnBrk="0" hangingPunct="1">
        <a:lnSpc>
          <a:spcPct val="90000"/>
        </a:lnSpc>
        <a:spcBef>
          <a:spcPts val="400"/>
        </a:spcBef>
        <a:buClr>
          <a:schemeClr val="bg1"/>
        </a:buClr>
        <a:buFont typeface="MetricHPE" panose="020B0303030202060203" pitchFamily="34" charset="0"/>
        <a:buChar char="–"/>
        <a:defRPr sz="1400" kern="1200">
          <a:solidFill>
            <a:schemeClr val="bg1"/>
          </a:solidFill>
          <a:latin typeface="MetricHPE" panose="020B0503030202060203" pitchFamily="34" charset="0"/>
          <a:ea typeface="+mn-ea"/>
          <a:cs typeface="+mn-cs"/>
        </a:defRPr>
      </a:lvl4pPr>
      <a:lvl5pPr marL="868680" indent="-137160" algn="l" defTabSz="914400" rtl="0" eaLnBrk="1" latinLnBrk="0" hangingPunct="1">
        <a:lnSpc>
          <a:spcPct val="90000"/>
        </a:lnSpc>
        <a:spcBef>
          <a:spcPts val="400"/>
        </a:spcBef>
        <a:buClr>
          <a:schemeClr val="bg1"/>
        </a:buClr>
        <a:buFont typeface="MetricHPE" panose="020B0303030202060203" pitchFamily="34" charset="0"/>
        <a:buChar char="–"/>
        <a:defRPr sz="1400" kern="1200">
          <a:solidFill>
            <a:schemeClr val="bg1"/>
          </a:solidFill>
          <a:latin typeface="MetricHPE" panose="020B0503030202060203" pitchFamily="34" charset="0"/>
          <a:ea typeface="+mn-ea"/>
          <a:cs typeface="+mn-cs"/>
        </a:defRPr>
      </a:lvl5pPr>
      <a:lvl6pPr marL="1051560" indent="-137160" algn="l" defTabSz="914400" rtl="0" eaLnBrk="1" latinLnBrk="0" hangingPunct="1">
        <a:lnSpc>
          <a:spcPct val="90000"/>
        </a:lnSpc>
        <a:spcBef>
          <a:spcPts val="600"/>
        </a:spcBef>
        <a:buClr>
          <a:schemeClr val="tx1"/>
        </a:buClr>
        <a:buFont typeface="MetricHP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
          <a:schemeClr val="tx1"/>
        </a:buClr>
        <a:buFont typeface="MetricHP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
          <a:schemeClr val="tx1"/>
        </a:buClr>
        <a:buFont typeface="MetricHP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
          <a:schemeClr val="tx1"/>
        </a:buClr>
        <a:buFont typeface="MetricHPE" panose="020B0303030202060203" pitchFamily="34" charset="0"/>
        <a:buChar char="–"/>
        <a:defRPr sz="12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40">
          <p15:clr>
            <a:srgbClr val="F26B43"/>
          </p15:clr>
        </p15:guide>
        <p15:guide id="4" pos="7440">
          <p15:clr>
            <a:srgbClr val="F26B43"/>
          </p15:clr>
        </p15:guide>
        <p15:guide id="5" orient="horz" pos="432">
          <p15:clr>
            <a:srgbClr val="F26B43"/>
          </p15:clr>
        </p15:guide>
        <p15:guide id="6" orient="horz" pos="3840">
          <p15:clr>
            <a:srgbClr val="F26B43"/>
          </p15:clr>
        </p15:guide>
        <p15:guide id="7" orient="horz" pos="1440">
          <p15:clr>
            <a:srgbClr val="F26B43"/>
          </p15:clr>
        </p15:guide>
        <p15:guide id="8" orient="horz" pos="2880">
          <p15:clr>
            <a:srgbClr val="F26B43"/>
          </p15:clr>
        </p15:guide>
        <p15:guide id="9" pos="2568">
          <p15:clr>
            <a:srgbClr val="F26B43"/>
          </p15:clr>
        </p15:guide>
        <p15:guide id="10" pos="5112">
          <p15:clr>
            <a:srgbClr val="F26B43"/>
          </p15:clr>
        </p15:guide>
        <p15:guide id="11" orient="horz" pos="410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34.png"/><Relationship Id="rId5" Type="http://schemas.openxmlformats.org/officeDocument/2006/relationships/image" Target="../media/image31.png"/><Relationship Id="rId4" Type="http://schemas.openxmlformats.org/officeDocument/2006/relationships/image" Target="../media/image33.emf"/></Relationships>
</file>

<file path=ppt/slides/_rels/slide1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2.png"/><Relationship Id="rId7"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microsoft.com/office/2007/relationships/hdphoto" Target="../media/hdphoto2.wdp"/><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8.jpg"/><Relationship Id="rId7"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21.png"/><Relationship Id="rId5" Type="http://schemas.openxmlformats.org/officeDocument/2006/relationships/image" Target="../media/image34.png"/><Relationship Id="rId4" Type="http://schemas.openxmlformats.org/officeDocument/2006/relationships/image" Target="../media/image31.png"/><Relationship Id="rId9"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8" Type="http://schemas.openxmlformats.org/officeDocument/2006/relationships/image" Target="../media/image47.emf"/><Relationship Id="rId3" Type="http://schemas.openxmlformats.org/officeDocument/2006/relationships/image" Target="../media/image42.png"/><Relationship Id="rId7" Type="http://schemas.openxmlformats.org/officeDocument/2006/relationships/image" Target="../media/image46.emf"/><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notesSlide" Target="../notesSlides/notesSlide16.xml"/><Relationship Id="rId7" Type="http://schemas.openxmlformats.org/officeDocument/2006/relationships/image" Target="../media/image50.png"/><Relationship Id="rId2" Type="http://schemas.openxmlformats.org/officeDocument/2006/relationships/slideLayout" Target="../slideLayouts/slideLayout15.xml"/><Relationship Id="rId1" Type="http://schemas.openxmlformats.org/officeDocument/2006/relationships/tags" Target="../tags/tag2.xml"/><Relationship Id="rId6" Type="http://schemas.openxmlformats.org/officeDocument/2006/relationships/image" Target="../media/image49.png"/><Relationship Id="rId5" Type="http://schemas.openxmlformats.org/officeDocument/2006/relationships/image" Target="../media/image48.emf"/><Relationship Id="rId4"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51.png"/><Relationship Id="rId7" Type="http://schemas.openxmlformats.org/officeDocument/2006/relationships/image" Target="../media/image20.png"/><Relationship Id="rId12"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19.png"/><Relationship Id="rId11" Type="http://schemas.openxmlformats.org/officeDocument/2006/relationships/image" Target="../media/image23.emf"/><Relationship Id="rId5" Type="http://schemas.openxmlformats.org/officeDocument/2006/relationships/hyperlink" Target="https://www.hpe.com/in/en/integrated-systems/simplivity-guarantee.html" TargetMode="External"/><Relationship Id="rId10" Type="http://schemas.openxmlformats.org/officeDocument/2006/relationships/image" Target="../media/image18.png"/><Relationship Id="rId4" Type="http://schemas.openxmlformats.org/officeDocument/2006/relationships/hyperlink" Target="file:///C:\Users\jordange\Downloads\Analyst%20Report%20-%20IDC%20-%20Using%20HPE%20SimpliVity's%20Hyperconverged%20Infrastructure%20to%20Improve%20Data%20Protection%20and%20Recovery%20Effectiveness.PDF" TargetMode="External"/><Relationship Id="rId9" Type="http://schemas.openxmlformats.org/officeDocument/2006/relationships/image" Target="../media/image22.jpeg"/></Relationships>
</file>

<file path=ppt/slides/_rels/slide18.xml.rels><?xml version="1.0" encoding="UTF-8" standalone="yes"?>
<Relationships xmlns="http://schemas.openxmlformats.org/package/2006/relationships"><Relationship Id="rId8" Type="http://schemas.openxmlformats.org/officeDocument/2006/relationships/image" Target="../media/image48.emf"/><Relationship Id="rId13" Type="http://schemas.openxmlformats.org/officeDocument/2006/relationships/image" Target="../media/image57.emf"/><Relationship Id="rId3" Type="http://schemas.openxmlformats.org/officeDocument/2006/relationships/notesSlide" Target="../notesSlides/notesSlide18.xml"/><Relationship Id="rId7" Type="http://schemas.openxmlformats.org/officeDocument/2006/relationships/oleObject" Target="../embeddings/oleObject2.bin"/><Relationship Id="rId12" Type="http://schemas.microsoft.com/office/2007/relationships/hdphoto" Target="../media/hdphoto3.wdp"/><Relationship Id="rId2" Type="http://schemas.openxmlformats.org/officeDocument/2006/relationships/slideLayout" Target="../slideLayouts/slideLayout15.xml"/><Relationship Id="rId1" Type="http://schemas.openxmlformats.org/officeDocument/2006/relationships/tags" Target="../tags/tag3.xml"/><Relationship Id="rId6" Type="http://schemas.openxmlformats.org/officeDocument/2006/relationships/image" Target="../media/image54.png"/><Relationship Id="rId11" Type="http://schemas.openxmlformats.org/officeDocument/2006/relationships/image" Target="../media/image56.png"/><Relationship Id="rId5" Type="http://schemas.openxmlformats.org/officeDocument/2006/relationships/image" Target="../media/image53.jpeg"/><Relationship Id="rId10" Type="http://schemas.openxmlformats.org/officeDocument/2006/relationships/image" Target="../media/image21.png"/><Relationship Id="rId4" Type="http://schemas.openxmlformats.org/officeDocument/2006/relationships/image" Target="../media/image52.jpeg"/><Relationship Id="rId9" Type="http://schemas.openxmlformats.org/officeDocument/2006/relationships/image" Target="../media/image55.bin"/><Relationship Id="rId1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image" Target="../media/image23.emf"/></Relationships>
</file>

<file path=ppt/slides/_rels/slide2.xml.rels><?xml version="1.0" encoding="UTF-8" standalone="yes"?>
<Relationships xmlns="http://schemas.openxmlformats.org/package/2006/relationships"><Relationship Id="rId8" Type="http://schemas.openxmlformats.org/officeDocument/2006/relationships/hyperlink" Target="https://hpedemoportal.ext.hpe.com/search/SimpliVity" TargetMode="External"/><Relationship Id="rId3" Type="http://schemas.openxmlformats.org/officeDocument/2006/relationships/hyperlink" Target="https://hpe.seismic.com/Link/Content/DCTolc5MQvIkWNROWlbeaEMw" TargetMode="External"/><Relationship Id="rId7" Type="http://schemas.openxmlformats.org/officeDocument/2006/relationships/hyperlink" Target="https://hpe.seismic.com/Link/Content/DCIvdGECvDt0iLeUm0tw0f-Q"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hyperlink" Target="https://hpe.seismic.com/Link/Content/DCs3MMPBhOxkuo3ZoY4LN9Aw" TargetMode="External"/><Relationship Id="rId5" Type="http://schemas.openxmlformats.org/officeDocument/2006/relationships/hyperlink" Target="https://www.mylearninghpe.com/hpcpbenefits/learningPaths.aspx" TargetMode="External"/><Relationship Id="rId4" Type="http://schemas.openxmlformats.org/officeDocument/2006/relationships/hyperlink" Target="https://hpe.sabacloud.com/Saba/Web_spf/HPE/common/ledetail/01124747" TargetMode="External"/><Relationship Id="rId9" Type="http://schemas.openxmlformats.org/officeDocument/2006/relationships/hyperlink" Target="https://proposalweb.ext.hpe.com/"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62.emf"/><Relationship Id="rId3" Type="http://schemas.openxmlformats.org/officeDocument/2006/relationships/image" Target="../media/image54.png"/><Relationship Id="rId7"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1.png"/><Relationship Id="rId9" Type="http://schemas.openxmlformats.org/officeDocument/2006/relationships/image" Target="../media/image23.emf"/></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63.JPG"/></Relationships>
</file>

<file path=ppt/slides/_rels/slide22.xml.rels><?xml version="1.0" encoding="UTF-8" standalone="yes"?>
<Relationships xmlns="http://schemas.openxmlformats.org/package/2006/relationships"><Relationship Id="rId3" Type="http://schemas.openxmlformats.org/officeDocument/2006/relationships/image" Target="../media/image64.jpg"/><Relationship Id="rId7" Type="http://schemas.openxmlformats.org/officeDocument/2006/relationships/image" Target="../media/image23.emf"/><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image" Target="../media/image62.emf"/><Relationship Id="rId5" Type="http://schemas.openxmlformats.org/officeDocument/2006/relationships/image" Target="../media/image1.pn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55.bin"/><Relationship Id="rId7"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59.png"/><Relationship Id="rId7" Type="http://schemas.openxmlformats.org/officeDocument/2006/relationships/image" Target="../media/image55.bin"/><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openxmlformats.org/officeDocument/2006/relationships/image" Target="../media/image64.jpg"/><Relationship Id="rId5" Type="http://schemas.openxmlformats.org/officeDocument/2006/relationships/image" Target="../media/image1.png"/><Relationship Id="rId4" Type="http://schemas.openxmlformats.org/officeDocument/2006/relationships/image" Target="../media/image54.png"/><Relationship Id="rId9" Type="http://schemas.openxmlformats.org/officeDocument/2006/relationships/image" Target="../media/image62.emf"/></Relationships>
</file>

<file path=ppt/slides/_rels/slide25.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jpg"/><Relationship Id="rId7" Type="http://schemas.openxmlformats.org/officeDocument/2006/relationships/image" Target="../media/image73.png"/><Relationship Id="rId2" Type="http://schemas.openxmlformats.org/officeDocument/2006/relationships/notesSlide" Target="../notesSlides/notesSlide25.xml"/><Relationship Id="rId1" Type="http://schemas.openxmlformats.org/officeDocument/2006/relationships/slideLayout" Target="../slideLayouts/slideLayout15.xml"/><Relationship Id="rId6" Type="http://schemas.openxmlformats.org/officeDocument/2006/relationships/image" Target="../media/image72.png"/><Relationship Id="rId5" Type="http://schemas.openxmlformats.org/officeDocument/2006/relationships/image" Target="../media/image71.jpg"/><Relationship Id="rId4" Type="http://schemas.openxmlformats.org/officeDocument/2006/relationships/image" Target="../media/image70.jpeg"/><Relationship Id="rId9" Type="http://schemas.openxmlformats.org/officeDocument/2006/relationships/image" Target="../media/image75.png"/></Relationships>
</file>

<file path=ppt/slides/_rels/slide26.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80.png"/><Relationship Id="rId18" Type="http://schemas.microsoft.com/office/2007/relationships/hdphoto" Target="../media/hdphoto9.wdp"/><Relationship Id="rId26" Type="http://schemas.microsoft.com/office/2007/relationships/hdphoto" Target="../media/hdphoto11.wdp"/><Relationship Id="rId3" Type="http://schemas.openxmlformats.org/officeDocument/2006/relationships/slideLayout" Target="../slideLayouts/slideLayout15.xml"/><Relationship Id="rId21" Type="http://schemas.openxmlformats.org/officeDocument/2006/relationships/image" Target="../media/image84.emf"/><Relationship Id="rId7" Type="http://schemas.openxmlformats.org/officeDocument/2006/relationships/image" Target="../media/image77.png"/><Relationship Id="rId12" Type="http://schemas.microsoft.com/office/2007/relationships/hdphoto" Target="../media/hdphoto6.wdp"/><Relationship Id="rId17" Type="http://schemas.openxmlformats.org/officeDocument/2006/relationships/image" Target="../media/image82.png"/><Relationship Id="rId25" Type="http://schemas.openxmlformats.org/officeDocument/2006/relationships/image" Target="../media/image88.png"/><Relationship Id="rId2" Type="http://schemas.openxmlformats.org/officeDocument/2006/relationships/tags" Target="../tags/tag5.xml"/><Relationship Id="rId16" Type="http://schemas.microsoft.com/office/2007/relationships/hdphoto" Target="../media/hdphoto8.wdp"/><Relationship Id="rId20" Type="http://schemas.microsoft.com/office/2007/relationships/hdphoto" Target="../media/hdphoto10.wdp"/><Relationship Id="rId1" Type="http://schemas.openxmlformats.org/officeDocument/2006/relationships/tags" Target="../tags/tag4.xml"/><Relationship Id="rId6" Type="http://schemas.openxmlformats.org/officeDocument/2006/relationships/image" Target="../media/image76.emf"/><Relationship Id="rId11" Type="http://schemas.openxmlformats.org/officeDocument/2006/relationships/image" Target="../media/image79.png"/><Relationship Id="rId24" Type="http://schemas.openxmlformats.org/officeDocument/2006/relationships/image" Target="../media/image87.png"/><Relationship Id="rId5" Type="http://schemas.openxmlformats.org/officeDocument/2006/relationships/oleObject" Target="../embeddings/oleObject3.bin"/><Relationship Id="rId15" Type="http://schemas.openxmlformats.org/officeDocument/2006/relationships/image" Target="../media/image81.png"/><Relationship Id="rId23" Type="http://schemas.openxmlformats.org/officeDocument/2006/relationships/image" Target="../media/image86.jpeg"/><Relationship Id="rId10" Type="http://schemas.microsoft.com/office/2007/relationships/hdphoto" Target="../media/hdphoto5.wdp"/><Relationship Id="rId19" Type="http://schemas.openxmlformats.org/officeDocument/2006/relationships/image" Target="../media/image83.png"/><Relationship Id="rId4" Type="http://schemas.openxmlformats.org/officeDocument/2006/relationships/notesSlide" Target="../notesSlides/notesSlide26.xml"/><Relationship Id="rId9" Type="http://schemas.openxmlformats.org/officeDocument/2006/relationships/image" Target="../media/image78.png"/><Relationship Id="rId14" Type="http://schemas.microsoft.com/office/2007/relationships/hdphoto" Target="../media/hdphoto7.wdp"/><Relationship Id="rId22" Type="http://schemas.openxmlformats.org/officeDocument/2006/relationships/image" Target="../media/image85.emf"/><Relationship Id="rId27"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9.xml"/><Relationship Id="rId1" Type="http://schemas.openxmlformats.org/officeDocument/2006/relationships/slideLayout" Target="../slideLayouts/slideLayout31.xml"/><Relationship Id="rId4" Type="http://schemas.openxmlformats.org/officeDocument/2006/relationships/image" Target="../media/image91.jp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11.jpg"/><Relationship Id="rId5" Type="http://schemas.openxmlformats.org/officeDocument/2006/relationships/image" Target="../media/image10.jpe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hyperlink" Target="https://upshotstories.com/stories/adopting-hyperconvergence-and-adapting-to-the-new-realities-in-retail" TargetMode="External"/><Relationship Id="rId2" Type="http://schemas.openxmlformats.org/officeDocument/2006/relationships/notesSlide" Target="../notesSlides/notesSlide30.xml"/><Relationship Id="rId1" Type="http://schemas.openxmlformats.org/officeDocument/2006/relationships/slideLayout" Target="../slideLayouts/slideLayout22.xml"/><Relationship Id="rId5" Type="http://schemas.openxmlformats.org/officeDocument/2006/relationships/image" Target="../media/image1.png"/><Relationship Id="rId4" Type="http://schemas.openxmlformats.org/officeDocument/2006/relationships/image" Target="../media/image92.png"/></Relationships>
</file>

<file path=ppt/slides/_rels/slide31.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1.png"/><Relationship Id="rId4" Type="http://schemas.openxmlformats.org/officeDocument/2006/relationships/image" Target="../media/image94.png"/></Relationships>
</file>

<file path=ppt/slides/_rels/slide32.xml.rels><?xml version="1.0" encoding="UTF-8" standalone="yes"?>
<Relationships xmlns="http://schemas.openxmlformats.org/package/2006/relationships"><Relationship Id="rId3" Type="http://schemas.openxmlformats.org/officeDocument/2006/relationships/hyperlink" Target="https://upshotstories.com/stories/how-hci-helps-our-credit-union-compete-with-the-major-credit-unions-and-banks" TargetMode="External"/><Relationship Id="rId2" Type="http://schemas.openxmlformats.org/officeDocument/2006/relationships/notesSlide" Target="../notesSlides/notesSlide32.xml"/><Relationship Id="rId1" Type="http://schemas.openxmlformats.org/officeDocument/2006/relationships/slideLayout" Target="../slideLayouts/slideLayout18.xml"/><Relationship Id="rId6" Type="http://schemas.openxmlformats.org/officeDocument/2006/relationships/image" Target="../media/image1.png"/><Relationship Id="rId5" Type="http://schemas.openxmlformats.org/officeDocument/2006/relationships/image" Target="../media/image94.png"/><Relationship Id="rId4" Type="http://schemas.openxmlformats.org/officeDocument/2006/relationships/image" Target="../media/image95.jpeg"/></Relationships>
</file>

<file path=ppt/slides/_rels/slide3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3.xml"/><Relationship Id="rId1" Type="http://schemas.openxmlformats.org/officeDocument/2006/relationships/slideLayout" Target="../slideLayouts/slideLayout15.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hyperlink" Target="https://www.hpe.com/SimpliVity" TargetMode="External"/><Relationship Id="rId7"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8.xml"/><Relationship Id="rId6" Type="http://schemas.openxmlformats.org/officeDocument/2006/relationships/image" Target="../media/image97.emf"/><Relationship Id="rId5" Type="http://schemas.openxmlformats.org/officeDocument/2006/relationships/hyperlink" Target="https://techlibrary.hpe.com/us/en/enterprise/reference-architecture/info-library/index.aspx?platform=hcs&amp;type=9+10#.XjSfCWhKg2x" TargetMode="External"/><Relationship Id="rId4" Type="http://schemas.openxmlformats.org/officeDocument/2006/relationships/hyperlink" Target="https://upshotstories.com/companies/hpe-simplivity"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twitter.com/HPE_SimpliVity" TargetMode="External"/><Relationship Id="rId2" Type="http://schemas.openxmlformats.org/officeDocument/2006/relationships/hyperlink" Target="https://hpe.com/simplivity" TargetMode="External"/><Relationship Id="rId1" Type="http://schemas.openxmlformats.org/officeDocument/2006/relationships/slideLayout" Target="../slideLayouts/slideLayout29.xml"/><Relationship Id="rId5" Type="http://schemas.openxmlformats.org/officeDocument/2006/relationships/hyperlink" Target="https://www.youtube.com/results?search_query=simplivity" TargetMode="External"/><Relationship Id="rId4" Type="http://schemas.openxmlformats.org/officeDocument/2006/relationships/hyperlink" Target="https://www.facebook.com/HPESimpliVity"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png"/><Relationship Id="rId18" Type="http://schemas.openxmlformats.org/officeDocument/2006/relationships/image" Target="../media/image55.bin"/><Relationship Id="rId3" Type="http://schemas.openxmlformats.org/officeDocument/2006/relationships/image" Target="../media/image98.png"/><Relationship Id="rId21" Type="http://schemas.openxmlformats.org/officeDocument/2006/relationships/image" Target="../media/image21.png"/><Relationship Id="rId7" Type="http://schemas.openxmlformats.org/officeDocument/2006/relationships/image" Target="../media/image100.png"/><Relationship Id="rId12" Type="http://schemas.openxmlformats.org/officeDocument/2006/relationships/image" Target="../media/image105.png"/><Relationship Id="rId17" Type="http://schemas.openxmlformats.org/officeDocument/2006/relationships/image" Target="../media/image109.png"/><Relationship Id="rId2" Type="http://schemas.openxmlformats.org/officeDocument/2006/relationships/notesSlide" Target="../notesSlides/notesSlide36.xml"/><Relationship Id="rId16" Type="http://schemas.openxmlformats.org/officeDocument/2006/relationships/image" Target="../media/image108.png"/><Relationship Id="rId20" Type="http://schemas.openxmlformats.org/officeDocument/2006/relationships/image" Target="../media/image111.png"/><Relationship Id="rId1" Type="http://schemas.openxmlformats.org/officeDocument/2006/relationships/slideLayout" Target="../slideLayouts/slideLayout15.xml"/><Relationship Id="rId6" Type="http://schemas.microsoft.com/office/2007/relationships/hdphoto" Target="../media/hdphoto13.wdp"/><Relationship Id="rId11" Type="http://schemas.openxmlformats.org/officeDocument/2006/relationships/image" Target="../media/image104.png"/><Relationship Id="rId5" Type="http://schemas.openxmlformats.org/officeDocument/2006/relationships/image" Target="../media/image99.png"/><Relationship Id="rId15" Type="http://schemas.microsoft.com/office/2007/relationships/hdphoto" Target="../media/hdphoto14.wdp"/><Relationship Id="rId23" Type="http://schemas.openxmlformats.org/officeDocument/2006/relationships/image" Target="../media/image1.png"/><Relationship Id="rId10" Type="http://schemas.openxmlformats.org/officeDocument/2006/relationships/image" Target="../media/image103.png"/><Relationship Id="rId19" Type="http://schemas.openxmlformats.org/officeDocument/2006/relationships/image" Target="../media/image110.jpeg"/><Relationship Id="rId4" Type="http://schemas.microsoft.com/office/2007/relationships/hdphoto" Target="../media/hdphoto12.wdp"/><Relationship Id="rId9" Type="http://schemas.openxmlformats.org/officeDocument/2006/relationships/image" Target="../media/image102.png"/><Relationship Id="rId14" Type="http://schemas.openxmlformats.org/officeDocument/2006/relationships/image" Target="../media/image107.png"/><Relationship Id="rId22" Type="http://schemas.openxmlformats.org/officeDocument/2006/relationships/image" Target="../media/image112.jpeg"/></Relationships>
</file>

<file path=ppt/slides/_rels/slide38.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3.png"/><Relationship Id="rId3" Type="http://schemas.openxmlformats.org/officeDocument/2006/relationships/image" Target="../media/image113.jpeg"/><Relationship Id="rId7" Type="http://schemas.openxmlformats.org/officeDocument/2006/relationships/image" Target="../media/image117.png"/><Relationship Id="rId12" Type="http://schemas.openxmlformats.org/officeDocument/2006/relationships/image" Target="../media/image122.png"/><Relationship Id="rId2" Type="http://schemas.openxmlformats.org/officeDocument/2006/relationships/notesSlide" Target="../notesSlides/notesSlide37.xml"/><Relationship Id="rId1" Type="http://schemas.openxmlformats.org/officeDocument/2006/relationships/slideLayout" Target="../slideLayouts/slideLayout15.xml"/><Relationship Id="rId6" Type="http://schemas.openxmlformats.org/officeDocument/2006/relationships/image" Target="../media/image116.jpeg"/><Relationship Id="rId11" Type="http://schemas.openxmlformats.org/officeDocument/2006/relationships/image" Target="../media/image121.png"/><Relationship Id="rId5" Type="http://schemas.openxmlformats.org/officeDocument/2006/relationships/image" Target="../media/image115.jpeg"/><Relationship Id="rId10" Type="http://schemas.openxmlformats.org/officeDocument/2006/relationships/image" Target="../media/image120.png"/><Relationship Id="rId4" Type="http://schemas.openxmlformats.org/officeDocument/2006/relationships/image" Target="../media/image114.jpeg"/><Relationship Id="rId9" Type="http://schemas.openxmlformats.org/officeDocument/2006/relationships/image" Target="../media/image119.png"/><Relationship Id="rId1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image" Target="../media/image124.wmf"/><Relationship Id="rId7"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5.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1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9.xml"/><Relationship Id="rId1" Type="http://schemas.openxmlformats.org/officeDocument/2006/relationships/slideLayout" Target="../slideLayouts/slideLayout15.xml"/><Relationship Id="rId6" Type="http://schemas.openxmlformats.org/officeDocument/2006/relationships/image" Target="../media/image1.png"/><Relationship Id="rId5" Type="http://schemas.openxmlformats.org/officeDocument/2006/relationships/image" Target="../media/image58.emf"/><Relationship Id="rId4" Type="http://schemas.openxmlformats.org/officeDocument/2006/relationships/image" Target="../media/image84.emf"/></Relationships>
</file>

<file path=ppt/slides/_rels/slide4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0.xml"/><Relationship Id="rId1" Type="http://schemas.openxmlformats.org/officeDocument/2006/relationships/slideLayout" Target="../slideLayouts/slideLayout15.xml"/><Relationship Id="rId6" Type="http://schemas.openxmlformats.org/officeDocument/2006/relationships/image" Target="../media/image1.png"/><Relationship Id="rId5" Type="http://schemas.openxmlformats.org/officeDocument/2006/relationships/image" Target="../media/image58.emf"/><Relationship Id="rId4" Type="http://schemas.openxmlformats.org/officeDocument/2006/relationships/image" Target="../media/image84.emf"/></Relationships>
</file>

<file path=ppt/slides/_rels/slide42.xml.rels><?xml version="1.0" encoding="UTF-8" standalone="yes"?>
<Relationships xmlns="http://schemas.openxmlformats.org/package/2006/relationships"><Relationship Id="rId3" Type="http://schemas.openxmlformats.org/officeDocument/2006/relationships/image" Target="../media/image127.png"/><Relationship Id="rId7"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15.xml"/><Relationship Id="rId6" Type="http://schemas.openxmlformats.org/officeDocument/2006/relationships/image" Target="../media/image58.emf"/><Relationship Id="rId5" Type="http://schemas.openxmlformats.org/officeDocument/2006/relationships/image" Target="../media/image84.emf"/><Relationship Id="rId4" Type="http://schemas.openxmlformats.org/officeDocument/2006/relationships/image" Target="../media/image128.png"/></Relationships>
</file>

<file path=ppt/slides/_rels/slide43.xml.rels><?xml version="1.0" encoding="UTF-8" standalone="yes"?>
<Relationships xmlns="http://schemas.openxmlformats.org/package/2006/relationships"><Relationship Id="rId3" Type="http://schemas.openxmlformats.org/officeDocument/2006/relationships/hyperlink" Target="https://go.veeam.com/2017-availability-report" TargetMode="External"/><Relationship Id="rId2" Type="http://schemas.openxmlformats.org/officeDocument/2006/relationships/notesSlide" Target="../notesSlides/notesSlide42.xml"/><Relationship Id="rId1" Type="http://schemas.openxmlformats.org/officeDocument/2006/relationships/slideLayout" Target="../slideLayouts/slideLayout13.xml"/><Relationship Id="rId5" Type="http://schemas.openxmlformats.org/officeDocument/2006/relationships/image" Target="../media/image1.png"/><Relationship Id="rId4" Type="http://schemas.openxmlformats.org/officeDocument/2006/relationships/image" Target="../media/image129.emf"/></Relationships>
</file>

<file path=ppt/slides/_rels/slide44.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38.jpeg"/><Relationship Id="rId3" Type="http://schemas.openxmlformats.org/officeDocument/2006/relationships/image" Target="../media/image130.png"/><Relationship Id="rId7" Type="http://schemas.openxmlformats.org/officeDocument/2006/relationships/image" Target="../media/image134.png"/><Relationship Id="rId12" Type="http://schemas.openxmlformats.org/officeDocument/2006/relationships/image" Target="../media/image137.png"/><Relationship Id="rId2" Type="http://schemas.openxmlformats.org/officeDocument/2006/relationships/notesSlide" Target="../notesSlides/notesSlide43.xml"/><Relationship Id="rId16" Type="http://schemas.openxmlformats.org/officeDocument/2006/relationships/image" Target="../media/image1.png"/><Relationship Id="rId1" Type="http://schemas.openxmlformats.org/officeDocument/2006/relationships/slideLayout" Target="../slideLayouts/slideLayout15.xml"/><Relationship Id="rId6" Type="http://schemas.openxmlformats.org/officeDocument/2006/relationships/image" Target="../media/image133.png"/><Relationship Id="rId11" Type="http://schemas.openxmlformats.org/officeDocument/2006/relationships/image" Target="../media/image104.png"/><Relationship Id="rId5" Type="http://schemas.openxmlformats.org/officeDocument/2006/relationships/image" Target="../media/image132.png"/><Relationship Id="rId15" Type="http://schemas.openxmlformats.org/officeDocument/2006/relationships/image" Target="../media/image140.png"/><Relationship Id="rId10" Type="http://schemas.openxmlformats.org/officeDocument/2006/relationships/image" Target="../media/image136.png"/><Relationship Id="rId4" Type="http://schemas.openxmlformats.org/officeDocument/2006/relationships/image" Target="../media/image131.png"/><Relationship Id="rId9" Type="http://schemas.openxmlformats.org/officeDocument/2006/relationships/image" Target="../media/image135.png"/><Relationship Id="rId14" Type="http://schemas.openxmlformats.org/officeDocument/2006/relationships/image" Target="../media/image139.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41.png"/><Relationship Id="rId7" Type="http://schemas.openxmlformats.org/officeDocument/2006/relationships/hyperlink" Target="https://www.loginvsi.com/login-vsi-blog/1091-login-vsi-results-hpe-simplivity-325" TargetMode="External"/><Relationship Id="rId2" Type="http://schemas.openxmlformats.org/officeDocument/2006/relationships/notesSlide" Target="../notesSlides/notesSlide45.xml"/><Relationship Id="rId1" Type="http://schemas.openxmlformats.org/officeDocument/2006/relationships/slideLayout" Target="../slideLayouts/slideLayout20.xml"/><Relationship Id="rId6" Type="http://schemas.openxmlformats.org/officeDocument/2006/relationships/image" Target="../media/image143.png"/><Relationship Id="rId5" Type="http://schemas.openxmlformats.org/officeDocument/2006/relationships/hyperlink" Target="https://www.loginvsi.com/blog/1091-login-vsi-results-hpe-simplivity-325" TargetMode="External"/><Relationship Id="rId4" Type="http://schemas.openxmlformats.org/officeDocument/2006/relationships/image" Target="../media/image142.png"/></Relationships>
</file>

<file path=ppt/slides/_rels/slide47.xml.rels><?xml version="1.0" encoding="UTF-8" standalone="yes"?>
<Relationships xmlns="http://schemas.openxmlformats.org/package/2006/relationships"><Relationship Id="rId3" Type="http://schemas.openxmlformats.org/officeDocument/2006/relationships/hyperlink" Target="https://h20195.www2.hpe.com/v2/Getdocument.aspx?docname=a50002993enw" TargetMode="External"/><Relationship Id="rId2" Type="http://schemas.openxmlformats.org/officeDocument/2006/relationships/notesSlide" Target="../notesSlides/notesSlide46.xml"/><Relationship Id="rId1" Type="http://schemas.openxmlformats.org/officeDocument/2006/relationships/slideLayout" Target="../slideLayouts/slideLayout15.xml"/><Relationship Id="rId5" Type="http://schemas.openxmlformats.org/officeDocument/2006/relationships/image" Target="../media/image1.png"/><Relationship Id="rId4" Type="http://schemas.openxmlformats.org/officeDocument/2006/relationships/image" Target="../media/image144.png"/></Relationships>
</file>

<file path=ppt/slides/_rels/slide4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47.xml"/><Relationship Id="rId1" Type="http://schemas.openxmlformats.org/officeDocument/2006/relationships/slideLayout" Target="../slideLayouts/slideLayout15.xml"/><Relationship Id="rId6" Type="http://schemas.openxmlformats.org/officeDocument/2006/relationships/image" Target="../media/image1.png"/><Relationship Id="rId5" Type="http://schemas.openxmlformats.org/officeDocument/2006/relationships/image" Target="../media/image147.png"/><Relationship Id="rId4" Type="http://schemas.openxmlformats.org/officeDocument/2006/relationships/image" Target="../media/image146.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24.emf"/><Relationship Id="rId7"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emf"/><Relationship Id="rId9" Type="http://schemas.openxmlformats.org/officeDocument/2006/relationships/image" Target="../media/image29.emf"/></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96DFD-CCDD-1F4E-962B-66DD836768B8}"/>
              </a:ext>
            </a:extLst>
          </p:cNvPr>
          <p:cNvSpPr>
            <a:spLocks noGrp="1"/>
          </p:cNvSpPr>
          <p:nvPr>
            <p:ph type="title"/>
          </p:nvPr>
        </p:nvSpPr>
        <p:spPr/>
        <p:txBody>
          <a:bodyPr/>
          <a:lstStyle/>
          <a:p>
            <a:r>
              <a:rPr lang="en-US"/>
              <a:t>Reimagine hyperconverged:</a:t>
            </a:r>
            <a:br>
              <a:rPr lang="en-US"/>
            </a:br>
            <a:r>
              <a:rPr lang="en-US"/>
              <a:t>software-defined to ai-driven</a:t>
            </a:r>
            <a:br>
              <a:rPr lang="en-US"/>
            </a:br>
            <a:r>
              <a:rPr lang="en-US"/>
              <a:t>with HPE SimpliVity</a:t>
            </a:r>
            <a:endParaRPr lang="en-US" dirty="0"/>
          </a:p>
        </p:txBody>
      </p:sp>
      <p:sp>
        <p:nvSpPr>
          <p:cNvPr id="4" name="Subtitle 3"/>
          <p:cNvSpPr>
            <a:spLocks noGrp="1"/>
          </p:cNvSpPr>
          <p:nvPr>
            <p:ph type="subTitle" idx="1"/>
          </p:nvPr>
        </p:nvSpPr>
        <p:spPr/>
        <p:txBody>
          <a:bodyPr/>
          <a:lstStyle/>
          <a:p>
            <a:r>
              <a:rPr lang="en-US" dirty="0"/>
              <a:t>Alexandru Vilcu – alexandru@hpe.com</a:t>
            </a:r>
          </a:p>
        </p:txBody>
      </p:sp>
      <p:sp>
        <p:nvSpPr>
          <p:cNvPr id="5" name="Text Placeholder 4"/>
          <p:cNvSpPr>
            <a:spLocks noGrp="1"/>
          </p:cNvSpPr>
          <p:nvPr>
            <p:ph type="body" sz="quarter" idx="13"/>
          </p:nvPr>
        </p:nvSpPr>
        <p:spPr/>
        <p:txBody>
          <a:bodyPr/>
          <a:lstStyle/>
          <a:p>
            <a:r>
              <a:rPr lang="en-US" dirty="0"/>
              <a:t>Sep 2021</a:t>
            </a:r>
          </a:p>
        </p:txBody>
      </p:sp>
    </p:spTree>
    <p:extLst>
      <p:ext uri="{BB962C8B-B14F-4D97-AF65-F5344CB8AC3E}">
        <p14:creationId xmlns:p14="http://schemas.microsoft.com/office/powerpoint/2010/main" val="4258010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Gray_Mesh.png">
            <a:extLst>
              <a:ext uri="{FF2B5EF4-FFF2-40B4-BE49-F238E27FC236}">
                <a16:creationId xmlns:a16="http://schemas.microsoft.com/office/drawing/2014/main" id="{02DBB506-69B6-E24E-BDCF-C46F0514EFB7}"/>
              </a:ext>
            </a:extLst>
          </p:cNvPr>
          <p:cNvPicPr>
            <a:picLocks noChangeAspect="1"/>
          </p:cNvPicPr>
          <p:nvPr/>
        </p:nvPicPr>
        <p:blipFill rotWithShape="1">
          <a:blip r:embed="rId3" cstate="print">
            <a:duotone>
              <a:schemeClr val="accent6">
                <a:shade val="45000"/>
                <a:satMod val="135000"/>
              </a:schemeClr>
              <a:prstClr val="white"/>
            </a:duotone>
            <a:alphaModFix amt="50000"/>
            <a:extLst>
              <a:ext uri="{28A0092B-C50C-407E-A947-70E740481C1C}">
                <a14:useLocalDpi xmlns:a14="http://schemas.microsoft.com/office/drawing/2010/main"/>
              </a:ext>
            </a:extLst>
          </a:blip>
          <a:srcRect l="5688" r="6283"/>
          <a:stretch/>
        </p:blipFill>
        <p:spPr>
          <a:xfrm>
            <a:off x="0" y="3171366"/>
            <a:ext cx="12191999" cy="3615794"/>
          </a:xfrm>
          <a:prstGeom prst="rect">
            <a:avLst/>
          </a:prstGeom>
        </p:spPr>
      </p:pic>
      <p:sp>
        <p:nvSpPr>
          <p:cNvPr id="2" name="Title 1"/>
          <p:cNvSpPr>
            <a:spLocks noGrp="1"/>
          </p:cNvSpPr>
          <p:nvPr>
            <p:ph type="title"/>
          </p:nvPr>
        </p:nvSpPr>
        <p:spPr/>
        <p:txBody>
          <a:bodyPr/>
          <a:lstStyle/>
          <a:p>
            <a:r>
              <a:rPr lang="en-US"/>
              <a:t>Global Unified management</a:t>
            </a:r>
            <a:endParaRPr lang="en-US" dirty="0"/>
          </a:p>
        </p:txBody>
      </p:sp>
      <p:pic>
        <p:nvPicPr>
          <p:cNvPr id="54" name="Picture 53" descr="world-map.eps"/>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654271" y="1943331"/>
            <a:ext cx="6849813" cy="3247478"/>
          </a:xfrm>
          <a:prstGeom prst="rect">
            <a:avLst/>
          </a:prstGeom>
        </p:spPr>
      </p:pic>
      <p:sp>
        <p:nvSpPr>
          <p:cNvPr id="69" name="Rectangle 68"/>
          <p:cNvSpPr/>
          <p:nvPr/>
        </p:nvSpPr>
        <p:spPr>
          <a:xfrm>
            <a:off x="609440" y="4250565"/>
            <a:ext cx="3657600" cy="849463"/>
          </a:xfrm>
          <a:prstGeom prst="rect">
            <a:avLst/>
          </a:prstGeom>
          <a:noFill/>
          <a:ln w="5080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b="1" dirty="0">
                <a:solidFill>
                  <a:schemeClr val="bg1"/>
                </a:solidFill>
                <a:cs typeface="MetricHPE"/>
              </a:rPr>
              <a:t>Guaranteed data efficiency</a:t>
            </a:r>
          </a:p>
        </p:txBody>
      </p:sp>
      <p:sp>
        <p:nvSpPr>
          <p:cNvPr id="8" name="Oval 7"/>
          <p:cNvSpPr/>
          <p:nvPr/>
        </p:nvSpPr>
        <p:spPr bwMode="ltGray">
          <a:xfrm>
            <a:off x="5905119" y="2202263"/>
            <a:ext cx="4348115" cy="2330376"/>
          </a:xfrm>
          <a:prstGeom prst="ellipse">
            <a:avLst/>
          </a:prstGeom>
          <a:solidFill>
            <a:schemeClr val="accent2">
              <a:alpha val="25882"/>
            </a:schemeClr>
          </a:solidFill>
          <a:ln w="28575">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prstClr val="white"/>
              </a:solidFill>
            </a:endParaRPr>
          </a:p>
        </p:txBody>
      </p:sp>
      <p:sp>
        <p:nvSpPr>
          <p:cNvPr id="3" name="TextBox 2"/>
          <p:cNvSpPr txBox="1"/>
          <p:nvPr/>
        </p:nvSpPr>
        <p:spPr>
          <a:xfrm>
            <a:off x="6561487" y="5252334"/>
            <a:ext cx="4465564" cy="692252"/>
          </a:xfrm>
          <a:prstGeom prst="rect">
            <a:avLst/>
          </a:prstGeom>
          <a:noFill/>
        </p:spPr>
        <p:txBody>
          <a:bodyPr wrap="square" lIns="0" tIns="0" rIns="0" bIns="0" rtlCol="0">
            <a:noAutofit/>
          </a:bodyPr>
          <a:lstStyle/>
          <a:p>
            <a:pPr marL="171450" indent="-171450">
              <a:lnSpc>
                <a:spcPct val="90000"/>
              </a:lnSpc>
              <a:spcBef>
                <a:spcPts val="600"/>
              </a:spcBef>
              <a:buFont typeface="MetricHPE" panose="020B0604020202020204" pitchFamily="34" charset="0"/>
              <a:buChar char="•"/>
            </a:pPr>
            <a:r>
              <a:rPr lang="en-US" sz="1600" dirty="0">
                <a:solidFill>
                  <a:schemeClr val="bg1"/>
                </a:solidFill>
              </a:rPr>
              <a:t>Manage resources in a federated pool </a:t>
            </a:r>
          </a:p>
          <a:p>
            <a:pPr marL="171450" indent="-171450">
              <a:lnSpc>
                <a:spcPct val="90000"/>
              </a:lnSpc>
              <a:spcBef>
                <a:spcPts val="600"/>
              </a:spcBef>
              <a:buFont typeface="MetricHPE" panose="020B0604020202020204" pitchFamily="34" charset="0"/>
              <a:buChar char="•"/>
            </a:pPr>
            <a:r>
              <a:rPr lang="en-US" sz="1600" dirty="0">
                <a:solidFill>
                  <a:schemeClr val="bg1"/>
                </a:solidFill>
              </a:rPr>
              <a:t>Seamlessly move data across sites</a:t>
            </a:r>
          </a:p>
          <a:p>
            <a:pPr marL="171450" indent="-171450">
              <a:lnSpc>
                <a:spcPct val="90000"/>
              </a:lnSpc>
              <a:spcBef>
                <a:spcPts val="600"/>
              </a:spcBef>
              <a:buFont typeface="MetricHPE" panose="020B0604020202020204" pitchFamily="34" charset="0"/>
              <a:buChar char="•"/>
            </a:pPr>
            <a:r>
              <a:rPr lang="en-US" sz="1600" dirty="0">
                <a:solidFill>
                  <a:schemeClr val="bg1"/>
                </a:solidFill>
              </a:rPr>
              <a:t>Eliminate islands</a:t>
            </a:r>
          </a:p>
        </p:txBody>
      </p:sp>
      <p:sp>
        <p:nvSpPr>
          <p:cNvPr id="34" name="Rectangle 33"/>
          <p:cNvSpPr/>
          <p:nvPr/>
        </p:nvSpPr>
        <p:spPr>
          <a:xfrm>
            <a:off x="593837" y="3184893"/>
            <a:ext cx="3657600" cy="849463"/>
          </a:xfrm>
          <a:prstGeom prst="rect">
            <a:avLst/>
          </a:prstGeom>
          <a:noFill/>
          <a:ln w="50800"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b="1" dirty="0">
                <a:solidFill>
                  <a:schemeClr val="bg1"/>
                </a:solidFill>
                <a:cs typeface="MetricHPE"/>
              </a:rPr>
              <a:t>Built-in resiliency, backup, and </a:t>
            </a:r>
            <a:br>
              <a:rPr lang="en-US" b="1" dirty="0">
                <a:solidFill>
                  <a:schemeClr val="bg1"/>
                </a:solidFill>
                <a:cs typeface="MetricHPE"/>
              </a:rPr>
            </a:br>
            <a:r>
              <a:rPr lang="en-US" b="1" dirty="0">
                <a:solidFill>
                  <a:schemeClr val="bg1"/>
                </a:solidFill>
                <a:cs typeface="MetricHPE"/>
              </a:rPr>
              <a:t>disaster recovery</a:t>
            </a:r>
          </a:p>
        </p:txBody>
      </p:sp>
      <p:sp>
        <p:nvSpPr>
          <p:cNvPr id="35" name="Rectangle 34"/>
          <p:cNvSpPr/>
          <p:nvPr/>
        </p:nvSpPr>
        <p:spPr>
          <a:xfrm>
            <a:off x="582594" y="2108861"/>
            <a:ext cx="3657600" cy="849463"/>
          </a:xfrm>
          <a:prstGeom prst="rect">
            <a:avLst/>
          </a:prstGeom>
          <a:noFill/>
          <a:ln w="50800"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b="1" dirty="0">
                <a:solidFill>
                  <a:schemeClr val="bg1"/>
                </a:solidFill>
                <a:cs typeface="MetricHPE"/>
              </a:rPr>
              <a:t>Global VM-centric management and mobility</a:t>
            </a:r>
          </a:p>
        </p:txBody>
      </p:sp>
      <p:pic>
        <p:nvPicPr>
          <p:cNvPr id="38" name="Picture 37">
            <a:extLst>
              <a:ext uri="{FF2B5EF4-FFF2-40B4-BE49-F238E27FC236}">
                <a16:creationId xmlns:a16="http://schemas.microsoft.com/office/drawing/2014/main" id="{04499139-5D9A-4140-96B3-78890D2C7CD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14753" y="3757434"/>
            <a:ext cx="1078824" cy="357360"/>
          </a:xfrm>
          <a:prstGeom prst="rect">
            <a:avLst/>
          </a:prstGeom>
        </p:spPr>
      </p:pic>
      <p:pic>
        <p:nvPicPr>
          <p:cNvPr id="40" name="Picture 39">
            <a:extLst>
              <a:ext uri="{FF2B5EF4-FFF2-40B4-BE49-F238E27FC236}">
                <a16:creationId xmlns:a16="http://schemas.microsoft.com/office/drawing/2014/main" id="{9A741101-1B14-9C47-872D-B3360979B3E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14753" y="3579853"/>
            <a:ext cx="1075506" cy="356261"/>
          </a:xfrm>
          <a:prstGeom prst="rect">
            <a:avLst/>
          </a:prstGeom>
        </p:spPr>
      </p:pic>
      <p:pic>
        <p:nvPicPr>
          <p:cNvPr id="41" name="Picture 40">
            <a:extLst>
              <a:ext uri="{FF2B5EF4-FFF2-40B4-BE49-F238E27FC236}">
                <a16:creationId xmlns:a16="http://schemas.microsoft.com/office/drawing/2014/main" id="{FCC0F983-3DA7-1C45-93F5-4A5C0B8D74A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14753" y="3390597"/>
            <a:ext cx="1078824" cy="357360"/>
          </a:xfrm>
          <a:prstGeom prst="rect">
            <a:avLst/>
          </a:prstGeom>
        </p:spPr>
      </p:pic>
      <p:pic>
        <p:nvPicPr>
          <p:cNvPr id="42" name="Picture 41">
            <a:extLst>
              <a:ext uri="{FF2B5EF4-FFF2-40B4-BE49-F238E27FC236}">
                <a16:creationId xmlns:a16="http://schemas.microsoft.com/office/drawing/2014/main" id="{BAD58355-5EA0-2942-AACC-B98B772491E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14753" y="3202989"/>
            <a:ext cx="1075506" cy="356261"/>
          </a:xfrm>
          <a:prstGeom prst="rect">
            <a:avLst/>
          </a:prstGeom>
        </p:spPr>
      </p:pic>
      <p:pic>
        <p:nvPicPr>
          <p:cNvPr id="52" name="Picture 51">
            <a:extLst>
              <a:ext uri="{FF2B5EF4-FFF2-40B4-BE49-F238E27FC236}">
                <a16:creationId xmlns:a16="http://schemas.microsoft.com/office/drawing/2014/main" id="{BFF8624C-2DC5-BA49-9E4A-5EE8079B035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60818" y="2296240"/>
            <a:ext cx="1078824" cy="357360"/>
          </a:xfrm>
          <a:prstGeom prst="rect">
            <a:avLst/>
          </a:prstGeom>
        </p:spPr>
      </p:pic>
      <p:pic>
        <p:nvPicPr>
          <p:cNvPr id="55" name="Picture 54">
            <a:extLst>
              <a:ext uri="{FF2B5EF4-FFF2-40B4-BE49-F238E27FC236}">
                <a16:creationId xmlns:a16="http://schemas.microsoft.com/office/drawing/2014/main" id="{F31F842B-494F-624F-9C35-A3CE355980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80634" y="3674774"/>
            <a:ext cx="1078824" cy="357360"/>
          </a:xfrm>
          <a:prstGeom prst="rect">
            <a:avLst/>
          </a:prstGeom>
        </p:spPr>
      </p:pic>
      <p:pic>
        <p:nvPicPr>
          <p:cNvPr id="56" name="Picture 55">
            <a:extLst>
              <a:ext uri="{FF2B5EF4-FFF2-40B4-BE49-F238E27FC236}">
                <a16:creationId xmlns:a16="http://schemas.microsoft.com/office/drawing/2014/main" id="{66163146-7C06-4743-B819-7BC54DADBE8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80634" y="3473599"/>
            <a:ext cx="1075506" cy="356261"/>
          </a:xfrm>
          <a:prstGeom prst="rect">
            <a:avLst/>
          </a:prstGeom>
        </p:spPr>
      </p:pic>
      <p:pic>
        <p:nvPicPr>
          <p:cNvPr id="58" name="Picture 57">
            <a:extLst>
              <a:ext uri="{FF2B5EF4-FFF2-40B4-BE49-F238E27FC236}">
                <a16:creationId xmlns:a16="http://schemas.microsoft.com/office/drawing/2014/main" id="{97B90F93-0B17-074D-881B-ACF50F68F70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60818" y="2125413"/>
            <a:ext cx="1078824" cy="357360"/>
          </a:xfrm>
          <a:prstGeom prst="rect">
            <a:avLst/>
          </a:prstGeom>
        </p:spPr>
      </p:pic>
      <p:pic>
        <p:nvPicPr>
          <p:cNvPr id="59" name="Picture 58">
            <a:extLst>
              <a:ext uri="{FF2B5EF4-FFF2-40B4-BE49-F238E27FC236}">
                <a16:creationId xmlns:a16="http://schemas.microsoft.com/office/drawing/2014/main" id="{B8E87522-9889-854D-B78B-C085D60B913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60818" y="1947832"/>
            <a:ext cx="1075506" cy="356261"/>
          </a:xfrm>
          <a:prstGeom prst="rect">
            <a:avLst/>
          </a:prstGeom>
        </p:spPr>
      </p:pic>
      <p:pic>
        <p:nvPicPr>
          <p:cNvPr id="61" name="Picture 60">
            <a:extLst>
              <a:ext uri="{FF2B5EF4-FFF2-40B4-BE49-F238E27FC236}">
                <a16:creationId xmlns:a16="http://schemas.microsoft.com/office/drawing/2014/main" id="{CAEA3ED5-282F-BD4E-A288-33139565142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60818" y="1788230"/>
            <a:ext cx="1078824" cy="357360"/>
          </a:xfrm>
          <a:prstGeom prst="rect">
            <a:avLst/>
          </a:prstGeom>
        </p:spPr>
      </p:pic>
      <p:pic>
        <p:nvPicPr>
          <p:cNvPr id="63" name="Picture 62">
            <a:extLst>
              <a:ext uri="{FF2B5EF4-FFF2-40B4-BE49-F238E27FC236}">
                <a16:creationId xmlns:a16="http://schemas.microsoft.com/office/drawing/2014/main" id="{27E526F7-D39B-EB43-9DE1-E77499C7349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60818" y="1619998"/>
            <a:ext cx="1075506" cy="356261"/>
          </a:xfrm>
          <a:prstGeom prst="rect">
            <a:avLst/>
          </a:prstGeom>
        </p:spPr>
      </p:pic>
      <p:pic>
        <p:nvPicPr>
          <p:cNvPr id="64" name="Picture 63">
            <a:extLst>
              <a:ext uri="{FF2B5EF4-FFF2-40B4-BE49-F238E27FC236}">
                <a16:creationId xmlns:a16="http://schemas.microsoft.com/office/drawing/2014/main" id="{7BDD3BE2-79FA-1044-9006-5B097959F17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24157" y="2296443"/>
            <a:ext cx="1078824" cy="357360"/>
          </a:xfrm>
          <a:prstGeom prst="rect">
            <a:avLst/>
          </a:prstGeom>
        </p:spPr>
      </p:pic>
      <p:pic>
        <p:nvPicPr>
          <p:cNvPr id="67" name="Picture 66">
            <a:extLst>
              <a:ext uri="{FF2B5EF4-FFF2-40B4-BE49-F238E27FC236}">
                <a16:creationId xmlns:a16="http://schemas.microsoft.com/office/drawing/2014/main" id="{E4AFCA9D-A7CD-D344-ACF2-132950B5C2E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24157" y="2118862"/>
            <a:ext cx="1075506" cy="356261"/>
          </a:xfrm>
          <a:prstGeom prst="rect">
            <a:avLst/>
          </a:prstGeom>
        </p:spPr>
      </p:pic>
      <p:pic>
        <p:nvPicPr>
          <p:cNvPr id="68" name="Picture 67">
            <a:extLst>
              <a:ext uri="{FF2B5EF4-FFF2-40B4-BE49-F238E27FC236}">
                <a16:creationId xmlns:a16="http://schemas.microsoft.com/office/drawing/2014/main" id="{DA09A8E0-8DEF-C641-899B-9E6B9978933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24157" y="1929606"/>
            <a:ext cx="1078824" cy="357360"/>
          </a:xfrm>
          <a:prstGeom prst="rect">
            <a:avLst/>
          </a:prstGeom>
        </p:spPr>
      </p:pic>
      <p:pic>
        <p:nvPicPr>
          <p:cNvPr id="81" name="Picture 80">
            <a:extLst>
              <a:ext uri="{FF2B5EF4-FFF2-40B4-BE49-F238E27FC236}">
                <a16:creationId xmlns:a16="http://schemas.microsoft.com/office/drawing/2014/main" id="{A5386848-7F4B-814F-A185-12C92C8D5D7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38593" y="4542695"/>
            <a:ext cx="1078824" cy="357360"/>
          </a:xfrm>
          <a:prstGeom prst="rect">
            <a:avLst/>
          </a:prstGeom>
        </p:spPr>
      </p:pic>
      <p:pic>
        <p:nvPicPr>
          <p:cNvPr id="83" name="Picture 82">
            <a:extLst>
              <a:ext uri="{FF2B5EF4-FFF2-40B4-BE49-F238E27FC236}">
                <a16:creationId xmlns:a16="http://schemas.microsoft.com/office/drawing/2014/main" id="{3E2618C2-FB83-F44E-AD32-B846FBECDEC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38593" y="4365114"/>
            <a:ext cx="1075506" cy="356261"/>
          </a:xfrm>
          <a:prstGeom prst="rect">
            <a:avLst/>
          </a:prstGeom>
        </p:spPr>
      </p:pic>
      <p:pic>
        <p:nvPicPr>
          <p:cNvPr id="84" name="Picture 83">
            <a:extLst>
              <a:ext uri="{FF2B5EF4-FFF2-40B4-BE49-F238E27FC236}">
                <a16:creationId xmlns:a16="http://schemas.microsoft.com/office/drawing/2014/main" id="{C470F727-ED73-404E-A828-D9B629D857C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38593" y="4175858"/>
            <a:ext cx="1078824" cy="357360"/>
          </a:xfrm>
          <a:prstGeom prst="rect">
            <a:avLst/>
          </a:prstGeom>
        </p:spPr>
      </p:pic>
      <p:sp>
        <p:nvSpPr>
          <p:cNvPr id="4" name="Footer Placeholder 3"/>
          <p:cNvSpPr>
            <a:spLocks noGrp="1"/>
          </p:cNvSpPr>
          <p:nvPr>
            <p:ph type="ftr" sz="quarter" idx="10"/>
          </p:nvPr>
        </p:nvSpPr>
        <p:spPr/>
        <p:txBody>
          <a:bodyPr/>
          <a:lstStyle/>
          <a:p>
            <a:r>
              <a:rPr lang="en-US"/>
              <a:t>HPE CONFIDENTIAL | AUTHORIZED HPE PARTNER USE ONLY</a:t>
            </a:r>
            <a:endParaRPr lang="en-US" dirty="0"/>
          </a:p>
        </p:txBody>
      </p:sp>
      <p:sp>
        <p:nvSpPr>
          <p:cNvPr id="5" name="Slide Number Placeholder 4"/>
          <p:cNvSpPr>
            <a:spLocks noGrp="1"/>
          </p:cNvSpPr>
          <p:nvPr>
            <p:ph type="sldNum" sz="quarter" idx="11"/>
          </p:nvPr>
        </p:nvSpPr>
        <p:spPr/>
        <p:txBody>
          <a:bodyPr/>
          <a:lstStyle/>
          <a:p>
            <a:pPr defTabSz="1088421">
              <a:buFontTx/>
              <a:buBlip>
                <a:blip r:embed="rId7"/>
              </a:buBlip>
            </a:pPr>
            <a:fld id="{104FC826-72BB-4AF1-BA01-A94F7396A7DC}" type="slidenum">
              <a:rPr lang="en-US" smtClean="0"/>
              <a:pPr defTabSz="1088421">
                <a:buFontTx/>
                <a:buBlip>
                  <a:blip r:embed="rId7"/>
                </a:buBlip>
              </a:pPr>
              <a:t>10</a:t>
            </a:fld>
            <a:endParaRPr lang="en-US" dirty="0"/>
          </a:p>
        </p:txBody>
      </p:sp>
    </p:spTree>
    <p:extLst>
      <p:ext uri="{BB962C8B-B14F-4D97-AF65-F5344CB8AC3E}">
        <p14:creationId xmlns:p14="http://schemas.microsoft.com/office/powerpoint/2010/main" val="196913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ym typeface="MetricHPE" panose="020B0404020204020204" pitchFamily="34" charset="0"/>
              </a:rPr>
              <a:t>Automated Tuning and resiliency without compromise</a:t>
            </a:r>
            <a:endParaRPr lang="en-US" dirty="0">
              <a:sym typeface="MetricHPE" panose="020B0404020204020204" pitchFamily="34" charset="0"/>
            </a:endParaRPr>
          </a:p>
        </p:txBody>
      </p:sp>
      <p:pic>
        <p:nvPicPr>
          <p:cNvPr id="24" name="Picture 23" descr="Gray_Mesh.png">
            <a:extLst>
              <a:ext uri="{FF2B5EF4-FFF2-40B4-BE49-F238E27FC236}">
                <a16:creationId xmlns:a16="http://schemas.microsoft.com/office/drawing/2014/main" id="{02DBB506-69B6-E24E-BDCF-C46F0514EFB7}"/>
              </a:ext>
            </a:extLst>
          </p:cNvPr>
          <p:cNvPicPr>
            <a:picLocks noChangeAspect="1"/>
          </p:cNvPicPr>
          <p:nvPr/>
        </p:nvPicPr>
        <p:blipFill rotWithShape="1">
          <a:blip r:embed="rId3" cstate="print">
            <a:duotone>
              <a:schemeClr val="accent6">
                <a:shade val="45000"/>
                <a:satMod val="135000"/>
              </a:schemeClr>
              <a:prstClr val="white"/>
            </a:duotone>
            <a:alphaModFix amt="50000"/>
            <a:extLst>
              <a:ext uri="{28A0092B-C50C-407E-A947-70E740481C1C}">
                <a14:useLocalDpi xmlns:a14="http://schemas.microsoft.com/office/drawing/2010/main"/>
              </a:ext>
            </a:extLst>
          </a:blip>
          <a:srcRect l="5688" r="6283"/>
          <a:stretch/>
        </p:blipFill>
        <p:spPr>
          <a:xfrm>
            <a:off x="-3" y="3115589"/>
            <a:ext cx="12191999" cy="3615794"/>
          </a:xfrm>
          <a:prstGeom prst="rect">
            <a:avLst/>
          </a:prstGeom>
        </p:spPr>
      </p:pic>
      <p:grpSp>
        <p:nvGrpSpPr>
          <p:cNvPr id="25" name="Group 24">
            <a:extLst>
              <a:ext uri="{FF2B5EF4-FFF2-40B4-BE49-F238E27FC236}">
                <a16:creationId xmlns:a16="http://schemas.microsoft.com/office/drawing/2014/main" id="{5314B6DE-5178-0A4E-A518-CDA3612AA6C2}"/>
              </a:ext>
            </a:extLst>
          </p:cNvPr>
          <p:cNvGrpSpPr/>
          <p:nvPr/>
        </p:nvGrpSpPr>
        <p:grpSpPr>
          <a:xfrm>
            <a:off x="3697596" y="1557720"/>
            <a:ext cx="4796809" cy="2980614"/>
            <a:chOff x="3660014" y="1557720"/>
            <a:chExt cx="4796809" cy="2980614"/>
          </a:xfrm>
        </p:grpSpPr>
        <p:grpSp>
          <p:nvGrpSpPr>
            <p:cNvPr id="26" name="Group 25">
              <a:extLst>
                <a:ext uri="{FF2B5EF4-FFF2-40B4-BE49-F238E27FC236}">
                  <a16:creationId xmlns:a16="http://schemas.microsoft.com/office/drawing/2014/main" id="{3D3F5238-9D96-CA40-B4A5-7C9868348382}"/>
                </a:ext>
              </a:extLst>
            </p:cNvPr>
            <p:cNvGrpSpPr/>
            <p:nvPr/>
          </p:nvGrpSpPr>
          <p:grpSpPr>
            <a:xfrm>
              <a:off x="3660014" y="1768783"/>
              <a:ext cx="409115" cy="2541564"/>
              <a:chOff x="3374867" y="2443675"/>
              <a:chExt cx="409114" cy="2541564"/>
            </a:xfrm>
          </p:grpSpPr>
          <p:cxnSp>
            <p:nvCxnSpPr>
              <p:cNvPr id="46" name="Straight Connector 45">
                <a:extLst>
                  <a:ext uri="{FF2B5EF4-FFF2-40B4-BE49-F238E27FC236}">
                    <a16:creationId xmlns:a16="http://schemas.microsoft.com/office/drawing/2014/main" id="{7EB6CE45-7F63-754C-9266-BE9834A647B4}"/>
                  </a:ext>
                </a:extLst>
              </p:cNvPr>
              <p:cNvCxnSpPr/>
              <p:nvPr/>
            </p:nvCxnSpPr>
            <p:spPr>
              <a:xfrm flipV="1">
                <a:off x="3374867" y="2443881"/>
                <a:ext cx="0" cy="2541351"/>
              </a:xfrm>
              <a:prstGeom prst="line">
                <a:avLst/>
              </a:prstGeom>
              <a:ln w="6350">
                <a:solidFill>
                  <a:schemeClr val="bg1">
                    <a:lumMod val="7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58AB86F-AD92-C542-BBF0-DF14DB2D9D56}"/>
                  </a:ext>
                </a:extLst>
              </p:cNvPr>
              <p:cNvCxnSpPr/>
              <p:nvPr/>
            </p:nvCxnSpPr>
            <p:spPr>
              <a:xfrm flipH="1" flipV="1">
                <a:off x="3378990" y="2443675"/>
                <a:ext cx="404991" cy="0"/>
              </a:xfrm>
              <a:prstGeom prst="line">
                <a:avLst/>
              </a:prstGeom>
              <a:ln w="6350">
                <a:solidFill>
                  <a:schemeClr val="bg1">
                    <a:lumMod val="75000"/>
                  </a:schemeClr>
                </a:solidFill>
                <a:miter lim="800000"/>
                <a:headEnd type="ova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E69A9DE-D5FB-CC49-A68D-33781438B312}"/>
                  </a:ext>
                </a:extLst>
              </p:cNvPr>
              <p:cNvCxnSpPr/>
              <p:nvPr/>
            </p:nvCxnSpPr>
            <p:spPr>
              <a:xfrm flipH="1" flipV="1">
                <a:off x="3378990" y="4985239"/>
                <a:ext cx="404991" cy="0"/>
              </a:xfrm>
              <a:prstGeom prst="line">
                <a:avLst/>
              </a:prstGeom>
              <a:ln w="6350">
                <a:solidFill>
                  <a:schemeClr val="bg1">
                    <a:lumMod val="75000"/>
                  </a:schemeClr>
                </a:solidFill>
                <a:miter lim="800000"/>
                <a:headEnd type="oval"/>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EF32B16E-CFEF-CA4F-8DF8-A95897E1AEC2}"/>
                </a:ext>
              </a:extLst>
            </p:cNvPr>
            <p:cNvGrpSpPr/>
            <p:nvPr/>
          </p:nvGrpSpPr>
          <p:grpSpPr>
            <a:xfrm>
              <a:off x="8051832" y="1768790"/>
              <a:ext cx="404991" cy="2541564"/>
              <a:chOff x="7998952" y="2443469"/>
              <a:chExt cx="404991" cy="2541564"/>
            </a:xfrm>
          </p:grpSpPr>
          <p:cxnSp>
            <p:nvCxnSpPr>
              <p:cNvPr id="35" name="Straight Connector 34">
                <a:extLst>
                  <a:ext uri="{FF2B5EF4-FFF2-40B4-BE49-F238E27FC236}">
                    <a16:creationId xmlns:a16="http://schemas.microsoft.com/office/drawing/2014/main" id="{CD5FC0AB-A586-1442-9F9D-3591C253EF39}"/>
                  </a:ext>
                </a:extLst>
              </p:cNvPr>
              <p:cNvCxnSpPr/>
              <p:nvPr/>
            </p:nvCxnSpPr>
            <p:spPr>
              <a:xfrm flipV="1">
                <a:off x="8398107" y="2443675"/>
                <a:ext cx="0" cy="2541351"/>
              </a:xfrm>
              <a:prstGeom prst="line">
                <a:avLst/>
              </a:prstGeom>
              <a:ln w="6350">
                <a:solidFill>
                  <a:schemeClr val="bg1">
                    <a:lumMod val="7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BFAB8DB-4B5E-7641-8A5F-C3E36EDB88DF}"/>
                  </a:ext>
                </a:extLst>
              </p:cNvPr>
              <p:cNvCxnSpPr/>
              <p:nvPr/>
            </p:nvCxnSpPr>
            <p:spPr>
              <a:xfrm flipH="1" flipV="1">
                <a:off x="7998952" y="2443469"/>
                <a:ext cx="404991" cy="0"/>
              </a:xfrm>
              <a:prstGeom prst="line">
                <a:avLst/>
              </a:prstGeom>
              <a:ln w="6350">
                <a:solidFill>
                  <a:schemeClr val="bg1">
                    <a:lumMod val="75000"/>
                  </a:schemeClr>
                </a:solidFill>
                <a:miter lim="800000"/>
                <a:headEnd type="none"/>
                <a:tailEnd type="ova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5117BE5-F759-CE48-B45E-5328510B8E92}"/>
                  </a:ext>
                </a:extLst>
              </p:cNvPr>
              <p:cNvCxnSpPr/>
              <p:nvPr/>
            </p:nvCxnSpPr>
            <p:spPr>
              <a:xfrm flipH="1" flipV="1">
                <a:off x="7998952" y="4985033"/>
                <a:ext cx="404991" cy="0"/>
              </a:xfrm>
              <a:prstGeom prst="line">
                <a:avLst/>
              </a:prstGeom>
              <a:ln w="6350">
                <a:solidFill>
                  <a:schemeClr val="bg1">
                    <a:lumMod val="75000"/>
                  </a:schemeClr>
                </a:solidFill>
                <a:miter lim="800000"/>
                <a:headEnd type="none"/>
                <a:tailEnd type="oval"/>
              </a:ln>
            </p:spPr>
            <p:style>
              <a:lnRef idx="1">
                <a:schemeClr val="accent1"/>
              </a:lnRef>
              <a:fillRef idx="0">
                <a:schemeClr val="accent1"/>
              </a:fillRef>
              <a:effectRef idx="0">
                <a:schemeClr val="accent1"/>
              </a:effectRef>
              <a:fontRef idx="minor">
                <a:schemeClr val="tx1"/>
              </a:fontRef>
            </p:style>
          </p:cxnSp>
        </p:grpSp>
        <p:pic>
          <p:nvPicPr>
            <p:cNvPr id="28" name="Picture 10" descr="Image result for tablet png">
              <a:extLst>
                <a:ext uri="{FF2B5EF4-FFF2-40B4-BE49-F238E27FC236}">
                  <a16:creationId xmlns:a16="http://schemas.microsoft.com/office/drawing/2014/main" id="{359D36D1-5811-7648-AF6B-FB38A4AC3E3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073906" y="1557720"/>
              <a:ext cx="4022983" cy="2980614"/>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50" name="Rectangle 49">
            <a:extLst>
              <a:ext uri="{FF2B5EF4-FFF2-40B4-BE49-F238E27FC236}">
                <a16:creationId xmlns:a16="http://schemas.microsoft.com/office/drawing/2014/main" id="{FBC79AB1-DC6A-3A43-A2CD-E28FAA093EA8}"/>
              </a:ext>
            </a:extLst>
          </p:cNvPr>
          <p:cNvSpPr/>
          <p:nvPr/>
        </p:nvSpPr>
        <p:spPr bwMode="ltGray">
          <a:xfrm>
            <a:off x="0" y="5102267"/>
            <a:ext cx="12191996" cy="736208"/>
          </a:xfrm>
          <a:prstGeom prst="rect">
            <a:avLst/>
          </a:prstGeom>
          <a:solidFill>
            <a:srgbClr val="01A98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MetricHPE"/>
                <a:ea typeface="+mn-ea"/>
                <a:cs typeface="+mn-cs"/>
              </a:rPr>
              <a:t>Enterprise capabilities without the complexity</a:t>
            </a:r>
          </a:p>
        </p:txBody>
      </p:sp>
      <p:pic>
        <p:nvPicPr>
          <p:cNvPr id="51" name="Picture 2" descr="Image result for vmware logo white transparent">
            <a:extLst>
              <a:ext uri="{FF2B5EF4-FFF2-40B4-BE49-F238E27FC236}">
                <a16:creationId xmlns:a16="http://schemas.microsoft.com/office/drawing/2014/main" id="{D21AE698-734F-DB43-87FE-98BABF85D498}"/>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2516" y1="45775" x2="42516" y2="45775"/>
                        <a14:foregroundMark x1="65296" y1="42488" x2="65296" y2="42488"/>
                        <a14:foregroundMark x1="69572" y1="42254" x2="69572" y2="42254"/>
                        <a14:foregroundMark x1="81497" y1="36385" x2="81497" y2="36385"/>
                        <a14:foregroundMark x1="86595" y1="38263" x2="86595" y2="38263"/>
                        <a14:foregroundMark x1="85773" y1="38967" x2="85773" y2="38967"/>
                        <a14:foregroundMark x1="87500" y1="37793" x2="87500" y2="37793"/>
                      </a14:backgroundRemoval>
                    </a14:imgEffect>
                  </a14:imgLayer>
                </a14:imgProps>
              </a:ext>
              <a:ext uri="{28A0092B-C50C-407E-A947-70E740481C1C}">
                <a14:useLocalDpi xmlns:a14="http://schemas.microsoft.com/office/drawing/2010/main"/>
              </a:ext>
            </a:extLst>
          </a:blip>
          <a:srcRect/>
          <a:stretch>
            <a:fillRect/>
          </a:stretch>
        </p:blipFill>
        <p:spPr bwMode="auto">
          <a:xfrm>
            <a:off x="4972806" y="4462519"/>
            <a:ext cx="1541789" cy="540151"/>
          </a:xfrm>
          <a:prstGeom prst="rect">
            <a:avLst/>
          </a:prstGeom>
          <a:noFill/>
          <a:extLst>
            <a:ext uri="{909E8E84-426E-40DD-AFC4-6F175D3DCCD1}">
              <a14:hiddenFill xmlns:a14="http://schemas.microsoft.com/office/drawing/2010/main">
                <a:solidFill>
                  <a:srgbClr val="FFFFFF"/>
                </a:solidFill>
              </a14:hiddenFill>
            </a:ext>
          </a:extLst>
        </p:spPr>
      </p:pic>
      <p:sp>
        <p:nvSpPr>
          <p:cNvPr id="52" name="Rectangle 51">
            <a:extLst>
              <a:ext uri="{FF2B5EF4-FFF2-40B4-BE49-F238E27FC236}">
                <a16:creationId xmlns:a16="http://schemas.microsoft.com/office/drawing/2014/main" id="{477D9664-6D38-D14B-8A27-3E2EDBB93C4F}"/>
              </a:ext>
            </a:extLst>
          </p:cNvPr>
          <p:cNvSpPr/>
          <p:nvPr/>
        </p:nvSpPr>
        <p:spPr>
          <a:xfrm>
            <a:off x="6269254" y="4557935"/>
            <a:ext cx="88171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MetricHPE"/>
                <a:ea typeface="+mn-ea"/>
                <a:cs typeface="MetricHPE" panose="020B0604020202020204" pitchFamily="34" charset="0"/>
              </a:rPr>
              <a:t>vCenter</a:t>
            </a: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53" name="Rectangle 52">
            <a:extLst>
              <a:ext uri="{FF2B5EF4-FFF2-40B4-BE49-F238E27FC236}">
                <a16:creationId xmlns:a16="http://schemas.microsoft.com/office/drawing/2014/main" id="{F9565FE6-88A3-DC4B-AE7B-7A353FB908B5}"/>
              </a:ext>
            </a:extLst>
          </p:cNvPr>
          <p:cNvSpPr>
            <a:spLocks/>
          </p:cNvSpPr>
          <p:nvPr/>
        </p:nvSpPr>
        <p:spPr>
          <a:xfrm>
            <a:off x="557189" y="1189854"/>
            <a:ext cx="2661687" cy="914400"/>
          </a:xfrm>
          <a:prstGeom prst="rect">
            <a:avLst/>
          </a:prstGeom>
        </p:spPr>
        <p:txBody>
          <a:bodyPr anchor="ctr" anchorCtr="0">
            <a:no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MetricHPE"/>
                <a:ea typeface="+mn-ea"/>
                <a:cs typeface="MetricHPE" panose="020B0604020202020204" pitchFamily="34" charset="0"/>
              </a:rPr>
              <a:t>Software-defined</a:t>
            </a:r>
            <a:r>
              <a:rPr kumimoji="0" lang="en-US" sz="2000" b="1" i="0" u="none" strike="noStrike" kern="1200" cap="none" spc="0" normalizeH="0" noProof="0" dirty="0">
                <a:ln>
                  <a:noFill/>
                </a:ln>
                <a:solidFill>
                  <a:prstClr val="white"/>
                </a:solidFill>
                <a:effectLst/>
                <a:uLnTx/>
                <a:uFillTx/>
                <a:latin typeface="MetricHPE"/>
                <a:ea typeface="+mn-ea"/>
                <a:cs typeface="MetricHPE" panose="020B0604020202020204" pitchFamily="34" charset="0"/>
              </a:rPr>
              <a:t> and</a:t>
            </a:r>
            <a:r>
              <a:rPr kumimoji="0" lang="en-US" sz="2000" b="1" i="0" u="none" strike="noStrike" kern="1200" cap="none" spc="0" normalizeH="0" baseline="0" noProof="0" dirty="0">
                <a:ln>
                  <a:noFill/>
                </a:ln>
                <a:solidFill>
                  <a:prstClr val="white"/>
                </a:solidFill>
                <a:effectLst/>
                <a:uLnTx/>
                <a:uFillTx/>
                <a:latin typeface="MetricHPE"/>
                <a:ea typeface="+mn-ea"/>
                <a:cs typeface="MetricHPE" panose="020B0604020202020204" pitchFamily="34" charset="0"/>
              </a:rPr>
              <a:t> VM-centric</a:t>
            </a: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etricHPE"/>
                <a:ea typeface="+mn-ea"/>
                <a:cs typeface="MetricHPE" panose="020B0604020202020204" pitchFamily="34" charset="0"/>
              </a:rPr>
              <a:t>Compute and storage abstracted and managed through vCenter</a:t>
            </a:r>
          </a:p>
        </p:txBody>
      </p:sp>
      <p:sp>
        <p:nvSpPr>
          <p:cNvPr id="54" name="Rectangle 53">
            <a:extLst>
              <a:ext uri="{FF2B5EF4-FFF2-40B4-BE49-F238E27FC236}">
                <a16:creationId xmlns:a16="http://schemas.microsoft.com/office/drawing/2014/main" id="{4DBB727F-176B-4249-88BE-F1461494F5A2}"/>
              </a:ext>
            </a:extLst>
          </p:cNvPr>
          <p:cNvSpPr/>
          <p:nvPr/>
        </p:nvSpPr>
        <p:spPr>
          <a:xfrm>
            <a:off x="557189" y="2436724"/>
            <a:ext cx="2898609" cy="914400"/>
          </a:xfrm>
          <a:prstGeom prst="rect">
            <a:avLst/>
          </a:prstGeom>
        </p:spPr>
        <p:txBody>
          <a:bodyPr wrap="square" anchor="ctr" anchorCtr="0">
            <a:no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MetricHPE"/>
                <a:ea typeface="+mn-ea"/>
                <a:cs typeface="MetricHPE" panose="020B0604020202020204" pitchFamily="34" charset="0"/>
              </a:rPr>
              <a:t>Auto-discovery</a:t>
            </a: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etricHPE"/>
                <a:ea typeface="+mn-ea"/>
                <a:cs typeface="MetricHPE" panose="020B0604020202020204" pitchFamily="34" charset="0"/>
              </a:rPr>
              <a:t>New resources easily add to the cluster</a:t>
            </a:r>
          </a:p>
        </p:txBody>
      </p:sp>
      <p:sp>
        <p:nvSpPr>
          <p:cNvPr id="55" name="Rectangle 54">
            <a:extLst>
              <a:ext uri="{FF2B5EF4-FFF2-40B4-BE49-F238E27FC236}">
                <a16:creationId xmlns:a16="http://schemas.microsoft.com/office/drawing/2014/main" id="{88F13DAE-C3B5-0145-89EE-68E3766F4597}"/>
              </a:ext>
            </a:extLst>
          </p:cNvPr>
          <p:cNvSpPr/>
          <p:nvPr/>
        </p:nvSpPr>
        <p:spPr>
          <a:xfrm>
            <a:off x="557189" y="3683594"/>
            <a:ext cx="2898609" cy="914400"/>
          </a:xfrm>
          <a:prstGeom prst="rect">
            <a:avLst/>
          </a:prstGeom>
        </p:spPr>
        <p:txBody>
          <a:bodyPr anchor="ctr" anchorCtr="0">
            <a:no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MetricHPE"/>
                <a:ea typeface="+mn-ea"/>
                <a:cs typeface="MetricHPE" panose="020B0604020202020204" pitchFamily="34" charset="0"/>
              </a:rPr>
              <a:t>Datastore provisioning</a:t>
            </a: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etricHPE"/>
                <a:ea typeface="+mn-ea"/>
                <a:cs typeface="MetricHPE" panose="020B0604020202020204" pitchFamily="34" charset="0"/>
              </a:rPr>
              <a:t>LUN provisioning completely abstracted from admin</a:t>
            </a:r>
          </a:p>
        </p:txBody>
      </p:sp>
      <p:sp>
        <p:nvSpPr>
          <p:cNvPr id="56" name="Rectangle 55">
            <a:extLst>
              <a:ext uri="{FF2B5EF4-FFF2-40B4-BE49-F238E27FC236}">
                <a16:creationId xmlns:a16="http://schemas.microsoft.com/office/drawing/2014/main" id="{A9D33A34-DD79-6340-8B5B-6DEBFCA69E1A}"/>
              </a:ext>
            </a:extLst>
          </p:cNvPr>
          <p:cNvSpPr/>
          <p:nvPr/>
        </p:nvSpPr>
        <p:spPr>
          <a:xfrm>
            <a:off x="8780649" y="1189854"/>
            <a:ext cx="2898609" cy="914400"/>
          </a:xfrm>
          <a:prstGeom prst="rect">
            <a:avLst/>
          </a:prstGeom>
        </p:spPr>
        <p:txBody>
          <a:bodyPr anchor="ctr" anchorCtr="0">
            <a:no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MetricHPE"/>
                <a:ea typeface="+mn-ea"/>
                <a:cs typeface="MetricHPE" panose="020B0604020202020204" pitchFamily="34" charset="0"/>
              </a:rPr>
              <a:t>Policy-based automation</a:t>
            </a: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etricHPE"/>
                <a:ea typeface="+mn-ea"/>
                <a:cs typeface="MetricHPE" panose="020B0604020202020204" pitchFamily="34" charset="0"/>
              </a:rPr>
              <a:t>VM-centric snapshots, clones, and recovery and data protection</a:t>
            </a:r>
          </a:p>
        </p:txBody>
      </p:sp>
      <p:sp>
        <p:nvSpPr>
          <p:cNvPr id="57" name="Rectangle 56">
            <a:extLst>
              <a:ext uri="{FF2B5EF4-FFF2-40B4-BE49-F238E27FC236}">
                <a16:creationId xmlns:a16="http://schemas.microsoft.com/office/drawing/2014/main" id="{10E623D7-C636-6346-B470-85162217F915}"/>
              </a:ext>
            </a:extLst>
          </p:cNvPr>
          <p:cNvSpPr/>
          <p:nvPr/>
        </p:nvSpPr>
        <p:spPr>
          <a:xfrm>
            <a:off x="8780649" y="2436724"/>
            <a:ext cx="2898609" cy="914400"/>
          </a:xfrm>
          <a:prstGeom prst="rect">
            <a:avLst/>
          </a:prstGeom>
        </p:spPr>
        <p:txBody>
          <a:bodyPr anchor="ctr" anchorCtr="0">
            <a:no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MetricHPE"/>
                <a:ea typeface="+mn-ea"/>
                <a:cs typeface="MetricHPE" panose="020B0604020202020204" pitchFamily="34" charset="0"/>
              </a:rPr>
              <a:t>Autotuning</a:t>
            </a: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etricHPE"/>
                <a:ea typeface="+mn-ea"/>
                <a:cs typeface="MetricHPE" panose="020B0604020202020204" pitchFamily="34" charset="0"/>
              </a:rPr>
              <a:t>Perfect combination of resiliency, performance and efficiency without compromise</a:t>
            </a:r>
          </a:p>
        </p:txBody>
      </p:sp>
      <p:sp>
        <p:nvSpPr>
          <p:cNvPr id="58" name="Rectangle 57">
            <a:extLst>
              <a:ext uri="{FF2B5EF4-FFF2-40B4-BE49-F238E27FC236}">
                <a16:creationId xmlns:a16="http://schemas.microsoft.com/office/drawing/2014/main" id="{911D49FE-A162-0D42-9EEA-FF055B53E14A}"/>
              </a:ext>
            </a:extLst>
          </p:cNvPr>
          <p:cNvSpPr/>
          <p:nvPr/>
        </p:nvSpPr>
        <p:spPr>
          <a:xfrm>
            <a:off x="8780649" y="3683594"/>
            <a:ext cx="2898609" cy="914400"/>
          </a:xfrm>
          <a:prstGeom prst="rect">
            <a:avLst/>
          </a:prstGeom>
        </p:spPr>
        <p:txBody>
          <a:bodyPr anchor="ctr" anchorCtr="0">
            <a:no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MetricHPE"/>
                <a:ea typeface="+mn-ea"/>
                <a:cs typeface="MetricHPE" panose="020B0604020202020204" pitchFamily="34" charset="0"/>
              </a:rPr>
              <a:t>Transparent upgrades</a:t>
            </a: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etricHPE"/>
                <a:ea typeface="+mn-ea"/>
                <a:cs typeface="MetricHPE" panose="020B0604020202020204" pitchFamily="34" charset="0"/>
              </a:rPr>
              <a:t>Easy to scale and upgrade with no downtime </a:t>
            </a:r>
          </a:p>
        </p:txBody>
      </p:sp>
      <p:cxnSp>
        <p:nvCxnSpPr>
          <p:cNvPr id="59" name="Straight Connector 58">
            <a:extLst>
              <a:ext uri="{FF2B5EF4-FFF2-40B4-BE49-F238E27FC236}">
                <a16:creationId xmlns:a16="http://schemas.microsoft.com/office/drawing/2014/main" id="{5F224981-39F3-B04C-AECB-09E50E4E8841}"/>
              </a:ext>
            </a:extLst>
          </p:cNvPr>
          <p:cNvCxnSpPr/>
          <p:nvPr/>
        </p:nvCxnSpPr>
        <p:spPr>
          <a:xfrm>
            <a:off x="706119" y="2270489"/>
            <a:ext cx="2651760" cy="0"/>
          </a:xfrm>
          <a:prstGeom prst="line">
            <a:avLst/>
          </a:prstGeom>
          <a:ln w="15875">
            <a:solidFill>
              <a:srgbClr val="01A98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FB4A322C-984A-3E4C-9D36-1F26E4C00433}"/>
              </a:ext>
            </a:extLst>
          </p:cNvPr>
          <p:cNvCxnSpPr/>
          <p:nvPr/>
        </p:nvCxnSpPr>
        <p:spPr>
          <a:xfrm>
            <a:off x="706119" y="3517359"/>
            <a:ext cx="2651760" cy="0"/>
          </a:xfrm>
          <a:prstGeom prst="line">
            <a:avLst/>
          </a:prstGeom>
          <a:ln w="15875">
            <a:solidFill>
              <a:srgbClr val="01A982"/>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DEEC276B-0A35-7F4F-907F-C36A486CBDF2}"/>
              </a:ext>
            </a:extLst>
          </p:cNvPr>
          <p:cNvCxnSpPr/>
          <p:nvPr/>
        </p:nvCxnSpPr>
        <p:spPr>
          <a:xfrm>
            <a:off x="8887328" y="2270489"/>
            <a:ext cx="2651760" cy="0"/>
          </a:xfrm>
          <a:prstGeom prst="line">
            <a:avLst/>
          </a:prstGeom>
          <a:ln w="15875">
            <a:solidFill>
              <a:srgbClr val="01A982"/>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6A85AE6D-7DEB-764D-AEC9-F3F1E2247970}"/>
              </a:ext>
            </a:extLst>
          </p:cNvPr>
          <p:cNvCxnSpPr/>
          <p:nvPr/>
        </p:nvCxnSpPr>
        <p:spPr>
          <a:xfrm>
            <a:off x="8887328" y="3517359"/>
            <a:ext cx="2651760" cy="0"/>
          </a:xfrm>
          <a:prstGeom prst="line">
            <a:avLst/>
          </a:prstGeom>
          <a:ln w="15875">
            <a:solidFill>
              <a:srgbClr val="01A982"/>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58490" y="1942872"/>
            <a:ext cx="3377168" cy="2185731"/>
          </a:xfrm>
          <a:prstGeom prst="rect">
            <a:avLst/>
          </a:prstGeom>
        </p:spPr>
      </p:pic>
      <p:sp>
        <p:nvSpPr>
          <p:cNvPr id="5" name="Footer Placeholder 4"/>
          <p:cNvSpPr>
            <a:spLocks noGrp="1"/>
          </p:cNvSpPr>
          <p:nvPr>
            <p:ph type="ftr" sz="quarter" idx="10"/>
          </p:nvPr>
        </p:nvSpPr>
        <p:spPr/>
        <p:txBody>
          <a:bodyPr/>
          <a:lstStyle/>
          <a:p>
            <a:r>
              <a:rPr lang="en-US"/>
              <a:t>HPE CONFIDENTIAL | AUTHORIZED HPE PARTNER USE ONLY</a:t>
            </a:r>
            <a:endParaRPr lang="en-US" dirty="0"/>
          </a:p>
        </p:txBody>
      </p:sp>
      <p:sp>
        <p:nvSpPr>
          <p:cNvPr id="6" name="Slide Number Placeholder 5"/>
          <p:cNvSpPr>
            <a:spLocks noGrp="1"/>
          </p:cNvSpPr>
          <p:nvPr>
            <p:ph type="sldNum" sz="quarter" idx="11"/>
          </p:nvPr>
        </p:nvSpPr>
        <p:spPr/>
        <p:txBody>
          <a:bodyPr/>
          <a:lstStyle/>
          <a:p>
            <a:pPr defTabSz="1088421">
              <a:buFontTx/>
              <a:buBlip>
                <a:blip r:embed="rId8"/>
              </a:buBlip>
            </a:pPr>
            <a:fld id="{104FC826-72BB-4AF1-BA01-A94F7396A7DC}" type="slidenum">
              <a:rPr lang="en-US" smtClean="0"/>
              <a:pPr defTabSz="1088421">
                <a:buFontTx/>
                <a:buBlip>
                  <a:blip r:embed="rId8"/>
                </a:buBlip>
              </a:pPr>
              <a:t>11</a:t>
            </a:fld>
            <a:endParaRPr lang="en-US" dirty="0"/>
          </a:p>
        </p:txBody>
      </p:sp>
    </p:spTree>
    <p:extLst>
      <p:ext uri="{BB962C8B-B14F-4D97-AF65-F5344CB8AC3E}">
        <p14:creationId xmlns:p14="http://schemas.microsoft.com/office/powerpoint/2010/main" val="2365639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103" r="14519"/>
          <a:stretch/>
        </p:blipFill>
        <p:spPr>
          <a:xfrm>
            <a:off x="4347" y="1644779"/>
            <a:ext cx="12192001" cy="4048616"/>
          </a:xfrm>
          <a:prstGeom prst="rect">
            <a:avLst/>
          </a:prstGeom>
        </p:spPr>
      </p:pic>
      <p:pic>
        <p:nvPicPr>
          <p:cNvPr id="110" name="Picture 109">
            <a:extLst>
              <a:ext uri="{FF2B5EF4-FFF2-40B4-BE49-F238E27FC236}">
                <a16:creationId xmlns:a16="http://schemas.microsoft.com/office/drawing/2014/main" id="{A5386848-7F4B-814F-A185-12C92C8D5D7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11313" y="3848607"/>
            <a:ext cx="1078824" cy="357360"/>
          </a:xfrm>
          <a:prstGeom prst="rect">
            <a:avLst/>
          </a:prstGeom>
        </p:spPr>
      </p:pic>
      <p:pic>
        <p:nvPicPr>
          <p:cNvPr id="109" name="Picture 108">
            <a:extLst>
              <a:ext uri="{FF2B5EF4-FFF2-40B4-BE49-F238E27FC236}">
                <a16:creationId xmlns:a16="http://schemas.microsoft.com/office/drawing/2014/main" id="{A5386848-7F4B-814F-A185-12C92C8D5D7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97584" y="3671584"/>
            <a:ext cx="1078824" cy="357360"/>
          </a:xfrm>
          <a:prstGeom prst="rect">
            <a:avLst/>
          </a:prstGeom>
        </p:spPr>
      </p:pic>
      <p:sp>
        <p:nvSpPr>
          <p:cNvPr id="2" name="Title 1">
            <a:extLst>
              <a:ext uri="{FF2B5EF4-FFF2-40B4-BE49-F238E27FC236}">
                <a16:creationId xmlns:a16="http://schemas.microsoft.com/office/drawing/2014/main" id="{18448B07-4CB8-994D-A704-A80140F65FB4}"/>
              </a:ext>
            </a:extLst>
          </p:cNvPr>
          <p:cNvSpPr>
            <a:spLocks noGrp="1"/>
          </p:cNvSpPr>
          <p:nvPr>
            <p:ph type="title"/>
          </p:nvPr>
        </p:nvSpPr>
        <p:spPr/>
        <p:txBody>
          <a:bodyPr/>
          <a:lstStyle/>
          <a:p>
            <a:r>
              <a:rPr lang="en-US"/>
              <a:t>One-click cluster upgrade: Simplifying the experience </a:t>
            </a:r>
            <a:endParaRPr lang="en-US" dirty="0"/>
          </a:p>
        </p:txBody>
      </p:sp>
      <p:sp>
        <p:nvSpPr>
          <p:cNvPr id="45" name="Rectangle 44">
            <a:extLst>
              <a:ext uri="{FF2B5EF4-FFF2-40B4-BE49-F238E27FC236}">
                <a16:creationId xmlns:a16="http://schemas.microsoft.com/office/drawing/2014/main" id="{FFFEE789-EED1-5841-A330-CDA7FB945585}"/>
              </a:ext>
            </a:extLst>
          </p:cNvPr>
          <p:cNvSpPr/>
          <p:nvPr/>
        </p:nvSpPr>
        <p:spPr bwMode="ltGray">
          <a:xfrm>
            <a:off x="551544" y="4533026"/>
            <a:ext cx="3280296" cy="1820529"/>
          </a:xfrm>
          <a:prstGeom prst="rect">
            <a:avLst/>
          </a:prstGeom>
          <a:gradFill flip="none" rotWithShape="1">
            <a:gsLst>
              <a:gs pos="47421">
                <a:srgbClr val="000000">
                  <a:alpha val="52000"/>
                </a:srgbClr>
              </a:gs>
              <a:gs pos="0">
                <a:schemeClr val="tx1"/>
              </a:gs>
              <a:gs pos="99000">
                <a:schemeClr val="tx1">
                  <a:alpha val="0"/>
                </a:schemeClr>
              </a:gs>
            </a:gsLst>
            <a:lin ang="5400000" scaled="1"/>
            <a:tileRect/>
          </a:gradFill>
          <a:ln w="57150" cap="flat" cmpd="sng" algn="ctr">
            <a:noFill/>
            <a:prstDash val="solid"/>
            <a:miter lim="800000"/>
          </a:ln>
          <a:effectLst/>
        </p:spPr>
        <p:txBody>
          <a:bodyPr lIns="182880" tIns="182880" rIns="182880" bIns="182880" rtlCol="0" anchor="t"/>
          <a:lstStyle/>
          <a:p>
            <a:pPr algn="ctr">
              <a:lnSpc>
                <a:spcPct val="90000"/>
              </a:lnSpc>
              <a:defRPr/>
            </a:pPr>
            <a:r>
              <a:rPr lang="en-US" sz="2400" b="1" kern="0" dirty="0">
                <a:solidFill>
                  <a:prstClr val="white"/>
                </a:solidFill>
                <a:ea typeface="MetricHPE" charset="0"/>
                <a:cs typeface="MetricHPE" charset="0"/>
              </a:rPr>
              <a:t>Simple</a:t>
            </a:r>
          </a:p>
        </p:txBody>
      </p:sp>
      <p:sp>
        <p:nvSpPr>
          <p:cNvPr id="52" name="Rectangle 51">
            <a:extLst>
              <a:ext uri="{FF2B5EF4-FFF2-40B4-BE49-F238E27FC236}">
                <a16:creationId xmlns:a16="http://schemas.microsoft.com/office/drawing/2014/main" id="{2D0CE404-6205-B84F-9593-02592694AF63}"/>
              </a:ext>
            </a:extLst>
          </p:cNvPr>
          <p:cNvSpPr/>
          <p:nvPr/>
        </p:nvSpPr>
        <p:spPr bwMode="ltGray">
          <a:xfrm>
            <a:off x="4287202" y="4487816"/>
            <a:ext cx="3376478" cy="2280935"/>
          </a:xfrm>
          <a:prstGeom prst="rect">
            <a:avLst/>
          </a:prstGeom>
          <a:gradFill flip="none" rotWithShape="1">
            <a:gsLst>
              <a:gs pos="47421">
                <a:srgbClr val="000000">
                  <a:alpha val="52000"/>
                </a:srgbClr>
              </a:gs>
              <a:gs pos="0">
                <a:schemeClr val="tx1"/>
              </a:gs>
              <a:gs pos="99000">
                <a:schemeClr val="tx1">
                  <a:alpha val="0"/>
                </a:schemeClr>
              </a:gs>
            </a:gsLst>
            <a:lin ang="5400000" scaled="1"/>
            <a:tileRect/>
          </a:gradFill>
          <a:ln w="57150" cap="flat" cmpd="sng" algn="ctr">
            <a:noFill/>
            <a:prstDash val="solid"/>
            <a:miter lim="800000"/>
          </a:ln>
          <a:effectLst/>
        </p:spPr>
        <p:txBody>
          <a:bodyPr lIns="182880" tIns="182880" rIns="182880" bIns="182880" rtlCol="0" anchor="t"/>
          <a:lstStyle/>
          <a:p>
            <a:pPr algn="ctr">
              <a:lnSpc>
                <a:spcPct val="90000"/>
              </a:lnSpc>
              <a:defRPr/>
            </a:pPr>
            <a:r>
              <a:rPr lang="en-US" sz="2400" b="1" kern="0" dirty="0">
                <a:solidFill>
                  <a:prstClr val="white"/>
                </a:solidFill>
                <a:ea typeface="MetricHPE" charset="0"/>
                <a:cs typeface="MetricHPE" charset="0"/>
              </a:rPr>
              <a:t>Non-disruptive</a:t>
            </a:r>
          </a:p>
        </p:txBody>
      </p:sp>
      <p:sp>
        <p:nvSpPr>
          <p:cNvPr id="51" name="Rectangle 50">
            <a:extLst>
              <a:ext uri="{FF2B5EF4-FFF2-40B4-BE49-F238E27FC236}">
                <a16:creationId xmlns:a16="http://schemas.microsoft.com/office/drawing/2014/main" id="{A0EB84FE-F907-5D49-AE68-DA1F2B3DC808}"/>
              </a:ext>
            </a:extLst>
          </p:cNvPr>
          <p:cNvSpPr/>
          <p:nvPr/>
        </p:nvSpPr>
        <p:spPr bwMode="ltGray">
          <a:xfrm>
            <a:off x="8020172" y="4533026"/>
            <a:ext cx="3376478" cy="2235725"/>
          </a:xfrm>
          <a:prstGeom prst="rect">
            <a:avLst/>
          </a:prstGeom>
          <a:gradFill flip="none" rotWithShape="1">
            <a:gsLst>
              <a:gs pos="47421">
                <a:srgbClr val="000000">
                  <a:alpha val="52000"/>
                </a:srgbClr>
              </a:gs>
              <a:gs pos="0">
                <a:schemeClr val="tx1"/>
              </a:gs>
              <a:gs pos="99000">
                <a:schemeClr val="tx1">
                  <a:alpha val="0"/>
                </a:schemeClr>
              </a:gs>
            </a:gsLst>
            <a:lin ang="5400000" scaled="1"/>
            <a:tileRect/>
          </a:gradFill>
          <a:ln w="57150" cap="flat" cmpd="sng" algn="ctr">
            <a:noFill/>
            <a:prstDash val="solid"/>
            <a:miter lim="800000"/>
          </a:ln>
          <a:effectLst/>
        </p:spPr>
        <p:txBody>
          <a:bodyPr lIns="182880" tIns="182880" rIns="182880" bIns="182880" rtlCol="0" anchor="t"/>
          <a:lstStyle/>
          <a:p>
            <a:pPr algn="ctr">
              <a:lnSpc>
                <a:spcPct val="90000"/>
              </a:lnSpc>
              <a:defRPr/>
            </a:pPr>
            <a:r>
              <a:rPr lang="en-US" sz="2400" b="1" kern="0" dirty="0">
                <a:solidFill>
                  <a:prstClr val="white"/>
                </a:solidFill>
                <a:ea typeface="MetricHPE" charset="0"/>
                <a:cs typeface="MetricHPE" charset="0"/>
              </a:rPr>
              <a:t>Efficient</a:t>
            </a:r>
          </a:p>
        </p:txBody>
      </p:sp>
      <p:cxnSp>
        <p:nvCxnSpPr>
          <p:cNvPr id="10" name="Straight Connector 9"/>
          <p:cNvCxnSpPr/>
          <p:nvPr/>
        </p:nvCxnSpPr>
        <p:spPr>
          <a:xfrm>
            <a:off x="551544" y="4487816"/>
            <a:ext cx="3376478"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287202" y="4487816"/>
            <a:ext cx="3376478" cy="0"/>
          </a:xfrm>
          <a:prstGeom prst="line">
            <a:avLst/>
          </a:prstGeom>
          <a:ln w="571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8020172" y="4487816"/>
            <a:ext cx="3376478" cy="0"/>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522070" y="2323285"/>
            <a:ext cx="1078824" cy="1530316"/>
            <a:chOff x="538818" y="2533943"/>
            <a:chExt cx="1078824" cy="1530316"/>
          </a:xfrm>
        </p:grpSpPr>
        <p:pic>
          <p:nvPicPr>
            <p:cNvPr id="34" name="Picture 33">
              <a:extLst>
                <a:ext uri="{FF2B5EF4-FFF2-40B4-BE49-F238E27FC236}">
                  <a16:creationId xmlns:a16="http://schemas.microsoft.com/office/drawing/2014/main" id="{A5386848-7F4B-814F-A185-12C92C8D5D7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8818" y="3706899"/>
              <a:ext cx="1078824" cy="357360"/>
            </a:xfrm>
            <a:prstGeom prst="rect">
              <a:avLst/>
            </a:prstGeom>
          </p:spPr>
        </p:pic>
        <p:pic>
          <p:nvPicPr>
            <p:cNvPr id="35" name="Picture 34">
              <a:extLst>
                <a:ext uri="{FF2B5EF4-FFF2-40B4-BE49-F238E27FC236}">
                  <a16:creationId xmlns:a16="http://schemas.microsoft.com/office/drawing/2014/main" id="{3E2618C2-FB83-F44E-AD32-B846FBECDE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8818" y="3529318"/>
              <a:ext cx="1075506" cy="356261"/>
            </a:xfrm>
            <a:prstGeom prst="rect">
              <a:avLst/>
            </a:prstGeom>
          </p:spPr>
        </p:pic>
        <p:pic>
          <p:nvPicPr>
            <p:cNvPr id="36" name="Picture 35">
              <a:extLst>
                <a:ext uri="{FF2B5EF4-FFF2-40B4-BE49-F238E27FC236}">
                  <a16:creationId xmlns:a16="http://schemas.microsoft.com/office/drawing/2014/main" id="{C470F727-ED73-404E-A828-D9B629D857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8818" y="3340062"/>
              <a:ext cx="1078824" cy="357360"/>
            </a:xfrm>
            <a:prstGeom prst="rect">
              <a:avLst/>
            </a:prstGeom>
          </p:spPr>
        </p:pic>
        <p:sp>
          <p:nvSpPr>
            <p:cNvPr id="37" name="Trapezoid 36"/>
            <p:cNvSpPr/>
            <p:nvPr/>
          </p:nvSpPr>
          <p:spPr bwMode="ltGray">
            <a:xfrm rot="10800000">
              <a:off x="675056" y="3033810"/>
              <a:ext cx="790291" cy="291380"/>
            </a:xfrm>
            <a:prstGeom prst="trapezoid">
              <a:avLst>
                <a:gd name="adj" fmla="val 37177"/>
              </a:avLst>
            </a:prstGeom>
            <a:solidFill>
              <a:schemeClr val="accent6"/>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US" dirty="0">
                <a:solidFill>
                  <a:prstClr val="white"/>
                </a:solidFill>
              </a:endParaRPr>
            </a:p>
          </p:txBody>
        </p:sp>
        <p:sp>
          <p:nvSpPr>
            <p:cNvPr id="38" name="Rectangle 37">
              <a:extLst>
                <a:ext uri="{FF2B5EF4-FFF2-40B4-BE49-F238E27FC236}">
                  <a16:creationId xmlns:a16="http://schemas.microsoft.com/office/drawing/2014/main" id="{CB285208-F567-6648-8AD6-5AE0994F7249}"/>
                </a:ext>
              </a:extLst>
            </p:cNvPr>
            <p:cNvSpPr/>
            <p:nvPr/>
          </p:nvSpPr>
          <p:spPr bwMode="ltGray">
            <a:xfrm>
              <a:off x="561523" y="2795376"/>
              <a:ext cx="200176" cy="189257"/>
            </a:xfrm>
            <a:prstGeom prst="rect">
              <a:avLst/>
            </a:prstGeom>
            <a:solidFill>
              <a:schemeClr val="accent5"/>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US" dirty="0">
                <a:solidFill>
                  <a:prstClr val="white"/>
                </a:solidFill>
              </a:endParaRPr>
            </a:p>
          </p:txBody>
        </p:sp>
        <p:sp>
          <p:nvSpPr>
            <p:cNvPr id="39" name="Rectangle 38">
              <a:extLst>
                <a:ext uri="{FF2B5EF4-FFF2-40B4-BE49-F238E27FC236}">
                  <a16:creationId xmlns:a16="http://schemas.microsoft.com/office/drawing/2014/main" id="{FBAC01D3-FD1C-474D-BAAC-ED98504565E7}"/>
                </a:ext>
              </a:extLst>
            </p:cNvPr>
            <p:cNvSpPr/>
            <p:nvPr/>
          </p:nvSpPr>
          <p:spPr bwMode="ltGray">
            <a:xfrm>
              <a:off x="829940" y="2795376"/>
              <a:ext cx="200176" cy="189257"/>
            </a:xfrm>
            <a:prstGeom prst="rect">
              <a:avLst/>
            </a:prstGeom>
            <a:solidFill>
              <a:schemeClr val="accent5"/>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US" dirty="0">
                <a:solidFill>
                  <a:prstClr val="white"/>
                </a:solidFill>
              </a:endParaRPr>
            </a:p>
          </p:txBody>
        </p:sp>
        <p:sp>
          <p:nvSpPr>
            <p:cNvPr id="40" name="Rectangle 39">
              <a:extLst>
                <a:ext uri="{FF2B5EF4-FFF2-40B4-BE49-F238E27FC236}">
                  <a16:creationId xmlns:a16="http://schemas.microsoft.com/office/drawing/2014/main" id="{4E145CCF-B109-1647-903E-FC35B6BD0DD6}"/>
                </a:ext>
              </a:extLst>
            </p:cNvPr>
            <p:cNvSpPr/>
            <p:nvPr/>
          </p:nvSpPr>
          <p:spPr bwMode="ltGray">
            <a:xfrm>
              <a:off x="1098357" y="2795777"/>
              <a:ext cx="200176" cy="189257"/>
            </a:xfrm>
            <a:prstGeom prst="rect">
              <a:avLst/>
            </a:prstGeom>
            <a:solidFill>
              <a:schemeClr val="accent5"/>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US" dirty="0">
                <a:solidFill>
                  <a:prstClr val="white"/>
                </a:solidFill>
              </a:endParaRPr>
            </a:p>
          </p:txBody>
        </p:sp>
        <p:sp>
          <p:nvSpPr>
            <p:cNvPr id="41" name="Rectangle 40">
              <a:extLst>
                <a:ext uri="{FF2B5EF4-FFF2-40B4-BE49-F238E27FC236}">
                  <a16:creationId xmlns:a16="http://schemas.microsoft.com/office/drawing/2014/main" id="{993C6730-02B1-7942-8560-0811B1D1C85A}"/>
                </a:ext>
              </a:extLst>
            </p:cNvPr>
            <p:cNvSpPr/>
            <p:nvPr/>
          </p:nvSpPr>
          <p:spPr bwMode="ltGray">
            <a:xfrm>
              <a:off x="1366774" y="2795777"/>
              <a:ext cx="200176" cy="189257"/>
            </a:xfrm>
            <a:prstGeom prst="rect">
              <a:avLst/>
            </a:prstGeom>
            <a:solidFill>
              <a:schemeClr val="accent5"/>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US" dirty="0">
                <a:solidFill>
                  <a:prstClr val="white"/>
                </a:solidFill>
              </a:endParaRPr>
            </a:p>
          </p:txBody>
        </p:sp>
        <p:sp>
          <p:nvSpPr>
            <p:cNvPr id="42" name="Rectangle 41">
              <a:extLst>
                <a:ext uri="{FF2B5EF4-FFF2-40B4-BE49-F238E27FC236}">
                  <a16:creationId xmlns:a16="http://schemas.microsoft.com/office/drawing/2014/main" id="{CB285208-F567-6648-8AD6-5AE0994F7249}"/>
                </a:ext>
              </a:extLst>
            </p:cNvPr>
            <p:cNvSpPr/>
            <p:nvPr/>
          </p:nvSpPr>
          <p:spPr bwMode="ltGray">
            <a:xfrm>
              <a:off x="565758" y="2533943"/>
              <a:ext cx="200176" cy="189257"/>
            </a:xfrm>
            <a:prstGeom prst="rect">
              <a:avLst/>
            </a:prstGeom>
            <a:solidFill>
              <a:schemeClr val="accent5"/>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US" dirty="0">
                <a:solidFill>
                  <a:prstClr val="white"/>
                </a:solidFill>
              </a:endParaRPr>
            </a:p>
          </p:txBody>
        </p:sp>
        <p:sp>
          <p:nvSpPr>
            <p:cNvPr id="43" name="Rectangle 42">
              <a:extLst>
                <a:ext uri="{FF2B5EF4-FFF2-40B4-BE49-F238E27FC236}">
                  <a16:creationId xmlns:a16="http://schemas.microsoft.com/office/drawing/2014/main" id="{FBAC01D3-FD1C-474D-BAAC-ED98504565E7}"/>
                </a:ext>
              </a:extLst>
            </p:cNvPr>
            <p:cNvSpPr/>
            <p:nvPr/>
          </p:nvSpPr>
          <p:spPr bwMode="ltGray">
            <a:xfrm>
              <a:off x="832212" y="2538339"/>
              <a:ext cx="200176" cy="189257"/>
            </a:xfrm>
            <a:prstGeom prst="rect">
              <a:avLst/>
            </a:prstGeom>
            <a:solidFill>
              <a:schemeClr val="accent5"/>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US" dirty="0">
                <a:solidFill>
                  <a:prstClr val="white"/>
                </a:solidFill>
              </a:endParaRPr>
            </a:p>
          </p:txBody>
        </p:sp>
        <p:sp>
          <p:nvSpPr>
            <p:cNvPr id="44" name="Rectangle 43">
              <a:extLst>
                <a:ext uri="{FF2B5EF4-FFF2-40B4-BE49-F238E27FC236}">
                  <a16:creationId xmlns:a16="http://schemas.microsoft.com/office/drawing/2014/main" id="{4E145CCF-B109-1647-903E-FC35B6BD0DD6}"/>
                </a:ext>
              </a:extLst>
            </p:cNvPr>
            <p:cNvSpPr/>
            <p:nvPr/>
          </p:nvSpPr>
          <p:spPr bwMode="ltGray">
            <a:xfrm>
              <a:off x="1100629" y="2538740"/>
              <a:ext cx="200176" cy="189257"/>
            </a:xfrm>
            <a:prstGeom prst="rect">
              <a:avLst/>
            </a:prstGeom>
            <a:solidFill>
              <a:schemeClr val="accent5"/>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US" dirty="0">
                <a:solidFill>
                  <a:prstClr val="white"/>
                </a:solidFill>
              </a:endParaRPr>
            </a:p>
          </p:txBody>
        </p:sp>
        <p:sp>
          <p:nvSpPr>
            <p:cNvPr id="48" name="Rectangle 47">
              <a:extLst>
                <a:ext uri="{FF2B5EF4-FFF2-40B4-BE49-F238E27FC236}">
                  <a16:creationId xmlns:a16="http://schemas.microsoft.com/office/drawing/2014/main" id="{993C6730-02B1-7942-8560-0811B1D1C85A}"/>
                </a:ext>
              </a:extLst>
            </p:cNvPr>
            <p:cNvSpPr/>
            <p:nvPr/>
          </p:nvSpPr>
          <p:spPr bwMode="ltGray">
            <a:xfrm>
              <a:off x="1369046" y="2538740"/>
              <a:ext cx="200176" cy="189257"/>
            </a:xfrm>
            <a:prstGeom prst="rect">
              <a:avLst/>
            </a:prstGeom>
            <a:solidFill>
              <a:schemeClr val="accent5"/>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US" dirty="0">
                <a:solidFill>
                  <a:prstClr val="white"/>
                </a:solidFill>
              </a:endParaRPr>
            </a:p>
          </p:txBody>
        </p:sp>
      </p:grpSp>
      <p:grpSp>
        <p:nvGrpSpPr>
          <p:cNvPr id="7" name="Group 6"/>
          <p:cNvGrpSpPr/>
          <p:nvPr/>
        </p:nvGrpSpPr>
        <p:grpSpPr>
          <a:xfrm>
            <a:off x="1622928" y="2145244"/>
            <a:ext cx="868000" cy="677908"/>
            <a:chOff x="1814115" y="2028684"/>
            <a:chExt cx="868000" cy="677908"/>
          </a:xfrm>
        </p:grpSpPr>
        <p:sp>
          <p:nvSpPr>
            <p:cNvPr id="58" name="Rectangle 57"/>
            <p:cNvSpPr/>
            <p:nvPr/>
          </p:nvSpPr>
          <p:spPr bwMode="ltGray">
            <a:xfrm>
              <a:off x="1830370" y="2028684"/>
              <a:ext cx="847639" cy="677908"/>
            </a:xfrm>
            <a:prstGeom prst="rect">
              <a:avLst/>
            </a:prstGeom>
            <a:solidFill>
              <a:schemeClr val="accent3"/>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US" dirty="0">
                <a:solidFill>
                  <a:prstClr val="white"/>
                </a:solidFill>
              </a:endParaRPr>
            </a:p>
          </p:txBody>
        </p:sp>
        <p:sp>
          <p:nvSpPr>
            <p:cNvPr id="60" name="TextBox 59"/>
            <p:cNvSpPr txBox="1"/>
            <p:nvPr/>
          </p:nvSpPr>
          <p:spPr>
            <a:xfrm>
              <a:off x="1814115" y="2053056"/>
              <a:ext cx="868000" cy="152349"/>
            </a:xfrm>
            <a:prstGeom prst="rect">
              <a:avLst/>
            </a:prstGeom>
            <a:noFill/>
          </p:spPr>
          <p:txBody>
            <a:bodyPr wrap="square" lIns="0" tIns="0" rIns="0" bIns="0" rtlCol="0">
              <a:spAutoFit/>
            </a:bodyPr>
            <a:lstStyle/>
            <a:p>
              <a:pPr algn="ctr">
                <a:lnSpc>
                  <a:spcPct val="90000"/>
                </a:lnSpc>
                <a:defRPr/>
              </a:pPr>
              <a:r>
                <a:rPr lang="en-US" sz="1100" dirty="0">
                  <a:solidFill>
                    <a:prstClr val="white"/>
                  </a:solidFill>
                </a:rPr>
                <a:t>SimpliVity S/W</a:t>
              </a:r>
            </a:p>
          </p:txBody>
        </p:sp>
        <p:sp>
          <p:nvSpPr>
            <p:cNvPr id="61" name="TextBox 60"/>
            <p:cNvSpPr txBox="1"/>
            <p:nvPr/>
          </p:nvSpPr>
          <p:spPr>
            <a:xfrm>
              <a:off x="1814115" y="2306569"/>
              <a:ext cx="868000" cy="152349"/>
            </a:xfrm>
            <a:prstGeom prst="rect">
              <a:avLst/>
            </a:prstGeom>
            <a:noFill/>
          </p:spPr>
          <p:txBody>
            <a:bodyPr wrap="square" lIns="0" tIns="0" rIns="0" bIns="0" rtlCol="0">
              <a:spAutoFit/>
            </a:bodyPr>
            <a:lstStyle/>
            <a:p>
              <a:pPr algn="ctr">
                <a:lnSpc>
                  <a:spcPct val="90000"/>
                </a:lnSpc>
                <a:defRPr/>
              </a:pPr>
              <a:r>
                <a:rPr lang="en-US" sz="1100" dirty="0">
                  <a:solidFill>
                    <a:prstClr val="white"/>
                  </a:solidFill>
                </a:rPr>
                <a:t>Hypervisor </a:t>
              </a:r>
            </a:p>
          </p:txBody>
        </p:sp>
        <p:sp>
          <p:nvSpPr>
            <p:cNvPr id="62" name="TextBox 61"/>
            <p:cNvSpPr txBox="1"/>
            <p:nvPr/>
          </p:nvSpPr>
          <p:spPr>
            <a:xfrm>
              <a:off x="1814115" y="2527187"/>
              <a:ext cx="868000" cy="152349"/>
            </a:xfrm>
            <a:prstGeom prst="rect">
              <a:avLst/>
            </a:prstGeom>
            <a:noFill/>
          </p:spPr>
          <p:txBody>
            <a:bodyPr wrap="square" lIns="0" tIns="0" rIns="0" bIns="0" rtlCol="0">
              <a:spAutoFit/>
            </a:bodyPr>
            <a:lstStyle/>
            <a:p>
              <a:pPr algn="ctr">
                <a:lnSpc>
                  <a:spcPct val="90000"/>
                </a:lnSpc>
                <a:defRPr/>
              </a:pPr>
              <a:r>
                <a:rPr lang="en-US" sz="1100" dirty="0">
                  <a:solidFill>
                    <a:prstClr val="white"/>
                  </a:solidFill>
                </a:rPr>
                <a:t>Firmware</a:t>
              </a:r>
            </a:p>
          </p:txBody>
        </p:sp>
        <p:cxnSp>
          <p:nvCxnSpPr>
            <p:cNvPr id="63" name="Straight Connector 62"/>
            <p:cNvCxnSpPr/>
            <p:nvPr/>
          </p:nvCxnSpPr>
          <p:spPr>
            <a:xfrm>
              <a:off x="1872704" y="2267062"/>
              <a:ext cx="78232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1872705" y="2504127"/>
              <a:ext cx="78232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5" name="Curved Up Arrow 64"/>
          <p:cNvSpPr/>
          <p:nvPr/>
        </p:nvSpPr>
        <p:spPr bwMode="ltGray">
          <a:xfrm rot="17764294">
            <a:off x="1561566" y="2988508"/>
            <a:ext cx="661813" cy="407939"/>
          </a:xfrm>
          <a:prstGeom prst="curvedUpArrow">
            <a:avLst/>
          </a:prstGeom>
          <a:solidFill>
            <a:schemeClr val="accent6"/>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US" dirty="0">
              <a:solidFill>
                <a:prstClr val="black"/>
              </a:solidFill>
            </a:endParaRPr>
          </a:p>
        </p:txBody>
      </p:sp>
      <p:grpSp>
        <p:nvGrpSpPr>
          <p:cNvPr id="80" name="Group 79"/>
          <p:cNvGrpSpPr/>
          <p:nvPr/>
        </p:nvGrpSpPr>
        <p:grpSpPr>
          <a:xfrm>
            <a:off x="4000101" y="2136777"/>
            <a:ext cx="868000" cy="677908"/>
            <a:chOff x="1814115" y="2028684"/>
            <a:chExt cx="868000" cy="677908"/>
          </a:xfrm>
        </p:grpSpPr>
        <p:sp>
          <p:nvSpPr>
            <p:cNvPr id="81" name="Rectangle 80"/>
            <p:cNvSpPr/>
            <p:nvPr/>
          </p:nvSpPr>
          <p:spPr bwMode="ltGray">
            <a:xfrm>
              <a:off x="1830370" y="2028684"/>
              <a:ext cx="847639" cy="677908"/>
            </a:xfrm>
            <a:prstGeom prst="rect">
              <a:avLst/>
            </a:prstGeom>
            <a:solidFill>
              <a:schemeClr val="accent3"/>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US" dirty="0">
                <a:solidFill>
                  <a:prstClr val="white"/>
                </a:solidFill>
              </a:endParaRPr>
            </a:p>
          </p:txBody>
        </p:sp>
        <p:sp>
          <p:nvSpPr>
            <p:cNvPr id="82" name="TextBox 81"/>
            <p:cNvSpPr txBox="1"/>
            <p:nvPr/>
          </p:nvSpPr>
          <p:spPr>
            <a:xfrm>
              <a:off x="1814115" y="2053056"/>
              <a:ext cx="868000" cy="152349"/>
            </a:xfrm>
            <a:prstGeom prst="rect">
              <a:avLst/>
            </a:prstGeom>
            <a:noFill/>
          </p:spPr>
          <p:txBody>
            <a:bodyPr wrap="square" lIns="0" tIns="0" rIns="0" bIns="0" rtlCol="0">
              <a:spAutoFit/>
            </a:bodyPr>
            <a:lstStyle/>
            <a:p>
              <a:pPr algn="ctr">
                <a:lnSpc>
                  <a:spcPct val="90000"/>
                </a:lnSpc>
                <a:defRPr/>
              </a:pPr>
              <a:r>
                <a:rPr lang="en-US" sz="1100" dirty="0">
                  <a:solidFill>
                    <a:prstClr val="white"/>
                  </a:solidFill>
                </a:rPr>
                <a:t>SimpliVity S/W</a:t>
              </a:r>
            </a:p>
          </p:txBody>
        </p:sp>
        <p:sp>
          <p:nvSpPr>
            <p:cNvPr id="83" name="TextBox 82"/>
            <p:cNvSpPr txBox="1"/>
            <p:nvPr/>
          </p:nvSpPr>
          <p:spPr>
            <a:xfrm>
              <a:off x="1814115" y="2306569"/>
              <a:ext cx="868000" cy="152349"/>
            </a:xfrm>
            <a:prstGeom prst="rect">
              <a:avLst/>
            </a:prstGeom>
            <a:noFill/>
          </p:spPr>
          <p:txBody>
            <a:bodyPr wrap="square" lIns="0" tIns="0" rIns="0" bIns="0" rtlCol="0">
              <a:spAutoFit/>
            </a:bodyPr>
            <a:lstStyle/>
            <a:p>
              <a:pPr algn="ctr">
                <a:lnSpc>
                  <a:spcPct val="90000"/>
                </a:lnSpc>
                <a:defRPr/>
              </a:pPr>
              <a:r>
                <a:rPr lang="en-US" sz="1100" dirty="0">
                  <a:solidFill>
                    <a:prstClr val="white"/>
                  </a:solidFill>
                </a:rPr>
                <a:t>Hypervisor </a:t>
              </a:r>
            </a:p>
          </p:txBody>
        </p:sp>
        <p:sp>
          <p:nvSpPr>
            <p:cNvPr id="84" name="TextBox 83"/>
            <p:cNvSpPr txBox="1"/>
            <p:nvPr/>
          </p:nvSpPr>
          <p:spPr>
            <a:xfrm>
              <a:off x="1814115" y="2527187"/>
              <a:ext cx="868000" cy="152349"/>
            </a:xfrm>
            <a:prstGeom prst="rect">
              <a:avLst/>
            </a:prstGeom>
            <a:noFill/>
          </p:spPr>
          <p:txBody>
            <a:bodyPr wrap="square" lIns="0" tIns="0" rIns="0" bIns="0" rtlCol="0">
              <a:spAutoFit/>
            </a:bodyPr>
            <a:lstStyle/>
            <a:p>
              <a:pPr algn="ctr">
                <a:lnSpc>
                  <a:spcPct val="90000"/>
                </a:lnSpc>
                <a:defRPr/>
              </a:pPr>
              <a:r>
                <a:rPr lang="en-US" sz="1100" dirty="0">
                  <a:solidFill>
                    <a:prstClr val="white"/>
                  </a:solidFill>
                </a:rPr>
                <a:t>Firmware</a:t>
              </a:r>
            </a:p>
          </p:txBody>
        </p:sp>
        <p:cxnSp>
          <p:nvCxnSpPr>
            <p:cNvPr id="85" name="Straight Connector 84"/>
            <p:cNvCxnSpPr/>
            <p:nvPr/>
          </p:nvCxnSpPr>
          <p:spPr>
            <a:xfrm>
              <a:off x="1872704" y="2267062"/>
              <a:ext cx="78232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872705" y="2504127"/>
              <a:ext cx="78232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87" name="Curved Up Arrow 86"/>
          <p:cNvSpPr/>
          <p:nvPr/>
        </p:nvSpPr>
        <p:spPr bwMode="ltGray">
          <a:xfrm rot="17764294">
            <a:off x="3938739" y="2980041"/>
            <a:ext cx="661813" cy="407939"/>
          </a:xfrm>
          <a:prstGeom prst="curvedUpArrow">
            <a:avLst/>
          </a:prstGeom>
          <a:solidFill>
            <a:schemeClr val="accent6"/>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US" dirty="0">
              <a:solidFill>
                <a:prstClr val="black"/>
              </a:solidFill>
            </a:endParaRPr>
          </a:p>
        </p:txBody>
      </p:sp>
      <p:grpSp>
        <p:nvGrpSpPr>
          <p:cNvPr id="88" name="Group 87"/>
          <p:cNvGrpSpPr/>
          <p:nvPr/>
        </p:nvGrpSpPr>
        <p:grpSpPr>
          <a:xfrm>
            <a:off x="5722825" y="2835369"/>
            <a:ext cx="1078824" cy="1526083"/>
            <a:chOff x="538818" y="2538176"/>
            <a:chExt cx="1078824" cy="1526083"/>
          </a:xfrm>
        </p:grpSpPr>
        <p:pic>
          <p:nvPicPr>
            <p:cNvPr id="89" name="Picture 88">
              <a:extLst>
                <a:ext uri="{FF2B5EF4-FFF2-40B4-BE49-F238E27FC236}">
                  <a16:creationId xmlns:a16="http://schemas.microsoft.com/office/drawing/2014/main" id="{A5386848-7F4B-814F-A185-12C92C8D5D7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8818" y="3706899"/>
              <a:ext cx="1078824" cy="357360"/>
            </a:xfrm>
            <a:prstGeom prst="rect">
              <a:avLst/>
            </a:prstGeom>
          </p:spPr>
        </p:pic>
        <p:pic>
          <p:nvPicPr>
            <p:cNvPr id="90" name="Picture 89">
              <a:extLst>
                <a:ext uri="{FF2B5EF4-FFF2-40B4-BE49-F238E27FC236}">
                  <a16:creationId xmlns:a16="http://schemas.microsoft.com/office/drawing/2014/main" id="{3E2618C2-FB83-F44E-AD32-B846FBECDE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8818" y="3529318"/>
              <a:ext cx="1075506" cy="356261"/>
            </a:xfrm>
            <a:prstGeom prst="rect">
              <a:avLst/>
            </a:prstGeom>
          </p:spPr>
        </p:pic>
        <p:pic>
          <p:nvPicPr>
            <p:cNvPr id="91" name="Picture 90">
              <a:extLst>
                <a:ext uri="{FF2B5EF4-FFF2-40B4-BE49-F238E27FC236}">
                  <a16:creationId xmlns:a16="http://schemas.microsoft.com/office/drawing/2014/main" id="{C470F727-ED73-404E-A828-D9B629D857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8818" y="3340062"/>
              <a:ext cx="1078824" cy="357360"/>
            </a:xfrm>
            <a:prstGeom prst="rect">
              <a:avLst/>
            </a:prstGeom>
          </p:spPr>
        </p:pic>
        <p:sp>
          <p:nvSpPr>
            <p:cNvPr id="92" name="Trapezoid 91"/>
            <p:cNvSpPr/>
            <p:nvPr/>
          </p:nvSpPr>
          <p:spPr bwMode="ltGray">
            <a:xfrm rot="10800000">
              <a:off x="675056" y="3033810"/>
              <a:ext cx="790291" cy="291380"/>
            </a:xfrm>
            <a:prstGeom prst="trapezoid">
              <a:avLst>
                <a:gd name="adj" fmla="val 37177"/>
              </a:avLst>
            </a:prstGeom>
            <a:solidFill>
              <a:schemeClr val="accent6"/>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US" dirty="0">
                <a:solidFill>
                  <a:prstClr val="white"/>
                </a:solidFill>
              </a:endParaRPr>
            </a:p>
          </p:txBody>
        </p:sp>
        <p:sp>
          <p:nvSpPr>
            <p:cNvPr id="93" name="Rectangle 92">
              <a:extLst>
                <a:ext uri="{FF2B5EF4-FFF2-40B4-BE49-F238E27FC236}">
                  <a16:creationId xmlns:a16="http://schemas.microsoft.com/office/drawing/2014/main" id="{CB285208-F567-6648-8AD6-5AE0994F7249}"/>
                </a:ext>
              </a:extLst>
            </p:cNvPr>
            <p:cNvSpPr/>
            <p:nvPr/>
          </p:nvSpPr>
          <p:spPr bwMode="ltGray">
            <a:xfrm>
              <a:off x="561523" y="2795376"/>
              <a:ext cx="200176" cy="189257"/>
            </a:xfrm>
            <a:prstGeom prst="rect">
              <a:avLst/>
            </a:prstGeom>
            <a:solidFill>
              <a:schemeClr val="accent5"/>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US" dirty="0">
                <a:solidFill>
                  <a:prstClr val="white"/>
                </a:solidFill>
              </a:endParaRPr>
            </a:p>
          </p:txBody>
        </p:sp>
        <p:sp>
          <p:nvSpPr>
            <p:cNvPr id="94" name="Rectangle 93">
              <a:extLst>
                <a:ext uri="{FF2B5EF4-FFF2-40B4-BE49-F238E27FC236}">
                  <a16:creationId xmlns:a16="http://schemas.microsoft.com/office/drawing/2014/main" id="{FBAC01D3-FD1C-474D-BAAC-ED98504565E7}"/>
                </a:ext>
              </a:extLst>
            </p:cNvPr>
            <p:cNvSpPr/>
            <p:nvPr/>
          </p:nvSpPr>
          <p:spPr bwMode="ltGray">
            <a:xfrm>
              <a:off x="829940" y="2795376"/>
              <a:ext cx="200176" cy="189257"/>
            </a:xfrm>
            <a:prstGeom prst="rect">
              <a:avLst/>
            </a:prstGeom>
            <a:solidFill>
              <a:schemeClr val="accent5"/>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US" dirty="0">
                <a:solidFill>
                  <a:prstClr val="white"/>
                </a:solidFill>
              </a:endParaRPr>
            </a:p>
          </p:txBody>
        </p:sp>
        <p:sp>
          <p:nvSpPr>
            <p:cNvPr id="95" name="Rectangle 94">
              <a:extLst>
                <a:ext uri="{FF2B5EF4-FFF2-40B4-BE49-F238E27FC236}">
                  <a16:creationId xmlns:a16="http://schemas.microsoft.com/office/drawing/2014/main" id="{4E145CCF-B109-1647-903E-FC35B6BD0DD6}"/>
                </a:ext>
              </a:extLst>
            </p:cNvPr>
            <p:cNvSpPr/>
            <p:nvPr/>
          </p:nvSpPr>
          <p:spPr bwMode="ltGray">
            <a:xfrm>
              <a:off x="1098357" y="2795777"/>
              <a:ext cx="200176" cy="189257"/>
            </a:xfrm>
            <a:prstGeom prst="rect">
              <a:avLst/>
            </a:prstGeom>
            <a:solidFill>
              <a:schemeClr val="accent5"/>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US" dirty="0">
                <a:solidFill>
                  <a:prstClr val="white"/>
                </a:solidFill>
              </a:endParaRPr>
            </a:p>
          </p:txBody>
        </p:sp>
        <p:sp>
          <p:nvSpPr>
            <p:cNvPr id="96" name="Rectangle 95">
              <a:extLst>
                <a:ext uri="{FF2B5EF4-FFF2-40B4-BE49-F238E27FC236}">
                  <a16:creationId xmlns:a16="http://schemas.microsoft.com/office/drawing/2014/main" id="{993C6730-02B1-7942-8560-0811B1D1C85A}"/>
                </a:ext>
              </a:extLst>
            </p:cNvPr>
            <p:cNvSpPr/>
            <p:nvPr/>
          </p:nvSpPr>
          <p:spPr bwMode="ltGray">
            <a:xfrm>
              <a:off x="1366774" y="2795777"/>
              <a:ext cx="200176" cy="189257"/>
            </a:xfrm>
            <a:prstGeom prst="rect">
              <a:avLst/>
            </a:prstGeom>
            <a:solidFill>
              <a:schemeClr val="accent5"/>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US" dirty="0">
                <a:solidFill>
                  <a:prstClr val="white"/>
                </a:solidFill>
              </a:endParaRPr>
            </a:p>
          </p:txBody>
        </p:sp>
        <p:sp>
          <p:nvSpPr>
            <p:cNvPr id="97" name="Rectangle 96">
              <a:extLst>
                <a:ext uri="{FF2B5EF4-FFF2-40B4-BE49-F238E27FC236}">
                  <a16:creationId xmlns:a16="http://schemas.microsoft.com/office/drawing/2014/main" id="{CB285208-F567-6648-8AD6-5AE0994F7249}"/>
                </a:ext>
              </a:extLst>
            </p:cNvPr>
            <p:cNvSpPr/>
            <p:nvPr/>
          </p:nvSpPr>
          <p:spPr bwMode="ltGray">
            <a:xfrm>
              <a:off x="565758" y="2538176"/>
              <a:ext cx="200176" cy="189257"/>
            </a:xfrm>
            <a:prstGeom prst="rect">
              <a:avLst/>
            </a:prstGeom>
            <a:solidFill>
              <a:schemeClr val="accent5"/>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US" dirty="0">
                <a:solidFill>
                  <a:prstClr val="white"/>
                </a:solidFill>
              </a:endParaRPr>
            </a:p>
          </p:txBody>
        </p:sp>
        <p:sp>
          <p:nvSpPr>
            <p:cNvPr id="98" name="Rectangle 97">
              <a:extLst>
                <a:ext uri="{FF2B5EF4-FFF2-40B4-BE49-F238E27FC236}">
                  <a16:creationId xmlns:a16="http://schemas.microsoft.com/office/drawing/2014/main" id="{FBAC01D3-FD1C-474D-BAAC-ED98504565E7}"/>
                </a:ext>
              </a:extLst>
            </p:cNvPr>
            <p:cNvSpPr/>
            <p:nvPr/>
          </p:nvSpPr>
          <p:spPr bwMode="ltGray">
            <a:xfrm>
              <a:off x="832212" y="2538339"/>
              <a:ext cx="200176" cy="189257"/>
            </a:xfrm>
            <a:prstGeom prst="rect">
              <a:avLst/>
            </a:prstGeom>
            <a:solidFill>
              <a:schemeClr val="accent5"/>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US" dirty="0">
                <a:solidFill>
                  <a:prstClr val="white"/>
                </a:solidFill>
              </a:endParaRPr>
            </a:p>
          </p:txBody>
        </p:sp>
        <p:sp>
          <p:nvSpPr>
            <p:cNvPr id="99" name="Rectangle 98">
              <a:extLst>
                <a:ext uri="{FF2B5EF4-FFF2-40B4-BE49-F238E27FC236}">
                  <a16:creationId xmlns:a16="http://schemas.microsoft.com/office/drawing/2014/main" id="{4E145CCF-B109-1647-903E-FC35B6BD0DD6}"/>
                </a:ext>
              </a:extLst>
            </p:cNvPr>
            <p:cNvSpPr/>
            <p:nvPr/>
          </p:nvSpPr>
          <p:spPr bwMode="ltGray">
            <a:xfrm>
              <a:off x="1100629" y="2538740"/>
              <a:ext cx="200176" cy="189257"/>
            </a:xfrm>
            <a:prstGeom prst="rect">
              <a:avLst/>
            </a:prstGeom>
            <a:solidFill>
              <a:schemeClr val="accent5"/>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US" dirty="0">
                <a:solidFill>
                  <a:prstClr val="white"/>
                </a:solidFill>
              </a:endParaRPr>
            </a:p>
          </p:txBody>
        </p:sp>
        <p:sp>
          <p:nvSpPr>
            <p:cNvPr id="100" name="Rectangle 99">
              <a:extLst>
                <a:ext uri="{FF2B5EF4-FFF2-40B4-BE49-F238E27FC236}">
                  <a16:creationId xmlns:a16="http://schemas.microsoft.com/office/drawing/2014/main" id="{993C6730-02B1-7942-8560-0811B1D1C85A}"/>
                </a:ext>
              </a:extLst>
            </p:cNvPr>
            <p:cNvSpPr/>
            <p:nvPr/>
          </p:nvSpPr>
          <p:spPr bwMode="ltGray">
            <a:xfrm>
              <a:off x="1369046" y="2538740"/>
              <a:ext cx="200176" cy="189257"/>
            </a:xfrm>
            <a:prstGeom prst="rect">
              <a:avLst/>
            </a:prstGeom>
            <a:solidFill>
              <a:schemeClr val="accent5"/>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US" dirty="0">
                <a:solidFill>
                  <a:prstClr val="white"/>
                </a:solidFill>
              </a:endParaRPr>
            </a:p>
          </p:txBody>
        </p:sp>
      </p:grpSp>
      <p:grpSp>
        <p:nvGrpSpPr>
          <p:cNvPr id="101" name="Group 100"/>
          <p:cNvGrpSpPr/>
          <p:nvPr/>
        </p:nvGrpSpPr>
        <p:grpSpPr>
          <a:xfrm>
            <a:off x="6823683" y="2653095"/>
            <a:ext cx="868000" cy="677908"/>
            <a:chOff x="1814115" y="2028684"/>
            <a:chExt cx="868000" cy="677908"/>
          </a:xfrm>
        </p:grpSpPr>
        <p:sp>
          <p:nvSpPr>
            <p:cNvPr id="102" name="Rectangle 101"/>
            <p:cNvSpPr/>
            <p:nvPr/>
          </p:nvSpPr>
          <p:spPr bwMode="ltGray">
            <a:xfrm>
              <a:off x="1830370" y="2028684"/>
              <a:ext cx="847639" cy="677908"/>
            </a:xfrm>
            <a:prstGeom prst="rect">
              <a:avLst/>
            </a:prstGeom>
            <a:solidFill>
              <a:schemeClr val="accent3"/>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US" dirty="0">
                <a:solidFill>
                  <a:prstClr val="white"/>
                </a:solidFill>
              </a:endParaRPr>
            </a:p>
          </p:txBody>
        </p:sp>
        <p:sp>
          <p:nvSpPr>
            <p:cNvPr id="103" name="TextBox 102"/>
            <p:cNvSpPr txBox="1"/>
            <p:nvPr/>
          </p:nvSpPr>
          <p:spPr>
            <a:xfrm>
              <a:off x="1814115" y="2053056"/>
              <a:ext cx="868000" cy="152349"/>
            </a:xfrm>
            <a:prstGeom prst="rect">
              <a:avLst/>
            </a:prstGeom>
            <a:noFill/>
          </p:spPr>
          <p:txBody>
            <a:bodyPr wrap="square" lIns="0" tIns="0" rIns="0" bIns="0" rtlCol="0">
              <a:spAutoFit/>
            </a:bodyPr>
            <a:lstStyle/>
            <a:p>
              <a:pPr algn="ctr">
                <a:lnSpc>
                  <a:spcPct val="90000"/>
                </a:lnSpc>
                <a:defRPr/>
              </a:pPr>
              <a:r>
                <a:rPr lang="en-US" sz="1100" dirty="0">
                  <a:solidFill>
                    <a:prstClr val="white"/>
                  </a:solidFill>
                </a:rPr>
                <a:t>SimpliVity S/W</a:t>
              </a:r>
            </a:p>
          </p:txBody>
        </p:sp>
        <p:sp>
          <p:nvSpPr>
            <p:cNvPr id="104" name="TextBox 103"/>
            <p:cNvSpPr txBox="1"/>
            <p:nvPr/>
          </p:nvSpPr>
          <p:spPr>
            <a:xfrm>
              <a:off x="1814115" y="2306569"/>
              <a:ext cx="868000" cy="152349"/>
            </a:xfrm>
            <a:prstGeom prst="rect">
              <a:avLst/>
            </a:prstGeom>
            <a:noFill/>
          </p:spPr>
          <p:txBody>
            <a:bodyPr wrap="square" lIns="0" tIns="0" rIns="0" bIns="0" rtlCol="0">
              <a:spAutoFit/>
            </a:bodyPr>
            <a:lstStyle/>
            <a:p>
              <a:pPr algn="ctr">
                <a:lnSpc>
                  <a:spcPct val="90000"/>
                </a:lnSpc>
                <a:defRPr/>
              </a:pPr>
              <a:r>
                <a:rPr lang="en-US" sz="1100" dirty="0">
                  <a:solidFill>
                    <a:prstClr val="white"/>
                  </a:solidFill>
                </a:rPr>
                <a:t>Hypervisor </a:t>
              </a:r>
            </a:p>
          </p:txBody>
        </p:sp>
        <p:sp>
          <p:nvSpPr>
            <p:cNvPr id="105" name="TextBox 104"/>
            <p:cNvSpPr txBox="1"/>
            <p:nvPr/>
          </p:nvSpPr>
          <p:spPr>
            <a:xfrm>
              <a:off x="1814115" y="2527187"/>
              <a:ext cx="868000" cy="152349"/>
            </a:xfrm>
            <a:prstGeom prst="rect">
              <a:avLst/>
            </a:prstGeom>
            <a:noFill/>
          </p:spPr>
          <p:txBody>
            <a:bodyPr wrap="square" lIns="0" tIns="0" rIns="0" bIns="0" rtlCol="0">
              <a:spAutoFit/>
            </a:bodyPr>
            <a:lstStyle/>
            <a:p>
              <a:pPr algn="ctr">
                <a:lnSpc>
                  <a:spcPct val="90000"/>
                </a:lnSpc>
                <a:defRPr/>
              </a:pPr>
              <a:r>
                <a:rPr lang="en-US" sz="1100" dirty="0">
                  <a:solidFill>
                    <a:prstClr val="white"/>
                  </a:solidFill>
                </a:rPr>
                <a:t>Firmware</a:t>
              </a:r>
            </a:p>
          </p:txBody>
        </p:sp>
        <p:cxnSp>
          <p:nvCxnSpPr>
            <p:cNvPr id="106" name="Straight Connector 105"/>
            <p:cNvCxnSpPr/>
            <p:nvPr/>
          </p:nvCxnSpPr>
          <p:spPr>
            <a:xfrm>
              <a:off x="1872704" y="2267062"/>
              <a:ext cx="78232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1872705" y="2504127"/>
              <a:ext cx="78232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08" name="Curved Up Arrow 107"/>
          <p:cNvSpPr/>
          <p:nvPr/>
        </p:nvSpPr>
        <p:spPr bwMode="ltGray">
          <a:xfrm rot="17764294">
            <a:off x="6762321" y="3496359"/>
            <a:ext cx="661813" cy="407939"/>
          </a:xfrm>
          <a:prstGeom prst="curvedUpArrow">
            <a:avLst/>
          </a:prstGeom>
          <a:solidFill>
            <a:schemeClr val="accent6"/>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US" dirty="0">
              <a:solidFill>
                <a:prstClr val="black"/>
              </a:solidFill>
            </a:endParaRPr>
          </a:p>
        </p:txBody>
      </p:sp>
      <p:grpSp>
        <p:nvGrpSpPr>
          <p:cNvPr id="67" name="Group 66"/>
          <p:cNvGrpSpPr/>
          <p:nvPr/>
        </p:nvGrpSpPr>
        <p:grpSpPr>
          <a:xfrm>
            <a:off x="2899243" y="2319214"/>
            <a:ext cx="1078824" cy="1525920"/>
            <a:chOff x="538818" y="2538339"/>
            <a:chExt cx="1078824" cy="1525920"/>
          </a:xfrm>
        </p:grpSpPr>
        <p:pic>
          <p:nvPicPr>
            <p:cNvPr id="68" name="Picture 67">
              <a:extLst>
                <a:ext uri="{FF2B5EF4-FFF2-40B4-BE49-F238E27FC236}">
                  <a16:creationId xmlns:a16="http://schemas.microsoft.com/office/drawing/2014/main" id="{A5386848-7F4B-814F-A185-12C92C8D5D7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8818" y="3706899"/>
              <a:ext cx="1078824" cy="357360"/>
            </a:xfrm>
            <a:prstGeom prst="rect">
              <a:avLst/>
            </a:prstGeom>
          </p:spPr>
        </p:pic>
        <p:pic>
          <p:nvPicPr>
            <p:cNvPr id="69" name="Picture 68">
              <a:extLst>
                <a:ext uri="{FF2B5EF4-FFF2-40B4-BE49-F238E27FC236}">
                  <a16:creationId xmlns:a16="http://schemas.microsoft.com/office/drawing/2014/main" id="{3E2618C2-FB83-F44E-AD32-B846FBECDE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8818" y="3529318"/>
              <a:ext cx="1075506" cy="356261"/>
            </a:xfrm>
            <a:prstGeom prst="rect">
              <a:avLst/>
            </a:prstGeom>
          </p:spPr>
        </p:pic>
        <p:pic>
          <p:nvPicPr>
            <p:cNvPr id="70" name="Picture 69">
              <a:extLst>
                <a:ext uri="{FF2B5EF4-FFF2-40B4-BE49-F238E27FC236}">
                  <a16:creationId xmlns:a16="http://schemas.microsoft.com/office/drawing/2014/main" id="{C470F727-ED73-404E-A828-D9B629D857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8818" y="3340062"/>
              <a:ext cx="1078824" cy="357360"/>
            </a:xfrm>
            <a:prstGeom prst="rect">
              <a:avLst/>
            </a:prstGeom>
          </p:spPr>
        </p:pic>
        <p:sp>
          <p:nvSpPr>
            <p:cNvPr id="71" name="Trapezoid 70"/>
            <p:cNvSpPr/>
            <p:nvPr/>
          </p:nvSpPr>
          <p:spPr bwMode="ltGray">
            <a:xfrm rot="10800000">
              <a:off x="675056" y="3033810"/>
              <a:ext cx="790291" cy="291380"/>
            </a:xfrm>
            <a:prstGeom prst="trapezoid">
              <a:avLst>
                <a:gd name="adj" fmla="val 37177"/>
              </a:avLst>
            </a:prstGeom>
            <a:solidFill>
              <a:schemeClr val="accent6"/>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US" dirty="0">
                <a:solidFill>
                  <a:prstClr val="white"/>
                </a:solidFill>
              </a:endParaRPr>
            </a:p>
          </p:txBody>
        </p:sp>
        <p:sp>
          <p:nvSpPr>
            <p:cNvPr id="72" name="Rectangle 71">
              <a:extLst>
                <a:ext uri="{FF2B5EF4-FFF2-40B4-BE49-F238E27FC236}">
                  <a16:creationId xmlns:a16="http://schemas.microsoft.com/office/drawing/2014/main" id="{CB285208-F567-6648-8AD6-5AE0994F7249}"/>
                </a:ext>
              </a:extLst>
            </p:cNvPr>
            <p:cNvSpPr/>
            <p:nvPr/>
          </p:nvSpPr>
          <p:spPr bwMode="ltGray">
            <a:xfrm>
              <a:off x="561523" y="2795376"/>
              <a:ext cx="200176" cy="189257"/>
            </a:xfrm>
            <a:prstGeom prst="rect">
              <a:avLst/>
            </a:prstGeom>
            <a:solidFill>
              <a:schemeClr val="accent5"/>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US" dirty="0">
                <a:solidFill>
                  <a:prstClr val="white"/>
                </a:solidFill>
              </a:endParaRPr>
            </a:p>
          </p:txBody>
        </p:sp>
        <p:sp>
          <p:nvSpPr>
            <p:cNvPr id="73" name="Rectangle 72">
              <a:extLst>
                <a:ext uri="{FF2B5EF4-FFF2-40B4-BE49-F238E27FC236}">
                  <a16:creationId xmlns:a16="http://schemas.microsoft.com/office/drawing/2014/main" id="{FBAC01D3-FD1C-474D-BAAC-ED98504565E7}"/>
                </a:ext>
              </a:extLst>
            </p:cNvPr>
            <p:cNvSpPr/>
            <p:nvPr/>
          </p:nvSpPr>
          <p:spPr bwMode="ltGray">
            <a:xfrm>
              <a:off x="829940" y="2795376"/>
              <a:ext cx="200176" cy="189257"/>
            </a:xfrm>
            <a:prstGeom prst="rect">
              <a:avLst/>
            </a:prstGeom>
            <a:solidFill>
              <a:schemeClr val="accent5"/>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US" dirty="0">
                <a:solidFill>
                  <a:prstClr val="white"/>
                </a:solidFill>
              </a:endParaRPr>
            </a:p>
          </p:txBody>
        </p:sp>
        <p:sp>
          <p:nvSpPr>
            <p:cNvPr id="74" name="Rectangle 73">
              <a:extLst>
                <a:ext uri="{FF2B5EF4-FFF2-40B4-BE49-F238E27FC236}">
                  <a16:creationId xmlns:a16="http://schemas.microsoft.com/office/drawing/2014/main" id="{4E145CCF-B109-1647-903E-FC35B6BD0DD6}"/>
                </a:ext>
              </a:extLst>
            </p:cNvPr>
            <p:cNvSpPr/>
            <p:nvPr/>
          </p:nvSpPr>
          <p:spPr bwMode="ltGray">
            <a:xfrm>
              <a:off x="1098357" y="2795777"/>
              <a:ext cx="200176" cy="189257"/>
            </a:xfrm>
            <a:prstGeom prst="rect">
              <a:avLst/>
            </a:prstGeom>
            <a:solidFill>
              <a:schemeClr val="accent5"/>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US" dirty="0">
                <a:solidFill>
                  <a:prstClr val="white"/>
                </a:solidFill>
              </a:endParaRPr>
            </a:p>
          </p:txBody>
        </p:sp>
        <p:sp>
          <p:nvSpPr>
            <p:cNvPr id="75" name="Rectangle 74">
              <a:extLst>
                <a:ext uri="{FF2B5EF4-FFF2-40B4-BE49-F238E27FC236}">
                  <a16:creationId xmlns:a16="http://schemas.microsoft.com/office/drawing/2014/main" id="{993C6730-02B1-7942-8560-0811B1D1C85A}"/>
                </a:ext>
              </a:extLst>
            </p:cNvPr>
            <p:cNvSpPr/>
            <p:nvPr/>
          </p:nvSpPr>
          <p:spPr bwMode="ltGray">
            <a:xfrm>
              <a:off x="1366774" y="2795777"/>
              <a:ext cx="200176" cy="189257"/>
            </a:xfrm>
            <a:prstGeom prst="rect">
              <a:avLst/>
            </a:prstGeom>
            <a:solidFill>
              <a:schemeClr val="accent5"/>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US" dirty="0">
                <a:solidFill>
                  <a:prstClr val="white"/>
                </a:solidFill>
              </a:endParaRPr>
            </a:p>
          </p:txBody>
        </p:sp>
        <p:sp>
          <p:nvSpPr>
            <p:cNvPr id="76" name="Rectangle 75">
              <a:extLst>
                <a:ext uri="{FF2B5EF4-FFF2-40B4-BE49-F238E27FC236}">
                  <a16:creationId xmlns:a16="http://schemas.microsoft.com/office/drawing/2014/main" id="{CB285208-F567-6648-8AD6-5AE0994F7249}"/>
                </a:ext>
              </a:extLst>
            </p:cNvPr>
            <p:cNvSpPr/>
            <p:nvPr/>
          </p:nvSpPr>
          <p:spPr bwMode="ltGray">
            <a:xfrm>
              <a:off x="565758" y="2542410"/>
              <a:ext cx="200176" cy="189257"/>
            </a:xfrm>
            <a:prstGeom prst="rect">
              <a:avLst/>
            </a:prstGeom>
            <a:solidFill>
              <a:schemeClr val="accent5"/>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US" dirty="0">
                <a:solidFill>
                  <a:prstClr val="white"/>
                </a:solidFill>
              </a:endParaRPr>
            </a:p>
          </p:txBody>
        </p:sp>
        <p:sp>
          <p:nvSpPr>
            <p:cNvPr id="77" name="Rectangle 76">
              <a:extLst>
                <a:ext uri="{FF2B5EF4-FFF2-40B4-BE49-F238E27FC236}">
                  <a16:creationId xmlns:a16="http://schemas.microsoft.com/office/drawing/2014/main" id="{FBAC01D3-FD1C-474D-BAAC-ED98504565E7}"/>
                </a:ext>
              </a:extLst>
            </p:cNvPr>
            <p:cNvSpPr/>
            <p:nvPr/>
          </p:nvSpPr>
          <p:spPr bwMode="ltGray">
            <a:xfrm>
              <a:off x="832212" y="2538339"/>
              <a:ext cx="200176" cy="189257"/>
            </a:xfrm>
            <a:prstGeom prst="rect">
              <a:avLst/>
            </a:prstGeom>
            <a:solidFill>
              <a:schemeClr val="accent5"/>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US" dirty="0">
                <a:solidFill>
                  <a:prstClr val="white"/>
                </a:solidFill>
              </a:endParaRPr>
            </a:p>
          </p:txBody>
        </p:sp>
        <p:sp>
          <p:nvSpPr>
            <p:cNvPr id="78" name="Rectangle 77">
              <a:extLst>
                <a:ext uri="{FF2B5EF4-FFF2-40B4-BE49-F238E27FC236}">
                  <a16:creationId xmlns:a16="http://schemas.microsoft.com/office/drawing/2014/main" id="{4E145CCF-B109-1647-903E-FC35B6BD0DD6}"/>
                </a:ext>
              </a:extLst>
            </p:cNvPr>
            <p:cNvSpPr/>
            <p:nvPr/>
          </p:nvSpPr>
          <p:spPr bwMode="ltGray">
            <a:xfrm>
              <a:off x="1100629" y="2538740"/>
              <a:ext cx="200176" cy="189257"/>
            </a:xfrm>
            <a:prstGeom prst="rect">
              <a:avLst/>
            </a:prstGeom>
            <a:solidFill>
              <a:schemeClr val="accent5"/>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US" dirty="0">
                <a:solidFill>
                  <a:prstClr val="white"/>
                </a:solidFill>
              </a:endParaRPr>
            </a:p>
          </p:txBody>
        </p:sp>
        <p:sp>
          <p:nvSpPr>
            <p:cNvPr id="79" name="Rectangle 78">
              <a:extLst>
                <a:ext uri="{FF2B5EF4-FFF2-40B4-BE49-F238E27FC236}">
                  <a16:creationId xmlns:a16="http://schemas.microsoft.com/office/drawing/2014/main" id="{993C6730-02B1-7942-8560-0811B1D1C85A}"/>
                </a:ext>
              </a:extLst>
            </p:cNvPr>
            <p:cNvSpPr/>
            <p:nvPr/>
          </p:nvSpPr>
          <p:spPr bwMode="ltGray">
            <a:xfrm>
              <a:off x="1369046" y="2538740"/>
              <a:ext cx="200176" cy="189257"/>
            </a:xfrm>
            <a:prstGeom prst="rect">
              <a:avLst/>
            </a:prstGeom>
            <a:solidFill>
              <a:schemeClr val="accent5"/>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US" dirty="0">
                <a:solidFill>
                  <a:prstClr val="white"/>
                </a:solidFill>
              </a:endParaRPr>
            </a:p>
          </p:txBody>
        </p:sp>
      </p:grpSp>
      <p:grpSp>
        <p:nvGrpSpPr>
          <p:cNvPr id="111" name="Group 110"/>
          <p:cNvGrpSpPr/>
          <p:nvPr/>
        </p:nvGrpSpPr>
        <p:grpSpPr>
          <a:xfrm>
            <a:off x="10024504" y="2825034"/>
            <a:ext cx="1078824" cy="1526083"/>
            <a:chOff x="538818" y="2538176"/>
            <a:chExt cx="1078824" cy="1526083"/>
          </a:xfrm>
        </p:grpSpPr>
        <p:pic>
          <p:nvPicPr>
            <p:cNvPr id="112" name="Picture 111">
              <a:extLst>
                <a:ext uri="{FF2B5EF4-FFF2-40B4-BE49-F238E27FC236}">
                  <a16:creationId xmlns:a16="http://schemas.microsoft.com/office/drawing/2014/main" id="{A5386848-7F4B-814F-A185-12C92C8D5D7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8818" y="3706899"/>
              <a:ext cx="1078824" cy="357360"/>
            </a:xfrm>
            <a:prstGeom prst="rect">
              <a:avLst/>
            </a:prstGeom>
          </p:spPr>
        </p:pic>
        <p:pic>
          <p:nvPicPr>
            <p:cNvPr id="113" name="Picture 112">
              <a:extLst>
                <a:ext uri="{FF2B5EF4-FFF2-40B4-BE49-F238E27FC236}">
                  <a16:creationId xmlns:a16="http://schemas.microsoft.com/office/drawing/2014/main" id="{3E2618C2-FB83-F44E-AD32-B846FBECDE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8818" y="3529318"/>
              <a:ext cx="1075506" cy="356261"/>
            </a:xfrm>
            <a:prstGeom prst="rect">
              <a:avLst/>
            </a:prstGeom>
          </p:spPr>
        </p:pic>
        <p:pic>
          <p:nvPicPr>
            <p:cNvPr id="114" name="Picture 113">
              <a:extLst>
                <a:ext uri="{FF2B5EF4-FFF2-40B4-BE49-F238E27FC236}">
                  <a16:creationId xmlns:a16="http://schemas.microsoft.com/office/drawing/2014/main" id="{C470F727-ED73-404E-A828-D9B629D857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8818" y="3340062"/>
              <a:ext cx="1078824" cy="357360"/>
            </a:xfrm>
            <a:prstGeom prst="rect">
              <a:avLst/>
            </a:prstGeom>
          </p:spPr>
        </p:pic>
        <p:sp>
          <p:nvSpPr>
            <p:cNvPr id="115" name="Trapezoid 114"/>
            <p:cNvSpPr/>
            <p:nvPr/>
          </p:nvSpPr>
          <p:spPr bwMode="ltGray">
            <a:xfrm rot="10800000">
              <a:off x="675056" y="3033810"/>
              <a:ext cx="790291" cy="291380"/>
            </a:xfrm>
            <a:prstGeom prst="trapezoid">
              <a:avLst>
                <a:gd name="adj" fmla="val 37177"/>
              </a:avLst>
            </a:prstGeom>
            <a:solidFill>
              <a:schemeClr val="accent6"/>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US" dirty="0">
                <a:solidFill>
                  <a:prstClr val="white"/>
                </a:solidFill>
              </a:endParaRPr>
            </a:p>
          </p:txBody>
        </p:sp>
        <p:sp>
          <p:nvSpPr>
            <p:cNvPr id="116" name="Rectangle 115">
              <a:extLst>
                <a:ext uri="{FF2B5EF4-FFF2-40B4-BE49-F238E27FC236}">
                  <a16:creationId xmlns:a16="http://schemas.microsoft.com/office/drawing/2014/main" id="{CB285208-F567-6648-8AD6-5AE0994F7249}"/>
                </a:ext>
              </a:extLst>
            </p:cNvPr>
            <p:cNvSpPr/>
            <p:nvPr/>
          </p:nvSpPr>
          <p:spPr bwMode="ltGray">
            <a:xfrm>
              <a:off x="561523" y="2795376"/>
              <a:ext cx="200176" cy="189257"/>
            </a:xfrm>
            <a:prstGeom prst="rect">
              <a:avLst/>
            </a:prstGeom>
            <a:solidFill>
              <a:schemeClr val="accent5"/>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US" dirty="0">
                <a:solidFill>
                  <a:prstClr val="white"/>
                </a:solidFill>
              </a:endParaRPr>
            </a:p>
          </p:txBody>
        </p:sp>
        <p:sp>
          <p:nvSpPr>
            <p:cNvPr id="117" name="Rectangle 116">
              <a:extLst>
                <a:ext uri="{FF2B5EF4-FFF2-40B4-BE49-F238E27FC236}">
                  <a16:creationId xmlns:a16="http://schemas.microsoft.com/office/drawing/2014/main" id="{FBAC01D3-FD1C-474D-BAAC-ED98504565E7}"/>
                </a:ext>
              </a:extLst>
            </p:cNvPr>
            <p:cNvSpPr/>
            <p:nvPr/>
          </p:nvSpPr>
          <p:spPr bwMode="ltGray">
            <a:xfrm>
              <a:off x="829940" y="2795376"/>
              <a:ext cx="200176" cy="189257"/>
            </a:xfrm>
            <a:prstGeom prst="rect">
              <a:avLst/>
            </a:prstGeom>
            <a:solidFill>
              <a:schemeClr val="accent5"/>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US" dirty="0">
                <a:solidFill>
                  <a:prstClr val="white"/>
                </a:solidFill>
              </a:endParaRPr>
            </a:p>
          </p:txBody>
        </p:sp>
        <p:sp>
          <p:nvSpPr>
            <p:cNvPr id="118" name="Rectangle 117">
              <a:extLst>
                <a:ext uri="{FF2B5EF4-FFF2-40B4-BE49-F238E27FC236}">
                  <a16:creationId xmlns:a16="http://schemas.microsoft.com/office/drawing/2014/main" id="{4E145CCF-B109-1647-903E-FC35B6BD0DD6}"/>
                </a:ext>
              </a:extLst>
            </p:cNvPr>
            <p:cNvSpPr/>
            <p:nvPr/>
          </p:nvSpPr>
          <p:spPr bwMode="ltGray">
            <a:xfrm>
              <a:off x="1098357" y="2795777"/>
              <a:ext cx="200176" cy="189257"/>
            </a:xfrm>
            <a:prstGeom prst="rect">
              <a:avLst/>
            </a:prstGeom>
            <a:solidFill>
              <a:schemeClr val="accent5"/>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US" dirty="0">
                <a:solidFill>
                  <a:prstClr val="white"/>
                </a:solidFill>
              </a:endParaRPr>
            </a:p>
          </p:txBody>
        </p:sp>
        <p:sp>
          <p:nvSpPr>
            <p:cNvPr id="119" name="Rectangle 118">
              <a:extLst>
                <a:ext uri="{FF2B5EF4-FFF2-40B4-BE49-F238E27FC236}">
                  <a16:creationId xmlns:a16="http://schemas.microsoft.com/office/drawing/2014/main" id="{993C6730-02B1-7942-8560-0811B1D1C85A}"/>
                </a:ext>
              </a:extLst>
            </p:cNvPr>
            <p:cNvSpPr/>
            <p:nvPr/>
          </p:nvSpPr>
          <p:spPr bwMode="ltGray">
            <a:xfrm>
              <a:off x="1366774" y="2795777"/>
              <a:ext cx="200176" cy="189257"/>
            </a:xfrm>
            <a:prstGeom prst="rect">
              <a:avLst/>
            </a:prstGeom>
            <a:solidFill>
              <a:schemeClr val="accent5"/>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US" dirty="0">
                <a:solidFill>
                  <a:prstClr val="white"/>
                </a:solidFill>
              </a:endParaRPr>
            </a:p>
          </p:txBody>
        </p:sp>
        <p:sp>
          <p:nvSpPr>
            <p:cNvPr id="120" name="Rectangle 119">
              <a:extLst>
                <a:ext uri="{FF2B5EF4-FFF2-40B4-BE49-F238E27FC236}">
                  <a16:creationId xmlns:a16="http://schemas.microsoft.com/office/drawing/2014/main" id="{CB285208-F567-6648-8AD6-5AE0994F7249}"/>
                </a:ext>
              </a:extLst>
            </p:cNvPr>
            <p:cNvSpPr/>
            <p:nvPr/>
          </p:nvSpPr>
          <p:spPr bwMode="ltGray">
            <a:xfrm>
              <a:off x="565758" y="2538176"/>
              <a:ext cx="200176" cy="189257"/>
            </a:xfrm>
            <a:prstGeom prst="rect">
              <a:avLst/>
            </a:prstGeom>
            <a:solidFill>
              <a:schemeClr val="accent5"/>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US" dirty="0">
                <a:solidFill>
                  <a:prstClr val="white"/>
                </a:solidFill>
              </a:endParaRPr>
            </a:p>
          </p:txBody>
        </p:sp>
        <p:sp>
          <p:nvSpPr>
            <p:cNvPr id="121" name="Rectangle 120">
              <a:extLst>
                <a:ext uri="{FF2B5EF4-FFF2-40B4-BE49-F238E27FC236}">
                  <a16:creationId xmlns:a16="http://schemas.microsoft.com/office/drawing/2014/main" id="{FBAC01D3-FD1C-474D-BAAC-ED98504565E7}"/>
                </a:ext>
              </a:extLst>
            </p:cNvPr>
            <p:cNvSpPr/>
            <p:nvPr/>
          </p:nvSpPr>
          <p:spPr bwMode="ltGray">
            <a:xfrm>
              <a:off x="833521" y="2538339"/>
              <a:ext cx="200176" cy="189257"/>
            </a:xfrm>
            <a:prstGeom prst="rect">
              <a:avLst/>
            </a:prstGeom>
            <a:solidFill>
              <a:schemeClr val="accent5"/>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US" dirty="0">
                <a:solidFill>
                  <a:prstClr val="white"/>
                </a:solidFill>
              </a:endParaRPr>
            </a:p>
          </p:txBody>
        </p:sp>
        <p:sp>
          <p:nvSpPr>
            <p:cNvPr id="122" name="Rectangle 121">
              <a:extLst>
                <a:ext uri="{FF2B5EF4-FFF2-40B4-BE49-F238E27FC236}">
                  <a16:creationId xmlns:a16="http://schemas.microsoft.com/office/drawing/2014/main" id="{4E145CCF-B109-1647-903E-FC35B6BD0DD6}"/>
                </a:ext>
              </a:extLst>
            </p:cNvPr>
            <p:cNvSpPr/>
            <p:nvPr/>
          </p:nvSpPr>
          <p:spPr bwMode="ltGray">
            <a:xfrm>
              <a:off x="1101284" y="2538740"/>
              <a:ext cx="200176" cy="189257"/>
            </a:xfrm>
            <a:prstGeom prst="rect">
              <a:avLst/>
            </a:prstGeom>
            <a:solidFill>
              <a:schemeClr val="accent5"/>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US" dirty="0">
                <a:solidFill>
                  <a:prstClr val="white"/>
                </a:solidFill>
              </a:endParaRPr>
            </a:p>
          </p:txBody>
        </p:sp>
        <p:sp>
          <p:nvSpPr>
            <p:cNvPr id="123" name="Rectangle 122">
              <a:extLst>
                <a:ext uri="{FF2B5EF4-FFF2-40B4-BE49-F238E27FC236}">
                  <a16:creationId xmlns:a16="http://schemas.microsoft.com/office/drawing/2014/main" id="{993C6730-02B1-7942-8560-0811B1D1C85A}"/>
                </a:ext>
              </a:extLst>
            </p:cNvPr>
            <p:cNvSpPr/>
            <p:nvPr/>
          </p:nvSpPr>
          <p:spPr bwMode="ltGray">
            <a:xfrm>
              <a:off x="1369046" y="2538740"/>
              <a:ext cx="200176" cy="189257"/>
            </a:xfrm>
            <a:prstGeom prst="rect">
              <a:avLst/>
            </a:prstGeom>
            <a:solidFill>
              <a:schemeClr val="accent5"/>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US" dirty="0">
                <a:solidFill>
                  <a:prstClr val="white"/>
                </a:solidFill>
              </a:endParaRPr>
            </a:p>
          </p:txBody>
        </p:sp>
      </p:grpSp>
      <p:grpSp>
        <p:nvGrpSpPr>
          <p:cNvPr id="124" name="Group 123"/>
          <p:cNvGrpSpPr/>
          <p:nvPr/>
        </p:nvGrpSpPr>
        <p:grpSpPr>
          <a:xfrm>
            <a:off x="11125362" y="2642760"/>
            <a:ext cx="868000" cy="677908"/>
            <a:chOff x="1814115" y="2028684"/>
            <a:chExt cx="868000" cy="677908"/>
          </a:xfrm>
        </p:grpSpPr>
        <p:sp>
          <p:nvSpPr>
            <p:cNvPr id="125" name="Rectangle 124"/>
            <p:cNvSpPr/>
            <p:nvPr/>
          </p:nvSpPr>
          <p:spPr bwMode="ltGray">
            <a:xfrm>
              <a:off x="1830370" y="2028684"/>
              <a:ext cx="847639" cy="677908"/>
            </a:xfrm>
            <a:prstGeom prst="rect">
              <a:avLst/>
            </a:prstGeom>
            <a:solidFill>
              <a:schemeClr val="accent3"/>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US" dirty="0">
                <a:solidFill>
                  <a:prstClr val="white"/>
                </a:solidFill>
              </a:endParaRPr>
            </a:p>
          </p:txBody>
        </p:sp>
        <p:sp>
          <p:nvSpPr>
            <p:cNvPr id="126" name="TextBox 125"/>
            <p:cNvSpPr txBox="1"/>
            <p:nvPr/>
          </p:nvSpPr>
          <p:spPr>
            <a:xfrm>
              <a:off x="1814115" y="2053056"/>
              <a:ext cx="868000" cy="152349"/>
            </a:xfrm>
            <a:prstGeom prst="rect">
              <a:avLst/>
            </a:prstGeom>
            <a:noFill/>
          </p:spPr>
          <p:txBody>
            <a:bodyPr wrap="square" lIns="0" tIns="0" rIns="0" bIns="0" rtlCol="0">
              <a:spAutoFit/>
            </a:bodyPr>
            <a:lstStyle/>
            <a:p>
              <a:pPr algn="ctr">
                <a:lnSpc>
                  <a:spcPct val="90000"/>
                </a:lnSpc>
                <a:defRPr/>
              </a:pPr>
              <a:r>
                <a:rPr lang="en-US" sz="1100" dirty="0">
                  <a:solidFill>
                    <a:prstClr val="white"/>
                  </a:solidFill>
                </a:rPr>
                <a:t>SimpliVity S/W</a:t>
              </a:r>
            </a:p>
          </p:txBody>
        </p:sp>
        <p:sp>
          <p:nvSpPr>
            <p:cNvPr id="127" name="TextBox 126"/>
            <p:cNvSpPr txBox="1"/>
            <p:nvPr/>
          </p:nvSpPr>
          <p:spPr>
            <a:xfrm>
              <a:off x="1814115" y="2306569"/>
              <a:ext cx="868000" cy="152349"/>
            </a:xfrm>
            <a:prstGeom prst="rect">
              <a:avLst/>
            </a:prstGeom>
            <a:noFill/>
          </p:spPr>
          <p:txBody>
            <a:bodyPr wrap="square" lIns="0" tIns="0" rIns="0" bIns="0" rtlCol="0">
              <a:spAutoFit/>
            </a:bodyPr>
            <a:lstStyle/>
            <a:p>
              <a:pPr algn="ctr">
                <a:lnSpc>
                  <a:spcPct val="90000"/>
                </a:lnSpc>
                <a:defRPr/>
              </a:pPr>
              <a:r>
                <a:rPr lang="en-US" sz="1100" dirty="0">
                  <a:solidFill>
                    <a:prstClr val="white"/>
                  </a:solidFill>
                </a:rPr>
                <a:t>Hypervisor </a:t>
              </a:r>
            </a:p>
          </p:txBody>
        </p:sp>
        <p:sp>
          <p:nvSpPr>
            <p:cNvPr id="128" name="TextBox 127"/>
            <p:cNvSpPr txBox="1"/>
            <p:nvPr/>
          </p:nvSpPr>
          <p:spPr>
            <a:xfrm>
              <a:off x="1814115" y="2527187"/>
              <a:ext cx="868000" cy="152349"/>
            </a:xfrm>
            <a:prstGeom prst="rect">
              <a:avLst/>
            </a:prstGeom>
            <a:noFill/>
          </p:spPr>
          <p:txBody>
            <a:bodyPr wrap="square" lIns="0" tIns="0" rIns="0" bIns="0" rtlCol="0">
              <a:spAutoFit/>
            </a:bodyPr>
            <a:lstStyle/>
            <a:p>
              <a:pPr algn="ctr">
                <a:lnSpc>
                  <a:spcPct val="90000"/>
                </a:lnSpc>
                <a:defRPr/>
              </a:pPr>
              <a:r>
                <a:rPr lang="en-US" sz="1100" dirty="0">
                  <a:solidFill>
                    <a:prstClr val="white"/>
                  </a:solidFill>
                </a:rPr>
                <a:t>Firmware</a:t>
              </a:r>
            </a:p>
          </p:txBody>
        </p:sp>
        <p:cxnSp>
          <p:nvCxnSpPr>
            <p:cNvPr id="129" name="Straight Connector 128"/>
            <p:cNvCxnSpPr/>
            <p:nvPr/>
          </p:nvCxnSpPr>
          <p:spPr>
            <a:xfrm>
              <a:off x="1872704" y="2267062"/>
              <a:ext cx="78232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1872705" y="2504127"/>
              <a:ext cx="78232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31" name="Curved Up Arrow 130"/>
          <p:cNvSpPr/>
          <p:nvPr/>
        </p:nvSpPr>
        <p:spPr bwMode="ltGray">
          <a:xfrm rot="17764294">
            <a:off x="11064000" y="3486024"/>
            <a:ext cx="661813" cy="407939"/>
          </a:xfrm>
          <a:prstGeom prst="curvedUpArrow">
            <a:avLst/>
          </a:prstGeom>
          <a:solidFill>
            <a:schemeClr val="accent6"/>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US" dirty="0">
              <a:solidFill>
                <a:prstClr val="black"/>
              </a:solidFill>
            </a:endParaRPr>
          </a:p>
        </p:txBody>
      </p:sp>
      <p:grpSp>
        <p:nvGrpSpPr>
          <p:cNvPr id="132" name="Group 131"/>
          <p:cNvGrpSpPr/>
          <p:nvPr/>
        </p:nvGrpSpPr>
        <p:grpSpPr>
          <a:xfrm>
            <a:off x="8288184" y="1145893"/>
            <a:ext cx="2490656" cy="1569371"/>
            <a:chOff x="914567" y="1368217"/>
            <a:chExt cx="2343758" cy="1418980"/>
          </a:xfrm>
        </p:grpSpPr>
        <p:pic>
          <p:nvPicPr>
            <p:cNvPr id="133" name="Picture 132" descr="Image result for tablet png">
              <a:extLst>
                <a:ext uri="{FF2B5EF4-FFF2-40B4-BE49-F238E27FC236}">
                  <a16:creationId xmlns:a16="http://schemas.microsoft.com/office/drawing/2014/main" id="{06B1AE63-989A-44F3-952A-02CAC2498A5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14567" y="1368217"/>
              <a:ext cx="2343758" cy="141898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4" name="Picture 1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1228" y="1497137"/>
              <a:ext cx="2010436" cy="1129494"/>
            </a:xfrm>
            <a:prstGeom prst="rect">
              <a:avLst/>
            </a:prstGeom>
          </p:spPr>
        </p:pic>
      </p:grpSp>
      <p:pic>
        <p:nvPicPr>
          <p:cNvPr id="135" name="Picture 1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15424" y="1282483"/>
            <a:ext cx="2217728" cy="1289756"/>
          </a:xfrm>
          <a:prstGeom prst="rect">
            <a:avLst/>
          </a:prstGeom>
        </p:spPr>
      </p:pic>
      <p:sp>
        <p:nvSpPr>
          <p:cNvPr id="3" name="Footer Placeholder 2"/>
          <p:cNvSpPr>
            <a:spLocks noGrp="1"/>
          </p:cNvSpPr>
          <p:nvPr>
            <p:ph type="ftr" sz="quarter" idx="10"/>
          </p:nvPr>
        </p:nvSpPr>
        <p:spPr/>
        <p:txBody>
          <a:bodyPr/>
          <a:lstStyle/>
          <a:p>
            <a:r>
              <a:rPr lang="en-US"/>
              <a:t>HPE CONFIDENTIAL | AUTHORIZED HPE PARTNER USE ONLY</a:t>
            </a:r>
            <a:endParaRPr lang="en-US" dirty="0"/>
          </a:p>
        </p:txBody>
      </p:sp>
      <p:sp>
        <p:nvSpPr>
          <p:cNvPr id="4" name="Slide Number Placeholder 3"/>
          <p:cNvSpPr>
            <a:spLocks noGrp="1"/>
          </p:cNvSpPr>
          <p:nvPr>
            <p:ph type="sldNum" sz="quarter" idx="11"/>
          </p:nvPr>
        </p:nvSpPr>
        <p:spPr/>
        <p:txBody>
          <a:bodyPr/>
          <a:lstStyle/>
          <a:p>
            <a:pPr defTabSz="1088421">
              <a:buFontTx/>
              <a:buBlip>
                <a:blip r:embed="rId9"/>
              </a:buBlip>
            </a:pPr>
            <a:fld id="{104FC826-72BB-4AF1-BA01-A94F7396A7DC}" type="slidenum">
              <a:rPr lang="en-US" smtClean="0"/>
              <a:pPr defTabSz="1088421">
                <a:buFontTx/>
                <a:buBlip>
                  <a:blip r:embed="rId9"/>
                </a:buBlip>
              </a:pPr>
              <a:t>12</a:t>
            </a:fld>
            <a:endParaRPr lang="en-US" dirty="0"/>
          </a:p>
        </p:txBody>
      </p:sp>
    </p:spTree>
    <p:extLst>
      <p:ext uri="{BB962C8B-B14F-4D97-AF65-F5344CB8AC3E}">
        <p14:creationId xmlns:p14="http://schemas.microsoft.com/office/powerpoint/2010/main" val="3521375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83483"/>
            <a:ext cx="12192000" cy="3375660"/>
          </a:xfrm>
          <a:prstGeom prst="rect">
            <a:avLst/>
          </a:prstGeom>
        </p:spPr>
      </p:pic>
      <p:sp>
        <p:nvSpPr>
          <p:cNvPr id="2" name="Title 1">
            <a:extLst>
              <a:ext uri="{FF2B5EF4-FFF2-40B4-BE49-F238E27FC236}">
                <a16:creationId xmlns:a16="http://schemas.microsoft.com/office/drawing/2014/main" id="{18448B07-4CB8-994D-A704-A80140F65FB4}"/>
              </a:ext>
            </a:extLst>
          </p:cNvPr>
          <p:cNvSpPr>
            <a:spLocks noGrp="1"/>
          </p:cNvSpPr>
          <p:nvPr>
            <p:ph type="title"/>
          </p:nvPr>
        </p:nvSpPr>
        <p:spPr/>
        <p:txBody>
          <a:bodyPr/>
          <a:lstStyle/>
          <a:p>
            <a:r>
              <a:rPr lang="en-US"/>
              <a:t>Global intelligence: Shifting from simple to intelligent HCI</a:t>
            </a:r>
            <a:endParaRPr lang="en-US" dirty="0"/>
          </a:p>
        </p:txBody>
      </p:sp>
      <p:sp>
        <p:nvSpPr>
          <p:cNvPr id="47" name="Rectangle 46">
            <a:extLst>
              <a:ext uri="{FF2B5EF4-FFF2-40B4-BE49-F238E27FC236}">
                <a16:creationId xmlns:a16="http://schemas.microsoft.com/office/drawing/2014/main" id="{D6A09D5A-DC8D-FE4B-9497-14348EAF7638}"/>
              </a:ext>
            </a:extLst>
          </p:cNvPr>
          <p:cNvSpPr/>
          <p:nvPr/>
        </p:nvSpPr>
        <p:spPr>
          <a:xfrm>
            <a:off x="792595" y="1726797"/>
            <a:ext cx="2899705" cy="861774"/>
          </a:xfrm>
          <a:prstGeom prst="rect">
            <a:avLst/>
          </a:prstGeom>
        </p:spPr>
        <p:txBody>
          <a:bodyPr wrap="none">
            <a:spAutoFit/>
          </a:bodyPr>
          <a:lstStyle/>
          <a:p>
            <a:pPr algn="ctr">
              <a:defRPr/>
            </a:pPr>
            <a:r>
              <a:rPr lang="en-US" sz="3200" b="1" dirty="0">
                <a:solidFill>
                  <a:prstClr val="white"/>
                </a:solidFill>
                <a:latin typeface="MetricHPE" panose="020B0503030202060203" pitchFamily="34" charset="0"/>
                <a:ea typeface="MetricHPE" charset="0"/>
                <a:cs typeface="MetricHPE" charset="0"/>
              </a:rPr>
              <a:t>Predictive</a:t>
            </a:r>
          </a:p>
          <a:p>
            <a:pPr algn="ctr">
              <a:defRPr/>
            </a:pPr>
            <a:r>
              <a:rPr lang="en-US" cap="all" spc="300" dirty="0">
                <a:solidFill>
                  <a:prstClr val="white"/>
                </a:solidFill>
                <a:latin typeface="MetricHPE" panose="020B0503030202060203" pitchFamily="34" charset="0"/>
                <a:ea typeface="MetricHPE" charset="0"/>
                <a:cs typeface="MetricHPE" charset="0"/>
              </a:rPr>
              <a:t>Resource Planning</a:t>
            </a:r>
          </a:p>
        </p:txBody>
      </p:sp>
      <p:sp>
        <p:nvSpPr>
          <p:cNvPr id="55" name="Rectangle 54">
            <a:extLst>
              <a:ext uri="{FF2B5EF4-FFF2-40B4-BE49-F238E27FC236}">
                <a16:creationId xmlns:a16="http://schemas.microsoft.com/office/drawing/2014/main" id="{DD7DA103-4F56-3045-9E99-D60164E5E115}"/>
              </a:ext>
            </a:extLst>
          </p:cNvPr>
          <p:cNvSpPr>
            <a:spLocks/>
          </p:cNvSpPr>
          <p:nvPr/>
        </p:nvSpPr>
        <p:spPr>
          <a:xfrm>
            <a:off x="4150102" y="1728760"/>
            <a:ext cx="3650679" cy="861774"/>
          </a:xfrm>
          <a:prstGeom prst="rect">
            <a:avLst/>
          </a:prstGeom>
        </p:spPr>
        <p:txBody>
          <a:bodyPr wrap="none">
            <a:spAutoFit/>
          </a:bodyPr>
          <a:lstStyle/>
          <a:p>
            <a:pPr algn="ctr">
              <a:defRPr/>
            </a:pPr>
            <a:r>
              <a:rPr lang="en-US" sz="3200" b="1" dirty="0">
                <a:solidFill>
                  <a:prstClr val="white"/>
                </a:solidFill>
                <a:latin typeface="MetricHPE" panose="020B0503030202060203" pitchFamily="34" charset="0"/>
                <a:ea typeface="MetricHPE" charset="0"/>
                <a:cs typeface="MetricHPE" charset="0"/>
              </a:rPr>
              <a:t>Global</a:t>
            </a:r>
          </a:p>
          <a:p>
            <a:pPr algn="ctr">
              <a:defRPr/>
            </a:pPr>
            <a:r>
              <a:rPr lang="en-US" cap="all" spc="300" dirty="0">
                <a:solidFill>
                  <a:prstClr val="white"/>
                </a:solidFill>
                <a:latin typeface="MetricHPE" panose="020B0503030202060203" pitchFamily="34" charset="0"/>
                <a:ea typeface="MetricHPE" charset="0"/>
                <a:cs typeface="MetricHPE" charset="0"/>
              </a:rPr>
              <a:t>Visibility and analytics</a:t>
            </a:r>
          </a:p>
        </p:txBody>
      </p:sp>
      <p:sp>
        <p:nvSpPr>
          <p:cNvPr id="56" name="Rectangle 55">
            <a:extLst>
              <a:ext uri="{FF2B5EF4-FFF2-40B4-BE49-F238E27FC236}">
                <a16:creationId xmlns:a16="http://schemas.microsoft.com/office/drawing/2014/main" id="{2E487381-563A-8B4E-91AC-39EC97F788BC}"/>
              </a:ext>
            </a:extLst>
          </p:cNvPr>
          <p:cNvSpPr/>
          <p:nvPr/>
        </p:nvSpPr>
        <p:spPr>
          <a:xfrm>
            <a:off x="8402124" y="1728760"/>
            <a:ext cx="2612575" cy="861774"/>
          </a:xfrm>
          <a:prstGeom prst="rect">
            <a:avLst/>
          </a:prstGeom>
        </p:spPr>
        <p:txBody>
          <a:bodyPr wrap="none">
            <a:spAutoFit/>
          </a:bodyPr>
          <a:lstStyle/>
          <a:p>
            <a:pPr algn="ctr">
              <a:defRPr/>
            </a:pPr>
            <a:r>
              <a:rPr lang="en-US" sz="3200" b="1" dirty="0">
                <a:solidFill>
                  <a:prstClr val="white"/>
                </a:solidFill>
                <a:latin typeface="MetricHPE" panose="020B0503030202060203" pitchFamily="34" charset="0"/>
                <a:ea typeface="MetricHPE" charset="0"/>
                <a:cs typeface="MetricHPE" charset="0"/>
              </a:rPr>
              <a:t>Support</a:t>
            </a:r>
          </a:p>
          <a:p>
            <a:pPr algn="ctr">
              <a:defRPr/>
            </a:pPr>
            <a:r>
              <a:rPr lang="en-US" cap="all" spc="300" dirty="0">
                <a:solidFill>
                  <a:prstClr val="white"/>
                </a:solidFill>
                <a:latin typeface="MetricHPE" panose="020B0503030202060203" pitchFamily="34" charset="0"/>
                <a:ea typeface="MetricHPE" charset="0"/>
                <a:cs typeface="MetricHPE" charset="0"/>
              </a:rPr>
              <a:t>Case automation</a:t>
            </a:r>
          </a:p>
        </p:txBody>
      </p:sp>
      <p:sp>
        <p:nvSpPr>
          <p:cNvPr id="45" name="Rectangle 44">
            <a:extLst>
              <a:ext uri="{FF2B5EF4-FFF2-40B4-BE49-F238E27FC236}">
                <a16:creationId xmlns:a16="http://schemas.microsoft.com/office/drawing/2014/main" id="{FFFEE789-EED1-5841-A330-CDA7FB945585}"/>
              </a:ext>
            </a:extLst>
          </p:cNvPr>
          <p:cNvSpPr>
            <a:spLocks/>
          </p:cNvSpPr>
          <p:nvPr/>
        </p:nvSpPr>
        <p:spPr bwMode="ltGray">
          <a:xfrm>
            <a:off x="554208" y="2782129"/>
            <a:ext cx="3376478" cy="1878362"/>
          </a:xfrm>
          <a:prstGeom prst="rect">
            <a:avLst/>
          </a:prstGeom>
          <a:solidFill>
            <a:schemeClr val="tx1"/>
          </a:solidFill>
          <a:ln w="57150" cap="flat" cmpd="sng" algn="ctr">
            <a:noFill/>
            <a:prstDash val="solid"/>
            <a:miter lim="800000"/>
          </a:ln>
          <a:effectLst/>
        </p:spPr>
        <p:txBody>
          <a:bodyPr lIns="182880" tIns="182880" rIns="182880" bIns="182880" rtlCol="0" anchor="t"/>
          <a:lstStyle/>
          <a:p>
            <a:pPr algn="ctr">
              <a:lnSpc>
                <a:spcPct val="90000"/>
              </a:lnSpc>
              <a:defRPr/>
            </a:pPr>
            <a:endParaRPr lang="en-US" sz="1400" b="1" kern="0" dirty="0">
              <a:solidFill>
                <a:prstClr val="white"/>
              </a:solidFill>
              <a:ea typeface="MetricHPE" charset="0"/>
              <a:cs typeface="MetricHPE" charset="0"/>
            </a:endParaRPr>
          </a:p>
        </p:txBody>
      </p:sp>
      <p:sp>
        <p:nvSpPr>
          <p:cNvPr id="46" name="Rectangle 45">
            <a:extLst>
              <a:ext uri="{FF2B5EF4-FFF2-40B4-BE49-F238E27FC236}">
                <a16:creationId xmlns:a16="http://schemas.microsoft.com/office/drawing/2014/main" id="{4EFA944B-2C97-BC48-A45D-6C99E1323E5C}"/>
              </a:ext>
            </a:extLst>
          </p:cNvPr>
          <p:cNvSpPr/>
          <p:nvPr/>
        </p:nvSpPr>
        <p:spPr>
          <a:xfrm>
            <a:off x="389696" y="3015817"/>
            <a:ext cx="3552540" cy="1569660"/>
          </a:xfrm>
          <a:prstGeom prst="rect">
            <a:avLst/>
          </a:prstGeom>
        </p:spPr>
        <p:txBody>
          <a:bodyPr wrap="square">
            <a:spAutoFit/>
          </a:bodyPr>
          <a:lstStyle/>
          <a:p>
            <a:pPr algn="ctr">
              <a:defRPr/>
            </a:pPr>
            <a:r>
              <a:rPr lang="en-US" sz="2400" dirty="0">
                <a:solidFill>
                  <a:prstClr val="white"/>
                </a:solidFill>
                <a:latin typeface="MetricHPE" panose="020B0503030202060203" pitchFamily="34" charset="0"/>
                <a:cs typeface="MetricHPE" panose="02070309020205020404" pitchFamily="49" charset="0"/>
              </a:rPr>
              <a:t>Predicts when </a:t>
            </a:r>
            <a:r>
              <a:rPr lang="en-US" sz="2400">
                <a:solidFill>
                  <a:prstClr val="white"/>
                </a:solidFill>
                <a:latin typeface="MetricHPE" panose="020B0503030202060203" pitchFamily="34" charset="0"/>
                <a:cs typeface="MetricHPE" panose="02070309020205020404" pitchFamily="49" charset="0"/>
              </a:rPr>
              <a:t>cluster capacity is </a:t>
            </a:r>
            <a:r>
              <a:rPr lang="en-US" sz="2400" dirty="0">
                <a:solidFill>
                  <a:prstClr val="white"/>
                </a:solidFill>
                <a:latin typeface="MetricHPE" panose="020B0503030202060203" pitchFamily="34" charset="0"/>
                <a:cs typeface="MetricHPE" panose="02070309020205020404" pitchFamily="49" charset="0"/>
              </a:rPr>
              <a:t>full in </a:t>
            </a:r>
            <a:r>
              <a:rPr lang="en-US" sz="2400" b="1" dirty="0">
                <a:solidFill>
                  <a:prstClr val="white"/>
                </a:solidFill>
                <a:latin typeface="MetricHPE" panose="020B0503030202060203" pitchFamily="34" charset="0"/>
                <a:cs typeface="MetricHPE" panose="02070309020205020404" pitchFamily="49" charset="0"/>
              </a:rPr>
              <a:t>90 days </a:t>
            </a:r>
            <a:r>
              <a:rPr lang="en-US" sz="2400" dirty="0">
                <a:solidFill>
                  <a:prstClr val="white"/>
                </a:solidFill>
                <a:latin typeface="MetricHPE" panose="020B0503030202060203" pitchFamily="34" charset="0"/>
                <a:cs typeface="MetricHPE" panose="02070309020205020404" pitchFamily="49" charset="0"/>
              </a:rPr>
              <a:t>with insights into top consumers</a:t>
            </a:r>
          </a:p>
        </p:txBody>
      </p:sp>
      <p:sp>
        <p:nvSpPr>
          <p:cNvPr id="52" name="Rectangle 51">
            <a:extLst>
              <a:ext uri="{FF2B5EF4-FFF2-40B4-BE49-F238E27FC236}">
                <a16:creationId xmlns:a16="http://schemas.microsoft.com/office/drawing/2014/main" id="{2D0CE404-6205-B84F-9593-02592694AF63}"/>
              </a:ext>
            </a:extLst>
          </p:cNvPr>
          <p:cNvSpPr/>
          <p:nvPr/>
        </p:nvSpPr>
        <p:spPr bwMode="ltGray">
          <a:xfrm>
            <a:off x="4287202" y="2782129"/>
            <a:ext cx="3376478" cy="1878362"/>
          </a:xfrm>
          <a:prstGeom prst="rect">
            <a:avLst/>
          </a:prstGeom>
          <a:solidFill>
            <a:schemeClr val="tx1"/>
          </a:solidFill>
          <a:ln w="57150" cap="flat" cmpd="sng" algn="ctr">
            <a:noFill/>
            <a:prstDash val="solid"/>
            <a:miter lim="800000"/>
          </a:ln>
          <a:effectLst/>
        </p:spPr>
        <p:txBody>
          <a:bodyPr lIns="182880" tIns="182880" rIns="182880" bIns="182880" rtlCol="0" anchor="t"/>
          <a:lstStyle/>
          <a:p>
            <a:pPr algn="ctr">
              <a:lnSpc>
                <a:spcPct val="90000"/>
              </a:lnSpc>
              <a:defRPr/>
            </a:pPr>
            <a:endParaRPr lang="en-US" sz="1400" b="1" kern="0" dirty="0">
              <a:solidFill>
                <a:prstClr val="white"/>
              </a:solidFill>
              <a:ea typeface="MetricHPE" charset="0"/>
              <a:cs typeface="MetricHPE" charset="0"/>
            </a:endParaRPr>
          </a:p>
        </p:txBody>
      </p:sp>
      <p:sp>
        <p:nvSpPr>
          <p:cNvPr id="54" name="Rectangle 53">
            <a:extLst>
              <a:ext uri="{FF2B5EF4-FFF2-40B4-BE49-F238E27FC236}">
                <a16:creationId xmlns:a16="http://schemas.microsoft.com/office/drawing/2014/main" id="{AF02C035-62D5-AE46-8B8F-A5DE8EBD9A85}"/>
              </a:ext>
            </a:extLst>
          </p:cNvPr>
          <p:cNvSpPr/>
          <p:nvPr/>
        </p:nvSpPr>
        <p:spPr>
          <a:xfrm>
            <a:off x="4467656" y="3015817"/>
            <a:ext cx="3015570" cy="1200329"/>
          </a:xfrm>
          <a:prstGeom prst="rect">
            <a:avLst/>
          </a:prstGeom>
        </p:spPr>
        <p:txBody>
          <a:bodyPr wrap="square">
            <a:spAutoFit/>
          </a:bodyPr>
          <a:lstStyle/>
          <a:p>
            <a:pPr algn="ctr">
              <a:defRPr/>
            </a:pPr>
            <a:r>
              <a:rPr lang="en-US" sz="2400" b="1" dirty="0">
                <a:solidFill>
                  <a:prstClr val="white"/>
                </a:solidFill>
                <a:latin typeface="MetricHPE" panose="020B0503030202060203" pitchFamily="34" charset="0"/>
                <a:ea typeface="MetricHPE" charset="0"/>
                <a:cs typeface="MetricHPE" panose="02070309020205020404" pitchFamily="49" charset="0"/>
              </a:rPr>
              <a:t>Multi-site view of all VMs </a:t>
            </a:r>
            <a:r>
              <a:rPr lang="en-US" sz="2400" dirty="0">
                <a:solidFill>
                  <a:prstClr val="white"/>
                </a:solidFill>
                <a:latin typeface="MetricHPE" panose="020B0503030202060203" pitchFamily="34" charset="0"/>
                <a:ea typeface="MetricHPE" charset="0"/>
                <a:cs typeface="MetricHPE" panose="02070309020205020404" pitchFamily="49" charset="0"/>
              </a:rPr>
              <a:t>and backups with efficiency savings</a:t>
            </a:r>
          </a:p>
        </p:txBody>
      </p:sp>
      <p:sp>
        <p:nvSpPr>
          <p:cNvPr id="51" name="Rectangle 50">
            <a:extLst>
              <a:ext uri="{FF2B5EF4-FFF2-40B4-BE49-F238E27FC236}">
                <a16:creationId xmlns:a16="http://schemas.microsoft.com/office/drawing/2014/main" id="{A0EB84FE-F907-5D49-AE68-DA1F2B3DC808}"/>
              </a:ext>
            </a:extLst>
          </p:cNvPr>
          <p:cNvSpPr/>
          <p:nvPr/>
        </p:nvSpPr>
        <p:spPr bwMode="ltGray">
          <a:xfrm>
            <a:off x="8020172" y="2782129"/>
            <a:ext cx="3376478" cy="1878362"/>
          </a:xfrm>
          <a:prstGeom prst="rect">
            <a:avLst/>
          </a:prstGeom>
          <a:solidFill>
            <a:schemeClr val="tx1"/>
          </a:solidFill>
          <a:ln w="57150" cap="flat" cmpd="sng" algn="ctr">
            <a:noFill/>
            <a:prstDash val="solid"/>
            <a:miter lim="800000"/>
          </a:ln>
          <a:effectLst/>
        </p:spPr>
        <p:txBody>
          <a:bodyPr lIns="182880" tIns="182880" rIns="182880" bIns="182880" rtlCol="0" anchor="t"/>
          <a:lstStyle/>
          <a:p>
            <a:pPr algn="ctr">
              <a:lnSpc>
                <a:spcPct val="90000"/>
              </a:lnSpc>
              <a:defRPr/>
            </a:pPr>
            <a:endParaRPr lang="en-US" sz="1400" b="1" kern="0" dirty="0">
              <a:solidFill>
                <a:prstClr val="white"/>
              </a:solidFill>
              <a:ea typeface="MetricHPE" charset="0"/>
              <a:cs typeface="MetricHPE" charset="0"/>
            </a:endParaRPr>
          </a:p>
        </p:txBody>
      </p:sp>
      <p:sp>
        <p:nvSpPr>
          <p:cNvPr id="53" name="Rectangle 52">
            <a:extLst>
              <a:ext uri="{FF2B5EF4-FFF2-40B4-BE49-F238E27FC236}">
                <a16:creationId xmlns:a16="http://schemas.microsoft.com/office/drawing/2014/main" id="{B583CE26-9177-3D49-8525-AC3E41D9F401}"/>
              </a:ext>
            </a:extLst>
          </p:cNvPr>
          <p:cNvSpPr/>
          <p:nvPr/>
        </p:nvSpPr>
        <p:spPr>
          <a:xfrm>
            <a:off x="8281025" y="3015817"/>
            <a:ext cx="2854773" cy="1569660"/>
          </a:xfrm>
          <a:prstGeom prst="rect">
            <a:avLst/>
          </a:prstGeom>
        </p:spPr>
        <p:txBody>
          <a:bodyPr wrap="square">
            <a:spAutoFit/>
          </a:bodyPr>
          <a:lstStyle/>
          <a:p>
            <a:pPr algn="ctr">
              <a:defRPr/>
            </a:pPr>
            <a:r>
              <a:rPr lang="en-US" sz="2400" b="1" dirty="0">
                <a:solidFill>
                  <a:prstClr val="white"/>
                </a:solidFill>
                <a:latin typeface="MetricHPE" panose="020B0503030202060203" pitchFamily="34" charset="0"/>
                <a:cs typeface="MetricHPE" panose="02070309020205020404" pitchFamily="49" charset="0"/>
              </a:rPr>
              <a:t>Automated</a:t>
            </a:r>
            <a:r>
              <a:rPr lang="en-US" sz="2400" dirty="0">
                <a:solidFill>
                  <a:prstClr val="white"/>
                </a:solidFill>
                <a:latin typeface="MetricHPE" panose="020B0503030202060203" pitchFamily="34" charset="0"/>
                <a:cs typeface="MetricHPE" panose="02070309020205020404" pitchFamily="49" charset="0"/>
              </a:rPr>
              <a:t> wellness alerts and </a:t>
            </a:r>
            <a:r>
              <a:rPr lang="en-US" sz="2400" b="1" dirty="0">
                <a:solidFill>
                  <a:prstClr val="white"/>
                </a:solidFill>
                <a:latin typeface="MetricHPE" panose="020B0503030202060203" pitchFamily="34" charset="0"/>
                <a:cs typeface="MetricHPE" panose="02070309020205020404" pitchFamily="49" charset="0"/>
              </a:rPr>
              <a:t>signature detection</a:t>
            </a:r>
            <a:r>
              <a:rPr lang="en-US" sz="2400" dirty="0">
                <a:solidFill>
                  <a:prstClr val="white"/>
                </a:solidFill>
                <a:latin typeface="MetricHPE" panose="020B0503030202060203" pitchFamily="34" charset="0"/>
                <a:cs typeface="MetricHPE" panose="02070309020205020404" pitchFamily="49" charset="0"/>
              </a:rPr>
              <a:t> into complex problems </a:t>
            </a:r>
          </a:p>
        </p:txBody>
      </p:sp>
      <p:cxnSp>
        <p:nvCxnSpPr>
          <p:cNvPr id="10" name="Straight Connector 9"/>
          <p:cNvCxnSpPr/>
          <p:nvPr/>
        </p:nvCxnSpPr>
        <p:spPr>
          <a:xfrm>
            <a:off x="554208" y="2782128"/>
            <a:ext cx="3376478"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287202" y="2782128"/>
            <a:ext cx="3376478" cy="0"/>
          </a:xfrm>
          <a:prstGeom prst="line">
            <a:avLst/>
          </a:prstGeom>
          <a:ln w="571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8020172" y="2782128"/>
            <a:ext cx="3376478" cy="0"/>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p:cNvSpPr>
            <a:spLocks noGrp="1"/>
          </p:cNvSpPr>
          <p:nvPr>
            <p:ph type="ftr" sz="quarter" idx="10"/>
          </p:nvPr>
        </p:nvSpPr>
        <p:spPr/>
        <p:txBody>
          <a:bodyPr/>
          <a:lstStyle/>
          <a:p>
            <a:r>
              <a:rPr lang="en-US"/>
              <a:t>HPE CONFIDENTIAL | AUTHORIZED HPE PARTNER USE ONLY</a:t>
            </a:r>
            <a:endParaRPr lang="en-US" dirty="0"/>
          </a:p>
        </p:txBody>
      </p:sp>
      <p:sp>
        <p:nvSpPr>
          <p:cNvPr id="4" name="Slide Number Placeholder 3"/>
          <p:cNvSpPr>
            <a:spLocks noGrp="1"/>
          </p:cNvSpPr>
          <p:nvPr>
            <p:ph type="sldNum" sz="quarter" idx="11"/>
          </p:nvPr>
        </p:nvSpPr>
        <p:spPr/>
        <p:txBody>
          <a:bodyPr/>
          <a:lstStyle/>
          <a:p>
            <a:pPr defTabSz="1088421">
              <a:buFontTx/>
              <a:buBlip>
                <a:blip r:embed="rId4"/>
              </a:buBlip>
            </a:pPr>
            <a:fld id="{104FC826-72BB-4AF1-BA01-A94F7396A7DC}" type="slidenum">
              <a:rPr lang="en-US" smtClean="0"/>
              <a:pPr defTabSz="1088421">
                <a:buFontTx/>
                <a:buBlip>
                  <a:blip r:embed="rId4"/>
                </a:buBlip>
              </a:pPr>
              <a:t>13</a:t>
            </a:fld>
            <a:endParaRPr lang="en-US" dirty="0"/>
          </a:p>
        </p:txBody>
      </p:sp>
    </p:spTree>
    <p:extLst>
      <p:ext uri="{BB962C8B-B14F-4D97-AF65-F5344CB8AC3E}">
        <p14:creationId xmlns:p14="http://schemas.microsoft.com/office/powerpoint/2010/main" val="2235881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9D6AEBF-485B-E147-B59F-C5032CFB2C4D}"/>
              </a:ext>
            </a:extLst>
          </p:cNvPr>
          <p:cNvPicPr>
            <a:picLocks noChangeAspect="1"/>
          </p:cNvPicPr>
          <p:nvPr/>
        </p:nvPicPr>
        <p:blipFill rotWithShape="1">
          <a:blip r:embed="rId3">
            <a:extLst>
              <a:ext uri="{28A0092B-C50C-407E-A947-70E740481C1C}">
                <a14:useLocalDpi xmlns:a14="http://schemas.microsoft.com/office/drawing/2010/main" val="0"/>
              </a:ext>
            </a:extLst>
          </a:blip>
          <a:srcRect t="11402"/>
          <a:stretch/>
        </p:blipFill>
        <p:spPr>
          <a:xfrm>
            <a:off x="0" y="1109133"/>
            <a:ext cx="12192000" cy="4986868"/>
          </a:xfrm>
          <a:prstGeom prst="rect">
            <a:avLst/>
          </a:prstGeom>
        </p:spPr>
      </p:pic>
      <p:sp>
        <p:nvSpPr>
          <p:cNvPr id="19" name="Rectangle 18">
            <a:extLst>
              <a:ext uri="{FF2B5EF4-FFF2-40B4-BE49-F238E27FC236}">
                <a16:creationId xmlns:a16="http://schemas.microsoft.com/office/drawing/2014/main" id="{1BA426B1-CE8A-9D45-9971-69DE0BDAD674}"/>
              </a:ext>
            </a:extLst>
          </p:cNvPr>
          <p:cNvSpPr/>
          <p:nvPr/>
        </p:nvSpPr>
        <p:spPr bwMode="ltGray">
          <a:xfrm>
            <a:off x="734517" y="2560183"/>
            <a:ext cx="3441753" cy="1573967"/>
          </a:xfrm>
          <a:prstGeom prst="rect">
            <a:avLst/>
          </a:prstGeom>
          <a:solidFill>
            <a:schemeClr val="bg1"/>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 name="Rectangle 21">
            <a:extLst>
              <a:ext uri="{FF2B5EF4-FFF2-40B4-BE49-F238E27FC236}">
                <a16:creationId xmlns:a16="http://schemas.microsoft.com/office/drawing/2014/main" id="{01111F53-6FCD-2E44-B1C3-10E3D2371F30}"/>
              </a:ext>
            </a:extLst>
          </p:cNvPr>
          <p:cNvSpPr/>
          <p:nvPr/>
        </p:nvSpPr>
        <p:spPr bwMode="ltGray">
          <a:xfrm>
            <a:off x="4436073" y="2560183"/>
            <a:ext cx="3441753" cy="1573967"/>
          </a:xfrm>
          <a:prstGeom prst="rect">
            <a:avLst/>
          </a:prstGeom>
          <a:solidFill>
            <a:schemeClr val="bg1"/>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4" name="Rectangle 23">
            <a:extLst>
              <a:ext uri="{FF2B5EF4-FFF2-40B4-BE49-F238E27FC236}">
                <a16:creationId xmlns:a16="http://schemas.microsoft.com/office/drawing/2014/main" id="{DA2F5825-A864-A540-82A9-B1E7227AB309}"/>
              </a:ext>
            </a:extLst>
          </p:cNvPr>
          <p:cNvSpPr/>
          <p:nvPr/>
        </p:nvSpPr>
        <p:spPr bwMode="ltGray">
          <a:xfrm>
            <a:off x="8135337" y="2560183"/>
            <a:ext cx="3441753" cy="1573967"/>
          </a:xfrm>
          <a:prstGeom prst="rect">
            <a:avLst/>
          </a:prstGeom>
          <a:solidFill>
            <a:schemeClr val="bg1"/>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a:extLst>
              <a:ext uri="{FF2B5EF4-FFF2-40B4-BE49-F238E27FC236}">
                <a16:creationId xmlns:a16="http://schemas.microsoft.com/office/drawing/2014/main" id="{025845E2-B91B-E644-9EA3-4D7711D2B658}"/>
              </a:ext>
            </a:extLst>
          </p:cNvPr>
          <p:cNvSpPr>
            <a:spLocks noGrp="1"/>
          </p:cNvSpPr>
          <p:nvPr>
            <p:ph type="title"/>
          </p:nvPr>
        </p:nvSpPr>
        <p:spPr/>
        <p:txBody>
          <a:bodyPr/>
          <a:lstStyle/>
          <a:p>
            <a:r>
              <a:rPr lang="en-US"/>
              <a:t>Hyper efficient: Eliminating waste in time and money</a:t>
            </a:r>
            <a:endParaRPr lang="en-US" dirty="0"/>
          </a:p>
        </p:txBody>
      </p:sp>
      <p:sp>
        <p:nvSpPr>
          <p:cNvPr id="11" name="Rectangle 10">
            <a:extLst>
              <a:ext uri="{FF2B5EF4-FFF2-40B4-BE49-F238E27FC236}">
                <a16:creationId xmlns:a16="http://schemas.microsoft.com/office/drawing/2014/main" id="{5ED9E830-2B5C-1149-B3A4-3CD184D88389}"/>
              </a:ext>
            </a:extLst>
          </p:cNvPr>
          <p:cNvSpPr>
            <a:spLocks/>
          </p:cNvSpPr>
          <p:nvPr/>
        </p:nvSpPr>
        <p:spPr>
          <a:xfrm>
            <a:off x="732224" y="2560183"/>
            <a:ext cx="3444046" cy="1573967"/>
          </a:xfrm>
          <a:prstGeom prst="rect">
            <a:avLst/>
          </a:prstGeom>
        </p:spPr>
        <p:txBody>
          <a:bodyPr wrap="square">
            <a:spAutoFit/>
          </a:bodyPr>
          <a:lstStyle/>
          <a:p>
            <a:pPr algn="ctr">
              <a:lnSpc>
                <a:spcPct val="90000"/>
              </a:lnSpc>
              <a:defRPr/>
            </a:pPr>
            <a:r>
              <a:rPr lang="en-US" sz="3200" b="1" dirty="0">
                <a:latin typeface="MetricHPE"/>
              </a:rPr>
              <a:t>Data efficiency </a:t>
            </a:r>
          </a:p>
          <a:p>
            <a:pPr algn="ctr">
              <a:lnSpc>
                <a:spcPct val="90000"/>
              </a:lnSpc>
              <a:defRPr/>
            </a:pPr>
            <a:r>
              <a:rPr lang="en-US" sz="2400" dirty="0"/>
              <a:t>90%+</a:t>
            </a:r>
          </a:p>
          <a:p>
            <a:pPr algn="ctr">
              <a:lnSpc>
                <a:spcPct val="90000"/>
              </a:lnSpc>
              <a:defRPr/>
            </a:pPr>
            <a:r>
              <a:rPr lang="en-US" sz="2400" dirty="0"/>
              <a:t>Capacity savings guaranteed</a:t>
            </a:r>
            <a:endParaRPr lang="en-US" baseline="30000" dirty="0"/>
          </a:p>
        </p:txBody>
      </p:sp>
      <p:sp>
        <p:nvSpPr>
          <p:cNvPr id="21" name="Rectangle 20">
            <a:extLst>
              <a:ext uri="{FF2B5EF4-FFF2-40B4-BE49-F238E27FC236}">
                <a16:creationId xmlns:a16="http://schemas.microsoft.com/office/drawing/2014/main" id="{D1DEE36F-2373-8346-B434-FF0560DC2074}"/>
              </a:ext>
            </a:extLst>
          </p:cNvPr>
          <p:cNvSpPr/>
          <p:nvPr/>
        </p:nvSpPr>
        <p:spPr>
          <a:xfrm>
            <a:off x="4436073" y="2560183"/>
            <a:ext cx="3441753" cy="1200329"/>
          </a:xfrm>
          <a:prstGeom prst="rect">
            <a:avLst/>
          </a:prstGeom>
        </p:spPr>
        <p:txBody>
          <a:bodyPr wrap="square">
            <a:spAutoFit/>
          </a:bodyPr>
          <a:lstStyle/>
          <a:p>
            <a:pPr algn="ctr">
              <a:lnSpc>
                <a:spcPct val="90000"/>
              </a:lnSpc>
              <a:defRPr/>
            </a:pPr>
            <a:r>
              <a:rPr lang="en-US" sz="3200" b="1" dirty="0">
                <a:latin typeface="MetricHPE"/>
              </a:rPr>
              <a:t>Restore efficiency</a:t>
            </a:r>
          </a:p>
          <a:p>
            <a:pPr algn="ctr">
              <a:lnSpc>
                <a:spcPct val="90000"/>
              </a:lnSpc>
              <a:defRPr/>
            </a:pPr>
            <a:r>
              <a:rPr lang="en-US" sz="2400" dirty="0"/>
              <a:t>Power to recover 1TB VMs in 60 secs</a:t>
            </a:r>
            <a:endParaRPr lang="en-US" baseline="30000" dirty="0"/>
          </a:p>
        </p:txBody>
      </p:sp>
      <p:sp>
        <p:nvSpPr>
          <p:cNvPr id="23" name="Rectangle 22">
            <a:extLst>
              <a:ext uri="{FF2B5EF4-FFF2-40B4-BE49-F238E27FC236}">
                <a16:creationId xmlns:a16="http://schemas.microsoft.com/office/drawing/2014/main" id="{C5720B1B-8ED6-2C40-863B-DEA68F6A7FD1}"/>
              </a:ext>
            </a:extLst>
          </p:cNvPr>
          <p:cNvSpPr/>
          <p:nvPr/>
        </p:nvSpPr>
        <p:spPr>
          <a:xfrm>
            <a:off x="8135337" y="2555566"/>
            <a:ext cx="3441753" cy="1209562"/>
          </a:xfrm>
          <a:prstGeom prst="rect">
            <a:avLst/>
          </a:prstGeom>
        </p:spPr>
        <p:txBody>
          <a:bodyPr wrap="square">
            <a:spAutoFit/>
          </a:bodyPr>
          <a:lstStyle/>
          <a:p>
            <a:pPr algn="ctr">
              <a:lnSpc>
                <a:spcPct val="90000"/>
              </a:lnSpc>
              <a:defRPr/>
            </a:pPr>
            <a:r>
              <a:rPr lang="en-US" sz="3200" b="1" dirty="0">
                <a:latin typeface="MetricHPE"/>
              </a:rPr>
              <a:t>System efficiency</a:t>
            </a:r>
          </a:p>
          <a:p>
            <a:pPr algn="ctr">
              <a:lnSpc>
                <a:spcPct val="90000"/>
              </a:lnSpc>
              <a:defRPr/>
            </a:pPr>
            <a:r>
              <a:rPr lang="en-US" sz="2400" dirty="0"/>
              <a:t>All-in-one collapsing </a:t>
            </a:r>
          </a:p>
          <a:p>
            <a:pPr algn="ctr">
              <a:lnSpc>
                <a:spcPct val="90000"/>
              </a:lnSpc>
              <a:defRPr/>
            </a:pPr>
            <a:r>
              <a:rPr lang="en-US" sz="2400" dirty="0"/>
              <a:t>10 discrete silos</a:t>
            </a:r>
            <a:endParaRPr lang="en-US" baseline="30000" dirty="0"/>
          </a:p>
        </p:txBody>
      </p:sp>
      <p:sp>
        <p:nvSpPr>
          <p:cNvPr id="3" name="Footer Placeholder 2"/>
          <p:cNvSpPr>
            <a:spLocks noGrp="1"/>
          </p:cNvSpPr>
          <p:nvPr>
            <p:ph type="ftr" sz="quarter" idx="10"/>
          </p:nvPr>
        </p:nvSpPr>
        <p:spPr/>
        <p:txBody>
          <a:bodyPr/>
          <a:lstStyle/>
          <a:p>
            <a:r>
              <a:rPr lang="en-US"/>
              <a:t>HPE CONFIDENTIAL | AUTHORIZED HPE PARTNER USE ONLY</a:t>
            </a:r>
            <a:endParaRPr lang="en-US" dirty="0"/>
          </a:p>
        </p:txBody>
      </p:sp>
      <p:sp>
        <p:nvSpPr>
          <p:cNvPr id="4" name="Slide Number Placeholder 3"/>
          <p:cNvSpPr>
            <a:spLocks noGrp="1"/>
          </p:cNvSpPr>
          <p:nvPr>
            <p:ph type="sldNum" sz="quarter" idx="11"/>
          </p:nvPr>
        </p:nvSpPr>
        <p:spPr/>
        <p:txBody>
          <a:bodyPr/>
          <a:lstStyle/>
          <a:p>
            <a:pPr defTabSz="1088421">
              <a:buFontTx/>
              <a:buBlip>
                <a:blip r:embed="rId4"/>
              </a:buBlip>
            </a:pPr>
            <a:fld id="{104FC826-72BB-4AF1-BA01-A94F7396A7DC}" type="slidenum">
              <a:rPr lang="en-US" smtClean="0"/>
              <a:pPr defTabSz="1088421">
                <a:buFontTx/>
                <a:buBlip>
                  <a:blip r:embed="rId4"/>
                </a:buBlip>
              </a:pPr>
              <a:t>14</a:t>
            </a:fld>
            <a:endParaRPr lang="en-US" dirty="0"/>
          </a:p>
        </p:txBody>
      </p:sp>
    </p:spTree>
    <p:extLst>
      <p:ext uri="{BB962C8B-B14F-4D97-AF65-F5344CB8AC3E}">
        <p14:creationId xmlns:p14="http://schemas.microsoft.com/office/powerpoint/2010/main" val="157975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bwMode="ltGray">
          <a:xfrm>
            <a:off x="513880" y="1094924"/>
            <a:ext cx="4554168" cy="4938811"/>
          </a:xfrm>
          <a:prstGeom prst="rect">
            <a:avLst/>
          </a:prstGeom>
          <a:solidFill>
            <a:schemeClr val="bg1"/>
          </a:solidFill>
          <a:ln w="25400" cap="flat" cmpd="sng" algn="ctr">
            <a:solidFill>
              <a:schemeClr val="bg2">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0" name="Straight Connector 29"/>
          <p:cNvCxnSpPr/>
          <p:nvPr/>
        </p:nvCxnSpPr>
        <p:spPr>
          <a:xfrm flipH="1">
            <a:off x="6091730" y="1225589"/>
            <a:ext cx="5374" cy="4800877"/>
          </a:xfrm>
          <a:prstGeom prst="line">
            <a:avLst/>
          </a:prstGeom>
          <a:ln w="31750" cap="rnd" cmpd="sng">
            <a:solidFill>
              <a:schemeClr val="accent1"/>
            </a:solidFill>
            <a:prstDash val="dot"/>
            <a:round/>
          </a:ln>
          <a:effectLst/>
        </p:spPr>
        <p:style>
          <a:lnRef idx="2">
            <a:schemeClr val="accent1"/>
          </a:lnRef>
          <a:fillRef idx="0">
            <a:schemeClr val="accent1"/>
          </a:fillRef>
          <a:effectRef idx="1">
            <a:schemeClr val="accent1"/>
          </a:effectRef>
          <a:fontRef idx="minor">
            <a:schemeClr val="tx1"/>
          </a:fontRef>
        </p:style>
      </p:cxnSp>
      <p:sp>
        <p:nvSpPr>
          <p:cNvPr id="3" name="Footer Placeholder 2"/>
          <p:cNvSpPr>
            <a:spLocks noGrp="1"/>
          </p:cNvSpPr>
          <p:nvPr>
            <p:ph type="ftr" sz="quarter" idx="10"/>
          </p:nvPr>
        </p:nvSpPr>
        <p:spPr/>
        <p:txBody>
          <a:bodyPr/>
          <a:lstStyle/>
          <a:p>
            <a:r>
              <a:rPr lang="en-US"/>
              <a:t>HPE CONFIDENTIAL | AUTHORIZED HPE PARTNER USE ONLY</a:t>
            </a:r>
            <a:endParaRPr lang="en-US" dirty="0"/>
          </a:p>
        </p:txBody>
      </p:sp>
      <p:sp>
        <p:nvSpPr>
          <p:cNvPr id="4" name="Slide Number Placeholder 3"/>
          <p:cNvSpPr>
            <a:spLocks noGrp="1"/>
          </p:cNvSpPr>
          <p:nvPr>
            <p:ph type="sldNum" sz="quarter" idx="11"/>
          </p:nvPr>
        </p:nvSpPr>
        <p:spPr/>
        <p:txBody>
          <a:bodyPr/>
          <a:lstStyle/>
          <a:p>
            <a:fld id="{104FC826-72BB-4AF1-BA01-A94F7396A7DC}" type="slidenum">
              <a:rPr lang="en-US" smtClean="0"/>
              <a:pPr/>
              <a:t>15</a:t>
            </a:fld>
            <a:endParaRPr lang="en-US" dirty="0"/>
          </a:p>
        </p:txBody>
      </p:sp>
      <p:sp>
        <p:nvSpPr>
          <p:cNvPr id="2" name="Title 1"/>
          <p:cNvSpPr>
            <a:spLocks noGrp="1"/>
          </p:cNvSpPr>
          <p:nvPr>
            <p:ph type="title"/>
          </p:nvPr>
        </p:nvSpPr>
        <p:spPr/>
        <p:txBody>
          <a:bodyPr/>
          <a:lstStyle/>
          <a:p>
            <a:r>
              <a:rPr lang="en-US"/>
              <a:t>Built-in backup and disaster recovery reduces costs and risk </a:t>
            </a:r>
            <a:endParaRPr lang="en-US" dirty="0"/>
          </a:p>
        </p:txBody>
      </p:sp>
      <p:sp>
        <p:nvSpPr>
          <p:cNvPr id="6" name="Oval 5"/>
          <p:cNvSpPr/>
          <p:nvPr/>
        </p:nvSpPr>
        <p:spPr>
          <a:xfrm>
            <a:off x="5593982" y="3125592"/>
            <a:ext cx="1000870" cy="1000870"/>
          </a:xfrm>
          <a:prstGeom prst="ellipse">
            <a:avLst/>
          </a:prstGeom>
          <a:solidFill>
            <a:schemeClr val="bg1"/>
          </a:solid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976" tIns="45487" rIns="90976" bIns="45487" numCol="1" spcCol="0" rtlCol="0" fromWordArt="0" anchor="ctr" anchorCtr="0" forceAA="0" compatLnSpc="1">
            <a:prstTxWarp prst="textNoShape">
              <a:avLst/>
            </a:prstTxWarp>
            <a:noAutofit/>
          </a:bodyPr>
          <a:lstStyle/>
          <a:p>
            <a:pPr algn="ctr" defTabSz="604353"/>
            <a:r>
              <a:rPr lang="en-US" sz="1696" b="1" dirty="0">
                <a:solidFill>
                  <a:schemeClr val="tx1"/>
                </a:solidFill>
                <a:latin typeface="+mj-lt"/>
              </a:rPr>
              <a:t>OR</a:t>
            </a:r>
          </a:p>
        </p:txBody>
      </p:sp>
      <p:sp>
        <p:nvSpPr>
          <p:cNvPr id="8" name="Rectangle 7"/>
          <p:cNvSpPr/>
          <p:nvPr/>
        </p:nvSpPr>
        <p:spPr bwMode="ltGray">
          <a:xfrm>
            <a:off x="609441" y="2767235"/>
            <a:ext cx="4363048" cy="502355"/>
          </a:xfrm>
          <a:prstGeom prst="rect">
            <a:avLst/>
          </a:prstGeom>
          <a:solidFill>
            <a:schemeClr val="bg1">
              <a:lumMod val="85000"/>
            </a:schemeClr>
          </a:solidFill>
          <a:ln w="25400" cmpd="sng">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prstClr val="white"/>
              </a:solidFill>
            </a:endParaRPr>
          </a:p>
        </p:txBody>
      </p:sp>
      <p:sp>
        <p:nvSpPr>
          <p:cNvPr id="13" name="Rectangle 12"/>
          <p:cNvSpPr/>
          <p:nvPr/>
        </p:nvSpPr>
        <p:spPr>
          <a:xfrm>
            <a:off x="997855" y="2932956"/>
            <a:ext cx="3816644" cy="200055"/>
          </a:xfrm>
          <a:prstGeom prst="rect">
            <a:avLst/>
          </a:prstGeom>
        </p:spPr>
        <p:txBody>
          <a:bodyPr wrap="square" lIns="0" tIns="0" rIns="0" bIns="0">
            <a:spAutoFit/>
          </a:bodyPr>
          <a:lstStyle/>
          <a:p>
            <a:pPr defTabSz="909710" eaLnBrk="0" fontAlgn="base" hangingPunct="0">
              <a:spcBef>
                <a:spcPct val="0"/>
              </a:spcBef>
              <a:spcAft>
                <a:spcPct val="0"/>
              </a:spcAft>
            </a:pPr>
            <a:r>
              <a:rPr lang="en-US" altLang="en-US" sz="1300" b="1" dirty="0">
                <a:latin typeface="+mj-lt"/>
                <a:ea typeface="MetricHPE"/>
                <a:cs typeface="MetricHPE"/>
              </a:rPr>
              <a:t>+ third-party backup for operational recovery</a:t>
            </a:r>
          </a:p>
        </p:txBody>
      </p:sp>
      <p:sp>
        <p:nvSpPr>
          <p:cNvPr id="18" name="Rectangle 17"/>
          <p:cNvSpPr/>
          <p:nvPr/>
        </p:nvSpPr>
        <p:spPr bwMode="ltGray">
          <a:xfrm>
            <a:off x="609600" y="3834489"/>
            <a:ext cx="4363048" cy="502355"/>
          </a:xfrm>
          <a:prstGeom prst="rect">
            <a:avLst/>
          </a:prstGeom>
          <a:solidFill>
            <a:schemeClr val="bg1">
              <a:lumMod val="85000"/>
            </a:schemeClr>
          </a:solidFill>
          <a:ln w="25400" cmpd="sng">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prstClr val="white"/>
              </a:solidFill>
            </a:endParaRPr>
          </a:p>
        </p:txBody>
      </p:sp>
      <p:sp>
        <p:nvSpPr>
          <p:cNvPr id="19" name="Rectangle 18"/>
          <p:cNvSpPr/>
          <p:nvPr/>
        </p:nvSpPr>
        <p:spPr>
          <a:xfrm>
            <a:off x="997855" y="4014668"/>
            <a:ext cx="3816644" cy="200055"/>
          </a:xfrm>
          <a:prstGeom prst="rect">
            <a:avLst/>
          </a:prstGeom>
        </p:spPr>
        <p:txBody>
          <a:bodyPr wrap="square" lIns="0" tIns="0" rIns="0" bIns="0">
            <a:spAutoFit/>
          </a:bodyPr>
          <a:lstStyle/>
          <a:p>
            <a:pPr defTabSz="909710" eaLnBrk="0" fontAlgn="base" hangingPunct="0">
              <a:spcBef>
                <a:spcPct val="0"/>
              </a:spcBef>
              <a:spcAft>
                <a:spcPct val="0"/>
              </a:spcAft>
            </a:pPr>
            <a:r>
              <a:rPr lang="en-US" altLang="en-US" sz="1300" b="1" dirty="0">
                <a:latin typeface="+mj-lt"/>
                <a:ea typeface="MetricHPE"/>
                <a:cs typeface="MetricHPE"/>
              </a:rPr>
              <a:t>+ replication and disaster recovery automation</a:t>
            </a:r>
          </a:p>
        </p:txBody>
      </p:sp>
      <p:sp>
        <p:nvSpPr>
          <p:cNvPr id="20" name="Rectangle 19"/>
          <p:cNvSpPr/>
          <p:nvPr/>
        </p:nvSpPr>
        <p:spPr bwMode="ltGray">
          <a:xfrm>
            <a:off x="609600" y="4896220"/>
            <a:ext cx="4363048" cy="502355"/>
          </a:xfrm>
          <a:prstGeom prst="rect">
            <a:avLst/>
          </a:prstGeom>
          <a:solidFill>
            <a:schemeClr val="bg1">
              <a:lumMod val="85000"/>
            </a:schemeClr>
          </a:solidFill>
          <a:ln w="25400" cmpd="sng">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prstClr val="white"/>
              </a:solidFill>
            </a:endParaRPr>
          </a:p>
        </p:txBody>
      </p:sp>
      <p:sp>
        <p:nvSpPr>
          <p:cNvPr id="21" name="Rectangle 20"/>
          <p:cNvSpPr/>
          <p:nvPr/>
        </p:nvSpPr>
        <p:spPr>
          <a:xfrm>
            <a:off x="997855" y="5051046"/>
            <a:ext cx="3816644" cy="200055"/>
          </a:xfrm>
          <a:prstGeom prst="rect">
            <a:avLst/>
          </a:prstGeom>
        </p:spPr>
        <p:txBody>
          <a:bodyPr wrap="square" lIns="0" tIns="0" rIns="0" bIns="0">
            <a:spAutoFit/>
          </a:bodyPr>
          <a:lstStyle/>
          <a:p>
            <a:pPr defTabSz="909710" eaLnBrk="0" fontAlgn="base" hangingPunct="0">
              <a:spcBef>
                <a:spcPct val="0"/>
              </a:spcBef>
              <a:spcAft>
                <a:spcPct val="0"/>
              </a:spcAft>
            </a:pPr>
            <a:r>
              <a:rPr lang="en-US" altLang="en-US" sz="1300" b="1" dirty="0">
                <a:latin typeface="+mj-lt"/>
                <a:ea typeface="MetricHPE"/>
                <a:cs typeface="MetricHPE"/>
              </a:rPr>
              <a:t>+ WAN optimization</a:t>
            </a:r>
          </a:p>
        </p:txBody>
      </p:sp>
      <p:sp>
        <p:nvSpPr>
          <p:cNvPr id="22" name="Rectangle 21"/>
          <p:cNvSpPr/>
          <p:nvPr/>
        </p:nvSpPr>
        <p:spPr bwMode="ltGray">
          <a:xfrm>
            <a:off x="609600" y="1710571"/>
            <a:ext cx="4363048" cy="2156624"/>
          </a:xfrm>
          <a:prstGeom prst="rect">
            <a:avLst/>
          </a:prstGeom>
          <a:noFill/>
          <a:ln w="25400" cmpd="sng">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prstClr val="white"/>
              </a:solidFill>
            </a:endParaRPr>
          </a:p>
        </p:txBody>
      </p:sp>
      <p:sp>
        <p:nvSpPr>
          <p:cNvPr id="23" name="Rectangle 22"/>
          <p:cNvSpPr/>
          <p:nvPr/>
        </p:nvSpPr>
        <p:spPr bwMode="ltGray">
          <a:xfrm>
            <a:off x="609600" y="3834227"/>
            <a:ext cx="4363048" cy="1080600"/>
          </a:xfrm>
          <a:prstGeom prst="rect">
            <a:avLst/>
          </a:prstGeom>
          <a:noFill/>
          <a:ln w="25400" cmpd="sng">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prstClr val="white"/>
              </a:solidFill>
            </a:endParaRPr>
          </a:p>
        </p:txBody>
      </p:sp>
      <p:sp>
        <p:nvSpPr>
          <p:cNvPr id="24" name="Rectangle 23"/>
          <p:cNvSpPr/>
          <p:nvPr/>
        </p:nvSpPr>
        <p:spPr bwMode="ltGray">
          <a:xfrm>
            <a:off x="609600" y="4905524"/>
            <a:ext cx="4363048" cy="1069830"/>
          </a:xfrm>
          <a:prstGeom prst="rect">
            <a:avLst/>
          </a:prstGeom>
          <a:noFill/>
          <a:ln w="25400" cmpd="sng">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prstClr val="white"/>
              </a:solidFill>
            </a:endParaRPr>
          </a:p>
        </p:txBody>
      </p:sp>
      <p:grpSp>
        <p:nvGrpSpPr>
          <p:cNvPr id="28" name="Group 27"/>
          <p:cNvGrpSpPr/>
          <p:nvPr/>
        </p:nvGrpSpPr>
        <p:grpSpPr>
          <a:xfrm>
            <a:off x="7094738" y="2544320"/>
            <a:ext cx="4386462" cy="2163414"/>
            <a:chOff x="6696053" y="2687781"/>
            <a:chExt cx="4785147" cy="2360046"/>
          </a:xfrm>
        </p:grpSpPr>
        <p:sp>
          <p:nvSpPr>
            <p:cNvPr id="7" name="Rectangle 6"/>
            <p:cNvSpPr/>
            <p:nvPr/>
          </p:nvSpPr>
          <p:spPr>
            <a:xfrm>
              <a:off x="7665813" y="2687781"/>
              <a:ext cx="2845626" cy="402900"/>
            </a:xfrm>
            <a:prstGeom prst="rect">
              <a:avLst/>
            </a:prstGeom>
          </p:spPr>
          <p:txBody>
            <a:bodyPr wrap="square">
              <a:spAutoFit/>
            </a:bodyPr>
            <a:lstStyle/>
            <a:p>
              <a:pPr algn="ctr">
                <a:lnSpc>
                  <a:spcPct val="90000"/>
                </a:lnSpc>
              </a:pPr>
              <a:r>
                <a:rPr lang="en-US" sz="2000" b="1" dirty="0">
                  <a:latin typeface="+mj-lt"/>
                  <a:cs typeface="MetricHPE"/>
                </a:rPr>
                <a:t>HPE SimpliVity</a:t>
              </a:r>
            </a:p>
          </p:txBody>
        </p:sp>
        <p:pic>
          <p:nvPicPr>
            <p:cNvPr id="25" name="Picture 2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96053" y="3462747"/>
              <a:ext cx="4785147" cy="1585080"/>
            </a:xfrm>
            <a:prstGeom prst="rect">
              <a:avLst/>
            </a:prstGeom>
          </p:spPr>
        </p:pic>
      </p:grpSp>
      <p:sp>
        <p:nvSpPr>
          <p:cNvPr id="27" name="Rectangle 26"/>
          <p:cNvSpPr/>
          <p:nvPr/>
        </p:nvSpPr>
        <p:spPr bwMode="ltGray">
          <a:xfrm>
            <a:off x="7010400" y="2235020"/>
            <a:ext cx="4572000" cy="2782014"/>
          </a:xfrm>
          <a:prstGeom prst="rect">
            <a:avLst/>
          </a:prstGeom>
          <a:no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37" name="Rectangle 36"/>
          <p:cNvSpPr/>
          <p:nvPr/>
        </p:nvSpPr>
        <p:spPr bwMode="ltGray">
          <a:xfrm>
            <a:off x="609441" y="1719656"/>
            <a:ext cx="4363048" cy="502355"/>
          </a:xfrm>
          <a:prstGeom prst="rect">
            <a:avLst/>
          </a:prstGeom>
          <a:solidFill>
            <a:schemeClr val="bg1">
              <a:lumMod val="85000"/>
            </a:schemeClr>
          </a:solidFill>
          <a:ln w="25400" cmpd="sng">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prstClr val="white"/>
              </a:solidFill>
            </a:endParaRPr>
          </a:p>
        </p:txBody>
      </p:sp>
      <p:sp>
        <p:nvSpPr>
          <p:cNvPr id="38" name="Rectangle 37"/>
          <p:cNvSpPr/>
          <p:nvPr/>
        </p:nvSpPr>
        <p:spPr>
          <a:xfrm>
            <a:off x="997855" y="1885377"/>
            <a:ext cx="3816644" cy="200055"/>
          </a:xfrm>
          <a:prstGeom prst="rect">
            <a:avLst/>
          </a:prstGeom>
        </p:spPr>
        <p:txBody>
          <a:bodyPr wrap="square" lIns="0" tIns="0" rIns="0" bIns="0">
            <a:spAutoFit/>
          </a:bodyPr>
          <a:lstStyle/>
          <a:p>
            <a:pPr defTabSz="909710" eaLnBrk="0" fontAlgn="base" hangingPunct="0">
              <a:spcBef>
                <a:spcPct val="0"/>
              </a:spcBef>
              <a:spcAft>
                <a:spcPct val="0"/>
              </a:spcAft>
            </a:pPr>
            <a:r>
              <a:rPr lang="en-US" altLang="en-US" sz="1300" b="1" dirty="0">
                <a:latin typeface="+mj-lt"/>
                <a:ea typeface="MetricHPE"/>
                <a:cs typeface="MetricHPE"/>
              </a:rPr>
              <a:t>+ backup media and tape infrastructure</a:t>
            </a:r>
          </a:p>
        </p:txBody>
      </p:sp>
      <p:pic>
        <p:nvPicPr>
          <p:cNvPr id="39" name="Picture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2911" y="2338447"/>
            <a:ext cx="680616" cy="294771"/>
          </a:xfrm>
          <a:prstGeom prst="rect">
            <a:avLst/>
          </a:prstGeom>
        </p:spPr>
      </p:pic>
      <p:pic>
        <p:nvPicPr>
          <p:cNvPr id="40" name="Picture 39"/>
          <p:cNvPicPr>
            <a:picLocks noChangeAspect="1"/>
          </p:cNvPicPr>
          <p:nvPr/>
        </p:nvPicPr>
        <p:blipFill>
          <a:blip r:embed="rId5"/>
          <a:stretch>
            <a:fillRect/>
          </a:stretch>
        </p:blipFill>
        <p:spPr>
          <a:xfrm>
            <a:off x="3276917" y="2288087"/>
            <a:ext cx="1002984" cy="395493"/>
          </a:xfrm>
          <a:prstGeom prst="rect">
            <a:avLst/>
          </a:prstGeom>
        </p:spPr>
      </p:pic>
      <p:sp>
        <p:nvSpPr>
          <p:cNvPr id="56" name="TextBox 55"/>
          <p:cNvSpPr txBox="1"/>
          <p:nvPr/>
        </p:nvSpPr>
        <p:spPr>
          <a:xfrm>
            <a:off x="1857863" y="1007070"/>
            <a:ext cx="2932681" cy="618631"/>
          </a:xfrm>
          <a:prstGeom prst="rect">
            <a:avLst/>
          </a:prstGeom>
          <a:noFill/>
          <a:ln w="57150">
            <a:noFill/>
            <a:miter lim="800000"/>
          </a:ln>
        </p:spPr>
        <p:txBody>
          <a:bodyPr wrap="square" lIns="182880" tIns="182880" rIns="182880" bIns="182880" rtlCol="0">
            <a:noAutofit/>
          </a:bodyPr>
          <a:lstStyle/>
          <a:p>
            <a:pPr algn="l">
              <a:lnSpc>
                <a:spcPct val="90000"/>
              </a:lnSpc>
              <a:spcBef>
                <a:spcPts val="400"/>
              </a:spcBef>
            </a:pPr>
            <a:r>
              <a:rPr lang="en-US" sz="1300" b="1">
                <a:latin typeface="+mj-lt"/>
                <a:ea typeface="MetricHPE"/>
                <a:cs typeface="MetricHPE"/>
              </a:rPr>
              <a:t>Alternate hyperconverged without </a:t>
            </a:r>
            <a:r>
              <a:rPr lang="en-US" sz="1300" b="1" dirty="0">
                <a:latin typeface="+mj-lt"/>
                <a:ea typeface="MetricHPE"/>
                <a:cs typeface="MetricHPE"/>
              </a:rPr>
              <a:t>built-in backup/recovery </a:t>
            </a:r>
          </a:p>
        </p:txBody>
      </p:sp>
      <p:pic>
        <p:nvPicPr>
          <p:cNvPr id="57" name="Picture 56" descr="Master-20.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1213" y="3358099"/>
            <a:ext cx="609851" cy="408428"/>
          </a:xfrm>
          <a:prstGeom prst="rect">
            <a:avLst/>
          </a:prstGeom>
          <a:ln>
            <a:noFill/>
          </a:ln>
        </p:spPr>
      </p:pic>
      <p:pic>
        <p:nvPicPr>
          <p:cNvPr id="58" name="Picture 57" descr="Master-20.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91289" y="3360115"/>
            <a:ext cx="609851" cy="408428"/>
          </a:xfrm>
          <a:prstGeom prst="rect">
            <a:avLst/>
          </a:prstGeom>
          <a:ln>
            <a:noFill/>
          </a:ln>
        </p:spPr>
      </p:pic>
      <p:pic>
        <p:nvPicPr>
          <p:cNvPr id="59" name="Picture 58" descr="Master-20.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01251" y="3352632"/>
            <a:ext cx="609851" cy="408428"/>
          </a:xfrm>
          <a:prstGeom prst="rect">
            <a:avLst/>
          </a:prstGeom>
          <a:ln>
            <a:noFill/>
          </a:ln>
        </p:spPr>
      </p:pic>
      <p:pic>
        <p:nvPicPr>
          <p:cNvPr id="60" name="Picture 59" descr="Automate_2C.emf"/>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36082" y="4380404"/>
            <a:ext cx="540188" cy="477099"/>
          </a:xfrm>
          <a:prstGeom prst="rect">
            <a:avLst/>
          </a:prstGeom>
        </p:spPr>
      </p:pic>
      <p:pic>
        <p:nvPicPr>
          <p:cNvPr id="61" name="Picture 60" descr="Automate_2C.emf"/>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6044" y="4373741"/>
            <a:ext cx="540188" cy="477099"/>
          </a:xfrm>
          <a:prstGeom prst="rect">
            <a:avLst/>
          </a:prstGeom>
        </p:spPr>
      </p:pic>
      <p:pic>
        <p:nvPicPr>
          <p:cNvPr id="62" name="Picture 61" descr="Automate_2C.emf"/>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26120" y="4375910"/>
            <a:ext cx="540188" cy="477099"/>
          </a:xfrm>
          <a:prstGeom prst="rect">
            <a:avLst/>
          </a:prstGeom>
        </p:spPr>
      </p:pic>
      <p:pic>
        <p:nvPicPr>
          <p:cNvPr id="70" name="Picture 69" descr="IT_infrastructure_2C.emf"/>
          <p:cNvPicPr preferRelativeResize="0">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78678" y="5491683"/>
            <a:ext cx="454995" cy="454995"/>
          </a:xfrm>
          <a:prstGeom prst="rect">
            <a:avLst/>
          </a:prstGeom>
        </p:spPr>
      </p:pic>
      <p:grpSp>
        <p:nvGrpSpPr>
          <p:cNvPr id="71" name="Group 70"/>
          <p:cNvGrpSpPr>
            <a:grpSpLocks noChangeAspect="1"/>
          </p:cNvGrpSpPr>
          <p:nvPr/>
        </p:nvGrpSpPr>
        <p:grpSpPr>
          <a:xfrm>
            <a:off x="4261094" y="5486184"/>
            <a:ext cx="465991" cy="465991"/>
            <a:chOff x="5819775" y="3152775"/>
            <a:chExt cx="552450" cy="552450"/>
          </a:xfrm>
        </p:grpSpPr>
        <p:sp>
          <p:nvSpPr>
            <p:cNvPr id="72" name="Freeform 33"/>
            <p:cNvSpPr>
              <a:spLocks noEditPoints="1"/>
            </p:cNvSpPr>
            <p:nvPr/>
          </p:nvSpPr>
          <p:spPr bwMode="auto">
            <a:xfrm>
              <a:off x="6019800" y="3352800"/>
              <a:ext cx="152400" cy="152400"/>
            </a:xfrm>
            <a:custGeom>
              <a:avLst/>
              <a:gdLst>
                <a:gd name="T0" fmla="*/ 96 w 96"/>
                <a:gd name="T1" fmla="*/ 96 h 96"/>
                <a:gd name="T2" fmla="*/ 0 w 96"/>
                <a:gd name="T3" fmla="*/ 96 h 96"/>
                <a:gd name="T4" fmla="*/ 0 w 96"/>
                <a:gd name="T5" fmla="*/ 0 h 96"/>
                <a:gd name="T6" fmla="*/ 96 w 96"/>
                <a:gd name="T7" fmla="*/ 0 h 96"/>
                <a:gd name="T8" fmla="*/ 96 w 96"/>
                <a:gd name="T9" fmla="*/ 96 h 96"/>
                <a:gd name="T10" fmla="*/ 19 w 96"/>
                <a:gd name="T11" fmla="*/ 77 h 96"/>
                <a:gd name="T12" fmla="*/ 77 w 96"/>
                <a:gd name="T13" fmla="*/ 77 h 96"/>
                <a:gd name="T14" fmla="*/ 77 w 96"/>
                <a:gd name="T15" fmla="*/ 19 h 96"/>
                <a:gd name="T16" fmla="*/ 19 w 96"/>
                <a:gd name="T17" fmla="*/ 19 h 96"/>
                <a:gd name="T18" fmla="*/ 19 w 96"/>
                <a:gd name="T19" fmla="*/ 7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96" y="96"/>
                  </a:moveTo>
                  <a:lnTo>
                    <a:pt x="0" y="96"/>
                  </a:lnTo>
                  <a:lnTo>
                    <a:pt x="0" y="0"/>
                  </a:lnTo>
                  <a:lnTo>
                    <a:pt x="96" y="0"/>
                  </a:lnTo>
                  <a:lnTo>
                    <a:pt x="96" y="96"/>
                  </a:lnTo>
                  <a:close/>
                  <a:moveTo>
                    <a:pt x="19" y="77"/>
                  </a:moveTo>
                  <a:lnTo>
                    <a:pt x="77" y="77"/>
                  </a:lnTo>
                  <a:lnTo>
                    <a:pt x="77" y="19"/>
                  </a:lnTo>
                  <a:lnTo>
                    <a:pt x="19" y="19"/>
                  </a:lnTo>
                  <a:lnTo>
                    <a:pt x="19" y="77"/>
                  </a:lnTo>
                  <a:close/>
                </a:path>
              </a:pathLst>
            </a:custGeom>
            <a:solidFill>
              <a:srgbClr val="01A9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Freeform 34"/>
            <p:cNvSpPr>
              <a:spLocks noEditPoints="1"/>
            </p:cNvSpPr>
            <p:nvPr/>
          </p:nvSpPr>
          <p:spPr bwMode="auto">
            <a:xfrm>
              <a:off x="5819775" y="3152775"/>
              <a:ext cx="552450" cy="552450"/>
            </a:xfrm>
            <a:custGeom>
              <a:avLst/>
              <a:gdLst>
                <a:gd name="T0" fmla="*/ 144 w 144"/>
                <a:gd name="T1" fmla="*/ 72 h 144"/>
                <a:gd name="T2" fmla="*/ 135 w 144"/>
                <a:gd name="T3" fmla="*/ 60 h 144"/>
                <a:gd name="T4" fmla="*/ 83 w 144"/>
                <a:gd name="T5" fmla="*/ 8 h 144"/>
                <a:gd name="T6" fmla="*/ 72 w 144"/>
                <a:gd name="T7" fmla="*/ 0 h 144"/>
                <a:gd name="T8" fmla="*/ 61 w 144"/>
                <a:gd name="T9" fmla="*/ 8 h 144"/>
                <a:gd name="T10" fmla="*/ 8 w 144"/>
                <a:gd name="T11" fmla="*/ 61 h 144"/>
                <a:gd name="T12" fmla="*/ 0 w 144"/>
                <a:gd name="T13" fmla="*/ 72 h 144"/>
                <a:gd name="T14" fmla="*/ 8 w 144"/>
                <a:gd name="T15" fmla="*/ 83 h 144"/>
                <a:gd name="T16" fmla="*/ 60 w 144"/>
                <a:gd name="T17" fmla="*/ 135 h 144"/>
                <a:gd name="T18" fmla="*/ 72 w 144"/>
                <a:gd name="T19" fmla="*/ 144 h 144"/>
                <a:gd name="T20" fmla="*/ 84 w 144"/>
                <a:gd name="T21" fmla="*/ 135 h 144"/>
                <a:gd name="T22" fmla="*/ 135 w 144"/>
                <a:gd name="T23" fmla="*/ 84 h 144"/>
                <a:gd name="T24" fmla="*/ 144 w 144"/>
                <a:gd name="T25" fmla="*/ 72 h 144"/>
                <a:gd name="T26" fmla="*/ 72 w 144"/>
                <a:gd name="T27" fmla="*/ 8 h 144"/>
                <a:gd name="T28" fmla="*/ 76 w 144"/>
                <a:gd name="T29" fmla="*/ 12 h 144"/>
                <a:gd name="T30" fmla="*/ 72 w 144"/>
                <a:gd name="T31" fmla="*/ 16 h 144"/>
                <a:gd name="T32" fmla="*/ 68 w 144"/>
                <a:gd name="T33" fmla="*/ 12 h 144"/>
                <a:gd name="T34" fmla="*/ 72 w 144"/>
                <a:gd name="T35" fmla="*/ 8 h 144"/>
                <a:gd name="T36" fmla="*/ 12 w 144"/>
                <a:gd name="T37" fmla="*/ 76 h 144"/>
                <a:gd name="T38" fmla="*/ 8 w 144"/>
                <a:gd name="T39" fmla="*/ 72 h 144"/>
                <a:gd name="T40" fmla="*/ 12 w 144"/>
                <a:gd name="T41" fmla="*/ 68 h 144"/>
                <a:gd name="T42" fmla="*/ 16 w 144"/>
                <a:gd name="T43" fmla="*/ 72 h 144"/>
                <a:gd name="T44" fmla="*/ 12 w 144"/>
                <a:gd name="T45" fmla="*/ 76 h 144"/>
                <a:gd name="T46" fmla="*/ 72 w 144"/>
                <a:gd name="T47" fmla="*/ 136 h 144"/>
                <a:gd name="T48" fmla="*/ 68 w 144"/>
                <a:gd name="T49" fmla="*/ 132 h 144"/>
                <a:gd name="T50" fmla="*/ 72 w 144"/>
                <a:gd name="T51" fmla="*/ 128 h 144"/>
                <a:gd name="T52" fmla="*/ 76 w 144"/>
                <a:gd name="T53" fmla="*/ 132 h 144"/>
                <a:gd name="T54" fmla="*/ 72 w 144"/>
                <a:gd name="T55" fmla="*/ 136 h 144"/>
                <a:gd name="T56" fmla="*/ 83 w 144"/>
                <a:gd name="T57" fmla="*/ 127 h 144"/>
                <a:gd name="T58" fmla="*/ 76 w 144"/>
                <a:gd name="T59" fmla="*/ 121 h 144"/>
                <a:gd name="T60" fmla="*/ 76 w 144"/>
                <a:gd name="T61" fmla="*/ 100 h 144"/>
                <a:gd name="T62" fmla="*/ 68 w 144"/>
                <a:gd name="T63" fmla="*/ 100 h 144"/>
                <a:gd name="T64" fmla="*/ 68 w 144"/>
                <a:gd name="T65" fmla="*/ 121 h 144"/>
                <a:gd name="T66" fmla="*/ 61 w 144"/>
                <a:gd name="T67" fmla="*/ 127 h 144"/>
                <a:gd name="T68" fmla="*/ 16 w 144"/>
                <a:gd name="T69" fmla="*/ 83 h 144"/>
                <a:gd name="T70" fmla="*/ 23 w 144"/>
                <a:gd name="T71" fmla="*/ 76 h 144"/>
                <a:gd name="T72" fmla="*/ 44 w 144"/>
                <a:gd name="T73" fmla="*/ 76 h 144"/>
                <a:gd name="T74" fmla="*/ 44 w 144"/>
                <a:gd name="T75" fmla="*/ 68 h 144"/>
                <a:gd name="T76" fmla="*/ 23 w 144"/>
                <a:gd name="T77" fmla="*/ 68 h 144"/>
                <a:gd name="T78" fmla="*/ 16 w 144"/>
                <a:gd name="T79" fmla="*/ 61 h 144"/>
                <a:gd name="T80" fmla="*/ 61 w 144"/>
                <a:gd name="T81" fmla="*/ 16 h 144"/>
                <a:gd name="T82" fmla="*/ 68 w 144"/>
                <a:gd name="T83" fmla="*/ 23 h 144"/>
                <a:gd name="T84" fmla="*/ 68 w 144"/>
                <a:gd name="T85" fmla="*/ 44 h 144"/>
                <a:gd name="T86" fmla="*/ 76 w 144"/>
                <a:gd name="T87" fmla="*/ 44 h 144"/>
                <a:gd name="T88" fmla="*/ 76 w 144"/>
                <a:gd name="T89" fmla="*/ 23 h 144"/>
                <a:gd name="T90" fmla="*/ 83 w 144"/>
                <a:gd name="T91" fmla="*/ 16 h 144"/>
                <a:gd name="T92" fmla="*/ 127 w 144"/>
                <a:gd name="T93" fmla="*/ 61 h 144"/>
                <a:gd name="T94" fmla="*/ 121 w 144"/>
                <a:gd name="T95" fmla="*/ 68 h 144"/>
                <a:gd name="T96" fmla="*/ 100 w 144"/>
                <a:gd name="T97" fmla="*/ 68 h 144"/>
                <a:gd name="T98" fmla="*/ 100 w 144"/>
                <a:gd name="T99" fmla="*/ 76 h 144"/>
                <a:gd name="T100" fmla="*/ 121 w 144"/>
                <a:gd name="T101" fmla="*/ 76 h 144"/>
                <a:gd name="T102" fmla="*/ 127 w 144"/>
                <a:gd name="T103" fmla="*/ 83 h 144"/>
                <a:gd name="T104" fmla="*/ 83 w 144"/>
                <a:gd name="T105" fmla="*/ 127 h 144"/>
                <a:gd name="T106" fmla="*/ 132 w 144"/>
                <a:gd name="T107" fmla="*/ 76 h 144"/>
                <a:gd name="T108" fmla="*/ 128 w 144"/>
                <a:gd name="T109" fmla="*/ 72 h 144"/>
                <a:gd name="T110" fmla="*/ 132 w 144"/>
                <a:gd name="T111" fmla="*/ 68 h 144"/>
                <a:gd name="T112" fmla="*/ 136 w 144"/>
                <a:gd name="T113" fmla="*/ 72 h 144"/>
                <a:gd name="T114" fmla="*/ 132 w 144"/>
                <a:gd name="T115" fmla="*/ 7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4" h="144">
                  <a:moveTo>
                    <a:pt x="144" y="72"/>
                  </a:moveTo>
                  <a:cubicBezTo>
                    <a:pt x="144" y="66"/>
                    <a:pt x="140" y="62"/>
                    <a:pt x="135" y="60"/>
                  </a:cubicBezTo>
                  <a:cubicBezTo>
                    <a:pt x="131" y="34"/>
                    <a:pt x="110" y="13"/>
                    <a:pt x="83" y="8"/>
                  </a:cubicBezTo>
                  <a:cubicBezTo>
                    <a:pt x="82" y="3"/>
                    <a:pt x="77" y="0"/>
                    <a:pt x="72" y="0"/>
                  </a:cubicBezTo>
                  <a:cubicBezTo>
                    <a:pt x="67" y="0"/>
                    <a:pt x="62" y="3"/>
                    <a:pt x="61" y="8"/>
                  </a:cubicBezTo>
                  <a:cubicBezTo>
                    <a:pt x="34" y="13"/>
                    <a:pt x="13" y="34"/>
                    <a:pt x="8" y="61"/>
                  </a:cubicBezTo>
                  <a:cubicBezTo>
                    <a:pt x="3" y="62"/>
                    <a:pt x="0" y="67"/>
                    <a:pt x="0" y="72"/>
                  </a:cubicBezTo>
                  <a:cubicBezTo>
                    <a:pt x="0" y="77"/>
                    <a:pt x="3" y="82"/>
                    <a:pt x="8" y="83"/>
                  </a:cubicBezTo>
                  <a:cubicBezTo>
                    <a:pt x="13" y="110"/>
                    <a:pt x="34" y="130"/>
                    <a:pt x="60" y="135"/>
                  </a:cubicBezTo>
                  <a:cubicBezTo>
                    <a:pt x="62" y="140"/>
                    <a:pt x="66" y="144"/>
                    <a:pt x="72" y="144"/>
                  </a:cubicBezTo>
                  <a:cubicBezTo>
                    <a:pt x="78" y="144"/>
                    <a:pt x="82" y="140"/>
                    <a:pt x="84" y="135"/>
                  </a:cubicBezTo>
                  <a:cubicBezTo>
                    <a:pt x="110" y="130"/>
                    <a:pt x="130" y="110"/>
                    <a:pt x="135" y="84"/>
                  </a:cubicBezTo>
                  <a:cubicBezTo>
                    <a:pt x="140" y="82"/>
                    <a:pt x="144" y="78"/>
                    <a:pt x="144" y="72"/>
                  </a:cubicBezTo>
                  <a:close/>
                  <a:moveTo>
                    <a:pt x="72" y="8"/>
                  </a:moveTo>
                  <a:cubicBezTo>
                    <a:pt x="74" y="8"/>
                    <a:pt x="76" y="10"/>
                    <a:pt x="76" y="12"/>
                  </a:cubicBezTo>
                  <a:cubicBezTo>
                    <a:pt x="76" y="14"/>
                    <a:pt x="74" y="16"/>
                    <a:pt x="72" y="16"/>
                  </a:cubicBezTo>
                  <a:cubicBezTo>
                    <a:pt x="70" y="16"/>
                    <a:pt x="68" y="14"/>
                    <a:pt x="68" y="12"/>
                  </a:cubicBezTo>
                  <a:cubicBezTo>
                    <a:pt x="68" y="10"/>
                    <a:pt x="70" y="8"/>
                    <a:pt x="72" y="8"/>
                  </a:cubicBezTo>
                  <a:close/>
                  <a:moveTo>
                    <a:pt x="12" y="76"/>
                  </a:moveTo>
                  <a:cubicBezTo>
                    <a:pt x="10" y="76"/>
                    <a:pt x="8" y="74"/>
                    <a:pt x="8" y="72"/>
                  </a:cubicBezTo>
                  <a:cubicBezTo>
                    <a:pt x="8" y="70"/>
                    <a:pt x="10" y="68"/>
                    <a:pt x="12" y="68"/>
                  </a:cubicBezTo>
                  <a:cubicBezTo>
                    <a:pt x="14" y="68"/>
                    <a:pt x="16" y="70"/>
                    <a:pt x="16" y="72"/>
                  </a:cubicBezTo>
                  <a:cubicBezTo>
                    <a:pt x="16" y="74"/>
                    <a:pt x="14" y="76"/>
                    <a:pt x="12" y="76"/>
                  </a:cubicBezTo>
                  <a:close/>
                  <a:moveTo>
                    <a:pt x="72" y="136"/>
                  </a:moveTo>
                  <a:cubicBezTo>
                    <a:pt x="70" y="136"/>
                    <a:pt x="68" y="134"/>
                    <a:pt x="68" y="132"/>
                  </a:cubicBezTo>
                  <a:cubicBezTo>
                    <a:pt x="68" y="130"/>
                    <a:pt x="70" y="128"/>
                    <a:pt x="72" y="128"/>
                  </a:cubicBezTo>
                  <a:cubicBezTo>
                    <a:pt x="74" y="128"/>
                    <a:pt x="76" y="130"/>
                    <a:pt x="76" y="132"/>
                  </a:cubicBezTo>
                  <a:cubicBezTo>
                    <a:pt x="76" y="134"/>
                    <a:pt x="74" y="136"/>
                    <a:pt x="72" y="136"/>
                  </a:cubicBezTo>
                  <a:close/>
                  <a:moveTo>
                    <a:pt x="83" y="127"/>
                  </a:moveTo>
                  <a:cubicBezTo>
                    <a:pt x="82" y="124"/>
                    <a:pt x="79" y="122"/>
                    <a:pt x="76" y="121"/>
                  </a:cubicBezTo>
                  <a:cubicBezTo>
                    <a:pt x="76" y="100"/>
                    <a:pt x="76" y="100"/>
                    <a:pt x="76" y="100"/>
                  </a:cubicBezTo>
                  <a:cubicBezTo>
                    <a:pt x="68" y="100"/>
                    <a:pt x="68" y="100"/>
                    <a:pt x="68" y="100"/>
                  </a:cubicBezTo>
                  <a:cubicBezTo>
                    <a:pt x="68" y="121"/>
                    <a:pt x="68" y="121"/>
                    <a:pt x="68" y="121"/>
                  </a:cubicBezTo>
                  <a:cubicBezTo>
                    <a:pt x="65" y="122"/>
                    <a:pt x="62" y="124"/>
                    <a:pt x="61" y="127"/>
                  </a:cubicBezTo>
                  <a:cubicBezTo>
                    <a:pt x="39" y="123"/>
                    <a:pt x="21" y="105"/>
                    <a:pt x="16" y="83"/>
                  </a:cubicBezTo>
                  <a:cubicBezTo>
                    <a:pt x="20" y="82"/>
                    <a:pt x="22" y="79"/>
                    <a:pt x="23" y="76"/>
                  </a:cubicBezTo>
                  <a:cubicBezTo>
                    <a:pt x="44" y="76"/>
                    <a:pt x="44" y="76"/>
                    <a:pt x="44" y="76"/>
                  </a:cubicBezTo>
                  <a:cubicBezTo>
                    <a:pt x="44" y="68"/>
                    <a:pt x="44" y="68"/>
                    <a:pt x="44" y="68"/>
                  </a:cubicBezTo>
                  <a:cubicBezTo>
                    <a:pt x="23" y="68"/>
                    <a:pt x="23" y="68"/>
                    <a:pt x="23" y="68"/>
                  </a:cubicBezTo>
                  <a:cubicBezTo>
                    <a:pt x="22" y="65"/>
                    <a:pt x="20" y="62"/>
                    <a:pt x="16" y="61"/>
                  </a:cubicBezTo>
                  <a:cubicBezTo>
                    <a:pt x="21" y="38"/>
                    <a:pt x="38" y="21"/>
                    <a:pt x="61" y="16"/>
                  </a:cubicBezTo>
                  <a:cubicBezTo>
                    <a:pt x="62" y="19"/>
                    <a:pt x="65" y="22"/>
                    <a:pt x="68" y="23"/>
                  </a:cubicBezTo>
                  <a:cubicBezTo>
                    <a:pt x="68" y="44"/>
                    <a:pt x="68" y="44"/>
                    <a:pt x="68" y="44"/>
                  </a:cubicBezTo>
                  <a:cubicBezTo>
                    <a:pt x="76" y="44"/>
                    <a:pt x="76" y="44"/>
                    <a:pt x="76" y="44"/>
                  </a:cubicBezTo>
                  <a:cubicBezTo>
                    <a:pt x="76" y="23"/>
                    <a:pt x="76" y="23"/>
                    <a:pt x="76" y="23"/>
                  </a:cubicBezTo>
                  <a:cubicBezTo>
                    <a:pt x="79" y="22"/>
                    <a:pt x="82" y="20"/>
                    <a:pt x="83" y="16"/>
                  </a:cubicBezTo>
                  <a:cubicBezTo>
                    <a:pt x="105" y="21"/>
                    <a:pt x="123" y="39"/>
                    <a:pt x="127" y="61"/>
                  </a:cubicBezTo>
                  <a:cubicBezTo>
                    <a:pt x="124" y="62"/>
                    <a:pt x="122" y="65"/>
                    <a:pt x="121" y="68"/>
                  </a:cubicBezTo>
                  <a:cubicBezTo>
                    <a:pt x="100" y="68"/>
                    <a:pt x="100" y="68"/>
                    <a:pt x="100" y="68"/>
                  </a:cubicBezTo>
                  <a:cubicBezTo>
                    <a:pt x="100" y="76"/>
                    <a:pt x="100" y="76"/>
                    <a:pt x="100" y="76"/>
                  </a:cubicBezTo>
                  <a:cubicBezTo>
                    <a:pt x="121" y="76"/>
                    <a:pt x="121" y="76"/>
                    <a:pt x="121" y="76"/>
                  </a:cubicBezTo>
                  <a:cubicBezTo>
                    <a:pt x="122" y="79"/>
                    <a:pt x="124" y="82"/>
                    <a:pt x="127" y="83"/>
                  </a:cubicBezTo>
                  <a:cubicBezTo>
                    <a:pt x="123" y="105"/>
                    <a:pt x="105" y="123"/>
                    <a:pt x="83" y="127"/>
                  </a:cubicBezTo>
                  <a:close/>
                  <a:moveTo>
                    <a:pt x="132" y="76"/>
                  </a:moveTo>
                  <a:cubicBezTo>
                    <a:pt x="130" y="76"/>
                    <a:pt x="128" y="74"/>
                    <a:pt x="128" y="72"/>
                  </a:cubicBezTo>
                  <a:cubicBezTo>
                    <a:pt x="128" y="70"/>
                    <a:pt x="130" y="68"/>
                    <a:pt x="132" y="68"/>
                  </a:cubicBezTo>
                  <a:cubicBezTo>
                    <a:pt x="134" y="68"/>
                    <a:pt x="136" y="70"/>
                    <a:pt x="136" y="72"/>
                  </a:cubicBezTo>
                  <a:cubicBezTo>
                    <a:pt x="136" y="74"/>
                    <a:pt x="134" y="76"/>
                    <a:pt x="132" y="76"/>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74" name="Group 73"/>
          <p:cNvGrpSpPr>
            <a:grpSpLocks noChangeAspect="1"/>
          </p:cNvGrpSpPr>
          <p:nvPr/>
        </p:nvGrpSpPr>
        <p:grpSpPr>
          <a:xfrm>
            <a:off x="1085266" y="5466147"/>
            <a:ext cx="465991" cy="465991"/>
            <a:chOff x="5819775" y="3152775"/>
            <a:chExt cx="552450" cy="552450"/>
          </a:xfrm>
        </p:grpSpPr>
        <p:sp>
          <p:nvSpPr>
            <p:cNvPr id="75" name="Freeform 33"/>
            <p:cNvSpPr>
              <a:spLocks noEditPoints="1"/>
            </p:cNvSpPr>
            <p:nvPr/>
          </p:nvSpPr>
          <p:spPr bwMode="auto">
            <a:xfrm>
              <a:off x="6019800" y="3352800"/>
              <a:ext cx="152400" cy="152400"/>
            </a:xfrm>
            <a:custGeom>
              <a:avLst/>
              <a:gdLst>
                <a:gd name="T0" fmla="*/ 96 w 96"/>
                <a:gd name="T1" fmla="*/ 96 h 96"/>
                <a:gd name="T2" fmla="*/ 0 w 96"/>
                <a:gd name="T3" fmla="*/ 96 h 96"/>
                <a:gd name="T4" fmla="*/ 0 w 96"/>
                <a:gd name="T5" fmla="*/ 0 h 96"/>
                <a:gd name="T6" fmla="*/ 96 w 96"/>
                <a:gd name="T7" fmla="*/ 0 h 96"/>
                <a:gd name="T8" fmla="*/ 96 w 96"/>
                <a:gd name="T9" fmla="*/ 96 h 96"/>
                <a:gd name="T10" fmla="*/ 19 w 96"/>
                <a:gd name="T11" fmla="*/ 77 h 96"/>
                <a:gd name="T12" fmla="*/ 77 w 96"/>
                <a:gd name="T13" fmla="*/ 77 h 96"/>
                <a:gd name="T14" fmla="*/ 77 w 96"/>
                <a:gd name="T15" fmla="*/ 19 h 96"/>
                <a:gd name="T16" fmla="*/ 19 w 96"/>
                <a:gd name="T17" fmla="*/ 19 h 96"/>
                <a:gd name="T18" fmla="*/ 19 w 96"/>
                <a:gd name="T19" fmla="*/ 7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96" y="96"/>
                  </a:moveTo>
                  <a:lnTo>
                    <a:pt x="0" y="96"/>
                  </a:lnTo>
                  <a:lnTo>
                    <a:pt x="0" y="0"/>
                  </a:lnTo>
                  <a:lnTo>
                    <a:pt x="96" y="0"/>
                  </a:lnTo>
                  <a:lnTo>
                    <a:pt x="96" y="96"/>
                  </a:lnTo>
                  <a:close/>
                  <a:moveTo>
                    <a:pt x="19" y="77"/>
                  </a:moveTo>
                  <a:lnTo>
                    <a:pt x="77" y="77"/>
                  </a:lnTo>
                  <a:lnTo>
                    <a:pt x="77" y="19"/>
                  </a:lnTo>
                  <a:lnTo>
                    <a:pt x="19" y="19"/>
                  </a:lnTo>
                  <a:lnTo>
                    <a:pt x="19" y="77"/>
                  </a:lnTo>
                  <a:close/>
                </a:path>
              </a:pathLst>
            </a:custGeom>
            <a:solidFill>
              <a:srgbClr val="01A9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 name="Freeform 34"/>
            <p:cNvSpPr>
              <a:spLocks noEditPoints="1"/>
            </p:cNvSpPr>
            <p:nvPr/>
          </p:nvSpPr>
          <p:spPr bwMode="auto">
            <a:xfrm>
              <a:off x="5819775" y="3152775"/>
              <a:ext cx="552450" cy="552450"/>
            </a:xfrm>
            <a:custGeom>
              <a:avLst/>
              <a:gdLst>
                <a:gd name="T0" fmla="*/ 144 w 144"/>
                <a:gd name="T1" fmla="*/ 72 h 144"/>
                <a:gd name="T2" fmla="*/ 135 w 144"/>
                <a:gd name="T3" fmla="*/ 60 h 144"/>
                <a:gd name="T4" fmla="*/ 83 w 144"/>
                <a:gd name="T5" fmla="*/ 8 h 144"/>
                <a:gd name="T6" fmla="*/ 72 w 144"/>
                <a:gd name="T7" fmla="*/ 0 h 144"/>
                <a:gd name="T8" fmla="*/ 61 w 144"/>
                <a:gd name="T9" fmla="*/ 8 h 144"/>
                <a:gd name="T10" fmla="*/ 8 w 144"/>
                <a:gd name="T11" fmla="*/ 61 h 144"/>
                <a:gd name="T12" fmla="*/ 0 w 144"/>
                <a:gd name="T13" fmla="*/ 72 h 144"/>
                <a:gd name="T14" fmla="*/ 8 w 144"/>
                <a:gd name="T15" fmla="*/ 83 h 144"/>
                <a:gd name="T16" fmla="*/ 60 w 144"/>
                <a:gd name="T17" fmla="*/ 135 h 144"/>
                <a:gd name="T18" fmla="*/ 72 w 144"/>
                <a:gd name="T19" fmla="*/ 144 h 144"/>
                <a:gd name="T20" fmla="*/ 84 w 144"/>
                <a:gd name="T21" fmla="*/ 135 h 144"/>
                <a:gd name="T22" fmla="*/ 135 w 144"/>
                <a:gd name="T23" fmla="*/ 84 h 144"/>
                <a:gd name="T24" fmla="*/ 144 w 144"/>
                <a:gd name="T25" fmla="*/ 72 h 144"/>
                <a:gd name="T26" fmla="*/ 72 w 144"/>
                <a:gd name="T27" fmla="*/ 8 h 144"/>
                <a:gd name="T28" fmla="*/ 76 w 144"/>
                <a:gd name="T29" fmla="*/ 12 h 144"/>
                <a:gd name="T30" fmla="*/ 72 w 144"/>
                <a:gd name="T31" fmla="*/ 16 h 144"/>
                <a:gd name="T32" fmla="*/ 68 w 144"/>
                <a:gd name="T33" fmla="*/ 12 h 144"/>
                <a:gd name="T34" fmla="*/ 72 w 144"/>
                <a:gd name="T35" fmla="*/ 8 h 144"/>
                <a:gd name="T36" fmla="*/ 12 w 144"/>
                <a:gd name="T37" fmla="*/ 76 h 144"/>
                <a:gd name="T38" fmla="*/ 8 w 144"/>
                <a:gd name="T39" fmla="*/ 72 h 144"/>
                <a:gd name="T40" fmla="*/ 12 w 144"/>
                <a:gd name="T41" fmla="*/ 68 h 144"/>
                <a:gd name="T42" fmla="*/ 16 w 144"/>
                <a:gd name="T43" fmla="*/ 72 h 144"/>
                <a:gd name="T44" fmla="*/ 12 w 144"/>
                <a:gd name="T45" fmla="*/ 76 h 144"/>
                <a:gd name="T46" fmla="*/ 72 w 144"/>
                <a:gd name="T47" fmla="*/ 136 h 144"/>
                <a:gd name="T48" fmla="*/ 68 w 144"/>
                <a:gd name="T49" fmla="*/ 132 h 144"/>
                <a:gd name="T50" fmla="*/ 72 w 144"/>
                <a:gd name="T51" fmla="*/ 128 h 144"/>
                <a:gd name="T52" fmla="*/ 76 w 144"/>
                <a:gd name="T53" fmla="*/ 132 h 144"/>
                <a:gd name="T54" fmla="*/ 72 w 144"/>
                <a:gd name="T55" fmla="*/ 136 h 144"/>
                <a:gd name="T56" fmla="*/ 83 w 144"/>
                <a:gd name="T57" fmla="*/ 127 h 144"/>
                <a:gd name="T58" fmla="*/ 76 w 144"/>
                <a:gd name="T59" fmla="*/ 121 h 144"/>
                <a:gd name="T60" fmla="*/ 76 w 144"/>
                <a:gd name="T61" fmla="*/ 100 h 144"/>
                <a:gd name="T62" fmla="*/ 68 w 144"/>
                <a:gd name="T63" fmla="*/ 100 h 144"/>
                <a:gd name="T64" fmla="*/ 68 w 144"/>
                <a:gd name="T65" fmla="*/ 121 h 144"/>
                <a:gd name="T66" fmla="*/ 61 w 144"/>
                <a:gd name="T67" fmla="*/ 127 h 144"/>
                <a:gd name="T68" fmla="*/ 16 w 144"/>
                <a:gd name="T69" fmla="*/ 83 h 144"/>
                <a:gd name="T70" fmla="*/ 23 w 144"/>
                <a:gd name="T71" fmla="*/ 76 h 144"/>
                <a:gd name="T72" fmla="*/ 44 w 144"/>
                <a:gd name="T73" fmla="*/ 76 h 144"/>
                <a:gd name="T74" fmla="*/ 44 w 144"/>
                <a:gd name="T75" fmla="*/ 68 h 144"/>
                <a:gd name="T76" fmla="*/ 23 w 144"/>
                <a:gd name="T77" fmla="*/ 68 h 144"/>
                <a:gd name="T78" fmla="*/ 16 w 144"/>
                <a:gd name="T79" fmla="*/ 61 h 144"/>
                <a:gd name="T80" fmla="*/ 61 w 144"/>
                <a:gd name="T81" fmla="*/ 16 h 144"/>
                <a:gd name="T82" fmla="*/ 68 w 144"/>
                <a:gd name="T83" fmla="*/ 23 h 144"/>
                <a:gd name="T84" fmla="*/ 68 w 144"/>
                <a:gd name="T85" fmla="*/ 44 h 144"/>
                <a:gd name="T86" fmla="*/ 76 w 144"/>
                <a:gd name="T87" fmla="*/ 44 h 144"/>
                <a:gd name="T88" fmla="*/ 76 w 144"/>
                <a:gd name="T89" fmla="*/ 23 h 144"/>
                <a:gd name="T90" fmla="*/ 83 w 144"/>
                <a:gd name="T91" fmla="*/ 16 h 144"/>
                <a:gd name="T92" fmla="*/ 127 w 144"/>
                <a:gd name="T93" fmla="*/ 61 h 144"/>
                <a:gd name="T94" fmla="*/ 121 w 144"/>
                <a:gd name="T95" fmla="*/ 68 h 144"/>
                <a:gd name="T96" fmla="*/ 100 w 144"/>
                <a:gd name="T97" fmla="*/ 68 h 144"/>
                <a:gd name="T98" fmla="*/ 100 w 144"/>
                <a:gd name="T99" fmla="*/ 76 h 144"/>
                <a:gd name="T100" fmla="*/ 121 w 144"/>
                <a:gd name="T101" fmla="*/ 76 h 144"/>
                <a:gd name="T102" fmla="*/ 127 w 144"/>
                <a:gd name="T103" fmla="*/ 83 h 144"/>
                <a:gd name="T104" fmla="*/ 83 w 144"/>
                <a:gd name="T105" fmla="*/ 127 h 144"/>
                <a:gd name="T106" fmla="*/ 132 w 144"/>
                <a:gd name="T107" fmla="*/ 76 h 144"/>
                <a:gd name="T108" fmla="*/ 128 w 144"/>
                <a:gd name="T109" fmla="*/ 72 h 144"/>
                <a:gd name="T110" fmla="*/ 132 w 144"/>
                <a:gd name="T111" fmla="*/ 68 h 144"/>
                <a:gd name="T112" fmla="*/ 136 w 144"/>
                <a:gd name="T113" fmla="*/ 72 h 144"/>
                <a:gd name="T114" fmla="*/ 132 w 144"/>
                <a:gd name="T115" fmla="*/ 7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4" h="144">
                  <a:moveTo>
                    <a:pt x="144" y="72"/>
                  </a:moveTo>
                  <a:cubicBezTo>
                    <a:pt x="144" y="66"/>
                    <a:pt x="140" y="62"/>
                    <a:pt x="135" y="60"/>
                  </a:cubicBezTo>
                  <a:cubicBezTo>
                    <a:pt x="131" y="34"/>
                    <a:pt x="110" y="13"/>
                    <a:pt x="83" y="8"/>
                  </a:cubicBezTo>
                  <a:cubicBezTo>
                    <a:pt x="82" y="3"/>
                    <a:pt x="77" y="0"/>
                    <a:pt x="72" y="0"/>
                  </a:cubicBezTo>
                  <a:cubicBezTo>
                    <a:pt x="67" y="0"/>
                    <a:pt x="62" y="3"/>
                    <a:pt x="61" y="8"/>
                  </a:cubicBezTo>
                  <a:cubicBezTo>
                    <a:pt x="34" y="13"/>
                    <a:pt x="13" y="34"/>
                    <a:pt x="8" y="61"/>
                  </a:cubicBezTo>
                  <a:cubicBezTo>
                    <a:pt x="3" y="62"/>
                    <a:pt x="0" y="67"/>
                    <a:pt x="0" y="72"/>
                  </a:cubicBezTo>
                  <a:cubicBezTo>
                    <a:pt x="0" y="77"/>
                    <a:pt x="3" y="82"/>
                    <a:pt x="8" y="83"/>
                  </a:cubicBezTo>
                  <a:cubicBezTo>
                    <a:pt x="13" y="110"/>
                    <a:pt x="34" y="130"/>
                    <a:pt x="60" y="135"/>
                  </a:cubicBezTo>
                  <a:cubicBezTo>
                    <a:pt x="62" y="140"/>
                    <a:pt x="66" y="144"/>
                    <a:pt x="72" y="144"/>
                  </a:cubicBezTo>
                  <a:cubicBezTo>
                    <a:pt x="78" y="144"/>
                    <a:pt x="82" y="140"/>
                    <a:pt x="84" y="135"/>
                  </a:cubicBezTo>
                  <a:cubicBezTo>
                    <a:pt x="110" y="130"/>
                    <a:pt x="130" y="110"/>
                    <a:pt x="135" y="84"/>
                  </a:cubicBezTo>
                  <a:cubicBezTo>
                    <a:pt x="140" y="82"/>
                    <a:pt x="144" y="78"/>
                    <a:pt x="144" y="72"/>
                  </a:cubicBezTo>
                  <a:close/>
                  <a:moveTo>
                    <a:pt x="72" y="8"/>
                  </a:moveTo>
                  <a:cubicBezTo>
                    <a:pt x="74" y="8"/>
                    <a:pt x="76" y="10"/>
                    <a:pt x="76" y="12"/>
                  </a:cubicBezTo>
                  <a:cubicBezTo>
                    <a:pt x="76" y="14"/>
                    <a:pt x="74" y="16"/>
                    <a:pt x="72" y="16"/>
                  </a:cubicBezTo>
                  <a:cubicBezTo>
                    <a:pt x="70" y="16"/>
                    <a:pt x="68" y="14"/>
                    <a:pt x="68" y="12"/>
                  </a:cubicBezTo>
                  <a:cubicBezTo>
                    <a:pt x="68" y="10"/>
                    <a:pt x="70" y="8"/>
                    <a:pt x="72" y="8"/>
                  </a:cubicBezTo>
                  <a:close/>
                  <a:moveTo>
                    <a:pt x="12" y="76"/>
                  </a:moveTo>
                  <a:cubicBezTo>
                    <a:pt x="10" y="76"/>
                    <a:pt x="8" y="74"/>
                    <a:pt x="8" y="72"/>
                  </a:cubicBezTo>
                  <a:cubicBezTo>
                    <a:pt x="8" y="70"/>
                    <a:pt x="10" y="68"/>
                    <a:pt x="12" y="68"/>
                  </a:cubicBezTo>
                  <a:cubicBezTo>
                    <a:pt x="14" y="68"/>
                    <a:pt x="16" y="70"/>
                    <a:pt x="16" y="72"/>
                  </a:cubicBezTo>
                  <a:cubicBezTo>
                    <a:pt x="16" y="74"/>
                    <a:pt x="14" y="76"/>
                    <a:pt x="12" y="76"/>
                  </a:cubicBezTo>
                  <a:close/>
                  <a:moveTo>
                    <a:pt x="72" y="136"/>
                  </a:moveTo>
                  <a:cubicBezTo>
                    <a:pt x="70" y="136"/>
                    <a:pt x="68" y="134"/>
                    <a:pt x="68" y="132"/>
                  </a:cubicBezTo>
                  <a:cubicBezTo>
                    <a:pt x="68" y="130"/>
                    <a:pt x="70" y="128"/>
                    <a:pt x="72" y="128"/>
                  </a:cubicBezTo>
                  <a:cubicBezTo>
                    <a:pt x="74" y="128"/>
                    <a:pt x="76" y="130"/>
                    <a:pt x="76" y="132"/>
                  </a:cubicBezTo>
                  <a:cubicBezTo>
                    <a:pt x="76" y="134"/>
                    <a:pt x="74" y="136"/>
                    <a:pt x="72" y="136"/>
                  </a:cubicBezTo>
                  <a:close/>
                  <a:moveTo>
                    <a:pt x="83" y="127"/>
                  </a:moveTo>
                  <a:cubicBezTo>
                    <a:pt x="82" y="124"/>
                    <a:pt x="79" y="122"/>
                    <a:pt x="76" y="121"/>
                  </a:cubicBezTo>
                  <a:cubicBezTo>
                    <a:pt x="76" y="100"/>
                    <a:pt x="76" y="100"/>
                    <a:pt x="76" y="100"/>
                  </a:cubicBezTo>
                  <a:cubicBezTo>
                    <a:pt x="68" y="100"/>
                    <a:pt x="68" y="100"/>
                    <a:pt x="68" y="100"/>
                  </a:cubicBezTo>
                  <a:cubicBezTo>
                    <a:pt x="68" y="121"/>
                    <a:pt x="68" y="121"/>
                    <a:pt x="68" y="121"/>
                  </a:cubicBezTo>
                  <a:cubicBezTo>
                    <a:pt x="65" y="122"/>
                    <a:pt x="62" y="124"/>
                    <a:pt x="61" y="127"/>
                  </a:cubicBezTo>
                  <a:cubicBezTo>
                    <a:pt x="39" y="123"/>
                    <a:pt x="21" y="105"/>
                    <a:pt x="16" y="83"/>
                  </a:cubicBezTo>
                  <a:cubicBezTo>
                    <a:pt x="20" y="82"/>
                    <a:pt x="22" y="79"/>
                    <a:pt x="23" y="76"/>
                  </a:cubicBezTo>
                  <a:cubicBezTo>
                    <a:pt x="44" y="76"/>
                    <a:pt x="44" y="76"/>
                    <a:pt x="44" y="76"/>
                  </a:cubicBezTo>
                  <a:cubicBezTo>
                    <a:pt x="44" y="68"/>
                    <a:pt x="44" y="68"/>
                    <a:pt x="44" y="68"/>
                  </a:cubicBezTo>
                  <a:cubicBezTo>
                    <a:pt x="23" y="68"/>
                    <a:pt x="23" y="68"/>
                    <a:pt x="23" y="68"/>
                  </a:cubicBezTo>
                  <a:cubicBezTo>
                    <a:pt x="22" y="65"/>
                    <a:pt x="20" y="62"/>
                    <a:pt x="16" y="61"/>
                  </a:cubicBezTo>
                  <a:cubicBezTo>
                    <a:pt x="21" y="38"/>
                    <a:pt x="38" y="21"/>
                    <a:pt x="61" y="16"/>
                  </a:cubicBezTo>
                  <a:cubicBezTo>
                    <a:pt x="62" y="19"/>
                    <a:pt x="65" y="22"/>
                    <a:pt x="68" y="23"/>
                  </a:cubicBezTo>
                  <a:cubicBezTo>
                    <a:pt x="68" y="44"/>
                    <a:pt x="68" y="44"/>
                    <a:pt x="68" y="44"/>
                  </a:cubicBezTo>
                  <a:cubicBezTo>
                    <a:pt x="76" y="44"/>
                    <a:pt x="76" y="44"/>
                    <a:pt x="76" y="44"/>
                  </a:cubicBezTo>
                  <a:cubicBezTo>
                    <a:pt x="76" y="23"/>
                    <a:pt x="76" y="23"/>
                    <a:pt x="76" y="23"/>
                  </a:cubicBezTo>
                  <a:cubicBezTo>
                    <a:pt x="79" y="22"/>
                    <a:pt x="82" y="20"/>
                    <a:pt x="83" y="16"/>
                  </a:cubicBezTo>
                  <a:cubicBezTo>
                    <a:pt x="105" y="21"/>
                    <a:pt x="123" y="39"/>
                    <a:pt x="127" y="61"/>
                  </a:cubicBezTo>
                  <a:cubicBezTo>
                    <a:pt x="124" y="62"/>
                    <a:pt x="122" y="65"/>
                    <a:pt x="121" y="68"/>
                  </a:cubicBezTo>
                  <a:cubicBezTo>
                    <a:pt x="100" y="68"/>
                    <a:pt x="100" y="68"/>
                    <a:pt x="100" y="68"/>
                  </a:cubicBezTo>
                  <a:cubicBezTo>
                    <a:pt x="100" y="76"/>
                    <a:pt x="100" y="76"/>
                    <a:pt x="100" y="76"/>
                  </a:cubicBezTo>
                  <a:cubicBezTo>
                    <a:pt x="121" y="76"/>
                    <a:pt x="121" y="76"/>
                    <a:pt x="121" y="76"/>
                  </a:cubicBezTo>
                  <a:cubicBezTo>
                    <a:pt x="122" y="79"/>
                    <a:pt x="124" y="82"/>
                    <a:pt x="127" y="83"/>
                  </a:cubicBezTo>
                  <a:cubicBezTo>
                    <a:pt x="123" y="105"/>
                    <a:pt x="105" y="123"/>
                    <a:pt x="83" y="127"/>
                  </a:cubicBezTo>
                  <a:close/>
                  <a:moveTo>
                    <a:pt x="132" y="76"/>
                  </a:moveTo>
                  <a:cubicBezTo>
                    <a:pt x="130" y="76"/>
                    <a:pt x="128" y="74"/>
                    <a:pt x="128" y="72"/>
                  </a:cubicBezTo>
                  <a:cubicBezTo>
                    <a:pt x="128" y="70"/>
                    <a:pt x="130" y="68"/>
                    <a:pt x="132" y="68"/>
                  </a:cubicBezTo>
                  <a:cubicBezTo>
                    <a:pt x="134" y="68"/>
                    <a:pt x="136" y="70"/>
                    <a:pt x="136" y="72"/>
                  </a:cubicBezTo>
                  <a:cubicBezTo>
                    <a:pt x="136" y="74"/>
                    <a:pt x="134" y="76"/>
                    <a:pt x="132" y="76"/>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63" name="Group 62"/>
          <p:cNvGrpSpPr>
            <a:grpSpLocks noChangeAspect="1"/>
          </p:cNvGrpSpPr>
          <p:nvPr/>
        </p:nvGrpSpPr>
        <p:grpSpPr>
          <a:xfrm>
            <a:off x="1440659" y="1174432"/>
            <a:ext cx="495628" cy="468567"/>
            <a:chOff x="6153150" y="760413"/>
            <a:chExt cx="552450" cy="522287"/>
          </a:xfrm>
        </p:grpSpPr>
        <p:sp>
          <p:nvSpPr>
            <p:cNvPr id="64" name="Freeform 92"/>
            <p:cNvSpPr>
              <a:spLocks noEditPoints="1"/>
            </p:cNvSpPr>
            <p:nvPr/>
          </p:nvSpPr>
          <p:spPr bwMode="auto">
            <a:xfrm>
              <a:off x="6153150" y="944563"/>
              <a:ext cx="552450" cy="338137"/>
            </a:xfrm>
            <a:custGeom>
              <a:avLst/>
              <a:gdLst>
                <a:gd name="T0" fmla="*/ 348 w 348"/>
                <a:gd name="T1" fmla="*/ 213 h 213"/>
                <a:gd name="T2" fmla="*/ 0 w 348"/>
                <a:gd name="T3" fmla="*/ 213 h 213"/>
                <a:gd name="T4" fmla="*/ 0 w 348"/>
                <a:gd name="T5" fmla="*/ 116 h 213"/>
                <a:gd name="T6" fmla="*/ 348 w 348"/>
                <a:gd name="T7" fmla="*/ 116 h 213"/>
                <a:gd name="T8" fmla="*/ 348 w 348"/>
                <a:gd name="T9" fmla="*/ 213 h 213"/>
                <a:gd name="T10" fmla="*/ 19 w 348"/>
                <a:gd name="T11" fmla="*/ 193 h 213"/>
                <a:gd name="T12" fmla="*/ 329 w 348"/>
                <a:gd name="T13" fmla="*/ 193 h 213"/>
                <a:gd name="T14" fmla="*/ 329 w 348"/>
                <a:gd name="T15" fmla="*/ 135 h 213"/>
                <a:gd name="T16" fmla="*/ 19 w 348"/>
                <a:gd name="T17" fmla="*/ 135 h 213"/>
                <a:gd name="T18" fmla="*/ 19 w 348"/>
                <a:gd name="T19" fmla="*/ 193 h 213"/>
                <a:gd name="T20" fmla="*/ 309 w 348"/>
                <a:gd name="T21" fmla="*/ 155 h 213"/>
                <a:gd name="T22" fmla="*/ 87 w 348"/>
                <a:gd name="T23" fmla="*/ 155 h 213"/>
                <a:gd name="T24" fmla="*/ 87 w 348"/>
                <a:gd name="T25" fmla="*/ 174 h 213"/>
                <a:gd name="T26" fmla="*/ 309 w 348"/>
                <a:gd name="T27" fmla="*/ 174 h 213"/>
                <a:gd name="T28" fmla="*/ 309 w 348"/>
                <a:gd name="T29" fmla="*/ 155 h 213"/>
                <a:gd name="T30" fmla="*/ 58 w 348"/>
                <a:gd name="T31" fmla="*/ 155 h 213"/>
                <a:gd name="T32" fmla="*/ 39 w 348"/>
                <a:gd name="T33" fmla="*/ 155 h 213"/>
                <a:gd name="T34" fmla="*/ 39 w 348"/>
                <a:gd name="T35" fmla="*/ 174 h 213"/>
                <a:gd name="T36" fmla="*/ 58 w 348"/>
                <a:gd name="T37" fmla="*/ 174 h 213"/>
                <a:gd name="T38" fmla="*/ 58 w 348"/>
                <a:gd name="T39" fmla="*/ 155 h 213"/>
                <a:gd name="T40" fmla="*/ 348 w 348"/>
                <a:gd name="T41" fmla="*/ 97 h 213"/>
                <a:gd name="T42" fmla="*/ 0 w 348"/>
                <a:gd name="T43" fmla="*/ 97 h 213"/>
                <a:gd name="T44" fmla="*/ 0 w 348"/>
                <a:gd name="T45" fmla="*/ 0 h 213"/>
                <a:gd name="T46" fmla="*/ 348 w 348"/>
                <a:gd name="T47" fmla="*/ 0 h 213"/>
                <a:gd name="T48" fmla="*/ 348 w 348"/>
                <a:gd name="T49" fmla="*/ 97 h 213"/>
                <a:gd name="T50" fmla="*/ 19 w 348"/>
                <a:gd name="T51" fmla="*/ 77 h 213"/>
                <a:gd name="T52" fmla="*/ 329 w 348"/>
                <a:gd name="T53" fmla="*/ 77 h 213"/>
                <a:gd name="T54" fmla="*/ 329 w 348"/>
                <a:gd name="T55" fmla="*/ 20 h 213"/>
                <a:gd name="T56" fmla="*/ 19 w 348"/>
                <a:gd name="T57" fmla="*/ 20 h 213"/>
                <a:gd name="T58" fmla="*/ 19 w 348"/>
                <a:gd name="T59" fmla="*/ 77 h 213"/>
                <a:gd name="T60" fmla="*/ 309 w 348"/>
                <a:gd name="T61" fmla="*/ 39 h 213"/>
                <a:gd name="T62" fmla="*/ 87 w 348"/>
                <a:gd name="T63" fmla="*/ 39 h 213"/>
                <a:gd name="T64" fmla="*/ 87 w 348"/>
                <a:gd name="T65" fmla="*/ 58 h 213"/>
                <a:gd name="T66" fmla="*/ 309 w 348"/>
                <a:gd name="T67" fmla="*/ 58 h 213"/>
                <a:gd name="T68" fmla="*/ 309 w 348"/>
                <a:gd name="T69" fmla="*/ 39 h 213"/>
                <a:gd name="T70" fmla="*/ 58 w 348"/>
                <a:gd name="T71" fmla="*/ 39 h 213"/>
                <a:gd name="T72" fmla="*/ 39 w 348"/>
                <a:gd name="T73" fmla="*/ 39 h 213"/>
                <a:gd name="T74" fmla="*/ 39 w 348"/>
                <a:gd name="T75" fmla="*/ 58 h 213"/>
                <a:gd name="T76" fmla="*/ 58 w 348"/>
                <a:gd name="T77" fmla="*/ 58 h 213"/>
                <a:gd name="T78" fmla="*/ 58 w 348"/>
                <a:gd name="T79" fmla="*/ 39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8" h="213">
                  <a:moveTo>
                    <a:pt x="348" y="213"/>
                  </a:moveTo>
                  <a:lnTo>
                    <a:pt x="0" y="213"/>
                  </a:lnTo>
                  <a:lnTo>
                    <a:pt x="0" y="116"/>
                  </a:lnTo>
                  <a:lnTo>
                    <a:pt x="348" y="116"/>
                  </a:lnTo>
                  <a:lnTo>
                    <a:pt x="348" y="213"/>
                  </a:lnTo>
                  <a:close/>
                  <a:moveTo>
                    <a:pt x="19" y="193"/>
                  </a:moveTo>
                  <a:lnTo>
                    <a:pt x="329" y="193"/>
                  </a:lnTo>
                  <a:lnTo>
                    <a:pt x="329" y="135"/>
                  </a:lnTo>
                  <a:lnTo>
                    <a:pt x="19" y="135"/>
                  </a:lnTo>
                  <a:lnTo>
                    <a:pt x="19" y="193"/>
                  </a:lnTo>
                  <a:close/>
                  <a:moveTo>
                    <a:pt x="309" y="155"/>
                  </a:moveTo>
                  <a:lnTo>
                    <a:pt x="87" y="155"/>
                  </a:lnTo>
                  <a:lnTo>
                    <a:pt x="87" y="174"/>
                  </a:lnTo>
                  <a:lnTo>
                    <a:pt x="309" y="174"/>
                  </a:lnTo>
                  <a:lnTo>
                    <a:pt x="309" y="155"/>
                  </a:lnTo>
                  <a:close/>
                  <a:moveTo>
                    <a:pt x="58" y="155"/>
                  </a:moveTo>
                  <a:lnTo>
                    <a:pt x="39" y="155"/>
                  </a:lnTo>
                  <a:lnTo>
                    <a:pt x="39" y="174"/>
                  </a:lnTo>
                  <a:lnTo>
                    <a:pt x="58" y="174"/>
                  </a:lnTo>
                  <a:lnTo>
                    <a:pt x="58" y="155"/>
                  </a:lnTo>
                  <a:close/>
                  <a:moveTo>
                    <a:pt x="348" y="97"/>
                  </a:moveTo>
                  <a:lnTo>
                    <a:pt x="0" y="97"/>
                  </a:lnTo>
                  <a:lnTo>
                    <a:pt x="0" y="0"/>
                  </a:lnTo>
                  <a:lnTo>
                    <a:pt x="348" y="0"/>
                  </a:lnTo>
                  <a:lnTo>
                    <a:pt x="348" y="97"/>
                  </a:lnTo>
                  <a:close/>
                  <a:moveTo>
                    <a:pt x="19" y="77"/>
                  </a:moveTo>
                  <a:lnTo>
                    <a:pt x="329" y="77"/>
                  </a:lnTo>
                  <a:lnTo>
                    <a:pt x="329" y="20"/>
                  </a:lnTo>
                  <a:lnTo>
                    <a:pt x="19" y="20"/>
                  </a:lnTo>
                  <a:lnTo>
                    <a:pt x="19" y="77"/>
                  </a:lnTo>
                  <a:close/>
                  <a:moveTo>
                    <a:pt x="309" y="39"/>
                  </a:moveTo>
                  <a:lnTo>
                    <a:pt x="87" y="39"/>
                  </a:lnTo>
                  <a:lnTo>
                    <a:pt x="87" y="58"/>
                  </a:lnTo>
                  <a:lnTo>
                    <a:pt x="309" y="58"/>
                  </a:lnTo>
                  <a:lnTo>
                    <a:pt x="309" y="39"/>
                  </a:lnTo>
                  <a:close/>
                  <a:moveTo>
                    <a:pt x="58" y="39"/>
                  </a:moveTo>
                  <a:lnTo>
                    <a:pt x="39" y="39"/>
                  </a:lnTo>
                  <a:lnTo>
                    <a:pt x="39" y="58"/>
                  </a:lnTo>
                  <a:lnTo>
                    <a:pt x="58" y="58"/>
                  </a:lnTo>
                  <a:lnTo>
                    <a:pt x="58" y="39"/>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latin typeface="MetricHPE" charset="0"/>
                <a:ea typeface="MetricHPE" charset="0"/>
                <a:cs typeface="MetricHPE" charset="0"/>
              </a:endParaRPr>
            </a:p>
          </p:txBody>
        </p:sp>
        <p:sp>
          <p:nvSpPr>
            <p:cNvPr id="65" name="Freeform 93"/>
            <p:cNvSpPr>
              <a:spLocks noEditPoints="1"/>
            </p:cNvSpPr>
            <p:nvPr/>
          </p:nvSpPr>
          <p:spPr bwMode="auto">
            <a:xfrm>
              <a:off x="6153150" y="760413"/>
              <a:ext cx="552450" cy="153987"/>
            </a:xfrm>
            <a:custGeom>
              <a:avLst/>
              <a:gdLst>
                <a:gd name="T0" fmla="*/ 348 w 348"/>
                <a:gd name="T1" fmla="*/ 97 h 97"/>
                <a:gd name="T2" fmla="*/ 0 w 348"/>
                <a:gd name="T3" fmla="*/ 97 h 97"/>
                <a:gd name="T4" fmla="*/ 0 w 348"/>
                <a:gd name="T5" fmla="*/ 0 h 97"/>
                <a:gd name="T6" fmla="*/ 348 w 348"/>
                <a:gd name="T7" fmla="*/ 0 h 97"/>
                <a:gd name="T8" fmla="*/ 348 w 348"/>
                <a:gd name="T9" fmla="*/ 97 h 97"/>
                <a:gd name="T10" fmla="*/ 19 w 348"/>
                <a:gd name="T11" fmla="*/ 78 h 97"/>
                <a:gd name="T12" fmla="*/ 329 w 348"/>
                <a:gd name="T13" fmla="*/ 78 h 97"/>
                <a:gd name="T14" fmla="*/ 329 w 348"/>
                <a:gd name="T15" fmla="*/ 20 h 97"/>
                <a:gd name="T16" fmla="*/ 19 w 348"/>
                <a:gd name="T17" fmla="*/ 20 h 97"/>
                <a:gd name="T18" fmla="*/ 19 w 348"/>
                <a:gd name="T19" fmla="*/ 78 h 97"/>
                <a:gd name="T20" fmla="*/ 309 w 348"/>
                <a:gd name="T21" fmla="*/ 39 h 97"/>
                <a:gd name="T22" fmla="*/ 87 w 348"/>
                <a:gd name="T23" fmla="*/ 39 h 97"/>
                <a:gd name="T24" fmla="*/ 87 w 348"/>
                <a:gd name="T25" fmla="*/ 58 h 97"/>
                <a:gd name="T26" fmla="*/ 309 w 348"/>
                <a:gd name="T27" fmla="*/ 58 h 97"/>
                <a:gd name="T28" fmla="*/ 309 w 348"/>
                <a:gd name="T29" fmla="*/ 39 h 97"/>
                <a:gd name="T30" fmla="*/ 58 w 348"/>
                <a:gd name="T31" fmla="*/ 39 h 97"/>
                <a:gd name="T32" fmla="*/ 39 w 348"/>
                <a:gd name="T33" fmla="*/ 39 h 97"/>
                <a:gd name="T34" fmla="*/ 39 w 348"/>
                <a:gd name="T35" fmla="*/ 58 h 97"/>
                <a:gd name="T36" fmla="*/ 58 w 348"/>
                <a:gd name="T37" fmla="*/ 58 h 97"/>
                <a:gd name="T38" fmla="*/ 58 w 348"/>
                <a:gd name="T39" fmla="*/ 3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8" h="97">
                  <a:moveTo>
                    <a:pt x="348" y="97"/>
                  </a:moveTo>
                  <a:lnTo>
                    <a:pt x="0" y="97"/>
                  </a:lnTo>
                  <a:lnTo>
                    <a:pt x="0" y="0"/>
                  </a:lnTo>
                  <a:lnTo>
                    <a:pt x="348" y="0"/>
                  </a:lnTo>
                  <a:lnTo>
                    <a:pt x="348" y="97"/>
                  </a:lnTo>
                  <a:close/>
                  <a:moveTo>
                    <a:pt x="19" y="78"/>
                  </a:moveTo>
                  <a:lnTo>
                    <a:pt x="329" y="78"/>
                  </a:lnTo>
                  <a:lnTo>
                    <a:pt x="329" y="20"/>
                  </a:lnTo>
                  <a:lnTo>
                    <a:pt x="19" y="20"/>
                  </a:lnTo>
                  <a:lnTo>
                    <a:pt x="19" y="78"/>
                  </a:lnTo>
                  <a:close/>
                  <a:moveTo>
                    <a:pt x="309" y="39"/>
                  </a:moveTo>
                  <a:lnTo>
                    <a:pt x="87" y="39"/>
                  </a:lnTo>
                  <a:lnTo>
                    <a:pt x="87" y="58"/>
                  </a:lnTo>
                  <a:lnTo>
                    <a:pt x="309" y="58"/>
                  </a:lnTo>
                  <a:lnTo>
                    <a:pt x="309" y="39"/>
                  </a:lnTo>
                  <a:close/>
                  <a:moveTo>
                    <a:pt x="58" y="39"/>
                  </a:moveTo>
                  <a:lnTo>
                    <a:pt x="39" y="39"/>
                  </a:lnTo>
                  <a:lnTo>
                    <a:pt x="39" y="58"/>
                  </a:lnTo>
                  <a:lnTo>
                    <a:pt x="58" y="58"/>
                  </a:lnTo>
                  <a:lnTo>
                    <a:pt x="58" y="39"/>
                  </a:lnTo>
                  <a:close/>
                </a:path>
              </a:pathLst>
            </a:custGeom>
            <a:solidFill>
              <a:srgbClr val="01A98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latin typeface="MetricHPE" charset="0"/>
                <a:ea typeface="MetricHPE" charset="0"/>
                <a:cs typeface="MetricHPE" charset="0"/>
              </a:endParaRPr>
            </a:p>
          </p:txBody>
        </p:sp>
      </p:grpSp>
    </p:spTree>
    <p:extLst>
      <p:ext uri="{BB962C8B-B14F-4D97-AF65-F5344CB8AC3E}">
        <p14:creationId xmlns:p14="http://schemas.microsoft.com/office/powerpoint/2010/main" val="4008306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7940" y="3377"/>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7940" y="3377"/>
                        <a:ext cx="1587" cy="1587"/>
                      </a:xfrm>
                      <a:prstGeom prst="rect">
                        <a:avLst/>
                      </a:prstGeom>
                    </p:spPr>
                  </p:pic>
                </p:oleObj>
              </mc:Fallback>
            </mc:AlternateContent>
          </a:graphicData>
        </a:graphic>
      </p:graphicFrame>
      <p:sp>
        <p:nvSpPr>
          <p:cNvPr id="9" name="Title 8"/>
          <p:cNvSpPr>
            <a:spLocks noGrp="1"/>
          </p:cNvSpPr>
          <p:nvPr>
            <p:ph type="title"/>
          </p:nvPr>
        </p:nvSpPr>
        <p:spPr/>
        <p:txBody>
          <a:bodyPr/>
          <a:lstStyle/>
          <a:p>
            <a:r>
              <a:rPr lang="en-US" dirty="0"/>
              <a:t>Hyper efficient</a:t>
            </a:r>
          </a:p>
        </p:txBody>
      </p:sp>
      <p:sp>
        <p:nvSpPr>
          <p:cNvPr id="107" name="Rectangle 106"/>
          <p:cNvSpPr/>
          <p:nvPr/>
        </p:nvSpPr>
        <p:spPr>
          <a:xfrm>
            <a:off x="7951342" y="1536848"/>
            <a:ext cx="3555526" cy="3624370"/>
          </a:xfrm>
          <a:prstGeom prst="rect">
            <a:avLst/>
          </a:prstGeom>
          <a:noFill/>
          <a:ln w="25400">
            <a:solidFill>
              <a:schemeClr val="accent2"/>
            </a:solidFill>
          </a:ln>
          <a:effectLst/>
        </p:spPr>
        <p:style>
          <a:lnRef idx="1">
            <a:schemeClr val="accent1"/>
          </a:lnRef>
          <a:fillRef idx="3">
            <a:schemeClr val="accent1"/>
          </a:fillRef>
          <a:effectRef idx="2">
            <a:schemeClr val="accent1"/>
          </a:effectRef>
          <a:fontRef idx="minor">
            <a:schemeClr val="lt1"/>
          </a:fontRef>
        </p:style>
        <p:txBody>
          <a:bodyPr tIns="822960" bIns="0" rtlCol="0" anchor="t" anchorCtr="0"/>
          <a:lstStyle/>
          <a:p>
            <a:pPr marL="285750" marR="0" lvl="0" indent="-285750" algn="l" defTabSz="914400" rtl="0" eaLnBrk="1" fontAlgn="auto" latinLnBrk="0" hangingPunct="1">
              <a:lnSpc>
                <a:spcPct val="100000"/>
              </a:lnSpc>
              <a:spcBef>
                <a:spcPts val="600"/>
              </a:spcBef>
              <a:spcAft>
                <a:spcPts val="600"/>
              </a:spcAft>
              <a:buClr>
                <a:prstClr val="black"/>
              </a:buClr>
              <a:buSzTx/>
              <a:buFont typeface="MetricHPE"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MetricHPE" panose="020B0503030202060203" pitchFamily="34" charset="0"/>
              <a:ea typeface="+mn-ea"/>
              <a:cs typeface="+mn-cs"/>
            </a:endParaRPr>
          </a:p>
          <a:p>
            <a:pPr marL="285750" marR="0" lvl="0" indent="-285750" algn="l" defTabSz="914400" rtl="0" eaLnBrk="1" fontAlgn="auto" latinLnBrk="0" hangingPunct="1">
              <a:lnSpc>
                <a:spcPct val="100000"/>
              </a:lnSpc>
              <a:spcBef>
                <a:spcPts val="600"/>
              </a:spcBef>
              <a:spcAft>
                <a:spcPts val="600"/>
              </a:spcAft>
              <a:buClr>
                <a:prstClr val="white"/>
              </a:buClr>
              <a:buSzTx/>
              <a:buFont typeface="MetricHPE"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MetricHPE" panose="020B0503030202060203" pitchFamily="34" charset="0"/>
                <a:ea typeface="+mn-ea"/>
                <a:cs typeface="+mn-cs"/>
              </a:rPr>
              <a:t>Always-on deduplication and compression </a:t>
            </a:r>
          </a:p>
          <a:p>
            <a:pPr marL="285750" marR="0" lvl="0" indent="-285750" algn="l" defTabSz="914400" rtl="0" eaLnBrk="1" fontAlgn="auto" latinLnBrk="0" hangingPunct="1">
              <a:lnSpc>
                <a:spcPct val="100000"/>
              </a:lnSpc>
              <a:spcBef>
                <a:spcPts val="600"/>
              </a:spcBef>
              <a:spcAft>
                <a:spcPts val="600"/>
              </a:spcAft>
              <a:buClr>
                <a:prstClr val="white"/>
              </a:buClr>
              <a:buSzTx/>
              <a:buFont typeface="MetricHPE"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MetricHPE" panose="020B0503030202060203" pitchFamily="34" charset="0"/>
                <a:ea typeface="+mn-ea"/>
                <a:cs typeface="+mn-cs"/>
              </a:rPr>
              <a:t>All data at inception, globally</a:t>
            </a:r>
          </a:p>
          <a:p>
            <a:pPr marL="285750" marR="0" lvl="0" indent="-285750" algn="l" defTabSz="914400" rtl="0" eaLnBrk="1" fontAlgn="auto" latinLnBrk="0" hangingPunct="1">
              <a:lnSpc>
                <a:spcPct val="100000"/>
              </a:lnSpc>
              <a:spcBef>
                <a:spcPts val="600"/>
              </a:spcBef>
              <a:spcAft>
                <a:spcPts val="600"/>
              </a:spcAft>
              <a:buClr>
                <a:prstClr val="white"/>
              </a:buClr>
              <a:buSzTx/>
              <a:buFont typeface="MetricHPE"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MetricHPE" panose="020B0503030202060203" pitchFamily="34" charset="0"/>
                <a:ea typeface="+mn-ea"/>
                <a:cs typeface="+mn-cs"/>
              </a:rPr>
              <a:t>100% software-optimized</a:t>
            </a:r>
          </a:p>
          <a:p>
            <a:pPr marL="285750" marR="0" lvl="0" indent="-285750" algn="l" defTabSz="914400" rtl="0" eaLnBrk="1" fontAlgn="auto" latinLnBrk="0" hangingPunct="1">
              <a:lnSpc>
                <a:spcPct val="100000"/>
              </a:lnSpc>
              <a:spcBef>
                <a:spcPts val="600"/>
              </a:spcBef>
              <a:spcAft>
                <a:spcPts val="600"/>
              </a:spcAft>
              <a:buClr>
                <a:prstClr val="white"/>
              </a:buClr>
              <a:buSzTx/>
              <a:buFont typeface="MetricHPE"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MetricHPE" panose="020B0503030202060203" pitchFamily="34" charset="0"/>
                <a:ea typeface="+mn-ea"/>
                <a:cs typeface="+mn-cs"/>
              </a:rPr>
              <a:t>Acceleration frees CPUs to run business workloads</a:t>
            </a:r>
          </a:p>
        </p:txBody>
      </p:sp>
      <p:grpSp>
        <p:nvGrpSpPr>
          <p:cNvPr id="108" name="Group 107"/>
          <p:cNvGrpSpPr/>
          <p:nvPr/>
        </p:nvGrpSpPr>
        <p:grpSpPr>
          <a:xfrm>
            <a:off x="4545955" y="2537845"/>
            <a:ext cx="2118227" cy="676625"/>
            <a:chOff x="7198567" y="2666544"/>
            <a:chExt cx="2118227" cy="676625"/>
          </a:xfrm>
          <a:solidFill>
            <a:schemeClr val="bg1"/>
          </a:solidFill>
        </p:grpSpPr>
        <p:grpSp>
          <p:nvGrpSpPr>
            <p:cNvPr id="109" name="Group 108"/>
            <p:cNvGrpSpPr/>
            <p:nvPr/>
          </p:nvGrpSpPr>
          <p:grpSpPr>
            <a:xfrm>
              <a:off x="7338993" y="2666544"/>
              <a:ext cx="1417319" cy="448489"/>
              <a:chOff x="7333962" y="2666544"/>
              <a:chExt cx="1417319" cy="448489"/>
            </a:xfrm>
            <a:grpFill/>
          </p:grpSpPr>
          <p:grpSp>
            <p:nvGrpSpPr>
              <p:cNvPr id="112" name="Group 111"/>
              <p:cNvGrpSpPr/>
              <p:nvPr/>
            </p:nvGrpSpPr>
            <p:grpSpPr>
              <a:xfrm>
                <a:off x="7333962" y="2666544"/>
                <a:ext cx="45719" cy="448489"/>
                <a:chOff x="-1774371" y="1099457"/>
                <a:chExt cx="45719" cy="448489"/>
              </a:xfrm>
              <a:grpFill/>
            </p:grpSpPr>
            <p:sp>
              <p:nvSpPr>
                <p:cNvPr id="158" name="Rectangle 157"/>
                <p:cNvSpPr/>
                <p:nvPr/>
              </p:nvSpPr>
              <p:spPr bwMode="ltGray">
                <a:xfrm>
                  <a:off x="-1774371" y="1099457"/>
                  <a:ext cx="45719" cy="45719"/>
                </a:xfrm>
                <a:prstGeom prst="rect">
                  <a:avLst/>
                </a:prstGeom>
                <a:grpFill/>
                <a:ln w="19050" cap="flat" cmpd="sng" algn="ctr">
                  <a:solidFill>
                    <a:schemeClr val="accent1">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tricHPE" panose="020B0503030202060203" pitchFamily="34" charset="0"/>
                    <a:ea typeface="+mn-ea"/>
                    <a:cs typeface="+mn-cs"/>
                  </a:endParaRPr>
                </a:p>
              </p:txBody>
            </p:sp>
            <p:sp>
              <p:nvSpPr>
                <p:cNvPr id="159" name="Rectangle 158"/>
                <p:cNvSpPr/>
                <p:nvPr/>
              </p:nvSpPr>
              <p:spPr bwMode="ltGray">
                <a:xfrm>
                  <a:off x="-1774371" y="1233714"/>
                  <a:ext cx="45719" cy="45719"/>
                </a:xfrm>
                <a:prstGeom prst="rect">
                  <a:avLst/>
                </a:prstGeom>
                <a:grpFill/>
                <a:ln w="19050" cap="flat" cmpd="sng" algn="ctr">
                  <a:solidFill>
                    <a:schemeClr val="accent1">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tricHPE" panose="020B0503030202060203" pitchFamily="34" charset="0"/>
                    <a:ea typeface="+mn-ea"/>
                    <a:cs typeface="+mn-cs"/>
                  </a:endParaRPr>
                </a:p>
              </p:txBody>
            </p:sp>
            <p:sp>
              <p:nvSpPr>
                <p:cNvPr id="160" name="Rectangle 159"/>
                <p:cNvSpPr/>
                <p:nvPr/>
              </p:nvSpPr>
              <p:spPr bwMode="ltGray">
                <a:xfrm>
                  <a:off x="-1774371" y="1367971"/>
                  <a:ext cx="45719" cy="45719"/>
                </a:xfrm>
                <a:prstGeom prst="rect">
                  <a:avLst/>
                </a:prstGeom>
                <a:grpFill/>
                <a:ln w="19050" cap="flat" cmpd="sng" algn="ctr">
                  <a:solidFill>
                    <a:schemeClr val="accent1">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tricHPE" panose="020B0503030202060203" pitchFamily="34" charset="0"/>
                    <a:ea typeface="+mn-ea"/>
                    <a:cs typeface="+mn-cs"/>
                  </a:endParaRPr>
                </a:p>
              </p:txBody>
            </p:sp>
            <p:sp>
              <p:nvSpPr>
                <p:cNvPr id="161" name="Rectangle 160"/>
                <p:cNvSpPr/>
                <p:nvPr/>
              </p:nvSpPr>
              <p:spPr bwMode="ltGray">
                <a:xfrm>
                  <a:off x="-1774371" y="1502227"/>
                  <a:ext cx="45719" cy="45719"/>
                </a:xfrm>
                <a:prstGeom prst="rect">
                  <a:avLst/>
                </a:prstGeom>
                <a:grpFill/>
                <a:ln w="19050" cap="flat" cmpd="sng" algn="ctr">
                  <a:solidFill>
                    <a:schemeClr val="accent1">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tricHPE" panose="020B0503030202060203" pitchFamily="34" charset="0"/>
                    <a:ea typeface="+mn-ea"/>
                    <a:cs typeface="+mn-cs"/>
                  </a:endParaRPr>
                </a:p>
              </p:txBody>
            </p:sp>
          </p:grpSp>
          <p:grpSp>
            <p:nvGrpSpPr>
              <p:cNvPr id="113" name="Group 112"/>
              <p:cNvGrpSpPr/>
              <p:nvPr/>
            </p:nvGrpSpPr>
            <p:grpSpPr>
              <a:xfrm>
                <a:off x="7486362" y="2666544"/>
                <a:ext cx="45719" cy="448489"/>
                <a:chOff x="-1774371" y="1099457"/>
                <a:chExt cx="45719" cy="448489"/>
              </a:xfrm>
              <a:grpFill/>
            </p:grpSpPr>
            <p:sp>
              <p:nvSpPr>
                <p:cNvPr id="154" name="Rectangle 153"/>
                <p:cNvSpPr/>
                <p:nvPr/>
              </p:nvSpPr>
              <p:spPr bwMode="ltGray">
                <a:xfrm>
                  <a:off x="-1774371" y="1099457"/>
                  <a:ext cx="45719" cy="45719"/>
                </a:xfrm>
                <a:prstGeom prst="rect">
                  <a:avLst/>
                </a:prstGeom>
                <a:grpFill/>
                <a:ln w="19050" cap="flat" cmpd="sng" algn="ctr">
                  <a:solidFill>
                    <a:schemeClr val="accent1">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tricHPE" panose="020B0503030202060203" pitchFamily="34" charset="0"/>
                    <a:ea typeface="+mn-ea"/>
                    <a:cs typeface="+mn-cs"/>
                  </a:endParaRPr>
                </a:p>
              </p:txBody>
            </p:sp>
            <p:sp>
              <p:nvSpPr>
                <p:cNvPr id="155" name="Rectangle 154"/>
                <p:cNvSpPr/>
                <p:nvPr/>
              </p:nvSpPr>
              <p:spPr bwMode="ltGray">
                <a:xfrm>
                  <a:off x="-1774371" y="1233714"/>
                  <a:ext cx="45719" cy="45719"/>
                </a:xfrm>
                <a:prstGeom prst="rect">
                  <a:avLst/>
                </a:prstGeom>
                <a:grpFill/>
                <a:ln w="19050" cap="flat" cmpd="sng" algn="ctr">
                  <a:solidFill>
                    <a:schemeClr val="accent1">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tricHPE" panose="020B0503030202060203" pitchFamily="34" charset="0"/>
                    <a:ea typeface="+mn-ea"/>
                    <a:cs typeface="+mn-cs"/>
                  </a:endParaRPr>
                </a:p>
              </p:txBody>
            </p:sp>
            <p:sp>
              <p:nvSpPr>
                <p:cNvPr id="156" name="Rectangle 155"/>
                <p:cNvSpPr/>
                <p:nvPr/>
              </p:nvSpPr>
              <p:spPr bwMode="ltGray">
                <a:xfrm>
                  <a:off x="-1774371" y="1367971"/>
                  <a:ext cx="45719" cy="45719"/>
                </a:xfrm>
                <a:prstGeom prst="rect">
                  <a:avLst/>
                </a:prstGeom>
                <a:grpFill/>
                <a:ln w="19050" cap="flat" cmpd="sng" algn="ctr">
                  <a:solidFill>
                    <a:schemeClr val="accent1">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tricHPE" panose="020B0503030202060203" pitchFamily="34" charset="0"/>
                    <a:ea typeface="+mn-ea"/>
                    <a:cs typeface="+mn-cs"/>
                  </a:endParaRPr>
                </a:p>
              </p:txBody>
            </p:sp>
            <p:sp>
              <p:nvSpPr>
                <p:cNvPr id="157" name="Rectangle 156"/>
                <p:cNvSpPr/>
                <p:nvPr/>
              </p:nvSpPr>
              <p:spPr bwMode="ltGray">
                <a:xfrm>
                  <a:off x="-1774371" y="1502227"/>
                  <a:ext cx="45719" cy="45719"/>
                </a:xfrm>
                <a:prstGeom prst="rect">
                  <a:avLst/>
                </a:prstGeom>
                <a:grpFill/>
                <a:ln w="19050" cap="flat" cmpd="sng" algn="ctr">
                  <a:solidFill>
                    <a:schemeClr val="accent1">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tricHPE" panose="020B0503030202060203" pitchFamily="34" charset="0"/>
                    <a:ea typeface="+mn-ea"/>
                    <a:cs typeface="+mn-cs"/>
                  </a:endParaRPr>
                </a:p>
              </p:txBody>
            </p:sp>
          </p:grpSp>
          <p:grpSp>
            <p:nvGrpSpPr>
              <p:cNvPr id="114" name="Group 113"/>
              <p:cNvGrpSpPr/>
              <p:nvPr/>
            </p:nvGrpSpPr>
            <p:grpSpPr>
              <a:xfrm>
                <a:off x="7638762" y="2666544"/>
                <a:ext cx="45719" cy="448489"/>
                <a:chOff x="-1774371" y="1099457"/>
                <a:chExt cx="45719" cy="448489"/>
              </a:xfrm>
              <a:grpFill/>
            </p:grpSpPr>
            <p:sp>
              <p:nvSpPr>
                <p:cNvPr id="150" name="Rectangle 149"/>
                <p:cNvSpPr/>
                <p:nvPr/>
              </p:nvSpPr>
              <p:spPr bwMode="ltGray">
                <a:xfrm>
                  <a:off x="-1774371" y="1099457"/>
                  <a:ext cx="45719" cy="45719"/>
                </a:xfrm>
                <a:prstGeom prst="rect">
                  <a:avLst/>
                </a:prstGeom>
                <a:grpFill/>
                <a:ln w="19050" cap="flat" cmpd="sng" algn="ctr">
                  <a:solidFill>
                    <a:schemeClr val="accent1">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tricHPE" panose="020B0503030202060203" pitchFamily="34" charset="0"/>
                    <a:ea typeface="+mn-ea"/>
                    <a:cs typeface="+mn-cs"/>
                  </a:endParaRPr>
                </a:p>
              </p:txBody>
            </p:sp>
            <p:sp>
              <p:nvSpPr>
                <p:cNvPr id="151" name="Rectangle 150"/>
                <p:cNvSpPr/>
                <p:nvPr/>
              </p:nvSpPr>
              <p:spPr bwMode="ltGray">
                <a:xfrm>
                  <a:off x="-1774371" y="1233714"/>
                  <a:ext cx="45719" cy="45719"/>
                </a:xfrm>
                <a:prstGeom prst="rect">
                  <a:avLst/>
                </a:prstGeom>
                <a:grpFill/>
                <a:ln w="19050" cap="flat" cmpd="sng" algn="ctr">
                  <a:solidFill>
                    <a:schemeClr val="accent1">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tricHPE" panose="020B0503030202060203" pitchFamily="34" charset="0"/>
                    <a:ea typeface="+mn-ea"/>
                    <a:cs typeface="+mn-cs"/>
                  </a:endParaRPr>
                </a:p>
              </p:txBody>
            </p:sp>
            <p:sp>
              <p:nvSpPr>
                <p:cNvPr id="152" name="Rectangle 151"/>
                <p:cNvSpPr/>
                <p:nvPr/>
              </p:nvSpPr>
              <p:spPr bwMode="ltGray">
                <a:xfrm>
                  <a:off x="-1774371" y="1367971"/>
                  <a:ext cx="45719" cy="45719"/>
                </a:xfrm>
                <a:prstGeom prst="rect">
                  <a:avLst/>
                </a:prstGeom>
                <a:grpFill/>
                <a:ln w="19050" cap="flat" cmpd="sng" algn="ctr">
                  <a:solidFill>
                    <a:schemeClr val="accent1">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tricHPE" panose="020B0503030202060203" pitchFamily="34" charset="0"/>
                    <a:ea typeface="+mn-ea"/>
                    <a:cs typeface="+mn-cs"/>
                  </a:endParaRPr>
                </a:p>
              </p:txBody>
            </p:sp>
            <p:sp>
              <p:nvSpPr>
                <p:cNvPr id="153" name="Rectangle 152"/>
                <p:cNvSpPr/>
                <p:nvPr/>
              </p:nvSpPr>
              <p:spPr bwMode="ltGray">
                <a:xfrm>
                  <a:off x="-1774371" y="1502227"/>
                  <a:ext cx="45719" cy="45719"/>
                </a:xfrm>
                <a:prstGeom prst="rect">
                  <a:avLst/>
                </a:prstGeom>
                <a:grpFill/>
                <a:ln w="19050" cap="flat" cmpd="sng" algn="ctr">
                  <a:solidFill>
                    <a:schemeClr val="accent1">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tricHPE" panose="020B0503030202060203" pitchFamily="34" charset="0"/>
                    <a:ea typeface="+mn-ea"/>
                    <a:cs typeface="+mn-cs"/>
                  </a:endParaRPr>
                </a:p>
              </p:txBody>
            </p:sp>
          </p:grpSp>
          <p:grpSp>
            <p:nvGrpSpPr>
              <p:cNvPr id="115" name="Group 114"/>
              <p:cNvGrpSpPr/>
              <p:nvPr/>
            </p:nvGrpSpPr>
            <p:grpSpPr>
              <a:xfrm>
                <a:off x="7791162" y="2666544"/>
                <a:ext cx="45719" cy="448489"/>
                <a:chOff x="-1774371" y="1099457"/>
                <a:chExt cx="45719" cy="448489"/>
              </a:xfrm>
              <a:grpFill/>
            </p:grpSpPr>
            <p:sp>
              <p:nvSpPr>
                <p:cNvPr id="146" name="Rectangle 145"/>
                <p:cNvSpPr/>
                <p:nvPr/>
              </p:nvSpPr>
              <p:spPr bwMode="ltGray">
                <a:xfrm>
                  <a:off x="-1774371" y="1099457"/>
                  <a:ext cx="45719" cy="45719"/>
                </a:xfrm>
                <a:prstGeom prst="rect">
                  <a:avLst/>
                </a:prstGeom>
                <a:grpFill/>
                <a:ln w="19050" cap="flat" cmpd="sng" algn="ctr">
                  <a:solidFill>
                    <a:schemeClr val="accent1">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tricHPE" panose="020B0503030202060203" pitchFamily="34" charset="0"/>
                    <a:ea typeface="+mn-ea"/>
                    <a:cs typeface="+mn-cs"/>
                  </a:endParaRPr>
                </a:p>
              </p:txBody>
            </p:sp>
            <p:sp>
              <p:nvSpPr>
                <p:cNvPr id="147" name="Rectangle 146"/>
                <p:cNvSpPr/>
                <p:nvPr/>
              </p:nvSpPr>
              <p:spPr bwMode="ltGray">
                <a:xfrm>
                  <a:off x="-1774371" y="1233714"/>
                  <a:ext cx="45719" cy="45719"/>
                </a:xfrm>
                <a:prstGeom prst="rect">
                  <a:avLst/>
                </a:prstGeom>
                <a:grpFill/>
                <a:ln w="19050" cap="flat" cmpd="sng" algn="ctr">
                  <a:solidFill>
                    <a:schemeClr val="accent1">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tricHPE" panose="020B0503030202060203" pitchFamily="34" charset="0"/>
                    <a:ea typeface="+mn-ea"/>
                    <a:cs typeface="+mn-cs"/>
                  </a:endParaRPr>
                </a:p>
              </p:txBody>
            </p:sp>
            <p:sp>
              <p:nvSpPr>
                <p:cNvPr id="148" name="Rectangle 147"/>
                <p:cNvSpPr/>
                <p:nvPr/>
              </p:nvSpPr>
              <p:spPr bwMode="ltGray">
                <a:xfrm>
                  <a:off x="-1774371" y="1367971"/>
                  <a:ext cx="45719" cy="45719"/>
                </a:xfrm>
                <a:prstGeom prst="rect">
                  <a:avLst/>
                </a:prstGeom>
                <a:grpFill/>
                <a:ln w="19050" cap="flat" cmpd="sng" algn="ctr">
                  <a:solidFill>
                    <a:schemeClr val="accent1">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tricHPE" panose="020B0503030202060203" pitchFamily="34" charset="0"/>
                    <a:ea typeface="+mn-ea"/>
                    <a:cs typeface="+mn-cs"/>
                  </a:endParaRPr>
                </a:p>
              </p:txBody>
            </p:sp>
            <p:sp>
              <p:nvSpPr>
                <p:cNvPr id="149" name="Rectangle 148"/>
                <p:cNvSpPr/>
                <p:nvPr/>
              </p:nvSpPr>
              <p:spPr bwMode="ltGray">
                <a:xfrm>
                  <a:off x="-1774371" y="1502227"/>
                  <a:ext cx="45719" cy="45719"/>
                </a:xfrm>
                <a:prstGeom prst="rect">
                  <a:avLst/>
                </a:prstGeom>
                <a:grpFill/>
                <a:ln w="19050" cap="flat" cmpd="sng" algn="ctr">
                  <a:solidFill>
                    <a:schemeClr val="accent1">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tricHPE" panose="020B0503030202060203" pitchFamily="34" charset="0"/>
                    <a:ea typeface="+mn-ea"/>
                    <a:cs typeface="+mn-cs"/>
                  </a:endParaRPr>
                </a:p>
              </p:txBody>
            </p:sp>
          </p:grpSp>
          <p:grpSp>
            <p:nvGrpSpPr>
              <p:cNvPr id="116" name="Group 115"/>
              <p:cNvGrpSpPr/>
              <p:nvPr/>
            </p:nvGrpSpPr>
            <p:grpSpPr>
              <a:xfrm>
                <a:off x="7943562" y="2666544"/>
                <a:ext cx="45719" cy="448489"/>
                <a:chOff x="-1774371" y="1099457"/>
                <a:chExt cx="45719" cy="448489"/>
              </a:xfrm>
              <a:grpFill/>
            </p:grpSpPr>
            <p:sp>
              <p:nvSpPr>
                <p:cNvPr id="142" name="Rectangle 141"/>
                <p:cNvSpPr/>
                <p:nvPr/>
              </p:nvSpPr>
              <p:spPr bwMode="ltGray">
                <a:xfrm>
                  <a:off x="-1774371" y="1099457"/>
                  <a:ext cx="45719" cy="45719"/>
                </a:xfrm>
                <a:prstGeom prst="rect">
                  <a:avLst/>
                </a:prstGeom>
                <a:grpFill/>
                <a:ln w="19050" cap="flat" cmpd="sng" algn="ctr">
                  <a:solidFill>
                    <a:schemeClr val="accent1">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tricHPE" panose="020B0503030202060203" pitchFamily="34" charset="0"/>
                    <a:ea typeface="+mn-ea"/>
                    <a:cs typeface="+mn-cs"/>
                  </a:endParaRPr>
                </a:p>
              </p:txBody>
            </p:sp>
            <p:sp>
              <p:nvSpPr>
                <p:cNvPr id="143" name="Rectangle 142"/>
                <p:cNvSpPr/>
                <p:nvPr/>
              </p:nvSpPr>
              <p:spPr bwMode="ltGray">
                <a:xfrm>
                  <a:off x="-1774371" y="1233714"/>
                  <a:ext cx="45719" cy="45719"/>
                </a:xfrm>
                <a:prstGeom prst="rect">
                  <a:avLst/>
                </a:prstGeom>
                <a:grpFill/>
                <a:ln w="19050" cap="flat" cmpd="sng" algn="ctr">
                  <a:solidFill>
                    <a:schemeClr val="accent1">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tricHPE" panose="020B0503030202060203" pitchFamily="34" charset="0"/>
                    <a:ea typeface="+mn-ea"/>
                    <a:cs typeface="+mn-cs"/>
                  </a:endParaRPr>
                </a:p>
              </p:txBody>
            </p:sp>
            <p:sp>
              <p:nvSpPr>
                <p:cNvPr id="144" name="Rectangle 143"/>
                <p:cNvSpPr/>
                <p:nvPr/>
              </p:nvSpPr>
              <p:spPr bwMode="ltGray">
                <a:xfrm>
                  <a:off x="-1774371" y="1367971"/>
                  <a:ext cx="45719" cy="45719"/>
                </a:xfrm>
                <a:prstGeom prst="rect">
                  <a:avLst/>
                </a:prstGeom>
                <a:grpFill/>
                <a:ln w="19050" cap="flat" cmpd="sng" algn="ctr">
                  <a:solidFill>
                    <a:schemeClr val="accent1">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tricHPE" panose="020B0503030202060203" pitchFamily="34" charset="0"/>
                    <a:ea typeface="+mn-ea"/>
                    <a:cs typeface="+mn-cs"/>
                  </a:endParaRPr>
                </a:p>
              </p:txBody>
            </p:sp>
            <p:sp>
              <p:nvSpPr>
                <p:cNvPr id="145" name="Rectangle 144"/>
                <p:cNvSpPr/>
                <p:nvPr/>
              </p:nvSpPr>
              <p:spPr bwMode="ltGray">
                <a:xfrm>
                  <a:off x="-1774371" y="1502227"/>
                  <a:ext cx="45719" cy="45719"/>
                </a:xfrm>
                <a:prstGeom prst="rect">
                  <a:avLst/>
                </a:prstGeom>
                <a:grpFill/>
                <a:ln w="19050" cap="flat" cmpd="sng" algn="ctr">
                  <a:solidFill>
                    <a:schemeClr val="accent1">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tricHPE" panose="020B0503030202060203" pitchFamily="34" charset="0"/>
                    <a:ea typeface="+mn-ea"/>
                    <a:cs typeface="+mn-cs"/>
                  </a:endParaRPr>
                </a:p>
              </p:txBody>
            </p:sp>
          </p:grpSp>
          <p:grpSp>
            <p:nvGrpSpPr>
              <p:cNvPr id="117" name="Group 116"/>
              <p:cNvGrpSpPr/>
              <p:nvPr/>
            </p:nvGrpSpPr>
            <p:grpSpPr>
              <a:xfrm>
                <a:off x="8095962" y="2666544"/>
                <a:ext cx="45719" cy="448489"/>
                <a:chOff x="-1774371" y="1099457"/>
                <a:chExt cx="45719" cy="448489"/>
              </a:xfrm>
              <a:grpFill/>
            </p:grpSpPr>
            <p:sp>
              <p:nvSpPr>
                <p:cNvPr id="138" name="Rectangle 137"/>
                <p:cNvSpPr/>
                <p:nvPr/>
              </p:nvSpPr>
              <p:spPr bwMode="ltGray">
                <a:xfrm>
                  <a:off x="-1774371" y="1099457"/>
                  <a:ext cx="45719" cy="45719"/>
                </a:xfrm>
                <a:prstGeom prst="rect">
                  <a:avLst/>
                </a:prstGeom>
                <a:grpFill/>
                <a:ln w="19050" cap="flat" cmpd="sng" algn="ctr">
                  <a:solidFill>
                    <a:schemeClr val="accent1">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tricHPE" panose="020B0503030202060203" pitchFamily="34" charset="0"/>
                    <a:ea typeface="+mn-ea"/>
                    <a:cs typeface="+mn-cs"/>
                  </a:endParaRPr>
                </a:p>
              </p:txBody>
            </p:sp>
            <p:sp>
              <p:nvSpPr>
                <p:cNvPr id="139" name="Rectangle 138"/>
                <p:cNvSpPr/>
                <p:nvPr/>
              </p:nvSpPr>
              <p:spPr bwMode="ltGray">
                <a:xfrm>
                  <a:off x="-1774371" y="1233714"/>
                  <a:ext cx="45719" cy="45719"/>
                </a:xfrm>
                <a:prstGeom prst="rect">
                  <a:avLst/>
                </a:prstGeom>
                <a:grpFill/>
                <a:ln w="19050" cap="flat" cmpd="sng" algn="ctr">
                  <a:solidFill>
                    <a:schemeClr val="accent1">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tricHPE" panose="020B0503030202060203" pitchFamily="34" charset="0"/>
                    <a:ea typeface="+mn-ea"/>
                    <a:cs typeface="+mn-cs"/>
                  </a:endParaRPr>
                </a:p>
              </p:txBody>
            </p:sp>
            <p:sp>
              <p:nvSpPr>
                <p:cNvPr id="140" name="Rectangle 139"/>
                <p:cNvSpPr/>
                <p:nvPr/>
              </p:nvSpPr>
              <p:spPr bwMode="ltGray">
                <a:xfrm>
                  <a:off x="-1774371" y="1367971"/>
                  <a:ext cx="45719" cy="45719"/>
                </a:xfrm>
                <a:prstGeom prst="rect">
                  <a:avLst/>
                </a:prstGeom>
                <a:grpFill/>
                <a:ln w="19050" cap="flat" cmpd="sng" algn="ctr">
                  <a:solidFill>
                    <a:schemeClr val="accent1">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tricHPE" panose="020B0503030202060203" pitchFamily="34" charset="0"/>
                    <a:ea typeface="+mn-ea"/>
                    <a:cs typeface="+mn-cs"/>
                  </a:endParaRPr>
                </a:p>
              </p:txBody>
            </p:sp>
            <p:sp>
              <p:nvSpPr>
                <p:cNvPr id="141" name="Rectangle 140"/>
                <p:cNvSpPr/>
                <p:nvPr/>
              </p:nvSpPr>
              <p:spPr bwMode="ltGray">
                <a:xfrm>
                  <a:off x="-1774371" y="1502227"/>
                  <a:ext cx="45719" cy="45719"/>
                </a:xfrm>
                <a:prstGeom prst="rect">
                  <a:avLst/>
                </a:prstGeom>
                <a:grpFill/>
                <a:ln w="19050" cap="flat" cmpd="sng" algn="ctr">
                  <a:solidFill>
                    <a:schemeClr val="accent1">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tricHPE" panose="020B0503030202060203" pitchFamily="34" charset="0"/>
                    <a:ea typeface="+mn-ea"/>
                    <a:cs typeface="+mn-cs"/>
                  </a:endParaRPr>
                </a:p>
              </p:txBody>
            </p:sp>
          </p:grpSp>
          <p:grpSp>
            <p:nvGrpSpPr>
              <p:cNvPr id="118" name="Group 117"/>
              <p:cNvGrpSpPr/>
              <p:nvPr/>
            </p:nvGrpSpPr>
            <p:grpSpPr>
              <a:xfrm>
                <a:off x="8248362" y="2666544"/>
                <a:ext cx="45719" cy="448489"/>
                <a:chOff x="-1774371" y="1099457"/>
                <a:chExt cx="45719" cy="448489"/>
              </a:xfrm>
              <a:grpFill/>
            </p:grpSpPr>
            <p:sp>
              <p:nvSpPr>
                <p:cNvPr id="134" name="Rectangle 133"/>
                <p:cNvSpPr/>
                <p:nvPr/>
              </p:nvSpPr>
              <p:spPr bwMode="ltGray">
                <a:xfrm>
                  <a:off x="-1774371" y="1099457"/>
                  <a:ext cx="45719" cy="45719"/>
                </a:xfrm>
                <a:prstGeom prst="rect">
                  <a:avLst/>
                </a:prstGeom>
                <a:grpFill/>
                <a:ln w="19050" cap="flat" cmpd="sng" algn="ctr">
                  <a:solidFill>
                    <a:schemeClr val="accent1">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tricHPE" panose="020B0503030202060203" pitchFamily="34" charset="0"/>
                    <a:ea typeface="+mn-ea"/>
                    <a:cs typeface="+mn-cs"/>
                  </a:endParaRPr>
                </a:p>
              </p:txBody>
            </p:sp>
            <p:sp>
              <p:nvSpPr>
                <p:cNvPr id="135" name="Rectangle 134"/>
                <p:cNvSpPr/>
                <p:nvPr/>
              </p:nvSpPr>
              <p:spPr bwMode="ltGray">
                <a:xfrm>
                  <a:off x="-1774371" y="1233714"/>
                  <a:ext cx="45719" cy="45719"/>
                </a:xfrm>
                <a:prstGeom prst="rect">
                  <a:avLst/>
                </a:prstGeom>
                <a:grpFill/>
                <a:ln w="19050" cap="flat" cmpd="sng" algn="ctr">
                  <a:solidFill>
                    <a:schemeClr val="accent1">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tricHPE" panose="020B0503030202060203" pitchFamily="34" charset="0"/>
                    <a:ea typeface="+mn-ea"/>
                    <a:cs typeface="+mn-cs"/>
                  </a:endParaRPr>
                </a:p>
              </p:txBody>
            </p:sp>
            <p:sp>
              <p:nvSpPr>
                <p:cNvPr id="136" name="Rectangle 135"/>
                <p:cNvSpPr/>
                <p:nvPr/>
              </p:nvSpPr>
              <p:spPr bwMode="ltGray">
                <a:xfrm>
                  <a:off x="-1774371" y="1367971"/>
                  <a:ext cx="45719" cy="45719"/>
                </a:xfrm>
                <a:prstGeom prst="rect">
                  <a:avLst/>
                </a:prstGeom>
                <a:grpFill/>
                <a:ln w="19050" cap="flat" cmpd="sng" algn="ctr">
                  <a:solidFill>
                    <a:schemeClr val="accent1">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tricHPE" panose="020B0503030202060203" pitchFamily="34" charset="0"/>
                    <a:ea typeface="+mn-ea"/>
                    <a:cs typeface="+mn-cs"/>
                  </a:endParaRPr>
                </a:p>
              </p:txBody>
            </p:sp>
            <p:sp>
              <p:nvSpPr>
                <p:cNvPr id="137" name="Rectangle 136"/>
                <p:cNvSpPr/>
                <p:nvPr/>
              </p:nvSpPr>
              <p:spPr bwMode="ltGray">
                <a:xfrm>
                  <a:off x="-1774371" y="1502227"/>
                  <a:ext cx="45719" cy="45719"/>
                </a:xfrm>
                <a:prstGeom prst="rect">
                  <a:avLst/>
                </a:prstGeom>
                <a:grpFill/>
                <a:ln w="19050" cap="flat" cmpd="sng" algn="ctr">
                  <a:solidFill>
                    <a:schemeClr val="accent1">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tricHPE" panose="020B0503030202060203" pitchFamily="34" charset="0"/>
                    <a:ea typeface="+mn-ea"/>
                    <a:cs typeface="+mn-cs"/>
                  </a:endParaRPr>
                </a:p>
              </p:txBody>
            </p:sp>
          </p:grpSp>
          <p:grpSp>
            <p:nvGrpSpPr>
              <p:cNvPr id="119" name="Group 118"/>
              <p:cNvGrpSpPr/>
              <p:nvPr/>
            </p:nvGrpSpPr>
            <p:grpSpPr>
              <a:xfrm>
                <a:off x="8400762" y="2666544"/>
                <a:ext cx="45719" cy="448489"/>
                <a:chOff x="-1774371" y="1099457"/>
                <a:chExt cx="45719" cy="448489"/>
              </a:xfrm>
              <a:grpFill/>
            </p:grpSpPr>
            <p:sp>
              <p:nvSpPr>
                <p:cNvPr id="130" name="Rectangle 129"/>
                <p:cNvSpPr/>
                <p:nvPr/>
              </p:nvSpPr>
              <p:spPr bwMode="ltGray">
                <a:xfrm>
                  <a:off x="-1774371" y="1099457"/>
                  <a:ext cx="45719" cy="45719"/>
                </a:xfrm>
                <a:prstGeom prst="rect">
                  <a:avLst/>
                </a:prstGeom>
                <a:grpFill/>
                <a:ln w="19050" cap="flat" cmpd="sng" algn="ctr">
                  <a:solidFill>
                    <a:schemeClr val="accent1">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tricHPE" panose="020B0503030202060203" pitchFamily="34" charset="0"/>
                    <a:ea typeface="+mn-ea"/>
                    <a:cs typeface="+mn-cs"/>
                  </a:endParaRPr>
                </a:p>
              </p:txBody>
            </p:sp>
            <p:sp>
              <p:nvSpPr>
                <p:cNvPr id="131" name="Rectangle 130"/>
                <p:cNvSpPr/>
                <p:nvPr/>
              </p:nvSpPr>
              <p:spPr bwMode="ltGray">
                <a:xfrm>
                  <a:off x="-1774371" y="1233714"/>
                  <a:ext cx="45719" cy="45719"/>
                </a:xfrm>
                <a:prstGeom prst="rect">
                  <a:avLst/>
                </a:prstGeom>
                <a:grpFill/>
                <a:ln w="19050" cap="flat" cmpd="sng" algn="ctr">
                  <a:solidFill>
                    <a:schemeClr val="accent1">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tricHPE" panose="020B0503030202060203" pitchFamily="34" charset="0"/>
                    <a:ea typeface="+mn-ea"/>
                    <a:cs typeface="+mn-cs"/>
                  </a:endParaRPr>
                </a:p>
              </p:txBody>
            </p:sp>
            <p:sp>
              <p:nvSpPr>
                <p:cNvPr id="132" name="Rectangle 131"/>
                <p:cNvSpPr/>
                <p:nvPr/>
              </p:nvSpPr>
              <p:spPr bwMode="ltGray">
                <a:xfrm>
                  <a:off x="-1774371" y="1367971"/>
                  <a:ext cx="45719" cy="45719"/>
                </a:xfrm>
                <a:prstGeom prst="rect">
                  <a:avLst/>
                </a:prstGeom>
                <a:grpFill/>
                <a:ln w="19050" cap="flat" cmpd="sng" algn="ctr">
                  <a:solidFill>
                    <a:schemeClr val="accent1">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tricHPE" panose="020B0503030202060203" pitchFamily="34" charset="0"/>
                    <a:ea typeface="+mn-ea"/>
                    <a:cs typeface="+mn-cs"/>
                  </a:endParaRPr>
                </a:p>
              </p:txBody>
            </p:sp>
            <p:sp>
              <p:nvSpPr>
                <p:cNvPr id="133" name="Rectangle 132"/>
                <p:cNvSpPr/>
                <p:nvPr/>
              </p:nvSpPr>
              <p:spPr bwMode="ltGray">
                <a:xfrm>
                  <a:off x="-1774371" y="1502227"/>
                  <a:ext cx="45719" cy="45719"/>
                </a:xfrm>
                <a:prstGeom prst="rect">
                  <a:avLst/>
                </a:prstGeom>
                <a:grpFill/>
                <a:ln w="19050" cap="flat" cmpd="sng" algn="ctr">
                  <a:solidFill>
                    <a:schemeClr val="accent1">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tricHPE" panose="020B0503030202060203" pitchFamily="34" charset="0"/>
                    <a:ea typeface="+mn-ea"/>
                    <a:cs typeface="+mn-cs"/>
                  </a:endParaRPr>
                </a:p>
              </p:txBody>
            </p:sp>
          </p:grpSp>
          <p:grpSp>
            <p:nvGrpSpPr>
              <p:cNvPr id="120" name="Group 119"/>
              <p:cNvGrpSpPr/>
              <p:nvPr/>
            </p:nvGrpSpPr>
            <p:grpSpPr>
              <a:xfrm>
                <a:off x="8553162" y="2666544"/>
                <a:ext cx="45719" cy="448489"/>
                <a:chOff x="-1774371" y="1099457"/>
                <a:chExt cx="45719" cy="448489"/>
              </a:xfrm>
              <a:grpFill/>
            </p:grpSpPr>
            <p:sp>
              <p:nvSpPr>
                <p:cNvPr id="126" name="Rectangle 125"/>
                <p:cNvSpPr/>
                <p:nvPr/>
              </p:nvSpPr>
              <p:spPr bwMode="ltGray">
                <a:xfrm>
                  <a:off x="-1774371" y="1099457"/>
                  <a:ext cx="45719" cy="45719"/>
                </a:xfrm>
                <a:prstGeom prst="rect">
                  <a:avLst/>
                </a:prstGeom>
                <a:grpFill/>
                <a:ln w="19050" cap="flat" cmpd="sng" algn="ctr">
                  <a:solidFill>
                    <a:schemeClr val="accent1">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tricHPE" panose="020B0503030202060203" pitchFamily="34" charset="0"/>
                    <a:ea typeface="+mn-ea"/>
                    <a:cs typeface="+mn-cs"/>
                  </a:endParaRPr>
                </a:p>
              </p:txBody>
            </p:sp>
            <p:sp>
              <p:nvSpPr>
                <p:cNvPr id="127" name="Rectangle 126"/>
                <p:cNvSpPr/>
                <p:nvPr/>
              </p:nvSpPr>
              <p:spPr bwMode="ltGray">
                <a:xfrm>
                  <a:off x="-1774371" y="1233714"/>
                  <a:ext cx="45719" cy="45719"/>
                </a:xfrm>
                <a:prstGeom prst="rect">
                  <a:avLst/>
                </a:prstGeom>
                <a:grpFill/>
                <a:ln w="19050" cap="flat" cmpd="sng" algn="ctr">
                  <a:solidFill>
                    <a:schemeClr val="accent1">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tricHPE" panose="020B0503030202060203" pitchFamily="34" charset="0"/>
                    <a:ea typeface="+mn-ea"/>
                    <a:cs typeface="+mn-cs"/>
                  </a:endParaRPr>
                </a:p>
              </p:txBody>
            </p:sp>
            <p:sp>
              <p:nvSpPr>
                <p:cNvPr id="128" name="Rectangle 127"/>
                <p:cNvSpPr/>
                <p:nvPr/>
              </p:nvSpPr>
              <p:spPr bwMode="ltGray">
                <a:xfrm>
                  <a:off x="-1774371" y="1367971"/>
                  <a:ext cx="45719" cy="45719"/>
                </a:xfrm>
                <a:prstGeom prst="rect">
                  <a:avLst/>
                </a:prstGeom>
                <a:grpFill/>
                <a:ln w="19050" cap="flat" cmpd="sng" algn="ctr">
                  <a:solidFill>
                    <a:schemeClr val="accent1">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tricHPE" panose="020B0503030202060203" pitchFamily="34" charset="0"/>
                    <a:ea typeface="+mn-ea"/>
                    <a:cs typeface="+mn-cs"/>
                  </a:endParaRPr>
                </a:p>
              </p:txBody>
            </p:sp>
            <p:sp>
              <p:nvSpPr>
                <p:cNvPr id="129" name="Rectangle 128"/>
                <p:cNvSpPr/>
                <p:nvPr/>
              </p:nvSpPr>
              <p:spPr bwMode="ltGray">
                <a:xfrm>
                  <a:off x="-1774371" y="1502227"/>
                  <a:ext cx="45719" cy="45719"/>
                </a:xfrm>
                <a:prstGeom prst="rect">
                  <a:avLst/>
                </a:prstGeom>
                <a:grpFill/>
                <a:ln w="19050" cap="flat" cmpd="sng" algn="ctr">
                  <a:solidFill>
                    <a:schemeClr val="accent1">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tricHPE" panose="020B0503030202060203" pitchFamily="34" charset="0"/>
                    <a:ea typeface="+mn-ea"/>
                    <a:cs typeface="+mn-cs"/>
                  </a:endParaRPr>
                </a:p>
              </p:txBody>
            </p:sp>
          </p:grpSp>
          <p:grpSp>
            <p:nvGrpSpPr>
              <p:cNvPr id="121" name="Group 120"/>
              <p:cNvGrpSpPr/>
              <p:nvPr/>
            </p:nvGrpSpPr>
            <p:grpSpPr>
              <a:xfrm>
                <a:off x="8705562" y="2666544"/>
                <a:ext cx="45719" cy="448489"/>
                <a:chOff x="-1774371" y="1099457"/>
                <a:chExt cx="45719" cy="448489"/>
              </a:xfrm>
              <a:grpFill/>
            </p:grpSpPr>
            <p:sp>
              <p:nvSpPr>
                <p:cNvPr id="122" name="Rectangle 121"/>
                <p:cNvSpPr/>
                <p:nvPr/>
              </p:nvSpPr>
              <p:spPr bwMode="ltGray">
                <a:xfrm>
                  <a:off x="-1774371" y="1099457"/>
                  <a:ext cx="45719" cy="45719"/>
                </a:xfrm>
                <a:prstGeom prst="rect">
                  <a:avLst/>
                </a:prstGeom>
                <a:grpFill/>
                <a:ln w="19050" cap="flat" cmpd="sng" algn="ctr">
                  <a:solidFill>
                    <a:schemeClr val="accent1">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tricHPE" panose="020B0503030202060203" pitchFamily="34" charset="0"/>
                    <a:ea typeface="+mn-ea"/>
                    <a:cs typeface="+mn-cs"/>
                  </a:endParaRPr>
                </a:p>
              </p:txBody>
            </p:sp>
            <p:sp>
              <p:nvSpPr>
                <p:cNvPr id="123" name="Rectangle 122"/>
                <p:cNvSpPr/>
                <p:nvPr/>
              </p:nvSpPr>
              <p:spPr bwMode="ltGray">
                <a:xfrm>
                  <a:off x="-1774371" y="1233714"/>
                  <a:ext cx="45719" cy="45719"/>
                </a:xfrm>
                <a:prstGeom prst="rect">
                  <a:avLst/>
                </a:prstGeom>
                <a:grpFill/>
                <a:ln w="19050" cap="flat" cmpd="sng" algn="ctr">
                  <a:solidFill>
                    <a:schemeClr val="accent1">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tricHPE" panose="020B0503030202060203" pitchFamily="34" charset="0"/>
                    <a:ea typeface="+mn-ea"/>
                    <a:cs typeface="+mn-cs"/>
                  </a:endParaRPr>
                </a:p>
              </p:txBody>
            </p:sp>
            <p:sp>
              <p:nvSpPr>
                <p:cNvPr id="124" name="Rectangle 123"/>
                <p:cNvSpPr/>
                <p:nvPr/>
              </p:nvSpPr>
              <p:spPr bwMode="ltGray">
                <a:xfrm>
                  <a:off x="-1774371" y="1367971"/>
                  <a:ext cx="45719" cy="45719"/>
                </a:xfrm>
                <a:prstGeom prst="rect">
                  <a:avLst/>
                </a:prstGeom>
                <a:grpFill/>
                <a:ln w="19050" cap="flat" cmpd="sng" algn="ctr">
                  <a:solidFill>
                    <a:schemeClr val="accent1">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tricHPE" panose="020B0503030202060203" pitchFamily="34" charset="0"/>
                    <a:ea typeface="+mn-ea"/>
                    <a:cs typeface="+mn-cs"/>
                  </a:endParaRPr>
                </a:p>
              </p:txBody>
            </p:sp>
            <p:sp>
              <p:nvSpPr>
                <p:cNvPr id="125" name="Rectangle 124"/>
                <p:cNvSpPr/>
                <p:nvPr/>
              </p:nvSpPr>
              <p:spPr bwMode="ltGray">
                <a:xfrm>
                  <a:off x="-1774371" y="1502227"/>
                  <a:ext cx="45719" cy="45719"/>
                </a:xfrm>
                <a:prstGeom prst="rect">
                  <a:avLst/>
                </a:prstGeom>
                <a:grpFill/>
                <a:ln w="19050" cap="flat" cmpd="sng" algn="ctr">
                  <a:solidFill>
                    <a:schemeClr val="accent1">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tricHPE" panose="020B0503030202060203" pitchFamily="34" charset="0"/>
                    <a:ea typeface="+mn-ea"/>
                    <a:cs typeface="+mn-cs"/>
                  </a:endParaRPr>
                </a:p>
              </p:txBody>
            </p:sp>
          </p:grpSp>
        </p:grpSp>
        <p:cxnSp>
          <p:nvCxnSpPr>
            <p:cNvPr id="110" name="Straight Connector 109"/>
            <p:cNvCxnSpPr/>
            <p:nvPr/>
          </p:nvCxnSpPr>
          <p:spPr>
            <a:xfrm>
              <a:off x="7198567" y="3200971"/>
              <a:ext cx="2118227" cy="5327"/>
            </a:xfrm>
            <a:prstGeom prst="line">
              <a:avLst/>
            </a:prstGeom>
            <a:grpFill/>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11" name="Rectangle 110"/>
            <p:cNvSpPr/>
            <p:nvPr/>
          </p:nvSpPr>
          <p:spPr bwMode="ltGray">
            <a:xfrm>
              <a:off x="8251230" y="3279161"/>
              <a:ext cx="64008" cy="64008"/>
            </a:xfrm>
            <a:prstGeom prst="rect">
              <a:avLst/>
            </a:prstGeom>
            <a:grp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tricHPE" panose="020B0503030202060203" pitchFamily="34" charset="0"/>
                <a:ea typeface="+mn-ea"/>
                <a:cs typeface="+mn-cs"/>
              </a:endParaRPr>
            </a:p>
          </p:txBody>
        </p:sp>
      </p:grpSp>
      <p:sp>
        <p:nvSpPr>
          <p:cNvPr id="162" name="TextBox 161"/>
          <p:cNvSpPr txBox="1"/>
          <p:nvPr/>
        </p:nvSpPr>
        <p:spPr>
          <a:xfrm>
            <a:off x="3721208" y="3513071"/>
            <a:ext cx="3855824" cy="606942"/>
          </a:xfrm>
          <a:prstGeom prst="rect">
            <a:avLst/>
          </a:prstGeom>
          <a:noFill/>
        </p:spPr>
        <p:txBody>
          <a:bodyPr wrap="square" lIns="0" tIns="0" rIns="0" bIns="0" rtlCol="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MetricHPE" panose="020B0503030202060203" pitchFamily="34" charset="0"/>
                <a:ea typeface="+mn-ea"/>
                <a:cs typeface="+mn-cs"/>
              </a:rPr>
              <a:t>Customers average </a:t>
            </a:r>
            <a:r>
              <a:rPr kumimoji="0" lang="en-US" sz="1800" b="1" i="0" u="none" strike="noStrike" kern="1200" cap="none" spc="0" normalizeH="0" baseline="0" noProof="0">
                <a:ln>
                  <a:noFill/>
                </a:ln>
                <a:solidFill>
                  <a:prstClr val="white"/>
                </a:solidFill>
                <a:effectLst/>
                <a:uLnTx/>
                <a:uFillTx/>
                <a:latin typeface="MetricHPE" panose="020B0503030202060203" pitchFamily="34" charset="0"/>
                <a:ea typeface="+mn-ea"/>
                <a:cs typeface="+mn-cs"/>
              </a:rPr>
              <a:t>47:1 efficiency </a:t>
            </a:r>
            <a:endParaRPr kumimoji="0" lang="en-US" sz="1800" b="0" i="0" u="none" strike="noStrike" kern="1200" cap="none" spc="0" normalizeH="0" baseline="0" noProof="0" dirty="0">
              <a:ln>
                <a:noFill/>
              </a:ln>
              <a:solidFill>
                <a:prstClr val="white"/>
              </a:solidFill>
              <a:effectLst/>
              <a:uLnTx/>
              <a:uFillTx/>
              <a:latin typeface="MetricHPE" panose="020B0503030202060203" pitchFamily="34" charset="0"/>
              <a:ea typeface="+mn-ea"/>
              <a:cs typeface="+mn-cs"/>
            </a:endParaRP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MetricHPE" panose="020B0503030202060203" pitchFamily="34" charset="0"/>
                <a:ea typeface="+mn-ea"/>
                <a:cs typeface="+mn-cs"/>
              </a:rPr>
              <a:t>&gt; 1/3</a:t>
            </a:r>
            <a:r>
              <a:rPr kumimoji="0" lang="en-US" sz="1800" b="0" i="0" u="none" strike="noStrike" kern="1200" cap="none" spc="0" normalizeH="0" baseline="30000" noProof="0" dirty="0">
                <a:ln>
                  <a:noFill/>
                </a:ln>
                <a:solidFill>
                  <a:prstClr val="white"/>
                </a:solidFill>
                <a:effectLst/>
                <a:uLnTx/>
                <a:uFillTx/>
                <a:latin typeface="MetricHPE" panose="020B0503030202060203" pitchFamily="34" charset="0"/>
                <a:ea typeface="+mn-ea"/>
                <a:cs typeface="+mn-cs"/>
              </a:rPr>
              <a:t>rd</a:t>
            </a:r>
            <a:r>
              <a:rPr kumimoji="0" lang="en-US" sz="1800" b="0" i="0" u="none" strike="noStrike" kern="1200" cap="none" spc="0" normalizeH="0" baseline="0" noProof="0" dirty="0">
                <a:ln>
                  <a:noFill/>
                </a:ln>
                <a:solidFill>
                  <a:prstClr val="white"/>
                </a:solidFill>
                <a:effectLst/>
                <a:uLnTx/>
                <a:uFillTx/>
                <a:latin typeface="MetricHPE" panose="020B0503030202060203" pitchFamily="34" charset="0"/>
                <a:ea typeface="+mn-ea"/>
                <a:cs typeface="+mn-cs"/>
              </a:rPr>
              <a:t> surveyed achieve over 100:1</a:t>
            </a:r>
            <a:r>
              <a:rPr lang="en-US" baseline="30000" dirty="0">
                <a:solidFill>
                  <a:prstClr val="white"/>
                </a:solidFill>
                <a:latin typeface="MetricHPE" panose="020B0503030202060203" pitchFamily="34" charset="0"/>
              </a:rPr>
              <a:t>2</a:t>
            </a:r>
            <a:endParaRPr kumimoji="0" lang="en-US" sz="1800" b="0" i="0" u="none" strike="noStrike" kern="1200" cap="none" spc="0" normalizeH="0" baseline="0" noProof="0" dirty="0">
              <a:ln>
                <a:noFill/>
              </a:ln>
              <a:solidFill>
                <a:prstClr val="white"/>
              </a:solidFill>
              <a:effectLst/>
              <a:uLnTx/>
              <a:uFillTx/>
              <a:latin typeface="MetricHPE" panose="020B0503030202060203" pitchFamily="34" charset="0"/>
              <a:ea typeface="+mn-ea"/>
              <a:cs typeface="+mn-cs"/>
            </a:endParaRPr>
          </a:p>
        </p:txBody>
      </p:sp>
      <p:sp>
        <p:nvSpPr>
          <p:cNvPr id="163" name="Rectangle 162"/>
          <p:cNvSpPr/>
          <p:nvPr/>
        </p:nvSpPr>
        <p:spPr bwMode="ltGray">
          <a:xfrm>
            <a:off x="571380" y="1531293"/>
            <a:ext cx="10937447" cy="364375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tricHPE" panose="020B0503030202060203" pitchFamily="34" charset="0"/>
              <a:ea typeface="+mn-ea"/>
              <a:cs typeface="+mn-cs"/>
            </a:endParaRPr>
          </a:p>
        </p:txBody>
      </p:sp>
      <p:sp>
        <p:nvSpPr>
          <p:cNvPr id="165" name="Rectangle 164"/>
          <p:cNvSpPr/>
          <p:nvPr/>
        </p:nvSpPr>
        <p:spPr>
          <a:xfrm>
            <a:off x="4691162" y="5160618"/>
            <a:ext cx="3162292" cy="230832"/>
          </a:xfrm>
          <a:prstGeom prst="rect">
            <a:avLst/>
          </a:prstGeom>
        </p:spPr>
        <p:txBody>
          <a:bodyPr wrap="square">
            <a:spAutoFit/>
          </a:bodyPr>
          <a:lstStyle/>
          <a:p>
            <a:pPr marL="0" marR="0" lvl="0" indent="0" algn="l" defTabSz="909834" rtl="0" eaLnBrk="1" fontAlgn="auto" latinLnBrk="0" hangingPunct="1">
              <a:lnSpc>
                <a:spcPct val="100000"/>
              </a:lnSpc>
              <a:spcBef>
                <a:spcPts val="0"/>
              </a:spcBef>
              <a:spcAft>
                <a:spcPts val="0"/>
              </a:spcAft>
              <a:buClrTx/>
              <a:buSzTx/>
              <a:buFontTx/>
              <a:buNone/>
              <a:tabLst/>
              <a:defRPr/>
            </a:pPr>
            <a:r>
              <a:rPr lang="en-US" sz="900" kern="0" baseline="30000" dirty="0">
                <a:solidFill>
                  <a:prstClr val="white"/>
                </a:solidFill>
                <a:latin typeface="MetricHPE" panose="020B0503030202060203" pitchFamily="34" charset="0"/>
                <a:ea typeface="MetricHPE" charset="0"/>
                <a:cs typeface="MetricHPE" charset="0"/>
              </a:rPr>
              <a:t>2</a:t>
            </a:r>
            <a:r>
              <a:rPr kumimoji="0" lang="en-US" sz="900" b="0" i="0" u="none" strike="noStrike" kern="0" cap="none" spc="0" normalizeH="0" baseline="0" noProof="0" dirty="0">
                <a:ln>
                  <a:noFill/>
                </a:ln>
                <a:solidFill>
                  <a:prstClr val="white"/>
                </a:solidFill>
                <a:effectLst/>
                <a:uLnTx/>
                <a:uFillTx/>
                <a:latin typeface="MetricHPE" panose="020B0503030202060203" pitchFamily="34" charset="0"/>
                <a:ea typeface="MetricHPE" charset="0"/>
                <a:cs typeface="MetricHPE" charset="0"/>
              </a:rPr>
              <a:t> </a:t>
            </a:r>
            <a:r>
              <a:rPr kumimoji="0" lang="en-US" sz="800" b="0" i="0" u="none" strike="noStrike" kern="1200" cap="none" spc="0" normalizeH="0" baseline="0" noProof="0" dirty="0">
                <a:ln>
                  <a:noFill/>
                </a:ln>
                <a:solidFill>
                  <a:prstClr val="white"/>
                </a:solidFill>
                <a:effectLst/>
                <a:uLnTx/>
                <a:uFillTx/>
                <a:latin typeface="MetricHPE" panose="020B0503030202060203" pitchFamily="34" charset="0"/>
                <a:ea typeface="+mn-ea"/>
                <a:cs typeface="+mn-cs"/>
              </a:rPr>
              <a:t>Reported in Forrester Total Economic Impact Study, 2019; TechValidate</a:t>
            </a:r>
          </a:p>
        </p:txBody>
      </p:sp>
      <p:pic>
        <p:nvPicPr>
          <p:cNvPr id="167" name="Picture 16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604901" y="4451336"/>
            <a:ext cx="2041073" cy="457200"/>
          </a:xfrm>
          <a:prstGeom prst="rect">
            <a:avLst/>
          </a:prstGeom>
        </p:spPr>
      </p:pic>
      <p:sp>
        <p:nvSpPr>
          <p:cNvPr id="168" name="Rectangle 167"/>
          <p:cNvSpPr/>
          <p:nvPr/>
        </p:nvSpPr>
        <p:spPr>
          <a:xfrm>
            <a:off x="571380" y="1531293"/>
            <a:ext cx="2810180" cy="3643750"/>
          </a:xfrm>
          <a:prstGeom prst="rect">
            <a:avLst/>
          </a:prstGeom>
          <a:solidFill>
            <a:schemeClr val="accent2"/>
          </a:solidFill>
          <a:ln w="1270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607056"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tx1"/>
                </a:solidFill>
                <a:effectLst/>
                <a:uLnTx/>
                <a:uFillTx/>
                <a:latin typeface="MetricHPE" panose="020B0703030202060203" pitchFamily="34" charset="0"/>
                <a:ea typeface="MetricHPE" charset="0"/>
                <a:cs typeface="MetricHPE" charset="0"/>
              </a:rPr>
              <a:t>Save 90%</a:t>
            </a:r>
            <a:r>
              <a:rPr kumimoji="0" lang="en-US" sz="2800" b="1" i="0" u="none" strike="noStrike" kern="1200" cap="none" spc="0" normalizeH="0" baseline="0" noProof="0" dirty="0">
                <a:ln>
                  <a:noFill/>
                </a:ln>
                <a:solidFill>
                  <a:schemeClr val="tx1"/>
                </a:solidFill>
                <a:effectLst/>
                <a:uLnTx/>
                <a:uFillTx/>
                <a:latin typeface="MetricHPE" panose="020B0703030202060203" pitchFamily="34" charset="0"/>
                <a:ea typeface="MetricHPE" charset="0"/>
                <a:cs typeface="MetricHPE" charset="0"/>
              </a:rPr>
              <a:t> </a:t>
            </a:r>
            <a:r>
              <a:rPr kumimoji="0" lang="en-US" sz="2400" b="1" i="0" u="none" strike="noStrike" kern="1200" cap="none" spc="0" normalizeH="0" baseline="0" noProof="0" dirty="0">
                <a:ln>
                  <a:noFill/>
                </a:ln>
                <a:solidFill>
                  <a:schemeClr val="tx1"/>
                </a:solidFill>
                <a:effectLst/>
                <a:uLnTx/>
                <a:uFillTx/>
                <a:latin typeface="MetricHPE" panose="020B0703030202060203" pitchFamily="34" charset="0"/>
                <a:ea typeface="MetricHPE" charset="0"/>
                <a:cs typeface="MetricHPE" charset="0"/>
              </a:rPr>
              <a:t>capacity</a:t>
            </a:r>
            <a:r>
              <a:rPr kumimoji="0" lang="en-US" sz="2800" b="1" i="0" u="none" strike="noStrike" kern="1200" cap="none" spc="0" normalizeH="0" baseline="0" noProof="0" dirty="0">
                <a:ln>
                  <a:noFill/>
                </a:ln>
                <a:solidFill>
                  <a:schemeClr val="tx1"/>
                </a:solidFill>
                <a:effectLst/>
                <a:uLnTx/>
                <a:uFillTx/>
                <a:latin typeface="MetricHPE" panose="020B0703030202060203" pitchFamily="34" charset="0"/>
                <a:ea typeface="MetricHPE" charset="0"/>
                <a:cs typeface="MetricHPE" charset="0"/>
              </a:rPr>
              <a:t> </a:t>
            </a:r>
            <a:r>
              <a:rPr kumimoji="0" lang="en-US" sz="2400" b="1" i="0" u="none" strike="noStrike" kern="1200" cap="none" spc="0" normalizeH="0" baseline="0" noProof="0" dirty="0">
                <a:ln>
                  <a:noFill/>
                </a:ln>
                <a:solidFill>
                  <a:schemeClr val="tx1"/>
                </a:solidFill>
                <a:effectLst/>
                <a:uLnTx/>
                <a:uFillTx/>
                <a:latin typeface="MetricHPE" panose="020B0703030202060203" pitchFamily="34" charset="0"/>
                <a:ea typeface="MetricHPE" charset="0"/>
                <a:cs typeface="MetricHPE" charset="0"/>
              </a:rPr>
              <a:t>across storage and backup combined</a:t>
            </a:r>
            <a:r>
              <a:rPr lang="en-US" sz="1600" b="1" baseline="58000" dirty="0">
                <a:solidFill>
                  <a:schemeClr val="tx1"/>
                </a:solidFill>
                <a:latin typeface="MetricHPE" panose="020B0703030202060203" pitchFamily="34" charset="0"/>
                <a:ea typeface="MetricHPE" charset="0"/>
                <a:cs typeface="MetricHPE" charset="0"/>
              </a:rPr>
              <a:t>1</a:t>
            </a:r>
            <a:endParaRPr kumimoji="0" lang="en-US" sz="2400" b="1" i="0" u="none" strike="noStrike" kern="1200" cap="none" spc="0" normalizeH="0" baseline="58000" noProof="0" dirty="0">
              <a:ln>
                <a:noFill/>
              </a:ln>
              <a:solidFill>
                <a:schemeClr val="tx1"/>
              </a:solidFill>
              <a:effectLst/>
              <a:uLnTx/>
              <a:uFillTx/>
              <a:latin typeface="MetricHPE" panose="020B0703030202060203" pitchFamily="34" charset="0"/>
              <a:ea typeface="MetricHPE" charset="0"/>
              <a:cs typeface="MetricHPE" charset="0"/>
            </a:endParaRPr>
          </a:p>
        </p:txBody>
      </p:sp>
      <p:sp>
        <p:nvSpPr>
          <p:cNvPr id="169" name="Rectangle 168"/>
          <p:cNvSpPr/>
          <p:nvPr/>
        </p:nvSpPr>
        <p:spPr bwMode="ltGray">
          <a:xfrm>
            <a:off x="6196426" y="2536306"/>
            <a:ext cx="45719" cy="45719"/>
          </a:xfrm>
          <a:prstGeom prst="rect">
            <a:avLst/>
          </a:prstGeom>
          <a:solidFill>
            <a:schemeClr val="bg1"/>
          </a:solidFill>
          <a:ln w="19050" cap="flat" cmpd="sng" algn="ctr">
            <a:solidFill>
              <a:schemeClr val="accent1">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tricHPE" panose="020B0503030202060203" pitchFamily="34" charset="0"/>
              <a:ea typeface="+mn-ea"/>
              <a:cs typeface="+mn-cs"/>
            </a:endParaRPr>
          </a:p>
        </p:txBody>
      </p:sp>
      <p:sp>
        <p:nvSpPr>
          <p:cNvPr id="170" name="Rectangle 169"/>
          <p:cNvSpPr/>
          <p:nvPr/>
        </p:nvSpPr>
        <p:spPr bwMode="ltGray">
          <a:xfrm>
            <a:off x="6196426" y="2670563"/>
            <a:ext cx="45719" cy="45719"/>
          </a:xfrm>
          <a:prstGeom prst="rect">
            <a:avLst/>
          </a:prstGeom>
          <a:solidFill>
            <a:schemeClr val="bg1"/>
          </a:solidFill>
          <a:ln w="19050" cap="flat" cmpd="sng" algn="ctr">
            <a:solidFill>
              <a:schemeClr val="accent1">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tricHPE" panose="020B0503030202060203" pitchFamily="34" charset="0"/>
              <a:ea typeface="+mn-ea"/>
              <a:cs typeface="+mn-cs"/>
            </a:endParaRPr>
          </a:p>
        </p:txBody>
      </p:sp>
      <p:sp>
        <p:nvSpPr>
          <p:cNvPr id="171" name="Rectangle 170"/>
          <p:cNvSpPr/>
          <p:nvPr/>
        </p:nvSpPr>
        <p:spPr bwMode="ltGray">
          <a:xfrm>
            <a:off x="6196426" y="2804820"/>
            <a:ext cx="45719" cy="45719"/>
          </a:xfrm>
          <a:prstGeom prst="rect">
            <a:avLst/>
          </a:prstGeom>
          <a:solidFill>
            <a:schemeClr val="bg1"/>
          </a:solidFill>
          <a:ln w="19050" cap="flat" cmpd="sng" algn="ctr">
            <a:solidFill>
              <a:schemeClr val="accent1">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tricHPE" panose="020B0503030202060203" pitchFamily="34" charset="0"/>
              <a:ea typeface="+mn-ea"/>
              <a:cs typeface="+mn-cs"/>
            </a:endParaRPr>
          </a:p>
        </p:txBody>
      </p:sp>
      <p:sp>
        <p:nvSpPr>
          <p:cNvPr id="172" name="Rectangle 171"/>
          <p:cNvSpPr/>
          <p:nvPr/>
        </p:nvSpPr>
        <p:spPr bwMode="ltGray">
          <a:xfrm>
            <a:off x="6196426" y="2939076"/>
            <a:ext cx="45719" cy="45719"/>
          </a:xfrm>
          <a:prstGeom prst="rect">
            <a:avLst/>
          </a:prstGeom>
          <a:solidFill>
            <a:schemeClr val="bg1"/>
          </a:solidFill>
          <a:ln w="19050" cap="flat" cmpd="sng" algn="ctr">
            <a:solidFill>
              <a:schemeClr val="accent1">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tricHPE" panose="020B0503030202060203" pitchFamily="34" charset="0"/>
              <a:ea typeface="+mn-ea"/>
              <a:cs typeface="+mn-cs"/>
            </a:endParaRPr>
          </a:p>
        </p:txBody>
      </p:sp>
      <p:sp>
        <p:nvSpPr>
          <p:cNvPr id="173" name="Rectangle 172"/>
          <p:cNvSpPr/>
          <p:nvPr/>
        </p:nvSpPr>
        <p:spPr bwMode="ltGray">
          <a:xfrm>
            <a:off x="6348826" y="2536306"/>
            <a:ext cx="45719" cy="45719"/>
          </a:xfrm>
          <a:prstGeom prst="rect">
            <a:avLst/>
          </a:prstGeom>
          <a:solidFill>
            <a:schemeClr val="bg1"/>
          </a:solidFill>
          <a:ln w="19050" cap="flat" cmpd="sng" algn="ctr">
            <a:solidFill>
              <a:schemeClr val="accent1">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tricHPE" panose="020B0503030202060203" pitchFamily="34" charset="0"/>
              <a:ea typeface="+mn-ea"/>
              <a:cs typeface="+mn-cs"/>
            </a:endParaRPr>
          </a:p>
        </p:txBody>
      </p:sp>
      <p:sp>
        <p:nvSpPr>
          <p:cNvPr id="174" name="Rectangle 173"/>
          <p:cNvSpPr/>
          <p:nvPr/>
        </p:nvSpPr>
        <p:spPr bwMode="ltGray">
          <a:xfrm>
            <a:off x="6348826" y="2670563"/>
            <a:ext cx="45719" cy="45719"/>
          </a:xfrm>
          <a:prstGeom prst="rect">
            <a:avLst/>
          </a:prstGeom>
          <a:solidFill>
            <a:schemeClr val="bg1"/>
          </a:solidFill>
          <a:ln w="19050" cap="flat" cmpd="sng" algn="ctr">
            <a:solidFill>
              <a:schemeClr val="accent1">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tricHPE" panose="020B0503030202060203" pitchFamily="34" charset="0"/>
              <a:ea typeface="+mn-ea"/>
              <a:cs typeface="+mn-cs"/>
            </a:endParaRPr>
          </a:p>
        </p:txBody>
      </p:sp>
      <p:sp>
        <p:nvSpPr>
          <p:cNvPr id="175" name="Rectangle 174"/>
          <p:cNvSpPr/>
          <p:nvPr/>
        </p:nvSpPr>
        <p:spPr bwMode="ltGray">
          <a:xfrm>
            <a:off x="6348826" y="2804820"/>
            <a:ext cx="45719" cy="45719"/>
          </a:xfrm>
          <a:prstGeom prst="rect">
            <a:avLst/>
          </a:prstGeom>
          <a:solidFill>
            <a:schemeClr val="bg1"/>
          </a:solidFill>
          <a:ln w="19050" cap="flat" cmpd="sng" algn="ctr">
            <a:solidFill>
              <a:schemeClr val="accent1">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tricHPE" panose="020B0503030202060203" pitchFamily="34" charset="0"/>
              <a:ea typeface="+mn-ea"/>
              <a:cs typeface="+mn-cs"/>
            </a:endParaRPr>
          </a:p>
        </p:txBody>
      </p:sp>
      <p:sp>
        <p:nvSpPr>
          <p:cNvPr id="176" name="Rectangle 175"/>
          <p:cNvSpPr/>
          <p:nvPr/>
        </p:nvSpPr>
        <p:spPr bwMode="ltGray">
          <a:xfrm>
            <a:off x="6348826" y="2939076"/>
            <a:ext cx="45719" cy="45719"/>
          </a:xfrm>
          <a:prstGeom prst="rect">
            <a:avLst/>
          </a:prstGeom>
          <a:solidFill>
            <a:schemeClr val="bg1"/>
          </a:solidFill>
          <a:ln w="19050" cap="flat" cmpd="sng" algn="ctr">
            <a:solidFill>
              <a:schemeClr val="accent1">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tricHPE" panose="020B0503030202060203" pitchFamily="34" charset="0"/>
              <a:ea typeface="+mn-ea"/>
              <a:cs typeface="+mn-cs"/>
            </a:endParaRPr>
          </a:p>
        </p:txBody>
      </p:sp>
      <p:sp>
        <p:nvSpPr>
          <p:cNvPr id="177" name="Rectangle 176"/>
          <p:cNvSpPr/>
          <p:nvPr/>
        </p:nvSpPr>
        <p:spPr bwMode="ltGray">
          <a:xfrm>
            <a:off x="6501226" y="2536306"/>
            <a:ext cx="45719" cy="45719"/>
          </a:xfrm>
          <a:prstGeom prst="rect">
            <a:avLst/>
          </a:prstGeom>
          <a:solidFill>
            <a:schemeClr val="bg1"/>
          </a:solidFill>
          <a:ln w="19050" cap="flat" cmpd="sng" algn="ctr">
            <a:solidFill>
              <a:schemeClr val="accent1">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tricHPE" panose="020B0503030202060203" pitchFamily="34" charset="0"/>
              <a:ea typeface="+mn-ea"/>
              <a:cs typeface="+mn-cs"/>
            </a:endParaRPr>
          </a:p>
        </p:txBody>
      </p:sp>
      <p:sp>
        <p:nvSpPr>
          <p:cNvPr id="178" name="Rectangle 177"/>
          <p:cNvSpPr/>
          <p:nvPr/>
        </p:nvSpPr>
        <p:spPr bwMode="ltGray">
          <a:xfrm>
            <a:off x="6501226" y="2670563"/>
            <a:ext cx="45719" cy="45719"/>
          </a:xfrm>
          <a:prstGeom prst="rect">
            <a:avLst/>
          </a:prstGeom>
          <a:solidFill>
            <a:schemeClr val="bg1"/>
          </a:solidFill>
          <a:ln w="19050" cap="flat" cmpd="sng" algn="ctr">
            <a:solidFill>
              <a:schemeClr val="accent1">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tricHPE" panose="020B0503030202060203" pitchFamily="34" charset="0"/>
              <a:ea typeface="+mn-ea"/>
              <a:cs typeface="+mn-cs"/>
            </a:endParaRPr>
          </a:p>
        </p:txBody>
      </p:sp>
      <p:sp>
        <p:nvSpPr>
          <p:cNvPr id="179" name="Rectangle 178"/>
          <p:cNvSpPr/>
          <p:nvPr/>
        </p:nvSpPr>
        <p:spPr bwMode="ltGray">
          <a:xfrm>
            <a:off x="6501226" y="2804820"/>
            <a:ext cx="45719" cy="45719"/>
          </a:xfrm>
          <a:prstGeom prst="rect">
            <a:avLst/>
          </a:prstGeom>
          <a:solidFill>
            <a:schemeClr val="bg1"/>
          </a:solidFill>
          <a:ln w="19050" cap="flat" cmpd="sng" algn="ctr">
            <a:solidFill>
              <a:schemeClr val="accent1">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tricHPE" panose="020B0503030202060203" pitchFamily="34" charset="0"/>
              <a:ea typeface="+mn-ea"/>
              <a:cs typeface="+mn-cs"/>
            </a:endParaRPr>
          </a:p>
        </p:txBody>
      </p:sp>
      <p:sp>
        <p:nvSpPr>
          <p:cNvPr id="180" name="Rectangle 179"/>
          <p:cNvSpPr/>
          <p:nvPr/>
        </p:nvSpPr>
        <p:spPr bwMode="ltGray">
          <a:xfrm>
            <a:off x="6501226" y="2939076"/>
            <a:ext cx="45719" cy="45719"/>
          </a:xfrm>
          <a:prstGeom prst="rect">
            <a:avLst/>
          </a:prstGeom>
          <a:solidFill>
            <a:schemeClr val="bg1"/>
          </a:solidFill>
          <a:ln w="19050" cap="flat" cmpd="sng" algn="ctr">
            <a:solidFill>
              <a:schemeClr val="accent1">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tricHPE" panose="020B0503030202060203" pitchFamily="34" charset="0"/>
              <a:ea typeface="+mn-ea"/>
              <a:cs typeface="+mn-cs"/>
            </a:endParaRPr>
          </a:p>
        </p:txBody>
      </p:sp>
      <p:sp>
        <p:nvSpPr>
          <p:cNvPr id="181" name="TextBox 180"/>
          <p:cNvSpPr txBox="1"/>
          <p:nvPr/>
        </p:nvSpPr>
        <p:spPr>
          <a:xfrm>
            <a:off x="5173422" y="1867784"/>
            <a:ext cx="914400" cy="498332"/>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mj-lt"/>
                <a:ea typeface="+mn-ea"/>
                <a:cs typeface="+mn-cs"/>
              </a:rPr>
              <a:t>47 : 1</a:t>
            </a:r>
          </a:p>
        </p:txBody>
      </p:sp>
      <p:sp>
        <p:nvSpPr>
          <p:cNvPr id="182" name="Rectangle 181"/>
          <p:cNvSpPr/>
          <p:nvPr/>
        </p:nvSpPr>
        <p:spPr bwMode="ltGray">
          <a:xfrm>
            <a:off x="7935464" y="1544942"/>
            <a:ext cx="3555526" cy="737636"/>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600"/>
              </a:spcBef>
              <a:spcAft>
                <a:spcPts val="600"/>
              </a:spcAft>
              <a:buClrTx/>
              <a:buSzTx/>
              <a:buFontTx/>
              <a:buNone/>
              <a:tabLst/>
              <a:defRPr/>
            </a:pPr>
            <a:r>
              <a:rPr kumimoji="0" lang="en-US" sz="2000" b="1" i="0" u="none" strike="noStrike" kern="1200" cap="none" spc="0" normalizeH="0" baseline="0" noProof="0" dirty="0">
                <a:ln>
                  <a:noFill/>
                </a:ln>
                <a:solidFill>
                  <a:schemeClr val="tx1"/>
                </a:solidFill>
                <a:effectLst/>
                <a:uLnTx/>
                <a:uFillTx/>
                <a:latin typeface="MetricHPE" panose="020B0703030202060203" pitchFamily="34" charset="0"/>
                <a:ea typeface="MetricHPE" charset="0"/>
                <a:cs typeface="MetricHPE" charset="0"/>
              </a:rPr>
              <a:t>Guaranteed data efficiency</a:t>
            </a:r>
          </a:p>
        </p:txBody>
      </p:sp>
      <p:sp>
        <p:nvSpPr>
          <p:cNvPr id="191" name="Rectangle 190"/>
          <p:cNvSpPr/>
          <p:nvPr/>
        </p:nvSpPr>
        <p:spPr>
          <a:xfrm>
            <a:off x="2005207" y="5221691"/>
            <a:ext cx="3290774" cy="123111"/>
          </a:xfrm>
          <a:prstGeom prst="rect">
            <a:avLst/>
          </a:prstGeom>
        </p:spPr>
        <p:txBody>
          <a:bodyPr wrap="square" lIns="0" tIns="0" rIns="0" bIns="0">
            <a:spAutoFit/>
          </a:bodyPr>
          <a:lstStyle/>
          <a:p>
            <a:pPr marL="57150" marR="0" lvl="0" indent="-57150" algn="l" defTabSz="914400" rtl="0" eaLnBrk="1" fontAlgn="auto" latinLnBrk="0" hangingPunct="1">
              <a:lnSpc>
                <a:spcPct val="100000"/>
              </a:lnSpc>
              <a:spcBef>
                <a:spcPts val="0"/>
              </a:spcBef>
              <a:spcAft>
                <a:spcPts val="0"/>
              </a:spcAft>
              <a:buClrTx/>
              <a:buSzTx/>
              <a:buFontTx/>
              <a:buNone/>
              <a:tabLst/>
              <a:defRPr/>
            </a:pPr>
            <a:r>
              <a:rPr lang="en-US" sz="800" baseline="30000" dirty="0">
                <a:solidFill>
                  <a:prstClr val="white"/>
                </a:solidFill>
                <a:latin typeface="MetricHPE" panose="020B0503030202060203" pitchFamily="34" charset="0"/>
              </a:rPr>
              <a:t>1</a:t>
            </a:r>
            <a:r>
              <a:rPr kumimoji="0" lang="en-US" sz="800" b="0" i="0" u="none" strike="noStrike" kern="1200" cap="none" spc="0" normalizeH="0" baseline="0" noProof="0" dirty="0">
                <a:ln>
                  <a:noFill/>
                </a:ln>
                <a:solidFill>
                  <a:prstClr val="white"/>
                </a:solidFill>
                <a:effectLst/>
                <a:uLnTx/>
                <a:uFillTx/>
                <a:latin typeface="MetricHPE" panose="020B0503030202060203" pitchFamily="34" charset="0"/>
                <a:ea typeface="+mn-ea"/>
                <a:cs typeface="+mn-cs"/>
              </a:rPr>
              <a:t>HPE SimpliVity HyperGuarantee</a:t>
            </a:r>
          </a:p>
        </p:txBody>
      </p:sp>
      <p:pic>
        <p:nvPicPr>
          <p:cNvPr id="192" name="Picture 19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604901" y="4451336"/>
            <a:ext cx="2041073" cy="457200"/>
          </a:xfrm>
          <a:prstGeom prst="rect">
            <a:avLst/>
          </a:prstGeom>
        </p:spPr>
      </p:pic>
      <p:pic>
        <p:nvPicPr>
          <p:cNvPr id="189" name="Picture 18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85970" y="4445782"/>
            <a:ext cx="2068587" cy="383820"/>
          </a:xfrm>
          <a:prstGeom prst="rect">
            <a:avLst/>
          </a:prstGeom>
          <a:noFill/>
          <a:ln>
            <a:noFill/>
          </a:ln>
        </p:spPr>
      </p:pic>
      <p:sp>
        <p:nvSpPr>
          <p:cNvPr id="88" name="Rectangle 87">
            <a:extLst>
              <a:ext uri="{FF2B5EF4-FFF2-40B4-BE49-F238E27FC236}">
                <a16:creationId xmlns:a16="http://schemas.microsoft.com/office/drawing/2014/main" id="{F69F0D5F-64BA-4F32-B955-4CFA4204A969}"/>
              </a:ext>
            </a:extLst>
          </p:cNvPr>
          <p:cNvSpPr/>
          <p:nvPr/>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endParaRPr>
          </a:p>
        </p:txBody>
      </p:sp>
      <p:sp>
        <p:nvSpPr>
          <p:cNvPr id="89" name="TextBox 88">
            <a:extLst>
              <a:ext uri="{FF2B5EF4-FFF2-40B4-BE49-F238E27FC236}">
                <a16:creationId xmlns:a16="http://schemas.microsoft.com/office/drawing/2014/main" id="{6AAF2031-F3FE-400B-85E8-CD79E5FF4D3A}"/>
              </a:ext>
            </a:extLst>
          </p:cNvPr>
          <p:cNvSpPr txBox="1">
            <a:spLocks/>
          </p:cNvSpPr>
          <p:nvPr/>
        </p:nvSpPr>
        <p:spPr>
          <a:xfrm>
            <a:off x="0" y="5534700"/>
            <a:ext cx="12192000" cy="516304"/>
          </a:xfrm>
          <a:prstGeom prst="rect">
            <a:avLst/>
          </a:prstGeom>
          <a:solidFill>
            <a:schemeClr val="tx1"/>
          </a:solidFill>
          <a:ln w="28575">
            <a:solidFill>
              <a:srgbClr val="01A982"/>
            </a:solidFill>
          </a:ln>
        </p:spPr>
        <p:txBody>
          <a:bodyPr wrap="none" lIns="0" tIns="0" rIns="0" bIns="0" rtlCol="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MetricHPE" panose="020B0503030202060203" pitchFamily="34" charset="0"/>
              <a:ea typeface="+mn-ea"/>
              <a:cs typeface="+mn-cs"/>
            </a:endParaRPr>
          </a:p>
        </p:txBody>
      </p:sp>
      <p:sp>
        <p:nvSpPr>
          <p:cNvPr id="90" name="TextBox 89">
            <a:extLst>
              <a:ext uri="{FF2B5EF4-FFF2-40B4-BE49-F238E27FC236}">
                <a16:creationId xmlns:a16="http://schemas.microsoft.com/office/drawing/2014/main" id="{5116F1C0-7FF4-4475-8E92-5A6A0C0E7055}"/>
              </a:ext>
            </a:extLst>
          </p:cNvPr>
          <p:cNvSpPr txBox="1">
            <a:spLocks/>
          </p:cNvSpPr>
          <p:nvPr/>
        </p:nvSpPr>
        <p:spPr>
          <a:xfrm>
            <a:off x="0" y="5568883"/>
            <a:ext cx="12192000" cy="465467"/>
          </a:xfrm>
          <a:prstGeom prst="rect">
            <a:avLst/>
          </a:prstGeom>
          <a:solidFill>
            <a:schemeClr val="tx1"/>
          </a:solidFill>
        </p:spPr>
        <p:txBody>
          <a:bodyPr wrap="none" lIns="0" tIns="0" rIns="0" bIns="0" rtlCol="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MetricHPE" panose="020B0503030202060203" pitchFamily="34" charset="0"/>
                <a:ea typeface="+mn-ea"/>
                <a:cs typeface="+mn-cs"/>
              </a:rPr>
              <a:t>27:1 59:1 16:1 77:1 13:1 154:1 28:1 85:1 33:1 42:1 210:1 69:1 53:1 37:1 90:1 146:1 62:1 107:1 22:1 84:1 45:1 12:1 56:1 126:1 76:1 27:1 59:1 16:1 77:1 13:1 154:1 28:1 85:1 33:1 42:1 210:1 69:1 53:1 37:1 90:1 146:1 62:1 107:1 22:1 84:1 45:1 12:1 56:1 126:1 76:1 23:1 44:1 239:1 34:1 18:1 62:1 98:1 145:1 80:1 47:1 66:1 84:1 117:1 35:1 52:1 19:1 27:1 59:1 16:1 77:1 13:1 154:1 28:1 85:1 33:1 42:1 210:1 69:1 53:1 37:1 90:1 146:1 62:1 107:1 22:1 84:1 45:1 120:1 56:1 26:1 76:1 57:1 13:1 154:1 28:1 85:1 33:1 42:1 210:1 69:1 53:1 137:1 90:1 146:1 62:1 107:1 22:1 52:1 15:1  </a:t>
            </a:r>
            <a:endParaRPr kumimoji="0" lang="en-US" sz="1400" b="0" i="0" u="none" strike="noStrike" kern="1200" cap="none" spc="0" normalizeH="0" baseline="0" noProof="0" dirty="0">
              <a:ln>
                <a:noFill/>
              </a:ln>
              <a:solidFill>
                <a:prstClr val="black"/>
              </a:solidFill>
              <a:effectLst/>
              <a:uLnTx/>
              <a:uFillTx/>
              <a:latin typeface="MetricHPE" panose="020B0503030202060203" pitchFamily="34" charset="0"/>
              <a:ea typeface="+mn-ea"/>
              <a:cs typeface="+mn-cs"/>
            </a:endParaRPr>
          </a:p>
        </p:txBody>
      </p:sp>
      <p:sp>
        <p:nvSpPr>
          <p:cNvPr id="4" name="Footer Placeholder 3"/>
          <p:cNvSpPr>
            <a:spLocks noGrp="1"/>
          </p:cNvSpPr>
          <p:nvPr>
            <p:ph type="ftr" sz="quarter" idx="10"/>
          </p:nvPr>
        </p:nvSpPr>
        <p:spPr/>
        <p:txBody>
          <a:bodyPr/>
          <a:lstStyle/>
          <a:p>
            <a:r>
              <a:rPr lang="en-US"/>
              <a:t>HPE CONFIDENTIAL | AUTHORIZED HPE PARTNER USE ONLY</a:t>
            </a:r>
            <a:endParaRPr lang="en-US" dirty="0"/>
          </a:p>
        </p:txBody>
      </p:sp>
      <p:sp>
        <p:nvSpPr>
          <p:cNvPr id="5" name="Slide Number Placeholder 4"/>
          <p:cNvSpPr>
            <a:spLocks noGrp="1"/>
          </p:cNvSpPr>
          <p:nvPr>
            <p:ph type="sldNum" sz="quarter" idx="11"/>
          </p:nvPr>
        </p:nvSpPr>
        <p:spPr/>
        <p:txBody>
          <a:bodyPr/>
          <a:lstStyle/>
          <a:p>
            <a:pPr defTabSz="1088421">
              <a:buFontTx/>
              <a:buBlip>
                <a:blip r:embed="rId8"/>
              </a:buBlip>
            </a:pPr>
            <a:fld id="{104FC826-72BB-4AF1-BA01-A94F7396A7DC}" type="slidenum">
              <a:rPr lang="en-US" smtClean="0"/>
              <a:pPr defTabSz="1088421">
                <a:buFontTx/>
                <a:buBlip>
                  <a:blip r:embed="rId8"/>
                </a:buBlip>
              </a:pPr>
              <a:t>16</a:t>
            </a:fld>
            <a:endParaRPr lang="en-US" dirty="0"/>
          </a:p>
        </p:txBody>
      </p:sp>
    </p:spTree>
    <p:extLst>
      <p:ext uri="{BB962C8B-B14F-4D97-AF65-F5344CB8AC3E}">
        <p14:creationId xmlns:p14="http://schemas.microsoft.com/office/powerpoint/2010/main" val="612809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1000"/>
                                  </p:stCondLst>
                                  <p:childTnLst>
                                    <p:set>
                                      <p:cBhvr>
                                        <p:cTn id="6" dur="1" fill="hold">
                                          <p:stCondLst>
                                            <p:cond delay="0"/>
                                          </p:stCondLst>
                                        </p:cTn>
                                        <p:tgtEl>
                                          <p:spTgt spid="90"/>
                                        </p:tgtEl>
                                        <p:attrNameLst>
                                          <p:attrName>style.visibility</p:attrName>
                                        </p:attrNameLst>
                                      </p:cBhvr>
                                      <p:to>
                                        <p:strVal val="visible"/>
                                      </p:to>
                                    </p:set>
                                    <p:anim calcmode="lin" valueType="num">
                                      <p:cBhvr additive="base">
                                        <p:cTn id="7" dur="59000" fill="hold"/>
                                        <p:tgtEl>
                                          <p:spTgt spid="90"/>
                                        </p:tgtEl>
                                        <p:attrNameLst>
                                          <p:attrName>ppt_x</p:attrName>
                                        </p:attrNameLst>
                                      </p:cBhvr>
                                      <p:tavLst>
                                        <p:tav tm="0">
                                          <p:val>
                                            <p:strVal val="1+#ppt_w/2"/>
                                          </p:val>
                                        </p:tav>
                                        <p:tav tm="100000">
                                          <p:val>
                                            <p:strVal val="#ppt_x"/>
                                          </p:val>
                                        </p:tav>
                                      </p:tavLst>
                                    </p:anim>
                                    <p:anim calcmode="lin" valueType="num">
                                      <p:cBhvr additive="base">
                                        <p:cTn id="8" dur="59000" fill="hold"/>
                                        <p:tgtEl>
                                          <p:spTgt spid="9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Six reasons customers choose HPE simplivity for their edge…</a:t>
            </a:r>
            <a:endParaRPr lang="en-US" dirty="0"/>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6246014"/>
            <a:ext cx="954000" cy="274320"/>
          </a:xfrm>
          <a:prstGeom prst="rect">
            <a:avLst/>
          </a:prstGeom>
        </p:spPr>
      </p:pic>
      <p:sp>
        <p:nvSpPr>
          <p:cNvPr id="88" name="TextBox 87">
            <a:extLst>
              <a:ext uri="{FF2B5EF4-FFF2-40B4-BE49-F238E27FC236}">
                <a16:creationId xmlns:a16="http://schemas.microsoft.com/office/drawing/2014/main" id="{E3108E4B-01C4-4631-8852-C4CD16D52E97}"/>
              </a:ext>
            </a:extLst>
          </p:cNvPr>
          <p:cNvSpPr txBox="1">
            <a:spLocks/>
          </p:cNvSpPr>
          <p:nvPr/>
        </p:nvSpPr>
        <p:spPr>
          <a:xfrm>
            <a:off x="1348825" y="6183655"/>
            <a:ext cx="5817801" cy="365228"/>
          </a:xfrm>
          <a:prstGeom prst="rect">
            <a:avLst/>
          </a:prstGeom>
        </p:spPr>
        <p:txBody>
          <a:bodyPr wrap="square">
            <a:spAutoFit/>
          </a:bodyPr>
          <a:lstStyle>
            <a:defPPr>
              <a:defRPr lang="en-US"/>
            </a:defPPr>
            <a:lvl1pPr algn="ctr">
              <a:lnSpc>
                <a:spcPct val="90000"/>
              </a:lnSpc>
              <a:spcBef>
                <a:spcPts val="400"/>
              </a:spcBef>
              <a:defRPr>
                <a:solidFill>
                  <a:schemeClr val="bg1"/>
                </a:solidFill>
                <a:latin typeface="MetricHPE Black" panose="020B0A03030202060203" pitchFamily="34" charset="0"/>
              </a:defRPr>
            </a:lvl1pPr>
          </a:lstStyle>
          <a:p>
            <a:pPr algn="l"/>
            <a:r>
              <a:rPr lang="en-US" sz="800" dirty="0">
                <a:solidFill>
                  <a:srgbClr val="01A982"/>
                </a:solidFill>
                <a:latin typeface="MetricHPE" panose="020B0503030202060203" pitchFamily="34" charset="0"/>
                <a:hlinkClick r:id="rId4"/>
              </a:rPr>
              <a:t>IDC whitepaper - Using HPE SimpliVity Hyperconverged Infrastructure to Improve Data Protection and Recovery Effectiveness, April 2019</a:t>
            </a:r>
            <a:r>
              <a:rPr lang="en-US" sz="800" baseline="30000" dirty="0">
                <a:solidFill>
                  <a:srgbClr val="01A982"/>
                </a:solidFill>
                <a:latin typeface="MetricHPE" panose="020B0503030202060203" pitchFamily="34" charset="0"/>
                <a:hlinkClick r:id="rId4"/>
              </a:rPr>
              <a:t>1</a:t>
            </a:r>
            <a:endParaRPr lang="en-US" sz="800" baseline="30000" dirty="0">
              <a:solidFill>
                <a:srgbClr val="01A982"/>
              </a:solidFill>
              <a:latin typeface="MetricHPE" panose="020B0503030202060203" pitchFamily="34" charset="0"/>
            </a:endParaRPr>
          </a:p>
          <a:p>
            <a:pPr algn="l"/>
            <a:r>
              <a:rPr lang="en-US" sz="800" dirty="0">
                <a:solidFill>
                  <a:prstClr val="white"/>
                </a:solidFill>
                <a:latin typeface="MetricHPE" panose="020B0503030202060203" pitchFamily="34" charset="0"/>
                <a:hlinkClick r:id="rId5"/>
              </a:rPr>
              <a:t>HPE SimpliVity Hyperguarantee</a:t>
            </a:r>
            <a:r>
              <a:rPr lang="en-US" sz="800" baseline="30000" dirty="0">
                <a:solidFill>
                  <a:srgbClr val="01A982"/>
                </a:solidFill>
                <a:latin typeface="MetricHPE" panose="020B0503030202060203" pitchFamily="34" charset="0"/>
              </a:rPr>
              <a:t>2</a:t>
            </a:r>
          </a:p>
        </p:txBody>
      </p:sp>
      <p:sp>
        <p:nvSpPr>
          <p:cNvPr id="89" name="Rectangle 88"/>
          <p:cNvSpPr/>
          <p:nvPr/>
        </p:nvSpPr>
        <p:spPr>
          <a:xfrm>
            <a:off x="1205920" y="1238368"/>
            <a:ext cx="5126313" cy="4795159"/>
          </a:xfrm>
          <a:prstGeom prst="rect">
            <a:avLst/>
          </a:prstGeom>
        </p:spPr>
        <p:txBody>
          <a:bodyPr wrap="square">
            <a:spAutoFit/>
          </a:bodyPr>
          <a:lstStyle/>
          <a:p>
            <a:pPr>
              <a:lnSpc>
                <a:spcPct val="90000"/>
              </a:lnSpc>
            </a:pPr>
            <a:r>
              <a:rPr lang="en-US" sz="2400" b="1" dirty="0">
                <a:solidFill>
                  <a:schemeClr val="bg1"/>
                </a:solidFill>
                <a:latin typeface="+mj-lt"/>
              </a:rPr>
              <a:t>Most Efficient, All-in-One</a:t>
            </a:r>
          </a:p>
          <a:p>
            <a:pPr defTabSz="457200">
              <a:lnSpc>
                <a:spcPct val="90000"/>
              </a:lnSpc>
              <a:spcAft>
                <a:spcPts val="1200"/>
              </a:spcAft>
            </a:pPr>
            <a:r>
              <a:rPr lang="en-US" sz="2000" dirty="0">
                <a:solidFill>
                  <a:schemeClr val="bg1"/>
                </a:solidFill>
              </a:rPr>
              <a:t>	2-node HA, security and data services</a:t>
            </a:r>
          </a:p>
          <a:p>
            <a:pPr defTabSz="457200">
              <a:lnSpc>
                <a:spcPct val="90000"/>
              </a:lnSpc>
              <a:spcAft>
                <a:spcPts val="1200"/>
              </a:spcAft>
            </a:pPr>
            <a:r>
              <a:rPr lang="en-US" sz="2400" b="1" dirty="0">
                <a:solidFill>
                  <a:schemeClr val="bg1"/>
                </a:solidFill>
                <a:latin typeface="+mj-lt"/>
              </a:rPr>
              <a:t>Always online and recoverable</a:t>
            </a:r>
            <a:br>
              <a:rPr lang="en-US" sz="2400" b="1" dirty="0">
                <a:solidFill>
                  <a:schemeClr val="bg1"/>
                </a:solidFill>
                <a:latin typeface="MetricHPE" panose="020B0503030202060203" pitchFamily="34" charset="0"/>
              </a:rPr>
            </a:br>
            <a:r>
              <a:rPr lang="en-US" sz="2400" b="1" dirty="0">
                <a:solidFill>
                  <a:schemeClr val="bg1"/>
                </a:solidFill>
                <a:latin typeface="MetricHPE" panose="020B0503030202060203" pitchFamily="34" charset="0"/>
              </a:rPr>
              <a:t>	</a:t>
            </a:r>
            <a:r>
              <a:rPr lang="en-US" sz="2000" dirty="0">
                <a:solidFill>
                  <a:schemeClr val="bg1"/>
                </a:solidFill>
              </a:rPr>
              <a:t>Built-in backup and DR</a:t>
            </a:r>
          </a:p>
          <a:p>
            <a:pPr defTabSz="457200">
              <a:lnSpc>
                <a:spcPct val="90000"/>
              </a:lnSpc>
              <a:spcAft>
                <a:spcPts val="1200"/>
              </a:spcAft>
            </a:pPr>
            <a:r>
              <a:rPr lang="en-US" sz="2400" b="1" dirty="0">
                <a:solidFill>
                  <a:schemeClr val="bg1"/>
                </a:solidFill>
                <a:latin typeface="+mj-lt"/>
              </a:rPr>
              <a:t>Efficiency at the edge</a:t>
            </a:r>
            <a:br>
              <a:rPr lang="en-US" sz="2400" b="1" dirty="0">
                <a:solidFill>
                  <a:schemeClr val="bg1"/>
                </a:solidFill>
                <a:latin typeface="+mj-lt"/>
              </a:rPr>
            </a:br>
            <a:r>
              <a:rPr lang="en-US" sz="2400" b="1" dirty="0">
                <a:solidFill>
                  <a:schemeClr val="bg1"/>
                </a:solidFill>
                <a:latin typeface="+mj-lt"/>
              </a:rPr>
              <a:t>	</a:t>
            </a:r>
            <a:r>
              <a:rPr lang="en-US" sz="2000" dirty="0">
                <a:solidFill>
                  <a:schemeClr val="bg1"/>
                </a:solidFill>
              </a:rPr>
              <a:t>Optimized for 10:1 data reduction</a:t>
            </a:r>
            <a:endParaRPr lang="en-US" sz="2000" b="1" dirty="0">
              <a:solidFill>
                <a:schemeClr val="bg1"/>
              </a:solidFill>
            </a:endParaRPr>
          </a:p>
          <a:p>
            <a:pPr defTabSz="457200">
              <a:lnSpc>
                <a:spcPct val="90000"/>
              </a:lnSpc>
              <a:spcAft>
                <a:spcPts val="1200"/>
              </a:spcAft>
            </a:pPr>
            <a:r>
              <a:rPr lang="en-US" sz="2400" dirty="0">
                <a:solidFill>
                  <a:schemeClr val="bg1"/>
                </a:solidFill>
                <a:latin typeface="+mj-lt"/>
              </a:rPr>
              <a:t>No edge site admin required</a:t>
            </a:r>
            <a:br>
              <a:rPr lang="en-US" sz="2400" dirty="0">
                <a:solidFill>
                  <a:schemeClr val="bg1"/>
                </a:solidFill>
                <a:latin typeface="+mj-lt"/>
              </a:rPr>
            </a:br>
            <a:r>
              <a:rPr lang="en-US" sz="2400" dirty="0">
                <a:solidFill>
                  <a:schemeClr val="bg1"/>
                </a:solidFill>
                <a:latin typeface="+mj-lt"/>
              </a:rPr>
              <a:t>	</a:t>
            </a:r>
            <a:r>
              <a:rPr lang="en-US" sz="2000" dirty="0">
                <a:solidFill>
                  <a:schemeClr val="bg1"/>
                </a:solidFill>
              </a:rPr>
              <a:t>Centrally manage all distributed clouds </a:t>
            </a:r>
          </a:p>
          <a:p>
            <a:pPr defTabSz="457200">
              <a:lnSpc>
                <a:spcPct val="90000"/>
              </a:lnSpc>
              <a:spcAft>
                <a:spcPts val="1200"/>
              </a:spcAft>
            </a:pPr>
            <a:r>
              <a:rPr lang="en-US" sz="2400" dirty="0">
                <a:solidFill>
                  <a:schemeClr val="bg1"/>
                </a:solidFill>
                <a:latin typeface="+mj-lt"/>
              </a:rPr>
              <a:t>Intelligent </a:t>
            </a:r>
            <a:r>
              <a:rPr lang="en-US" sz="2400">
                <a:solidFill>
                  <a:schemeClr val="bg1"/>
                </a:solidFill>
                <a:latin typeface="+mj-lt"/>
              </a:rPr>
              <a:t>AI operations </a:t>
            </a:r>
            <a:r>
              <a:rPr lang="en-US" sz="2400" dirty="0">
                <a:solidFill>
                  <a:schemeClr val="bg1"/>
                </a:solidFill>
                <a:latin typeface="+mj-lt"/>
              </a:rPr>
              <a:t>	</a:t>
            </a:r>
            <a:r>
              <a:rPr lang="en-US" sz="2000" dirty="0">
                <a:solidFill>
                  <a:schemeClr val="bg1"/>
                </a:solidFill>
              </a:rPr>
              <a:t>Predictive analytics, support automation</a:t>
            </a:r>
          </a:p>
          <a:p>
            <a:pPr defTabSz="457200">
              <a:lnSpc>
                <a:spcPct val="90000"/>
              </a:lnSpc>
              <a:spcAft>
                <a:spcPts val="1200"/>
              </a:spcAft>
            </a:pPr>
            <a:r>
              <a:rPr lang="en-US" sz="2400" dirty="0">
                <a:solidFill>
                  <a:schemeClr val="bg1"/>
                </a:solidFill>
                <a:latin typeface="+mj-lt"/>
              </a:rPr>
              <a:t>Delivered as </a:t>
            </a:r>
            <a:r>
              <a:rPr lang="en-US" sz="2400">
                <a:solidFill>
                  <a:schemeClr val="bg1"/>
                </a:solidFill>
                <a:latin typeface="+mj-lt"/>
              </a:rPr>
              <a:t>a service </a:t>
            </a:r>
            <a:r>
              <a:rPr lang="en-US" sz="2400" dirty="0">
                <a:solidFill>
                  <a:schemeClr val="bg1"/>
                </a:solidFill>
                <a:latin typeface="+mj-lt"/>
              </a:rPr>
              <a:t>	</a:t>
            </a:r>
            <a:r>
              <a:rPr lang="en-US" sz="2000" dirty="0">
                <a:solidFill>
                  <a:schemeClr val="bg1"/>
                </a:solidFill>
              </a:rPr>
              <a:t>Pay per use and financial flexibility</a:t>
            </a:r>
          </a:p>
        </p:txBody>
      </p:sp>
      <p:cxnSp>
        <p:nvCxnSpPr>
          <p:cNvPr id="39" name="Straight Arrow Connector 38">
            <a:extLst>
              <a:ext uri="{FF2B5EF4-FFF2-40B4-BE49-F238E27FC236}">
                <a16:creationId xmlns:a16="http://schemas.microsoft.com/office/drawing/2014/main" id="{124395B7-3797-428A-AEF5-AA3839D0379C}"/>
              </a:ext>
            </a:extLst>
          </p:cNvPr>
          <p:cNvCxnSpPr>
            <a:cxnSpLocks/>
            <a:endCxn id="50" idx="1"/>
          </p:cNvCxnSpPr>
          <p:nvPr/>
        </p:nvCxnSpPr>
        <p:spPr>
          <a:xfrm>
            <a:off x="7376615" y="1556203"/>
            <a:ext cx="1094882" cy="545312"/>
          </a:xfrm>
          <a:prstGeom prst="straightConnector1">
            <a:avLst/>
          </a:prstGeom>
          <a:ln w="28575" cap="rnd">
            <a:solidFill>
              <a:schemeClr val="accent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9060BB80-55B1-457E-9727-B861AD5AAE80}"/>
              </a:ext>
            </a:extLst>
          </p:cNvPr>
          <p:cNvCxnSpPr>
            <a:cxnSpLocks/>
            <a:endCxn id="46" idx="2"/>
          </p:cNvCxnSpPr>
          <p:nvPr/>
        </p:nvCxnSpPr>
        <p:spPr>
          <a:xfrm flipV="1">
            <a:off x="7575882" y="2899812"/>
            <a:ext cx="3108498" cy="51405"/>
          </a:xfrm>
          <a:prstGeom prst="straightConnector1">
            <a:avLst/>
          </a:prstGeom>
          <a:ln w="28575" cap="rnd">
            <a:solidFill>
              <a:schemeClr val="accent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6BE7CA28-6CDD-4615-B865-F5ECF1E9B9C7}"/>
              </a:ext>
            </a:extLst>
          </p:cNvPr>
          <p:cNvCxnSpPr>
            <a:cxnSpLocks/>
            <a:stCxn id="87" idx="2"/>
            <a:endCxn id="46" idx="2"/>
          </p:cNvCxnSpPr>
          <p:nvPr/>
        </p:nvCxnSpPr>
        <p:spPr>
          <a:xfrm flipV="1">
            <a:off x="7262074" y="2899812"/>
            <a:ext cx="3422306" cy="1482397"/>
          </a:xfrm>
          <a:prstGeom prst="straightConnector1">
            <a:avLst/>
          </a:prstGeom>
          <a:ln w="28575" cap="rnd">
            <a:solidFill>
              <a:schemeClr val="accent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DDA00E98-3949-4CB5-8298-1110C276CC50}"/>
              </a:ext>
            </a:extLst>
          </p:cNvPr>
          <p:cNvSpPr txBox="1"/>
          <p:nvPr/>
        </p:nvSpPr>
        <p:spPr>
          <a:xfrm>
            <a:off x="5986311" y="1127429"/>
            <a:ext cx="1484323" cy="249409"/>
          </a:xfrm>
          <a:prstGeom prst="rect">
            <a:avLst/>
          </a:prstGeom>
          <a:noFill/>
          <a:ln w="57150">
            <a:noFill/>
            <a:miter lim="800000"/>
          </a:ln>
        </p:spPr>
        <p:txBody>
          <a:bodyPr wrap="square" lIns="182880" tIns="182880" rIns="182880" bIns="182880" rtlCol="0" anchor="ctr">
            <a:noAutofit/>
          </a:bodyPr>
          <a:lstStyle/>
          <a:p>
            <a:pPr algn="r">
              <a:lnSpc>
                <a:spcPct val="90000"/>
              </a:lnSpc>
              <a:spcBef>
                <a:spcPts val="400"/>
              </a:spcBef>
              <a:defRPr/>
            </a:pPr>
            <a:r>
              <a:rPr lang="en-US" sz="1200" b="1" dirty="0">
                <a:solidFill>
                  <a:prstClr val="white"/>
                </a:solidFill>
              </a:rPr>
              <a:t>Edge Site 1</a:t>
            </a:r>
          </a:p>
        </p:txBody>
      </p:sp>
      <p:grpSp>
        <p:nvGrpSpPr>
          <p:cNvPr id="45" name="Group 44">
            <a:extLst>
              <a:ext uri="{FF2B5EF4-FFF2-40B4-BE49-F238E27FC236}">
                <a16:creationId xmlns:a16="http://schemas.microsoft.com/office/drawing/2014/main" id="{5E0191C3-E00C-4B05-A40D-E687EFF52D41}"/>
              </a:ext>
            </a:extLst>
          </p:cNvPr>
          <p:cNvGrpSpPr/>
          <p:nvPr/>
        </p:nvGrpSpPr>
        <p:grpSpPr>
          <a:xfrm>
            <a:off x="10012074" y="2682859"/>
            <a:ext cx="1350518" cy="919604"/>
            <a:chOff x="454450" y="526692"/>
            <a:chExt cx="4439017" cy="2892822"/>
          </a:xfrm>
        </p:grpSpPr>
        <p:pic>
          <p:nvPicPr>
            <p:cNvPr id="92" name="Picture 91">
              <a:extLst>
                <a:ext uri="{FF2B5EF4-FFF2-40B4-BE49-F238E27FC236}">
                  <a16:creationId xmlns:a16="http://schemas.microsoft.com/office/drawing/2014/main" id="{7049E3CC-3860-4909-9736-D6601B308A1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3867" y="1955521"/>
              <a:ext cx="4419600" cy="1463993"/>
            </a:xfrm>
            <a:prstGeom prst="rect">
              <a:avLst/>
            </a:prstGeom>
          </p:spPr>
        </p:pic>
        <p:pic>
          <p:nvPicPr>
            <p:cNvPr id="93" name="Picture 92">
              <a:extLst>
                <a:ext uri="{FF2B5EF4-FFF2-40B4-BE49-F238E27FC236}">
                  <a16:creationId xmlns:a16="http://schemas.microsoft.com/office/drawing/2014/main" id="{52E3426A-AAF0-4106-A057-2E20647B4DD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8338" y="1258689"/>
              <a:ext cx="4419600" cy="1463993"/>
            </a:xfrm>
            <a:prstGeom prst="rect">
              <a:avLst/>
            </a:prstGeom>
          </p:spPr>
        </p:pic>
        <p:pic>
          <p:nvPicPr>
            <p:cNvPr id="94" name="Picture 93">
              <a:extLst>
                <a:ext uri="{FF2B5EF4-FFF2-40B4-BE49-F238E27FC236}">
                  <a16:creationId xmlns:a16="http://schemas.microsoft.com/office/drawing/2014/main" id="{90D4D9BE-288E-4FAA-B875-283484CE6A2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4450" y="526692"/>
              <a:ext cx="4419600" cy="1463993"/>
            </a:xfrm>
            <a:prstGeom prst="rect">
              <a:avLst/>
            </a:prstGeom>
          </p:spPr>
        </p:pic>
      </p:grpSp>
      <p:pic>
        <p:nvPicPr>
          <p:cNvPr id="46" name="Picture 45">
            <a:extLst>
              <a:ext uri="{FF2B5EF4-FFF2-40B4-BE49-F238E27FC236}">
                <a16:creationId xmlns:a16="http://schemas.microsoft.com/office/drawing/2014/main" id="{3AED0583-1FC8-4A1E-BF77-C48009D63C6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012074" y="2429199"/>
            <a:ext cx="1344611" cy="470613"/>
          </a:xfrm>
          <a:prstGeom prst="rect">
            <a:avLst/>
          </a:prstGeom>
        </p:spPr>
      </p:pic>
      <p:grpSp>
        <p:nvGrpSpPr>
          <p:cNvPr id="47" name="Group 46">
            <a:extLst>
              <a:ext uri="{FF2B5EF4-FFF2-40B4-BE49-F238E27FC236}">
                <a16:creationId xmlns:a16="http://schemas.microsoft.com/office/drawing/2014/main" id="{FFBC9305-57DD-4AD3-90AF-7AD1B2B0F609}"/>
              </a:ext>
            </a:extLst>
          </p:cNvPr>
          <p:cNvGrpSpPr/>
          <p:nvPr/>
        </p:nvGrpSpPr>
        <p:grpSpPr>
          <a:xfrm>
            <a:off x="10480794" y="1862176"/>
            <a:ext cx="1046023" cy="732517"/>
            <a:chOff x="914567" y="1368217"/>
            <a:chExt cx="2343758" cy="1418980"/>
          </a:xfrm>
        </p:grpSpPr>
        <p:pic>
          <p:nvPicPr>
            <p:cNvPr id="90" name="Picture 89" descr="Image result for tablet png">
              <a:extLst>
                <a:ext uri="{FF2B5EF4-FFF2-40B4-BE49-F238E27FC236}">
                  <a16:creationId xmlns:a16="http://schemas.microsoft.com/office/drawing/2014/main" id="{6C7C4ED0-A24D-4E29-9E20-97C9AB22EB38}"/>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914567" y="1368217"/>
              <a:ext cx="2343758" cy="141898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1" name="Picture 90">
              <a:extLst>
                <a:ext uri="{FF2B5EF4-FFF2-40B4-BE49-F238E27FC236}">
                  <a16:creationId xmlns:a16="http://schemas.microsoft.com/office/drawing/2014/main" id="{191BDD6D-02B4-4F75-A47E-5EEFE1F7DA0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81228" y="1497137"/>
              <a:ext cx="2010436" cy="1129494"/>
            </a:xfrm>
            <a:prstGeom prst="rect">
              <a:avLst/>
            </a:prstGeom>
          </p:spPr>
        </p:pic>
      </p:grpSp>
      <p:sp>
        <p:nvSpPr>
          <p:cNvPr id="48" name="Block Arc 8">
            <a:extLst>
              <a:ext uri="{FF2B5EF4-FFF2-40B4-BE49-F238E27FC236}">
                <a16:creationId xmlns:a16="http://schemas.microsoft.com/office/drawing/2014/main" id="{F204CAD2-BE92-446C-8CB3-F47B42DD2076}"/>
              </a:ext>
            </a:extLst>
          </p:cNvPr>
          <p:cNvSpPr/>
          <p:nvPr/>
        </p:nvSpPr>
        <p:spPr bwMode="ltGray">
          <a:xfrm rot="16200000">
            <a:off x="5313783" y="2701301"/>
            <a:ext cx="3760791" cy="611596"/>
          </a:xfrm>
          <a:custGeom>
            <a:avLst/>
            <a:gdLst>
              <a:gd name="connsiteX0" fmla="*/ 739342 w 4259734"/>
              <a:gd name="connsiteY0" fmla="*/ 469596 h 3872484"/>
              <a:gd name="connsiteX1" fmla="*/ 3564880 w 4259734"/>
              <a:gd name="connsiteY1" fmla="*/ 505450 h 3872484"/>
              <a:gd name="connsiteX2" fmla="*/ 2691785 w 4259734"/>
              <a:gd name="connsiteY2" fmla="*/ 1375977 h 3872484"/>
              <a:gd name="connsiteX3" fmla="*/ 1587497 w 4259734"/>
              <a:gd name="connsiteY3" fmla="*/ 1364182 h 3872484"/>
              <a:gd name="connsiteX4" fmla="*/ 739342 w 4259734"/>
              <a:gd name="connsiteY4" fmla="*/ 469596 h 3872484"/>
              <a:gd name="connsiteX0" fmla="*/ 0 w 2825538"/>
              <a:gd name="connsiteY0" fmla="*/ 469597 h 1364183"/>
              <a:gd name="connsiteX1" fmla="*/ 2825538 w 2825538"/>
              <a:gd name="connsiteY1" fmla="*/ 505451 h 1364183"/>
              <a:gd name="connsiteX2" fmla="*/ 848155 w 2825538"/>
              <a:gd name="connsiteY2" fmla="*/ 1364183 h 1364183"/>
              <a:gd name="connsiteX3" fmla="*/ 0 w 2825538"/>
              <a:gd name="connsiteY3" fmla="*/ 469597 h 1364183"/>
              <a:gd name="connsiteX0" fmla="*/ 0 w 2825538"/>
              <a:gd name="connsiteY0" fmla="*/ 469597 h 1364186"/>
              <a:gd name="connsiteX1" fmla="*/ 2825538 w 2825538"/>
              <a:gd name="connsiteY1" fmla="*/ 505451 h 1364186"/>
              <a:gd name="connsiteX2" fmla="*/ 848155 w 2825538"/>
              <a:gd name="connsiteY2" fmla="*/ 1364186 h 1364186"/>
              <a:gd name="connsiteX3" fmla="*/ 0 w 2825538"/>
              <a:gd name="connsiteY3" fmla="*/ 469597 h 1364186"/>
              <a:gd name="connsiteX0" fmla="*/ 0 w 2825538"/>
              <a:gd name="connsiteY0" fmla="*/ 469597 h 505451"/>
              <a:gd name="connsiteX1" fmla="*/ 2825538 w 2825538"/>
              <a:gd name="connsiteY1" fmla="*/ 505451 h 505451"/>
              <a:gd name="connsiteX2" fmla="*/ 0 w 2825538"/>
              <a:gd name="connsiteY2" fmla="*/ 469597 h 505451"/>
              <a:gd name="connsiteX0" fmla="*/ 0 w 2825538"/>
              <a:gd name="connsiteY0" fmla="*/ 469597 h 505451"/>
              <a:gd name="connsiteX1" fmla="*/ 2825538 w 2825538"/>
              <a:gd name="connsiteY1" fmla="*/ 505451 h 505451"/>
              <a:gd name="connsiteX2" fmla="*/ 1270268 w 2825538"/>
              <a:gd name="connsiteY2" fmla="*/ 478381 h 505451"/>
              <a:gd name="connsiteX3" fmla="*/ 0 w 2825538"/>
              <a:gd name="connsiteY3" fmla="*/ 469597 h 505451"/>
              <a:gd name="connsiteX0" fmla="*/ 1270268 w 2825538"/>
              <a:gd name="connsiteY0" fmla="*/ 478381 h 569821"/>
              <a:gd name="connsiteX1" fmla="*/ 0 w 2825538"/>
              <a:gd name="connsiteY1" fmla="*/ 469597 h 569821"/>
              <a:gd name="connsiteX2" fmla="*/ 2825538 w 2825538"/>
              <a:gd name="connsiteY2" fmla="*/ 505451 h 569821"/>
              <a:gd name="connsiteX3" fmla="*/ 1361708 w 2825538"/>
              <a:gd name="connsiteY3" fmla="*/ 569821 h 569821"/>
              <a:gd name="connsiteX0" fmla="*/ 1270268 w 2825538"/>
              <a:gd name="connsiteY0" fmla="*/ 478381 h 505451"/>
              <a:gd name="connsiteX1" fmla="*/ 0 w 2825538"/>
              <a:gd name="connsiteY1" fmla="*/ 469597 h 505451"/>
              <a:gd name="connsiteX2" fmla="*/ 2825538 w 2825538"/>
              <a:gd name="connsiteY2" fmla="*/ 505451 h 505451"/>
              <a:gd name="connsiteX0" fmla="*/ 0 w 2825538"/>
              <a:gd name="connsiteY0" fmla="*/ 469597 h 505451"/>
              <a:gd name="connsiteX1" fmla="*/ 2825538 w 2825538"/>
              <a:gd name="connsiteY1" fmla="*/ 505451 h 505451"/>
            </a:gdLst>
            <a:ahLst/>
            <a:cxnLst>
              <a:cxn ang="0">
                <a:pos x="connsiteX0" y="connsiteY0"/>
              </a:cxn>
              <a:cxn ang="0">
                <a:pos x="connsiteX1" y="connsiteY1"/>
              </a:cxn>
            </a:cxnLst>
            <a:rect l="l" t="t" r="r" b="b"/>
            <a:pathLst>
              <a:path w="2825538" h="505451">
                <a:moveTo>
                  <a:pt x="0" y="469597"/>
                </a:moveTo>
                <a:cubicBezTo>
                  <a:pt x="816217" y="-169952"/>
                  <a:pt x="2029274" y="-154559"/>
                  <a:pt x="2825538" y="505451"/>
                </a:cubicBezTo>
              </a:path>
            </a:pathLst>
          </a:cu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endParaRPr>
          </a:p>
        </p:txBody>
      </p:sp>
      <p:grpSp>
        <p:nvGrpSpPr>
          <p:cNvPr id="67" name="Group 66">
            <a:extLst>
              <a:ext uri="{FF2B5EF4-FFF2-40B4-BE49-F238E27FC236}">
                <a16:creationId xmlns:a16="http://schemas.microsoft.com/office/drawing/2014/main" id="{F01DCC98-9406-4A4E-8792-42AEB71DEBF9}"/>
              </a:ext>
            </a:extLst>
          </p:cNvPr>
          <p:cNvGrpSpPr/>
          <p:nvPr/>
        </p:nvGrpSpPr>
        <p:grpSpPr>
          <a:xfrm>
            <a:off x="6637826" y="4145863"/>
            <a:ext cx="1248496" cy="351242"/>
            <a:chOff x="748951" y="4651296"/>
            <a:chExt cx="3338455" cy="873204"/>
          </a:xfrm>
        </p:grpSpPr>
        <p:pic>
          <p:nvPicPr>
            <p:cNvPr id="86" name="Picture 85">
              <a:extLst>
                <a:ext uri="{FF2B5EF4-FFF2-40B4-BE49-F238E27FC236}">
                  <a16:creationId xmlns:a16="http://schemas.microsoft.com/office/drawing/2014/main" id="{3CE46A91-C7D3-4A39-A200-23A8A862254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48951" y="4936932"/>
              <a:ext cx="3338455" cy="587568"/>
            </a:xfrm>
            <a:prstGeom prst="rect">
              <a:avLst/>
            </a:prstGeom>
            <a:effectLst>
              <a:reflection blurRad="6350" stA="52000" endA="300" endPos="35000" dir="5400000" sy="-100000" algn="bl" rotWithShape="0"/>
            </a:effectLst>
          </p:spPr>
        </p:pic>
        <p:pic>
          <p:nvPicPr>
            <p:cNvPr id="87" name="Picture 86">
              <a:extLst>
                <a:ext uri="{FF2B5EF4-FFF2-40B4-BE49-F238E27FC236}">
                  <a16:creationId xmlns:a16="http://schemas.microsoft.com/office/drawing/2014/main" id="{D9195DCD-C640-4BFB-8182-C43794E3DDE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48951" y="4651296"/>
              <a:ext cx="3338455" cy="587568"/>
            </a:xfrm>
            <a:prstGeom prst="rect">
              <a:avLst/>
            </a:prstGeom>
          </p:spPr>
        </p:pic>
      </p:grpSp>
      <p:grpSp>
        <p:nvGrpSpPr>
          <p:cNvPr id="77" name="Group 76">
            <a:extLst>
              <a:ext uri="{FF2B5EF4-FFF2-40B4-BE49-F238E27FC236}">
                <a16:creationId xmlns:a16="http://schemas.microsoft.com/office/drawing/2014/main" id="{6C493EA0-3FFA-4BDD-BAFE-AA47ED0FB05B}"/>
              </a:ext>
            </a:extLst>
          </p:cNvPr>
          <p:cNvGrpSpPr/>
          <p:nvPr/>
        </p:nvGrpSpPr>
        <p:grpSpPr>
          <a:xfrm>
            <a:off x="6356368" y="2765414"/>
            <a:ext cx="1248496" cy="351242"/>
            <a:chOff x="748951" y="4651296"/>
            <a:chExt cx="3338455" cy="873204"/>
          </a:xfrm>
        </p:grpSpPr>
        <p:pic>
          <p:nvPicPr>
            <p:cNvPr id="84" name="Picture 83">
              <a:extLst>
                <a:ext uri="{FF2B5EF4-FFF2-40B4-BE49-F238E27FC236}">
                  <a16:creationId xmlns:a16="http://schemas.microsoft.com/office/drawing/2014/main" id="{FE34B091-88E5-44A6-8679-102ED464CE3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48951" y="4936932"/>
              <a:ext cx="3338455" cy="587568"/>
            </a:xfrm>
            <a:prstGeom prst="rect">
              <a:avLst/>
            </a:prstGeom>
            <a:effectLst>
              <a:reflection blurRad="6350" stA="52000" endA="300" endPos="35000" dir="5400000" sy="-100000" algn="bl" rotWithShape="0"/>
            </a:effectLst>
          </p:spPr>
        </p:pic>
        <p:pic>
          <p:nvPicPr>
            <p:cNvPr id="85" name="Picture 84">
              <a:extLst>
                <a:ext uri="{FF2B5EF4-FFF2-40B4-BE49-F238E27FC236}">
                  <a16:creationId xmlns:a16="http://schemas.microsoft.com/office/drawing/2014/main" id="{EC99B784-E2E5-4113-AC01-4046F359D77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48951" y="4651296"/>
              <a:ext cx="3338455" cy="587568"/>
            </a:xfrm>
            <a:prstGeom prst="rect">
              <a:avLst/>
            </a:prstGeom>
          </p:spPr>
        </p:pic>
      </p:grpSp>
      <p:grpSp>
        <p:nvGrpSpPr>
          <p:cNvPr id="78" name="Group 77">
            <a:extLst>
              <a:ext uri="{FF2B5EF4-FFF2-40B4-BE49-F238E27FC236}">
                <a16:creationId xmlns:a16="http://schemas.microsoft.com/office/drawing/2014/main" id="{AD4EC6DA-C196-43F8-B59F-7325BA65DE09}"/>
              </a:ext>
            </a:extLst>
          </p:cNvPr>
          <p:cNvGrpSpPr/>
          <p:nvPr/>
        </p:nvGrpSpPr>
        <p:grpSpPr>
          <a:xfrm>
            <a:off x="6637825" y="1384966"/>
            <a:ext cx="1248498" cy="351242"/>
            <a:chOff x="748947" y="4651296"/>
            <a:chExt cx="3338459" cy="873204"/>
          </a:xfrm>
        </p:grpSpPr>
        <p:pic>
          <p:nvPicPr>
            <p:cNvPr id="82" name="Picture 81">
              <a:extLst>
                <a:ext uri="{FF2B5EF4-FFF2-40B4-BE49-F238E27FC236}">
                  <a16:creationId xmlns:a16="http://schemas.microsoft.com/office/drawing/2014/main" id="{CA43820F-740A-4DDF-8695-C7A1B0671F9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48947" y="4936933"/>
              <a:ext cx="3338456" cy="587567"/>
            </a:xfrm>
            <a:prstGeom prst="rect">
              <a:avLst/>
            </a:prstGeom>
            <a:effectLst>
              <a:reflection blurRad="6350" stA="52000" endA="300" endPos="35000" dir="5400000" sy="-100000" algn="bl" rotWithShape="0"/>
            </a:effectLst>
          </p:spPr>
        </p:pic>
        <p:pic>
          <p:nvPicPr>
            <p:cNvPr id="83" name="Picture 82">
              <a:extLst>
                <a:ext uri="{FF2B5EF4-FFF2-40B4-BE49-F238E27FC236}">
                  <a16:creationId xmlns:a16="http://schemas.microsoft.com/office/drawing/2014/main" id="{06B69EA5-056D-451E-9A53-48343CCA7D6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48951" y="4651296"/>
              <a:ext cx="3338455" cy="587568"/>
            </a:xfrm>
            <a:prstGeom prst="rect">
              <a:avLst/>
            </a:prstGeom>
          </p:spPr>
        </p:pic>
      </p:grpSp>
      <p:sp>
        <p:nvSpPr>
          <p:cNvPr id="79" name="TextBox 78">
            <a:extLst>
              <a:ext uri="{FF2B5EF4-FFF2-40B4-BE49-F238E27FC236}">
                <a16:creationId xmlns:a16="http://schemas.microsoft.com/office/drawing/2014/main" id="{9E349582-8FE1-4462-8818-40F9145ECE36}"/>
              </a:ext>
            </a:extLst>
          </p:cNvPr>
          <p:cNvSpPr txBox="1"/>
          <p:nvPr/>
        </p:nvSpPr>
        <p:spPr>
          <a:xfrm>
            <a:off x="5534024" y="2510334"/>
            <a:ext cx="1484323" cy="249409"/>
          </a:xfrm>
          <a:prstGeom prst="rect">
            <a:avLst/>
          </a:prstGeom>
          <a:noFill/>
          <a:ln w="57150">
            <a:noFill/>
            <a:miter lim="800000"/>
          </a:ln>
        </p:spPr>
        <p:txBody>
          <a:bodyPr wrap="square" lIns="182880" tIns="182880" rIns="182880" bIns="182880" rtlCol="0" anchor="ctr">
            <a:noAutofit/>
          </a:bodyPr>
          <a:lstStyle/>
          <a:p>
            <a:pPr algn="r">
              <a:lnSpc>
                <a:spcPct val="90000"/>
              </a:lnSpc>
              <a:spcBef>
                <a:spcPts val="400"/>
              </a:spcBef>
              <a:defRPr/>
            </a:pPr>
            <a:r>
              <a:rPr lang="en-US" sz="1200" b="1" dirty="0">
                <a:solidFill>
                  <a:prstClr val="white"/>
                </a:solidFill>
              </a:rPr>
              <a:t>Edge Site 2</a:t>
            </a:r>
          </a:p>
        </p:txBody>
      </p:sp>
      <p:sp>
        <p:nvSpPr>
          <p:cNvPr id="80" name="TextBox 79">
            <a:extLst>
              <a:ext uri="{FF2B5EF4-FFF2-40B4-BE49-F238E27FC236}">
                <a16:creationId xmlns:a16="http://schemas.microsoft.com/office/drawing/2014/main" id="{6911ADEA-C62B-4A8E-9713-7DC43E343135}"/>
              </a:ext>
            </a:extLst>
          </p:cNvPr>
          <p:cNvSpPr txBox="1"/>
          <p:nvPr/>
        </p:nvSpPr>
        <p:spPr>
          <a:xfrm>
            <a:off x="5590905" y="3895770"/>
            <a:ext cx="1484323" cy="249409"/>
          </a:xfrm>
          <a:prstGeom prst="rect">
            <a:avLst/>
          </a:prstGeom>
          <a:noFill/>
          <a:ln w="57150">
            <a:noFill/>
            <a:miter lim="800000"/>
          </a:ln>
        </p:spPr>
        <p:txBody>
          <a:bodyPr wrap="square" lIns="182880" tIns="182880" rIns="182880" bIns="182880" rtlCol="0" anchor="ctr">
            <a:noAutofit/>
          </a:bodyPr>
          <a:lstStyle/>
          <a:p>
            <a:pPr algn="r">
              <a:lnSpc>
                <a:spcPct val="90000"/>
              </a:lnSpc>
              <a:spcBef>
                <a:spcPts val="400"/>
              </a:spcBef>
              <a:defRPr/>
            </a:pPr>
            <a:r>
              <a:rPr lang="en-US" sz="1200" b="1" dirty="0">
                <a:solidFill>
                  <a:prstClr val="white"/>
                </a:solidFill>
              </a:rPr>
              <a:t>Edge Site n</a:t>
            </a:r>
          </a:p>
        </p:txBody>
      </p:sp>
      <p:sp>
        <p:nvSpPr>
          <p:cNvPr id="81" name="TextBox 80">
            <a:extLst>
              <a:ext uri="{FF2B5EF4-FFF2-40B4-BE49-F238E27FC236}">
                <a16:creationId xmlns:a16="http://schemas.microsoft.com/office/drawing/2014/main" id="{385FB51F-3A53-4B06-8D0C-444AEC661839}"/>
              </a:ext>
            </a:extLst>
          </p:cNvPr>
          <p:cNvSpPr txBox="1"/>
          <p:nvPr/>
        </p:nvSpPr>
        <p:spPr>
          <a:xfrm>
            <a:off x="9968113" y="3506736"/>
            <a:ext cx="1484323" cy="249409"/>
          </a:xfrm>
          <a:prstGeom prst="rect">
            <a:avLst/>
          </a:prstGeom>
          <a:noFill/>
          <a:ln w="57150">
            <a:noFill/>
            <a:miter lim="800000"/>
          </a:ln>
        </p:spPr>
        <p:txBody>
          <a:bodyPr wrap="square" lIns="182880" tIns="182880" rIns="182880" bIns="182880" rtlCol="0" anchor="ctr">
            <a:noAutofit/>
          </a:bodyPr>
          <a:lstStyle/>
          <a:p>
            <a:pPr algn="ctr">
              <a:lnSpc>
                <a:spcPct val="90000"/>
              </a:lnSpc>
              <a:spcBef>
                <a:spcPts val="400"/>
              </a:spcBef>
              <a:defRPr/>
            </a:pPr>
            <a:r>
              <a:rPr lang="en-US" sz="1200" b="1" dirty="0">
                <a:solidFill>
                  <a:prstClr val="white"/>
                </a:solidFill>
              </a:rPr>
              <a:t>Core Data Center</a:t>
            </a:r>
          </a:p>
        </p:txBody>
      </p:sp>
      <p:sp>
        <p:nvSpPr>
          <p:cNvPr id="95" name="TextBox 94">
            <a:extLst>
              <a:ext uri="{FF2B5EF4-FFF2-40B4-BE49-F238E27FC236}">
                <a16:creationId xmlns:a16="http://schemas.microsoft.com/office/drawing/2014/main" id="{F11DE3D2-6D0B-447D-A2F7-DC6024E39D05}"/>
              </a:ext>
            </a:extLst>
          </p:cNvPr>
          <p:cNvSpPr txBox="1"/>
          <p:nvPr/>
        </p:nvSpPr>
        <p:spPr>
          <a:xfrm>
            <a:off x="7499977" y="4426784"/>
            <a:ext cx="4440107" cy="2122099"/>
          </a:xfrm>
          <a:prstGeom prst="rect">
            <a:avLst/>
          </a:prstGeom>
          <a:noFill/>
        </p:spPr>
        <p:txBody>
          <a:bodyPr wrap="square" lIns="0" tIns="0" rIns="0" bIns="0" rtlCol="0" anchor="ctr">
            <a:noAutofit/>
          </a:bodyPr>
          <a:lstStyle/>
          <a:p>
            <a:pPr>
              <a:lnSpc>
                <a:spcPct val="90000"/>
              </a:lnSpc>
            </a:pPr>
            <a:r>
              <a:rPr lang="en-US" sz="4400" b="1" dirty="0">
                <a:solidFill>
                  <a:srgbClr val="FFFFFF"/>
                </a:solidFill>
                <a:latin typeface="+mj-lt"/>
              </a:rPr>
              <a:t>HPE S</a:t>
            </a:r>
            <a:r>
              <a:rPr lang="en-US" sz="3600" b="1" dirty="0">
                <a:solidFill>
                  <a:srgbClr val="FFFFFF"/>
                </a:solidFill>
                <a:latin typeface="+mj-lt"/>
              </a:rPr>
              <a:t>IMPLI</a:t>
            </a:r>
            <a:r>
              <a:rPr lang="en-US" sz="4400" b="1" dirty="0">
                <a:solidFill>
                  <a:srgbClr val="FFFFFF"/>
                </a:solidFill>
                <a:latin typeface="+mj-lt"/>
              </a:rPr>
              <a:t>V</a:t>
            </a:r>
            <a:r>
              <a:rPr lang="en-US" sz="3600" b="1" dirty="0">
                <a:solidFill>
                  <a:srgbClr val="FFFFFF"/>
                </a:solidFill>
                <a:latin typeface="+mj-lt"/>
              </a:rPr>
              <a:t>ITY</a:t>
            </a:r>
            <a:br>
              <a:rPr lang="en-US" sz="2400" b="1" dirty="0">
                <a:solidFill>
                  <a:srgbClr val="FFFFFF"/>
                </a:solidFill>
                <a:latin typeface="+mj-lt"/>
              </a:rPr>
            </a:br>
            <a:r>
              <a:rPr lang="en-US" sz="2400" b="1" cap="all" dirty="0">
                <a:solidFill>
                  <a:prstClr val="white"/>
                </a:solidFill>
                <a:latin typeface="MetricHPE" panose="020B0503030202060203" pitchFamily="34" charset="0"/>
              </a:rPr>
              <a:t>Intelligent HCI FOR the EDGE</a:t>
            </a:r>
            <a:endParaRPr lang="en-US" sz="1600" b="1" dirty="0">
              <a:solidFill>
                <a:prstClr val="white"/>
              </a:solidFill>
              <a:latin typeface="MetricHPE" panose="020B0503030202060203" pitchFamily="34" charset="0"/>
            </a:endParaRPr>
          </a:p>
        </p:txBody>
      </p:sp>
      <p:sp>
        <p:nvSpPr>
          <p:cNvPr id="96" name="TextBox 95">
            <a:extLst>
              <a:ext uri="{FF2B5EF4-FFF2-40B4-BE49-F238E27FC236}">
                <a16:creationId xmlns:a16="http://schemas.microsoft.com/office/drawing/2014/main" id="{9631D72F-2C97-4D21-9090-BD76D721DF13}"/>
              </a:ext>
            </a:extLst>
          </p:cNvPr>
          <p:cNvSpPr txBox="1"/>
          <p:nvPr/>
        </p:nvSpPr>
        <p:spPr>
          <a:xfrm>
            <a:off x="637855" y="1017456"/>
            <a:ext cx="734529" cy="867930"/>
          </a:xfrm>
          <a:prstGeom prst="rect">
            <a:avLst/>
          </a:prstGeom>
          <a:noFill/>
          <a:ln w="57150">
            <a:noFill/>
            <a:miter lim="800000"/>
          </a:ln>
        </p:spPr>
        <p:txBody>
          <a:bodyPr wrap="square" lIns="182880" tIns="182880" rIns="182880" bIns="182880" rtlCol="0">
            <a:spAutoFit/>
          </a:bodyPr>
          <a:lstStyle/>
          <a:p>
            <a:pPr algn="ctr">
              <a:lnSpc>
                <a:spcPct val="90000"/>
              </a:lnSpc>
              <a:spcBef>
                <a:spcPts val="400"/>
              </a:spcBef>
            </a:pPr>
            <a:r>
              <a:rPr lang="en-US" sz="3600" b="1" dirty="0">
                <a:solidFill>
                  <a:schemeClr val="bg1"/>
                </a:solidFill>
                <a:latin typeface="+mj-lt"/>
              </a:rPr>
              <a:t>1</a:t>
            </a:r>
          </a:p>
        </p:txBody>
      </p:sp>
      <p:sp>
        <p:nvSpPr>
          <p:cNvPr id="97" name="TextBox 96">
            <a:extLst>
              <a:ext uri="{FF2B5EF4-FFF2-40B4-BE49-F238E27FC236}">
                <a16:creationId xmlns:a16="http://schemas.microsoft.com/office/drawing/2014/main" id="{ED3900A6-A0BC-4372-88BE-C06261336ED6}"/>
              </a:ext>
            </a:extLst>
          </p:cNvPr>
          <p:cNvSpPr txBox="1"/>
          <p:nvPr/>
        </p:nvSpPr>
        <p:spPr>
          <a:xfrm>
            <a:off x="637855" y="1772697"/>
            <a:ext cx="734529" cy="867930"/>
          </a:xfrm>
          <a:prstGeom prst="rect">
            <a:avLst/>
          </a:prstGeom>
          <a:noFill/>
          <a:ln w="57150">
            <a:noFill/>
            <a:miter lim="800000"/>
          </a:ln>
        </p:spPr>
        <p:txBody>
          <a:bodyPr wrap="square" lIns="182880" tIns="182880" rIns="182880" bIns="182880" rtlCol="0">
            <a:spAutoFit/>
          </a:bodyPr>
          <a:lstStyle/>
          <a:p>
            <a:pPr algn="ctr">
              <a:lnSpc>
                <a:spcPct val="90000"/>
              </a:lnSpc>
              <a:spcBef>
                <a:spcPts val="400"/>
              </a:spcBef>
            </a:pPr>
            <a:r>
              <a:rPr lang="en-US" sz="3600" b="1" dirty="0">
                <a:solidFill>
                  <a:schemeClr val="bg1"/>
                </a:solidFill>
                <a:latin typeface="+mj-lt"/>
              </a:rPr>
              <a:t>2</a:t>
            </a:r>
          </a:p>
        </p:txBody>
      </p:sp>
      <p:sp>
        <p:nvSpPr>
          <p:cNvPr id="98" name="TextBox 97">
            <a:extLst>
              <a:ext uri="{FF2B5EF4-FFF2-40B4-BE49-F238E27FC236}">
                <a16:creationId xmlns:a16="http://schemas.microsoft.com/office/drawing/2014/main" id="{7DF995CF-4ED7-41C0-A3E6-17DB93C741B5}"/>
              </a:ext>
            </a:extLst>
          </p:cNvPr>
          <p:cNvSpPr txBox="1"/>
          <p:nvPr/>
        </p:nvSpPr>
        <p:spPr>
          <a:xfrm>
            <a:off x="637855" y="2573411"/>
            <a:ext cx="734529" cy="867930"/>
          </a:xfrm>
          <a:prstGeom prst="rect">
            <a:avLst/>
          </a:prstGeom>
          <a:noFill/>
          <a:ln w="57150">
            <a:noFill/>
            <a:miter lim="800000"/>
          </a:ln>
        </p:spPr>
        <p:txBody>
          <a:bodyPr wrap="square" lIns="182880" tIns="182880" rIns="182880" bIns="182880" rtlCol="0">
            <a:spAutoFit/>
          </a:bodyPr>
          <a:lstStyle/>
          <a:p>
            <a:pPr algn="ctr">
              <a:lnSpc>
                <a:spcPct val="90000"/>
              </a:lnSpc>
              <a:spcBef>
                <a:spcPts val="400"/>
              </a:spcBef>
            </a:pPr>
            <a:r>
              <a:rPr lang="en-US" sz="3600" b="1" dirty="0">
                <a:solidFill>
                  <a:schemeClr val="bg1"/>
                </a:solidFill>
                <a:latin typeface="+mj-lt"/>
              </a:rPr>
              <a:t>3</a:t>
            </a:r>
          </a:p>
        </p:txBody>
      </p:sp>
      <p:sp>
        <p:nvSpPr>
          <p:cNvPr id="99" name="TextBox 98">
            <a:extLst>
              <a:ext uri="{FF2B5EF4-FFF2-40B4-BE49-F238E27FC236}">
                <a16:creationId xmlns:a16="http://schemas.microsoft.com/office/drawing/2014/main" id="{AADB7AC5-E640-41A2-BC42-739FDD15D294}"/>
              </a:ext>
            </a:extLst>
          </p:cNvPr>
          <p:cNvSpPr txBox="1"/>
          <p:nvPr/>
        </p:nvSpPr>
        <p:spPr>
          <a:xfrm>
            <a:off x="637855" y="3400140"/>
            <a:ext cx="734529" cy="867930"/>
          </a:xfrm>
          <a:prstGeom prst="rect">
            <a:avLst/>
          </a:prstGeom>
          <a:noFill/>
          <a:ln w="57150">
            <a:noFill/>
            <a:miter lim="800000"/>
          </a:ln>
        </p:spPr>
        <p:txBody>
          <a:bodyPr wrap="square" lIns="182880" tIns="182880" rIns="182880" bIns="182880" rtlCol="0">
            <a:spAutoFit/>
          </a:bodyPr>
          <a:lstStyle/>
          <a:p>
            <a:pPr algn="ctr">
              <a:lnSpc>
                <a:spcPct val="90000"/>
              </a:lnSpc>
              <a:spcBef>
                <a:spcPts val="400"/>
              </a:spcBef>
            </a:pPr>
            <a:r>
              <a:rPr lang="en-US" sz="3600" b="1" dirty="0">
                <a:solidFill>
                  <a:schemeClr val="bg1"/>
                </a:solidFill>
                <a:latin typeface="+mj-lt"/>
              </a:rPr>
              <a:t>4</a:t>
            </a:r>
          </a:p>
        </p:txBody>
      </p:sp>
      <p:sp>
        <p:nvSpPr>
          <p:cNvPr id="100" name="TextBox 99">
            <a:extLst>
              <a:ext uri="{FF2B5EF4-FFF2-40B4-BE49-F238E27FC236}">
                <a16:creationId xmlns:a16="http://schemas.microsoft.com/office/drawing/2014/main" id="{F7E744BC-6072-45E4-B376-CD8D9A46E5EE}"/>
              </a:ext>
            </a:extLst>
          </p:cNvPr>
          <p:cNvSpPr txBox="1"/>
          <p:nvPr/>
        </p:nvSpPr>
        <p:spPr>
          <a:xfrm>
            <a:off x="637855" y="4226869"/>
            <a:ext cx="734529" cy="867930"/>
          </a:xfrm>
          <a:prstGeom prst="rect">
            <a:avLst/>
          </a:prstGeom>
          <a:noFill/>
          <a:ln w="57150">
            <a:noFill/>
            <a:miter lim="800000"/>
          </a:ln>
        </p:spPr>
        <p:txBody>
          <a:bodyPr wrap="square" lIns="182880" tIns="182880" rIns="182880" bIns="182880" rtlCol="0">
            <a:spAutoFit/>
          </a:bodyPr>
          <a:lstStyle/>
          <a:p>
            <a:pPr algn="ctr">
              <a:lnSpc>
                <a:spcPct val="90000"/>
              </a:lnSpc>
              <a:spcBef>
                <a:spcPts val="400"/>
              </a:spcBef>
            </a:pPr>
            <a:r>
              <a:rPr lang="en-US" sz="3600" b="1" dirty="0">
                <a:solidFill>
                  <a:schemeClr val="bg1"/>
                </a:solidFill>
                <a:latin typeface="+mj-lt"/>
              </a:rPr>
              <a:t>5</a:t>
            </a:r>
          </a:p>
        </p:txBody>
      </p:sp>
      <p:sp>
        <p:nvSpPr>
          <p:cNvPr id="101" name="TextBox 100">
            <a:extLst>
              <a:ext uri="{FF2B5EF4-FFF2-40B4-BE49-F238E27FC236}">
                <a16:creationId xmlns:a16="http://schemas.microsoft.com/office/drawing/2014/main" id="{C8CDC817-0929-4ADC-BB47-E7300F2A9591}"/>
              </a:ext>
            </a:extLst>
          </p:cNvPr>
          <p:cNvSpPr txBox="1"/>
          <p:nvPr/>
        </p:nvSpPr>
        <p:spPr>
          <a:xfrm>
            <a:off x="637855" y="4992373"/>
            <a:ext cx="734529" cy="867930"/>
          </a:xfrm>
          <a:prstGeom prst="rect">
            <a:avLst/>
          </a:prstGeom>
          <a:noFill/>
          <a:ln w="57150">
            <a:noFill/>
            <a:miter lim="800000"/>
          </a:ln>
        </p:spPr>
        <p:txBody>
          <a:bodyPr wrap="square" lIns="182880" tIns="182880" rIns="182880" bIns="182880" rtlCol="0">
            <a:spAutoFit/>
          </a:bodyPr>
          <a:lstStyle/>
          <a:p>
            <a:pPr algn="ctr">
              <a:lnSpc>
                <a:spcPct val="90000"/>
              </a:lnSpc>
              <a:spcBef>
                <a:spcPts val="400"/>
              </a:spcBef>
            </a:pPr>
            <a:r>
              <a:rPr lang="en-US" sz="3600" b="1" dirty="0">
                <a:solidFill>
                  <a:schemeClr val="bg1"/>
                </a:solidFill>
                <a:latin typeface="+mj-lt"/>
              </a:rPr>
              <a:t>6</a:t>
            </a:r>
          </a:p>
        </p:txBody>
      </p:sp>
      <p:pic>
        <p:nvPicPr>
          <p:cNvPr id="49" name="Picture 4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844330" y="1920625"/>
            <a:ext cx="414316" cy="547636"/>
          </a:xfrm>
          <a:prstGeom prst="rect">
            <a:avLst/>
          </a:prstGeom>
        </p:spPr>
      </p:pic>
      <p:pic>
        <p:nvPicPr>
          <p:cNvPr id="50" name="Picture 4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471497" y="1827697"/>
            <a:ext cx="414316" cy="547636"/>
          </a:xfrm>
          <a:prstGeom prst="rect">
            <a:avLst/>
          </a:prstGeom>
        </p:spPr>
      </p:pic>
      <p:cxnSp>
        <p:nvCxnSpPr>
          <p:cNvPr id="51" name="Straight Arrow Connector 50">
            <a:extLst>
              <a:ext uri="{FF2B5EF4-FFF2-40B4-BE49-F238E27FC236}">
                <a16:creationId xmlns:a16="http://schemas.microsoft.com/office/drawing/2014/main" id="{124395B7-3797-428A-AEF5-AA3839D0379C}"/>
              </a:ext>
            </a:extLst>
          </p:cNvPr>
          <p:cNvCxnSpPr>
            <a:cxnSpLocks/>
            <a:stCxn id="49" idx="3"/>
            <a:endCxn id="46" idx="1"/>
          </p:cNvCxnSpPr>
          <p:nvPr/>
        </p:nvCxnSpPr>
        <p:spPr>
          <a:xfrm>
            <a:off x="9258646" y="2194443"/>
            <a:ext cx="753428" cy="470063"/>
          </a:xfrm>
          <a:prstGeom prst="straightConnector1">
            <a:avLst/>
          </a:prstGeom>
          <a:ln w="28575" cap="rnd">
            <a:solidFill>
              <a:schemeClr val="accent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Footer Placeholder 9"/>
          <p:cNvSpPr>
            <a:spLocks noGrp="1"/>
          </p:cNvSpPr>
          <p:nvPr>
            <p:ph type="ftr" sz="quarter" idx="10"/>
          </p:nvPr>
        </p:nvSpPr>
        <p:spPr/>
        <p:txBody>
          <a:bodyPr/>
          <a:lstStyle/>
          <a:p>
            <a:r>
              <a:rPr lang="en-US"/>
              <a:t>HPE CONFIDENTIAL | AUTHORIZED HPE PARTNER USE ONLY</a:t>
            </a:r>
            <a:endParaRPr lang="en-US" dirty="0"/>
          </a:p>
        </p:txBody>
      </p:sp>
      <p:sp>
        <p:nvSpPr>
          <p:cNvPr id="11" name="Slide Number Placeholder 10"/>
          <p:cNvSpPr>
            <a:spLocks noGrp="1"/>
          </p:cNvSpPr>
          <p:nvPr>
            <p:ph type="sldNum" sz="quarter" idx="11"/>
          </p:nvPr>
        </p:nvSpPr>
        <p:spPr/>
        <p:txBody>
          <a:bodyPr/>
          <a:lstStyle/>
          <a:p>
            <a:pPr defTabSz="1088421">
              <a:buFontTx/>
              <a:buBlip>
                <a:blip r:embed="rId12"/>
              </a:buBlip>
            </a:pPr>
            <a:fld id="{104FC826-72BB-4AF1-BA01-A94F7396A7DC}" type="slidenum">
              <a:rPr lang="en-US" smtClean="0"/>
              <a:pPr defTabSz="1088421">
                <a:buFontTx/>
                <a:buBlip>
                  <a:blip r:embed="rId12"/>
                </a:buBlip>
              </a:pPr>
              <a:t>17</a:t>
            </a:fld>
            <a:endParaRPr lang="en-US" dirty="0"/>
          </a:p>
        </p:txBody>
      </p:sp>
    </p:spTree>
    <p:extLst>
      <p:ext uri="{BB962C8B-B14F-4D97-AF65-F5344CB8AC3E}">
        <p14:creationId xmlns:p14="http://schemas.microsoft.com/office/powerpoint/2010/main" val="832667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786" y="1523352"/>
            <a:ext cx="3391423" cy="1854354"/>
          </a:xfrm>
          <a:prstGeom prst="rect">
            <a:avLst/>
          </a:prstGeom>
        </p:spPr>
      </p:pic>
      <p:pic>
        <p:nvPicPr>
          <p:cNvPr id="41" name="Picture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436" y="3377034"/>
            <a:ext cx="3405773" cy="2270515"/>
          </a:xfrm>
          <a:prstGeom prst="rect">
            <a:avLst/>
          </a:prstGeom>
        </p:spPr>
      </p:pic>
      <p:pic>
        <p:nvPicPr>
          <p:cNvPr id="47" name="Picture 46">
            <a:extLst>
              <a:ext uri="{FF2B5EF4-FFF2-40B4-BE49-F238E27FC236}">
                <a16:creationId xmlns:a16="http://schemas.microsoft.com/office/drawing/2014/main" id="{9259E975-72C6-5F49-8023-D7B446FF444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01261" y="5169767"/>
            <a:ext cx="1149691" cy="182916"/>
          </a:xfrm>
          <a:prstGeom prst="rect">
            <a:avLst/>
          </a:prstGeom>
        </p:spPr>
      </p:pic>
      <p:sp>
        <p:nvSpPr>
          <p:cNvPr id="24" name="Freeform 23">
            <a:extLst>
              <a:ext uri="{FF2B5EF4-FFF2-40B4-BE49-F238E27FC236}">
                <a16:creationId xmlns:a16="http://schemas.microsoft.com/office/drawing/2014/main" id="{1DB1EDA7-549C-0842-B027-3E67DEC2660D}"/>
              </a:ext>
            </a:extLst>
          </p:cNvPr>
          <p:cNvSpPr/>
          <p:nvPr/>
        </p:nvSpPr>
        <p:spPr bwMode="ltGray">
          <a:xfrm>
            <a:off x="1774823" y="4728742"/>
            <a:ext cx="1386461" cy="893768"/>
          </a:xfrm>
          <a:custGeom>
            <a:avLst/>
            <a:gdLst>
              <a:gd name="connsiteX0" fmla="*/ 2051798 w 3781987"/>
              <a:gd name="connsiteY0" fmla="*/ 0 h 2962276"/>
              <a:gd name="connsiteX1" fmla="*/ 2683660 w 3781987"/>
              <a:gd name="connsiteY1" fmla="*/ 384870 h 2962276"/>
              <a:gd name="connsiteX2" fmla="*/ 2703145 w 3781987"/>
              <a:gd name="connsiteY2" fmla="*/ 425995 h 2962276"/>
              <a:gd name="connsiteX3" fmla="*/ 2743153 w 3781987"/>
              <a:gd name="connsiteY3" fmla="*/ 414197 h 2962276"/>
              <a:gd name="connsiteX4" fmla="*/ 2896722 w 3781987"/>
              <a:gd name="connsiteY4" fmla="*/ 399490 h 2962276"/>
              <a:gd name="connsiteX5" fmla="*/ 3658722 w 3781987"/>
              <a:gd name="connsiteY5" fmla="*/ 1123390 h 2962276"/>
              <a:gd name="connsiteX6" fmla="*/ 3598840 w 3781987"/>
              <a:gd name="connsiteY6" fmla="*/ 1405164 h 2962276"/>
              <a:gd name="connsiteX7" fmla="*/ 3579378 w 3781987"/>
              <a:gd name="connsiteY7" fmla="*/ 1439228 h 2962276"/>
              <a:gd name="connsiteX8" fmla="*/ 3651850 w 3781987"/>
              <a:gd name="connsiteY8" fmla="*/ 1522673 h 2962276"/>
              <a:gd name="connsiteX9" fmla="*/ 3781987 w 3781987"/>
              <a:gd name="connsiteY9" fmla="*/ 1927412 h 2962276"/>
              <a:gd name="connsiteX10" fmla="*/ 3019987 w 3781987"/>
              <a:gd name="connsiteY10" fmla="*/ 2651312 h 2962276"/>
              <a:gd name="connsiteX11" fmla="*/ 2942077 w 3781987"/>
              <a:gd name="connsiteY11" fmla="*/ 2647575 h 2962276"/>
              <a:gd name="connsiteX12" fmla="*/ 2928079 w 3781987"/>
              <a:gd name="connsiteY12" fmla="*/ 2645545 h 2962276"/>
              <a:gd name="connsiteX13" fmla="*/ 2837142 w 3781987"/>
              <a:gd name="connsiteY13" fmla="*/ 2750251 h 2962276"/>
              <a:gd name="connsiteX14" fmla="*/ 2298327 w 3781987"/>
              <a:gd name="connsiteY14" fmla="*/ 2962276 h 2962276"/>
              <a:gd name="connsiteX15" fmla="*/ 1759512 w 3781987"/>
              <a:gd name="connsiteY15" fmla="*/ 2750251 h 2962276"/>
              <a:gd name="connsiteX16" fmla="*/ 1728365 w 3781987"/>
              <a:gd name="connsiteY16" fmla="*/ 2714389 h 2962276"/>
              <a:gd name="connsiteX17" fmla="*/ 1662051 w 3781987"/>
              <a:gd name="connsiteY17" fmla="*/ 2766368 h 2962276"/>
              <a:gd name="connsiteX18" fmla="*/ 1236009 w 3781987"/>
              <a:gd name="connsiteY18" fmla="*/ 2889998 h 2962276"/>
              <a:gd name="connsiteX19" fmla="*/ 533891 w 3781987"/>
              <a:gd name="connsiteY19" fmla="*/ 2447873 h 2962276"/>
              <a:gd name="connsiteX20" fmla="*/ 525101 w 3781987"/>
              <a:gd name="connsiteY20" fmla="*/ 2420972 h 2962276"/>
              <a:gd name="connsiteX21" fmla="*/ 465395 w 3781987"/>
              <a:gd name="connsiteY21" fmla="*/ 2403365 h 2962276"/>
              <a:gd name="connsiteX22" fmla="*/ 0 w 3781987"/>
              <a:gd name="connsiteY22" fmla="*/ 1736352 h 2962276"/>
              <a:gd name="connsiteX23" fmla="*/ 335959 w 3781987"/>
              <a:gd name="connsiteY23" fmla="*/ 1136083 h 2962276"/>
              <a:gd name="connsiteX24" fmla="*/ 357012 w 3781987"/>
              <a:gd name="connsiteY24" fmla="*/ 1125227 h 2962276"/>
              <a:gd name="connsiteX25" fmla="*/ 347902 w 3781987"/>
              <a:gd name="connsiteY25" fmla="*/ 1079998 h 2962276"/>
              <a:gd name="connsiteX26" fmla="*/ 341780 w 3781987"/>
              <a:gd name="connsiteY26" fmla="*/ 987800 h 2962276"/>
              <a:gd name="connsiteX27" fmla="*/ 1103780 w 3781987"/>
              <a:gd name="connsiteY27" fmla="*/ 263900 h 2962276"/>
              <a:gd name="connsiteX28" fmla="*/ 1400385 w 3781987"/>
              <a:gd name="connsiteY28" fmla="*/ 320788 h 2962276"/>
              <a:gd name="connsiteX29" fmla="*/ 1448296 w 3781987"/>
              <a:gd name="connsiteY29" fmla="*/ 345493 h 2962276"/>
              <a:gd name="connsiteX30" fmla="*/ 1512983 w 3781987"/>
              <a:gd name="connsiteY30" fmla="*/ 255678 h 2962276"/>
              <a:gd name="connsiteX31" fmla="*/ 2051798 w 3781987"/>
              <a:gd name="connsiteY31" fmla="*/ 0 h 2962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781987" h="2962276">
                <a:moveTo>
                  <a:pt x="2051798" y="0"/>
                </a:moveTo>
                <a:cubicBezTo>
                  <a:pt x="2314824" y="0"/>
                  <a:pt x="2546724" y="152667"/>
                  <a:pt x="2683660" y="384870"/>
                </a:cubicBezTo>
                <a:lnTo>
                  <a:pt x="2703145" y="425995"/>
                </a:lnTo>
                <a:lnTo>
                  <a:pt x="2743153" y="414197"/>
                </a:lnTo>
                <a:cubicBezTo>
                  <a:pt x="2792757" y="404554"/>
                  <a:pt x="2844117" y="399490"/>
                  <a:pt x="2896722" y="399490"/>
                </a:cubicBezTo>
                <a:cubicBezTo>
                  <a:pt x="3317563" y="399490"/>
                  <a:pt x="3658722" y="723591"/>
                  <a:pt x="3658722" y="1123390"/>
                </a:cubicBezTo>
                <a:cubicBezTo>
                  <a:pt x="3658722" y="1223340"/>
                  <a:pt x="3637400" y="1318558"/>
                  <a:pt x="3598840" y="1405164"/>
                </a:cubicBezTo>
                <a:lnTo>
                  <a:pt x="3579378" y="1439228"/>
                </a:lnTo>
                <a:lnTo>
                  <a:pt x="3651850" y="1522673"/>
                </a:lnTo>
                <a:cubicBezTo>
                  <a:pt x="3734012" y="1638208"/>
                  <a:pt x="3781987" y="1777488"/>
                  <a:pt x="3781987" y="1927412"/>
                </a:cubicBezTo>
                <a:cubicBezTo>
                  <a:pt x="3781987" y="2327211"/>
                  <a:pt x="3440828" y="2651312"/>
                  <a:pt x="3019987" y="2651312"/>
                </a:cubicBezTo>
                <a:cubicBezTo>
                  <a:pt x="2993685" y="2651312"/>
                  <a:pt x="2967693" y="2650046"/>
                  <a:pt x="2942077" y="2647575"/>
                </a:cubicBezTo>
                <a:lnTo>
                  <a:pt x="2928079" y="2645545"/>
                </a:lnTo>
                <a:lnTo>
                  <a:pt x="2837142" y="2750251"/>
                </a:lnTo>
                <a:cubicBezTo>
                  <a:pt x="2699248" y="2881251"/>
                  <a:pt x="2508748" y="2962276"/>
                  <a:pt x="2298327" y="2962276"/>
                </a:cubicBezTo>
                <a:cubicBezTo>
                  <a:pt x="2087907" y="2962276"/>
                  <a:pt x="1897407" y="2881251"/>
                  <a:pt x="1759512" y="2750251"/>
                </a:cubicBezTo>
                <a:lnTo>
                  <a:pt x="1728365" y="2714389"/>
                </a:lnTo>
                <a:lnTo>
                  <a:pt x="1662051" y="2766368"/>
                </a:lnTo>
                <a:cubicBezTo>
                  <a:pt x="1540435" y="2844422"/>
                  <a:pt x="1393825" y="2889998"/>
                  <a:pt x="1236009" y="2889998"/>
                </a:cubicBezTo>
                <a:cubicBezTo>
                  <a:pt x="920378" y="2889998"/>
                  <a:pt x="649569" y="2707691"/>
                  <a:pt x="533891" y="2447873"/>
                </a:cubicBezTo>
                <a:lnTo>
                  <a:pt x="525101" y="2420972"/>
                </a:lnTo>
                <a:lnTo>
                  <a:pt x="465395" y="2403365"/>
                </a:lnTo>
                <a:cubicBezTo>
                  <a:pt x="191902" y="2293471"/>
                  <a:pt x="0" y="2036202"/>
                  <a:pt x="0" y="1736352"/>
                </a:cubicBezTo>
                <a:cubicBezTo>
                  <a:pt x="0" y="1486478"/>
                  <a:pt x="133265" y="1266173"/>
                  <a:pt x="335959" y="1136083"/>
                </a:cubicBezTo>
                <a:lnTo>
                  <a:pt x="357012" y="1125227"/>
                </a:lnTo>
                <a:lnTo>
                  <a:pt x="347902" y="1079998"/>
                </a:lnTo>
                <a:cubicBezTo>
                  <a:pt x="343862" y="1049807"/>
                  <a:pt x="341780" y="1019034"/>
                  <a:pt x="341780" y="987800"/>
                </a:cubicBezTo>
                <a:cubicBezTo>
                  <a:pt x="341780" y="588001"/>
                  <a:pt x="682939" y="263900"/>
                  <a:pt x="1103780" y="263900"/>
                </a:cubicBezTo>
                <a:cubicBezTo>
                  <a:pt x="1208990" y="263900"/>
                  <a:pt x="1309221" y="284156"/>
                  <a:pt x="1400385" y="320788"/>
                </a:cubicBezTo>
                <a:lnTo>
                  <a:pt x="1448296" y="345493"/>
                </a:lnTo>
                <a:lnTo>
                  <a:pt x="1512983" y="255678"/>
                </a:lnTo>
                <a:cubicBezTo>
                  <a:pt x="1650878" y="97707"/>
                  <a:pt x="1841378" y="0"/>
                  <a:pt x="2051798" y="0"/>
                </a:cubicBezTo>
                <a:close/>
              </a:path>
            </a:pathLst>
          </a:custGeom>
          <a:noFill/>
          <a:ln w="28575" cap="flat" cmpd="sng" algn="ctr">
            <a:solidFill>
              <a:sysClr val="window" lastClr="FFFFFF"/>
            </a:solidFill>
            <a:prstDash val="solid"/>
            <a:miter lim="800000"/>
          </a:ln>
          <a:effectLst/>
        </p:spPr>
        <p:txBody>
          <a:bodyPr rtlCol="0" anchor="ctr"/>
          <a:lstStyle/>
          <a:p>
            <a:pPr algn="ctr" defTabSz="914217">
              <a:lnSpc>
                <a:spcPct val="90000"/>
              </a:lnSpc>
              <a:defRPr/>
            </a:pPr>
            <a:endParaRPr lang="en-US" kern="0" dirty="0">
              <a:solidFill>
                <a:prstClr val="white"/>
              </a:solidFill>
              <a:latin typeface="MetricHPE"/>
            </a:endParaRPr>
          </a:p>
        </p:txBody>
      </p:sp>
      <p:graphicFrame>
        <p:nvGraphicFramePr>
          <p:cNvPr id="3" name="Object 2" hidden="1"/>
          <p:cNvGraphicFramePr>
            <a:graphicFrameLocks noChangeAspect="1"/>
          </p:cNvGraphicFramePr>
          <p:nvPr>
            <p:custDataLst>
              <p:tags r:id="rId1"/>
            </p:custDataLst>
          </p:nvPr>
        </p:nvGraphicFramePr>
        <p:xfrm>
          <a:off x="7940" y="3377"/>
          <a:ext cx="1587" cy="1587"/>
        </p:xfrm>
        <a:graphic>
          <a:graphicData uri="http://schemas.openxmlformats.org/presentationml/2006/ole">
            <mc:AlternateContent xmlns:mc="http://schemas.openxmlformats.org/markup-compatibility/2006">
              <mc:Choice xmlns:v="urn:schemas-microsoft-com:vml" Requires="v">
                <p:oleObj name="think-cell Slide" r:id="rId7" imgW="270" imgH="270" progId="TCLayout.ActiveDocument.1">
                  <p:embed/>
                </p:oleObj>
              </mc:Choice>
              <mc:Fallback>
                <p:oleObj name="think-cell Slide" r:id="rId7" imgW="270" imgH="270" progId="TCLayout.ActiveDocument.1">
                  <p:embed/>
                  <p:pic>
                    <p:nvPicPr>
                      <p:cNvPr id="3" name="Object 2" hidden="1"/>
                      <p:cNvPicPr/>
                      <p:nvPr/>
                    </p:nvPicPr>
                    <p:blipFill>
                      <a:blip r:embed="rId8"/>
                      <a:stretch>
                        <a:fillRect/>
                      </a:stretch>
                    </p:blipFill>
                    <p:spPr>
                      <a:xfrm>
                        <a:off x="7940" y="3377"/>
                        <a:ext cx="1587" cy="1587"/>
                      </a:xfrm>
                      <a:prstGeom prst="rect">
                        <a:avLst/>
                      </a:prstGeom>
                    </p:spPr>
                  </p:pic>
                </p:oleObj>
              </mc:Fallback>
            </mc:AlternateContent>
          </a:graphicData>
        </a:graphic>
      </p:graphicFrame>
      <p:sp>
        <p:nvSpPr>
          <p:cNvPr id="8" name="Title 7">
            <a:extLst>
              <a:ext uri="{FF2B5EF4-FFF2-40B4-BE49-F238E27FC236}">
                <a16:creationId xmlns:a16="http://schemas.microsoft.com/office/drawing/2014/main" id="{D6398C07-6A1C-1643-8A2E-497FEBF28D1F}"/>
              </a:ext>
            </a:extLst>
          </p:cNvPr>
          <p:cNvSpPr>
            <a:spLocks noGrp="1"/>
          </p:cNvSpPr>
          <p:nvPr>
            <p:ph type="title"/>
          </p:nvPr>
        </p:nvSpPr>
        <p:spPr/>
        <p:txBody>
          <a:bodyPr/>
          <a:lstStyle/>
          <a:p>
            <a:r>
              <a:rPr lang="en-US"/>
              <a:t>Edge optimized: Reduced complexity with seamless management</a:t>
            </a:r>
            <a:endParaRPr lang="en-US" dirty="0"/>
          </a:p>
        </p:txBody>
      </p:sp>
      <p:sp>
        <p:nvSpPr>
          <p:cNvPr id="32" name="Title 1"/>
          <p:cNvSpPr txBox="1">
            <a:spLocks/>
          </p:cNvSpPr>
          <p:nvPr/>
        </p:nvSpPr>
        <p:spPr>
          <a:xfrm>
            <a:off x="1224914" y="6057951"/>
            <a:ext cx="10967086" cy="7620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a:defRPr/>
            </a:pPr>
            <a:endParaRPr lang="en-US" sz="3200" b="0" dirty="0">
              <a:solidFill>
                <a:prstClr val="black"/>
              </a:solidFill>
              <a:latin typeface="MetricHPE" panose="020B0503030202060203" pitchFamily="34" charset="0"/>
              <a:cs typeface="MetricHPE" panose="020B0604020202020204" pitchFamily="34" charset="0"/>
            </a:endParaRPr>
          </a:p>
        </p:txBody>
      </p:sp>
      <p:cxnSp>
        <p:nvCxnSpPr>
          <p:cNvPr id="9" name="Straight Arrow Connector 8"/>
          <p:cNvCxnSpPr/>
          <p:nvPr/>
        </p:nvCxnSpPr>
        <p:spPr>
          <a:xfrm>
            <a:off x="2631846" y="2543105"/>
            <a:ext cx="2446726" cy="1360285"/>
          </a:xfrm>
          <a:prstGeom prst="straightConnector1">
            <a:avLst/>
          </a:prstGeom>
          <a:ln w="57150">
            <a:solidFill>
              <a:schemeClr val="accent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433191" y="1735835"/>
            <a:ext cx="1386461" cy="893768"/>
            <a:chOff x="699531" y="1811500"/>
            <a:chExt cx="1386461" cy="893768"/>
          </a:xfrm>
        </p:grpSpPr>
        <p:grpSp>
          <p:nvGrpSpPr>
            <p:cNvPr id="12" name="Group 11"/>
            <p:cNvGrpSpPr/>
            <p:nvPr/>
          </p:nvGrpSpPr>
          <p:grpSpPr>
            <a:xfrm>
              <a:off x="827429" y="2105578"/>
              <a:ext cx="1151129" cy="461168"/>
              <a:chOff x="9902249" y="1032227"/>
              <a:chExt cx="1046481" cy="535093"/>
            </a:xfrm>
          </p:grpSpPr>
          <p:pic>
            <p:nvPicPr>
              <p:cNvPr id="14" name="Picture 13">
                <a:extLst>
                  <a:ext uri="{FF2B5EF4-FFF2-40B4-BE49-F238E27FC236}">
                    <a16:creationId xmlns:a16="http://schemas.microsoft.com/office/drawing/2014/main" id="{612B166A-6810-B043-8504-63DD318438D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03556" y="1204786"/>
                <a:ext cx="1045174" cy="362534"/>
              </a:xfrm>
              <a:prstGeom prst="rect">
                <a:avLst/>
              </a:prstGeom>
            </p:spPr>
          </p:pic>
          <p:pic>
            <p:nvPicPr>
              <p:cNvPr id="15" name="Picture 14">
                <a:extLst>
                  <a:ext uri="{FF2B5EF4-FFF2-40B4-BE49-F238E27FC236}">
                    <a16:creationId xmlns:a16="http://schemas.microsoft.com/office/drawing/2014/main" id="{9259E975-72C6-5F49-8023-D7B446FF444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02249" y="1032227"/>
                <a:ext cx="1045174" cy="362534"/>
              </a:xfrm>
              <a:prstGeom prst="rect">
                <a:avLst/>
              </a:prstGeom>
            </p:spPr>
          </p:pic>
        </p:grpSp>
        <p:sp>
          <p:nvSpPr>
            <p:cNvPr id="13" name="Freeform 12">
              <a:extLst>
                <a:ext uri="{FF2B5EF4-FFF2-40B4-BE49-F238E27FC236}">
                  <a16:creationId xmlns:a16="http://schemas.microsoft.com/office/drawing/2014/main" id="{1DB1EDA7-549C-0842-B027-3E67DEC2660D}"/>
                </a:ext>
              </a:extLst>
            </p:cNvPr>
            <p:cNvSpPr/>
            <p:nvPr/>
          </p:nvSpPr>
          <p:spPr bwMode="ltGray">
            <a:xfrm>
              <a:off x="699531" y="1811500"/>
              <a:ext cx="1386461" cy="893768"/>
            </a:xfrm>
            <a:custGeom>
              <a:avLst/>
              <a:gdLst>
                <a:gd name="connsiteX0" fmla="*/ 2051798 w 3781987"/>
                <a:gd name="connsiteY0" fmla="*/ 0 h 2962276"/>
                <a:gd name="connsiteX1" fmla="*/ 2683660 w 3781987"/>
                <a:gd name="connsiteY1" fmla="*/ 384870 h 2962276"/>
                <a:gd name="connsiteX2" fmla="*/ 2703145 w 3781987"/>
                <a:gd name="connsiteY2" fmla="*/ 425995 h 2962276"/>
                <a:gd name="connsiteX3" fmla="*/ 2743153 w 3781987"/>
                <a:gd name="connsiteY3" fmla="*/ 414197 h 2962276"/>
                <a:gd name="connsiteX4" fmla="*/ 2896722 w 3781987"/>
                <a:gd name="connsiteY4" fmla="*/ 399490 h 2962276"/>
                <a:gd name="connsiteX5" fmla="*/ 3658722 w 3781987"/>
                <a:gd name="connsiteY5" fmla="*/ 1123390 h 2962276"/>
                <a:gd name="connsiteX6" fmla="*/ 3598840 w 3781987"/>
                <a:gd name="connsiteY6" fmla="*/ 1405164 h 2962276"/>
                <a:gd name="connsiteX7" fmla="*/ 3579378 w 3781987"/>
                <a:gd name="connsiteY7" fmla="*/ 1439228 h 2962276"/>
                <a:gd name="connsiteX8" fmla="*/ 3651850 w 3781987"/>
                <a:gd name="connsiteY8" fmla="*/ 1522673 h 2962276"/>
                <a:gd name="connsiteX9" fmla="*/ 3781987 w 3781987"/>
                <a:gd name="connsiteY9" fmla="*/ 1927412 h 2962276"/>
                <a:gd name="connsiteX10" fmla="*/ 3019987 w 3781987"/>
                <a:gd name="connsiteY10" fmla="*/ 2651312 h 2962276"/>
                <a:gd name="connsiteX11" fmla="*/ 2942077 w 3781987"/>
                <a:gd name="connsiteY11" fmla="*/ 2647575 h 2962276"/>
                <a:gd name="connsiteX12" fmla="*/ 2928079 w 3781987"/>
                <a:gd name="connsiteY12" fmla="*/ 2645545 h 2962276"/>
                <a:gd name="connsiteX13" fmla="*/ 2837142 w 3781987"/>
                <a:gd name="connsiteY13" fmla="*/ 2750251 h 2962276"/>
                <a:gd name="connsiteX14" fmla="*/ 2298327 w 3781987"/>
                <a:gd name="connsiteY14" fmla="*/ 2962276 h 2962276"/>
                <a:gd name="connsiteX15" fmla="*/ 1759512 w 3781987"/>
                <a:gd name="connsiteY15" fmla="*/ 2750251 h 2962276"/>
                <a:gd name="connsiteX16" fmla="*/ 1728365 w 3781987"/>
                <a:gd name="connsiteY16" fmla="*/ 2714389 h 2962276"/>
                <a:gd name="connsiteX17" fmla="*/ 1662051 w 3781987"/>
                <a:gd name="connsiteY17" fmla="*/ 2766368 h 2962276"/>
                <a:gd name="connsiteX18" fmla="*/ 1236009 w 3781987"/>
                <a:gd name="connsiteY18" fmla="*/ 2889998 h 2962276"/>
                <a:gd name="connsiteX19" fmla="*/ 533891 w 3781987"/>
                <a:gd name="connsiteY19" fmla="*/ 2447873 h 2962276"/>
                <a:gd name="connsiteX20" fmla="*/ 525101 w 3781987"/>
                <a:gd name="connsiteY20" fmla="*/ 2420972 h 2962276"/>
                <a:gd name="connsiteX21" fmla="*/ 465395 w 3781987"/>
                <a:gd name="connsiteY21" fmla="*/ 2403365 h 2962276"/>
                <a:gd name="connsiteX22" fmla="*/ 0 w 3781987"/>
                <a:gd name="connsiteY22" fmla="*/ 1736352 h 2962276"/>
                <a:gd name="connsiteX23" fmla="*/ 335959 w 3781987"/>
                <a:gd name="connsiteY23" fmla="*/ 1136083 h 2962276"/>
                <a:gd name="connsiteX24" fmla="*/ 357012 w 3781987"/>
                <a:gd name="connsiteY24" fmla="*/ 1125227 h 2962276"/>
                <a:gd name="connsiteX25" fmla="*/ 347902 w 3781987"/>
                <a:gd name="connsiteY25" fmla="*/ 1079998 h 2962276"/>
                <a:gd name="connsiteX26" fmla="*/ 341780 w 3781987"/>
                <a:gd name="connsiteY26" fmla="*/ 987800 h 2962276"/>
                <a:gd name="connsiteX27" fmla="*/ 1103780 w 3781987"/>
                <a:gd name="connsiteY27" fmla="*/ 263900 h 2962276"/>
                <a:gd name="connsiteX28" fmla="*/ 1400385 w 3781987"/>
                <a:gd name="connsiteY28" fmla="*/ 320788 h 2962276"/>
                <a:gd name="connsiteX29" fmla="*/ 1448296 w 3781987"/>
                <a:gd name="connsiteY29" fmla="*/ 345493 h 2962276"/>
                <a:gd name="connsiteX30" fmla="*/ 1512983 w 3781987"/>
                <a:gd name="connsiteY30" fmla="*/ 255678 h 2962276"/>
                <a:gd name="connsiteX31" fmla="*/ 2051798 w 3781987"/>
                <a:gd name="connsiteY31" fmla="*/ 0 h 2962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781987" h="2962276">
                  <a:moveTo>
                    <a:pt x="2051798" y="0"/>
                  </a:moveTo>
                  <a:cubicBezTo>
                    <a:pt x="2314824" y="0"/>
                    <a:pt x="2546724" y="152667"/>
                    <a:pt x="2683660" y="384870"/>
                  </a:cubicBezTo>
                  <a:lnTo>
                    <a:pt x="2703145" y="425995"/>
                  </a:lnTo>
                  <a:lnTo>
                    <a:pt x="2743153" y="414197"/>
                  </a:lnTo>
                  <a:cubicBezTo>
                    <a:pt x="2792757" y="404554"/>
                    <a:pt x="2844117" y="399490"/>
                    <a:pt x="2896722" y="399490"/>
                  </a:cubicBezTo>
                  <a:cubicBezTo>
                    <a:pt x="3317563" y="399490"/>
                    <a:pt x="3658722" y="723591"/>
                    <a:pt x="3658722" y="1123390"/>
                  </a:cubicBezTo>
                  <a:cubicBezTo>
                    <a:pt x="3658722" y="1223340"/>
                    <a:pt x="3637400" y="1318558"/>
                    <a:pt x="3598840" y="1405164"/>
                  </a:cubicBezTo>
                  <a:lnTo>
                    <a:pt x="3579378" y="1439228"/>
                  </a:lnTo>
                  <a:lnTo>
                    <a:pt x="3651850" y="1522673"/>
                  </a:lnTo>
                  <a:cubicBezTo>
                    <a:pt x="3734012" y="1638208"/>
                    <a:pt x="3781987" y="1777488"/>
                    <a:pt x="3781987" y="1927412"/>
                  </a:cubicBezTo>
                  <a:cubicBezTo>
                    <a:pt x="3781987" y="2327211"/>
                    <a:pt x="3440828" y="2651312"/>
                    <a:pt x="3019987" y="2651312"/>
                  </a:cubicBezTo>
                  <a:cubicBezTo>
                    <a:pt x="2993685" y="2651312"/>
                    <a:pt x="2967693" y="2650046"/>
                    <a:pt x="2942077" y="2647575"/>
                  </a:cubicBezTo>
                  <a:lnTo>
                    <a:pt x="2928079" y="2645545"/>
                  </a:lnTo>
                  <a:lnTo>
                    <a:pt x="2837142" y="2750251"/>
                  </a:lnTo>
                  <a:cubicBezTo>
                    <a:pt x="2699248" y="2881251"/>
                    <a:pt x="2508748" y="2962276"/>
                    <a:pt x="2298327" y="2962276"/>
                  </a:cubicBezTo>
                  <a:cubicBezTo>
                    <a:pt x="2087907" y="2962276"/>
                    <a:pt x="1897407" y="2881251"/>
                    <a:pt x="1759512" y="2750251"/>
                  </a:cubicBezTo>
                  <a:lnTo>
                    <a:pt x="1728365" y="2714389"/>
                  </a:lnTo>
                  <a:lnTo>
                    <a:pt x="1662051" y="2766368"/>
                  </a:lnTo>
                  <a:cubicBezTo>
                    <a:pt x="1540435" y="2844422"/>
                    <a:pt x="1393825" y="2889998"/>
                    <a:pt x="1236009" y="2889998"/>
                  </a:cubicBezTo>
                  <a:cubicBezTo>
                    <a:pt x="920378" y="2889998"/>
                    <a:pt x="649569" y="2707691"/>
                    <a:pt x="533891" y="2447873"/>
                  </a:cubicBezTo>
                  <a:lnTo>
                    <a:pt x="525101" y="2420972"/>
                  </a:lnTo>
                  <a:lnTo>
                    <a:pt x="465395" y="2403365"/>
                  </a:lnTo>
                  <a:cubicBezTo>
                    <a:pt x="191902" y="2293471"/>
                    <a:pt x="0" y="2036202"/>
                    <a:pt x="0" y="1736352"/>
                  </a:cubicBezTo>
                  <a:cubicBezTo>
                    <a:pt x="0" y="1486478"/>
                    <a:pt x="133265" y="1266173"/>
                    <a:pt x="335959" y="1136083"/>
                  </a:cubicBezTo>
                  <a:lnTo>
                    <a:pt x="357012" y="1125227"/>
                  </a:lnTo>
                  <a:lnTo>
                    <a:pt x="347902" y="1079998"/>
                  </a:lnTo>
                  <a:cubicBezTo>
                    <a:pt x="343862" y="1049807"/>
                    <a:pt x="341780" y="1019034"/>
                    <a:pt x="341780" y="987800"/>
                  </a:cubicBezTo>
                  <a:cubicBezTo>
                    <a:pt x="341780" y="588001"/>
                    <a:pt x="682939" y="263900"/>
                    <a:pt x="1103780" y="263900"/>
                  </a:cubicBezTo>
                  <a:cubicBezTo>
                    <a:pt x="1208990" y="263900"/>
                    <a:pt x="1309221" y="284156"/>
                    <a:pt x="1400385" y="320788"/>
                  </a:cubicBezTo>
                  <a:lnTo>
                    <a:pt x="1448296" y="345493"/>
                  </a:lnTo>
                  <a:lnTo>
                    <a:pt x="1512983" y="255678"/>
                  </a:lnTo>
                  <a:cubicBezTo>
                    <a:pt x="1650878" y="97707"/>
                    <a:pt x="1841378" y="0"/>
                    <a:pt x="2051798" y="0"/>
                  </a:cubicBezTo>
                  <a:close/>
                </a:path>
              </a:pathLst>
            </a:custGeom>
            <a:noFill/>
            <a:ln w="28575" cap="flat" cmpd="sng" algn="ctr">
              <a:solidFill>
                <a:sysClr val="window" lastClr="FFFFFF"/>
              </a:solidFill>
              <a:prstDash val="solid"/>
              <a:miter lim="800000"/>
            </a:ln>
            <a:effectLst/>
          </p:spPr>
          <p:txBody>
            <a:bodyPr rtlCol="0" anchor="ctr"/>
            <a:lstStyle/>
            <a:p>
              <a:pPr algn="ctr" defTabSz="914217">
                <a:lnSpc>
                  <a:spcPct val="90000"/>
                </a:lnSpc>
                <a:defRPr/>
              </a:pPr>
              <a:endParaRPr lang="en-US" kern="0" dirty="0">
                <a:solidFill>
                  <a:prstClr val="white"/>
                </a:solidFill>
                <a:latin typeface="MetricHPE"/>
              </a:endParaRPr>
            </a:p>
          </p:txBody>
        </p:sp>
      </p:grpSp>
      <p:sp>
        <p:nvSpPr>
          <p:cNvPr id="18" name="Freeform 17">
            <a:extLst>
              <a:ext uri="{FF2B5EF4-FFF2-40B4-BE49-F238E27FC236}">
                <a16:creationId xmlns:a16="http://schemas.microsoft.com/office/drawing/2014/main" id="{1DB1EDA7-549C-0842-B027-3E67DEC2660D}"/>
              </a:ext>
            </a:extLst>
          </p:cNvPr>
          <p:cNvSpPr/>
          <p:nvPr/>
        </p:nvSpPr>
        <p:spPr bwMode="ltGray">
          <a:xfrm>
            <a:off x="739960" y="3186073"/>
            <a:ext cx="1386461" cy="893768"/>
          </a:xfrm>
          <a:custGeom>
            <a:avLst/>
            <a:gdLst>
              <a:gd name="connsiteX0" fmla="*/ 2051798 w 3781987"/>
              <a:gd name="connsiteY0" fmla="*/ 0 h 2962276"/>
              <a:gd name="connsiteX1" fmla="*/ 2683660 w 3781987"/>
              <a:gd name="connsiteY1" fmla="*/ 384870 h 2962276"/>
              <a:gd name="connsiteX2" fmla="*/ 2703145 w 3781987"/>
              <a:gd name="connsiteY2" fmla="*/ 425995 h 2962276"/>
              <a:gd name="connsiteX3" fmla="*/ 2743153 w 3781987"/>
              <a:gd name="connsiteY3" fmla="*/ 414197 h 2962276"/>
              <a:gd name="connsiteX4" fmla="*/ 2896722 w 3781987"/>
              <a:gd name="connsiteY4" fmla="*/ 399490 h 2962276"/>
              <a:gd name="connsiteX5" fmla="*/ 3658722 w 3781987"/>
              <a:gd name="connsiteY5" fmla="*/ 1123390 h 2962276"/>
              <a:gd name="connsiteX6" fmla="*/ 3598840 w 3781987"/>
              <a:gd name="connsiteY6" fmla="*/ 1405164 h 2962276"/>
              <a:gd name="connsiteX7" fmla="*/ 3579378 w 3781987"/>
              <a:gd name="connsiteY7" fmla="*/ 1439228 h 2962276"/>
              <a:gd name="connsiteX8" fmla="*/ 3651850 w 3781987"/>
              <a:gd name="connsiteY8" fmla="*/ 1522673 h 2962276"/>
              <a:gd name="connsiteX9" fmla="*/ 3781987 w 3781987"/>
              <a:gd name="connsiteY9" fmla="*/ 1927412 h 2962276"/>
              <a:gd name="connsiteX10" fmla="*/ 3019987 w 3781987"/>
              <a:gd name="connsiteY10" fmla="*/ 2651312 h 2962276"/>
              <a:gd name="connsiteX11" fmla="*/ 2942077 w 3781987"/>
              <a:gd name="connsiteY11" fmla="*/ 2647575 h 2962276"/>
              <a:gd name="connsiteX12" fmla="*/ 2928079 w 3781987"/>
              <a:gd name="connsiteY12" fmla="*/ 2645545 h 2962276"/>
              <a:gd name="connsiteX13" fmla="*/ 2837142 w 3781987"/>
              <a:gd name="connsiteY13" fmla="*/ 2750251 h 2962276"/>
              <a:gd name="connsiteX14" fmla="*/ 2298327 w 3781987"/>
              <a:gd name="connsiteY14" fmla="*/ 2962276 h 2962276"/>
              <a:gd name="connsiteX15" fmla="*/ 1759512 w 3781987"/>
              <a:gd name="connsiteY15" fmla="*/ 2750251 h 2962276"/>
              <a:gd name="connsiteX16" fmla="*/ 1728365 w 3781987"/>
              <a:gd name="connsiteY16" fmla="*/ 2714389 h 2962276"/>
              <a:gd name="connsiteX17" fmla="*/ 1662051 w 3781987"/>
              <a:gd name="connsiteY17" fmla="*/ 2766368 h 2962276"/>
              <a:gd name="connsiteX18" fmla="*/ 1236009 w 3781987"/>
              <a:gd name="connsiteY18" fmla="*/ 2889998 h 2962276"/>
              <a:gd name="connsiteX19" fmla="*/ 533891 w 3781987"/>
              <a:gd name="connsiteY19" fmla="*/ 2447873 h 2962276"/>
              <a:gd name="connsiteX20" fmla="*/ 525101 w 3781987"/>
              <a:gd name="connsiteY20" fmla="*/ 2420972 h 2962276"/>
              <a:gd name="connsiteX21" fmla="*/ 465395 w 3781987"/>
              <a:gd name="connsiteY21" fmla="*/ 2403365 h 2962276"/>
              <a:gd name="connsiteX22" fmla="*/ 0 w 3781987"/>
              <a:gd name="connsiteY22" fmla="*/ 1736352 h 2962276"/>
              <a:gd name="connsiteX23" fmla="*/ 335959 w 3781987"/>
              <a:gd name="connsiteY23" fmla="*/ 1136083 h 2962276"/>
              <a:gd name="connsiteX24" fmla="*/ 357012 w 3781987"/>
              <a:gd name="connsiteY24" fmla="*/ 1125227 h 2962276"/>
              <a:gd name="connsiteX25" fmla="*/ 347902 w 3781987"/>
              <a:gd name="connsiteY25" fmla="*/ 1079998 h 2962276"/>
              <a:gd name="connsiteX26" fmla="*/ 341780 w 3781987"/>
              <a:gd name="connsiteY26" fmla="*/ 987800 h 2962276"/>
              <a:gd name="connsiteX27" fmla="*/ 1103780 w 3781987"/>
              <a:gd name="connsiteY27" fmla="*/ 263900 h 2962276"/>
              <a:gd name="connsiteX28" fmla="*/ 1400385 w 3781987"/>
              <a:gd name="connsiteY28" fmla="*/ 320788 h 2962276"/>
              <a:gd name="connsiteX29" fmla="*/ 1448296 w 3781987"/>
              <a:gd name="connsiteY29" fmla="*/ 345493 h 2962276"/>
              <a:gd name="connsiteX30" fmla="*/ 1512983 w 3781987"/>
              <a:gd name="connsiteY30" fmla="*/ 255678 h 2962276"/>
              <a:gd name="connsiteX31" fmla="*/ 2051798 w 3781987"/>
              <a:gd name="connsiteY31" fmla="*/ 0 h 2962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781987" h="2962276">
                <a:moveTo>
                  <a:pt x="2051798" y="0"/>
                </a:moveTo>
                <a:cubicBezTo>
                  <a:pt x="2314824" y="0"/>
                  <a:pt x="2546724" y="152667"/>
                  <a:pt x="2683660" y="384870"/>
                </a:cubicBezTo>
                <a:lnTo>
                  <a:pt x="2703145" y="425995"/>
                </a:lnTo>
                <a:lnTo>
                  <a:pt x="2743153" y="414197"/>
                </a:lnTo>
                <a:cubicBezTo>
                  <a:pt x="2792757" y="404554"/>
                  <a:pt x="2844117" y="399490"/>
                  <a:pt x="2896722" y="399490"/>
                </a:cubicBezTo>
                <a:cubicBezTo>
                  <a:pt x="3317563" y="399490"/>
                  <a:pt x="3658722" y="723591"/>
                  <a:pt x="3658722" y="1123390"/>
                </a:cubicBezTo>
                <a:cubicBezTo>
                  <a:pt x="3658722" y="1223340"/>
                  <a:pt x="3637400" y="1318558"/>
                  <a:pt x="3598840" y="1405164"/>
                </a:cubicBezTo>
                <a:lnTo>
                  <a:pt x="3579378" y="1439228"/>
                </a:lnTo>
                <a:lnTo>
                  <a:pt x="3651850" y="1522673"/>
                </a:lnTo>
                <a:cubicBezTo>
                  <a:pt x="3734012" y="1638208"/>
                  <a:pt x="3781987" y="1777488"/>
                  <a:pt x="3781987" y="1927412"/>
                </a:cubicBezTo>
                <a:cubicBezTo>
                  <a:pt x="3781987" y="2327211"/>
                  <a:pt x="3440828" y="2651312"/>
                  <a:pt x="3019987" y="2651312"/>
                </a:cubicBezTo>
                <a:cubicBezTo>
                  <a:pt x="2993685" y="2651312"/>
                  <a:pt x="2967693" y="2650046"/>
                  <a:pt x="2942077" y="2647575"/>
                </a:cubicBezTo>
                <a:lnTo>
                  <a:pt x="2928079" y="2645545"/>
                </a:lnTo>
                <a:lnTo>
                  <a:pt x="2837142" y="2750251"/>
                </a:lnTo>
                <a:cubicBezTo>
                  <a:pt x="2699248" y="2881251"/>
                  <a:pt x="2508748" y="2962276"/>
                  <a:pt x="2298327" y="2962276"/>
                </a:cubicBezTo>
                <a:cubicBezTo>
                  <a:pt x="2087907" y="2962276"/>
                  <a:pt x="1897407" y="2881251"/>
                  <a:pt x="1759512" y="2750251"/>
                </a:cubicBezTo>
                <a:lnTo>
                  <a:pt x="1728365" y="2714389"/>
                </a:lnTo>
                <a:lnTo>
                  <a:pt x="1662051" y="2766368"/>
                </a:lnTo>
                <a:cubicBezTo>
                  <a:pt x="1540435" y="2844422"/>
                  <a:pt x="1393825" y="2889998"/>
                  <a:pt x="1236009" y="2889998"/>
                </a:cubicBezTo>
                <a:cubicBezTo>
                  <a:pt x="920378" y="2889998"/>
                  <a:pt x="649569" y="2707691"/>
                  <a:pt x="533891" y="2447873"/>
                </a:cubicBezTo>
                <a:lnTo>
                  <a:pt x="525101" y="2420972"/>
                </a:lnTo>
                <a:lnTo>
                  <a:pt x="465395" y="2403365"/>
                </a:lnTo>
                <a:cubicBezTo>
                  <a:pt x="191902" y="2293471"/>
                  <a:pt x="0" y="2036202"/>
                  <a:pt x="0" y="1736352"/>
                </a:cubicBezTo>
                <a:cubicBezTo>
                  <a:pt x="0" y="1486478"/>
                  <a:pt x="133265" y="1266173"/>
                  <a:pt x="335959" y="1136083"/>
                </a:cubicBezTo>
                <a:lnTo>
                  <a:pt x="357012" y="1125227"/>
                </a:lnTo>
                <a:lnTo>
                  <a:pt x="347902" y="1079998"/>
                </a:lnTo>
                <a:cubicBezTo>
                  <a:pt x="343862" y="1049807"/>
                  <a:pt x="341780" y="1019034"/>
                  <a:pt x="341780" y="987800"/>
                </a:cubicBezTo>
                <a:cubicBezTo>
                  <a:pt x="341780" y="588001"/>
                  <a:pt x="682939" y="263900"/>
                  <a:pt x="1103780" y="263900"/>
                </a:cubicBezTo>
                <a:cubicBezTo>
                  <a:pt x="1208990" y="263900"/>
                  <a:pt x="1309221" y="284156"/>
                  <a:pt x="1400385" y="320788"/>
                </a:cubicBezTo>
                <a:lnTo>
                  <a:pt x="1448296" y="345493"/>
                </a:lnTo>
                <a:lnTo>
                  <a:pt x="1512983" y="255678"/>
                </a:lnTo>
                <a:cubicBezTo>
                  <a:pt x="1650878" y="97707"/>
                  <a:pt x="1841378" y="0"/>
                  <a:pt x="2051798" y="0"/>
                </a:cubicBezTo>
                <a:close/>
              </a:path>
            </a:pathLst>
          </a:custGeom>
          <a:noFill/>
          <a:ln w="28575" cap="flat" cmpd="sng" algn="ctr">
            <a:solidFill>
              <a:sysClr val="window" lastClr="FFFFFF"/>
            </a:solidFill>
            <a:prstDash val="solid"/>
            <a:miter lim="800000"/>
          </a:ln>
          <a:effectLst/>
        </p:spPr>
        <p:txBody>
          <a:bodyPr rtlCol="0" anchor="ctr"/>
          <a:lstStyle/>
          <a:p>
            <a:pPr algn="ctr" defTabSz="914217">
              <a:lnSpc>
                <a:spcPct val="90000"/>
              </a:lnSpc>
              <a:defRPr/>
            </a:pPr>
            <a:endParaRPr lang="en-US" kern="0" dirty="0">
              <a:solidFill>
                <a:prstClr val="white"/>
              </a:solidFill>
              <a:latin typeface="MetricHPE"/>
            </a:endParaRPr>
          </a:p>
        </p:txBody>
      </p:sp>
      <p:grpSp>
        <p:nvGrpSpPr>
          <p:cNvPr id="27" name="Group 26">
            <a:extLst>
              <a:ext uri="{FF2B5EF4-FFF2-40B4-BE49-F238E27FC236}">
                <a16:creationId xmlns:a16="http://schemas.microsoft.com/office/drawing/2014/main" id="{994F84CD-9CDB-4F11-99AD-BE51A8AD6E9D}"/>
              </a:ext>
            </a:extLst>
          </p:cNvPr>
          <p:cNvGrpSpPr/>
          <p:nvPr/>
        </p:nvGrpSpPr>
        <p:grpSpPr>
          <a:xfrm>
            <a:off x="4879070" y="3441552"/>
            <a:ext cx="1531527" cy="969566"/>
            <a:chOff x="454450" y="526692"/>
            <a:chExt cx="4439017" cy="2892822"/>
          </a:xfrm>
        </p:grpSpPr>
        <p:pic>
          <p:nvPicPr>
            <p:cNvPr id="28" name="Picture 27">
              <a:extLst>
                <a:ext uri="{FF2B5EF4-FFF2-40B4-BE49-F238E27FC236}">
                  <a16:creationId xmlns:a16="http://schemas.microsoft.com/office/drawing/2014/main" id="{593B074F-A2C9-4371-9903-63FFC2F5214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73867" y="1955521"/>
              <a:ext cx="4419600" cy="1463993"/>
            </a:xfrm>
            <a:prstGeom prst="rect">
              <a:avLst/>
            </a:prstGeom>
          </p:spPr>
        </p:pic>
        <p:pic>
          <p:nvPicPr>
            <p:cNvPr id="29" name="Picture 28">
              <a:extLst>
                <a:ext uri="{FF2B5EF4-FFF2-40B4-BE49-F238E27FC236}">
                  <a16:creationId xmlns:a16="http://schemas.microsoft.com/office/drawing/2014/main" id="{9DF5288D-DD34-4981-A1F5-612084CD58B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68338" y="1258689"/>
              <a:ext cx="4419600" cy="1463993"/>
            </a:xfrm>
            <a:prstGeom prst="rect">
              <a:avLst/>
            </a:prstGeom>
          </p:spPr>
        </p:pic>
        <p:pic>
          <p:nvPicPr>
            <p:cNvPr id="30" name="Picture 29">
              <a:extLst>
                <a:ext uri="{FF2B5EF4-FFF2-40B4-BE49-F238E27FC236}">
                  <a16:creationId xmlns:a16="http://schemas.microsoft.com/office/drawing/2014/main" id="{251BF278-2AA2-455F-A484-4DF7AA0ABF4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54450" y="526692"/>
              <a:ext cx="4419600" cy="1463993"/>
            </a:xfrm>
            <a:prstGeom prst="rect">
              <a:avLst/>
            </a:prstGeom>
          </p:spPr>
        </p:pic>
      </p:grpSp>
      <p:cxnSp>
        <p:nvCxnSpPr>
          <p:cNvPr id="31" name="Straight Arrow Connector 30"/>
          <p:cNvCxnSpPr/>
          <p:nvPr/>
        </p:nvCxnSpPr>
        <p:spPr>
          <a:xfrm>
            <a:off x="2116357" y="3724489"/>
            <a:ext cx="3024550" cy="216830"/>
          </a:xfrm>
          <a:prstGeom prst="straightConnector1">
            <a:avLst/>
          </a:prstGeom>
          <a:ln w="57150">
            <a:solidFill>
              <a:schemeClr val="accent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3094466" y="3986287"/>
            <a:ext cx="2046441" cy="1144182"/>
          </a:xfrm>
          <a:prstGeom prst="straightConnector1">
            <a:avLst/>
          </a:prstGeom>
          <a:ln w="57150">
            <a:solidFill>
              <a:schemeClr val="accent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291343" y="4357666"/>
            <a:ext cx="2653891" cy="475342"/>
          </a:xfrm>
          <a:prstGeom prst="rect">
            <a:avLst/>
          </a:prstGeom>
          <a:noFill/>
          <a:ln w="57150">
            <a:noFill/>
            <a:miter lim="800000"/>
          </a:ln>
        </p:spPr>
        <p:txBody>
          <a:bodyPr wrap="square" lIns="182880" tIns="182880" rIns="182880" bIns="182880" rtlCol="0" anchor="ctr">
            <a:noAutofit/>
          </a:bodyPr>
          <a:lstStyle/>
          <a:p>
            <a:pPr algn="ctr">
              <a:lnSpc>
                <a:spcPct val="90000"/>
              </a:lnSpc>
              <a:spcBef>
                <a:spcPts val="400"/>
              </a:spcBef>
              <a:defRPr/>
            </a:pPr>
            <a:r>
              <a:rPr lang="en-US" sz="2000" dirty="0">
                <a:solidFill>
                  <a:prstClr val="white"/>
                </a:solidFill>
              </a:rPr>
              <a:t>Core site</a:t>
            </a:r>
          </a:p>
        </p:txBody>
      </p:sp>
      <p:sp>
        <p:nvSpPr>
          <p:cNvPr id="36" name="TextBox 35"/>
          <p:cNvSpPr txBox="1"/>
          <p:nvPr/>
        </p:nvSpPr>
        <p:spPr>
          <a:xfrm>
            <a:off x="1274725" y="2714484"/>
            <a:ext cx="1683264" cy="262960"/>
          </a:xfrm>
          <a:prstGeom prst="rect">
            <a:avLst/>
          </a:prstGeom>
          <a:noFill/>
          <a:ln w="57150">
            <a:noFill/>
            <a:miter lim="800000"/>
          </a:ln>
        </p:spPr>
        <p:txBody>
          <a:bodyPr wrap="square" lIns="182880" tIns="182880" rIns="182880" bIns="182880" rtlCol="0" anchor="ctr">
            <a:noAutofit/>
          </a:bodyPr>
          <a:lstStyle/>
          <a:p>
            <a:pPr algn="ctr">
              <a:lnSpc>
                <a:spcPct val="90000"/>
              </a:lnSpc>
              <a:spcBef>
                <a:spcPts val="400"/>
              </a:spcBef>
              <a:defRPr/>
            </a:pPr>
            <a:r>
              <a:rPr lang="en-US" sz="2000" dirty="0">
                <a:solidFill>
                  <a:prstClr val="white"/>
                </a:solidFill>
              </a:rPr>
              <a:t>Site 1</a:t>
            </a:r>
          </a:p>
        </p:txBody>
      </p:sp>
      <p:sp>
        <p:nvSpPr>
          <p:cNvPr id="37" name="TextBox 36"/>
          <p:cNvSpPr txBox="1"/>
          <p:nvPr/>
        </p:nvSpPr>
        <p:spPr>
          <a:xfrm>
            <a:off x="568517" y="4200321"/>
            <a:ext cx="1683264" cy="262960"/>
          </a:xfrm>
          <a:prstGeom prst="rect">
            <a:avLst/>
          </a:prstGeom>
          <a:noFill/>
          <a:ln w="57150">
            <a:noFill/>
            <a:miter lim="800000"/>
          </a:ln>
        </p:spPr>
        <p:txBody>
          <a:bodyPr wrap="square" lIns="182880" tIns="182880" rIns="182880" bIns="182880" rtlCol="0" anchor="ctr">
            <a:noAutofit/>
          </a:bodyPr>
          <a:lstStyle/>
          <a:p>
            <a:pPr algn="ctr">
              <a:lnSpc>
                <a:spcPct val="90000"/>
              </a:lnSpc>
              <a:spcBef>
                <a:spcPts val="400"/>
              </a:spcBef>
              <a:defRPr/>
            </a:pPr>
            <a:r>
              <a:rPr lang="en-US" sz="2000" dirty="0">
                <a:solidFill>
                  <a:prstClr val="white"/>
                </a:solidFill>
              </a:rPr>
              <a:t>Site 2</a:t>
            </a:r>
          </a:p>
        </p:txBody>
      </p:sp>
      <p:sp>
        <p:nvSpPr>
          <p:cNvPr id="38" name="TextBox 37"/>
          <p:cNvSpPr txBox="1"/>
          <p:nvPr/>
        </p:nvSpPr>
        <p:spPr>
          <a:xfrm>
            <a:off x="1664379" y="5756491"/>
            <a:ext cx="1683264" cy="262960"/>
          </a:xfrm>
          <a:prstGeom prst="rect">
            <a:avLst/>
          </a:prstGeom>
          <a:noFill/>
          <a:ln w="57150">
            <a:noFill/>
            <a:miter lim="800000"/>
          </a:ln>
        </p:spPr>
        <p:txBody>
          <a:bodyPr wrap="square" lIns="182880" tIns="182880" rIns="182880" bIns="182880" rtlCol="0" anchor="ctr">
            <a:noAutofit/>
          </a:bodyPr>
          <a:lstStyle/>
          <a:p>
            <a:pPr algn="ctr">
              <a:lnSpc>
                <a:spcPct val="90000"/>
              </a:lnSpc>
              <a:spcBef>
                <a:spcPts val="400"/>
              </a:spcBef>
              <a:defRPr/>
            </a:pPr>
            <a:r>
              <a:rPr lang="en-US" sz="2000" dirty="0">
                <a:solidFill>
                  <a:prstClr val="white"/>
                </a:solidFill>
              </a:rPr>
              <a:t>Site N</a:t>
            </a:r>
          </a:p>
        </p:txBody>
      </p:sp>
      <p:pic>
        <p:nvPicPr>
          <p:cNvPr id="52" name="Picture 51">
            <a:extLst>
              <a:ext uri="{FF2B5EF4-FFF2-40B4-BE49-F238E27FC236}">
                <a16:creationId xmlns:a16="http://schemas.microsoft.com/office/drawing/2014/main" id="{9259E975-72C6-5F49-8023-D7B446FF444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01261" y="5084966"/>
            <a:ext cx="1149691" cy="182916"/>
          </a:xfrm>
          <a:prstGeom prst="rect">
            <a:avLst/>
          </a:prstGeom>
        </p:spPr>
      </p:pic>
      <p:pic>
        <p:nvPicPr>
          <p:cNvPr id="53" name="Picture 52">
            <a:extLst>
              <a:ext uri="{FF2B5EF4-FFF2-40B4-BE49-F238E27FC236}">
                <a16:creationId xmlns:a16="http://schemas.microsoft.com/office/drawing/2014/main" id="{9259E975-72C6-5F49-8023-D7B446FF444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52100" y="3646417"/>
            <a:ext cx="1149691" cy="182916"/>
          </a:xfrm>
          <a:prstGeom prst="rect">
            <a:avLst/>
          </a:prstGeom>
        </p:spPr>
      </p:pic>
      <p:pic>
        <p:nvPicPr>
          <p:cNvPr id="54" name="Picture 53">
            <a:extLst>
              <a:ext uri="{FF2B5EF4-FFF2-40B4-BE49-F238E27FC236}">
                <a16:creationId xmlns:a16="http://schemas.microsoft.com/office/drawing/2014/main" id="{9259E975-72C6-5F49-8023-D7B446FF444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52100" y="3561616"/>
            <a:ext cx="1149691" cy="182916"/>
          </a:xfrm>
          <a:prstGeom prst="rect">
            <a:avLst/>
          </a:prstGeom>
        </p:spPr>
      </p:pic>
      <p:pic>
        <p:nvPicPr>
          <p:cNvPr id="55" name="Picture 54">
            <a:extLst>
              <a:ext uri="{FF2B5EF4-FFF2-40B4-BE49-F238E27FC236}">
                <a16:creationId xmlns:a16="http://schemas.microsoft.com/office/drawing/2014/main" id="{251BF278-2AA2-455F-A484-4DF7AA0ABF4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879070" y="3131578"/>
            <a:ext cx="1524828" cy="528909"/>
          </a:xfrm>
          <a:prstGeom prst="rect">
            <a:avLst/>
          </a:prstGeom>
        </p:spPr>
      </p:pic>
      <p:pic>
        <p:nvPicPr>
          <p:cNvPr id="56" name="Picture 55">
            <a:extLst>
              <a:ext uri="{FF2B5EF4-FFF2-40B4-BE49-F238E27FC236}">
                <a16:creationId xmlns:a16="http://schemas.microsoft.com/office/drawing/2014/main" id="{251BF278-2AA2-455F-A484-4DF7AA0ABF4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855875" y="2842231"/>
            <a:ext cx="1524828" cy="528909"/>
          </a:xfrm>
          <a:prstGeom prst="rect">
            <a:avLst/>
          </a:prstGeom>
        </p:spPr>
      </p:pic>
      <p:grpSp>
        <p:nvGrpSpPr>
          <p:cNvPr id="42" name="Group 41"/>
          <p:cNvGrpSpPr/>
          <p:nvPr/>
        </p:nvGrpSpPr>
        <p:grpSpPr>
          <a:xfrm>
            <a:off x="5516936" y="2329396"/>
            <a:ext cx="1186221" cy="772314"/>
            <a:chOff x="914567" y="1368217"/>
            <a:chExt cx="2343758" cy="1418980"/>
          </a:xfrm>
        </p:grpSpPr>
        <p:pic>
          <p:nvPicPr>
            <p:cNvPr id="43" name="Picture 42" descr="Image result for tablet png">
              <a:extLst>
                <a:ext uri="{FF2B5EF4-FFF2-40B4-BE49-F238E27FC236}">
                  <a16:creationId xmlns:a16="http://schemas.microsoft.com/office/drawing/2014/main" id="{06B1AE63-989A-44F3-952A-02CAC2498A56}"/>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914567" y="1368217"/>
              <a:ext cx="2343758" cy="141898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4" name="Picture 43"/>
            <p:cNvPicPr>
              <a:picLocks noChangeAspect="1"/>
            </p:cNvPicPr>
            <p:nvPr/>
          </p:nvPicPr>
          <p:blipFill>
            <a:blip r:embed="rId11" cstate="print">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tretch>
              <a:fillRect/>
            </a:stretch>
          </p:blipFill>
          <p:spPr>
            <a:xfrm>
              <a:off x="1081228" y="1497137"/>
              <a:ext cx="2010436" cy="1129494"/>
            </a:xfrm>
            <a:prstGeom prst="rect">
              <a:avLst/>
            </a:prstGeom>
          </p:spPr>
        </p:pic>
      </p:grpSp>
      <p:sp>
        <p:nvSpPr>
          <p:cNvPr id="46" name="TextBox 45">
            <a:extLst>
              <a:ext uri="{FF2B5EF4-FFF2-40B4-BE49-F238E27FC236}">
                <a16:creationId xmlns:a16="http://schemas.microsoft.com/office/drawing/2014/main" id="{4FE64ADE-204B-0A40-84D5-D267F3CEB72F}"/>
              </a:ext>
            </a:extLst>
          </p:cNvPr>
          <p:cNvSpPr txBox="1"/>
          <p:nvPr/>
        </p:nvSpPr>
        <p:spPr>
          <a:xfrm>
            <a:off x="7412178" y="4285919"/>
            <a:ext cx="3493374" cy="761999"/>
          </a:xfrm>
          <a:prstGeom prst="rect">
            <a:avLst/>
          </a:prstGeom>
          <a:solidFill>
            <a:schemeClr val="tx1">
              <a:alpha val="50000"/>
            </a:schemeClr>
          </a:solidFill>
          <a:ln w="57150">
            <a:solidFill>
              <a:schemeClr val="accent3"/>
            </a:solidFill>
            <a:miter lim="800000"/>
          </a:ln>
        </p:spPr>
        <p:txBody>
          <a:bodyPr wrap="square" lIns="91440" tIns="0" rIns="91440" bIns="0" rtlCol="0" anchor="ctr">
            <a:noAutofit/>
          </a:bodyPr>
          <a:lstStyle/>
          <a:p>
            <a:pPr algn="ctr">
              <a:lnSpc>
                <a:spcPct val="90000"/>
              </a:lnSpc>
              <a:defRPr/>
            </a:pPr>
            <a:r>
              <a:rPr lang="en-US" sz="2400" b="1" dirty="0">
                <a:solidFill>
                  <a:prstClr val="white"/>
                </a:solidFill>
                <a:latin typeface="MetricHPE"/>
              </a:rPr>
              <a:t>Rapid multi-site failover</a:t>
            </a:r>
          </a:p>
        </p:txBody>
      </p:sp>
      <p:sp>
        <p:nvSpPr>
          <p:cNvPr id="48" name="TextBox 47">
            <a:extLst>
              <a:ext uri="{FF2B5EF4-FFF2-40B4-BE49-F238E27FC236}">
                <a16:creationId xmlns:a16="http://schemas.microsoft.com/office/drawing/2014/main" id="{1B187681-809D-5045-A2B2-4C01DE6917F9}"/>
              </a:ext>
            </a:extLst>
          </p:cNvPr>
          <p:cNvSpPr txBox="1"/>
          <p:nvPr/>
        </p:nvSpPr>
        <p:spPr>
          <a:xfrm>
            <a:off x="7412179" y="1816837"/>
            <a:ext cx="3493373" cy="761969"/>
          </a:xfrm>
          <a:prstGeom prst="rect">
            <a:avLst/>
          </a:prstGeom>
          <a:solidFill>
            <a:schemeClr val="tx1">
              <a:alpha val="50000"/>
            </a:schemeClr>
          </a:solidFill>
          <a:ln w="57150">
            <a:solidFill>
              <a:schemeClr val="accent1"/>
            </a:solidFill>
            <a:miter lim="800000"/>
          </a:ln>
        </p:spPr>
        <p:txBody>
          <a:bodyPr wrap="square" lIns="91440" tIns="0" rIns="91440" bIns="0" rtlCol="0" anchor="ctr">
            <a:noAutofit/>
          </a:bodyPr>
          <a:lstStyle/>
          <a:p>
            <a:pPr algn="ctr">
              <a:lnSpc>
                <a:spcPct val="90000"/>
              </a:lnSpc>
              <a:defRPr/>
            </a:pPr>
            <a:r>
              <a:rPr lang="en-US" sz="2400" b="1" dirty="0">
                <a:solidFill>
                  <a:prstClr val="white"/>
                </a:solidFill>
                <a:latin typeface="MetricHPE"/>
              </a:rPr>
              <a:t>2-node high availability</a:t>
            </a:r>
          </a:p>
        </p:txBody>
      </p:sp>
      <p:sp>
        <p:nvSpPr>
          <p:cNvPr id="49" name="TextBox 48">
            <a:extLst>
              <a:ext uri="{FF2B5EF4-FFF2-40B4-BE49-F238E27FC236}">
                <a16:creationId xmlns:a16="http://schemas.microsoft.com/office/drawing/2014/main" id="{9DF9ADE6-E05F-5F44-914C-72D194F68B14}"/>
              </a:ext>
            </a:extLst>
          </p:cNvPr>
          <p:cNvSpPr txBox="1"/>
          <p:nvPr/>
        </p:nvSpPr>
        <p:spPr>
          <a:xfrm>
            <a:off x="7412178" y="3020151"/>
            <a:ext cx="3493373" cy="761999"/>
          </a:xfrm>
          <a:prstGeom prst="rect">
            <a:avLst/>
          </a:prstGeom>
          <a:solidFill>
            <a:schemeClr val="tx1">
              <a:alpha val="50000"/>
            </a:schemeClr>
          </a:solidFill>
          <a:ln w="57150">
            <a:solidFill>
              <a:srgbClr val="32DAC8"/>
            </a:solidFill>
            <a:miter lim="800000"/>
          </a:ln>
        </p:spPr>
        <p:txBody>
          <a:bodyPr wrap="square" lIns="91440" tIns="0" rIns="91440" bIns="0" rtlCol="0" anchor="ctr">
            <a:noAutofit/>
          </a:bodyPr>
          <a:lstStyle/>
          <a:p>
            <a:pPr algn="ctr">
              <a:lnSpc>
                <a:spcPct val="90000"/>
              </a:lnSpc>
              <a:defRPr/>
            </a:pPr>
            <a:r>
              <a:rPr lang="en-US" sz="2400" b="1" dirty="0">
                <a:solidFill>
                  <a:prstClr val="white"/>
                </a:solidFill>
                <a:latin typeface="MetricHPE"/>
              </a:rPr>
              <a:t>Zero administration</a:t>
            </a:r>
            <a:endParaRPr lang="en-US" sz="2400" baseline="30000" dirty="0">
              <a:solidFill>
                <a:prstClr val="white"/>
              </a:solidFill>
            </a:endParaRPr>
          </a:p>
        </p:txBody>
      </p:sp>
      <p:pic>
        <p:nvPicPr>
          <p:cNvPr id="50" name="Picture 49">
            <a:extLst>
              <a:ext uri="{FF2B5EF4-FFF2-40B4-BE49-F238E27FC236}">
                <a16:creationId xmlns:a16="http://schemas.microsoft.com/office/drawing/2014/main" id="{6AA548B5-3944-45BA-97C1-BAFBED7CA1B4}"/>
              </a:ext>
            </a:extLst>
          </p:cNvPr>
          <p:cNvPicPr>
            <a:picLocks noChangeAspect="1"/>
          </p:cNvPicPr>
          <p:nvPr/>
        </p:nvPicPr>
        <p:blipFill>
          <a:blip r:embed="rId13" cstate="print">
            <a:lum bright="40000" contrast="-20000"/>
            <a:extLst>
              <a:ext uri="{28A0092B-C50C-407E-A947-70E740481C1C}">
                <a14:useLocalDpi xmlns:a14="http://schemas.microsoft.com/office/drawing/2010/main" val="0"/>
              </a:ext>
            </a:extLst>
          </a:blip>
          <a:stretch>
            <a:fillRect/>
          </a:stretch>
        </p:blipFill>
        <p:spPr>
          <a:xfrm>
            <a:off x="3865786" y="2547868"/>
            <a:ext cx="423040" cy="559168"/>
          </a:xfrm>
          <a:prstGeom prst="rect">
            <a:avLst/>
          </a:prstGeom>
        </p:spPr>
      </p:pic>
      <p:pic>
        <p:nvPicPr>
          <p:cNvPr id="51" name="Picture 50">
            <a:extLst>
              <a:ext uri="{FF2B5EF4-FFF2-40B4-BE49-F238E27FC236}">
                <a16:creationId xmlns:a16="http://schemas.microsoft.com/office/drawing/2014/main" id="{7EC1B85C-98B8-41AD-A430-33CB43E1449F}"/>
              </a:ext>
            </a:extLst>
          </p:cNvPr>
          <p:cNvPicPr>
            <a:picLocks noChangeAspect="1"/>
          </p:cNvPicPr>
          <p:nvPr/>
        </p:nvPicPr>
        <p:blipFill>
          <a:blip r:embed="rId13" cstate="print">
            <a:lum bright="40000" contrast="-20000"/>
            <a:extLst>
              <a:ext uri="{28A0092B-C50C-407E-A947-70E740481C1C}">
                <a14:useLocalDpi xmlns:a14="http://schemas.microsoft.com/office/drawing/2010/main" val="0"/>
              </a:ext>
            </a:extLst>
          </a:blip>
          <a:stretch>
            <a:fillRect/>
          </a:stretch>
        </p:blipFill>
        <p:spPr>
          <a:xfrm>
            <a:off x="4288826" y="2792729"/>
            <a:ext cx="423040" cy="559168"/>
          </a:xfrm>
          <a:prstGeom prst="rect">
            <a:avLst/>
          </a:prstGeom>
        </p:spPr>
      </p:pic>
      <p:sp>
        <p:nvSpPr>
          <p:cNvPr id="2" name="Footer Placeholder 1"/>
          <p:cNvSpPr>
            <a:spLocks noGrp="1"/>
          </p:cNvSpPr>
          <p:nvPr>
            <p:ph type="ftr" sz="quarter" idx="10"/>
          </p:nvPr>
        </p:nvSpPr>
        <p:spPr/>
        <p:txBody>
          <a:bodyPr/>
          <a:lstStyle/>
          <a:p>
            <a:r>
              <a:rPr lang="en-US"/>
              <a:t>HPE CONFIDENTIAL | AUTHORIZED HPE PARTNER USE ONLY</a:t>
            </a:r>
            <a:endParaRPr lang="en-US" dirty="0"/>
          </a:p>
        </p:txBody>
      </p:sp>
      <p:sp>
        <p:nvSpPr>
          <p:cNvPr id="4" name="Slide Number Placeholder 3"/>
          <p:cNvSpPr>
            <a:spLocks noGrp="1"/>
          </p:cNvSpPr>
          <p:nvPr>
            <p:ph type="sldNum" sz="quarter" idx="11"/>
          </p:nvPr>
        </p:nvSpPr>
        <p:spPr/>
        <p:txBody>
          <a:bodyPr/>
          <a:lstStyle/>
          <a:p>
            <a:pPr defTabSz="1088421">
              <a:buFontTx/>
              <a:buBlip>
                <a:blip r:embed="rId14"/>
              </a:buBlip>
            </a:pPr>
            <a:fld id="{104FC826-72BB-4AF1-BA01-A94F7396A7DC}" type="slidenum">
              <a:rPr lang="en-US" smtClean="0"/>
              <a:pPr defTabSz="1088421">
                <a:buFontTx/>
                <a:buBlip>
                  <a:blip r:embed="rId14"/>
                </a:buBlip>
              </a:pPr>
              <a:t>18</a:t>
            </a:fld>
            <a:endParaRPr lang="en-US" dirty="0"/>
          </a:p>
        </p:txBody>
      </p:sp>
    </p:spTree>
    <p:extLst>
      <p:ext uri="{BB962C8B-B14F-4D97-AF65-F5344CB8AC3E}">
        <p14:creationId xmlns:p14="http://schemas.microsoft.com/office/powerpoint/2010/main" val="6706953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3251B9-B1D3-4628-B036-D8597AFD2808}"/>
              </a:ext>
            </a:extLst>
          </p:cNvPr>
          <p:cNvSpPr>
            <a:spLocks noGrp="1"/>
          </p:cNvSpPr>
          <p:nvPr>
            <p:ph type="title"/>
          </p:nvPr>
        </p:nvSpPr>
        <p:spPr/>
        <p:txBody>
          <a:bodyPr/>
          <a:lstStyle/>
          <a:p>
            <a:r>
              <a:rPr lang="en-US"/>
              <a:t>NEW: COMPREHENSIVE DATA PROTECTION for the edge</a:t>
            </a:r>
            <a:endParaRPr lang="en-US" dirty="0"/>
          </a:p>
        </p:txBody>
      </p:sp>
      <p:sp>
        <p:nvSpPr>
          <p:cNvPr id="44" name="Footer Placeholder 1">
            <a:extLst>
              <a:ext uri="{FF2B5EF4-FFF2-40B4-BE49-F238E27FC236}">
                <a16:creationId xmlns:a16="http://schemas.microsoft.com/office/drawing/2014/main" id="{37128C2E-76F8-43FE-971B-506460F5DD48}"/>
              </a:ext>
            </a:extLst>
          </p:cNvPr>
          <p:cNvSpPr>
            <a:spLocks noGrp="1"/>
          </p:cNvSpPr>
          <p:nvPr>
            <p:ph type="ftr" sz="quarter" idx="10"/>
          </p:nvPr>
        </p:nvSpPr>
        <p:spPr/>
        <p:txBody>
          <a:bodyPr/>
          <a:lstStyle/>
          <a:p>
            <a:r>
              <a:rPr lang="en-US"/>
              <a:t>HPE CONFIDENTIAL | AUTHORIZED HPE PARTNER USE ONLY</a:t>
            </a:r>
            <a:endParaRPr lang="en-US" dirty="0"/>
          </a:p>
        </p:txBody>
      </p:sp>
      <p:sp>
        <p:nvSpPr>
          <p:cNvPr id="15" name="Slide Number Placeholder 14"/>
          <p:cNvSpPr>
            <a:spLocks noGrp="1"/>
          </p:cNvSpPr>
          <p:nvPr>
            <p:ph type="sldNum" sz="quarter" idx="11"/>
          </p:nvPr>
        </p:nvSpPr>
        <p:spPr/>
        <p:txBody>
          <a:bodyPr/>
          <a:lstStyle/>
          <a:p>
            <a:fld id="{104FC826-72BB-4AF1-BA01-A94F7396A7DC}" type="slidenum">
              <a:rPr lang="en-US" smtClean="0"/>
              <a:pPr/>
              <a:t>19</a:t>
            </a:fld>
            <a:endParaRPr lang="en-US" dirty="0"/>
          </a:p>
        </p:txBody>
      </p:sp>
      <p:grpSp>
        <p:nvGrpSpPr>
          <p:cNvPr id="9" name="Group 8"/>
          <p:cNvGrpSpPr/>
          <p:nvPr/>
        </p:nvGrpSpPr>
        <p:grpSpPr>
          <a:xfrm>
            <a:off x="988225" y="1034149"/>
            <a:ext cx="9910875" cy="3841650"/>
            <a:chOff x="1669436" y="1338438"/>
            <a:chExt cx="8584955" cy="4663637"/>
          </a:xfrm>
          <a:solidFill>
            <a:schemeClr val="accent2"/>
          </a:solidFill>
        </p:grpSpPr>
        <p:sp>
          <p:nvSpPr>
            <p:cNvPr id="10" name="Right Arrow 9"/>
            <p:cNvSpPr/>
            <p:nvPr/>
          </p:nvSpPr>
          <p:spPr bwMode="ltGray">
            <a:xfrm>
              <a:off x="1933351" y="5636315"/>
              <a:ext cx="8321040" cy="365760"/>
            </a:xfrm>
            <a:prstGeom prst="rightArrow">
              <a:avLst>
                <a:gd name="adj1" fmla="val 50000"/>
                <a:gd name="adj2" fmla="val 54178"/>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endParaRPr>
            </a:p>
          </p:txBody>
        </p:sp>
        <p:sp>
          <p:nvSpPr>
            <p:cNvPr id="11" name="Right Arrow 10"/>
            <p:cNvSpPr/>
            <p:nvPr/>
          </p:nvSpPr>
          <p:spPr bwMode="ltGray">
            <a:xfrm rot="16200000">
              <a:off x="-437243" y="3445117"/>
              <a:ext cx="4572000" cy="358641"/>
            </a:xfrm>
            <a:prstGeom prst="rightArrow">
              <a:avLst>
                <a:gd name="adj1" fmla="val 50000"/>
                <a:gd name="adj2" fmla="val 54178"/>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endParaRPr>
            </a:p>
          </p:txBody>
        </p:sp>
      </p:grpSp>
      <p:sp>
        <p:nvSpPr>
          <p:cNvPr id="12" name="TextBox 11"/>
          <p:cNvSpPr txBox="1"/>
          <p:nvPr/>
        </p:nvSpPr>
        <p:spPr>
          <a:xfrm>
            <a:off x="3049452" y="4705611"/>
            <a:ext cx="5596028" cy="625459"/>
          </a:xfrm>
          <a:prstGeom prst="rect">
            <a:avLst/>
          </a:prstGeom>
          <a:noFill/>
          <a:ln w="57150">
            <a:noFill/>
            <a:miter lim="800000"/>
          </a:ln>
        </p:spPr>
        <p:txBody>
          <a:bodyPr wrap="square" lIns="182832" tIns="182832" rIns="182832" bIns="182832" rtlCol="0">
            <a:spAutoFit/>
          </a:bodyPr>
          <a:lstStyle/>
          <a:p>
            <a:pPr algn="ctr" defTabSz="914126">
              <a:lnSpc>
                <a:spcPct val="90000"/>
              </a:lnSpc>
              <a:spcBef>
                <a:spcPts val="400"/>
              </a:spcBef>
            </a:pPr>
            <a:r>
              <a:rPr lang="en-US" b="1" dirty="0">
                <a:solidFill>
                  <a:prstClr val="white"/>
                </a:solidFill>
                <a:latin typeface="MetricHPE" panose="020B0503030202060203" pitchFamily="34" charset="0"/>
              </a:rPr>
              <a:t>SLA/TIME TO AVAILABILITY</a:t>
            </a:r>
          </a:p>
        </p:txBody>
      </p:sp>
      <p:sp>
        <p:nvSpPr>
          <p:cNvPr id="13" name="TextBox 12"/>
          <p:cNvSpPr txBox="1"/>
          <p:nvPr/>
        </p:nvSpPr>
        <p:spPr>
          <a:xfrm rot="16200000">
            <a:off x="-95204" y="2840521"/>
            <a:ext cx="1995751" cy="625459"/>
          </a:xfrm>
          <a:prstGeom prst="rect">
            <a:avLst/>
          </a:prstGeom>
          <a:noFill/>
          <a:ln w="57150">
            <a:noFill/>
            <a:miter lim="800000"/>
          </a:ln>
        </p:spPr>
        <p:txBody>
          <a:bodyPr wrap="square" lIns="182832" tIns="182832" rIns="182832" bIns="182832" rtlCol="0">
            <a:spAutoFit/>
          </a:bodyPr>
          <a:lstStyle/>
          <a:p>
            <a:pPr algn="ctr" defTabSz="914126">
              <a:lnSpc>
                <a:spcPct val="90000"/>
              </a:lnSpc>
              <a:spcBef>
                <a:spcPts val="400"/>
              </a:spcBef>
            </a:pPr>
            <a:r>
              <a:rPr lang="en-US" b="1" dirty="0">
                <a:solidFill>
                  <a:prstClr val="white"/>
                </a:solidFill>
                <a:latin typeface="MetricHPE" panose="020B0503030202060203" pitchFamily="34" charset="0"/>
              </a:rPr>
              <a:t>COST</a:t>
            </a:r>
          </a:p>
        </p:txBody>
      </p:sp>
      <p:grpSp>
        <p:nvGrpSpPr>
          <p:cNvPr id="4" name="Group 3"/>
          <p:cNvGrpSpPr/>
          <p:nvPr/>
        </p:nvGrpSpPr>
        <p:grpSpPr>
          <a:xfrm>
            <a:off x="4550471" y="2080693"/>
            <a:ext cx="2593991" cy="1546039"/>
            <a:chOff x="4852709" y="2785860"/>
            <a:chExt cx="2437071" cy="1529599"/>
          </a:xfrm>
        </p:grpSpPr>
        <p:grpSp>
          <p:nvGrpSpPr>
            <p:cNvPr id="24" name="Group 23"/>
            <p:cNvGrpSpPr/>
            <p:nvPr/>
          </p:nvGrpSpPr>
          <p:grpSpPr>
            <a:xfrm>
              <a:off x="4852709" y="2785860"/>
              <a:ext cx="2437071" cy="1529599"/>
              <a:chOff x="7454666" y="4219630"/>
              <a:chExt cx="2437706" cy="1529997"/>
            </a:xfrm>
          </p:grpSpPr>
          <p:sp>
            <p:nvSpPr>
              <p:cNvPr id="25" name="Rectangle 24"/>
              <p:cNvSpPr/>
              <p:nvPr/>
            </p:nvSpPr>
            <p:spPr bwMode="ltGray">
              <a:xfrm>
                <a:off x="7454666" y="4219630"/>
                <a:ext cx="2437706" cy="1422969"/>
              </a:xfrm>
              <a:prstGeom prst="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lnSpc>
                    <a:spcPct val="90000"/>
                  </a:lnSpc>
                </a:pPr>
                <a:endParaRPr lang="en-US" sz="1799" dirty="0">
                  <a:solidFill>
                    <a:prstClr val="white"/>
                  </a:solidFill>
                </a:endParaRPr>
              </a:p>
            </p:txBody>
          </p:sp>
          <p:sp>
            <p:nvSpPr>
              <p:cNvPr id="27" name="TextBox 26"/>
              <p:cNvSpPr txBox="1"/>
              <p:nvPr/>
            </p:nvSpPr>
            <p:spPr>
              <a:xfrm>
                <a:off x="7566416" y="4894860"/>
                <a:ext cx="2325956" cy="854767"/>
              </a:xfrm>
              <a:prstGeom prst="rect">
                <a:avLst/>
              </a:prstGeom>
              <a:noFill/>
              <a:ln w="57150">
                <a:noFill/>
                <a:miter lim="800000"/>
              </a:ln>
            </p:spPr>
            <p:txBody>
              <a:bodyPr wrap="square" lIns="182832" tIns="182832" rIns="182832" bIns="182832" rtlCol="0">
                <a:spAutoFit/>
              </a:bodyPr>
              <a:lstStyle/>
              <a:p>
                <a:pPr algn="ctr" defTabSz="914126">
                  <a:lnSpc>
                    <a:spcPct val="90000"/>
                  </a:lnSpc>
                  <a:spcBef>
                    <a:spcPts val="400"/>
                  </a:spcBef>
                </a:pPr>
                <a:r>
                  <a:rPr lang="en-US" sz="1600" b="1" dirty="0">
                    <a:solidFill>
                      <a:prstClr val="white"/>
                    </a:solidFill>
                    <a:latin typeface="MetricHPE" panose="020B0503030202060203" pitchFamily="34" charset="0"/>
                  </a:rPr>
                  <a:t>Centralized Backup</a:t>
                </a:r>
              </a:p>
              <a:p>
                <a:pPr algn="ctr" defTabSz="914126">
                  <a:lnSpc>
                    <a:spcPct val="90000"/>
                  </a:lnSpc>
                  <a:spcBef>
                    <a:spcPts val="400"/>
                  </a:spcBef>
                </a:pPr>
                <a:r>
                  <a:rPr lang="en-US" sz="1600">
                    <a:solidFill>
                      <a:prstClr val="white"/>
                    </a:solidFill>
                    <a:latin typeface="MetricHPE" panose="020B0503030202060203" pitchFamily="34" charset="0"/>
                  </a:rPr>
                  <a:t>Cost-effective </a:t>
                </a:r>
                <a:r>
                  <a:rPr lang="en-US" sz="1600" dirty="0">
                    <a:solidFill>
                      <a:prstClr val="white"/>
                    </a:solidFill>
                    <a:latin typeface="MetricHPE" panose="020B0503030202060203" pitchFamily="34" charset="0"/>
                  </a:rPr>
                  <a:t>Retention</a:t>
                </a:r>
              </a:p>
            </p:txBody>
          </p:sp>
        </p:grpSp>
        <p:cxnSp>
          <p:nvCxnSpPr>
            <p:cNvPr id="37" name="Straight Arrow Connector 36"/>
            <p:cNvCxnSpPr/>
            <p:nvPr/>
          </p:nvCxnSpPr>
          <p:spPr>
            <a:xfrm>
              <a:off x="5639888" y="3307019"/>
              <a:ext cx="974436" cy="0"/>
            </a:xfrm>
            <a:prstGeom prst="straightConnector1">
              <a:avLst/>
            </a:prstGeom>
            <a:ln w="952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1437140" y="1479593"/>
            <a:ext cx="2691900" cy="1512288"/>
            <a:chOff x="2004969" y="4197190"/>
            <a:chExt cx="2529057" cy="1496206"/>
          </a:xfrm>
        </p:grpSpPr>
        <p:grpSp>
          <p:nvGrpSpPr>
            <p:cNvPr id="16" name="Group 15"/>
            <p:cNvGrpSpPr/>
            <p:nvPr/>
          </p:nvGrpSpPr>
          <p:grpSpPr>
            <a:xfrm>
              <a:off x="2004969" y="4197190"/>
              <a:ext cx="2529057" cy="1496206"/>
              <a:chOff x="1683390" y="2017338"/>
              <a:chExt cx="2529716" cy="1496597"/>
            </a:xfrm>
          </p:grpSpPr>
          <p:sp>
            <p:nvSpPr>
              <p:cNvPr id="17" name="Rectangle 16"/>
              <p:cNvSpPr/>
              <p:nvPr/>
            </p:nvSpPr>
            <p:spPr bwMode="ltGray">
              <a:xfrm>
                <a:off x="1728235" y="2017338"/>
                <a:ext cx="2437706" cy="1424475"/>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lnSpc>
                    <a:spcPct val="90000"/>
                  </a:lnSpc>
                </a:pPr>
                <a:endParaRPr lang="en-US" sz="1799" dirty="0">
                  <a:solidFill>
                    <a:prstClr val="white"/>
                  </a:solidFill>
                </a:endParaRPr>
              </a:p>
            </p:txBody>
          </p:sp>
          <p:sp>
            <p:nvSpPr>
              <p:cNvPr id="19" name="TextBox 18"/>
              <p:cNvSpPr txBox="1"/>
              <p:nvPr/>
            </p:nvSpPr>
            <p:spPr>
              <a:xfrm>
                <a:off x="1683390" y="2659168"/>
                <a:ext cx="2529716" cy="854767"/>
              </a:xfrm>
              <a:prstGeom prst="rect">
                <a:avLst/>
              </a:prstGeom>
              <a:noFill/>
              <a:ln w="57150">
                <a:noFill/>
                <a:miter lim="800000"/>
              </a:ln>
            </p:spPr>
            <p:txBody>
              <a:bodyPr wrap="square" lIns="182832" tIns="182832" rIns="182832" bIns="182832" rtlCol="0">
                <a:spAutoFit/>
              </a:bodyPr>
              <a:lstStyle/>
              <a:p>
                <a:pPr algn="ctr" defTabSz="914126">
                  <a:lnSpc>
                    <a:spcPct val="90000"/>
                  </a:lnSpc>
                  <a:spcBef>
                    <a:spcPts val="400"/>
                  </a:spcBef>
                </a:pPr>
                <a:r>
                  <a:rPr lang="en-US" sz="1600" b="1" dirty="0">
                    <a:solidFill>
                      <a:prstClr val="white"/>
                    </a:solidFill>
                    <a:latin typeface="MetricHPE" panose="020B0503030202060203" pitchFamily="34" charset="0"/>
                  </a:rPr>
                  <a:t>Rapid Recovery</a:t>
                </a:r>
              </a:p>
              <a:p>
                <a:pPr algn="ctr" defTabSz="914126">
                  <a:lnSpc>
                    <a:spcPct val="90000"/>
                  </a:lnSpc>
                  <a:spcBef>
                    <a:spcPts val="400"/>
                  </a:spcBef>
                </a:pPr>
                <a:r>
                  <a:rPr lang="en-US" sz="1600" dirty="0">
                    <a:solidFill>
                      <a:prstClr val="white"/>
                    </a:solidFill>
                    <a:latin typeface="MetricHPE" panose="020B0503030202060203" pitchFamily="34" charset="0"/>
                  </a:rPr>
                  <a:t>Instant Restore; Multi-Site DR</a:t>
                </a:r>
              </a:p>
            </p:txBody>
          </p:sp>
        </p:grpSp>
        <p:cxnSp>
          <p:nvCxnSpPr>
            <p:cNvPr id="39" name="Straight Arrow Connector 38"/>
            <p:cNvCxnSpPr/>
            <p:nvPr/>
          </p:nvCxnSpPr>
          <p:spPr>
            <a:xfrm>
              <a:off x="2747472" y="4687967"/>
              <a:ext cx="974436" cy="0"/>
            </a:xfrm>
            <a:prstGeom prst="straightConnector1">
              <a:avLst/>
            </a:prstGeom>
            <a:ln w="952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531E38D0-08DE-5049-952B-146F2061AE26}"/>
              </a:ext>
            </a:extLst>
          </p:cNvPr>
          <p:cNvGrpSpPr/>
          <p:nvPr/>
        </p:nvGrpSpPr>
        <p:grpSpPr>
          <a:xfrm>
            <a:off x="7518990" y="2788484"/>
            <a:ext cx="2593991" cy="1498635"/>
            <a:chOff x="7649660" y="3368713"/>
            <a:chExt cx="2593991" cy="1498635"/>
          </a:xfrm>
        </p:grpSpPr>
        <p:grpSp>
          <p:nvGrpSpPr>
            <p:cNvPr id="5" name="Group 4"/>
            <p:cNvGrpSpPr/>
            <p:nvPr/>
          </p:nvGrpSpPr>
          <p:grpSpPr>
            <a:xfrm>
              <a:off x="7665659" y="3833598"/>
              <a:ext cx="2508327" cy="1033750"/>
              <a:chOff x="7682801" y="2427187"/>
              <a:chExt cx="2356589" cy="1022758"/>
            </a:xfrm>
          </p:grpSpPr>
          <p:sp>
            <p:nvSpPr>
              <p:cNvPr id="30" name="TextBox 29">
                <a:extLst>
                  <a:ext uri="{FF2B5EF4-FFF2-40B4-BE49-F238E27FC236}">
                    <a16:creationId xmlns:a16="http://schemas.microsoft.com/office/drawing/2014/main" id="{FCA64430-FA16-384F-8740-9A9278CBC081}"/>
                  </a:ext>
                </a:extLst>
              </p:cNvPr>
              <p:cNvSpPr txBox="1"/>
              <p:nvPr/>
            </p:nvSpPr>
            <p:spPr>
              <a:xfrm>
                <a:off x="7682801" y="2595401"/>
                <a:ext cx="2356589" cy="854544"/>
              </a:xfrm>
              <a:prstGeom prst="rect">
                <a:avLst/>
              </a:prstGeom>
              <a:noFill/>
              <a:ln w="57150">
                <a:noFill/>
                <a:miter lim="800000"/>
              </a:ln>
            </p:spPr>
            <p:txBody>
              <a:bodyPr wrap="square" lIns="182832" tIns="182832" rIns="182832" bIns="182832" rtlCol="0">
                <a:spAutoFit/>
              </a:bodyPr>
              <a:lstStyle/>
              <a:p>
                <a:pPr algn="ctr" defTabSz="914126">
                  <a:lnSpc>
                    <a:spcPct val="90000"/>
                  </a:lnSpc>
                  <a:spcBef>
                    <a:spcPts val="400"/>
                  </a:spcBef>
                </a:pPr>
                <a:r>
                  <a:rPr lang="en-US" sz="1600" b="1" dirty="0">
                    <a:solidFill>
                      <a:prstClr val="white"/>
                    </a:solidFill>
                    <a:latin typeface="MetricHPE" panose="020B0503030202060203" pitchFamily="34" charset="0"/>
                  </a:rPr>
                  <a:t>Enterprise Cloud Backup</a:t>
                </a:r>
              </a:p>
              <a:p>
                <a:pPr algn="ctr" defTabSz="914126">
                  <a:lnSpc>
                    <a:spcPct val="90000"/>
                  </a:lnSpc>
                  <a:spcBef>
                    <a:spcPts val="400"/>
                  </a:spcBef>
                </a:pPr>
                <a:r>
                  <a:rPr lang="en-US" sz="1600" dirty="0">
                    <a:solidFill>
                      <a:prstClr val="white"/>
                    </a:solidFill>
                    <a:latin typeface="MetricHPE" panose="020B0503030202060203" pitchFamily="34" charset="0"/>
                  </a:rPr>
                  <a:t>Simplicity &amp; Agility</a:t>
                </a:r>
              </a:p>
            </p:txBody>
          </p:sp>
          <p:cxnSp>
            <p:nvCxnSpPr>
              <p:cNvPr id="41" name="Straight Arrow Connector 40">
                <a:extLst>
                  <a:ext uri="{FF2B5EF4-FFF2-40B4-BE49-F238E27FC236}">
                    <a16:creationId xmlns:a16="http://schemas.microsoft.com/office/drawing/2014/main" id="{2AA94925-FD0C-8448-A7FD-72AF6A0E6692}"/>
                  </a:ext>
                </a:extLst>
              </p:cNvPr>
              <p:cNvCxnSpPr/>
              <p:nvPr/>
            </p:nvCxnSpPr>
            <p:spPr>
              <a:xfrm>
                <a:off x="8354652" y="2427187"/>
                <a:ext cx="974436" cy="0"/>
              </a:xfrm>
              <a:prstGeom prst="straightConnector1">
                <a:avLst/>
              </a:prstGeom>
              <a:ln w="952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50" name="Rectangle 49">
              <a:extLst>
                <a:ext uri="{FF2B5EF4-FFF2-40B4-BE49-F238E27FC236}">
                  <a16:creationId xmlns:a16="http://schemas.microsoft.com/office/drawing/2014/main" id="{2F479B10-2C86-2E4D-9A3A-8FBD302AD0E3}"/>
                </a:ext>
              </a:extLst>
            </p:cNvPr>
            <p:cNvSpPr/>
            <p:nvPr/>
          </p:nvSpPr>
          <p:spPr bwMode="ltGray">
            <a:xfrm>
              <a:off x="7649660" y="3368713"/>
              <a:ext cx="2593991" cy="1437890"/>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lnSpc>
                  <a:spcPct val="90000"/>
                </a:lnSpc>
              </a:pPr>
              <a:endParaRPr lang="en-US" sz="1799" dirty="0">
                <a:solidFill>
                  <a:prstClr val="white"/>
                </a:solidFill>
              </a:endParaRPr>
            </a:p>
          </p:txBody>
        </p:sp>
      </p:grpSp>
      <p:grpSp>
        <p:nvGrpSpPr>
          <p:cNvPr id="7" name="Group 6">
            <a:extLst>
              <a:ext uri="{FF2B5EF4-FFF2-40B4-BE49-F238E27FC236}">
                <a16:creationId xmlns:a16="http://schemas.microsoft.com/office/drawing/2014/main" id="{6673E2DF-3ACE-9341-A3B5-FF727878343E}"/>
              </a:ext>
            </a:extLst>
          </p:cNvPr>
          <p:cNvGrpSpPr/>
          <p:nvPr/>
        </p:nvGrpSpPr>
        <p:grpSpPr>
          <a:xfrm>
            <a:off x="1314578" y="4218915"/>
            <a:ext cx="9372329" cy="586609"/>
            <a:chOff x="1309525" y="4946887"/>
            <a:chExt cx="9372329" cy="596990"/>
          </a:xfrm>
        </p:grpSpPr>
        <p:sp>
          <p:nvSpPr>
            <p:cNvPr id="57" name="Rectangle 56">
              <a:extLst>
                <a:ext uri="{FF2B5EF4-FFF2-40B4-BE49-F238E27FC236}">
                  <a16:creationId xmlns:a16="http://schemas.microsoft.com/office/drawing/2014/main" id="{732AF126-C170-7E42-9B83-F6A808389AF1}"/>
                </a:ext>
              </a:extLst>
            </p:cNvPr>
            <p:cNvSpPr/>
            <p:nvPr/>
          </p:nvSpPr>
          <p:spPr bwMode="ltGray">
            <a:xfrm>
              <a:off x="1309525" y="5055467"/>
              <a:ext cx="9372329" cy="309631"/>
            </a:xfrm>
            <a:prstGeom prst="rect">
              <a:avLst/>
            </a:prstGeom>
            <a:solidFill>
              <a:srgbClr val="0D5265"/>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Box 57">
              <a:extLst>
                <a:ext uri="{FF2B5EF4-FFF2-40B4-BE49-F238E27FC236}">
                  <a16:creationId xmlns:a16="http://schemas.microsoft.com/office/drawing/2014/main" id="{FBF3458E-8868-884E-9113-373D5B2E1E00}"/>
                </a:ext>
              </a:extLst>
            </p:cNvPr>
            <p:cNvSpPr txBox="1"/>
            <p:nvPr/>
          </p:nvSpPr>
          <p:spPr>
            <a:xfrm>
              <a:off x="3616414" y="4946887"/>
              <a:ext cx="4554899" cy="596990"/>
            </a:xfrm>
            <a:prstGeom prst="rect">
              <a:avLst/>
            </a:prstGeom>
            <a:noFill/>
            <a:ln w="57150">
              <a:noFill/>
              <a:miter lim="800000"/>
            </a:ln>
          </p:spPr>
          <p:txBody>
            <a:bodyPr wrap="square" lIns="182832" tIns="182832" rIns="182832" bIns="182832" rtlCol="0">
              <a:spAutoFit/>
            </a:bodyPr>
            <a:lstStyle/>
            <a:p>
              <a:pPr algn="ctr" defTabSz="914126">
                <a:lnSpc>
                  <a:spcPct val="90000"/>
                </a:lnSpc>
                <a:spcBef>
                  <a:spcPts val="400"/>
                </a:spcBef>
              </a:pPr>
              <a:r>
                <a:rPr lang="en-US" sz="1600" b="1" dirty="0">
                  <a:solidFill>
                    <a:prstClr val="white"/>
                  </a:solidFill>
                  <a:latin typeface="+mj-lt"/>
                </a:rPr>
                <a:t>Orchestration and Automation</a:t>
              </a:r>
            </a:p>
          </p:txBody>
        </p:sp>
      </p:grpSp>
      <p:pic>
        <p:nvPicPr>
          <p:cNvPr id="40" name="Picture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4174" y="2979554"/>
            <a:ext cx="414316" cy="547636"/>
          </a:xfrm>
          <a:prstGeom prst="rect">
            <a:avLst/>
          </a:prstGeom>
        </p:spPr>
      </p:pic>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4562" y="2325810"/>
            <a:ext cx="414316" cy="547636"/>
          </a:xfrm>
          <a:prstGeom prst="rect">
            <a:avLst/>
          </a:prstGeom>
        </p:spPr>
      </p:pic>
      <p:pic>
        <p:nvPicPr>
          <p:cNvPr id="43" name="Picture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6136" y="1690959"/>
            <a:ext cx="414316" cy="547636"/>
          </a:xfrm>
          <a:prstGeom prst="rect">
            <a:avLst/>
          </a:prstGeom>
        </p:spPr>
      </p:pic>
      <p:pic>
        <p:nvPicPr>
          <p:cNvPr id="46" name="Picture 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8664" y="2325810"/>
            <a:ext cx="414316" cy="547636"/>
          </a:xfrm>
          <a:prstGeom prst="rect">
            <a:avLst/>
          </a:prstGeom>
        </p:spPr>
      </p:pic>
      <p:sp>
        <p:nvSpPr>
          <p:cNvPr id="36" name="TextBox 35"/>
          <p:cNvSpPr txBox="1"/>
          <p:nvPr/>
        </p:nvSpPr>
        <p:spPr>
          <a:xfrm>
            <a:off x="923589" y="5023206"/>
            <a:ext cx="10110952" cy="1362424"/>
          </a:xfrm>
          <a:prstGeom prst="rect">
            <a:avLst/>
          </a:prstGeom>
          <a:noFill/>
          <a:ln w="57150">
            <a:noFill/>
            <a:miter lim="800000"/>
          </a:ln>
        </p:spPr>
        <p:txBody>
          <a:bodyPr wrap="square" lIns="182880" tIns="182880" rIns="182880" bIns="182880" rtlCol="0">
            <a:spAutoFit/>
          </a:bodyPr>
          <a:lstStyle/>
          <a:p>
            <a:pPr algn="ctr">
              <a:lnSpc>
                <a:spcPct val="90000"/>
              </a:lnSpc>
              <a:spcBef>
                <a:spcPts val="400"/>
              </a:spcBef>
            </a:pPr>
            <a:r>
              <a:rPr lang="en-US" sz="3600" cap="all" dirty="0">
                <a:solidFill>
                  <a:schemeClr val="bg1"/>
                </a:solidFill>
                <a:latin typeface="MetricHPE Black" panose="020B0A03030202060203" pitchFamily="34" charset="0"/>
                <a:ea typeface="+mj-ea"/>
                <a:cs typeface="+mj-cs"/>
              </a:rPr>
              <a:t>Built-into the Hyperconverged Experience</a:t>
            </a:r>
          </a:p>
          <a:p>
            <a:pPr algn="ctr">
              <a:lnSpc>
                <a:spcPct val="90000"/>
              </a:lnSpc>
              <a:spcBef>
                <a:spcPts val="400"/>
              </a:spcBef>
            </a:pPr>
            <a:r>
              <a:rPr lang="en-US" sz="3200" cap="all" dirty="0">
                <a:solidFill>
                  <a:schemeClr val="bg1"/>
                </a:solidFill>
                <a:latin typeface="MetricHPE Black" panose="020B0A03030202060203" pitchFamily="34" charset="0"/>
                <a:ea typeface="+mj-ea"/>
                <a:cs typeface="+mj-cs"/>
              </a:rPr>
              <a:t>Extending Hyper Efficiency to Cloud</a:t>
            </a:r>
          </a:p>
        </p:txBody>
      </p:sp>
      <p:pic>
        <p:nvPicPr>
          <p:cNvPr id="45" name="Picture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2632" y="1690959"/>
            <a:ext cx="414316" cy="547636"/>
          </a:xfrm>
          <a:prstGeom prst="rect">
            <a:avLst/>
          </a:prstGeom>
        </p:spPr>
      </p:pic>
      <p:sp>
        <p:nvSpPr>
          <p:cNvPr id="6" name="Oval 5"/>
          <p:cNvSpPr/>
          <p:nvPr/>
        </p:nvSpPr>
        <p:spPr bwMode="ltGray">
          <a:xfrm>
            <a:off x="6815081" y="1290143"/>
            <a:ext cx="658761" cy="658761"/>
          </a:xfrm>
          <a:prstGeom prst="ellipse">
            <a:avLst/>
          </a:prstGeom>
          <a:solidFill>
            <a:schemeClr val="accent3"/>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1200" b="1" dirty="0">
                <a:solidFill>
                  <a:schemeClr val="bg1"/>
                </a:solidFill>
              </a:rPr>
              <a:t>New</a:t>
            </a:r>
          </a:p>
        </p:txBody>
      </p:sp>
      <p:sp>
        <p:nvSpPr>
          <p:cNvPr id="52" name="Oval 51"/>
          <p:cNvSpPr/>
          <p:nvPr/>
        </p:nvSpPr>
        <p:spPr bwMode="ltGray">
          <a:xfrm>
            <a:off x="9783600" y="1951785"/>
            <a:ext cx="658761" cy="658761"/>
          </a:xfrm>
          <a:prstGeom prst="ellipse">
            <a:avLst/>
          </a:prstGeom>
          <a:solidFill>
            <a:schemeClr val="accent3"/>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1200" b="1" dirty="0">
                <a:solidFill>
                  <a:schemeClr val="bg1"/>
                </a:solidFill>
              </a:rPr>
              <a:t>New</a:t>
            </a:r>
          </a:p>
        </p:txBody>
      </p:sp>
      <p:sp>
        <p:nvSpPr>
          <p:cNvPr id="54" name="Freeform 22"/>
          <p:cNvSpPr>
            <a:spLocks noChangeAspect="1" noEditPoints="1"/>
          </p:cNvSpPr>
          <p:nvPr/>
        </p:nvSpPr>
        <p:spPr bwMode="auto">
          <a:xfrm>
            <a:off x="9388889" y="3066701"/>
            <a:ext cx="550863" cy="415925"/>
          </a:xfrm>
          <a:custGeom>
            <a:avLst/>
            <a:gdLst>
              <a:gd name="T0" fmla="*/ 120 w 144"/>
              <a:gd name="T1" fmla="*/ 24 h 108"/>
              <a:gd name="T2" fmla="*/ 92 w 144"/>
              <a:gd name="T3" fmla="*/ 0 h 108"/>
              <a:gd name="T4" fmla="*/ 70 w 144"/>
              <a:gd name="T5" fmla="*/ 0 h 108"/>
              <a:gd name="T6" fmla="*/ 42 w 144"/>
              <a:gd name="T7" fmla="*/ 24 h 108"/>
              <a:gd name="T8" fmla="*/ 30 w 144"/>
              <a:gd name="T9" fmla="*/ 24 h 108"/>
              <a:gd name="T10" fmla="*/ 0 w 144"/>
              <a:gd name="T11" fmla="*/ 54 h 108"/>
              <a:gd name="T12" fmla="*/ 26 w 144"/>
              <a:gd name="T13" fmla="*/ 84 h 108"/>
              <a:gd name="T14" fmla="*/ 54 w 144"/>
              <a:gd name="T15" fmla="*/ 108 h 108"/>
              <a:gd name="T16" fmla="*/ 76 w 144"/>
              <a:gd name="T17" fmla="*/ 108 h 108"/>
              <a:gd name="T18" fmla="*/ 104 w 144"/>
              <a:gd name="T19" fmla="*/ 84 h 108"/>
              <a:gd name="T20" fmla="*/ 114 w 144"/>
              <a:gd name="T21" fmla="*/ 84 h 108"/>
              <a:gd name="T22" fmla="*/ 144 w 144"/>
              <a:gd name="T23" fmla="*/ 54 h 108"/>
              <a:gd name="T24" fmla="*/ 120 w 144"/>
              <a:gd name="T25" fmla="*/ 24 h 108"/>
              <a:gd name="T26" fmla="*/ 114 w 144"/>
              <a:gd name="T27" fmla="*/ 76 h 108"/>
              <a:gd name="T28" fmla="*/ 68 w 144"/>
              <a:gd name="T29" fmla="*/ 76 h 108"/>
              <a:gd name="T30" fmla="*/ 68 w 144"/>
              <a:gd name="T31" fmla="*/ 84 h 108"/>
              <a:gd name="T32" fmla="*/ 96 w 144"/>
              <a:gd name="T33" fmla="*/ 84 h 108"/>
              <a:gd name="T34" fmla="*/ 76 w 144"/>
              <a:gd name="T35" fmla="*/ 100 h 108"/>
              <a:gd name="T36" fmla="*/ 54 w 144"/>
              <a:gd name="T37" fmla="*/ 100 h 108"/>
              <a:gd name="T38" fmla="*/ 34 w 144"/>
              <a:gd name="T39" fmla="*/ 80 h 108"/>
              <a:gd name="T40" fmla="*/ 34 w 144"/>
              <a:gd name="T41" fmla="*/ 76 h 108"/>
              <a:gd name="T42" fmla="*/ 30 w 144"/>
              <a:gd name="T43" fmla="*/ 76 h 108"/>
              <a:gd name="T44" fmla="*/ 8 w 144"/>
              <a:gd name="T45" fmla="*/ 54 h 108"/>
              <a:gd name="T46" fmla="*/ 30 w 144"/>
              <a:gd name="T47" fmla="*/ 32 h 108"/>
              <a:gd name="T48" fmla="*/ 76 w 144"/>
              <a:gd name="T49" fmla="*/ 32 h 108"/>
              <a:gd name="T50" fmla="*/ 76 w 144"/>
              <a:gd name="T51" fmla="*/ 24 h 108"/>
              <a:gd name="T52" fmla="*/ 50 w 144"/>
              <a:gd name="T53" fmla="*/ 24 h 108"/>
              <a:gd name="T54" fmla="*/ 70 w 144"/>
              <a:gd name="T55" fmla="*/ 8 h 108"/>
              <a:gd name="T56" fmla="*/ 92 w 144"/>
              <a:gd name="T57" fmla="*/ 8 h 108"/>
              <a:gd name="T58" fmla="*/ 112 w 144"/>
              <a:gd name="T59" fmla="*/ 28 h 108"/>
              <a:gd name="T60" fmla="*/ 112 w 144"/>
              <a:gd name="T61" fmla="*/ 32 h 108"/>
              <a:gd name="T62" fmla="*/ 116 w 144"/>
              <a:gd name="T63" fmla="*/ 32 h 108"/>
              <a:gd name="T64" fmla="*/ 136 w 144"/>
              <a:gd name="T65" fmla="*/ 54 h 108"/>
              <a:gd name="T66" fmla="*/ 114 w 144"/>
              <a:gd name="T67" fmla="*/ 7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4" h="108">
                <a:moveTo>
                  <a:pt x="120" y="24"/>
                </a:moveTo>
                <a:cubicBezTo>
                  <a:pt x="118" y="11"/>
                  <a:pt x="106" y="0"/>
                  <a:pt x="92" y="0"/>
                </a:cubicBezTo>
                <a:cubicBezTo>
                  <a:pt x="70" y="0"/>
                  <a:pt x="70" y="0"/>
                  <a:pt x="70" y="0"/>
                </a:cubicBezTo>
                <a:cubicBezTo>
                  <a:pt x="56" y="0"/>
                  <a:pt x="44" y="10"/>
                  <a:pt x="42" y="24"/>
                </a:cubicBezTo>
                <a:cubicBezTo>
                  <a:pt x="30" y="24"/>
                  <a:pt x="30" y="24"/>
                  <a:pt x="30" y="24"/>
                </a:cubicBezTo>
                <a:cubicBezTo>
                  <a:pt x="13" y="24"/>
                  <a:pt x="0" y="37"/>
                  <a:pt x="0" y="54"/>
                </a:cubicBezTo>
                <a:cubicBezTo>
                  <a:pt x="0" y="69"/>
                  <a:pt x="11" y="82"/>
                  <a:pt x="26" y="84"/>
                </a:cubicBezTo>
                <a:cubicBezTo>
                  <a:pt x="28" y="97"/>
                  <a:pt x="40" y="108"/>
                  <a:pt x="54" y="108"/>
                </a:cubicBezTo>
                <a:cubicBezTo>
                  <a:pt x="76" y="108"/>
                  <a:pt x="76" y="108"/>
                  <a:pt x="76" y="108"/>
                </a:cubicBezTo>
                <a:cubicBezTo>
                  <a:pt x="90" y="108"/>
                  <a:pt x="102" y="98"/>
                  <a:pt x="104" y="84"/>
                </a:cubicBezTo>
                <a:cubicBezTo>
                  <a:pt x="114" y="84"/>
                  <a:pt x="114" y="84"/>
                  <a:pt x="114" y="84"/>
                </a:cubicBezTo>
                <a:cubicBezTo>
                  <a:pt x="131" y="84"/>
                  <a:pt x="144" y="71"/>
                  <a:pt x="144" y="54"/>
                </a:cubicBezTo>
                <a:cubicBezTo>
                  <a:pt x="144" y="40"/>
                  <a:pt x="134" y="27"/>
                  <a:pt x="120" y="24"/>
                </a:cubicBezTo>
                <a:close/>
                <a:moveTo>
                  <a:pt x="114" y="76"/>
                </a:moveTo>
                <a:cubicBezTo>
                  <a:pt x="68" y="76"/>
                  <a:pt x="68" y="76"/>
                  <a:pt x="68" y="76"/>
                </a:cubicBezTo>
                <a:cubicBezTo>
                  <a:pt x="68" y="84"/>
                  <a:pt x="68" y="84"/>
                  <a:pt x="68" y="84"/>
                </a:cubicBezTo>
                <a:cubicBezTo>
                  <a:pt x="96" y="84"/>
                  <a:pt x="96" y="84"/>
                  <a:pt x="96" y="84"/>
                </a:cubicBezTo>
                <a:cubicBezTo>
                  <a:pt x="94" y="93"/>
                  <a:pt x="86" y="100"/>
                  <a:pt x="76" y="100"/>
                </a:cubicBezTo>
                <a:cubicBezTo>
                  <a:pt x="54" y="100"/>
                  <a:pt x="54" y="100"/>
                  <a:pt x="54" y="100"/>
                </a:cubicBezTo>
                <a:cubicBezTo>
                  <a:pt x="43" y="100"/>
                  <a:pt x="34" y="91"/>
                  <a:pt x="34" y="80"/>
                </a:cubicBezTo>
                <a:cubicBezTo>
                  <a:pt x="34" y="76"/>
                  <a:pt x="34" y="76"/>
                  <a:pt x="34" y="76"/>
                </a:cubicBezTo>
                <a:cubicBezTo>
                  <a:pt x="30" y="76"/>
                  <a:pt x="30" y="76"/>
                  <a:pt x="30" y="76"/>
                </a:cubicBezTo>
                <a:cubicBezTo>
                  <a:pt x="18" y="76"/>
                  <a:pt x="8" y="66"/>
                  <a:pt x="8" y="54"/>
                </a:cubicBezTo>
                <a:cubicBezTo>
                  <a:pt x="8" y="42"/>
                  <a:pt x="18" y="32"/>
                  <a:pt x="30" y="32"/>
                </a:cubicBezTo>
                <a:cubicBezTo>
                  <a:pt x="76" y="32"/>
                  <a:pt x="76" y="32"/>
                  <a:pt x="76" y="32"/>
                </a:cubicBezTo>
                <a:cubicBezTo>
                  <a:pt x="76" y="24"/>
                  <a:pt x="76" y="24"/>
                  <a:pt x="76" y="24"/>
                </a:cubicBezTo>
                <a:cubicBezTo>
                  <a:pt x="50" y="24"/>
                  <a:pt x="50" y="24"/>
                  <a:pt x="50" y="24"/>
                </a:cubicBezTo>
                <a:cubicBezTo>
                  <a:pt x="52" y="15"/>
                  <a:pt x="60" y="8"/>
                  <a:pt x="70" y="8"/>
                </a:cubicBezTo>
                <a:cubicBezTo>
                  <a:pt x="92" y="8"/>
                  <a:pt x="92" y="8"/>
                  <a:pt x="92" y="8"/>
                </a:cubicBezTo>
                <a:cubicBezTo>
                  <a:pt x="103" y="8"/>
                  <a:pt x="112" y="17"/>
                  <a:pt x="112" y="28"/>
                </a:cubicBezTo>
                <a:cubicBezTo>
                  <a:pt x="112" y="32"/>
                  <a:pt x="112" y="32"/>
                  <a:pt x="112" y="32"/>
                </a:cubicBezTo>
                <a:cubicBezTo>
                  <a:pt x="116" y="32"/>
                  <a:pt x="116" y="32"/>
                  <a:pt x="116" y="32"/>
                </a:cubicBezTo>
                <a:cubicBezTo>
                  <a:pt x="127" y="33"/>
                  <a:pt x="136" y="43"/>
                  <a:pt x="136" y="54"/>
                </a:cubicBezTo>
                <a:cubicBezTo>
                  <a:pt x="136" y="66"/>
                  <a:pt x="126" y="76"/>
                  <a:pt x="114" y="7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latin typeface="MetricHPE" charset="0"/>
              <a:ea typeface="MetricHPE" charset="0"/>
              <a:cs typeface="MetricHPE" charset="0"/>
            </a:endParaRPr>
          </a:p>
        </p:txBody>
      </p:sp>
    </p:spTree>
    <p:extLst>
      <p:ext uri="{BB962C8B-B14F-4D97-AF65-F5344CB8AC3E}">
        <p14:creationId xmlns:p14="http://schemas.microsoft.com/office/powerpoint/2010/main" val="50757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 Placeholder 5"/>
          <p:cNvSpPr>
            <a:spLocks noGrp="1"/>
          </p:cNvSpPr>
          <p:nvPr>
            <p:ph type="body" sz="quarter" idx="17"/>
          </p:nvPr>
        </p:nvSpPr>
        <p:spPr/>
        <p:txBody>
          <a:bodyPr/>
          <a:lstStyle/>
          <a:p>
            <a:r>
              <a:rPr lang="en-US"/>
              <a:t>Use this presentation for customers with virtualized workloads interested in learning about the HPE SimpliVity solution to simplify their hybrid IT environments. Goal is to show how hyperconverged infrastructure is well suited for variety of use cases and customers</a:t>
            </a:r>
          </a:p>
          <a:p>
            <a:r>
              <a:rPr lang="en-US"/>
              <a:t>Use the core slides (Slide 1, and Slides 3-30, the Thank you slide)</a:t>
            </a:r>
          </a:p>
          <a:p>
            <a:r>
              <a:rPr lang="en-US"/>
              <a:t>Use the slides in backup section as needed</a:t>
            </a:r>
          </a:p>
          <a:p>
            <a:r>
              <a:rPr lang="en-US"/>
              <a:t>More resources:</a:t>
            </a:r>
          </a:p>
          <a:p>
            <a:pPr lvl="1"/>
            <a:r>
              <a:rPr lang="en-US">
                <a:hlinkClick r:id="rId3"/>
              </a:rPr>
              <a:t>HPE SimpliVity Seismic Briefcase</a:t>
            </a:r>
            <a:endParaRPr lang="en-US"/>
          </a:p>
          <a:p>
            <a:pPr lvl="1"/>
            <a:r>
              <a:rPr lang="en-US">
                <a:hlinkClick r:id="rId4"/>
              </a:rPr>
              <a:t>Reimagine HCI Presentation</a:t>
            </a:r>
            <a:endParaRPr lang="en-US"/>
          </a:p>
          <a:p>
            <a:pPr lvl="1"/>
            <a:r>
              <a:rPr lang="en-US">
                <a:hlinkClick r:id="rId5"/>
              </a:rPr>
              <a:t>MyLearning for HPE SimpliVity</a:t>
            </a:r>
            <a:endParaRPr lang="en-US"/>
          </a:p>
          <a:p>
            <a:pPr lvl="1"/>
            <a:r>
              <a:rPr lang="en-US">
                <a:hlinkClick r:id="rId6"/>
              </a:rPr>
              <a:t>HPE Nimble Storage dHCI briefcase</a:t>
            </a:r>
            <a:endParaRPr lang="en-US"/>
          </a:p>
          <a:p>
            <a:pPr lvl="1"/>
            <a:r>
              <a:rPr lang="en-US"/>
              <a:t>Competitive Intelligence: </a:t>
            </a:r>
            <a:r>
              <a:rPr lang="en-US">
                <a:hlinkClick r:id="rId7"/>
              </a:rPr>
              <a:t>Key competitors to HPE SimpliVity</a:t>
            </a:r>
            <a:endParaRPr lang="en-US"/>
          </a:p>
          <a:p>
            <a:pPr lvl="1"/>
            <a:r>
              <a:rPr lang="en-US"/>
              <a:t>HPE Demonstration Portal: </a:t>
            </a:r>
            <a:r>
              <a:rPr lang="en-US">
                <a:hlinkClick r:id="rId8"/>
              </a:rPr>
              <a:t>https://hpedemoportal.ext.hpe.com/search/SimpliVity</a:t>
            </a:r>
            <a:endParaRPr lang="en-US"/>
          </a:p>
          <a:p>
            <a:pPr lvl="1"/>
            <a:r>
              <a:rPr lang="en-US"/>
              <a:t>HPE Proposal Web: </a:t>
            </a:r>
            <a:r>
              <a:rPr lang="en-US">
                <a:hlinkClick r:id="rId9"/>
              </a:rPr>
              <a:t>https://proposalweb.ext.hpe.com</a:t>
            </a:r>
            <a:r>
              <a:rPr lang="en-US"/>
              <a:t> and search on HPE SimpliVity</a:t>
            </a:r>
          </a:p>
          <a:p>
            <a:r>
              <a:rPr lang="en-US"/>
              <a:t>Please delete this slide before presenting</a:t>
            </a:r>
          </a:p>
          <a:p>
            <a:pPr lvl="1"/>
            <a:endParaRPr lang="en-US" dirty="0"/>
          </a:p>
        </p:txBody>
      </p:sp>
      <p:sp>
        <p:nvSpPr>
          <p:cNvPr id="2" name="Footer Placeholder 1"/>
          <p:cNvSpPr>
            <a:spLocks noGrp="1"/>
          </p:cNvSpPr>
          <p:nvPr>
            <p:ph type="ftr" sz="quarter" idx="18"/>
          </p:nvPr>
        </p:nvSpPr>
        <p:spPr/>
        <p:txBody>
          <a:bodyPr/>
          <a:lstStyle/>
          <a:p>
            <a:r>
              <a:rPr lang="en-US"/>
              <a:t>HPE CONFIDENTIAL | AUTHORIZED HPE PARTNER USE ONLY</a:t>
            </a:r>
            <a:endParaRPr lang="en-US" dirty="0"/>
          </a:p>
        </p:txBody>
      </p:sp>
      <p:sp>
        <p:nvSpPr>
          <p:cNvPr id="3" name="Slide Number Placeholder 2"/>
          <p:cNvSpPr>
            <a:spLocks noGrp="1"/>
          </p:cNvSpPr>
          <p:nvPr>
            <p:ph type="sldNum" sz="quarter" idx="19"/>
          </p:nvPr>
        </p:nvSpPr>
        <p:spPr/>
        <p:txBody>
          <a:bodyPr/>
          <a:lstStyle/>
          <a:p>
            <a:fld id="{104FC826-72BB-4AF1-BA01-A94F7396A7DC}" type="slidenum">
              <a:rPr lang="en-US" smtClean="0"/>
              <a:pPr/>
              <a:t>2</a:t>
            </a:fld>
            <a:endParaRPr lang="en-US" dirty="0"/>
          </a:p>
        </p:txBody>
      </p:sp>
      <p:sp>
        <p:nvSpPr>
          <p:cNvPr id="5" name="Title 4"/>
          <p:cNvSpPr>
            <a:spLocks noGrp="1"/>
          </p:cNvSpPr>
          <p:nvPr>
            <p:ph type="title"/>
          </p:nvPr>
        </p:nvSpPr>
        <p:spPr/>
        <p:txBody>
          <a:bodyPr/>
          <a:lstStyle/>
          <a:p>
            <a:r>
              <a:rPr lang="en-US"/>
              <a:t>Presenter instructions</a:t>
            </a:r>
            <a:endParaRPr lang="en-US" dirty="0"/>
          </a:p>
        </p:txBody>
      </p:sp>
    </p:spTree>
    <p:extLst>
      <p:ext uri="{BB962C8B-B14F-4D97-AF65-F5344CB8AC3E}">
        <p14:creationId xmlns:p14="http://schemas.microsoft.com/office/powerpoint/2010/main" val="4113121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Left-Right Arrow 23"/>
          <p:cNvSpPr/>
          <p:nvPr/>
        </p:nvSpPr>
        <p:spPr bwMode="ltGray">
          <a:xfrm>
            <a:off x="5661004" y="2221102"/>
            <a:ext cx="697534" cy="167999"/>
          </a:xfrm>
          <a:prstGeom prst="leftRightArrow">
            <a:avLst/>
          </a:prstGeom>
          <a:solidFill>
            <a:schemeClr val="accent2"/>
          </a:solidFill>
          <a:ln w="19050" cap="flat" cmpd="sng" algn="ctr">
            <a:solidFill>
              <a:schemeClr val="accent2"/>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68">
              <a:lnSpc>
                <a:spcPct val="90000"/>
              </a:lnSpc>
              <a:defRPr/>
            </a:pPr>
            <a:endParaRPr lang="en-US" sz="1799" dirty="0">
              <a:solidFill>
                <a:prstClr val="white"/>
              </a:solidFill>
              <a:latin typeface="MetricHPE" panose="020B0503030202060203" pitchFamily="34" charset="0"/>
              <a:cs typeface="MetricHPE" panose="020B0604020202020204" pitchFamily="34" charset="0"/>
            </a:endParaRPr>
          </a:p>
        </p:txBody>
      </p:sp>
      <p:sp>
        <p:nvSpPr>
          <p:cNvPr id="2" name="Title 1">
            <a:extLst>
              <a:ext uri="{FF2B5EF4-FFF2-40B4-BE49-F238E27FC236}">
                <a16:creationId xmlns:a16="http://schemas.microsoft.com/office/drawing/2014/main" id="{4F435062-F9AB-BF46-86A8-BBC2A159DF54}"/>
              </a:ext>
            </a:extLst>
          </p:cNvPr>
          <p:cNvSpPr>
            <a:spLocks noGrp="1"/>
          </p:cNvSpPr>
          <p:nvPr>
            <p:ph type="title"/>
          </p:nvPr>
        </p:nvSpPr>
        <p:spPr/>
        <p:txBody>
          <a:bodyPr/>
          <a:lstStyle/>
          <a:p>
            <a:r>
              <a:rPr lang="en-US"/>
              <a:t>ADVANCING built-in BACKUP: Native cloud protection</a:t>
            </a:r>
            <a:endParaRPr lang="en-US" dirty="0"/>
          </a:p>
        </p:txBody>
      </p:sp>
      <p:grpSp>
        <p:nvGrpSpPr>
          <p:cNvPr id="4" name="Group 3"/>
          <p:cNvGrpSpPr/>
          <p:nvPr/>
        </p:nvGrpSpPr>
        <p:grpSpPr>
          <a:xfrm>
            <a:off x="2410725" y="2118936"/>
            <a:ext cx="993019" cy="191676"/>
            <a:chOff x="4641305" y="2784738"/>
            <a:chExt cx="1149691" cy="267717"/>
          </a:xfrm>
        </p:grpSpPr>
        <p:pic>
          <p:nvPicPr>
            <p:cNvPr id="40" name="Picture 39">
              <a:extLst>
                <a:ext uri="{FF2B5EF4-FFF2-40B4-BE49-F238E27FC236}">
                  <a16:creationId xmlns:a16="http://schemas.microsoft.com/office/drawing/2014/main" id="{9259E975-72C6-5F49-8023-D7B446FF44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41305" y="2869539"/>
              <a:ext cx="1149691" cy="182916"/>
            </a:xfrm>
            <a:prstGeom prst="rect">
              <a:avLst/>
            </a:prstGeom>
          </p:spPr>
        </p:pic>
        <p:pic>
          <p:nvPicPr>
            <p:cNvPr id="41" name="Picture 40">
              <a:extLst>
                <a:ext uri="{FF2B5EF4-FFF2-40B4-BE49-F238E27FC236}">
                  <a16:creationId xmlns:a16="http://schemas.microsoft.com/office/drawing/2014/main" id="{9259E975-72C6-5F49-8023-D7B446FF44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41305" y="2784738"/>
              <a:ext cx="1149691" cy="182916"/>
            </a:xfrm>
            <a:prstGeom prst="rect">
              <a:avLst/>
            </a:prstGeom>
          </p:spPr>
        </p:pic>
      </p:grpSp>
      <p:grpSp>
        <p:nvGrpSpPr>
          <p:cNvPr id="42" name="Group 41"/>
          <p:cNvGrpSpPr/>
          <p:nvPr/>
        </p:nvGrpSpPr>
        <p:grpSpPr>
          <a:xfrm>
            <a:off x="2410725" y="2606315"/>
            <a:ext cx="993019" cy="191676"/>
            <a:chOff x="4641305" y="2784738"/>
            <a:chExt cx="1149691" cy="267717"/>
          </a:xfrm>
        </p:grpSpPr>
        <p:pic>
          <p:nvPicPr>
            <p:cNvPr id="43" name="Picture 42">
              <a:extLst>
                <a:ext uri="{FF2B5EF4-FFF2-40B4-BE49-F238E27FC236}">
                  <a16:creationId xmlns:a16="http://schemas.microsoft.com/office/drawing/2014/main" id="{9259E975-72C6-5F49-8023-D7B446FF44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41305" y="2869539"/>
              <a:ext cx="1149691" cy="182916"/>
            </a:xfrm>
            <a:prstGeom prst="rect">
              <a:avLst/>
            </a:prstGeom>
          </p:spPr>
        </p:pic>
        <p:pic>
          <p:nvPicPr>
            <p:cNvPr id="44" name="Picture 43">
              <a:extLst>
                <a:ext uri="{FF2B5EF4-FFF2-40B4-BE49-F238E27FC236}">
                  <a16:creationId xmlns:a16="http://schemas.microsoft.com/office/drawing/2014/main" id="{9259E975-72C6-5F49-8023-D7B446FF44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41305" y="2784738"/>
              <a:ext cx="1149691" cy="182916"/>
            </a:xfrm>
            <a:prstGeom prst="rect">
              <a:avLst/>
            </a:prstGeom>
          </p:spPr>
        </p:pic>
      </p:grpSp>
      <p:cxnSp>
        <p:nvCxnSpPr>
          <p:cNvPr id="45" name="Straight Arrow Connector 44"/>
          <p:cNvCxnSpPr>
            <a:stCxn id="26" idx="3"/>
            <a:endCxn id="24" idx="3"/>
          </p:cNvCxnSpPr>
          <p:nvPr/>
        </p:nvCxnSpPr>
        <p:spPr>
          <a:xfrm>
            <a:off x="3342689" y="1688896"/>
            <a:ext cx="2318315" cy="616206"/>
          </a:xfrm>
          <a:prstGeom prst="straightConnector1">
            <a:avLst/>
          </a:prstGeom>
          <a:ln w="19050">
            <a:solidFill>
              <a:schemeClr val="accent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40" idx="3"/>
            <a:endCxn id="24" idx="3"/>
          </p:cNvCxnSpPr>
          <p:nvPr/>
        </p:nvCxnSpPr>
        <p:spPr>
          <a:xfrm>
            <a:off x="3403744" y="2245132"/>
            <a:ext cx="2257260" cy="59970"/>
          </a:xfrm>
          <a:prstGeom prst="straightConnector1">
            <a:avLst/>
          </a:prstGeom>
          <a:ln w="19050">
            <a:solidFill>
              <a:schemeClr val="accent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43" idx="3"/>
            <a:endCxn id="24" idx="3"/>
          </p:cNvCxnSpPr>
          <p:nvPr/>
        </p:nvCxnSpPr>
        <p:spPr>
          <a:xfrm flipV="1">
            <a:off x="3403744" y="2305102"/>
            <a:ext cx="2257260" cy="427409"/>
          </a:xfrm>
          <a:prstGeom prst="straightConnector1">
            <a:avLst/>
          </a:prstGeom>
          <a:ln w="19050">
            <a:solidFill>
              <a:schemeClr val="accent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6" name="TextBox 55"/>
          <p:cNvSpPr txBox="1">
            <a:spLocks/>
          </p:cNvSpPr>
          <p:nvPr/>
        </p:nvSpPr>
        <p:spPr>
          <a:xfrm>
            <a:off x="2237074" y="2934588"/>
            <a:ext cx="1288636" cy="522654"/>
          </a:xfrm>
          <a:prstGeom prst="rect">
            <a:avLst/>
          </a:prstGeom>
          <a:noFill/>
          <a:ln w="57150">
            <a:noFill/>
            <a:miter lim="800000"/>
          </a:ln>
        </p:spPr>
        <p:txBody>
          <a:bodyPr wrap="square" lIns="182880" tIns="182880" rIns="182880" bIns="182880" rtlCol="0" anchor="ctr">
            <a:noAutofit/>
          </a:bodyPr>
          <a:lstStyle/>
          <a:p>
            <a:pPr algn="ctr">
              <a:lnSpc>
                <a:spcPct val="90000"/>
              </a:lnSpc>
              <a:spcBef>
                <a:spcPts val="400"/>
              </a:spcBef>
              <a:defRPr/>
            </a:pPr>
            <a:r>
              <a:rPr lang="en-US" b="1" dirty="0">
                <a:solidFill>
                  <a:prstClr val="white"/>
                </a:solidFill>
              </a:rPr>
              <a:t>Edge sites</a:t>
            </a:r>
          </a:p>
        </p:txBody>
      </p:sp>
      <p:sp>
        <p:nvSpPr>
          <p:cNvPr id="57" name="TextBox 56">
            <a:extLst>
              <a:ext uri="{FF2B5EF4-FFF2-40B4-BE49-F238E27FC236}">
                <a16:creationId xmlns:a16="http://schemas.microsoft.com/office/drawing/2014/main" id="{4467AD31-16A1-411F-BF5F-688D78019488}"/>
              </a:ext>
            </a:extLst>
          </p:cNvPr>
          <p:cNvSpPr txBox="1"/>
          <p:nvPr/>
        </p:nvSpPr>
        <p:spPr>
          <a:xfrm>
            <a:off x="7182495" y="1202429"/>
            <a:ext cx="1560698" cy="350210"/>
          </a:xfrm>
          <a:prstGeom prst="rect">
            <a:avLst/>
          </a:prstGeom>
          <a:noFill/>
        </p:spPr>
        <p:txBody>
          <a:bodyPr wrap="none" lIns="0" tIns="0" rIns="0" bIns="0" rtlCol="0">
            <a:noAutofit/>
          </a:bodyPr>
          <a:lstStyle/>
          <a:p>
            <a:pPr algn="ctr" defTabSz="913668">
              <a:lnSpc>
                <a:spcPct val="90000"/>
              </a:lnSpc>
              <a:defRPr/>
            </a:pPr>
            <a:r>
              <a:rPr lang="en-US" sz="1799" b="1" dirty="0">
                <a:solidFill>
                  <a:prstClr val="white"/>
                </a:solidFill>
                <a:latin typeface="+mj-lt"/>
                <a:cs typeface="MetricHPE" panose="020B0604020202020204" pitchFamily="34" charset="0"/>
              </a:rPr>
              <a:t>HPE Cloud Volumes</a:t>
            </a:r>
          </a:p>
        </p:txBody>
      </p:sp>
      <p:sp>
        <p:nvSpPr>
          <p:cNvPr id="58" name="TextBox 57"/>
          <p:cNvSpPr txBox="1"/>
          <p:nvPr/>
        </p:nvSpPr>
        <p:spPr>
          <a:xfrm>
            <a:off x="3252634" y="991076"/>
            <a:ext cx="2751765" cy="522654"/>
          </a:xfrm>
          <a:prstGeom prst="rect">
            <a:avLst/>
          </a:prstGeom>
          <a:noFill/>
          <a:ln w="57150">
            <a:noFill/>
            <a:miter lim="800000"/>
          </a:ln>
        </p:spPr>
        <p:txBody>
          <a:bodyPr wrap="square" lIns="182880" tIns="182880" rIns="182880" bIns="182880" rtlCol="0" anchor="ctr">
            <a:noAutofit/>
          </a:bodyPr>
          <a:lstStyle/>
          <a:p>
            <a:pPr algn="ctr">
              <a:lnSpc>
                <a:spcPct val="90000"/>
              </a:lnSpc>
              <a:spcBef>
                <a:spcPts val="400"/>
              </a:spcBef>
              <a:defRPr/>
            </a:pPr>
            <a:r>
              <a:rPr lang="en-US" b="1" dirty="0">
                <a:solidFill>
                  <a:prstClr val="white"/>
                </a:solidFill>
                <a:latin typeface="+mj-lt"/>
              </a:rPr>
              <a:t>HPE SimpliVity federation</a:t>
            </a:r>
          </a:p>
        </p:txBody>
      </p:sp>
      <p:sp>
        <p:nvSpPr>
          <p:cNvPr id="17" name="Rectangle 16"/>
          <p:cNvSpPr/>
          <p:nvPr/>
        </p:nvSpPr>
        <p:spPr>
          <a:xfrm>
            <a:off x="8332300" y="6022375"/>
            <a:ext cx="3046027" cy="215444"/>
          </a:xfrm>
          <a:prstGeom prst="rect">
            <a:avLst/>
          </a:prstGeom>
        </p:spPr>
        <p:txBody>
          <a:bodyPr wrap="none">
            <a:spAutoFit/>
          </a:bodyPr>
          <a:lstStyle/>
          <a:p>
            <a:pPr defTabSz="914217">
              <a:defRPr/>
            </a:pPr>
            <a:r>
              <a:rPr lang="en-US" sz="800" dirty="0">
                <a:solidFill>
                  <a:prstClr val="white"/>
                </a:solidFill>
                <a:ea typeface="MetricHPE" panose="020F0502020204030204" pitchFamily="34" charset="0"/>
              </a:rPr>
              <a:t>1 Assuming dedupe ratio of 20:1 as compared to a fully hydrated backup</a:t>
            </a:r>
          </a:p>
        </p:txBody>
      </p:sp>
      <p:sp>
        <p:nvSpPr>
          <p:cNvPr id="59" name="TextBox 58"/>
          <p:cNvSpPr txBox="1"/>
          <p:nvPr/>
        </p:nvSpPr>
        <p:spPr>
          <a:xfrm>
            <a:off x="6919916" y="2934588"/>
            <a:ext cx="2085856" cy="221599"/>
          </a:xfrm>
          <a:prstGeom prst="rect">
            <a:avLst/>
          </a:prstGeom>
          <a:noFill/>
        </p:spPr>
        <p:txBody>
          <a:bodyPr wrap="square" lIns="0" tIns="0" rIns="0" bIns="0" rtlCol="0">
            <a:spAutoFit/>
          </a:bodyPr>
          <a:lstStyle/>
          <a:p>
            <a:pPr algn="ctr">
              <a:lnSpc>
                <a:spcPct val="90000"/>
              </a:lnSpc>
              <a:defRPr/>
            </a:pPr>
            <a:r>
              <a:rPr lang="en-US" sz="1600" b="1" dirty="0">
                <a:solidFill>
                  <a:prstClr val="white"/>
                </a:solidFill>
                <a:latin typeface="MetricHPE" panose="020B0503030202060203" pitchFamily="34" charset="0"/>
                <a:cs typeface="MetricHPE" panose="020B0604020202020204" pitchFamily="34" charset="0"/>
              </a:rPr>
              <a:t>20:1 storage efficiency</a:t>
            </a:r>
            <a:r>
              <a:rPr lang="en-US" sz="1600" b="1" baseline="30000" dirty="0">
                <a:solidFill>
                  <a:prstClr val="white"/>
                </a:solidFill>
                <a:latin typeface="MetricHPE" panose="020B0503030202060203" pitchFamily="34" charset="0"/>
                <a:cs typeface="MetricHPE" panose="020B0604020202020204" pitchFamily="34" charset="0"/>
              </a:rPr>
              <a:t>1</a:t>
            </a:r>
            <a:endParaRPr lang="en-US" sz="1600" b="1" dirty="0">
              <a:solidFill>
                <a:prstClr val="white"/>
              </a:solidFill>
              <a:latin typeface="MetricHPE" panose="020B0503030202060203" pitchFamily="34" charset="0"/>
              <a:cs typeface="MetricHPE" panose="020B0604020202020204" pitchFamily="34" charset="0"/>
            </a:endParaRPr>
          </a:p>
        </p:txBody>
      </p:sp>
      <p:sp>
        <p:nvSpPr>
          <p:cNvPr id="5" name="Footer Placeholder 4"/>
          <p:cNvSpPr>
            <a:spLocks noGrp="1"/>
          </p:cNvSpPr>
          <p:nvPr>
            <p:ph type="ftr" sz="quarter" idx="10"/>
          </p:nvPr>
        </p:nvSpPr>
        <p:spPr/>
        <p:txBody>
          <a:bodyPr/>
          <a:lstStyle/>
          <a:p>
            <a:r>
              <a:rPr lang="en-US"/>
              <a:t>HPE CONFIDENTIAL | AUTHORIZED HPE PARTNER USE ONLY</a:t>
            </a:r>
            <a:endParaRPr lang="en-US" dirty="0"/>
          </a:p>
        </p:txBody>
      </p:sp>
      <p:sp>
        <p:nvSpPr>
          <p:cNvPr id="6" name="Slide Number Placeholder 5"/>
          <p:cNvSpPr>
            <a:spLocks noGrp="1"/>
          </p:cNvSpPr>
          <p:nvPr>
            <p:ph type="sldNum" sz="quarter" idx="11"/>
          </p:nvPr>
        </p:nvSpPr>
        <p:spPr/>
        <p:txBody>
          <a:bodyPr/>
          <a:lstStyle/>
          <a:p>
            <a:pPr defTabSz="1088421">
              <a:buFontTx/>
              <a:buBlip>
                <a:blip r:embed="rId4"/>
              </a:buBlip>
            </a:pPr>
            <a:fld id="{104FC826-72BB-4AF1-BA01-A94F7396A7DC}" type="slidenum">
              <a:rPr lang="en-US" smtClean="0"/>
              <a:pPr defTabSz="1088421">
                <a:buFontTx/>
                <a:buBlip>
                  <a:blip r:embed="rId4"/>
                </a:buBlip>
              </a:pPr>
              <a:t>20</a:t>
            </a:fld>
            <a:endParaRPr lang="en-US" dirty="0"/>
          </a:p>
        </p:txBody>
      </p:sp>
      <p:pic>
        <p:nvPicPr>
          <p:cNvPr id="66" name="Picture 14">
            <a:extLst>
              <a:ext uri="{FF2B5EF4-FFF2-40B4-BE49-F238E27FC236}">
                <a16:creationId xmlns:a16="http://schemas.microsoft.com/office/drawing/2014/main" id="{8940F2D5-0651-5242-9BD1-DC4DD6874AFE}"/>
              </a:ext>
            </a:extLst>
          </p:cNvPr>
          <p:cNvPicPr>
            <a:picLocks noChangeAspect="1" noChangeArrowheads="1"/>
          </p:cNvPicPr>
          <p:nvPr/>
        </p:nvPicPr>
        <p:blipFill>
          <a:blip r:embed="rId5">
            <a:lum bright="70000" contrast="-70000"/>
            <a:extLst>
              <a:ext uri="{28A0092B-C50C-407E-A947-70E740481C1C}">
                <a14:useLocalDpi xmlns:a14="http://schemas.microsoft.com/office/drawing/2010/main"/>
              </a:ext>
            </a:extLst>
          </a:blip>
          <a:srcRect/>
          <a:stretch>
            <a:fillRect/>
          </a:stretch>
        </p:blipFill>
        <p:spPr bwMode="auto">
          <a:xfrm>
            <a:off x="7331383" y="1251928"/>
            <a:ext cx="1793192" cy="1851840"/>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6329679" y="1769248"/>
            <a:ext cx="1404235" cy="979089"/>
            <a:chOff x="4076700" y="1241950"/>
            <a:chExt cx="7749694" cy="4447650"/>
          </a:xfrm>
        </p:grpSpPr>
        <p:pic>
          <p:nvPicPr>
            <p:cNvPr id="48" name="Picture 10">
              <a:extLst>
                <a:ext uri="{FF2B5EF4-FFF2-40B4-BE49-F238E27FC236}">
                  <a16:creationId xmlns:a16="http://schemas.microsoft.com/office/drawing/2014/main" id="{1EC7716B-2850-584C-82CF-A0091C0A8E5A}"/>
                </a:ext>
              </a:extLst>
            </p:cNvPr>
            <p:cNvPicPr>
              <a:picLocks noChangeAspect="1" noChangeArrowheads="1"/>
            </p:cNvPicPr>
            <p:nvPr/>
          </p:nvPicPr>
          <p:blipFill>
            <a:blip r:embed="rId6">
              <a:alphaModFix/>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076700" y="1241950"/>
              <a:ext cx="7749694" cy="444765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55660" y="1745985"/>
              <a:ext cx="6447196" cy="3439580"/>
            </a:xfrm>
            <a:prstGeom prst="rect">
              <a:avLst/>
            </a:prstGeom>
          </p:spPr>
        </p:pic>
      </p:grpSp>
      <p:sp>
        <p:nvSpPr>
          <p:cNvPr id="36" name="Rectangle 35"/>
          <p:cNvSpPr/>
          <p:nvPr/>
        </p:nvSpPr>
        <p:spPr bwMode="ltGray">
          <a:xfrm>
            <a:off x="373464" y="4031558"/>
            <a:ext cx="3778904" cy="1024388"/>
          </a:xfrm>
          <a:prstGeom prst="rect">
            <a:avLst/>
          </a:prstGeom>
          <a:solidFill>
            <a:schemeClr val="tx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r>
              <a:rPr lang="en-US" sz="2800" b="1" dirty="0">
                <a:solidFill>
                  <a:schemeClr val="bg1"/>
                </a:solidFill>
                <a:latin typeface="+mj-lt"/>
                <a:cs typeface="MetricHPE" panose="020B0604020202020204" pitchFamily="34" charset="0"/>
              </a:rPr>
              <a:t>100% automated protection</a:t>
            </a:r>
          </a:p>
        </p:txBody>
      </p:sp>
      <p:sp>
        <p:nvSpPr>
          <p:cNvPr id="37" name="Rectangle 36">
            <a:extLst>
              <a:ext uri="{FF2B5EF4-FFF2-40B4-BE49-F238E27FC236}">
                <a16:creationId xmlns:a16="http://schemas.microsoft.com/office/drawing/2014/main" id="{BE308ACE-B992-224D-BB57-62ECEFF85027}"/>
              </a:ext>
            </a:extLst>
          </p:cNvPr>
          <p:cNvSpPr/>
          <p:nvPr/>
        </p:nvSpPr>
        <p:spPr bwMode="ltGray">
          <a:xfrm>
            <a:off x="4304333" y="4031558"/>
            <a:ext cx="3591692" cy="1024388"/>
          </a:xfrm>
          <a:prstGeom prst="rect">
            <a:avLst/>
          </a:prstGeom>
          <a:solidFill>
            <a:schemeClr val="tx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r>
              <a:rPr lang="en-US" sz="2800" b="1" dirty="0">
                <a:solidFill>
                  <a:schemeClr val="bg1"/>
                </a:solidFill>
                <a:latin typeface="+mj-lt"/>
                <a:cs typeface="MetricHPE" panose="020B0604020202020204" pitchFamily="34" charset="0"/>
              </a:rPr>
              <a:t>Pay as you go</a:t>
            </a:r>
          </a:p>
        </p:txBody>
      </p:sp>
      <p:sp>
        <p:nvSpPr>
          <p:cNvPr id="38" name="Rectangle 37">
            <a:extLst>
              <a:ext uri="{FF2B5EF4-FFF2-40B4-BE49-F238E27FC236}">
                <a16:creationId xmlns:a16="http://schemas.microsoft.com/office/drawing/2014/main" id="{BDB21F40-3EF9-5E41-B04E-EF014BCA146D}"/>
              </a:ext>
            </a:extLst>
          </p:cNvPr>
          <p:cNvSpPr>
            <a:spLocks/>
          </p:cNvSpPr>
          <p:nvPr/>
        </p:nvSpPr>
        <p:spPr bwMode="ltGray">
          <a:xfrm>
            <a:off x="8047990" y="4031558"/>
            <a:ext cx="3628658" cy="1001871"/>
          </a:xfrm>
          <a:prstGeom prst="rect">
            <a:avLst/>
          </a:prstGeom>
          <a:solidFill>
            <a:schemeClr val="tx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r>
              <a:rPr lang="en-US" sz="2800" b="1" dirty="0">
                <a:solidFill>
                  <a:schemeClr val="bg1"/>
                </a:solidFill>
                <a:latin typeface="+mj-lt"/>
                <a:cs typeface="MetricHPE" panose="020B0604020202020204" pitchFamily="34" charset="0"/>
              </a:rPr>
              <a:t>Efficient, No Egress fees</a:t>
            </a:r>
          </a:p>
        </p:txBody>
      </p:sp>
      <p:grpSp>
        <p:nvGrpSpPr>
          <p:cNvPr id="3" name="Group 2"/>
          <p:cNvGrpSpPr>
            <a:grpSpLocks/>
          </p:cNvGrpSpPr>
          <p:nvPr/>
        </p:nvGrpSpPr>
        <p:grpSpPr>
          <a:xfrm>
            <a:off x="2410725" y="1465493"/>
            <a:ext cx="931964" cy="337854"/>
            <a:chOff x="4179051" y="1936353"/>
            <a:chExt cx="1151129" cy="461168"/>
          </a:xfrm>
        </p:grpSpPr>
        <p:pic>
          <p:nvPicPr>
            <p:cNvPr id="26" name="Picture 25">
              <a:extLst>
                <a:ext uri="{FF2B5EF4-FFF2-40B4-BE49-F238E27FC236}">
                  <a16:creationId xmlns:a16="http://schemas.microsoft.com/office/drawing/2014/main" id="{612B166A-6810-B043-8504-63DD318438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80489" y="2085072"/>
              <a:ext cx="1149691" cy="312449"/>
            </a:xfrm>
            <a:prstGeom prst="rect">
              <a:avLst/>
            </a:prstGeom>
          </p:spPr>
        </p:pic>
        <p:pic>
          <p:nvPicPr>
            <p:cNvPr id="32" name="Picture 31">
              <a:extLst>
                <a:ext uri="{FF2B5EF4-FFF2-40B4-BE49-F238E27FC236}">
                  <a16:creationId xmlns:a16="http://schemas.microsoft.com/office/drawing/2014/main" id="{9259E975-72C6-5F49-8023-D7B446FF44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79051" y="1936353"/>
              <a:ext cx="1149691" cy="312449"/>
            </a:xfrm>
            <a:prstGeom prst="rect">
              <a:avLst/>
            </a:prstGeom>
          </p:spPr>
        </p:pic>
      </p:grpSp>
      <p:pic>
        <p:nvPicPr>
          <p:cNvPr id="34" name="Picture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33774" y="1758363"/>
            <a:ext cx="334480" cy="457200"/>
          </a:xfrm>
          <a:prstGeom prst="rect">
            <a:avLst/>
          </a:prstGeom>
        </p:spPr>
      </p:pic>
      <p:pic>
        <p:nvPicPr>
          <p:cNvPr id="35" name="Picture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28227" y="1523186"/>
            <a:ext cx="345896" cy="457200"/>
          </a:xfrm>
          <a:prstGeom prst="rect">
            <a:avLst/>
          </a:prstGeom>
        </p:spPr>
      </p:pic>
      <p:pic>
        <p:nvPicPr>
          <p:cNvPr id="39" name="Picture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28227" y="2519737"/>
            <a:ext cx="345896" cy="457200"/>
          </a:xfrm>
          <a:prstGeom prst="rect">
            <a:avLst/>
          </a:prstGeom>
        </p:spPr>
      </p:pic>
      <p:pic>
        <p:nvPicPr>
          <p:cNvPr id="46" name="Picture 4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28227" y="1525805"/>
            <a:ext cx="345896" cy="457200"/>
          </a:xfrm>
          <a:prstGeom prst="rect">
            <a:avLst/>
          </a:prstGeom>
        </p:spPr>
      </p:pic>
    </p:spTree>
    <p:extLst>
      <p:ext uri="{BB962C8B-B14F-4D97-AF65-F5344CB8AC3E}">
        <p14:creationId xmlns:p14="http://schemas.microsoft.com/office/powerpoint/2010/main" val="3654542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a:t>HPE CONFIDENTIAL | AUTHORIZED HPE PARTNER USE ONLY</a:t>
            </a:r>
            <a:endParaRPr lang="en-US" dirty="0"/>
          </a:p>
        </p:txBody>
      </p:sp>
      <p:sp>
        <p:nvSpPr>
          <p:cNvPr id="3" name="Slide Number Placeholder 2"/>
          <p:cNvSpPr>
            <a:spLocks noGrp="1"/>
          </p:cNvSpPr>
          <p:nvPr>
            <p:ph type="sldNum" sz="quarter" idx="11"/>
          </p:nvPr>
        </p:nvSpPr>
        <p:spPr/>
        <p:txBody>
          <a:bodyPr/>
          <a:lstStyle/>
          <a:p>
            <a:fld id="{104FC826-72BB-4AF1-BA01-A94F7396A7DC}" type="slidenum">
              <a:rPr lang="en-US" smtClean="0"/>
              <a:pPr/>
              <a:t>21</a:t>
            </a:fld>
            <a:endParaRPr lang="en-US" dirty="0"/>
          </a:p>
        </p:txBody>
      </p:sp>
      <p:sp>
        <p:nvSpPr>
          <p:cNvPr id="5" name="Title 4"/>
          <p:cNvSpPr>
            <a:spLocks noGrp="1"/>
          </p:cNvSpPr>
          <p:nvPr>
            <p:ph type="title"/>
          </p:nvPr>
        </p:nvSpPr>
        <p:spPr/>
        <p:txBody>
          <a:bodyPr/>
          <a:lstStyle/>
          <a:p>
            <a:r>
              <a:rPr lang="en-US"/>
              <a:t>HPE SimpliVity: Enterprise backup to cloud that’s effortless</a:t>
            </a:r>
            <a:endParaRPr lang="en-US" dirty="0"/>
          </a:p>
        </p:txBody>
      </p:sp>
      <p:grpSp>
        <p:nvGrpSpPr>
          <p:cNvPr id="9" name="Group 8"/>
          <p:cNvGrpSpPr/>
          <p:nvPr/>
        </p:nvGrpSpPr>
        <p:grpSpPr>
          <a:xfrm>
            <a:off x="6105717" y="1118917"/>
            <a:ext cx="5941585" cy="3600227"/>
            <a:chOff x="6105717" y="1118917"/>
            <a:chExt cx="5941585" cy="3600227"/>
          </a:xfrm>
        </p:grpSpPr>
        <p:pic>
          <p:nvPicPr>
            <p:cNvPr id="12" name="Picture 10">
              <a:extLst>
                <a:ext uri="{FF2B5EF4-FFF2-40B4-BE49-F238E27FC236}">
                  <a16:creationId xmlns:a16="http://schemas.microsoft.com/office/drawing/2014/main" id="{1EC7716B-2850-584C-82CF-A0091C0A8E5A}"/>
                </a:ext>
              </a:extLst>
            </p:cNvPr>
            <p:cNvPicPr>
              <a:picLocks noChangeAspect="1" noChangeArrowheads="1"/>
            </p:cNvPicPr>
            <p:nvPr/>
          </p:nvPicPr>
          <p:blipFill>
            <a:blip r:embed="rId3">
              <a:alphaModFix/>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105717" y="1118917"/>
              <a:ext cx="5941585" cy="360022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73554" y="1410473"/>
              <a:ext cx="5005909" cy="2813109"/>
            </a:xfrm>
            <a:prstGeom prst="rect">
              <a:avLst/>
            </a:prstGeom>
            <a:ln>
              <a:solidFill>
                <a:schemeClr val="tx1">
                  <a:lumMod val="65000"/>
                  <a:lumOff val="35000"/>
                </a:schemeClr>
              </a:solidFill>
            </a:ln>
          </p:spPr>
        </p:pic>
      </p:grpSp>
      <p:sp>
        <p:nvSpPr>
          <p:cNvPr id="10" name="Text Placeholder 6"/>
          <p:cNvSpPr txBox="1">
            <a:spLocks/>
          </p:cNvSpPr>
          <p:nvPr/>
        </p:nvSpPr>
        <p:spPr>
          <a:xfrm>
            <a:off x="1278179" y="1410473"/>
            <a:ext cx="4744248" cy="3909177"/>
          </a:xfrm>
          <a:prstGeom prst="rect">
            <a:avLst/>
          </a:prstGeom>
        </p:spPr>
        <p:txBody>
          <a:bodyPr vert="horz" lIns="0" tIns="0" rIns="0" bIns="0" rtlCol="0">
            <a:noAutofit/>
          </a:bodyPr>
          <a:lstStyle>
            <a:lvl1pPr marL="182880" indent="-182880" algn="l" defTabSz="914400" rtl="0" eaLnBrk="1" latinLnBrk="0" hangingPunct="1">
              <a:lnSpc>
                <a:spcPct val="90000"/>
              </a:lnSpc>
              <a:spcBef>
                <a:spcPts val="400"/>
              </a:spcBef>
              <a:buClr>
                <a:schemeClr val="bg1"/>
              </a:buClr>
              <a:buFont typeface="MetricHPE" panose="020B0303030202060203" pitchFamily="34" charset="0"/>
              <a:buChar char="•"/>
              <a:defRPr sz="2000" kern="1200">
                <a:solidFill>
                  <a:schemeClr val="bg1"/>
                </a:solidFill>
                <a:latin typeface="MetricHPE" panose="020B0303030202060203" pitchFamily="34" charset="0"/>
                <a:ea typeface="+mn-ea"/>
                <a:cs typeface="+mn-cs"/>
              </a:defRPr>
            </a:lvl1pPr>
            <a:lvl2pPr marL="411480" indent="-182880" algn="l" defTabSz="914400" rtl="0" eaLnBrk="1" latinLnBrk="0" hangingPunct="1">
              <a:lnSpc>
                <a:spcPct val="90000"/>
              </a:lnSpc>
              <a:spcBef>
                <a:spcPts val="400"/>
              </a:spcBef>
              <a:buClr>
                <a:schemeClr val="bg1"/>
              </a:buClr>
              <a:buSzPct val="90000"/>
              <a:buFont typeface="MetricHPE" panose="020B0303030202060203" pitchFamily="34" charset="0"/>
              <a:buChar char="•"/>
              <a:defRPr sz="1800" kern="1200">
                <a:solidFill>
                  <a:schemeClr val="bg1"/>
                </a:solidFill>
                <a:latin typeface="MetricHPE" panose="020B0303030202060203" pitchFamily="34" charset="0"/>
                <a:ea typeface="+mn-ea"/>
                <a:cs typeface="+mn-cs"/>
              </a:defRPr>
            </a:lvl2pPr>
            <a:lvl3pPr marL="548640" indent="-137160" algn="l" defTabSz="914400" rtl="0" eaLnBrk="1" latinLnBrk="0" hangingPunct="1">
              <a:lnSpc>
                <a:spcPct val="90000"/>
              </a:lnSpc>
              <a:spcBef>
                <a:spcPts val="400"/>
              </a:spcBef>
              <a:buClr>
                <a:schemeClr val="bg1"/>
              </a:buClr>
              <a:buFont typeface="MetricHPE" panose="020B0303030202060203" pitchFamily="34" charset="0"/>
              <a:buChar char="–"/>
              <a:defRPr sz="1600" kern="1200">
                <a:solidFill>
                  <a:schemeClr val="bg1"/>
                </a:solidFill>
                <a:latin typeface="MetricHPE" panose="020B0303030202060203" pitchFamily="34" charset="0"/>
                <a:ea typeface="+mn-ea"/>
                <a:cs typeface="+mn-cs"/>
              </a:defRPr>
            </a:lvl3pPr>
            <a:lvl4pPr marL="731520" indent="-137160" algn="l" defTabSz="914400" rtl="0" eaLnBrk="1" latinLnBrk="0" hangingPunct="1">
              <a:lnSpc>
                <a:spcPct val="90000"/>
              </a:lnSpc>
              <a:spcBef>
                <a:spcPts val="400"/>
              </a:spcBef>
              <a:buClr>
                <a:schemeClr val="bg1"/>
              </a:buClr>
              <a:buFont typeface="MetricHPE" panose="020B0303030202060203" pitchFamily="34" charset="0"/>
              <a:buChar char="–"/>
              <a:defRPr sz="1400" kern="1200">
                <a:solidFill>
                  <a:schemeClr val="bg1"/>
                </a:solidFill>
                <a:latin typeface="MetricHPE" panose="020B0303030202060203" pitchFamily="34" charset="0"/>
                <a:ea typeface="+mn-ea"/>
                <a:cs typeface="+mn-cs"/>
              </a:defRPr>
            </a:lvl4pPr>
            <a:lvl5pPr marL="868680" indent="-137160" algn="l" defTabSz="914400" rtl="0" eaLnBrk="1" latinLnBrk="0" hangingPunct="1">
              <a:lnSpc>
                <a:spcPct val="90000"/>
              </a:lnSpc>
              <a:spcBef>
                <a:spcPts val="400"/>
              </a:spcBef>
              <a:buClr>
                <a:schemeClr val="bg1"/>
              </a:buClr>
              <a:buFont typeface="MetricHPE" panose="020B0303030202060203" pitchFamily="34" charset="0"/>
              <a:buChar char="–"/>
              <a:defRPr sz="1400" kern="1200">
                <a:solidFill>
                  <a:schemeClr val="bg1"/>
                </a:solidFill>
                <a:latin typeface="MetricHPE" panose="020B0303030202060203" pitchFamily="34" charset="0"/>
                <a:ea typeface="+mn-ea"/>
                <a:cs typeface="+mn-cs"/>
              </a:defRPr>
            </a:lvl5pPr>
            <a:lvl6pPr marL="1051560" indent="-137160" algn="l" defTabSz="914400" rtl="0" eaLnBrk="1" latinLnBrk="0" hangingPunct="1">
              <a:lnSpc>
                <a:spcPct val="90000"/>
              </a:lnSpc>
              <a:spcBef>
                <a:spcPts val="600"/>
              </a:spcBef>
              <a:buClr>
                <a:schemeClr val="tx1"/>
              </a:buClr>
              <a:buFont typeface="MetricHP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
                <a:schemeClr val="tx1"/>
              </a:buClr>
              <a:buFont typeface="MetricHP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
                <a:schemeClr val="tx1"/>
              </a:buClr>
              <a:buFont typeface="MetricHP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
                <a:schemeClr val="tx1"/>
              </a:buClr>
              <a:buFont typeface="MetricHPE" panose="020B0303030202060203" pitchFamily="34" charset="0"/>
              <a:buChar char="–"/>
              <a:defRPr sz="1200" kern="1200">
                <a:solidFill>
                  <a:schemeClr val="tx1"/>
                </a:solidFill>
                <a:latin typeface="+mn-lt"/>
                <a:ea typeface="+mn-ea"/>
                <a:cs typeface="+mn-cs"/>
              </a:defRPr>
            </a:lvl9pPr>
          </a:lstStyle>
          <a:p>
            <a:pPr marL="0" indent="0">
              <a:buFont typeface="MetricHPE" panose="020B0303030202060203" pitchFamily="34" charset="0"/>
              <a:buNone/>
            </a:pPr>
            <a:r>
              <a:rPr lang="en-US" sz="3600" b="1" dirty="0">
                <a:latin typeface="+mn-lt"/>
              </a:rPr>
              <a:t>Simple </a:t>
            </a:r>
          </a:p>
          <a:p>
            <a:pPr marL="0" indent="0">
              <a:spcAft>
                <a:spcPts val="1200"/>
              </a:spcAft>
              <a:buFont typeface="MetricHPE" panose="020B0303030202060203" pitchFamily="34" charset="0"/>
              <a:buNone/>
            </a:pPr>
            <a:r>
              <a:rPr lang="en-US" dirty="0">
                <a:latin typeface="+mn-lt"/>
              </a:rPr>
              <a:t>to setup, manage, maintain</a:t>
            </a:r>
          </a:p>
          <a:p>
            <a:pPr marL="0" indent="0">
              <a:buFont typeface="MetricHPE" panose="020B0303030202060203" pitchFamily="34" charset="0"/>
              <a:buNone/>
            </a:pPr>
            <a:r>
              <a:rPr lang="en-US" sz="3600" b="1" dirty="0">
                <a:latin typeface="+mn-lt"/>
              </a:rPr>
              <a:t>6 clicks </a:t>
            </a:r>
          </a:p>
          <a:p>
            <a:pPr marL="0" indent="0">
              <a:spcAft>
                <a:spcPts val="1200"/>
              </a:spcAft>
              <a:buFont typeface="MetricHPE" panose="020B0303030202060203" pitchFamily="34" charset="0"/>
              <a:buNone/>
            </a:pPr>
            <a:r>
              <a:rPr lang="en-US" dirty="0">
                <a:latin typeface="+mn-lt"/>
              </a:rPr>
              <a:t>to set backup policies direct to cloud</a:t>
            </a:r>
          </a:p>
          <a:p>
            <a:pPr marL="0" indent="0">
              <a:buFont typeface="MetricHPE" panose="020B0303030202060203" pitchFamily="34" charset="0"/>
              <a:buNone/>
            </a:pPr>
            <a:r>
              <a:rPr lang="en-US" sz="3600" b="1" dirty="0">
                <a:latin typeface="+mn-lt"/>
              </a:rPr>
              <a:t>&lt;60 seconds </a:t>
            </a:r>
          </a:p>
          <a:p>
            <a:pPr marL="0" indent="0">
              <a:spcAft>
                <a:spcPts val="1200"/>
              </a:spcAft>
              <a:buFont typeface="MetricHPE" panose="020B0303030202060203" pitchFamily="34" charset="0"/>
              <a:buNone/>
            </a:pPr>
            <a:r>
              <a:rPr lang="en-US" dirty="0">
                <a:latin typeface="+mn-lt"/>
              </a:rPr>
              <a:t>to update backup policies for 1000s of VMs</a:t>
            </a:r>
          </a:p>
          <a:p>
            <a:pPr marL="0" indent="0">
              <a:buFont typeface="MetricHPE" panose="020B0303030202060203" pitchFamily="34" charset="0"/>
              <a:buNone/>
            </a:pPr>
            <a:r>
              <a:rPr lang="en-US" sz="3600" b="1" dirty="0">
                <a:latin typeface="+mn-lt"/>
              </a:rPr>
              <a:t>Zero egress costs</a:t>
            </a:r>
          </a:p>
          <a:p>
            <a:pPr marL="0" indent="0">
              <a:buFont typeface="MetricHPE" panose="020B0303030202060203" pitchFamily="34" charset="0"/>
              <a:buNone/>
            </a:pPr>
            <a:r>
              <a:rPr lang="en-US" dirty="0">
                <a:latin typeface="+mn-lt"/>
              </a:rPr>
              <a:t>to restore backups to multiple edge sites</a:t>
            </a:r>
          </a:p>
        </p:txBody>
      </p:sp>
    </p:spTree>
    <p:extLst>
      <p:ext uri="{BB962C8B-B14F-4D97-AF65-F5344CB8AC3E}">
        <p14:creationId xmlns:p14="http://schemas.microsoft.com/office/powerpoint/2010/main" val="3749903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35062-F9AB-BF46-86A8-BBC2A159DF54}"/>
              </a:ext>
            </a:extLst>
          </p:cNvPr>
          <p:cNvSpPr>
            <a:spLocks noGrp="1"/>
          </p:cNvSpPr>
          <p:nvPr>
            <p:ph type="title"/>
          </p:nvPr>
        </p:nvSpPr>
        <p:spPr/>
        <p:txBody>
          <a:bodyPr/>
          <a:lstStyle/>
          <a:p>
            <a:r>
              <a:rPr lang="en-US" dirty="0"/>
              <a:t>ADVANCING built-in BACKUP</a:t>
            </a:r>
            <a:r>
              <a:rPr lang="en-US"/>
              <a:t>: Cost-effective </a:t>
            </a:r>
            <a:r>
              <a:rPr lang="en-US" dirty="0"/>
              <a:t>secondary backup TIER</a:t>
            </a:r>
          </a:p>
        </p:txBody>
      </p:sp>
      <p:pic>
        <p:nvPicPr>
          <p:cNvPr id="15" name="Picture 14">
            <a:extLst>
              <a:ext uri="{FF2B5EF4-FFF2-40B4-BE49-F238E27FC236}">
                <a16:creationId xmlns:a16="http://schemas.microsoft.com/office/drawing/2014/main" id="{139EF349-778F-3044-9F39-7B3F43ACC91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813203" y="1864086"/>
            <a:ext cx="1038195" cy="1239674"/>
          </a:xfrm>
          <a:prstGeom prst="rect">
            <a:avLst/>
          </a:prstGeom>
        </p:spPr>
      </p:pic>
      <p:sp>
        <p:nvSpPr>
          <p:cNvPr id="23" name="Rectangle 22"/>
          <p:cNvSpPr/>
          <p:nvPr/>
        </p:nvSpPr>
        <p:spPr bwMode="ltGray">
          <a:xfrm>
            <a:off x="430924" y="4009837"/>
            <a:ext cx="3778904" cy="1024388"/>
          </a:xfrm>
          <a:prstGeom prst="rect">
            <a:avLst/>
          </a:prstGeom>
          <a:solidFill>
            <a:schemeClr val="tx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r>
              <a:rPr lang="en-US" sz="2800" b="1" dirty="0">
                <a:solidFill>
                  <a:schemeClr val="bg1"/>
                </a:solidFill>
                <a:latin typeface="+mj-lt"/>
                <a:cs typeface="MetricHPE" panose="020B0604020202020204" pitchFamily="34" charset="0"/>
              </a:rPr>
              <a:t>100% automated protection</a:t>
            </a:r>
          </a:p>
        </p:txBody>
      </p:sp>
      <p:sp>
        <p:nvSpPr>
          <p:cNvPr id="34" name="Rectangle 33">
            <a:extLst>
              <a:ext uri="{FF2B5EF4-FFF2-40B4-BE49-F238E27FC236}">
                <a16:creationId xmlns:a16="http://schemas.microsoft.com/office/drawing/2014/main" id="{BE308ACE-B992-224D-BB57-62ECEFF85027}"/>
              </a:ext>
            </a:extLst>
          </p:cNvPr>
          <p:cNvSpPr/>
          <p:nvPr/>
        </p:nvSpPr>
        <p:spPr bwMode="ltGray">
          <a:xfrm>
            <a:off x="4361793" y="4009837"/>
            <a:ext cx="3591692" cy="1024388"/>
          </a:xfrm>
          <a:prstGeom prst="rect">
            <a:avLst/>
          </a:prstGeom>
          <a:solidFill>
            <a:schemeClr val="tx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r>
              <a:rPr lang="en-US" sz="2800" b="1" dirty="0">
                <a:solidFill>
                  <a:schemeClr val="bg1"/>
                </a:solidFill>
                <a:latin typeface="+mj-lt"/>
                <a:cs typeface="MetricHPE" panose="020B0604020202020204" pitchFamily="34" charset="0"/>
              </a:rPr>
              <a:t>Cost-effective</a:t>
            </a:r>
          </a:p>
        </p:txBody>
      </p:sp>
      <p:sp>
        <p:nvSpPr>
          <p:cNvPr id="35" name="Rectangle 34">
            <a:extLst>
              <a:ext uri="{FF2B5EF4-FFF2-40B4-BE49-F238E27FC236}">
                <a16:creationId xmlns:a16="http://schemas.microsoft.com/office/drawing/2014/main" id="{BDB21F40-3EF9-5E41-B04E-EF014BCA146D}"/>
              </a:ext>
            </a:extLst>
          </p:cNvPr>
          <p:cNvSpPr/>
          <p:nvPr/>
        </p:nvSpPr>
        <p:spPr bwMode="ltGray">
          <a:xfrm>
            <a:off x="8105450" y="4031439"/>
            <a:ext cx="3628658" cy="1001871"/>
          </a:xfrm>
          <a:prstGeom prst="rect">
            <a:avLst/>
          </a:prstGeom>
          <a:solidFill>
            <a:schemeClr val="tx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r>
              <a:rPr lang="en-US" sz="2800" b="1" dirty="0">
                <a:solidFill>
                  <a:schemeClr val="bg1"/>
                </a:solidFill>
                <a:latin typeface="+mj-lt"/>
                <a:cs typeface="MetricHPE" panose="020B0604020202020204" pitchFamily="34" charset="0"/>
              </a:rPr>
              <a:t>SLAs without compromise</a:t>
            </a:r>
          </a:p>
        </p:txBody>
      </p:sp>
      <p:grpSp>
        <p:nvGrpSpPr>
          <p:cNvPr id="4" name="Group 3"/>
          <p:cNvGrpSpPr/>
          <p:nvPr/>
        </p:nvGrpSpPr>
        <p:grpSpPr>
          <a:xfrm>
            <a:off x="2794545" y="2334878"/>
            <a:ext cx="993019" cy="191676"/>
            <a:chOff x="4641305" y="2784738"/>
            <a:chExt cx="1149691" cy="267717"/>
          </a:xfrm>
        </p:grpSpPr>
        <p:pic>
          <p:nvPicPr>
            <p:cNvPr id="40" name="Picture 39">
              <a:extLst>
                <a:ext uri="{FF2B5EF4-FFF2-40B4-BE49-F238E27FC236}">
                  <a16:creationId xmlns:a16="http://schemas.microsoft.com/office/drawing/2014/main" id="{9259E975-72C6-5F49-8023-D7B446FF444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41305" y="2869539"/>
              <a:ext cx="1149691" cy="182916"/>
            </a:xfrm>
            <a:prstGeom prst="rect">
              <a:avLst/>
            </a:prstGeom>
          </p:spPr>
        </p:pic>
        <p:pic>
          <p:nvPicPr>
            <p:cNvPr id="41" name="Picture 40">
              <a:extLst>
                <a:ext uri="{FF2B5EF4-FFF2-40B4-BE49-F238E27FC236}">
                  <a16:creationId xmlns:a16="http://schemas.microsoft.com/office/drawing/2014/main" id="{9259E975-72C6-5F49-8023-D7B446FF444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41305" y="2784738"/>
              <a:ext cx="1149691" cy="182916"/>
            </a:xfrm>
            <a:prstGeom prst="rect">
              <a:avLst/>
            </a:prstGeom>
          </p:spPr>
        </p:pic>
      </p:grpSp>
      <p:grpSp>
        <p:nvGrpSpPr>
          <p:cNvPr id="42" name="Group 41"/>
          <p:cNvGrpSpPr/>
          <p:nvPr/>
        </p:nvGrpSpPr>
        <p:grpSpPr>
          <a:xfrm>
            <a:off x="2794545" y="2822257"/>
            <a:ext cx="993019" cy="191676"/>
            <a:chOff x="4641305" y="2784738"/>
            <a:chExt cx="1149691" cy="267717"/>
          </a:xfrm>
        </p:grpSpPr>
        <p:pic>
          <p:nvPicPr>
            <p:cNvPr id="43" name="Picture 42">
              <a:extLst>
                <a:ext uri="{FF2B5EF4-FFF2-40B4-BE49-F238E27FC236}">
                  <a16:creationId xmlns:a16="http://schemas.microsoft.com/office/drawing/2014/main" id="{9259E975-72C6-5F49-8023-D7B446FF444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41305" y="2869539"/>
              <a:ext cx="1149691" cy="182916"/>
            </a:xfrm>
            <a:prstGeom prst="rect">
              <a:avLst/>
            </a:prstGeom>
          </p:spPr>
        </p:pic>
        <p:pic>
          <p:nvPicPr>
            <p:cNvPr id="44" name="Picture 43">
              <a:extLst>
                <a:ext uri="{FF2B5EF4-FFF2-40B4-BE49-F238E27FC236}">
                  <a16:creationId xmlns:a16="http://schemas.microsoft.com/office/drawing/2014/main" id="{9259E975-72C6-5F49-8023-D7B446FF444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41305" y="2784738"/>
              <a:ext cx="1149691" cy="182916"/>
            </a:xfrm>
            <a:prstGeom prst="rect">
              <a:avLst/>
            </a:prstGeom>
          </p:spPr>
        </p:pic>
      </p:grpSp>
      <p:cxnSp>
        <p:nvCxnSpPr>
          <p:cNvPr id="45" name="Straight Arrow Connector 44"/>
          <p:cNvCxnSpPr>
            <a:stCxn id="26" idx="3"/>
            <a:endCxn id="46" idx="3"/>
          </p:cNvCxnSpPr>
          <p:nvPr/>
        </p:nvCxnSpPr>
        <p:spPr>
          <a:xfrm>
            <a:off x="3731776" y="1904838"/>
            <a:ext cx="3356280" cy="550487"/>
          </a:xfrm>
          <a:prstGeom prst="straightConnector1">
            <a:avLst/>
          </a:prstGeom>
          <a:ln w="19050">
            <a:solidFill>
              <a:schemeClr val="accent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40" idx="3"/>
            <a:endCxn id="46" idx="3"/>
          </p:cNvCxnSpPr>
          <p:nvPr/>
        </p:nvCxnSpPr>
        <p:spPr>
          <a:xfrm flipV="1">
            <a:off x="3787564" y="2455325"/>
            <a:ext cx="3300492" cy="5749"/>
          </a:xfrm>
          <a:prstGeom prst="straightConnector1">
            <a:avLst/>
          </a:prstGeom>
          <a:ln w="19050">
            <a:solidFill>
              <a:schemeClr val="accent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43" idx="3"/>
            <a:endCxn id="46" idx="3"/>
          </p:cNvCxnSpPr>
          <p:nvPr/>
        </p:nvCxnSpPr>
        <p:spPr>
          <a:xfrm flipV="1">
            <a:off x="3787564" y="2455325"/>
            <a:ext cx="3300492" cy="493128"/>
          </a:xfrm>
          <a:prstGeom prst="straightConnector1">
            <a:avLst/>
          </a:prstGeom>
          <a:ln w="19050">
            <a:solidFill>
              <a:schemeClr val="accent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2646736" y="3018724"/>
            <a:ext cx="1288636" cy="522654"/>
          </a:xfrm>
          <a:prstGeom prst="rect">
            <a:avLst/>
          </a:prstGeom>
          <a:noFill/>
          <a:ln w="57150">
            <a:noFill/>
            <a:miter lim="800000"/>
          </a:ln>
        </p:spPr>
        <p:txBody>
          <a:bodyPr wrap="square" lIns="182880" tIns="182880" rIns="182880" bIns="182880" rtlCol="0" anchor="ctr">
            <a:noAutofit/>
          </a:bodyPr>
          <a:lstStyle/>
          <a:p>
            <a:pPr algn="ctr">
              <a:lnSpc>
                <a:spcPct val="90000"/>
              </a:lnSpc>
              <a:spcBef>
                <a:spcPts val="400"/>
              </a:spcBef>
              <a:defRPr/>
            </a:pPr>
            <a:r>
              <a:rPr lang="en-US" b="1" dirty="0">
                <a:solidFill>
                  <a:prstClr val="white"/>
                </a:solidFill>
              </a:rPr>
              <a:t>Edge sites</a:t>
            </a:r>
          </a:p>
        </p:txBody>
      </p:sp>
      <p:sp>
        <p:nvSpPr>
          <p:cNvPr id="57" name="TextBox 56">
            <a:extLst>
              <a:ext uri="{FF2B5EF4-FFF2-40B4-BE49-F238E27FC236}">
                <a16:creationId xmlns:a16="http://schemas.microsoft.com/office/drawing/2014/main" id="{4467AD31-16A1-411F-BF5F-688D78019488}"/>
              </a:ext>
            </a:extLst>
          </p:cNvPr>
          <p:cNvSpPr txBox="1"/>
          <p:nvPr/>
        </p:nvSpPr>
        <p:spPr>
          <a:xfrm>
            <a:off x="7551951" y="1328146"/>
            <a:ext cx="1560698" cy="350210"/>
          </a:xfrm>
          <a:prstGeom prst="rect">
            <a:avLst/>
          </a:prstGeom>
          <a:noFill/>
        </p:spPr>
        <p:txBody>
          <a:bodyPr wrap="none" lIns="0" tIns="0" rIns="0" bIns="0" rtlCol="0">
            <a:noAutofit/>
          </a:bodyPr>
          <a:lstStyle/>
          <a:p>
            <a:pPr algn="ctr" defTabSz="913668">
              <a:lnSpc>
                <a:spcPct val="90000"/>
              </a:lnSpc>
              <a:defRPr/>
            </a:pPr>
            <a:r>
              <a:rPr lang="en-US" sz="1799" b="1" dirty="0">
                <a:solidFill>
                  <a:prstClr val="white"/>
                </a:solidFill>
                <a:latin typeface="+mj-lt"/>
                <a:cs typeface="MetricHPE" panose="020B0604020202020204" pitchFamily="34" charset="0"/>
              </a:rPr>
              <a:t>HPE StoreOnce</a:t>
            </a:r>
          </a:p>
          <a:p>
            <a:pPr algn="ctr" defTabSz="913668">
              <a:lnSpc>
                <a:spcPct val="90000"/>
              </a:lnSpc>
              <a:defRPr/>
            </a:pPr>
            <a:r>
              <a:rPr lang="en-US" sz="1799" b="1" dirty="0">
                <a:solidFill>
                  <a:prstClr val="white"/>
                </a:solidFill>
                <a:latin typeface="+mj-lt"/>
                <a:cs typeface="MetricHPE" panose="020B0604020202020204" pitchFamily="34" charset="0"/>
              </a:rPr>
              <a:t>at central site</a:t>
            </a:r>
          </a:p>
        </p:txBody>
      </p:sp>
      <p:sp>
        <p:nvSpPr>
          <p:cNvPr id="58" name="TextBox 57"/>
          <p:cNvSpPr txBox="1"/>
          <p:nvPr/>
        </p:nvSpPr>
        <p:spPr>
          <a:xfrm>
            <a:off x="3405874" y="1176969"/>
            <a:ext cx="2751765" cy="522654"/>
          </a:xfrm>
          <a:prstGeom prst="rect">
            <a:avLst/>
          </a:prstGeom>
          <a:noFill/>
          <a:ln w="57150">
            <a:noFill/>
            <a:miter lim="800000"/>
          </a:ln>
        </p:spPr>
        <p:txBody>
          <a:bodyPr wrap="square" lIns="182880" tIns="182880" rIns="182880" bIns="182880" rtlCol="0" anchor="ctr">
            <a:noAutofit/>
          </a:bodyPr>
          <a:lstStyle/>
          <a:p>
            <a:pPr algn="ctr">
              <a:lnSpc>
                <a:spcPct val="90000"/>
              </a:lnSpc>
              <a:spcBef>
                <a:spcPts val="400"/>
              </a:spcBef>
              <a:defRPr/>
            </a:pPr>
            <a:r>
              <a:rPr lang="en-US" b="1" dirty="0">
                <a:solidFill>
                  <a:prstClr val="white"/>
                </a:solidFill>
                <a:latin typeface="+mj-lt"/>
              </a:rPr>
              <a:t>HPE SimpliVity federation</a:t>
            </a:r>
          </a:p>
        </p:txBody>
      </p:sp>
      <p:sp>
        <p:nvSpPr>
          <p:cNvPr id="17" name="Rectangle 16"/>
          <p:cNvSpPr/>
          <p:nvPr/>
        </p:nvSpPr>
        <p:spPr>
          <a:xfrm>
            <a:off x="8332300" y="6022375"/>
            <a:ext cx="3046027" cy="215444"/>
          </a:xfrm>
          <a:prstGeom prst="rect">
            <a:avLst/>
          </a:prstGeom>
        </p:spPr>
        <p:txBody>
          <a:bodyPr wrap="none">
            <a:spAutoFit/>
          </a:bodyPr>
          <a:lstStyle/>
          <a:p>
            <a:pPr defTabSz="914217">
              <a:defRPr/>
            </a:pPr>
            <a:r>
              <a:rPr lang="en-US" sz="800" dirty="0">
                <a:solidFill>
                  <a:prstClr val="white"/>
                </a:solidFill>
                <a:ea typeface="MetricHPE" panose="020F0502020204030204" pitchFamily="34" charset="0"/>
              </a:rPr>
              <a:t>1 Assuming dedupe ratio of 20:1 as compared to a fully hydrated backup</a:t>
            </a:r>
          </a:p>
        </p:txBody>
      </p:sp>
      <p:sp>
        <p:nvSpPr>
          <p:cNvPr id="59" name="TextBox 58"/>
          <p:cNvSpPr txBox="1"/>
          <p:nvPr/>
        </p:nvSpPr>
        <p:spPr>
          <a:xfrm>
            <a:off x="7289372" y="3190258"/>
            <a:ext cx="2085856" cy="221599"/>
          </a:xfrm>
          <a:prstGeom prst="rect">
            <a:avLst/>
          </a:prstGeom>
          <a:noFill/>
        </p:spPr>
        <p:txBody>
          <a:bodyPr wrap="square" lIns="0" tIns="0" rIns="0" bIns="0" rtlCol="0">
            <a:spAutoFit/>
          </a:bodyPr>
          <a:lstStyle/>
          <a:p>
            <a:pPr algn="ctr">
              <a:lnSpc>
                <a:spcPct val="90000"/>
              </a:lnSpc>
              <a:defRPr/>
            </a:pPr>
            <a:r>
              <a:rPr lang="en-US" sz="1600" b="1" dirty="0">
                <a:solidFill>
                  <a:prstClr val="white"/>
                </a:solidFill>
                <a:latin typeface="MetricHPE" panose="020B0503030202060203" pitchFamily="34" charset="0"/>
                <a:cs typeface="MetricHPE" panose="020B0604020202020204" pitchFamily="34" charset="0"/>
              </a:rPr>
              <a:t>20:1 storage efficiency</a:t>
            </a:r>
            <a:r>
              <a:rPr lang="en-US" sz="1600" b="1" baseline="30000" dirty="0">
                <a:solidFill>
                  <a:prstClr val="white"/>
                </a:solidFill>
                <a:latin typeface="MetricHPE" panose="020B0503030202060203" pitchFamily="34" charset="0"/>
                <a:cs typeface="MetricHPE" panose="020B0604020202020204" pitchFamily="34" charset="0"/>
              </a:rPr>
              <a:t>1</a:t>
            </a:r>
            <a:endParaRPr lang="en-US" sz="1600" b="1" dirty="0">
              <a:solidFill>
                <a:prstClr val="white"/>
              </a:solidFill>
              <a:latin typeface="MetricHPE" panose="020B0503030202060203" pitchFamily="34" charset="0"/>
              <a:cs typeface="MetricHPE" panose="020B0604020202020204" pitchFamily="34" charset="0"/>
            </a:endParaRPr>
          </a:p>
        </p:txBody>
      </p:sp>
      <p:sp>
        <p:nvSpPr>
          <p:cNvPr id="5" name="Footer Placeholder 4"/>
          <p:cNvSpPr>
            <a:spLocks noGrp="1"/>
          </p:cNvSpPr>
          <p:nvPr>
            <p:ph type="ftr" sz="quarter" idx="10"/>
          </p:nvPr>
        </p:nvSpPr>
        <p:spPr/>
        <p:txBody>
          <a:bodyPr/>
          <a:lstStyle/>
          <a:p>
            <a:r>
              <a:rPr lang="en-US"/>
              <a:t>HPE CONFIDENTIAL | AUTHORIZED HPE PARTNER USE ONLY</a:t>
            </a:r>
            <a:endParaRPr lang="en-US" dirty="0"/>
          </a:p>
        </p:txBody>
      </p:sp>
      <p:sp>
        <p:nvSpPr>
          <p:cNvPr id="6" name="Slide Number Placeholder 5"/>
          <p:cNvSpPr>
            <a:spLocks noGrp="1"/>
          </p:cNvSpPr>
          <p:nvPr>
            <p:ph type="sldNum" sz="quarter" idx="11"/>
          </p:nvPr>
        </p:nvSpPr>
        <p:spPr/>
        <p:txBody>
          <a:bodyPr/>
          <a:lstStyle/>
          <a:p>
            <a:pPr defTabSz="1088421">
              <a:buFontTx/>
              <a:buBlip>
                <a:blip r:embed="rId5"/>
              </a:buBlip>
            </a:pPr>
            <a:fld id="{104FC826-72BB-4AF1-BA01-A94F7396A7DC}" type="slidenum">
              <a:rPr lang="en-US" smtClean="0"/>
              <a:pPr defTabSz="1088421">
                <a:buFontTx/>
                <a:buBlip>
                  <a:blip r:embed="rId5"/>
                </a:buBlip>
              </a:pPr>
              <a:t>22</a:t>
            </a:fld>
            <a:endParaRPr lang="en-US" dirty="0"/>
          </a:p>
        </p:txBody>
      </p:sp>
      <p:sp>
        <p:nvSpPr>
          <p:cNvPr id="46" name="Left-Right Arrow 45"/>
          <p:cNvSpPr/>
          <p:nvPr/>
        </p:nvSpPr>
        <p:spPr bwMode="ltGray">
          <a:xfrm>
            <a:off x="7088056" y="2410570"/>
            <a:ext cx="700227" cy="89510"/>
          </a:xfrm>
          <a:prstGeom prst="leftRightArrow">
            <a:avLst/>
          </a:prstGeom>
          <a:solidFill>
            <a:schemeClr val="accent2"/>
          </a:solidFill>
          <a:ln w="19050" cap="flat" cmpd="sng" algn="ctr">
            <a:solidFill>
              <a:schemeClr val="accent2"/>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68">
              <a:lnSpc>
                <a:spcPct val="90000"/>
              </a:lnSpc>
              <a:defRPr/>
            </a:pPr>
            <a:endParaRPr lang="en-US" sz="1799" dirty="0">
              <a:solidFill>
                <a:prstClr val="white"/>
              </a:solidFill>
              <a:latin typeface="MetricHPE" panose="020B0503030202060203" pitchFamily="34" charset="0"/>
              <a:cs typeface="MetricHPE" panose="020B0604020202020204" pitchFamily="34" charset="0"/>
            </a:endParaRPr>
          </a:p>
        </p:txBody>
      </p:sp>
      <p:grpSp>
        <p:nvGrpSpPr>
          <p:cNvPr id="3" name="Group 2"/>
          <p:cNvGrpSpPr/>
          <p:nvPr/>
        </p:nvGrpSpPr>
        <p:grpSpPr>
          <a:xfrm>
            <a:off x="2799812" y="1681435"/>
            <a:ext cx="931964" cy="337854"/>
            <a:chOff x="4179051" y="1936353"/>
            <a:chExt cx="1151129" cy="461168"/>
          </a:xfrm>
        </p:grpSpPr>
        <p:pic>
          <p:nvPicPr>
            <p:cNvPr id="26" name="Picture 25">
              <a:extLst>
                <a:ext uri="{FF2B5EF4-FFF2-40B4-BE49-F238E27FC236}">
                  <a16:creationId xmlns:a16="http://schemas.microsoft.com/office/drawing/2014/main" id="{612B166A-6810-B043-8504-63DD318438D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80489" y="2085072"/>
              <a:ext cx="1149691" cy="312449"/>
            </a:xfrm>
            <a:prstGeom prst="rect">
              <a:avLst/>
            </a:prstGeom>
          </p:spPr>
        </p:pic>
        <p:pic>
          <p:nvPicPr>
            <p:cNvPr id="32" name="Picture 31">
              <a:extLst>
                <a:ext uri="{FF2B5EF4-FFF2-40B4-BE49-F238E27FC236}">
                  <a16:creationId xmlns:a16="http://schemas.microsoft.com/office/drawing/2014/main" id="{9259E975-72C6-5F49-8023-D7B446FF444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79051" y="1936353"/>
              <a:ext cx="1149691" cy="312449"/>
            </a:xfrm>
            <a:prstGeom prst="rect">
              <a:avLst/>
            </a:prstGeom>
          </p:spPr>
        </p:pic>
      </p:grpSp>
      <p:pic>
        <p:nvPicPr>
          <p:cNvPr id="31" name="Pictur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83389" y="1904838"/>
            <a:ext cx="334480" cy="457200"/>
          </a:xfrm>
          <a:prstGeom prst="rect">
            <a:avLst/>
          </a:prstGeom>
        </p:spPr>
      </p:pic>
      <p:pic>
        <p:nvPicPr>
          <p:cNvPr id="33" name="Picture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01848" y="2714104"/>
            <a:ext cx="345896" cy="457200"/>
          </a:xfrm>
          <a:prstGeom prst="rect">
            <a:avLst/>
          </a:prstGeom>
        </p:spPr>
      </p:pic>
      <p:pic>
        <p:nvPicPr>
          <p:cNvPr id="36" name="Picture 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84671" y="2797759"/>
            <a:ext cx="345896" cy="457200"/>
          </a:xfrm>
          <a:prstGeom prst="rect">
            <a:avLst/>
          </a:prstGeom>
        </p:spPr>
      </p:pic>
      <p:pic>
        <p:nvPicPr>
          <p:cNvPr id="37" name="Picture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77681" y="2542208"/>
            <a:ext cx="345896" cy="457200"/>
          </a:xfrm>
          <a:prstGeom prst="rect">
            <a:avLst/>
          </a:prstGeom>
        </p:spPr>
      </p:pic>
    </p:spTree>
    <p:extLst>
      <p:ext uri="{BB962C8B-B14F-4D97-AF65-F5344CB8AC3E}">
        <p14:creationId xmlns:p14="http://schemas.microsoft.com/office/powerpoint/2010/main" val="1282523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 name="Cylinder 70">
            <a:extLst>
              <a:ext uri="{FF2B5EF4-FFF2-40B4-BE49-F238E27FC236}">
                <a16:creationId xmlns:a16="http://schemas.microsoft.com/office/drawing/2014/main" id="{FB2EBAB7-C2C6-4A4A-9C40-FCA54F81D7C6}"/>
              </a:ext>
            </a:extLst>
          </p:cNvPr>
          <p:cNvSpPr/>
          <p:nvPr/>
        </p:nvSpPr>
        <p:spPr bwMode="ltGray">
          <a:xfrm rot="16200000" flipV="1">
            <a:off x="6086916" y="-220819"/>
            <a:ext cx="288254" cy="5828824"/>
          </a:xfrm>
          <a:prstGeom prst="can">
            <a:avLst/>
          </a:prstGeom>
          <a:noFill/>
          <a:ln w="28575">
            <a:solidFill>
              <a:schemeClr val="bg1">
                <a:lumMod val="6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2" name="Straight Connector 61">
            <a:extLst>
              <a:ext uri="{FF2B5EF4-FFF2-40B4-BE49-F238E27FC236}">
                <a16:creationId xmlns:a16="http://schemas.microsoft.com/office/drawing/2014/main" id="{59D42DD7-BF33-4276-A75C-E7E293A72DE2}"/>
              </a:ext>
            </a:extLst>
          </p:cNvPr>
          <p:cNvCxnSpPr>
            <a:cxnSpLocks/>
          </p:cNvCxnSpPr>
          <p:nvPr/>
        </p:nvCxnSpPr>
        <p:spPr>
          <a:xfrm flipV="1">
            <a:off x="6878634" y="2889533"/>
            <a:ext cx="2256271" cy="548515"/>
          </a:xfrm>
          <a:prstGeom prst="line">
            <a:avLst/>
          </a:prstGeom>
          <a:ln w="76200">
            <a:solidFill>
              <a:schemeClr val="accent4"/>
            </a:solidFill>
            <a:prstDash val="soli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3A91972-66F8-41D2-8595-C124DF7C8274}"/>
              </a:ext>
            </a:extLst>
          </p:cNvPr>
          <p:cNvCxnSpPr>
            <a:cxnSpLocks/>
          </p:cNvCxnSpPr>
          <p:nvPr/>
        </p:nvCxnSpPr>
        <p:spPr>
          <a:xfrm flipV="1">
            <a:off x="6734921" y="3010328"/>
            <a:ext cx="2399984" cy="581160"/>
          </a:xfrm>
          <a:prstGeom prst="line">
            <a:avLst/>
          </a:prstGeom>
          <a:ln w="285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sp>
        <p:nvSpPr>
          <p:cNvPr id="72" name="Cylinder 71">
            <a:extLst>
              <a:ext uri="{FF2B5EF4-FFF2-40B4-BE49-F238E27FC236}">
                <a16:creationId xmlns:a16="http://schemas.microsoft.com/office/drawing/2014/main" id="{A57FCE0A-5C77-4D3E-AF8A-390C0FF82CD3}"/>
              </a:ext>
            </a:extLst>
          </p:cNvPr>
          <p:cNvSpPr/>
          <p:nvPr/>
        </p:nvSpPr>
        <p:spPr bwMode="ltGray">
          <a:xfrm rot="15395432" flipV="1">
            <a:off x="7866403" y="2013413"/>
            <a:ext cx="323213" cy="2402296"/>
          </a:xfrm>
          <a:prstGeom prst="can">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Cylinder 69">
            <a:extLst>
              <a:ext uri="{FF2B5EF4-FFF2-40B4-BE49-F238E27FC236}">
                <a16:creationId xmlns:a16="http://schemas.microsoft.com/office/drawing/2014/main" id="{4757FED1-0E1C-4EA1-AAAE-73623811249A}"/>
              </a:ext>
            </a:extLst>
          </p:cNvPr>
          <p:cNvSpPr/>
          <p:nvPr/>
        </p:nvSpPr>
        <p:spPr bwMode="ltGray">
          <a:xfrm rot="16971650" flipV="1">
            <a:off x="7067109" y="100046"/>
            <a:ext cx="306254" cy="3998520"/>
          </a:xfrm>
          <a:prstGeom prst="can">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0"/>
          </p:nvPr>
        </p:nvSpPr>
        <p:spPr/>
        <p:txBody>
          <a:bodyPr/>
          <a:lstStyle/>
          <a:p>
            <a:r>
              <a:rPr lang="en-US"/>
              <a:t>HPE CONFIDENTIAL | AUTHORIZED HPE PARTNER USE ONLY</a:t>
            </a:r>
            <a:endParaRPr lang="en-US" dirty="0"/>
          </a:p>
        </p:txBody>
      </p:sp>
      <p:sp>
        <p:nvSpPr>
          <p:cNvPr id="6" name="Slide Number Placeholder 5"/>
          <p:cNvSpPr>
            <a:spLocks noGrp="1"/>
          </p:cNvSpPr>
          <p:nvPr>
            <p:ph type="sldNum" sz="quarter" idx="11"/>
          </p:nvPr>
        </p:nvSpPr>
        <p:spPr/>
        <p:txBody>
          <a:bodyPr/>
          <a:lstStyle/>
          <a:p>
            <a:fld id="{104FC826-72BB-4AF1-BA01-A94F7396A7DC}" type="slidenum">
              <a:rPr lang="en-US" smtClean="0"/>
              <a:pPr/>
              <a:t>23</a:t>
            </a:fld>
            <a:endParaRPr lang="en-US" dirty="0"/>
          </a:p>
        </p:txBody>
      </p:sp>
      <p:sp>
        <p:nvSpPr>
          <p:cNvPr id="2" name="Title 1">
            <a:extLst>
              <a:ext uri="{FF2B5EF4-FFF2-40B4-BE49-F238E27FC236}">
                <a16:creationId xmlns:a16="http://schemas.microsoft.com/office/drawing/2014/main" id="{4F435062-F9AB-BF46-86A8-BBC2A159DF54}"/>
              </a:ext>
            </a:extLst>
          </p:cNvPr>
          <p:cNvSpPr>
            <a:spLocks noGrp="1"/>
          </p:cNvSpPr>
          <p:nvPr>
            <p:ph type="title"/>
          </p:nvPr>
        </p:nvSpPr>
        <p:spPr/>
        <p:txBody>
          <a:bodyPr/>
          <a:lstStyle/>
          <a:p>
            <a:r>
              <a:rPr lang="en-US"/>
              <a:t>Network optimization for the edge</a:t>
            </a:r>
            <a:endParaRPr lang="en-US" dirty="0"/>
          </a:p>
        </p:txBody>
      </p:sp>
      <p:sp>
        <p:nvSpPr>
          <p:cNvPr id="23" name="Rectangle 22"/>
          <p:cNvSpPr/>
          <p:nvPr/>
        </p:nvSpPr>
        <p:spPr bwMode="ltGray">
          <a:xfrm>
            <a:off x="547199" y="4518407"/>
            <a:ext cx="3591692" cy="1024388"/>
          </a:xfrm>
          <a:prstGeom prst="rect">
            <a:avLst/>
          </a:prstGeom>
          <a:solidFill>
            <a:schemeClr val="tx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r>
              <a:rPr lang="en-US" sz="2800" b="1" dirty="0">
                <a:solidFill>
                  <a:schemeClr val="bg1"/>
                </a:solidFill>
                <a:latin typeface="+mj-lt"/>
                <a:cs typeface="MetricHPE" panose="020B0604020202020204" pitchFamily="34" charset="0"/>
              </a:rPr>
              <a:t>Bandwidth prioritization</a:t>
            </a:r>
          </a:p>
        </p:txBody>
      </p:sp>
      <p:sp>
        <p:nvSpPr>
          <p:cNvPr id="34" name="Rectangle 33">
            <a:extLst>
              <a:ext uri="{FF2B5EF4-FFF2-40B4-BE49-F238E27FC236}">
                <a16:creationId xmlns:a16="http://schemas.microsoft.com/office/drawing/2014/main" id="{BE308ACE-B992-224D-BB57-62ECEFF85027}"/>
              </a:ext>
            </a:extLst>
          </p:cNvPr>
          <p:cNvSpPr/>
          <p:nvPr/>
        </p:nvSpPr>
        <p:spPr bwMode="ltGray">
          <a:xfrm>
            <a:off x="4317824" y="4518407"/>
            <a:ext cx="3591692" cy="1024388"/>
          </a:xfrm>
          <a:prstGeom prst="rect">
            <a:avLst/>
          </a:prstGeom>
          <a:solidFill>
            <a:schemeClr val="tx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r>
              <a:rPr lang="en-US" sz="2800" b="1" dirty="0">
                <a:solidFill>
                  <a:schemeClr val="bg1"/>
                </a:solidFill>
                <a:latin typeface="+mj-lt"/>
                <a:cs typeface="MetricHPE" panose="020B0604020202020204" pitchFamily="34" charset="0"/>
              </a:rPr>
              <a:t>WAN cost savings</a:t>
            </a:r>
          </a:p>
        </p:txBody>
      </p:sp>
      <p:sp>
        <p:nvSpPr>
          <p:cNvPr id="35" name="Rectangle 34">
            <a:extLst>
              <a:ext uri="{FF2B5EF4-FFF2-40B4-BE49-F238E27FC236}">
                <a16:creationId xmlns:a16="http://schemas.microsoft.com/office/drawing/2014/main" id="{BDB21F40-3EF9-5E41-B04E-EF014BCA146D}"/>
              </a:ext>
            </a:extLst>
          </p:cNvPr>
          <p:cNvSpPr>
            <a:spLocks/>
          </p:cNvSpPr>
          <p:nvPr/>
        </p:nvSpPr>
        <p:spPr bwMode="ltGray">
          <a:xfrm>
            <a:off x="8088449" y="4540925"/>
            <a:ext cx="3628658" cy="1001871"/>
          </a:xfrm>
          <a:prstGeom prst="rect">
            <a:avLst/>
          </a:prstGeom>
          <a:solidFill>
            <a:schemeClr val="tx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r>
              <a:rPr lang="en-US" sz="2800" b="1" dirty="0">
                <a:solidFill>
                  <a:schemeClr val="bg1"/>
                </a:solidFill>
                <a:latin typeface="+mj-lt"/>
              </a:rPr>
              <a:t>Performance optimization</a:t>
            </a:r>
          </a:p>
        </p:txBody>
      </p:sp>
      <p:sp>
        <p:nvSpPr>
          <p:cNvPr id="55" name="TextBox 54"/>
          <p:cNvSpPr txBox="1"/>
          <p:nvPr/>
        </p:nvSpPr>
        <p:spPr>
          <a:xfrm>
            <a:off x="9526266" y="3204735"/>
            <a:ext cx="1443272" cy="585372"/>
          </a:xfrm>
          <a:prstGeom prst="rect">
            <a:avLst/>
          </a:prstGeom>
          <a:noFill/>
          <a:ln w="57150">
            <a:noFill/>
            <a:miter lim="800000"/>
          </a:ln>
        </p:spPr>
        <p:txBody>
          <a:bodyPr wrap="square" lIns="182880" tIns="182880" rIns="182880" bIns="182880" rtlCol="0" anchor="ctr">
            <a:noAutofit/>
          </a:bodyPr>
          <a:lstStyle/>
          <a:p>
            <a:pPr algn="ctr">
              <a:lnSpc>
                <a:spcPct val="90000"/>
              </a:lnSpc>
              <a:spcBef>
                <a:spcPts val="400"/>
              </a:spcBef>
              <a:defRPr/>
            </a:pPr>
            <a:r>
              <a:rPr lang="en-US" dirty="0">
                <a:solidFill>
                  <a:prstClr val="white"/>
                </a:solidFill>
              </a:rPr>
              <a:t>Core site</a:t>
            </a:r>
          </a:p>
        </p:txBody>
      </p:sp>
      <p:cxnSp>
        <p:nvCxnSpPr>
          <p:cNvPr id="8" name="Straight Connector 7">
            <a:extLst>
              <a:ext uri="{FF2B5EF4-FFF2-40B4-BE49-F238E27FC236}">
                <a16:creationId xmlns:a16="http://schemas.microsoft.com/office/drawing/2014/main" id="{C959E566-487A-4A10-903E-7E97A1871316}"/>
              </a:ext>
            </a:extLst>
          </p:cNvPr>
          <p:cNvCxnSpPr>
            <a:cxnSpLocks/>
            <a:stCxn id="43" idx="2"/>
          </p:cNvCxnSpPr>
          <p:nvPr/>
        </p:nvCxnSpPr>
        <p:spPr>
          <a:xfrm>
            <a:off x="5298563" y="1740290"/>
            <a:ext cx="3836341" cy="809179"/>
          </a:xfrm>
          <a:prstGeom prst="line">
            <a:avLst/>
          </a:prstGeom>
          <a:ln w="285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B93284C-BD92-42E8-AEBA-1B0308B6C068}"/>
              </a:ext>
            </a:extLst>
          </p:cNvPr>
          <p:cNvCxnSpPr>
            <a:cxnSpLocks/>
          </p:cNvCxnSpPr>
          <p:nvPr/>
        </p:nvCxnSpPr>
        <p:spPr>
          <a:xfrm flipV="1">
            <a:off x="3374184" y="2644817"/>
            <a:ext cx="5760720" cy="0"/>
          </a:xfrm>
          <a:prstGeom prst="line">
            <a:avLst/>
          </a:prstGeom>
          <a:ln w="76200">
            <a:solidFill>
              <a:schemeClr val="accent4"/>
            </a:solidFill>
            <a:prstDash val="soli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78E3F4E-9A4F-4BF6-A6DC-82AB937FFC48}"/>
              </a:ext>
            </a:extLst>
          </p:cNvPr>
          <p:cNvCxnSpPr>
            <a:cxnSpLocks/>
          </p:cNvCxnSpPr>
          <p:nvPr/>
        </p:nvCxnSpPr>
        <p:spPr>
          <a:xfrm>
            <a:off x="3374184" y="2750945"/>
            <a:ext cx="5625472" cy="0"/>
          </a:xfrm>
          <a:prstGeom prst="line">
            <a:avLst/>
          </a:prstGeom>
          <a:ln w="285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8AFF730-2135-450F-BE89-728E815527D4}"/>
              </a:ext>
            </a:extLst>
          </p:cNvPr>
          <p:cNvCxnSpPr>
            <a:cxnSpLocks/>
          </p:cNvCxnSpPr>
          <p:nvPr/>
        </p:nvCxnSpPr>
        <p:spPr>
          <a:xfrm>
            <a:off x="5373816" y="1643804"/>
            <a:ext cx="3761089" cy="801933"/>
          </a:xfrm>
          <a:prstGeom prst="line">
            <a:avLst/>
          </a:prstGeom>
          <a:ln w="76200">
            <a:solidFill>
              <a:schemeClr val="accent4"/>
            </a:solidFill>
            <a:prstDash val="solid"/>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994F84CD-9CDB-4F11-99AD-BE51A8AD6E9D}"/>
              </a:ext>
            </a:extLst>
          </p:cNvPr>
          <p:cNvGrpSpPr/>
          <p:nvPr/>
        </p:nvGrpSpPr>
        <p:grpSpPr>
          <a:xfrm>
            <a:off x="9095492" y="2009911"/>
            <a:ext cx="2169125" cy="1393703"/>
            <a:chOff x="454450" y="526692"/>
            <a:chExt cx="4439017" cy="2892822"/>
          </a:xfrm>
        </p:grpSpPr>
        <p:pic>
          <p:nvPicPr>
            <p:cNvPr id="49" name="Picture 48">
              <a:extLst>
                <a:ext uri="{FF2B5EF4-FFF2-40B4-BE49-F238E27FC236}">
                  <a16:creationId xmlns:a16="http://schemas.microsoft.com/office/drawing/2014/main" id="{593B074F-A2C9-4371-9903-63FFC2F5214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3867" y="1955521"/>
              <a:ext cx="4419600" cy="1463993"/>
            </a:xfrm>
            <a:prstGeom prst="rect">
              <a:avLst/>
            </a:prstGeom>
          </p:spPr>
        </p:pic>
        <p:pic>
          <p:nvPicPr>
            <p:cNvPr id="50" name="Picture 49">
              <a:extLst>
                <a:ext uri="{FF2B5EF4-FFF2-40B4-BE49-F238E27FC236}">
                  <a16:creationId xmlns:a16="http://schemas.microsoft.com/office/drawing/2014/main" id="{9DF5288D-DD34-4981-A1F5-612084CD58B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8338" y="1258689"/>
              <a:ext cx="4419600" cy="1463993"/>
            </a:xfrm>
            <a:prstGeom prst="rect">
              <a:avLst/>
            </a:prstGeom>
          </p:spPr>
        </p:pic>
        <p:pic>
          <p:nvPicPr>
            <p:cNvPr id="51" name="Picture 50">
              <a:extLst>
                <a:ext uri="{FF2B5EF4-FFF2-40B4-BE49-F238E27FC236}">
                  <a16:creationId xmlns:a16="http://schemas.microsoft.com/office/drawing/2014/main" id="{251BF278-2AA2-455F-A484-4DF7AA0ABF4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4450" y="526692"/>
              <a:ext cx="4419600" cy="1463993"/>
            </a:xfrm>
            <a:prstGeom prst="rect">
              <a:avLst/>
            </a:prstGeom>
          </p:spPr>
        </p:pic>
      </p:grpSp>
      <p:cxnSp>
        <p:nvCxnSpPr>
          <p:cNvPr id="81" name="Straight Arrow Connector 80">
            <a:extLst>
              <a:ext uri="{FF2B5EF4-FFF2-40B4-BE49-F238E27FC236}">
                <a16:creationId xmlns:a16="http://schemas.microsoft.com/office/drawing/2014/main" id="{85071F7F-5E34-45FF-81B6-F9859949163C}"/>
              </a:ext>
            </a:extLst>
          </p:cNvPr>
          <p:cNvCxnSpPr>
            <a:cxnSpLocks/>
          </p:cNvCxnSpPr>
          <p:nvPr/>
        </p:nvCxnSpPr>
        <p:spPr>
          <a:xfrm>
            <a:off x="4939484" y="2371661"/>
            <a:ext cx="1291558" cy="0"/>
          </a:xfrm>
          <a:prstGeom prst="straightConnector1">
            <a:avLst/>
          </a:prstGeom>
          <a:ln w="31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AE8E9B4C-8F30-42E4-8E04-5CD8E29C7173}"/>
              </a:ext>
            </a:extLst>
          </p:cNvPr>
          <p:cNvCxnSpPr>
            <a:cxnSpLocks/>
          </p:cNvCxnSpPr>
          <p:nvPr/>
        </p:nvCxnSpPr>
        <p:spPr>
          <a:xfrm flipH="1">
            <a:off x="4488921" y="2415351"/>
            <a:ext cx="1178676" cy="0"/>
          </a:xfrm>
          <a:prstGeom prst="straightConnector1">
            <a:avLst/>
          </a:prstGeom>
          <a:ln w="31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7C78B041-B134-4B34-9405-F711DF685046}"/>
              </a:ext>
            </a:extLst>
          </p:cNvPr>
          <p:cNvCxnSpPr>
            <a:cxnSpLocks/>
          </p:cNvCxnSpPr>
          <p:nvPr/>
        </p:nvCxnSpPr>
        <p:spPr>
          <a:xfrm flipV="1">
            <a:off x="7698551" y="3308414"/>
            <a:ext cx="1126356" cy="267907"/>
          </a:xfrm>
          <a:prstGeom prst="straightConnector1">
            <a:avLst/>
          </a:prstGeom>
          <a:ln w="31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E6523436-0872-4021-8D00-987FA7166241}"/>
              </a:ext>
            </a:extLst>
          </p:cNvPr>
          <p:cNvCxnSpPr>
            <a:cxnSpLocks/>
          </p:cNvCxnSpPr>
          <p:nvPr/>
        </p:nvCxnSpPr>
        <p:spPr>
          <a:xfrm flipH="1">
            <a:off x="7429477" y="3450258"/>
            <a:ext cx="1029061" cy="252512"/>
          </a:xfrm>
          <a:prstGeom prst="straightConnector1">
            <a:avLst/>
          </a:prstGeom>
          <a:ln w="31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DCCE8105-D643-4E08-917E-23AAED1DE1F7}"/>
              </a:ext>
            </a:extLst>
          </p:cNvPr>
          <p:cNvCxnSpPr>
            <a:cxnSpLocks/>
          </p:cNvCxnSpPr>
          <p:nvPr/>
        </p:nvCxnSpPr>
        <p:spPr>
          <a:xfrm>
            <a:off x="7469113" y="1787772"/>
            <a:ext cx="1047505" cy="238152"/>
          </a:xfrm>
          <a:prstGeom prst="straightConnector1">
            <a:avLst/>
          </a:prstGeom>
          <a:ln w="31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E9210191-6EE0-43F6-BE72-E42627228B9B}"/>
              </a:ext>
            </a:extLst>
          </p:cNvPr>
          <p:cNvCxnSpPr>
            <a:cxnSpLocks/>
          </p:cNvCxnSpPr>
          <p:nvPr/>
        </p:nvCxnSpPr>
        <p:spPr>
          <a:xfrm flipH="1" flipV="1">
            <a:off x="6949172" y="1720719"/>
            <a:ext cx="1009536" cy="230310"/>
          </a:xfrm>
          <a:prstGeom prst="straightConnector1">
            <a:avLst/>
          </a:prstGeom>
          <a:ln w="31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42" name="Group 41"/>
          <p:cNvGrpSpPr/>
          <p:nvPr/>
        </p:nvGrpSpPr>
        <p:grpSpPr>
          <a:xfrm>
            <a:off x="4346768" y="1387401"/>
            <a:ext cx="1802446" cy="679711"/>
            <a:chOff x="4641305" y="2784738"/>
            <a:chExt cx="1149691" cy="267717"/>
          </a:xfrm>
        </p:grpSpPr>
        <p:pic>
          <p:nvPicPr>
            <p:cNvPr id="43" name="Picture 42">
              <a:extLst>
                <a:ext uri="{FF2B5EF4-FFF2-40B4-BE49-F238E27FC236}">
                  <a16:creationId xmlns:a16="http://schemas.microsoft.com/office/drawing/2014/main" id="{9259E975-72C6-5F49-8023-D7B446FF444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41305" y="2869539"/>
              <a:ext cx="1149691" cy="182916"/>
            </a:xfrm>
            <a:prstGeom prst="rect">
              <a:avLst/>
            </a:prstGeom>
          </p:spPr>
        </p:pic>
        <p:pic>
          <p:nvPicPr>
            <p:cNvPr id="44" name="Picture 43">
              <a:extLst>
                <a:ext uri="{FF2B5EF4-FFF2-40B4-BE49-F238E27FC236}">
                  <a16:creationId xmlns:a16="http://schemas.microsoft.com/office/drawing/2014/main" id="{9259E975-72C6-5F49-8023-D7B446FF444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41305" y="2784738"/>
              <a:ext cx="1149691" cy="182916"/>
            </a:xfrm>
            <a:prstGeom prst="rect">
              <a:avLst/>
            </a:prstGeom>
          </p:spPr>
        </p:pic>
      </p:grpSp>
      <p:grpSp>
        <p:nvGrpSpPr>
          <p:cNvPr id="4" name="Group 3"/>
          <p:cNvGrpSpPr/>
          <p:nvPr/>
        </p:nvGrpSpPr>
        <p:grpSpPr>
          <a:xfrm>
            <a:off x="1611818" y="2319705"/>
            <a:ext cx="1901638" cy="721146"/>
            <a:chOff x="4641305" y="2784738"/>
            <a:chExt cx="1149691" cy="267717"/>
          </a:xfrm>
        </p:grpSpPr>
        <p:pic>
          <p:nvPicPr>
            <p:cNvPr id="40" name="Picture 39">
              <a:extLst>
                <a:ext uri="{FF2B5EF4-FFF2-40B4-BE49-F238E27FC236}">
                  <a16:creationId xmlns:a16="http://schemas.microsoft.com/office/drawing/2014/main" id="{9259E975-72C6-5F49-8023-D7B446FF444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41305" y="2869539"/>
              <a:ext cx="1149691" cy="182916"/>
            </a:xfrm>
            <a:prstGeom prst="rect">
              <a:avLst/>
            </a:prstGeom>
          </p:spPr>
        </p:pic>
        <p:pic>
          <p:nvPicPr>
            <p:cNvPr id="41" name="Picture 40">
              <a:extLst>
                <a:ext uri="{FF2B5EF4-FFF2-40B4-BE49-F238E27FC236}">
                  <a16:creationId xmlns:a16="http://schemas.microsoft.com/office/drawing/2014/main" id="{9259E975-72C6-5F49-8023-D7B446FF444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41305" y="2784738"/>
              <a:ext cx="1149691" cy="182916"/>
            </a:xfrm>
            <a:prstGeom prst="rect">
              <a:avLst/>
            </a:prstGeom>
          </p:spPr>
        </p:pic>
      </p:grpSp>
      <p:sp>
        <p:nvSpPr>
          <p:cNvPr id="56" name="TextBox 55"/>
          <p:cNvSpPr txBox="1"/>
          <p:nvPr/>
        </p:nvSpPr>
        <p:spPr>
          <a:xfrm>
            <a:off x="1430781" y="2962870"/>
            <a:ext cx="1443272" cy="585372"/>
          </a:xfrm>
          <a:prstGeom prst="rect">
            <a:avLst/>
          </a:prstGeom>
          <a:noFill/>
          <a:ln w="57150">
            <a:noFill/>
            <a:miter lim="800000"/>
          </a:ln>
        </p:spPr>
        <p:txBody>
          <a:bodyPr wrap="square" lIns="182880" tIns="182880" rIns="182880" bIns="182880" rtlCol="0" anchor="ctr">
            <a:noAutofit/>
          </a:bodyPr>
          <a:lstStyle/>
          <a:p>
            <a:pPr algn="ctr">
              <a:lnSpc>
                <a:spcPct val="90000"/>
              </a:lnSpc>
              <a:spcBef>
                <a:spcPts val="400"/>
              </a:spcBef>
              <a:defRPr/>
            </a:pPr>
            <a:r>
              <a:rPr lang="en-US" dirty="0">
                <a:solidFill>
                  <a:prstClr val="white"/>
                </a:solidFill>
              </a:rPr>
              <a:t>Edge sites</a:t>
            </a:r>
          </a:p>
        </p:txBody>
      </p:sp>
      <p:grpSp>
        <p:nvGrpSpPr>
          <p:cNvPr id="3" name="Group 2"/>
          <p:cNvGrpSpPr/>
          <p:nvPr/>
        </p:nvGrpSpPr>
        <p:grpSpPr>
          <a:xfrm>
            <a:off x="5338004" y="3265916"/>
            <a:ext cx="1878814" cy="761714"/>
            <a:chOff x="4179051" y="1936353"/>
            <a:chExt cx="1151129" cy="461168"/>
          </a:xfrm>
        </p:grpSpPr>
        <p:pic>
          <p:nvPicPr>
            <p:cNvPr id="26" name="Picture 25">
              <a:extLst>
                <a:ext uri="{FF2B5EF4-FFF2-40B4-BE49-F238E27FC236}">
                  <a16:creationId xmlns:a16="http://schemas.microsoft.com/office/drawing/2014/main" id="{612B166A-6810-B043-8504-63DD318438D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80489" y="2085072"/>
              <a:ext cx="1149691" cy="312449"/>
            </a:xfrm>
            <a:prstGeom prst="rect">
              <a:avLst/>
            </a:prstGeom>
          </p:spPr>
        </p:pic>
        <p:pic>
          <p:nvPicPr>
            <p:cNvPr id="32" name="Picture 31">
              <a:extLst>
                <a:ext uri="{FF2B5EF4-FFF2-40B4-BE49-F238E27FC236}">
                  <a16:creationId xmlns:a16="http://schemas.microsoft.com/office/drawing/2014/main" id="{9259E975-72C6-5F49-8023-D7B446FF444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79051" y="1936353"/>
              <a:ext cx="1149691" cy="312449"/>
            </a:xfrm>
            <a:prstGeom prst="rect">
              <a:avLst/>
            </a:prstGeom>
          </p:spPr>
        </p:pic>
      </p:grpSp>
      <p:pic>
        <p:nvPicPr>
          <p:cNvPr id="52" name="Grafika 43">
            <a:extLst>
              <a:ext uri="{FF2B5EF4-FFF2-40B4-BE49-F238E27FC236}">
                <a16:creationId xmlns:a16="http://schemas.microsoft.com/office/drawing/2014/main" id="{3D9A4662-66CC-45D9-BFBB-194EBD26E9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30636" y="3533265"/>
            <a:ext cx="532067" cy="532067"/>
          </a:xfrm>
          <a:prstGeom prst="rect">
            <a:avLst/>
          </a:prstGeom>
        </p:spPr>
      </p:pic>
      <p:pic>
        <p:nvPicPr>
          <p:cNvPr id="53" name="Grafika 43">
            <a:extLst>
              <a:ext uri="{FF2B5EF4-FFF2-40B4-BE49-F238E27FC236}">
                <a16:creationId xmlns:a16="http://schemas.microsoft.com/office/drawing/2014/main" id="{3D9A4662-66CC-45D9-BFBB-194EBD26E9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46973" y="1843724"/>
            <a:ext cx="532067" cy="532067"/>
          </a:xfrm>
          <a:prstGeom prst="rect">
            <a:avLst/>
          </a:prstGeom>
        </p:spPr>
      </p:pic>
      <p:pic>
        <p:nvPicPr>
          <p:cNvPr id="58" name="Grafika 43">
            <a:extLst>
              <a:ext uri="{FF2B5EF4-FFF2-40B4-BE49-F238E27FC236}">
                <a16:creationId xmlns:a16="http://schemas.microsoft.com/office/drawing/2014/main" id="{3D9A4662-66CC-45D9-BFBB-194EBD26E9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49214" y="1048802"/>
            <a:ext cx="532067" cy="532067"/>
          </a:xfrm>
          <a:prstGeom prst="rect">
            <a:avLst/>
          </a:prstGeom>
        </p:spPr>
      </p:pic>
      <p:pic>
        <p:nvPicPr>
          <p:cNvPr id="59" name="Grafika 27">
            <a:extLst>
              <a:ext uri="{FF2B5EF4-FFF2-40B4-BE49-F238E27FC236}">
                <a16:creationId xmlns:a16="http://schemas.microsoft.com/office/drawing/2014/main" id="{D907B0B6-E15D-4953-AC94-0340732F2E4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21695" y="818628"/>
            <a:ext cx="532067" cy="494062"/>
          </a:xfrm>
          <a:prstGeom prst="rect">
            <a:avLst/>
          </a:prstGeom>
        </p:spPr>
      </p:pic>
      <p:pic>
        <p:nvPicPr>
          <p:cNvPr id="60" name="Grafika 27">
            <a:extLst>
              <a:ext uri="{FF2B5EF4-FFF2-40B4-BE49-F238E27FC236}">
                <a16:creationId xmlns:a16="http://schemas.microsoft.com/office/drawing/2014/main" id="{D907B0B6-E15D-4953-AC94-0340732F2E4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837290" y="3262201"/>
            <a:ext cx="532067" cy="494062"/>
          </a:xfrm>
          <a:prstGeom prst="rect">
            <a:avLst/>
          </a:prstGeom>
        </p:spPr>
      </p:pic>
      <p:pic>
        <p:nvPicPr>
          <p:cNvPr id="63" name="Grafika 27">
            <a:extLst>
              <a:ext uri="{FF2B5EF4-FFF2-40B4-BE49-F238E27FC236}">
                <a16:creationId xmlns:a16="http://schemas.microsoft.com/office/drawing/2014/main" id="{D907B0B6-E15D-4953-AC94-0340732F2E4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65114" y="1643804"/>
            <a:ext cx="532067" cy="494062"/>
          </a:xfrm>
          <a:prstGeom prst="rect">
            <a:avLst/>
          </a:prstGeom>
        </p:spPr>
      </p:pic>
    </p:spTree>
    <p:extLst>
      <p:ext uri="{BB962C8B-B14F-4D97-AF65-F5344CB8AC3E}">
        <p14:creationId xmlns:p14="http://schemas.microsoft.com/office/powerpoint/2010/main" val="1551145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4" name="Picture 14">
            <a:extLst>
              <a:ext uri="{FF2B5EF4-FFF2-40B4-BE49-F238E27FC236}">
                <a16:creationId xmlns:a16="http://schemas.microsoft.com/office/drawing/2014/main" id="{8940F2D5-0651-5242-9BD1-DC4DD6874AFE}"/>
              </a:ext>
            </a:extLst>
          </p:cNvPr>
          <p:cNvPicPr>
            <a:picLocks noChangeAspect="1" noChangeArrowheads="1"/>
          </p:cNvPicPr>
          <p:nvPr/>
        </p:nvPicPr>
        <p:blipFill>
          <a:blip r:embed="rId3">
            <a:lum bright="70000" contrast="-70000"/>
            <a:extLst>
              <a:ext uri="{28A0092B-C50C-407E-A947-70E740481C1C}">
                <a14:useLocalDpi xmlns:a14="http://schemas.microsoft.com/office/drawing/2010/main"/>
              </a:ext>
            </a:extLst>
          </a:blip>
          <a:srcRect/>
          <a:stretch>
            <a:fillRect/>
          </a:stretch>
        </p:blipFill>
        <p:spPr bwMode="auto">
          <a:xfrm>
            <a:off x="9514557" y="1372438"/>
            <a:ext cx="1793192" cy="185184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F435062-F9AB-BF46-86A8-BBC2A159DF54}"/>
              </a:ext>
            </a:extLst>
          </p:cNvPr>
          <p:cNvSpPr>
            <a:spLocks noGrp="1"/>
          </p:cNvSpPr>
          <p:nvPr>
            <p:ph type="title"/>
          </p:nvPr>
        </p:nvSpPr>
        <p:spPr/>
        <p:txBody>
          <a:bodyPr/>
          <a:lstStyle/>
          <a:p>
            <a:r>
              <a:rPr lang="en-US"/>
              <a:t>ADVANCING built-in BACKUP: Edge to cloud protection</a:t>
            </a:r>
            <a:endParaRPr lang="en-US" dirty="0"/>
          </a:p>
        </p:txBody>
      </p:sp>
      <p:grpSp>
        <p:nvGrpSpPr>
          <p:cNvPr id="3" name="Group 2"/>
          <p:cNvGrpSpPr/>
          <p:nvPr/>
        </p:nvGrpSpPr>
        <p:grpSpPr>
          <a:xfrm>
            <a:off x="1428574" y="2403741"/>
            <a:ext cx="931964" cy="337854"/>
            <a:chOff x="4179051" y="1936353"/>
            <a:chExt cx="1151129" cy="461168"/>
          </a:xfrm>
        </p:grpSpPr>
        <p:pic>
          <p:nvPicPr>
            <p:cNvPr id="26" name="Picture 25">
              <a:extLst>
                <a:ext uri="{FF2B5EF4-FFF2-40B4-BE49-F238E27FC236}">
                  <a16:creationId xmlns:a16="http://schemas.microsoft.com/office/drawing/2014/main" id="{612B166A-6810-B043-8504-63DD318438D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80489" y="2085072"/>
              <a:ext cx="1149691" cy="312449"/>
            </a:xfrm>
            <a:prstGeom prst="rect">
              <a:avLst/>
            </a:prstGeom>
          </p:spPr>
        </p:pic>
        <p:pic>
          <p:nvPicPr>
            <p:cNvPr id="32" name="Picture 31">
              <a:extLst>
                <a:ext uri="{FF2B5EF4-FFF2-40B4-BE49-F238E27FC236}">
                  <a16:creationId xmlns:a16="http://schemas.microsoft.com/office/drawing/2014/main" id="{9259E975-72C6-5F49-8023-D7B446FF444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79051" y="1936353"/>
              <a:ext cx="1149691" cy="312449"/>
            </a:xfrm>
            <a:prstGeom prst="rect">
              <a:avLst/>
            </a:prstGeom>
          </p:spPr>
        </p:pic>
      </p:grpSp>
      <p:grpSp>
        <p:nvGrpSpPr>
          <p:cNvPr id="4" name="Group 3"/>
          <p:cNvGrpSpPr/>
          <p:nvPr/>
        </p:nvGrpSpPr>
        <p:grpSpPr>
          <a:xfrm>
            <a:off x="1429738" y="3096907"/>
            <a:ext cx="993019" cy="191676"/>
            <a:chOff x="4641305" y="2784738"/>
            <a:chExt cx="1149691" cy="267717"/>
          </a:xfrm>
        </p:grpSpPr>
        <p:pic>
          <p:nvPicPr>
            <p:cNvPr id="40" name="Picture 39">
              <a:extLst>
                <a:ext uri="{FF2B5EF4-FFF2-40B4-BE49-F238E27FC236}">
                  <a16:creationId xmlns:a16="http://schemas.microsoft.com/office/drawing/2014/main" id="{9259E975-72C6-5F49-8023-D7B446FF444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41305" y="2869539"/>
              <a:ext cx="1149691" cy="182916"/>
            </a:xfrm>
            <a:prstGeom prst="rect">
              <a:avLst/>
            </a:prstGeom>
          </p:spPr>
        </p:pic>
        <p:pic>
          <p:nvPicPr>
            <p:cNvPr id="41" name="Picture 40">
              <a:extLst>
                <a:ext uri="{FF2B5EF4-FFF2-40B4-BE49-F238E27FC236}">
                  <a16:creationId xmlns:a16="http://schemas.microsoft.com/office/drawing/2014/main" id="{9259E975-72C6-5F49-8023-D7B446FF444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41305" y="2784738"/>
              <a:ext cx="1149691" cy="182916"/>
            </a:xfrm>
            <a:prstGeom prst="rect">
              <a:avLst/>
            </a:prstGeom>
          </p:spPr>
        </p:pic>
      </p:grpSp>
      <p:grpSp>
        <p:nvGrpSpPr>
          <p:cNvPr id="42" name="Group 41"/>
          <p:cNvGrpSpPr/>
          <p:nvPr/>
        </p:nvGrpSpPr>
        <p:grpSpPr>
          <a:xfrm>
            <a:off x="1423307" y="3544563"/>
            <a:ext cx="993019" cy="191676"/>
            <a:chOff x="4641305" y="2784738"/>
            <a:chExt cx="1149691" cy="267717"/>
          </a:xfrm>
        </p:grpSpPr>
        <p:pic>
          <p:nvPicPr>
            <p:cNvPr id="43" name="Picture 42">
              <a:extLst>
                <a:ext uri="{FF2B5EF4-FFF2-40B4-BE49-F238E27FC236}">
                  <a16:creationId xmlns:a16="http://schemas.microsoft.com/office/drawing/2014/main" id="{9259E975-72C6-5F49-8023-D7B446FF444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41305" y="2869539"/>
              <a:ext cx="1149691" cy="182916"/>
            </a:xfrm>
            <a:prstGeom prst="rect">
              <a:avLst/>
            </a:prstGeom>
          </p:spPr>
        </p:pic>
        <p:pic>
          <p:nvPicPr>
            <p:cNvPr id="44" name="Picture 43">
              <a:extLst>
                <a:ext uri="{FF2B5EF4-FFF2-40B4-BE49-F238E27FC236}">
                  <a16:creationId xmlns:a16="http://schemas.microsoft.com/office/drawing/2014/main" id="{9259E975-72C6-5F49-8023-D7B446FF444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41305" y="2784738"/>
              <a:ext cx="1149691" cy="182916"/>
            </a:xfrm>
            <a:prstGeom prst="rect">
              <a:avLst/>
            </a:prstGeom>
          </p:spPr>
        </p:pic>
      </p:grpSp>
      <p:cxnSp>
        <p:nvCxnSpPr>
          <p:cNvPr id="45" name="Straight Arrow Connector 44"/>
          <p:cNvCxnSpPr>
            <a:stCxn id="26" idx="3"/>
          </p:cNvCxnSpPr>
          <p:nvPr/>
        </p:nvCxnSpPr>
        <p:spPr>
          <a:xfrm>
            <a:off x="2360538" y="2627144"/>
            <a:ext cx="1682019" cy="600724"/>
          </a:xfrm>
          <a:prstGeom prst="straightConnector1">
            <a:avLst/>
          </a:prstGeom>
          <a:ln w="19050">
            <a:solidFill>
              <a:schemeClr val="accent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40" idx="3"/>
            <a:endCxn id="64" idx="2"/>
          </p:cNvCxnSpPr>
          <p:nvPr/>
        </p:nvCxnSpPr>
        <p:spPr>
          <a:xfrm>
            <a:off x="2422757" y="3223103"/>
            <a:ext cx="7988396" cy="1175"/>
          </a:xfrm>
          <a:prstGeom prst="straightConnector1">
            <a:avLst/>
          </a:prstGeom>
          <a:ln w="19050">
            <a:solidFill>
              <a:schemeClr val="accent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43" idx="3"/>
          </p:cNvCxnSpPr>
          <p:nvPr/>
        </p:nvCxnSpPr>
        <p:spPr>
          <a:xfrm flipV="1">
            <a:off x="2416326" y="3223690"/>
            <a:ext cx="1649067" cy="447069"/>
          </a:xfrm>
          <a:prstGeom prst="straightConnector1">
            <a:avLst/>
          </a:prstGeom>
          <a:ln w="19050">
            <a:solidFill>
              <a:schemeClr val="accent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1275498" y="3808153"/>
            <a:ext cx="1288636" cy="522654"/>
          </a:xfrm>
          <a:prstGeom prst="rect">
            <a:avLst/>
          </a:prstGeom>
          <a:noFill/>
          <a:ln w="57150">
            <a:noFill/>
            <a:miter lim="800000"/>
          </a:ln>
        </p:spPr>
        <p:txBody>
          <a:bodyPr wrap="square" lIns="182880" tIns="182880" rIns="182880" bIns="182880" rtlCol="0" anchor="ctr">
            <a:noAutofit/>
          </a:bodyPr>
          <a:lstStyle/>
          <a:p>
            <a:pPr algn="ctr">
              <a:lnSpc>
                <a:spcPct val="90000"/>
              </a:lnSpc>
              <a:spcBef>
                <a:spcPts val="400"/>
              </a:spcBef>
              <a:defRPr/>
            </a:pPr>
            <a:r>
              <a:rPr lang="en-US" b="1" dirty="0">
                <a:solidFill>
                  <a:prstClr val="white"/>
                </a:solidFill>
              </a:rPr>
              <a:t>Edge sites</a:t>
            </a:r>
          </a:p>
        </p:txBody>
      </p:sp>
      <p:sp>
        <p:nvSpPr>
          <p:cNvPr id="57" name="TextBox 56">
            <a:extLst>
              <a:ext uri="{FF2B5EF4-FFF2-40B4-BE49-F238E27FC236}">
                <a16:creationId xmlns:a16="http://schemas.microsoft.com/office/drawing/2014/main" id="{4467AD31-16A1-411F-BF5F-688D78019488}"/>
              </a:ext>
            </a:extLst>
          </p:cNvPr>
          <p:cNvSpPr txBox="1"/>
          <p:nvPr/>
        </p:nvSpPr>
        <p:spPr>
          <a:xfrm>
            <a:off x="7880990" y="3747721"/>
            <a:ext cx="1560698" cy="350210"/>
          </a:xfrm>
          <a:prstGeom prst="rect">
            <a:avLst/>
          </a:prstGeom>
          <a:noFill/>
        </p:spPr>
        <p:txBody>
          <a:bodyPr wrap="none" lIns="0" tIns="0" rIns="0" bIns="0" rtlCol="0">
            <a:noAutofit/>
          </a:bodyPr>
          <a:lstStyle/>
          <a:p>
            <a:pPr algn="ctr" defTabSz="913668">
              <a:lnSpc>
                <a:spcPct val="90000"/>
              </a:lnSpc>
              <a:defRPr/>
            </a:pPr>
            <a:r>
              <a:rPr lang="en-US" sz="1799" b="1" dirty="0">
                <a:solidFill>
                  <a:prstClr val="white"/>
                </a:solidFill>
                <a:latin typeface="+mj-lt"/>
                <a:cs typeface="MetricHPE" panose="020B0604020202020204" pitchFamily="34" charset="0"/>
              </a:rPr>
              <a:t>Colo</a:t>
            </a:r>
          </a:p>
        </p:txBody>
      </p:sp>
      <p:sp>
        <p:nvSpPr>
          <p:cNvPr id="58" name="TextBox 57"/>
          <p:cNvSpPr txBox="1"/>
          <p:nvPr/>
        </p:nvSpPr>
        <p:spPr>
          <a:xfrm>
            <a:off x="2618037" y="1440588"/>
            <a:ext cx="2751765" cy="522654"/>
          </a:xfrm>
          <a:prstGeom prst="rect">
            <a:avLst/>
          </a:prstGeom>
          <a:noFill/>
          <a:ln w="57150">
            <a:noFill/>
            <a:miter lim="800000"/>
          </a:ln>
        </p:spPr>
        <p:txBody>
          <a:bodyPr wrap="square" lIns="182880" tIns="182880" rIns="182880" bIns="182880" rtlCol="0" anchor="ctr">
            <a:noAutofit/>
          </a:bodyPr>
          <a:lstStyle/>
          <a:p>
            <a:pPr algn="ctr">
              <a:lnSpc>
                <a:spcPct val="90000"/>
              </a:lnSpc>
              <a:spcBef>
                <a:spcPts val="400"/>
              </a:spcBef>
              <a:defRPr/>
            </a:pPr>
            <a:r>
              <a:rPr lang="en-US" b="1" dirty="0">
                <a:solidFill>
                  <a:prstClr val="white"/>
                </a:solidFill>
                <a:latin typeface="+mj-lt"/>
              </a:rPr>
              <a:t>HPE SimpliVity federation</a:t>
            </a:r>
          </a:p>
        </p:txBody>
      </p:sp>
      <p:sp>
        <p:nvSpPr>
          <p:cNvPr id="5" name="Footer Placeholder 4"/>
          <p:cNvSpPr>
            <a:spLocks noGrp="1"/>
          </p:cNvSpPr>
          <p:nvPr>
            <p:ph type="ftr" sz="quarter" idx="10"/>
          </p:nvPr>
        </p:nvSpPr>
        <p:spPr/>
        <p:txBody>
          <a:bodyPr/>
          <a:lstStyle/>
          <a:p>
            <a:r>
              <a:rPr lang="en-US"/>
              <a:t>HPE CONFIDENTIAL | AUTHORIZED HPE PARTNER USE ONLY</a:t>
            </a:r>
            <a:endParaRPr lang="en-US" dirty="0"/>
          </a:p>
        </p:txBody>
      </p:sp>
      <p:sp>
        <p:nvSpPr>
          <p:cNvPr id="6" name="Slide Number Placeholder 5"/>
          <p:cNvSpPr>
            <a:spLocks noGrp="1"/>
          </p:cNvSpPr>
          <p:nvPr>
            <p:ph type="sldNum" sz="quarter" idx="11"/>
          </p:nvPr>
        </p:nvSpPr>
        <p:spPr/>
        <p:txBody>
          <a:bodyPr/>
          <a:lstStyle/>
          <a:p>
            <a:pPr defTabSz="1088421">
              <a:buFontTx/>
              <a:buBlip>
                <a:blip r:embed="rId5"/>
              </a:buBlip>
            </a:pPr>
            <a:fld id="{104FC826-72BB-4AF1-BA01-A94F7396A7DC}" type="slidenum">
              <a:rPr lang="en-US" smtClean="0"/>
              <a:pPr defTabSz="1088421">
                <a:buFontTx/>
                <a:buBlip>
                  <a:blip r:embed="rId5"/>
                </a:buBlip>
              </a:pPr>
              <a:t>24</a:t>
            </a:fld>
            <a:endParaRPr lang="en-US" dirty="0"/>
          </a:p>
        </p:txBody>
      </p:sp>
      <p:sp>
        <p:nvSpPr>
          <p:cNvPr id="55" name="TextBox 54"/>
          <p:cNvSpPr txBox="1"/>
          <p:nvPr/>
        </p:nvSpPr>
        <p:spPr>
          <a:xfrm>
            <a:off x="5611319" y="3661499"/>
            <a:ext cx="1288636" cy="522654"/>
          </a:xfrm>
          <a:prstGeom prst="rect">
            <a:avLst/>
          </a:prstGeom>
          <a:noFill/>
          <a:ln w="57150">
            <a:noFill/>
            <a:miter lim="800000"/>
          </a:ln>
        </p:spPr>
        <p:txBody>
          <a:bodyPr wrap="square" lIns="182880" tIns="182880" rIns="182880" bIns="182880" rtlCol="0" anchor="ctr">
            <a:noAutofit/>
          </a:bodyPr>
          <a:lstStyle/>
          <a:p>
            <a:pPr algn="ctr">
              <a:lnSpc>
                <a:spcPct val="90000"/>
              </a:lnSpc>
              <a:spcBef>
                <a:spcPts val="400"/>
              </a:spcBef>
              <a:defRPr/>
            </a:pPr>
            <a:r>
              <a:rPr lang="en-US" b="1" dirty="0">
                <a:solidFill>
                  <a:prstClr val="white"/>
                </a:solidFill>
              </a:rPr>
              <a:t>Core site</a:t>
            </a:r>
          </a:p>
        </p:txBody>
      </p:sp>
      <p:cxnSp>
        <p:nvCxnSpPr>
          <p:cNvPr id="52" name="Straight Arrow Connector 51"/>
          <p:cNvCxnSpPr>
            <a:stCxn id="50" idx="2"/>
          </p:cNvCxnSpPr>
          <p:nvPr/>
        </p:nvCxnSpPr>
        <p:spPr>
          <a:xfrm>
            <a:off x="6253776" y="2656288"/>
            <a:ext cx="1861" cy="544642"/>
          </a:xfrm>
          <a:prstGeom prst="straightConnector1">
            <a:avLst/>
          </a:prstGeom>
          <a:ln w="19050">
            <a:solidFill>
              <a:schemeClr val="accent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8664840" y="2652116"/>
            <a:ext cx="1861" cy="544642"/>
          </a:xfrm>
          <a:prstGeom prst="straightConnector1">
            <a:avLst/>
          </a:prstGeom>
          <a:ln w="19050">
            <a:solidFill>
              <a:schemeClr val="accent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endCxn id="64" idx="2"/>
          </p:cNvCxnSpPr>
          <p:nvPr/>
        </p:nvCxnSpPr>
        <p:spPr>
          <a:xfrm>
            <a:off x="10387694" y="2820690"/>
            <a:ext cx="23459" cy="403588"/>
          </a:xfrm>
          <a:prstGeom prst="straightConnector1">
            <a:avLst/>
          </a:prstGeom>
          <a:ln w="19050">
            <a:solidFill>
              <a:schemeClr val="accent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139EF349-778F-3044-9F39-7B3F43ACC910}"/>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142242" y="1668411"/>
            <a:ext cx="1038195" cy="1239674"/>
          </a:xfrm>
          <a:prstGeom prst="rect">
            <a:avLst/>
          </a:prstGeom>
        </p:spPr>
      </p:pic>
      <p:grpSp>
        <p:nvGrpSpPr>
          <p:cNvPr id="48" name="Group 47">
            <a:extLst>
              <a:ext uri="{FF2B5EF4-FFF2-40B4-BE49-F238E27FC236}">
                <a16:creationId xmlns:a16="http://schemas.microsoft.com/office/drawing/2014/main" id="{994F84CD-9CDB-4F11-99AD-BE51A8AD6E9D}"/>
              </a:ext>
            </a:extLst>
          </p:cNvPr>
          <p:cNvGrpSpPr/>
          <p:nvPr/>
        </p:nvGrpSpPr>
        <p:grpSpPr>
          <a:xfrm>
            <a:off x="5505116" y="1909626"/>
            <a:ext cx="1494505" cy="983593"/>
            <a:chOff x="454450" y="526692"/>
            <a:chExt cx="4439017" cy="2892822"/>
          </a:xfrm>
        </p:grpSpPr>
        <p:pic>
          <p:nvPicPr>
            <p:cNvPr id="49" name="Picture 48">
              <a:extLst>
                <a:ext uri="{FF2B5EF4-FFF2-40B4-BE49-F238E27FC236}">
                  <a16:creationId xmlns:a16="http://schemas.microsoft.com/office/drawing/2014/main" id="{593B074F-A2C9-4371-9903-63FFC2F5214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73867" y="1955521"/>
              <a:ext cx="4419600" cy="1463993"/>
            </a:xfrm>
            <a:prstGeom prst="rect">
              <a:avLst/>
            </a:prstGeom>
          </p:spPr>
        </p:pic>
        <p:pic>
          <p:nvPicPr>
            <p:cNvPr id="50" name="Picture 49">
              <a:extLst>
                <a:ext uri="{FF2B5EF4-FFF2-40B4-BE49-F238E27FC236}">
                  <a16:creationId xmlns:a16="http://schemas.microsoft.com/office/drawing/2014/main" id="{9DF5288D-DD34-4981-A1F5-612084CD58B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68338" y="1258689"/>
              <a:ext cx="4419600" cy="1463993"/>
            </a:xfrm>
            <a:prstGeom prst="rect">
              <a:avLst/>
            </a:prstGeom>
          </p:spPr>
        </p:pic>
        <p:pic>
          <p:nvPicPr>
            <p:cNvPr id="51" name="Picture 50">
              <a:extLst>
                <a:ext uri="{FF2B5EF4-FFF2-40B4-BE49-F238E27FC236}">
                  <a16:creationId xmlns:a16="http://schemas.microsoft.com/office/drawing/2014/main" id="{251BF278-2AA2-455F-A484-4DF7AA0ABF4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54450" y="526692"/>
              <a:ext cx="4419600" cy="1463993"/>
            </a:xfrm>
            <a:prstGeom prst="rect">
              <a:avLst/>
            </a:prstGeom>
          </p:spPr>
        </p:pic>
      </p:grpSp>
      <p:sp>
        <p:nvSpPr>
          <p:cNvPr id="68" name="TextBox 67">
            <a:extLst>
              <a:ext uri="{FF2B5EF4-FFF2-40B4-BE49-F238E27FC236}">
                <a16:creationId xmlns:a16="http://schemas.microsoft.com/office/drawing/2014/main" id="{4467AD31-16A1-411F-BF5F-688D78019488}"/>
              </a:ext>
            </a:extLst>
          </p:cNvPr>
          <p:cNvSpPr txBox="1"/>
          <p:nvPr/>
        </p:nvSpPr>
        <p:spPr>
          <a:xfrm>
            <a:off x="9706953" y="3747721"/>
            <a:ext cx="1560698" cy="350210"/>
          </a:xfrm>
          <a:prstGeom prst="rect">
            <a:avLst/>
          </a:prstGeom>
          <a:noFill/>
        </p:spPr>
        <p:txBody>
          <a:bodyPr wrap="none" lIns="0" tIns="0" rIns="0" bIns="0" rtlCol="0">
            <a:noAutofit/>
          </a:bodyPr>
          <a:lstStyle/>
          <a:p>
            <a:pPr algn="ctr" defTabSz="913668">
              <a:lnSpc>
                <a:spcPct val="90000"/>
              </a:lnSpc>
              <a:defRPr/>
            </a:pPr>
            <a:r>
              <a:rPr lang="en-US" sz="1799" b="1" dirty="0">
                <a:solidFill>
                  <a:prstClr val="white"/>
                </a:solidFill>
                <a:latin typeface="+mj-lt"/>
                <a:cs typeface="MetricHPE" panose="020B0604020202020204" pitchFamily="34" charset="0"/>
              </a:rPr>
              <a:t>Cloud</a:t>
            </a:r>
          </a:p>
        </p:txBody>
      </p:sp>
      <p:pic>
        <p:nvPicPr>
          <p:cNvPr id="36" name="Picture 3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81184" y="2271774"/>
            <a:ext cx="345896" cy="457200"/>
          </a:xfrm>
          <a:prstGeom prst="rect">
            <a:avLst/>
          </a:prstGeom>
        </p:spPr>
      </p:pic>
      <p:pic>
        <p:nvPicPr>
          <p:cNvPr id="37" name="Picture 3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75201" y="2425242"/>
            <a:ext cx="345896" cy="457200"/>
          </a:xfrm>
          <a:prstGeom prst="rect">
            <a:avLst/>
          </a:prstGeom>
        </p:spPr>
      </p:pic>
      <p:pic>
        <p:nvPicPr>
          <p:cNvPr id="46" name="Picture 4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81377" y="3290521"/>
            <a:ext cx="345896" cy="457200"/>
          </a:xfrm>
          <a:prstGeom prst="rect">
            <a:avLst/>
          </a:prstGeom>
        </p:spPr>
      </p:pic>
      <p:pic>
        <p:nvPicPr>
          <p:cNvPr id="47" name="Picture 4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08789" y="2309216"/>
            <a:ext cx="501720" cy="685799"/>
          </a:xfrm>
          <a:prstGeom prst="rect">
            <a:avLst/>
          </a:prstGeom>
        </p:spPr>
      </p:pic>
    </p:spTree>
    <p:extLst>
      <p:ext uri="{BB962C8B-B14F-4D97-AF65-F5344CB8AC3E}">
        <p14:creationId xmlns:p14="http://schemas.microsoft.com/office/powerpoint/2010/main" val="2490624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0" name="Picture 69"/>
          <p:cNvPicPr>
            <a:picLocks noChangeAspect="1"/>
          </p:cNvPicPr>
          <p:nvPr/>
        </p:nvPicPr>
        <p:blipFill rotWithShape="1">
          <a:blip r:embed="rId3">
            <a:extLst>
              <a:ext uri="{28A0092B-C50C-407E-A947-70E740481C1C}">
                <a14:useLocalDpi xmlns:a14="http://schemas.microsoft.com/office/drawing/2010/main" val="0"/>
              </a:ext>
            </a:extLst>
          </a:blip>
          <a:srcRect l="266" b="1918"/>
          <a:stretch/>
        </p:blipFill>
        <p:spPr>
          <a:xfrm>
            <a:off x="6092190" y="1450379"/>
            <a:ext cx="5504426" cy="1614141"/>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r="3560" b="62337"/>
          <a:stretch/>
        </p:blipFill>
        <p:spPr>
          <a:xfrm>
            <a:off x="6109861" y="1450379"/>
            <a:ext cx="5480159" cy="1603791"/>
          </a:xfrm>
          <a:prstGeom prst="rect">
            <a:avLst/>
          </a:prstGeom>
        </p:spPr>
      </p:pic>
      <p:pic>
        <p:nvPicPr>
          <p:cNvPr id="71" name="Picture 70"/>
          <p:cNvPicPr>
            <a:picLocks noChangeAspect="1"/>
          </p:cNvPicPr>
          <p:nvPr/>
        </p:nvPicPr>
        <p:blipFill rotWithShape="1">
          <a:blip r:embed="rId5">
            <a:extLst>
              <a:ext uri="{28A0092B-C50C-407E-A947-70E740481C1C}">
                <a14:useLocalDpi xmlns:a14="http://schemas.microsoft.com/office/drawing/2010/main" val="0"/>
              </a:ext>
            </a:extLst>
          </a:blip>
          <a:srcRect l="1" t="2093" r="466"/>
          <a:stretch/>
        </p:blipFill>
        <p:spPr>
          <a:xfrm>
            <a:off x="589012" y="1450379"/>
            <a:ext cx="5503177" cy="1614141"/>
          </a:xfrm>
          <a:prstGeom prst="rect">
            <a:avLst/>
          </a:prstGeom>
        </p:spPr>
      </p:pic>
      <p:sp>
        <p:nvSpPr>
          <p:cNvPr id="82" name="Rectangle 81">
            <a:extLst>
              <a:ext uri="{FF2B5EF4-FFF2-40B4-BE49-F238E27FC236}">
                <a16:creationId xmlns:a16="http://schemas.microsoft.com/office/drawing/2014/main" id="{82F256DE-5A39-CE4E-813D-893196913DCB}"/>
              </a:ext>
            </a:extLst>
          </p:cNvPr>
          <p:cNvSpPr/>
          <p:nvPr/>
        </p:nvSpPr>
        <p:spPr bwMode="ltGray">
          <a:xfrm>
            <a:off x="0" y="1217290"/>
            <a:ext cx="12198625" cy="2149451"/>
          </a:xfrm>
          <a:prstGeom prst="rect">
            <a:avLst/>
          </a:prstGeom>
          <a:solidFill>
            <a:schemeClr val="tx1">
              <a:alpha val="58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US" err="1">
              <a:solidFill>
                <a:prstClr val="white"/>
              </a:solidFill>
              <a:latin typeface="MetricHPE" panose="020B0604020202020204" pitchFamily="34" charset="0"/>
              <a:cs typeface="MetricHPE" panose="020B0604020202020204" pitchFamily="34" charset="0"/>
            </a:endParaRPr>
          </a:p>
        </p:txBody>
      </p:sp>
      <p:sp>
        <p:nvSpPr>
          <p:cNvPr id="8" name="Footer Placeholder 7"/>
          <p:cNvSpPr>
            <a:spLocks noGrp="1"/>
          </p:cNvSpPr>
          <p:nvPr>
            <p:ph type="ftr" sz="quarter" idx="10"/>
          </p:nvPr>
        </p:nvSpPr>
        <p:spPr/>
        <p:txBody>
          <a:bodyPr/>
          <a:lstStyle/>
          <a:p>
            <a:r>
              <a:rPr lang="en-US"/>
              <a:t>HPE CONFIDENTIAL | AUTHORIZED HPE PARTNER USE ONLY</a:t>
            </a:r>
            <a:endParaRPr lang="en-US" dirty="0"/>
          </a:p>
        </p:txBody>
      </p:sp>
      <p:sp>
        <p:nvSpPr>
          <p:cNvPr id="4" name="Slide Number Placeholder 3"/>
          <p:cNvSpPr>
            <a:spLocks noGrp="1"/>
          </p:cNvSpPr>
          <p:nvPr>
            <p:ph type="sldNum" sz="quarter" idx="11"/>
          </p:nvPr>
        </p:nvSpPr>
        <p:spPr/>
        <p:txBody>
          <a:bodyPr/>
          <a:lstStyle/>
          <a:p>
            <a:fld id="{B016F8AB-BCEA-4347-8BA6-BE776009BC89}" type="slidenum">
              <a:rPr lang="en-US" smtClean="0"/>
              <a:pPr/>
              <a:t>25</a:t>
            </a:fld>
            <a:endParaRPr lang="en-US"/>
          </a:p>
        </p:txBody>
      </p:sp>
      <p:sp>
        <p:nvSpPr>
          <p:cNvPr id="2" name="Title 1"/>
          <p:cNvSpPr>
            <a:spLocks noGrp="1"/>
          </p:cNvSpPr>
          <p:nvPr>
            <p:ph type="title"/>
          </p:nvPr>
        </p:nvSpPr>
        <p:spPr/>
        <p:txBody>
          <a:bodyPr/>
          <a:lstStyle/>
          <a:p>
            <a:r>
              <a:rPr lang="en-US"/>
              <a:t>Evolving app requirements at the Enterprise edge</a:t>
            </a:r>
            <a:endParaRPr lang="en-US" dirty="0"/>
          </a:p>
        </p:txBody>
      </p:sp>
      <p:cxnSp>
        <p:nvCxnSpPr>
          <p:cNvPr id="9" name="Straight Connector 8"/>
          <p:cNvCxnSpPr/>
          <p:nvPr/>
        </p:nvCxnSpPr>
        <p:spPr>
          <a:xfrm>
            <a:off x="0" y="1556047"/>
            <a:ext cx="0" cy="362139"/>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12192000" y="1556047"/>
            <a:ext cx="0" cy="362139"/>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6096000" y="1594147"/>
            <a:ext cx="0" cy="362139"/>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2" name="Freeform 71"/>
          <p:cNvSpPr/>
          <p:nvPr/>
        </p:nvSpPr>
        <p:spPr bwMode="ltGray">
          <a:xfrm>
            <a:off x="542808" y="1443243"/>
            <a:ext cx="10840720" cy="0"/>
          </a:xfrm>
          <a:custGeom>
            <a:avLst/>
            <a:gdLst>
              <a:gd name="connsiteX0" fmla="*/ 0 w 10840720"/>
              <a:gd name="connsiteY0" fmla="*/ 0 h 0"/>
              <a:gd name="connsiteX1" fmla="*/ 10840720 w 10840720"/>
              <a:gd name="connsiteY1" fmla="*/ 0 h 0"/>
            </a:gdLst>
            <a:ahLst/>
            <a:cxnLst>
              <a:cxn ang="0">
                <a:pos x="connsiteX0" y="connsiteY0"/>
              </a:cxn>
              <a:cxn ang="0">
                <a:pos x="connsiteX1" y="connsiteY1"/>
              </a:cxn>
            </a:cxnLst>
            <a:rect l="l" t="t" r="r" b="b"/>
            <a:pathLst>
              <a:path w="10840720">
                <a:moveTo>
                  <a:pt x="0" y="0"/>
                </a:moveTo>
                <a:lnTo>
                  <a:pt x="10840720" y="0"/>
                </a:ln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solidFill>
                <a:prstClr val="white"/>
              </a:solidFill>
            </a:endParaRPr>
          </a:p>
        </p:txBody>
      </p:sp>
      <p:sp>
        <p:nvSpPr>
          <p:cNvPr id="73" name="TextBox 72"/>
          <p:cNvSpPr txBox="1"/>
          <p:nvPr/>
        </p:nvSpPr>
        <p:spPr>
          <a:xfrm>
            <a:off x="1718850" y="1938262"/>
            <a:ext cx="3242250" cy="311510"/>
          </a:xfrm>
          <a:prstGeom prst="rect">
            <a:avLst/>
          </a:prstGeom>
          <a:noFill/>
          <a:ln w="57150">
            <a:noFill/>
            <a:miter lim="800000"/>
          </a:ln>
        </p:spPr>
        <p:txBody>
          <a:bodyPr wrap="square" lIns="0" tIns="0" rIns="0" bIns="0" rtlCol="0" anchor="ctr">
            <a:noAutofit/>
          </a:bodyPr>
          <a:lstStyle/>
          <a:p>
            <a:pPr algn="ctr">
              <a:lnSpc>
                <a:spcPct val="90000"/>
              </a:lnSpc>
            </a:pPr>
            <a:r>
              <a:rPr lang="en-US" sz="2800" b="1" dirty="0">
                <a:solidFill>
                  <a:prstClr val="white"/>
                </a:solidFill>
                <a:latin typeface="MetricHPE" panose="020B0503030202060203" pitchFamily="34" charset="0"/>
              </a:rPr>
              <a:t>Virtualization</a:t>
            </a:r>
          </a:p>
        </p:txBody>
      </p:sp>
      <p:sp>
        <p:nvSpPr>
          <p:cNvPr id="74" name="TextBox 73"/>
          <p:cNvSpPr txBox="1"/>
          <p:nvPr/>
        </p:nvSpPr>
        <p:spPr>
          <a:xfrm>
            <a:off x="7223277" y="1934856"/>
            <a:ext cx="3242250" cy="311510"/>
          </a:xfrm>
          <a:prstGeom prst="rect">
            <a:avLst/>
          </a:prstGeom>
          <a:noFill/>
          <a:ln w="57150">
            <a:noFill/>
            <a:miter lim="800000"/>
          </a:ln>
        </p:spPr>
        <p:txBody>
          <a:bodyPr wrap="square" lIns="0" tIns="0" rIns="0" bIns="0" rtlCol="0" anchor="ctr">
            <a:noAutofit/>
          </a:bodyPr>
          <a:lstStyle/>
          <a:p>
            <a:pPr algn="ctr">
              <a:lnSpc>
                <a:spcPct val="90000"/>
              </a:lnSpc>
            </a:pPr>
            <a:r>
              <a:rPr lang="en-US" sz="2800" b="1" dirty="0">
                <a:solidFill>
                  <a:prstClr val="white"/>
                </a:solidFill>
                <a:latin typeface="MetricHPE" panose="020B0503030202060203" pitchFamily="34" charset="0"/>
              </a:rPr>
              <a:t>Containers</a:t>
            </a:r>
          </a:p>
        </p:txBody>
      </p:sp>
      <p:pic>
        <p:nvPicPr>
          <p:cNvPr id="76" name="Picture 8"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80061" y="2461170"/>
            <a:ext cx="594951" cy="383716"/>
          </a:xfrm>
          <a:prstGeom prst="rect">
            <a:avLst/>
          </a:prstGeom>
          <a:noFill/>
          <a:extLst>
            <a:ext uri="{909E8E84-426E-40DD-AFC4-6F175D3DCCD1}">
              <a14:hiddenFill xmlns:a14="http://schemas.microsoft.com/office/drawing/2010/main">
                <a:solidFill>
                  <a:srgbClr val="FFFFFF"/>
                </a:solidFill>
              </a14:hiddenFill>
            </a:ext>
          </a:extLst>
        </p:spPr>
      </p:pic>
      <p:grpSp>
        <p:nvGrpSpPr>
          <p:cNvPr id="77" name="Group 76"/>
          <p:cNvGrpSpPr/>
          <p:nvPr/>
        </p:nvGrpSpPr>
        <p:grpSpPr>
          <a:xfrm>
            <a:off x="3599865" y="2458520"/>
            <a:ext cx="1064819" cy="404771"/>
            <a:chOff x="2960306" y="3935585"/>
            <a:chExt cx="1088738" cy="413863"/>
          </a:xfrm>
        </p:grpSpPr>
        <p:pic>
          <p:nvPicPr>
            <p:cNvPr id="78" name="Picture 77"/>
            <p:cNvPicPr>
              <a:picLocks noChangeAspect="1"/>
            </p:cNvPicPr>
            <p:nvPr/>
          </p:nvPicPr>
          <p:blipFill rotWithShape="1">
            <a:blip r:embed="rId7" cstate="print">
              <a:extLst>
                <a:ext uri="{28A0092B-C50C-407E-A947-70E740481C1C}">
                  <a14:useLocalDpi xmlns:a14="http://schemas.microsoft.com/office/drawing/2010/main" val="0"/>
                </a:ext>
              </a:extLst>
            </a:blip>
            <a:srcRect l="1441" t="19634" r="55180" b="16545"/>
            <a:stretch/>
          </p:blipFill>
          <p:spPr>
            <a:xfrm>
              <a:off x="2960306" y="3935585"/>
              <a:ext cx="414936" cy="413863"/>
            </a:xfrm>
            <a:prstGeom prst="rect">
              <a:avLst/>
            </a:prstGeom>
          </p:spPr>
        </p:pic>
        <p:sp>
          <p:nvSpPr>
            <p:cNvPr id="79" name="TextBox 78"/>
            <p:cNvSpPr txBox="1"/>
            <p:nvPr/>
          </p:nvSpPr>
          <p:spPr>
            <a:xfrm>
              <a:off x="3415474" y="4006370"/>
              <a:ext cx="633570" cy="289783"/>
            </a:xfrm>
            <a:prstGeom prst="rect">
              <a:avLst/>
            </a:prstGeom>
            <a:noFill/>
          </p:spPr>
          <p:txBody>
            <a:bodyPr wrap="square" lIns="0" tIns="0" rIns="0" bIns="0" rtlCol="0">
              <a:noAutofit/>
            </a:bodyPr>
            <a:lstStyle/>
            <a:p>
              <a:pPr>
                <a:lnSpc>
                  <a:spcPct val="90000"/>
                </a:lnSpc>
              </a:pPr>
              <a:r>
                <a:rPr lang="en-US" sz="800" b="1" dirty="0">
                  <a:solidFill>
                    <a:prstClr val="white"/>
                  </a:solidFill>
                  <a:cs typeface="MetricHPE" panose="020B0604020202020204" pitchFamily="34" charset="0"/>
                </a:rPr>
                <a:t>Microsoft</a:t>
              </a:r>
            </a:p>
            <a:p>
              <a:pPr>
                <a:lnSpc>
                  <a:spcPct val="90000"/>
                </a:lnSpc>
              </a:pPr>
              <a:r>
                <a:rPr lang="en-US" sz="800" b="1" dirty="0">
                  <a:solidFill>
                    <a:prstClr val="white"/>
                  </a:solidFill>
                  <a:cs typeface="MetricHPE" panose="020B0604020202020204" pitchFamily="34" charset="0"/>
                </a:rPr>
                <a:t>Hyper-V</a:t>
              </a:r>
            </a:p>
          </p:txBody>
        </p:sp>
      </p:grpSp>
      <p:pic>
        <p:nvPicPr>
          <p:cNvPr id="80" name="Picture 4" descr="http://static.techfieldday.com/wp-content/uploads/2016/02/Vmware_logo.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94643" y="2438298"/>
            <a:ext cx="845822" cy="281941"/>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14" descr="Image result for docker logo white 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77504" y="2383634"/>
            <a:ext cx="605190" cy="54034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041409" y="3283001"/>
            <a:ext cx="4163650" cy="1969770"/>
          </a:xfrm>
          <a:prstGeom prst="rect">
            <a:avLst/>
          </a:prstGeom>
        </p:spPr>
        <p:txBody>
          <a:bodyPr>
            <a:spAutoFit/>
          </a:bodyPr>
          <a:lstStyle/>
          <a:p>
            <a:pPr algn="ctr"/>
            <a:r>
              <a:rPr lang="en-US" sz="2400" b="1" dirty="0">
                <a:solidFill>
                  <a:prstClr val="white"/>
                </a:solidFill>
                <a:latin typeface="MetricHPE" panose="020B0503030202060203" pitchFamily="34" charset="0"/>
                <a:ea typeface="MetricHPE" panose="020F0502020204030204" pitchFamily="34" charset="0"/>
                <a:cs typeface="MetricHPE" panose="020F0502020204030204" pitchFamily="34" charset="0"/>
              </a:rPr>
              <a:t>Shift to IT Generalists</a:t>
            </a:r>
          </a:p>
          <a:p>
            <a:pPr algn="ctr"/>
            <a:r>
              <a:rPr lang="en-US" dirty="0">
                <a:solidFill>
                  <a:prstClr val="white"/>
                </a:solidFill>
                <a:latin typeface="MetricHPE" panose="020B0503030202060203" pitchFamily="34" charset="0"/>
                <a:ea typeface="MetricHPE" panose="020F0502020204030204" pitchFamily="34" charset="0"/>
                <a:cs typeface="MetricHPE" panose="020F0502020204030204" pitchFamily="34" charset="0"/>
              </a:rPr>
              <a:t>Requiring VM-Centric Data Services</a:t>
            </a:r>
          </a:p>
          <a:p>
            <a:pPr algn="ctr"/>
            <a:endParaRPr lang="en-US" sz="3600" b="1" dirty="0">
              <a:solidFill>
                <a:prstClr val="white"/>
              </a:solidFill>
              <a:latin typeface="MetricHPE" panose="020B0503030202060203" pitchFamily="34" charset="0"/>
              <a:ea typeface="MetricHPE" panose="020F0502020204030204" pitchFamily="34" charset="0"/>
              <a:cs typeface="MetricHPE" panose="020F0502020204030204" pitchFamily="34" charset="0"/>
            </a:endParaRPr>
          </a:p>
          <a:p>
            <a:pPr algn="ctr"/>
            <a:r>
              <a:rPr lang="en-US" sz="2400" b="1" dirty="0">
                <a:solidFill>
                  <a:prstClr val="white"/>
                </a:solidFill>
                <a:latin typeface="MetricHPE" panose="020B0503030202060203" pitchFamily="34" charset="0"/>
                <a:ea typeface="MetricHPE" panose="020F0502020204030204" pitchFamily="34" charset="0"/>
                <a:cs typeface="MetricHPE" panose="020F0502020204030204" pitchFamily="34" charset="0"/>
              </a:rPr>
              <a:t>Enabling Hybrid Cloud </a:t>
            </a:r>
          </a:p>
          <a:p>
            <a:pPr algn="ctr"/>
            <a:r>
              <a:rPr lang="en-US" sz="2000" dirty="0">
                <a:solidFill>
                  <a:prstClr val="white"/>
                </a:solidFill>
                <a:latin typeface="MetricHPE" panose="020B0503030202060203" pitchFamily="34" charset="0"/>
                <a:ea typeface="MetricHPE" panose="020F0502020204030204" pitchFamily="34" charset="0"/>
                <a:cs typeface="MetricHPE" panose="020F0502020204030204" pitchFamily="34" charset="0"/>
              </a:rPr>
              <a:t>Virtual Volumes for App Mobility</a:t>
            </a:r>
          </a:p>
        </p:txBody>
      </p:sp>
      <p:sp>
        <p:nvSpPr>
          <p:cNvPr id="27" name="Rectangle 26"/>
          <p:cNvSpPr/>
          <p:nvPr/>
        </p:nvSpPr>
        <p:spPr>
          <a:xfrm>
            <a:off x="6412886" y="3207063"/>
            <a:ext cx="5038017" cy="1969770"/>
          </a:xfrm>
          <a:prstGeom prst="rect">
            <a:avLst/>
          </a:prstGeom>
        </p:spPr>
        <p:txBody>
          <a:bodyPr>
            <a:spAutoFit/>
          </a:bodyPr>
          <a:lstStyle/>
          <a:p>
            <a:pPr algn="ctr"/>
            <a:r>
              <a:rPr lang="en-US" sz="2400" b="1" dirty="0">
                <a:solidFill>
                  <a:prstClr val="white"/>
                </a:solidFill>
                <a:latin typeface="MetricHPE" panose="020B0503030202060203" pitchFamily="34" charset="0"/>
                <a:ea typeface="MetricHPE" panose="020F0502020204030204" pitchFamily="34" charset="0"/>
                <a:cs typeface="MetricHPE" panose="020F0502020204030204" pitchFamily="34" charset="0"/>
              </a:rPr>
              <a:t>Shift to Self-Service</a:t>
            </a:r>
          </a:p>
          <a:p>
            <a:pPr algn="ctr"/>
            <a:r>
              <a:rPr lang="en-US" sz="2000" dirty="0">
                <a:solidFill>
                  <a:prstClr val="white"/>
                </a:solidFill>
                <a:latin typeface="MetricHPE" panose="020B0503030202060203" pitchFamily="34" charset="0"/>
                <a:ea typeface="MetricHPE" panose="020F0502020204030204" pitchFamily="34" charset="0"/>
                <a:cs typeface="MetricHPE" panose="020F0502020204030204" pitchFamily="34" charset="0"/>
              </a:rPr>
              <a:t>DevOps-Centric Provisioning</a:t>
            </a:r>
          </a:p>
          <a:p>
            <a:pPr algn="ctr"/>
            <a:endParaRPr lang="en-US" sz="3600" b="1" dirty="0">
              <a:solidFill>
                <a:prstClr val="white"/>
              </a:solidFill>
              <a:latin typeface="MetricHPE" panose="020B0503030202060203" pitchFamily="34" charset="0"/>
              <a:ea typeface="MetricHPE" panose="020F0502020204030204" pitchFamily="34" charset="0"/>
              <a:cs typeface="MetricHPE" panose="020F0502020204030204" pitchFamily="34" charset="0"/>
            </a:endParaRPr>
          </a:p>
          <a:p>
            <a:pPr algn="ctr"/>
            <a:r>
              <a:rPr lang="en-US" sz="2400" b="1" dirty="0">
                <a:solidFill>
                  <a:prstClr val="white"/>
                </a:solidFill>
                <a:latin typeface="MetricHPE" panose="020B0503030202060203" pitchFamily="34" charset="0"/>
                <a:ea typeface="MetricHPE" panose="020F0502020204030204" pitchFamily="34" charset="0"/>
                <a:cs typeface="MetricHPE" panose="020F0502020204030204" pitchFamily="34" charset="0"/>
              </a:rPr>
              <a:t>Persistent Storage</a:t>
            </a:r>
          </a:p>
          <a:p>
            <a:pPr algn="ctr"/>
            <a:r>
              <a:rPr lang="en-US" dirty="0">
                <a:solidFill>
                  <a:prstClr val="white"/>
                </a:solidFill>
                <a:latin typeface="MetricHPE" panose="020B0503030202060203" pitchFamily="34" charset="0"/>
                <a:ea typeface="MetricHPE" panose="020F0502020204030204" pitchFamily="34" charset="0"/>
                <a:cs typeface="MetricHPE" panose="020F0502020204030204" pitchFamily="34" charset="0"/>
              </a:rPr>
              <a:t>Requiring Software-Defined Storage</a:t>
            </a:r>
            <a:endParaRPr lang="en-US" sz="2000" dirty="0">
              <a:solidFill>
                <a:prstClr val="white"/>
              </a:solidFill>
              <a:latin typeface="MetricHPE" panose="020B0503030202060203" pitchFamily="34" charset="0"/>
              <a:ea typeface="MetricHPE" panose="020F0502020204030204" pitchFamily="34" charset="0"/>
              <a:cs typeface="MetricHPE" panose="020F0502020204030204" pitchFamily="34" charset="0"/>
            </a:endParaRPr>
          </a:p>
        </p:txBody>
      </p:sp>
      <p:cxnSp>
        <p:nvCxnSpPr>
          <p:cNvPr id="28" name="Straight Connector 27">
            <a:extLst>
              <a:ext uri="{FF2B5EF4-FFF2-40B4-BE49-F238E27FC236}">
                <a16:creationId xmlns:a16="http://schemas.microsoft.com/office/drawing/2014/main" id="{46AA544E-07E1-4B24-9EDF-8FDE0B785075}"/>
              </a:ext>
            </a:extLst>
          </p:cNvPr>
          <p:cNvCxnSpPr/>
          <p:nvPr/>
        </p:nvCxnSpPr>
        <p:spPr>
          <a:xfrm>
            <a:off x="8120429" y="5756221"/>
            <a:ext cx="1584875" cy="0"/>
          </a:xfrm>
          <a:prstGeom prst="line">
            <a:avLst/>
          </a:prstGeom>
          <a:ln w="57150">
            <a:solidFill>
              <a:schemeClr val="accent4"/>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BED274B7-4551-D44D-9B30-8CC083393C08}"/>
              </a:ext>
            </a:extLst>
          </p:cNvPr>
          <p:cNvSpPr/>
          <p:nvPr/>
        </p:nvSpPr>
        <p:spPr>
          <a:xfrm>
            <a:off x="4375344" y="5481976"/>
            <a:ext cx="3504486" cy="523220"/>
          </a:xfrm>
          <a:prstGeom prst="rect">
            <a:avLst/>
          </a:prstGeom>
        </p:spPr>
        <p:txBody>
          <a:bodyPr wrap="none">
            <a:spAutoFit/>
          </a:bodyPr>
          <a:lstStyle/>
          <a:p>
            <a:pPr algn="ctr">
              <a:defRPr/>
            </a:pPr>
            <a:r>
              <a:rPr lang="en-US" sz="2800" b="1" kern="0" cap="all" dirty="0">
                <a:solidFill>
                  <a:prstClr val="white"/>
                </a:solidFill>
                <a:latin typeface="MetricHPE" panose="020B0503030202060203" pitchFamily="34" charset="0"/>
              </a:rPr>
              <a:t>Simplicity &amp; Agility</a:t>
            </a:r>
          </a:p>
        </p:txBody>
      </p:sp>
      <p:cxnSp>
        <p:nvCxnSpPr>
          <p:cNvPr id="30" name="Straight Connector 29">
            <a:extLst>
              <a:ext uri="{FF2B5EF4-FFF2-40B4-BE49-F238E27FC236}">
                <a16:creationId xmlns:a16="http://schemas.microsoft.com/office/drawing/2014/main" id="{46AA544E-07E1-4B24-9EDF-8FDE0B785075}"/>
              </a:ext>
            </a:extLst>
          </p:cNvPr>
          <p:cNvCxnSpPr/>
          <p:nvPr/>
        </p:nvCxnSpPr>
        <p:spPr>
          <a:xfrm flipH="1">
            <a:off x="2514818" y="5756221"/>
            <a:ext cx="1584875" cy="0"/>
          </a:xfrm>
          <a:prstGeom prst="line">
            <a:avLst/>
          </a:prstGeom>
          <a:ln w="57150">
            <a:solidFill>
              <a:schemeClr val="accent4"/>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1878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73" imgH="476" progId="TCLayout.ActiveDocument.1">
                  <p:embed/>
                </p:oleObj>
              </mc:Choice>
              <mc:Fallback>
                <p:oleObj name="think-cell Slide" r:id="rId5" imgW="473" imgH="476" progId="TCLayout.ActiveDocument.1">
                  <p:embed/>
                  <p:pic>
                    <p:nvPicPr>
                      <p:cNvPr id="5" name="Object 4"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bwMode="ltGray">
          <a:xfrm>
            <a:off x="0" y="0"/>
            <a:ext cx="158750" cy="158750"/>
          </a:xfrm>
          <a:prstGeom prst="rect">
            <a:avLst/>
          </a:prstGeom>
          <a:solidFill>
            <a:schemeClr val="accent6"/>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90000"/>
              </a:lnSpc>
              <a:spcBef>
                <a:spcPct val="0"/>
              </a:spcBef>
              <a:spcAft>
                <a:spcPct val="0"/>
              </a:spcAft>
              <a:buClrTx/>
              <a:buSzTx/>
              <a:buFontTx/>
              <a:buNone/>
              <a:tabLst/>
              <a:defRPr/>
            </a:pPr>
            <a:endParaRPr kumimoji="0" lang="en-US" sz="4400" b="1" i="0" u="none" strike="noStrike" kern="1200" cap="none" spc="0" normalizeH="0" baseline="0" noProof="0" err="1">
              <a:ln>
                <a:noFill/>
              </a:ln>
              <a:solidFill>
                <a:prstClr val="white"/>
              </a:solidFill>
              <a:effectLst/>
              <a:uLnTx/>
              <a:uFillTx/>
              <a:latin typeface="MetricHPE"/>
              <a:ea typeface="+mn-ea"/>
              <a:cs typeface="+mn-cs"/>
              <a:sym typeface="MetricHPE" panose="020B0503030202060203" pitchFamily="34" charset="0"/>
            </a:endParaRPr>
          </a:p>
        </p:txBody>
      </p:sp>
      <p:sp>
        <p:nvSpPr>
          <p:cNvPr id="10" name="Title 1"/>
          <p:cNvSpPr txBox="1">
            <a:spLocks/>
          </p:cNvSpPr>
          <p:nvPr/>
        </p:nvSpPr>
        <p:spPr bwMode="white">
          <a:xfrm>
            <a:off x="-2" y="2300169"/>
            <a:ext cx="12192000" cy="1801359"/>
          </a:xfrm>
          <a:prstGeom prst="rect">
            <a:avLst/>
          </a:prstGeom>
          <a:noFill/>
        </p:spPr>
        <p:txBody>
          <a:bodyPr vert="horz" lIns="217700" tIns="109714" rIns="217700" bIns="108850" rtlCol="0" anchor="ctr" anchorCtr="0">
            <a:noAutofit/>
          </a:bodyPr>
          <a:lstStyle>
            <a:lvl1pPr algn="l" defTabSz="1088421" rtl="0" eaLnBrk="1" latinLnBrk="0" hangingPunct="1">
              <a:spcBef>
                <a:spcPct val="0"/>
              </a:spcBef>
              <a:buNone/>
              <a:defRPr lang="en-US" sz="3099" kern="1200" baseline="0" dirty="0">
                <a:solidFill>
                  <a:schemeClr val="bg1"/>
                </a:solidFill>
                <a:latin typeface="MetricHPE" pitchFamily="34" charset="0"/>
                <a:ea typeface="+mj-ea"/>
                <a:cs typeface="+mj-cs"/>
              </a:defRPr>
            </a:lvl1pPr>
          </a:lstStyle>
          <a:p>
            <a:pPr marL="0" marR="0" lvl="0" indent="0" algn="ctr" defTabSz="1088203" rtl="0" eaLnBrk="1" fontAlgn="auto" latinLnBrk="0" hangingPunct="1">
              <a:lnSpc>
                <a:spcPct val="90000"/>
              </a:lnSpc>
              <a:spcBef>
                <a:spcPct val="0"/>
              </a:spcBef>
              <a:spcAft>
                <a:spcPts val="0"/>
              </a:spcAft>
              <a:buClrTx/>
              <a:buSzTx/>
              <a:buFontTx/>
              <a:buNone/>
              <a:tabLst/>
              <a:defRPr/>
            </a:pPr>
            <a:endParaRPr kumimoji="0" lang="en-US" sz="5000" b="0" i="0" u="none" strike="noStrike" kern="1200" cap="none" spc="0" normalizeH="0" baseline="0" noProof="0">
              <a:ln>
                <a:noFill/>
              </a:ln>
              <a:solidFill>
                <a:prstClr val="white"/>
              </a:solidFill>
              <a:effectLst/>
              <a:uLnTx/>
              <a:uFillTx/>
              <a:latin typeface="MetricHPE" panose="020B0604020202020204" pitchFamily="34" charset="0"/>
              <a:ea typeface="MetricHPE" charset="0"/>
              <a:cs typeface="MetricHPE" panose="020B0604020202020204" pitchFamily="34" charset="0"/>
            </a:endParaRPr>
          </a:p>
        </p:txBody>
      </p:sp>
      <p:sp>
        <p:nvSpPr>
          <p:cNvPr id="52" name="Rectangle 51">
            <a:extLst>
              <a:ext uri="{FF2B5EF4-FFF2-40B4-BE49-F238E27FC236}">
                <a16:creationId xmlns:a16="http://schemas.microsoft.com/office/drawing/2014/main" id="{F7EFA058-79BE-7B45-AD65-F2A86AE3A2A0}"/>
              </a:ext>
            </a:extLst>
          </p:cNvPr>
          <p:cNvSpPr/>
          <p:nvPr/>
        </p:nvSpPr>
        <p:spPr bwMode="ltGray">
          <a:xfrm>
            <a:off x="609600" y="2299244"/>
            <a:ext cx="10972800" cy="2143515"/>
          </a:xfrm>
          <a:prstGeom prst="rect">
            <a:avLst/>
          </a:prstGeom>
          <a:noFill/>
          <a:ln w="762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1428" tIns="182880" rIns="91428" bIns="45714" rtlCol="0" anchor="t"/>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MetricHPE" panose="020B0604020202020204" pitchFamily="34" charset="0"/>
              <a:ea typeface="+mn-ea"/>
              <a:cs typeface="MetricHPE" panose="020B0604020202020204" pitchFamily="34" charset="0"/>
            </a:endParaRPr>
          </a:p>
        </p:txBody>
      </p:sp>
      <p:pic>
        <p:nvPicPr>
          <p:cNvPr id="56" name="Picture 2" descr="Image result for microsoft logo transparent background">
            <a:extLst>
              <a:ext uri="{FF2B5EF4-FFF2-40B4-BE49-F238E27FC236}">
                <a16:creationId xmlns:a16="http://schemas.microsoft.com/office/drawing/2014/main" id="{86146035-4849-F841-A852-C6EC2F8CA8BD}"/>
              </a:ext>
            </a:extLst>
          </p:cNvPr>
          <p:cNvPicPr>
            <a:picLocks noChangeAspect="1" noChangeArrowheads="1"/>
          </p:cNvPicPr>
          <p:nvPr/>
        </p:nvPicPr>
        <p:blipFill>
          <a:blip r:embed="rId7" cstate="screen">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2622072" y="3059051"/>
            <a:ext cx="925879" cy="19999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Image result for sql server logo">
            <a:extLst>
              <a:ext uri="{FF2B5EF4-FFF2-40B4-BE49-F238E27FC236}">
                <a16:creationId xmlns:a16="http://schemas.microsoft.com/office/drawing/2014/main" id="{7666777E-8EA8-2F42-925B-C230AE2CD6EC}"/>
              </a:ext>
            </a:extLst>
          </p:cNvPr>
          <p:cNvPicPr>
            <a:picLocks noChangeAspect="1" noChangeArrowheads="1"/>
          </p:cNvPicPr>
          <p:nvPr/>
        </p:nvPicPr>
        <p:blipFill>
          <a:blip r:embed="rId9" cstate="screen">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2523130" y="3427496"/>
            <a:ext cx="1220403" cy="294944"/>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6" descr="Image result for oracle logo">
            <a:extLst>
              <a:ext uri="{FF2B5EF4-FFF2-40B4-BE49-F238E27FC236}">
                <a16:creationId xmlns:a16="http://schemas.microsoft.com/office/drawing/2014/main" id="{FDCA40C9-DB0B-EC4F-89C4-E21D8CB10C71}"/>
              </a:ext>
            </a:extLst>
          </p:cNvPr>
          <p:cNvPicPr>
            <a:picLocks noChangeAspect="1" noChangeArrowheads="1"/>
          </p:cNvPicPr>
          <p:nvPr/>
        </p:nvPicPr>
        <p:blipFill>
          <a:blip r:embed="rId11" cstate="hqprint">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1057174" y="3110771"/>
            <a:ext cx="1036324" cy="134723"/>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Image result for vmware logo">
            <a:extLst>
              <a:ext uri="{FF2B5EF4-FFF2-40B4-BE49-F238E27FC236}">
                <a16:creationId xmlns:a16="http://schemas.microsoft.com/office/drawing/2014/main" id="{32139729-800E-044B-863E-3F8FB55C246F}"/>
              </a:ext>
            </a:extLst>
          </p:cNvPr>
          <p:cNvPicPr>
            <a:picLocks noChangeAspect="1" noChangeArrowheads="1"/>
          </p:cNvPicPr>
          <p:nvPr/>
        </p:nvPicPr>
        <p:blipFill>
          <a:blip r:embed="rId13" cstate="hqprint">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993061" y="2643570"/>
            <a:ext cx="1282406" cy="209034"/>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id="{3990F6A7-BD65-1249-8BCF-183A7667A26A}"/>
              </a:ext>
            </a:extLst>
          </p:cNvPr>
          <p:cNvPicPr>
            <a:picLocks noChangeAspect="1"/>
          </p:cNvPicPr>
          <p:nvPr/>
        </p:nvPicPr>
        <p:blipFill>
          <a:blip r:embed="rId15">
            <a:extLst>
              <a:ext uri="{BEBA8EAE-BF5A-486C-A8C5-ECC9F3942E4B}">
                <a14:imgProps xmlns:a14="http://schemas.microsoft.com/office/drawing/2010/main">
                  <a14:imgLayer r:embed="rId16">
                    <a14:imgEffect>
                      <a14:brightnessContrast bright="100000"/>
                    </a14:imgEffect>
                  </a14:imgLayer>
                </a14:imgProps>
              </a:ext>
            </a:extLst>
          </a:blip>
          <a:stretch>
            <a:fillRect/>
          </a:stretch>
        </p:blipFill>
        <p:spPr>
          <a:xfrm>
            <a:off x="2499919" y="3864758"/>
            <a:ext cx="1298857" cy="296317"/>
          </a:xfrm>
          <a:prstGeom prst="rect">
            <a:avLst/>
          </a:prstGeom>
        </p:spPr>
      </p:pic>
      <p:pic>
        <p:nvPicPr>
          <p:cNvPr id="65" name="Picture 64">
            <a:extLst>
              <a:ext uri="{FF2B5EF4-FFF2-40B4-BE49-F238E27FC236}">
                <a16:creationId xmlns:a16="http://schemas.microsoft.com/office/drawing/2014/main" id="{1656E723-695F-1940-B238-F27FC7079703}"/>
              </a:ext>
            </a:extLst>
          </p:cNvPr>
          <p:cNvPicPr>
            <a:picLocks noChangeAspect="1"/>
          </p:cNvPicPr>
          <p:nvPr/>
        </p:nvPicPr>
        <p:blipFill>
          <a:blip r:embed="rId17">
            <a:extLst>
              <a:ext uri="{BEBA8EAE-BF5A-486C-A8C5-ECC9F3942E4B}">
                <a14:imgProps xmlns:a14="http://schemas.microsoft.com/office/drawing/2010/main">
                  <a14:imgLayer r:embed="rId18">
                    <a14:imgEffect>
                      <a14:brightnessContrast bright="100000"/>
                    </a14:imgEffect>
                  </a14:imgLayer>
                </a14:imgProps>
              </a:ext>
            </a:extLst>
          </a:blip>
          <a:stretch>
            <a:fillRect/>
          </a:stretch>
        </p:blipFill>
        <p:spPr>
          <a:xfrm>
            <a:off x="2583185" y="2587034"/>
            <a:ext cx="1099674" cy="321105"/>
          </a:xfrm>
          <a:prstGeom prst="rect">
            <a:avLst/>
          </a:prstGeom>
        </p:spPr>
      </p:pic>
      <p:grpSp>
        <p:nvGrpSpPr>
          <p:cNvPr id="66" name="Group 65">
            <a:extLst>
              <a:ext uri="{FF2B5EF4-FFF2-40B4-BE49-F238E27FC236}">
                <a16:creationId xmlns:a16="http://schemas.microsoft.com/office/drawing/2014/main" id="{E21C1395-72F7-6B45-8F4D-45C9FC246210}"/>
              </a:ext>
            </a:extLst>
          </p:cNvPr>
          <p:cNvGrpSpPr/>
          <p:nvPr/>
        </p:nvGrpSpPr>
        <p:grpSpPr>
          <a:xfrm>
            <a:off x="961211" y="3469709"/>
            <a:ext cx="1220403" cy="423402"/>
            <a:chOff x="1078187" y="3246049"/>
            <a:chExt cx="858876" cy="274823"/>
          </a:xfrm>
        </p:grpSpPr>
        <p:sp>
          <p:nvSpPr>
            <p:cNvPr id="67" name="TextBox 66">
              <a:extLst>
                <a:ext uri="{FF2B5EF4-FFF2-40B4-BE49-F238E27FC236}">
                  <a16:creationId xmlns:a16="http://schemas.microsoft.com/office/drawing/2014/main" id="{A967CD7D-205E-6E40-9DAC-F45F34D97C33}"/>
                </a:ext>
              </a:extLst>
            </p:cNvPr>
            <p:cNvSpPr txBox="1"/>
            <p:nvPr/>
          </p:nvSpPr>
          <p:spPr>
            <a:xfrm>
              <a:off x="1078188" y="3429000"/>
              <a:ext cx="858875" cy="91872"/>
            </a:xfrm>
            <a:prstGeom prst="rect">
              <a:avLst/>
            </a:prstGeom>
            <a:noFill/>
          </p:spPr>
          <p:txBody>
            <a:bodyPr wrap="square" lIns="0" tIns="0" rIns="0" bIns="0" rtlCol="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MetricHPE" panose="020B0604020202020204" pitchFamily="34" charset="0"/>
                  <a:ea typeface="+mn-ea"/>
                  <a:cs typeface="MetricHPE" panose="020B0604020202020204" pitchFamily="34" charset="0"/>
                </a:rPr>
                <a:t>for cloud-native applications</a:t>
              </a:r>
            </a:p>
          </p:txBody>
        </p:sp>
        <p:pic>
          <p:nvPicPr>
            <p:cNvPr id="68" name="Picture 67">
              <a:extLst>
                <a:ext uri="{FF2B5EF4-FFF2-40B4-BE49-F238E27FC236}">
                  <a16:creationId xmlns:a16="http://schemas.microsoft.com/office/drawing/2014/main" id="{39CD1D87-02D6-9140-9CC8-5290CEDEAD36}"/>
                </a:ext>
              </a:extLst>
            </p:cNvPr>
            <p:cNvPicPr>
              <a:picLocks noChangeAspect="1"/>
            </p:cNvPicPr>
            <p:nvPr/>
          </p:nvPicPr>
          <p:blipFill>
            <a:blip r:embed="rId19">
              <a:extLst>
                <a:ext uri="{BEBA8EAE-BF5A-486C-A8C5-ECC9F3942E4B}">
                  <a14:imgProps xmlns:a14="http://schemas.microsoft.com/office/drawing/2010/main">
                    <a14:imgLayer r:embed="rId20">
                      <a14:imgEffect>
                        <a14:brightnessContrast bright="100000"/>
                      </a14:imgEffect>
                    </a14:imgLayer>
                  </a14:imgProps>
                </a:ext>
              </a:extLst>
            </a:blip>
            <a:stretch>
              <a:fillRect/>
            </a:stretch>
          </p:blipFill>
          <p:spPr>
            <a:xfrm>
              <a:off x="1078187" y="3246049"/>
              <a:ext cx="858876" cy="161686"/>
            </a:xfrm>
            <a:prstGeom prst="rect">
              <a:avLst/>
            </a:prstGeom>
          </p:spPr>
        </p:pic>
      </p:grpSp>
      <p:sp>
        <p:nvSpPr>
          <p:cNvPr id="6" name="TextBox 5"/>
          <p:cNvSpPr txBox="1"/>
          <p:nvPr/>
        </p:nvSpPr>
        <p:spPr>
          <a:xfrm>
            <a:off x="4629201" y="3563915"/>
            <a:ext cx="1168076" cy="221599"/>
          </a:xfrm>
          <a:prstGeom prst="rect">
            <a:avLst/>
          </a:prstGeom>
          <a:noFill/>
        </p:spPr>
        <p:txBody>
          <a:bodyPr wrap="non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MetricHPE" panose="020B0604020202020204" pitchFamily="34" charset="0"/>
                <a:ea typeface="+mn-ea"/>
                <a:cs typeface="MetricHPE" panose="020B0604020202020204" pitchFamily="34" charset="0"/>
              </a:rPr>
              <a:t>Virtualization</a:t>
            </a:r>
          </a:p>
        </p:txBody>
      </p:sp>
      <p:pic>
        <p:nvPicPr>
          <p:cNvPr id="33" name="Picture 32" descr="Virtualization_white.emf"/>
          <p:cNvPicPr preferRelativeResize="0">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4897229" y="2917695"/>
            <a:ext cx="599924" cy="581825"/>
          </a:xfrm>
          <a:prstGeom prst="rect">
            <a:avLst/>
          </a:prstGeom>
        </p:spPr>
      </p:pic>
      <p:pic>
        <p:nvPicPr>
          <p:cNvPr id="19" name="Picture 18" descr="Mobility_white.emf"/>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7005139" y="2933308"/>
            <a:ext cx="340485" cy="497133"/>
          </a:xfrm>
          <a:prstGeom prst="rect">
            <a:avLst/>
          </a:prstGeom>
        </p:spPr>
      </p:pic>
      <p:sp>
        <p:nvSpPr>
          <p:cNvPr id="34" name="TextBox 33"/>
          <p:cNvSpPr txBox="1"/>
          <p:nvPr/>
        </p:nvSpPr>
        <p:spPr>
          <a:xfrm>
            <a:off x="6638882" y="3572765"/>
            <a:ext cx="1124252" cy="2215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MetricHPE" panose="020B0604020202020204" pitchFamily="34" charset="0"/>
                <a:ea typeface="+mn-ea"/>
                <a:cs typeface="MetricHPE" panose="020B0604020202020204" pitchFamily="34" charset="0"/>
              </a:rPr>
              <a:t>Containers</a:t>
            </a:r>
          </a:p>
        </p:txBody>
      </p:sp>
      <p:sp>
        <p:nvSpPr>
          <p:cNvPr id="55" name="TextBox 54"/>
          <p:cNvSpPr txBox="1"/>
          <p:nvPr/>
        </p:nvSpPr>
        <p:spPr>
          <a:xfrm>
            <a:off x="5780428" y="2686879"/>
            <a:ext cx="889618" cy="1117229"/>
          </a:xfrm>
          <a:prstGeom prst="rect">
            <a:avLst/>
          </a:prstGeom>
          <a:noFill/>
          <a:ln w="57150">
            <a:noFill/>
            <a:miter lim="800000"/>
          </a:ln>
        </p:spPr>
        <p:txBody>
          <a:bodyPr wrap="square" lIns="182880" tIns="182880" rIns="182880" bIns="182880" rtlCol="0">
            <a:spAutoFit/>
          </a:bodyPr>
          <a:lstStyle/>
          <a:p>
            <a:pPr algn="ctr">
              <a:lnSpc>
                <a:spcPct val="90000"/>
              </a:lnSpc>
              <a:spcBef>
                <a:spcPts val="400"/>
              </a:spcBef>
            </a:pPr>
            <a:r>
              <a:rPr lang="en-US" sz="5400" b="1" dirty="0">
                <a:solidFill>
                  <a:prstClr val="white"/>
                </a:solidFill>
                <a:latin typeface="MetricHPE Black" panose="020B0A03030202060203" pitchFamily="34" charset="0"/>
              </a:rPr>
              <a:t>+</a:t>
            </a:r>
          </a:p>
        </p:txBody>
      </p:sp>
      <p:pic>
        <p:nvPicPr>
          <p:cNvPr id="60" name="Picture 59">
            <a:extLst>
              <a:ext uri="{FF2B5EF4-FFF2-40B4-BE49-F238E27FC236}">
                <a16:creationId xmlns:a16="http://schemas.microsoft.com/office/drawing/2014/main" id="{4374861D-EAED-45CF-9A81-A53F91CFD1A7}"/>
              </a:ext>
            </a:extLst>
          </p:cNvPr>
          <p:cNvPicPr>
            <a:picLocks noChangeAspect="1"/>
          </p:cNvPicPr>
          <p:nvPr/>
        </p:nvPicPr>
        <p:blipFill rotWithShape="1">
          <a:blip r:embed="rId23" cstate="hqprint">
            <a:extLst>
              <a:ext uri="{28A0092B-C50C-407E-A947-70E740481C1C}">
                <a14:useLocalDpi xmlns:a14="http://schemas.microsoft.com/office/drawing/2010/main"/>
              </a:ext>
            </a:extLst>
          </a:blip>
          <a:srcRect t="31000"/>
          <a:stretch/>
        </p:blipFill>
        <p:spPr>
          <a:xfrm>
            <a:off x="9247417" y="2622339"/>
            <a:ext cx="1663362" cy="910525"/>
          </a:xfrm>
          <a:prstGeom prst="ellipse">
            <a:avLst/>
          </a:prstGeom>
        </p:spPr>
      </p:pic>
      <p:sp>
        <p:nvSpPr>
          <p:cNvPr id="77" name="TextBox 76">
            <a:extLst>
              <a:ext uri="{FF2B5EF4-FFF2-40B4-BE49-F238E27FC236}">
                <a16:creationId xmlns:a16="http://schemas.microsoft.com/office/drawing/2014/main" id="{AF53FEB5-F914-4981-94AD-61D654DF5AA8}"/>
              </a:ext>
            </a:extLst>
          </p:cNvPr>
          <p:cNvSpPr txBox="1"/>
          <p:nvPr/>
        </p:nvSpPr>
        <p:spPr>
          <a:xfrm>
            <a:off x="9411857" y="2619318"/>
            <a:ext cx="1483588" cy="590931"/>
          </a:xfrm>
          <a:prstGeom prst="rect">
            <a:avLst/>
          </a:prstGeom>
          <a:noFill/>
          <a:ln w="57150">
            <a:noFill/>
            <a:miter lim="800000"/>
          </a:ln>
        </p:spPr>
        <p:txBody>
          <a:bodyPr wrap="square" lIns="182880" tIns="182880" rIns="182880" bIns="182880" rtlCol="0" anchor="ctr">
            <a:sp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MetricHPE"/>
                <a:ea typeface="+mn-ea"/>
                <a:cs typeface="+mn-cs"/>
              </a:rPr>
              <a:t>HPE Ezmeral</a:t>
            </a:r>
          </a:p>
        </p:txBody>
      </p:sp>
      <p:pic>
        <p:nvPicPr>
          <p:cNvPr id="78" name="Picture 77">
            <a:extLst>
              <a:ext uri="{FF2B5EF4-FFF2-40B4-BE49-F238E27FC236}">
                <a16:creationId xmlns:a16="http://schemas.microsoft.com/office/drawing/2014/main" id="{3B68A68F-9B74-4B5D-9273-8B9CC1044310}"/>
              </a:ext>
            </a:extLst>
          </p:cNvPr>
          <p:cNvPicPr>
            <a:picLocks noChangeAspect="1"/>
          </p:cNvPicPr>
          <p:nvPr/>
        </p:nvPicPr>
        <p:blipFill rotWithShape="1">
          <a:blip r:embed="rId24" cstate="print">
            <a:extLst>
              <a:ext uri="{28A0092B-C50C-407E-A947-70E740481C1C}">
                <a14:useLocalDpi xmlns:a14="http://schemas.microsoft.com/office/drawing/2010/main"/>
              </a:ext>
            </a:extLst>
          </a:blip>
          <a:srcRect/>
          <a:stretch/>
        </p:blipFill>
        <p:spPr>
          <a:xfrm>
            <a:off x="9696979" y="3640524"/>
            <a:ext cx="913342" cy="251160"/>
          </a:xfrm>
          <a:prstGeom prst="rect">
            <a:avLst/>
          </a:prstGeom>
          <a:noFill/>
          <a:ln>
            <a:noFill/>
          </a:ln>
        </p:spPr>
      </p:pic>
      <p:pic>
        <p:nvPicPr>
          <p:cNvPr id="79" name="Picture 20" descr="Latest stories published on Google Cloud - Community – Medium">
            <a:extLst>
              <a:ext uri="{FF2B5EF4-FFF2-40B4-BE49-F238E27FC236}">
                <a16:creationId xmlns:a16="http://schemas.microsoft.com/office/drawing/2014/main" id="{662764F8-32A4-CA40-A53C-6B4D7635932D}"/>
              </a:ext>
            </a:extLst>
          </p:cNvPr>
          <p:cNvPicPr>
            <a:picLocks noChangeAspect="1" noChangeArrowheads="1"/>
          </p:cNvPicPr>
          <p:nvPr/>
        </p:nvPicPr>
        <p:blipFill>
          <a:blip r:embed="rId25" cstate="print">
            <a:extLst>
              <a:ext uri="{BEBA8EAE-BF5A-486C-A8C5-ECC9F3942E4B}">
                <a14:imgProps xmlns:a14="http://schemas.microsoft.com/office/drawing/2010/main">
                  <a14:imgLayer r:embed="rId26">
                    <a14:imgEffect>
                      <a14:backgroundRemoval t="9896" b="89063" l="6250" r="94792">
                        <a14:foregroundMark x1="88021" y1="59375" x2="89583" y2="65104"/>
                        <a14:foregroundMark x1="92188" y1="60417" x2="92708" y2="70313"/>
                        <a14:foregroundMark x1="15625" y1="73958" x2="6250" y2="55208"/>
                        <a14:foregroundMark x1="6250" y1="55208" x2="25000" y2="45313"/>
                        <a14:foregroundMark x1="25000" y1="45313" x2="39063" y2="45313"/>
                        <a14:foregroundMark x1="93750" y1="58333" x2="94792" y2="56250"/>
                      </a14:backgroundRemoval>
                    </a14:imgEffect>
                  </a14:imgLayer>
                </a14:imgProps>
              </a:ext>
              <a:ext uri="{28A0092B-C50C-407E-A947-70E740481C1C}">
                <a14:useLocalDpi xmlns:a14="http://schemas.microsoft.com/office/drawing/2010/main" val="0"/>
              </a:ext>
            </a:extLst>
          </a:blip>
          <a:srcRect/>
          <a:stretch>
            <a:fillRect/>
          </a:stretch>
        </p:blipFill>
        <p:spPr bwMode="auto">
          <a:xfrm>
            <a:off x="9945192" y="3968146"/>
            <a:ext cx="416918" cy="416918"/>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Straight Connector 38">
            <a:extLst>
              <a:ext uri="{FF2B5EF4-FFF2-40B4-BE49-F238E27FC236}">
                <a16:creationId xmlns:a16="http://schemas.microsoft.com/office/drawing/2014/main" id="{46AA544E-07E1-4B24-9EDF-8FDE0B785075}"/>
              </a:ext>
            </a:extLst>
          </p:cNvPr>
          <p:cNvCxnSpPr/>
          <p:nvPr/>
        </p:nvCxnSpPr>
        <p:spPr>
          <a:xfrm>
            <a:off x="8150246" y="5252318"/>
            <a:ext cx="1584875" cy="0"/>
          </a:xfrm>
          <a:prstGeom prst="line">
            <a:avLst/>
          </a:prstGeom>
          <a:ln w="57150">
            <a:solidFill>
              <a:schemeClr val="accent4"/>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BED274B7-4551-D44D-9B30-8CC083393C08}"/>
              </a:ext>
            </a:extLst>
          </p:cNvPr>
          <p:cNvSpPr/>
          <p:nvPr/>
        </p:nvSpPr>
        <p:spPr>
          <a:xfrm>
            <a:off x="4369094" y="4978073"/>
            <a:ext cx="3576620" cy="523220"/>
          </a:xfrm>
          <a:prstGeom prst="rect">
            <a:avLst/>
          </a:prstGeom>
        </p:spPr>
        <p:txBody>
          <a:bodyPr wrap="none">
            <a:spAutoFit/>
          </a:bodyPr>
          <a:lstStyle/>
          <a:p>
            <a:pPr algn="ctr">
              <a:defRPr/>
            </a:pPr>
            <a:r>
              <a:rPr lang="en-US" sz="2800" b="1" kern="0" cap="all" dirty="0">
                <a:solidFill>
                  <a:prstClr val="white"/>
                </a:solidFill>
                <a:latin typeface="MetricHPE" panose="020B0503030202060203" pitchFamily="34" charset="0"/>
              </a:rPr>
              <a:t>Simplicity &amp; Agility</a:t>
            </a:r>
          </a:p>
        </p:txBody>
      </p:sp>
      <p:cxnSp>
        <p:nvCxnSpPr>
          <p:cNvPr id="42" name="Straight Connector 41">
            <a:extLst>
              <a:ext uri="{FF2B5EF4-FFF2-40B4-BE49-F238E27FC236}">
                <a16:creationId xmlns:a16="http://schemas.microsoft.com/office/drawing/2014/main" id="{46AA544E-07E1-4B24-9EDF-8FDE0B785075}"/>
              </a:ext>
            </a:extLst>
          </p:cNvPr>
          <p:cNvCxnSpPr/>
          <p:nvPr/>
        </p:nvCxnSpPr>
        <p:spPr>
          <a:xfrm flipH="1">
            <a:off x="2544635" y="5252318"/>
            <a:ext cx="1584875" cy="0"/>
          </a:xfrm>
          <a:prstGeom prst="line">
            <a:avLst/>
          </a:prstGeom>
          <a:ln w="57150">
            <a:solidFill>
              <a:schemeClr val="accent4"/>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DC0A63D7-B023-C540-BC5A-520641DF2167}"/>
              </a:ext>
            </a:extLst>
          </p:cNvPr>
          <p:cNvSpPr txBox="1"/>
          <p:nvPr/>
        </p:nvSpPr>
        <p:spPr>
          <a:xfrm>
            <a:off x="9486270" y="1998038"/>
            <a:ext cx="1334763" cy="646331"/>
          </a:xfrm>
          <a:prstGeom prst="rect">
            <a:avLst/>
          </a:prstGeom>
          <a:solidFill>
            <a:schemeClr val="accent3"/>
          </a:solidFill>
          <a:ln w="57150">
            <a:solidFill>
              <a:schemeClr val="accent3"/>
            </a:solidFill>
            <a:miter lim="800000"/>
          </a:ln>
        </p:spPr>
        <p:txBody>
          <a:bodyPr wrap="square" lIns="182880" tIns="182880" rIns="182880" bIns="182880" rtlCol="0">
            <a:spAutoFit/>
          </a:bodyPr>
          <a:lstStyle/>
          <a:p>
            <a:pPr algn="ctr">
              <a:lnSpc>
                <a:spcPct val="90000"/>
              </a:lnSpc>
              <a:spcBef>
                <a:spcPts val="400"/>
              </a:spcBef>
            </a:pPr>
            <a:r>
              <a:rPr lang="en-US" sz="2000" b="1" dirty="0">
                <a:solidFill>
                  <a:schemeClr val="bg1"/>
                </a:solidFill>
              </a:rPr>
              <a:t>NEW</a:t>
            </a:r>
          </a:p>
        </p:txBody>
      </p:sp>
      <p:sp>
        <p:nvSpPr>
          <p:cNvPr id="8" name="Footer Placeholder 7"/>
          <p:cNvSpPr>
            <a:spLocks noGrp="1"/>
          </p:cNvSpPr>
          <p:nvPr>
            <p:ph type="ftr" sz="quarter" idx="10"/>
          </p:nvPr>
        </p:nvSpPr>
        <p:spPr/>
        <p:txBody>
          <a:bodyPr/>
          <a:lstStyle/>
          <a:p>
            <a:r>
              <a:rPr lang="en-US"/>
              <a:t>HPE CONFIDENTIAL | AUTHORIZED HPE PARTNER USE ONLY</a:t>
            </a:r>
            <a:endParaRPr lang="en-US" dirty="0"/>
          </a:p>
        </p:txBody>
      </p:sp>
      <p:sp>
        <p:nvSpPr>
          <p:cNvPr id="3" name="Title 2"/>
          <p:cNvSpPr>
            <a:spLocks noGrp="1"/>
          </p:cNvSpPr>
          <p:nvPr>
            <p:ph type="title"/>
          </p:nvPr>
        </p:nvSpPr>
        <p:spPr/>
        <p:txBody>
          <a:bodyPr/>
          <a:lstStyle/>
          <a:p>
            <a:r>
              <a:rPr lang="en-US"/>
              <a:t>HPE SimPliVity: One platform for the Enterprise EDGE</a:t>
            </a:r>
            <a:endParaRPr lang="en-US" dirty="0"/>
          </a:p>
        </p:txBody>
      </p:sp>
      <p:sp>
        <p:nvSpPr>
          <p:cNvPr id="16" name="Slide Number Placeholder 15"/>
          <p:cNvSpPr>
            <a:spLocks noGrp="1"/>
          </p:cNvSpPr>
          <p:nvPr>
            <p:ph type="sldNum" sz="quarter" idx="11"/>
          </p:nvPr>
        </p:nvSpPr>
        <p:spPr/>
        <p:txBody>
          <a:bodyPr/>
          <a:lstStyle/>
          <a:p>
            <a:pPr defTabSz="1088421">
              <a:buFontTx/>
              <a:buBlip>
                <a:blip r:embed="rId27"/>
              </a:buBlip>
            </a:pPr>
            <a:fld id="{104FC826-72BB-4AF1-BA01-A94F7396A7DC}" type="slidenum">
              <a:rPr lang="en-US" smtClean="0"/>
              <a:pPr defTabSz="1088421">
                <a:buFontTx/>
                <a:buBlip>
                  <a:blip r:embed="rId27"/>
                </a:buBlip>
              </a:pPr>
              <a:t>26</a:t>
            </a:fld>
            <a:endParaRPr lang="en-US" dirty="0"/>
          </a:p>
        </p:txBody>
      </p:sp>
    </p:spTree>
    <p:extLst>
      <p:ext uri="{BB962C8B-B14F-4D97-AF65-F5344CB8AC3E}">
        <p14:creationId xmlns:p14="http://schemas.microsoft.com/office/powerpoint/2010/main" val="3201061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Footer Placeholder 6"/>
          <p:cNvSpPr>
            <a:spLocks noGrp="1"/>
          </p:cNvSpPr>
          <p:nvPr>
            <p:ph type="ftr" sz="quarter" idx="10"/>
          </p:nvPr>
        </p:nvSpPr>
        <p:spPr/>
        <p:txBody>
          <a:bodyPr/>
          <a:lstStyle/>
          <a:p>
            <a:r>
              <a:rPr lang="en-US"/>
              <a:t>HPE CONFIDENTIAL | AUTHORIZED HPE PARTNER USE ONLY</a:t>
            </a:r>
            <a:endParaRPr lang="en-US" dirty="0"/>
          </a:p>
        </p:txBody>
      </p:sp>
      <p:sp>
        <p:nvSpPr>
          <p:cNvPr id="4" name="Slide Number Placeholder 3">
            <a:extLst>
              <a:ext uri="{FF2B5EF4-FFF2-40B4-BE49-F238E27FC236}">
                <a16:creationId xmlns:a16="http://schemas.microsoft.com/office/drawing/2014/main" id="{BDCEF030-AD51-9841-88E0-0C226C647AA0}"/>
              </a:ext>
            </a:extLst>
          </p:cNvPr>
          <p:cNvSpPr>
            <a:spLocks noGrp="1"/>
          </p:cNvSpPr>
          <p:nvPr>
            <p:ph type="sldNum" sz="quarter" idx="11"/>
          </p:nvPr>
        </p:nvSpPr>
        <p:spPr/>
        <p:txBody>
          <a:bodyPr/>
          <a:lstStyle/>
          <a:p>
            <a:pPr lvl="0"/>
            <a:fld id="{104FC826-72BB-4AF1-BA01-A94F7396A7DC}" type="slidenum">
              <a:rPr lang="en-US" noProof="0" smtClean="0"/>
              <a:pPr lvl="0"/>
              <a:t>27</a:t>
            </a:fld>
            <a:endParaRPr lang="en-US" noProof="0" dirty="0"/>
          </a:p>
        </p:txBody>
      </p:sp>
      <p:sp>
        <p:nvSpPr>
          <p:cNvPr id="2" name="Title 1">
            <a:extLst>
              <a:ext uri="{FF2B5EF4-FFF2-40B4-BE49-F238E27FC236}">
                <a16:creationId xmlns:a16="http://schemas.microsoft.com/office/drawing/2014/main" id="{7D5110BD-0C40-784C-8C6C-6D6F524EBD53}"/>
              </a:ext>
            </a:extLst>
          </p:cNvPr>
          <p:cNvSpPr>
            <a:spLocks noGrp="1"/>
          </p:cNvSpPr>
          <p:nvPr>
            <p:ph type="title"/>
          </p:nvPr>
        </p:nvSpPr>
        <p:spPr/>
        <p:txBody>
          <a:bodyPr/>
          <a:lstStyle/>
          <a:p>
            <a:r>
              <a:rPr lang="en-US"/>
              <a:t>One edge foundation for any application  </a:t>
            </a:r>
            <a:endParaRPr lang="en-US" dirty="0"/>
          </a:p>
        </p:txBody>
      </p:sp>
      <p:grpSp>
        <p:nvGrpSpPr>
          <p:cNvPr id="38" name="Group 37">
            <a:extLst>
              <a:ext uri="{FF2B5EF4-FFF2-40B4-BE49-F238E27FC236}">
                <a16:creationId xmlns:a16="http://schemas.microsoft.com/office/drawing/2014/main" id="{2ED4CA8A-FB5F-C845-A98D-B46E7D9C3F1E}"/>
              </a:ext>
            </a:extLst>
          </p:cNvPr>
          <p:cNvGrpSpPr/>
          <p:nvPr/>
        </p:nvGrpSpPr>
        <p:grpSpPr>
          <a:xfrm>
            <a:off x="780093" y="2918027"/>
            <a:ext cx="10422763" cy="892457"/>
            <a:chOff x="2626528" y="6750312"/>
            <a:chExt cx="19051585" cy="1785147"/>
          </a:xfrm>
        </p:grpSpPr>
        <p:sp>
          <p:nvSpPr>
            <p:cNvPr id="39" name="Rectangle 38">
              <a:extLst>
                <a:ext uri="{FF2B5EF4-FFF2-40B4-BE49-F238E27FC236}">
                  <a16:creationId xmlns:a16="http://schemas.microsoft.com/office/drawing/2014/main" id="{4B3B3ED9-F7A1-2D43-90E2-33C1FCE1F67B}"/>
                </a:ext>
              </a:extLst>
            </p:cNvPr>
            <p:cNvSpPr/>
            <p:nvPr/>
          </p:nvSpPr>
          <p:spPr bwMode="ltGray">
            <a:xfrm>
              <a:off x="2626528" y="6750312"/>
              <a:ext cx="19051585" cy="1785147"/>
            </a:xfrm>
            <a:prstGeom prst="rect">
              <a:avLst/>
            </a:prstGeom>
            <a:solidFill>
              <a:schemeClr val="tx1">
                <a:alpha val="0"/>
              </a:schemeClr>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137142" bIns="34286" rtlCol="0" anchor="ctr" anchorCtr="0"/>
            <a:lstStyle/>
            <a:p>
              <a:pPr marL="0" marR="0" lvl="0" indent="0" algn="ctr" defTabSz="342831"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MetricHPE"/>
                  <a:ea typeface="+mn-ea"/>
                  <a:cs typeface="+mn-cs"/>
                </a:rPr>
                <a:t>HYPERCONVERGED CONTROL PLANE</a:t>
              </a:r>
            </a:p>
          </p:txBody>
        </p:sp>
        <p:sp>
          <p:nvSpPr>
            <p:cNvPr id="40" name="Rectangle 39">
              <a:extLst>
                <a:ext uri="{FF2B5EF4-FFF2-40B4-BE49-F238E27FC236}">
                  <a16:creationId xmlns:a16="http://schemas.microsoft.com/office/drawing/2014/main" id="{1D0E8435-9056-8B4B-83B9-BF8E627D6F91}"/>
                </a:ext>
              </a:extLst>
            </p:cNvPr>
            <p:cNvSpPr/>
            <p:nvPr/>
          </p:nvSpPr>
          <p:spPr>
            <a:xfrm>
              <a:off x="11929105" y="7201519"/>
              <a:ext cx="369510" cy="738760"/>
            </a:xfrm>
            <a:prstGeom prst="rect">
              <a:avLst/>
            </a:prstGeom>
          </p:spPr>
          <p:txBody>
            <a:bodyPr wrap="none">
              <a:spAutoFit/>
            </a:bodyPr>
            <a:lstStyle/>
            <a:p>
              <a:pPr marL="0" marR="0" lvl="0" indent="0" algn="ctr" defTabSz="342831"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MetricHPE"/>
                <a:ea typeface="+mn-ea"/>
                <a:cs typeface="+mn-cs"/>
              </a:endParaRPr>
            </a:p>
          </p:txBody>
        </p:sp>
      </p:grpSp>
      <p:sp>
        <p:nvSpPr>
          <p:cNvPr id="41" name="Rectangle 40">
            <a:extLst>
              <a:ext uri="{FF2B5EF4-FFF2-40B4-BE49-F238E27FC236}">
                <a16:creationId xmlns:a16="http://schemas.microsoft.com/office/drawing/2014/main" id="{67466B99-9519-474D-A351-87A4FA8D0166}"/>
              </a:ext>
            </a:extLst>
          </p:cNvPr>
          <p:cNvSpPr>
            <a:spLocks/>
          </p:cNvSpPr>
          <p:nvPr/>
        </p:nvSpPr>
        <p:spPr bwMode="ltGray">
          <a:xfrm>
            <a:off x="780093" y="1846882"/>
            <a:ext cx="5213203" cy="931205"/>
          </a:xfrm>
          <a:prstGeom prst="rect">
            <a:avLst/>
          </a:prstGeom>
          <a:solidFill>
            <a:schemeClr val="tx1">
              <a:alpha val="0"/>
            </a:schemeClr>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tIns="182856" bIns="34286" rtlCol="0" anchor="ctr" anchorCtr="0"/>
          <a:lstStyle/>
          <a:p>
            <a:pPr marL="0" marR="0" lvl="0" indent="0" algn="ctr" defTabSz="342831"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MetricHPE"/>
                <a:ea typeface="+mn-ea"/>
                <a:cs typeface="+mn-cs"/>
              </a:rPr>
              <a:t>Virtualized</a:t>
            </a:r>
            <a:r>
              <a:rPr lang="en-US" sz="2000" dirty="0">
                <a:solidFill>
                  <a:prstClr val="white"/>
                </a:solidFill>
                <a:latin typeface="MetricHPE"/>
              </a:rPr>
              <a:t> Apps</a:t>
            </a:r>
            <a:endParaRPr kumimoji="0" lang="en-US" sz="2000" b="0" i="0" u="none" strike="noStrike" kern="1200" cap="none" spc="0" normalizeH="0" baseline="0" noProof="0" dirty="0">
              <a:ln>
                <a:noFill/>
              </a:ln>
              <a:solidFill>
                <a:prstClr val="white"/>
              </a:solidFill>
              <a:effectLst/>
              <a:uLnTx/>
              <a:uFillTx/>
              <a:latin typeface="MetricHPE"/>
              <a:ea typeface="+mn-ea"/>
              <a:cs typeface="+mn-cs"/>
            </a:endParaRPr>
          </a:p>
        </p:txBody>
      </p:sp>
      <p:sp>
        <p:nvSpPr>
          <p:cNvPr id="42" name="Rectangle 41">
            <a:extLst>
              <a:ext uri="{FF2B5EF4-FFF2-40B4-BE49-F238E27FC236}">
                <a16:creationId xmlns:a16="http://schemas.microsoft.com/office/drawing/2014/main" id="{1A1EEB78-8487-F14D-BA2B-887C3BA4998F}"/>
              </a:ext>
            </a:extLst>
          </p:cNvPr>
          <p:cNvSpPr/>
          <p:nvPr/>
        </p:nvSpPr>
        <p:spPr>
          <a:xfrm>
            <a:off x="5430765" y="2186749"/>
            <a:ext cx="202152" cy="341632"/>
          </a:xfrm>
          <a:prstGeom prst="rect">
            <a:avLst/>
          </a:prstGeom>
        </p:spPr>
        <p:txBody>
          <a:bodyPr wrap="square">
            <a:spAutoFit/>
          </a:bodyPr>
          <a:lstStyle/>
          <a:p>
            <a:pPr marL="0" marR="0" lvl="0" indent="0" algn="ctr" defTabSz="342831"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tricHPE"/>
              <a:ea typeface="+mn-ea"/>
              <a:cs typeface="+mn-cs"/>
            </a:endParaRPr>
          </a:p>
        </p:txBody>
      </p:sp>
      <p:sp>
        <p:nvSpPr>
          <p:cNvPr id="47" name="Rectangle 46">
            <a:extLst>
              <a:ext uri="{FF2B5EF4-FFF2-40B4-BE49-F238E27FC236}">
                <a16:creationId xmlns:a16="http://schemas.microsoft.com/office/drawing/2014/main" id="{D1340015-2E54-1F43-B1DF-FBC499F4F87D}"/>
              </a:ext>
            </a:extLst>
          </p:cNvPr>
          <p:cNvSpPr/>
          <p:nvPr/>
        </p:nvSpPr>
        <p:spPr bwMode="ltGray">
          <a:xfrm>
            <a:off x="780093" y="3896348"/>
            <a:ext cx="10422763" cy="1039311"/>
          </a:xfrm>
          <a:prstGeom prst="rect">
            <a:avLst/>
          </a:prstGeom>
          <a:solidFill>
            <a:schemeClr val="accent1">
              <a:lumMod val="100000"/>
            </a:schemeClr>
          </a:solidFill>
          <a:ln w="285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tIns="137142" bIns="34286" rtlCol="0" anchor="t" anchorCtr="0"/>
          <a:lstStyle/>
          <a:p>
            <a:pPr marL="0" marR="0" lvl="0" indent="0" algn="ctr" defTabSz="342831" rtl="0" eaLnBrk="1" fontAlgn="auto" latinLnBrk="0" hangingPunct="1">
              <a:lnSpc>
                <a:spcPct val="90000"/>
              </a:lnSpc>
              <a:spcBef>
                <a:spcPts val="0"/>
              </a:spcBef>
              <a:spcAft>
                <a:spcPts val="0"/>
              </a:spcAft>
              <a:buClrTx/>
              <a:buSzTx/>
              <a:buFontTx/>
              <a:buNone/>
              <a:tabLst/>
              <a:defRPr/>
            </a:pPr>
            <a:endParaRPr kumimoji="0" lang="en-GB" sz="2000" b="0" i="0" u="none" strike="noStrike" kern="1200" cap="all" spc="0" normalizeH="0" baseline="0" noProof="0" dirty="0">
              <a:ln>
                <a:noFill/>
              </a:ln>
              <a:solidFill>
                <a:prstClr val="white"/>
              </a:solidFill>
              <a:effectLst/>
              <a:uLnTx/>
              <a:uFillTx/>
              <a:latin typeface="MetricHPE"/>
              <a:ea typeface="+mn-ea"/>
              <a:cs typeface="+mn-cs"/>
            </a:endParaRPr>
          </a:p>
        </p:txBody>
      </p:sp>
      <p:sp>
        <p:nvSpPr>
          <p:cNvPr id="21" name="Rectangle 20">
            <a:extLst>
              <a:ext uri="{FF2B5EF4-FFF2-40B4-BE49-F238E27FC236}">
                <a16:creationId xmlns:a16="http://schemas.microsoft.com/office/drawing/2014/main" id="{11800682-9CA9-3346-A140-2D9F8ED69F6F}"/>
              </a:ext>
            </a:extLst>
          </p:cNvPr>
          <p:cNvSpPr/>
          <p:nvPr/>
        </p:nvSpPr>
        <p:spPr bwMode="ltGray">
          <a:xfrm>
            <a:off x="6198705" y="1846882"/>
            <a:ext cx="5004152" cy="931205"/>
          </a:xfrm>
          <a:prstGeom prst="rect">
            <a:avLst/>
          </a:prstGeom>
          <a:solidFill>
            <a:schemeClr val="tx1">
              <a:alpha val="0"/>
            </a:schemeClr>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tIns="182856" bIns="34286" rtlCol="0" anchor="ctr" anchorCtr="0"/>
          <a:lstStyle/>
          <a:p>
            <a:pPr marL="0" marR="0" lvl="0" indent="0" algn="ctr" defTabSz="342831"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MetricHPE"/>
                <a:ea typeface="+mn-ea"/>
                <a:cs typeface="+mn-cs"/>
              </a:rPr>
              <a:t>Containerized Apps</a:t>
            </a:r>
          </a:p>
        </p:txBody>
      </p:sp>
      <p:sp>
        <p:nvSpPr>
          <p:cNvPr id="3" name="Rectangle 2">
            <a:extLst>
              <a:ext uri="{FF2B5EF4-FFF2-40B4-BE49-F238E27FC236}">
                <a16:creationId xmlns:a16="http://schemas.microsoft.com/office/drawing/2014/main" id="{82E4160A-5C9F-5B47-9307-1E0C600BDA0A}"/>
              </a:ext>
            </a:extLst>
          </p:cNvPr>
          <p:cNvSpPr/>
          <p:nvPr/>
        </p:nvSpPr>
        <p:spPr>
          <a:xfrm>
            <a:off x="4431477" y="4276768"/>
            <a:ext cx="3280065" cy="424732"/>
          </a:xfrm>
          <a:prstGeom prst="rect">
            <a:avLst/>
          </a:prstGeom>
        </p:spPr>
        <p:txBody>
          <a:bodyPr wrap="none">
            <a:spAutoFit/>
          </a:bodyPr>
          <a:lstStyle/>
          <a:p>
            <a:pPr lvl="0" algn="ctr" defTabSz="342831">
              <a:lnSpc>
                <a:spcPct val="90000"/>
              </a:lnSpc>
              <a:defRPr/>
            </a:pPr>
            <a:r>
              <a:rPr lang="en-US" sz="2400" dirty="0">
                <a:solidFill>
                  <a:prstClr val="white"/>
                </a:solidFill>
                <a:latin typeface="MetricHPE"/>
              </a:rPr>
              <a:t>EDGE INFRASTRUCTURE</a:t>
            </a:r>
          </a:p>
        </p:txBody>
      </p:sp>
      <p:pic>
        <p:nvPicPr>
          <p:cNvPr id="23" name="Picture 22" descr="Servers_white.emf">
            <a:extLst>
              <a:ext uri="{FF2B5EF4-FFF2-40B4-BE49-F238E27FC236}">
                <a16:creationId xmlns:a16="http://schemas.microsoft.com/office/drawing/2014/main" id="{3E289893-953B-F942-ACF7-A29A6B580F66}"/>
              </a:ext>
            </a:extLst>
          </p:cNvPr>
          <p:cNvPicPr preferRelativeResize="0">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9144" y="4177281"/>
            <a:ext cx="552450" cy="524219"/>
          </a:xfrm>
          <a:prstGeom prst="rect">
            <a:avLst/>
          </a:prstGeom>
        </p:spPr>
      </p:pic>
      <p:pic>
        <p:nvPicPr>
          <p:cNvPr id="24" name="Picture 23" descr="Servers_white.emf">
            <a:extLst>
              <a:ext uri="{FF2B5EF4-FFF2-40B4-BE49-F238E27FC236}">
                <a16:creationId xmlns:a16="http://schemas.microsoft.com/office/drawing/2014/main" id="{7E2C4C4E-0553-B849-B5D2-4060D66FE380}"/>
              </a:ext>
            </a:extLst>
          </p:cNvPr>
          <p:cNvPicPr preferRelativeResize="0">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7093" y="4177281"/>
            <a:ext cx="552450" cy="524219"/>
          </a:xfrm>
          <a:prstGeom prst="rect">
            <a:avLst/>
          </a:prstGeom>
        </p:spPr>
      </p:pic>
      <p:sp>
        <p:nvSpPr>
          <p:cNvPr id="5" name="Rectangle 4">
            <a:extLst>
              <a:ext uri="{FF2B5EF4-FFF2-40B4-BE49-F238E27FC236}">
                <a16:creationId xmlns:a16="http://schemas.microsoft.com/office/drawing/2014/main" id="{E4E0468D-AC58-914F-85D6-E94712F77CB8}"/>
              </a:ext>
            </a:extLst>
          </p:cNvPr>
          <p:cNvSpPr>
            <a:spLocks/>
          </p:cNvSpPr>
          <p:nvPr/>
        </p:nvSpPr>
        <p:spPr>
          <a:xfrm>
            <a:off x="989144" y="3291023"/>
            <a:ext cx="1091966" cy="276999"/>
          </a:xfrm>
          <a:prstGeom prst="rect">
            <a:avLst/>
          </a:prstGeom>
        </p:spPr>
        <p:txBody>
          <a:bodyPr wrap="none">
            <a:spAutoFit/>
          </a:bodyPr>
          <a:lstStyle/>
          <a:p>
            <a:r>
              <a:rPr lang="en-US" sz="1200" dirty="0">
                <a:solidFill>
                  <a:prstClr val="white"/>
                </a:solidFill>
                <a:latin typeface="MetricHPE"/>
              </a:rPr>
              <a:t>AUTOMATION</a:t>
            </a:r>
            <a:endParaRPr lang="en-US" sz="1200" dirty="0"/>
          </a:p>
        </p:txBody>
      </p:sp>
      <p:sp>
        <p:nvSpPr>
          <p:cNvPr id="26" name="Rectangle 25">
            <a:extLst>
              <a:ext uri="{FF2B5EF4-FFF2-40B4-BE49-F238E27FC236}">
                <a16:creationId xmlns:a16="http://schemas.microsoft.com/office/drawing/2014/main" id="{35C39D78-E6D7-2242-9056-B39C46248D65}"/>
              </a:ext>
            </a:extLst>
          </p:cNvPr>
          <p:cNvSpPr>
            <a:spLocks/>
          </p:cNvSpPr>
          <p:nvPr/>
        </p:nvSpPr>
        <p:spPr>
          <a:xfrm>
            <a:off x="2463448" y="3291023"/>
            <a:ext cx="1199367" cy="276999"/>
          </a:xfrm>
          <a:prstGeom prst="rect">
            <a:avLst/>
          </a:prstGeom>
        </p:spPr>
        <p:txBody>
          <a:bodyPr wrap="none">
            <a:spAutoFit/>
          </a:bodyPr>
          <a:lstStyle/>
          <a:p>
            <a:r>
              <a:rPr lang="en-US" sz="1200" dirty="0">
                <a:solidFill>
                  <a:prstClr val="white"/>
                </a:solidFill>
                <a:latin typeface="MetricHPE"/>
              </a:rPr>
              <a:t>LIFECYCLE MGT</a:t>
            </a:r>
            <a:endParaRPr lang="en-US" sz="1200" dirty="0"/>
          </a:p>
        </p:txBody>
      </p:sp>
      <p:sp>
        <p:nvSpPr>
          <p:cNvPr id="27" name="Rectangle 26">
            <a:extLst>
              <a:ext uri="{FF2B5EF4-FFF2-40B4-BE49-F238E27FC236}">
                <a16:creationId xmlns:a16="http://schemas.microsoft.com/office/drawing/2014/main" id="{D797F154-F3C1-F240-8E38-84089744B727}"/>
              </a:ext>
            </a:extLst>
          </p:cNvPr>
          <p:cNvSpPr/>
          <p:nvPr/>
        </p:nvSpPr>
        <p:spPr>
          <a:xfrm>
            <a:off x="8278053" y="3291023"/>
            <a:ext cx="931665" cy="276999"/>
          </a:xfrm>
          <a:prstGeom prst="rect">
            <a:avLst/>
          </a:prstGeom>
        </p:spPr>
        <p:txBody>
          <a:bodyPr wrap="none">
            <a:spAutoFit/>
          </a:bodyPr>
          <a:lstStyle/>
          <a:p>
            <a:r>
              <a:rPr lang="en-US" sz="1200" dirty="0">
                <a:solidFill>
                  <a:prstClr val="white"/>
                </a:solidFill>
                <a:latin typeface="MetricHPE"/>
              </a:rPr>
              <a:t>EFFICIENCY</a:t>
            </a:r>
            <a:endParaRPr lang="en-US" sz="1200" dirty="0"/>
          </a:p>
        </p:txBody>
      </p:sp>
      <p:sp>
        <p:nvSpPr>
          <p:cNvPr id="28" name="Rectangle 27">
            <a:extLst>
              <a:ext uri="{FF2B5EF4-FFF2-40B4-BE49-F238E27FC236}">
                <a16:creationId xmlns:a16="http://schemas.microsoft.com/office/drawing/2014/main" id="{A3B710D7-DB57-5844-8EE0-7570280E6E32}"/>
              </a:ext>
            </a:extLst>
          </p:cNvPr>
          <p:cNvSpPr/>
          <p:nvPr/>
        </p:nvSpPr>
        <p:spPr>
          <a:xfrm>
            <a:off x="9505428" y="3291023"/>
            <a:ext cx="1027845" cy="276999"/>
          </a:xfrm>
          <a:prstGeom prst="rect">
            <a:avLst/>
          </a:prstGeom>
        </p:spPr>
        <p:txBody>
          <a:bodyPr wrap="none">
            <a:spAutoFit/>
          </a:bodyPr>
          <a:lstStyle/>
          <a:p>
            <a:r>
              <a:rPr lang="en-US" sz="1200" dirty="0">
                <a:solidFill>
                  <a:prstClr val="white"/>
                </a:solidFill>
                <a:latin typeface="MetricHPE"/>
              </a:rPr>
              <a:t>PROTECTION</a:t>
            </a:r>
            <a:endParaRPr lang="en-US" sz="1200" dirty="0"/>
          </a:p>
        </p:txBody>
      </p:sp>
      <p:sp>
        <p:nvSpPr>
          <p:cNvPr id="29" name="Rectangle 28">
            <a:extLst>
              <a:ext uri="{FF2B5EF4-FFF2-40B4-BE49-F238E27FC236}">
                <a16:creationId xmlns:a16="http://schemas.microsoft.com/office/drawing/2014/main" id="{BF4D0E57-1693-9E4E-84A0-61093EC35F85}"/>
              </a:ext>
            </a:extLst>
          </p:cNvPr>
          <p:cNvSpPr>
            <a:spLocks/>
          </p:cNvSpPr>
          <p:nvPr/>
        </p:nvSpPr>
        <p:spPr>
          <a:xfrm>
            <a:off x="2463448" y="4344163"/>
            <a:ext cx="825867" cy="276999"/>
          </a:xfrm>
          <a:prstGeom prst="rect">
            <a:avLst/>
          </a:prstGeom>
        </p:spPr>
        <p:txBody>
          <a:bodyPr wrap="none">
            <a:spAutoFit/>
          </a:bodyPr>
          <a:lstStyle/>
          <a:p>
            <a:r>
              <a:rPr lang="en-US" sz="1200" dirty="0">
                <a:solidFill>
                  <a:prstClr val="white"/>
                </a:solidFill>
                <a:latin typeface="MetricHPE"/>
              </a:rPr>
              <a:t>COMPUTE</a:t>
            </a:r>
            <a:endParaRPr lang="en-US" sz="1200" dirty="0"/>
          </a:p>
        </p:txBody>
      </p:sp>
      <p:sp>
        <p:nvSpPr>
          <p:cNvPr id="30" name="Rectangle 29">
            <a:extLst>
              <a:ext uri="{FF2B5EF4-FFF2-40B4-BE49-F238E27FC236}">
                <a16:creationId xmlns:a16="http://schemas.microsoft.com/office/drawing/2014/main" id="{B3A9CE58-0171-FF46-B634-D80652652657}"/>
              </a:ext>
            </a:extLst>
          </p:cNvPr>
          <p:cNvSpPr/>
          <p:nvPr/>
        </p:nvSpPr>
        <p:spPr>
          <a:xfrm>
            <a:off x="8589266" y="4344163"/>
            <a:ext cx="801823" cy="276999"/>
          </a:xfrm>
          <a:prstGeom prst="rect">
            <a:avLst/>
          </a:prstGeom>
        </p:spPr>
        <p:txBody>
          <a:bodyPr wrap="none">
            <a:spAutoFit/>
          </a:bodyPr>
          <a:lstStyle/>
          <a:p>
            <a:r>
              <a:rPr lang="en-US" sz="1200" dirty="0">
                <a:solidFill>
                  <a:prstClr val="white"/>
                </a:solidFill>
                <a:latin typeface="MetricHPE"/>
              </a:rPr>
              <a:t>STORAGE</a:t>
            </a:r>
            <a:endParaRPr lang="en-US" sz="1200" dirty="0"/>
          </a:p>
        </p:txBody>
      </p:sp>
      <p:sp>
        <p:nvSpPr>
          <p:cNvPr id="6" name="TextBox 5">
            <a:extLst>
              <a:ext uri="{FF2B5EF4-FFF2-40B4-BE49-F238E27FC236}">
                <a16:creationId xmlns:a16="http://schemas.microsoft.com/office/drawing/2014/main" id="{DC0A63D7-B023-C540-BC5A-520641DF2167}"/>
              </a:ext>
            </a:extLst>
          </p:cNvPr>
          <p:cNvSpPr txBox="1"/>
          <p:nvPr/>
        </p:nvSpPr>
        <p:spPr>
          <a:xfrm>
            <a:off x="8263642" y="1523716"/>
            <a:ext cx="874278" cy="646331"/>
          </a:xfrm>
          <a:prstGeom prst="rect">
            <a:avLst/>
          </a:prstGeom>
          <a:solidFill>
            <a:schemeClr val="bg2"/>
          </a:solidFill>
          <a:ln w="57150">
            <a:solidFill>
              <a:schemeClr val="bg2"/>
            </a:solidFill>
            <a:miter lim="800000"/>
          </a:ln>
        </p:spPr>
        <p:txBody>
          <a:bodyPr wrap="none" lIns="182880" tIns="182880" rIns="182880" bIns="182880" rtlCol="0">
            <a:spAutoFit/>
          </a:bodyPr>
          <a:lstStyle/>
          <a:p>
            <a:pPr algn="l">
              <a:lnSpc>
                <a:spcPct val="90000"/>
              </a:lnSpc>
              <a:spcBef>
                <a:spcPts val="400"/>
              </a:spcBef>
            </a:pPr>
            <a:r>
              <a:rPr lang="en-US" sz="2000" b="1" dirty="0">
                <a:solidFill>
                  <a:schemeClr val="bg1"/>
                </a:solidFill>
              </a:rPr>
              <a:t>NEW</a:t>
            </a:r>
          </a:p>
        </p:txBody>
      </p:sp>
    </p:spTree>
    <p:extLst>
      <p:ext uri="{BB962C8B-B14F-4D97-AF65-F5344CB8AC3E}">
        <p14:creationId xmlns:p14="http://schemas.microsoft.com/office/powerpoint/2010/main" val="1342532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hart 16"/>
          <p:cNvGraphicFramePr>
            <a:graphicFrameLocks/>
          </p:cNvGraphicFramePr>
          <p:nvPr/>
        </p:nvGraphicFramePr>
        <p:xfrm>
          <a:off x="2434741" y="1065091"/>
          <a:ext cx="7596718" cy="4743728"/>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2434741" y="5754308"/>
            <a:ext cx="5468288" cy="461566"/>
          </a:xfrm>
          <a:prstGeom prst="rect">
            <a:avLst/>
          </a:prstGeom>
          <a:noFill/>
        </p:spPr>
        <p:txBody>
          <a:bodyPr wrap="square" lIns="91343" tIns="45671" rIns="91343" bIns="45671" rtlCol="0">
            <a:spAutoFit/>
          </a:bodyPr>
          <a:lstStyle/>
          <a:p>
            <a:pPr defTabSz="607056"/>
            <a:r>
              <a:rPr lang="en-US" sz="1200" dirty="0">
                <a:solidFill>
                  <a:schemeClr val="bg1"/>
                </a:solidFill>
                <a:cs typeface="MetricHPE"/>
              </a:rPr>
              <a:t>Notes: *</a:t>
            </a:r>
            <a:r>
              <a:rPr lang="en-US" sz="1200" dirty="0">
                <a:solidFill>
                  <a:schemeClr val="bg1"/>
                </a:solidFill>
                <a:ea typeface="MetricHPE"/>
                <a:cs typeface="MetricHPE"/>
              </a:rPr>
              <a:t>e.g. 911 system, healthcare application, legal case management, CAD/CAM, etc.</a:t>
            </a:r>
            <a:endParaRPr lang="en-US" sz="1200" dirty="0">
              <a:solidFill>
                <a:schemeClr val="bg1"/>
              </a:solidFill>
              <a:cs typeface="MetricHPE"/>
            </a:endParaRPr>
          </a:p>
          <a:p>
            <a:pPr defTabSz="607056"/>
            <a:r>
              <a:rPr lang="en-US" sz="1200" dirty="0">
                <a:solidFill>
                  <a:schemeClr val="bg1"/>
                </a:solidFill>
                <a:ea typeface="MetricHPE" charset="0"/>
                <a:cs typeface="MetricHPE"/>
              </a:rPr>
              <a:t>Source: TechValidate TVID: 232-FC1-EA7, n=626, March 2020</a:t>
            </a:r>
          </a:p>
        </p:txBody>
      </p:sp>
      <p:sp>
        <p:nvSpPr>
          <p:cNvPr id="2" name="Footer Placeholder 1"/>
          <p:cNvSpPr>
            <a:spLocks noGrp="1"/>
          </p:cNvSpPr>
          <p:nvPr>
            <p:ph type="ftr" sz="quarter" idx="10"/>
          </p:nvPr>
        </p:nvSpPr>
        <p:spPr/>
        <p:txBody>
          <a:bodyPr/>
          <a:lstStyle/>
          <a:p>
            <a:r>
              <a:rPr lang="en-US"/>
              <a:t>HPE CONFIDENTIAL | AUTHORIZED HPE PARTNER USE ONLY</a:t>
            </a:r>
            <a:endParaRPr lang="en-US" dirty="0"/>
          </a:p>
        </p:txBody>
      </p:sp>
      <p:sp>
        <p:nvSpPr>
          <p:cNvPr id="3" name="Slide Number Placeholder 2"/>
          <p:cNvSpPr>
            <a:spLocks noGrp="1"/>
          </p:cNvSpPr>
          <p:nvPr>
            <p:ph type="sldNum" sz="quarter" idx="11"/>
          </p:nvPr>
        </p:nvSpPr>
        <p:spPr/>
        <p:txBody>
          <a:bodyPr/>
          <a:lstStyle/>
          <a:p>
            <a:fld id="{104FC826-72BB-4AF1-BA01-A94F7396A7DC}" type="slidenum">
              <a:rPr lang="en-US" smtClean="0"/>
              <a:pPr/>
              <a:t>28</a:t>
            </a:fld>
            <a:endParaRPr lang="en-US" dirty="0"/>
          </a:p>
        </p:txBody>
      </p:sp>
      <p:sp>
        <p:nvSpPr>
          <p:cNvPr id="18" name="Title 17"/>
          <p:cNvSpPr>
            <a:spLocks noGrp="1"/>
          </p:cNvSpPr>
          <p:nvPr>
            <p:ph type="title"/>
          </p:nvPr>
        </p:nvSpPr>
        <p:spPr/>
        <p:txBody>
          <a:bodyPr/>
          <a:lstStyle/>
          <a:p>
            <a:r>
              <a:rPr lang="en-US"/>
              <a:t>HPE SimpliVity runs a variety of workloads</a:t>
            </a:r>
            <a:endParaRPr lang="en-US" dirty="0"/>
          </a:p>
        </p:txBody>
      </p:sp>
      <p:cxnSp>
        <p:nvCxnSpPr>
          <p:cNvPr id="8" name="Straight Connector 7"/>
          <p:cNvCxnSpPr/>
          <p:nvPr/>
        </p:nvCxnSpPr>
        <p:spPr>
          <a:xfrm flipV="1">
            <a:off x="2434741" y="2074747"/>
            <a:ext cx="7315200" cy="1749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2434741" y="4654759"/>
            <a:ext cx="7315200" cy="1749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2434741" y="5179417"/>
            <a:ext cx="7315200" cy="1749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2434741" y="3614206"/>
            <a:ext cx="7315200" cy="1749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2434741" y="4131101"/>
            <a:ext cx="7315200" cy="1749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2434741" y="3090161"/>
            <a:ext cx="7315200" cy="1749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2434741" y="1626144"/>
            <a:ext cx="7315200" cy="1749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2434741" y="2598782"/>
            <a:ext cx="7315200" cy="1749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2434741" y="5672440"/>
            <a:ext cx="7315200" cy="1749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43" name="Picture 4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03029" y="5816396"/>
            <a:ext cx="1749559" cy="391901"/>
          </a:xfrm>
          <a:prstGeom prst="rect">
            <a:avLst/>
          </a:prstGeom>
        </p:spPr>
      </p:pic>
    </p:spTree>
    <p:extLst>
      <p:ext uri="{BB962C8B-B14F-4D97-AF65-F5344CB8AC3E}">
        <p14:creationId xmlns:p14="http://schemas.microsoft.com/office/powerpoint/2010/main" val="119203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extBox 8"/>
          <p:cNvSpPr txBox="1"/>
          <p:nvPr/>
        </p:nvSpPr>
        <p:spPr>
          <a:xfrm>
            <a:off x="625486" y="1457872"/>
            <a:ext cx="10642107" cy="553998"/>
          </a:xfrm>
          <a:prstGeom prst="rect">
            <a:avLst/>
          </a:prstGeom>
          <a:noFill/>
          <a:ln w="38100">
            <a:solidFill>
              <a:schemeClr val="accent4"/>
            </a:solidFill>
            <a:miter lim="800000"/>
          </a:ln>
        </p:spPr>
        <p:txBody>
          <a:bodyPr wrap="square" lIns="0" tIns="137160" rIns="0" bIns="137160" rtlCol="0" anchor="ctr" anchorCtr="0">
            <a:noAutofit/>
          </a:bodyPr>
          <a:lstStyle/>
          <a:p>
            <a:pPr algn="ctr">
              <a:lnSpc>
                <a:spcPct val="90000"/>
              </a:lnSpc>
            </a:pPr>
            <a:r>
              <a:rPr lang="en-US" sz="2000" b="1" dirty="0">
                <a:solidFill>
                  <a:schemeClr val="bg1"/>
                </a:solidFill>
                <a:latin typeface="+mj-lt"/>
              </a:rPr>
              <a:t>4.5x improved app performance</a:t>
            </a:r>
          </a:p>
        </p:txBody>
      </p:sp>
      <p:sp>
        <p:nvSpPr>
          <p:cNvPr id="10" name="TextBox 9"/>
          <p:cNvSpPr txBox="1"/>
          <p:nvPr/>
        </p:nvSpPr>
        <p:spPr>
          <a:xfrm>
            <a:off x="625486" y="2208013"/>
            <a:ext cx="10642106" cy="3931920"/>
          </a:xfrm>
          <a:prstGeom prst="rect">
            <a:avLst/>
          </a:prstGeom>
          <a:noFill/>
          <a:ln w="38100">
            <a:solidFill>
              <a:schemeClr val="accent4"/>
            </a:solidFill>
            <a:miter lim="800000"/>
          </a:ln>
        </p:spPr>
        <p:txBody>
          <a:bodyPr wrap="square" lIns="182880" tIns="274320" rIns="137160" bIns="137160" rtlCol="0">
            <a:noAutofit/>
          </a:bodyPr>
          <a:lstStyle/>
          <a:p>
            <a:r>
              <a:rPr lang="en-US" dirty="0">
                <a:solidFill>
                  <a:schemeClr val="bg1"/>
                </a:solidFill>
              </a:rPr>
              <a:t>Nothing matters more in Formula One racing than speed. With HPE SimpliVity, post-processing trackside has gone from nine minutes down to </a:t>
            </a:r>
            <a:r>
              <a:rPr lang="en-US">
                <a:solidFill>
                  <a:schemeClr val="bg1"/>
                </a:solidFill>
              </a:rPr>
              <a:t>two. In </a:t>
            </a:r>
            <a:r>
              <a:rPr lang="en-US" dirty="0">
                <a:solidFill>
                  <a:schemeClr val="bg1"/>
                </a:solidFill>
              </a:rPr>
              <a:t>addition, AMRBR optimizes their designs with high-end virtual desktops. </a:t>
            </a:r>
          </a:p>
        </p:txBody>
      </p:sp>
      <p:sp>
        <p:nvSpPr>
          <p:cNvPr id="5" name="Title 4">
            <a:extLst>
              <a:ext uri="{FF2B5EF4-FFF2-40B4-BE49-F238E27FC236}">
                <a16:creationId xmlns:a16="http://schemas.microsoft.com/office/drawing/2014/main" id="{D5EF6F76-C25C-4911-B0D5-173DAA221A8B}"/>
              </a:ext>
            </a:extLst>
          </p:cNvPr>
          <p:cNvSpPr>
            <a:spLocks noGrp="1"/>
          </p:cNvSpPr>
          <p:nvPr>
            <p:ph type="title"/>
          </p:nvPr>
        </p:nvSpPr>
        <p:spPr/>
        <p:txBody>
          <a:bodyPr/>
          <a:lstStyle/>
          <a:p>
            <a:r>
              <a:rPr lang="en-US"/>
              <a:t>HPE SimpliVity gives aston martin red bull racing the density, resiliency, performance that they require</a:t>
            </a:r>
            <a:endParaRPr lang="en-US" dirty="0"/>
          </a:p>
        </p:txBody>
      </p:sp>
      <p:sp>
        <p:nvSpPr>
          <p:cNvPr id="2" name="Footer Placeholder 1"/>
          <p:cNvSpPr>
            <a:spLocks noGrp="1"/>
          </p:cNvSpPr>
          <p:nvPr>
            <p:ph type="ftr" sz="quarter" idx="10"/>
          </p:nvPr>
        </p:nvSpPr>
        <p:spPr/>
        <p:txBody>
          <a:bodyPr/>
          <a:lstStyle/>
          <a:p>
            <a:r>
              <a:rPr lang="en-US"/>
              <a:t>HPE CONFIDENTIAL | AUTHORIZED HPE PARTNER USE ONLY</a:t>
            </a:r>
            <a:endParaRPr lang="en-US" dirty="0"/>
          </a:p>
        </p:txBody>
      </p:sp>
      <p:sp>
        <p:nvSpPr>
          <p:cNvPr id="4" name="Slide Number Placeholder 3"/>
          <p:cNvSpPr>
            <a:spLocks noGrp="1"/>
          </p:cNvSpPr>
          <p:nvPr>
            <p:ph type="sldNum" sz="quarter" idx="11"/>
          </p:nvPr>
        </p:nvSpPr>
        <p:spPr/>
        <p:txBody>
          <a:bodyPr/>
          <a:lstStyle/>
          <a:p>
            <a:fld id="{104FC826-72BB-4AF1-BA01-A94F7396A7DC}" type="slidenum">
              <a:rPr lang="en-US" smtClean="0"/>
              <a:pPr/>
              <a:t>29</a:t>
            </a:fld>
            <a:endParaRPr lang="en-US" dirty="0"/>
          </a:p>
        </p:txBody>
      </p:sp>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2142" r="1228"/>
          <a:stretch/>
        </p:blipFill>
        <p:spPr>
          <a:xfrm>
            <a:off x="3672645" y="4753575"/>
            <a:ext cx="4662954" cy="1100553"/>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7143" t="48784" r="8393" b="11604"/>
          <a:stretch/>
        </p:blipFill>
        <p:spPr>
          <a:xfrm>
            <a:off x="3672645" y="3185555"/>
            <a:ext cx="4662955" cy="1457878"/>
          </a:xfrm>
          <a:prstGeom prst="rect">
            <a:avLst/>
          </a:prstGeom>
        </p:spPr>
      </p:pic>
    </p:spTree>
    <p:extLst>
      <p:ext uri="{BB962C8B-B14F-4D97-AF65-F5344CB8AC3E}">
        <p14:creationId xmlns:p14="http://schemas.microsoft.com/office/powerpoint/2010/main" val="144449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FB771FA-AC30-D047-97E5-8A22D4BA42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386" y="1034477"/>
            <a:ext cx="5522901" cy="2521085"/>
          </a:xfrm>
          <a:prstGeom prst="rect">
            <a:avLst/>
          </a:prstGeom>
        </p:spPr>
      </p:pic>
      <p:pic>
        <p:nvPicPr>
          <p:cNvPr id="9" name="Picture 8">
            <a:extLst>
              <a:ext uri="{FF2B5EF4-FFF2-40B4-BE49-F238E27FC236}">
                <a16:creationId xmlns:a16="http://schemas.microsoft.com/office/drawing/2014/main" id="{3E787B04-594E-3946-BC08-9787037ADC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386" y="3548026"/>
            <a:ext cx="5480309" cy="2548065"/>
          </a:xfrm>
          <a:prstGeom prst="rect">
            <a:avLst/>
          </a:prstGeom>
        </p:spPr>
      </p:pic>
      <p:pic>
        <p:nvPicPr>
          <p:cNvPr id="10" name="Picture 9">
            <a:extLst>
              <a:ext uri="{FF2B5EF4-FFF2-40B4-BE49-F238E27FC236}">
                <a16:creationId xmlns:a16="http://schemas.microsoft.com/office/drawing/2014/main" id="{AA7D8C86-F024-CE47-9C11-4FFF58A522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970" b="17456"/>
          <a:stretch/>
        </p:blipFill>
        <p:spPr>
          <a:xfrm>
            <a:off x="6083527" y="3548026"/>
            <a:ext cx="5480308" cy="2527636"/>
          </a:xfrm>
          <a:prstGeom prst="rect">
            <a:avLst/>
          </a:prstGeom>
        </p:spPr>
      </p:pic>
      <p:pic>
        <p:nvPicPr>
          <p:cNvPr id="11" name="Picture 10">
            <a:extLst>
              <a:ext uri="{FF2B5EF4-FFF2-40B4-BE49-F238E27FC236}">
                <a16:creationId xmlns:a16="http://schemas.microsoft.com/office/drawing/2014/main" id="{2164D72E-EC50-9D4B-9E42-67803916362E}"/>
              </a:ext>
            </a:extLst>
          </p:cNvPr>
          <p:cNvPicPr>
            <a:picLocks noChangeAspect="1"/>
          </p:cNvPicPr>
          <p:nvPr/>
        </p:nvPicPr>
        <p:blipFill rotWithShape="1">
          <a:blip r:embed="rId6">
            <a:extLst>
              <a:ext uri="{28A0092B-C50C-407E-A947-70E740481C1C}">
                <a14:useLocalDpi xmlns:a14="http://schemas.microsoft.com/office/drawing/2010/main" val="0"/>
              </a:ext>
            </a:extLst>
          </a:blip>
          <a:srcRect l="1060" r="4913" b="5973"/>
          <a:stretch/>
        </p:blipFill>
        <p:spPr>
          <a:xfrm>
            <a:off x="6100911" y="1034479"/>
            <a:ext cx="5462924" cy="2532884"/>
          </a:xfrm>
          <a:prstGeom prst="rect">
            <a:avLst/>
          </a:prstGeom>
        </p:spPr>
      </p:pic>
      <p:sp>
        <p:nvSpPr>
          <p:cNvPr id="12" name="Rectangle 11">
            <a:extLst>
              <a:ext uri="{FF2B5EF4-FFF2-40B4-BE49-F238E27FC236}">
                <a16:creationId xmlns:a16="http://schemas.microsoft.com/office/drawing/2014/main" id="{13AD3F4D-BF4A-9E4A-A780-30C1DA5C5E33}"/>
              </a:ext>
            </a:extLst>
          </p:cNvPr>
          <p:cNvSpPr/>
          <p:nvPr/>
        </p:nvSpPr>
        <p:spPr bwMode="ltGray">
          <a:xfrm>
            <a:off x="6551580" y="2101666"/>
            <a:ext cx="5012255" cy="1471245"/>
          </a:xfrm>
          <a:prstGeom prst="rect">
            <a:avLst/>
          </a:prstGeom>
          <a:gradFill>
            <a:gsLst>
              <a:gs pos="100000">
                <a:schemeClr val="tx1">
                  <a:alpha val="50000"/>
                </a:schemeClr>
              </a:gs>
              <a:gs pos="0">
                <a:schemeClr val="tx1">
                  <a:alpha val="0"/>
                </a:schemeClr>
              </a:gs>
            </a:gsLst>
            <a:lin ang="540000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ea typeface="+mn-ea"/>
              <a:cs typeface="+mn-cs"/>
            </a:endParaRPr>
          </a:p>
        </p:txBody>
      </p:sp>
      <p:sp>
        <p:nvSpPr>
          <p:cNvPr id="15" name="Rectangle 14">
            <a:extLst>
              <a:ext uri="{FF2B5EF4-FFF2-40B4-BE49-F238E27FC236}">
                <a16:creationId xmlns:a16="http://schemas.microsoft.com/office/drawing/2014/main" id="{DBAB8BFE-6020-D144-9D7F-82F4AB2060A8}"/>
              </a:ext>
            </a:extLst>
          </p:cNvPr>
          <p:cNvSpPr/>
          <p:nvPr/>
        </p:nvSpPr>
        <p:spPr bwMode="ltGray">
          <a:xfrm rot="10800000">
            <a:off x="575553" y="1034480"/>
            <a:ext cx="10992005" cy="2759818"/>
          </a:xfrm>
          <a:prstGeom prst="rect">
            <a:avLst/>
          </a:prstGeom>
          <a:gradFill>
            <a:gsLst>
              <a:gs pos="100000">
                <a:schemeClr val="tx1">
                  <a:alpha val="50000"/>
                </a:schemeClr>
              </a:gs>
              <a:gs pos="0">
                <a:schemeClr val="tx1">
                  <a:alpha val="0"/>
                </a:schemeClr>
              </a:gs>
            </a:gsLst>
            <a:lin ang="540000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ea typeface="+mn-ea"/>
              <a:cs typeface="+mn-cs"/>
            </a:endParaRPr>
          </a:p>
        </p:txBody>
      </p:sp>
      <p:sp>
        <p:nvSpPr>
          <p:cNvPr id="2" name="Footer Placeholder 1"/>
          <p:cNvSpPr>
            <a:spLocks noGrp="1"/>
          </p:cNvSpPr>
          <p:nvPr>
            <p:ph type="ftr" sz="quarter" idx="10"/>
          </p:nvPr>
        </p:nvSpPr>
        <p:spPr/>
        <p:txBody>
          <a:bodyPr/>
          <a:lstStyle/>
          <a:p>
            <a:r>
              <a:rPr lang="en-US"/>
              <a:t>HPE CONFIDENTIAL | AUTHORIZED HPE PARTNER USE ONLY</a:t>
            </a:r>
            <a:endParaRPr lang="en-US" dirty="0"/>
          </a:p>
        </p:txBody>
      </p:sp>
      <p:sp>
        <p:nvSpPr>
          <p:cNvPr id="3" name="Slide Number Placeholder 2"/>
          <p:cNvSpPr>
            <a:spLocks noGrp="1"/>
          </p:cNvSpPr>
          <p:nvPr>
            <p:ph type="sldNum" sz="quarter" idx="11"/>
          </p:nvPr>
        </p:nvSpPr>
        <p:spPr/>
        <p:txBody>
          <a:bodyPr/>
          <a:lstStyle/>
          <a:p>
            <a:fld id="{104FC826-72BB-4AF1-BA01-A94F7396A7DC}" type="slidenum">
              <a:rPr lang="en-US" smtClean="0"/>
              <a:pPr/>
              <a:t>3</a:t>
            </a:fld>
            <a:endParaRPr lang="en-US" dirty="0"/>
          </a:p>
        </p:txBody>
      </p:sp>
      <p:sp>
        <p:nvSpPr>
          <p:cNvPr id="16" name="Title 3">
            <a:extLst>
              <a:ext uri="{FF2B5EF4-FFF2-40B4-BE49-F238E27FC236}">
                <a16:creationId xmlns:a16="http://schemas.microsoft.com/office/drawing/2014/main" id="{83A4D800-6F3C-B846-AF2E-B4B91EA7594F}"/>
              </a:ext>
            </a:extLst>
          </p:cNvPr>
          <p:cNvSpPr>
            <a:spLocks noGrp="1"/>
          </p:cNvSpPr>
          <p:nvPr>
            <p:ph type="title"/>
          </p:nvPr>
        </p:nvSpPr>
        <p:spPr/>
        <p:txBody>
          <a:bodyPr/>
          <a:lstStyle/>
          <a:p>
            <a:r>
              <a:rPr lang="en-US"/>
              <a:t>Today’s reality for every VM admin</a:t>
            </a:r>
            <a:endParaRPr lang="en-US" dirty="0"/>
          </a:p>
        </p:txBody>
      </p:sp>
      <p:sp>
        <p:nvSpPr>
          <p:cNvPr id="19" name="Rectangle 18">
            <a:extLst>
              <a:ext uri="{FF2B5EF4-FFF2-40B4-BE49-F238E27FC236}">
                <a16:creationId xmlns:a16="http://schemas.microsoft.com/office/drawing/2014/main" id="{D0D0DE77-4997-5D44-B87C-A55FF9E1F3A4}"/>
              </a:ext>
            </a:extLst>
          </p:cNvPr>
          <p:cNvSpPr/>
          <p:nvPr/>
        </p:nvSpPr>
        <p:spPr bwMode="ltGray">
          <a:xfrm rot="10800000">
            <a:off x="629760" y="3555561"/>
            <a:ext cx="10940123" cy="2720528"/>
          </a:xfrm>
          <a:prstGeom prst="rect">
            <a:avLst/>
          </a:prstGeom>
          <a:gradFill>
            <a:gsLst>
              <a:gs pos="100000">
                <a:schemeClr val="tx1">
                  <a:alpha val="50000"/>
                </a:schemeClr>
              </a:gs>
              <a:gs pos="0">
                <a:schemeClr val="tx1">
                  <a:alpha val="0"/>
                </a:schemeClr>
              </a:gs>
            </a:gsLst>
            <a:lin ang="540000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ea typeface="+mn-ea"/>
              <a:cs typeface="+mn-cs"/>
            </a:endParaRPr>
          </a:p>
        </p:txBody>
      </p:sp>
      <p:sp>
        <p:nvSpPr>
          <p:cNvPr id="20" name="Digital Workplace">
            <a:extLst>
              <a:ext uri="{FF2B5EF4-FFF2-40B4-BE49-F238E27FC236}">
                <a16:creationId xmlns:a16="http://schemas.microsoft.com/office/drawing/2014/main" id="{76E03FA5-6966-BD48-BA06-630B65392C8A}"/>
              </a:ext>
            </a:extLst>
          </p:cNvPr>
          <p:cNvSpPr txBox="1"/>
          <p:nvPr/>
        </p:nvSpPr>
        <p:spPr>
          <a:xfrm>
            <a:off x="997966" y="4460320"/>
            <a:ext cx="4175156" cy="646319"/>
          </a:xfrm>
          <a:prstGeom prst="rect">
            <a:avLst/>
          </a:prstGeom>
          <a:noFill/>
          <a:ln w="57150">
            <a:noFill/>
            <a:miter lim="400000"/>
          </a:ln>
          <a:extLst>
            <a:ext uri="{C572A759-6A51-4108-AA02-DFA0A04FC94B}">
              <ma14:wrappingTextBoxFlag xmlns="" xmlns:ma14="http://schemas.microsoft.com/office/mac/drawingml/2011/main" val="1"/>
            </a:ext>
          </a:extLst>
        </p:spPr>
        <p:txBody>
          <a:bodyPr wrap="square" lIns="45714" tIns="45714" rIns="45714" bIns="45714" anchor="ctr">
            <a:spAutoFit/>
          </a:bodyPr>
          <a:lstStyle>
            <a:lvl1pPr defTabSz="914327">
              <a:lnSpc>
                <a:spcPct val="80000"/>
              </a:lnSpc>
              <a:defRPr sz="7000" b="0"/>
            </a:lvl1pPr>
          </a:lstStyle>
          <a:p>
            <a:pPr marL="0" marR="0" lvl="0" indent="0" algn="ctr" defTabSz="1088367" rtl="0" eaLnBrk="1" fontAlgn="auto" latinLnBrk="0" hangingPunct="1">
              <a:lnSpc>
                <a:spcPct val="9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ea typeface="+mn-ea"/>
                <a:cs typeface="+mn-cs"/>
              </a:rPr>
              <a:t>Pressure to lower cost </a:t>
            </a:r>
          </a:p>
          <a:p>
            <a:pPr marL="0" marR="0" lvl="0" indent="0" algn="ctr" defTabSz="1088367" rtl="0" eaLnBrk="1" fontAlgn="auto" latinLnBrk="0" hangingPunct="1">
              <a:lnSpc>
                <a:spcPct val="9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ea typeface="+mn-ea"/>
                <a:cs typeface="+mn-cs"/>
              </a:rPr>
              <a:t>requiring efficient utilization at scale</a:t>
            </a:r>
            <a:endParaRPr kumimoji="0" lang="en-US" sz="1400" b="0" i="0" u="none" strike="noStrike" kern="0" cap="none" spc="0" normalizeH="0" baseline="0" noProof="0" dirty="0">
              <a:ln>
                <a:noFill/>
              </a:ln>
              <a:solidFill>
                <a:prstClr val="white"/>
              </a:solidFill>
              <a:effectLst/>
              <a:uLnTx/>
              <a:uFillTx/>
              <a:ea typeface="+mn-ea"/>
              <a:cs typeface="+mn-cs"/>
            </a:endParaRPr>
          </a:p>
        </p:txBody>
      </p:sp>
      <p:sp>
        <p:nvSpPr>
          <p:cNvPr id="21" name="Digital Workplace">
            <a:extLst>
              <a:ext uri="{FF2B5EF4-FFF2-40B4-BE49-F238E27FC236}">
                <a16:creationId xmlns:a16="http://schemas.microsoft.com/office/drawing/2014/main" id="{81F46D5C-2AF2-0C45-9BBD-7C9E5C338996}"/>
              </a:ext>
            </a:extLst>
          </p:cNvPr>
          <p:cNvSpPr txBox="1"/>
          <p:nvPr/>
        </p:nvSpPr>
        <p:spPr>
          <a:xfrm>
            <a:off x="6901970" y="4488684"/>
            <a:ext cx="4191871" cy="646319"/>
          </a:xfrm>
          <a:prstGeom prst="rect">
            <a:avLst/>
          </a:prstGeom>
          <a:noFill/>
          <a:ln w="57150">
            <a:noFill/>
            <a:miter lim="400000"/>
          </a:ln>
          <a:extLst>
            <a:ext uri="{C572A759-6A51-4108-AA02-DFA0A04FC94B}">
              <ma14:wrappingTextBoxFlag xmlns="" xmlns:ma14="http://schemas.microsoft.com/office/mac/drawingml/2011/main" val="1"/>
            </a:ext>
          </a:extLst>
        </p:spPr>
        <p:txBody>
          <a:bodyPr wrap="square" lIns="45714" tIns="45714" rIns="45714" bIns="45714" anchor="ctr">
            <a:spAutoFit/>
          </a:bodyPr>
          <a:lstStyle>
            <a:lvl1pPr defTabSz="914327">
              <a:lnSpc>
                <a:spcPct val="80000"/>
              </a:lnSpc>
              <a:defRPr sz="7000" b="0"/>
            </a:lvl1pPr>
          </a:lstStyle>
          <a:p>
            <a:pPr marL="0" marR="0" lvl="0" indent="0" algn="ctr" defTabSz="1088367" rtl="0" eaLnBrk="1" fontAlgn="auto" latinLnBrk="0" hangingPunct="1">
              <a:lnSpc>
                <a:spcPct val="9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ea typeface="+mn-ea"/>
                <a:cs typeface="+mn-cs"/>
              </a:rPr>
              <a:t>Pressure to do more</a:t>
            </a:r>
            <a:endParaRPr kumimoji="0" lang="en-US" sz="1400" b="1" i="0" u="none" strike="noStrike" kern="0" cap="none" spc="0" normalizeH="0" baseline="0" noProof="0" dirty="0">
              <a:ln>
                <a:noFill/>
              </a:ln>
              <a:solidFill>
                <a:prstClr val="white"/>
              </a:solidFill>
              <a:effectLst/>
              <a:uLnTx/>
              <a:uFillTx/>
              <a:ea typeface="+mn-ea"/>
              <a:cs typeface="+mn-cs"/>
            </a:endParaRPr>
          </a:p>
          <a:p>
            <a:pPr marL="0" marR="0" lvl="0" indent="0" algn="ctr" defTabSz="1088367" rtl="0" eaLnBrk="1" fontAlgn="auto" latinLnBrk="0" hangingPunct="1">
              <a:lnSpc>
                <a:spcPct val="9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ea typeface="+mn-ea"/>
                <a:cs typeface="+mn-cs"/>
              </a:rPr>
              <a:t>supporting traditional and </a:t>
            </a:r>
            <a:r>
              <a:rPr kumimoji="0" lang="en-US" sz="1600" b="0" i="0" u="none" strike="noStrike" kern="0" cap="none" spc="0" normalizeH="0" baseline="0" noProof="0">
                <a:ln>
                  <a:noFill/>
                </a:ln>
                <a:solidFill>
                  <a:prstClr val="white"/>
                </a:solidFill>
                <a:effectLst/>
                <a:uLnTx/>
                <a:uFillTx/>
                <a:ea typeface="+mn-ea"/>
                <a:cs typeface="+mn-cs"/>
              </a:rPr>
              <a:t>modern apps </a:t>
            </a:r>
            <a:endParaRPr kumimoji="0" lang="en-US" sz="1600" b="0" i="0" u="none" strike="noStrike" kern="0" cap="none" spc="0" normalizeH="0" baseline="0" noProof="0" dirty="0">
              <a:ln>
                <a:noFill/>
              </a:ln>
              <a:solidFill>
                <a:prstClr val="white"/>
              </a:solidFill>
              <a:effectLst/>
              <a:uLnTx/>
              <a:uFillTx/>
              <a:ea typeface="+mn-ea"/>
              <a:cs typeface="+mn-cs"/>
            </a:endParaRPr>
          </a:p>
        </p:txBody>
      </p:sp>
      <p:sp>
        <p:nvSpPr>
          <p:cNvPr id="22" name="Digital Workplace">
            <a:extLst>
              <a:ext uri="{FF2B5EF4-FFF2-40B4-BE49-F238E27FC236}">
                <a16:creationId xmlns:a16="http://schemas.microsoft.com/office/drawing/2014/main" id="{B5A6416F-7412-3F4C-86C0-22FED5DA347F}"/>
              </a:ext>
            </a:extLst>
          </p:cNvPr>
          <p:cNvSpPr txBox="1"/>
          <p:nvPr/>
        </p:nvSpPr>
        <p:spPr>
          <a:xfrm>
            <a:off x="1401861" y="1893612"/>
            <a:ext cx="3511504" cy="840218"/>
          </a:xfrm>
          <a:prstGeom prst="rect">
            <a:avLst/>
          </a:prstGeom>
          <a:noFill/>
          <a:ln w="57150">
            <a:noFill/>
            <a:miter lim="400000"/>
          </a:ln>
          <a:extLst>
            <a:ext uri="{C572A759-6A51-4108-AA02-DFA0A04FC94B}">
              <ma14:wrappingTextBoxFlag xmlns="" xmlns:ma14="http://schemas.microsoft.com/office/mac/drawingml/2011/main" val="1"/>
            </a:ext>
          </a:extLst>
        </p:spPr>
        <p:txBody>
          <a:bodyPr wrap="square" lIns="45714" tIns="45714" rIns="45714" bIns="45714" anchor="ctr">
            <a:spAutoFit/>
          </a:bodyPr>
          <a:lstStyle>
            <a:lvl1pPr defTabSz="914327">
              <a:lnSpc>
                <a:spcPct val="80000"/>
              </a:lnSpc>
              <a:defRPr sz="7000" b="0"/>
            </a:lvl1pPr>
          </a:lstStyle>
          <a:p>
            <a:pPr marL="0" marR="0" lvl="0" indent="0" algn="ctr" defTabSz="1088367" rtl="0" eaLnBrk="1" fontAlgn="auto" latinLnBrk="0" hangingPunct="1">
              <a:lnSpc>
                <a:spcPct val="9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ea typeface="+mn-ea"/>
                <a:cs typeface="+mn-cs"/>
              </a:rPr>
              <a:t>Infrastructure complexity</a:t>
            </a:r>
          </a:p>
          <a:p>
            <a:pPr marL="0" marR="0" lvl="0" indent="0" algn="ctr" defTabSz="1088367" rtl="0" eaLnBrk="1" fontAlgn="auto" latinLnBrk="0" hangingPunct="1">
              <a:lnSpc>
                <a:spcPct val="9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ea typeface="+mn-ea"/>
                <a:cs typeface="+mn-cs"/>
              </a:rPr>
              <a:t>requiring multi-domain experience</a:t>
            </a:r>
          </a:p>
          <a:p>
            <a:pPr marL="0" marR="0" lvl="0" indent="0" algn="ctr" defTabSz="1088367" rtl="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ea typeface="+mn-ea"/>
              <a:cs typeface="+mn-cs"/>
            </a:endParaRPr>
          </a:p>
        </p:txBody>
      </p:sp>
      <p:sp>
        <p:nvSpPr>
          <p:cNvPr id="23" name="Digital Workplace">
            <a:extLst>
              <a:ext uri="{FF2B5EF4-FFF2-40B4-BE49-F238E27FC236}">
                <a16:creationId xmlns:a16="http://schemas.microsoft.com/office/drawing/2014/main" id="{8379A8F5-5090-6949-9879-16CF98D39824}"/>
              </a:ext>
            </a:extLst>
          </p:cNvPr>
          <p:cNvSpPr txBox="1"/>
          <p:nvPr/>
        </p:nvSpPr>
        <p:spPr>
          <a:xfrm>
            <a:off x="7140960" y="1965197"/>
            <a:ext cx="3840224" cy="646319"/>
          </a:xfrm>
          <a:prstGeom prst="rect">
            <a:avLst/>
          </a:prstGeom>
          <a:noFill/>
          <a:ln w="57150">
            <a:noFill/>
            <a:miter lim="400000"/>
          </a:ln>
          <a:extLst>
            <a:ext uri="{C572A759-6A51-4108-AA02-DFA0A04FC94B}">
              <ma14:wrappingTextBoxFlag xmlns="" xmlns:ma14="http://schemas.microsoft.com/office/mac/drawingml/2011/main" val="1"/>
            </a:ext>
          </a:extLst>
        </p:spPr>
        <p:txBody>
          <a:bodyPr wrap="square" lIns="45714" tIns="45714" rIns="45714" bIns="45714" anchor="ctr">
            <a:spAutoFit/>
          </a:bodyPr>
          <a:lstStyle>
            <a:lvl1pPr defTabSz="914327">
              <a:lnSpc>
                <a:spcPct val="80000"/>
              </a:lnSpc>
              <a:defRPr sz="7000" b="0"/>
            </a:lvl1pPr>
          </a:lstStyle>
          <a:p>
            <a:pPr marL="0" marR="0" lvl="0" indent="0" algn="ctr" defTabSz="1088367" rtl="0" eaLnBrk="1" fontAlgn="auto" latinLnBrk="0" hangingPunct="1">
              <a:lnSpc>
                <a:spcPct val="9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ea typeface="+mn-ea"/>
                <a:cs typeface="+mn-cs"/>
              </a:rPr>
              <a:t>Constant fire fighting</a:t>
            </a:r>
          </a:p>
          <a:p>
            <a:pPr marL="0" marR="0" lvl="0" indent="0" algn="ctr" defTabSz="1088367" rtl="0" eaLnBrk="1" fontAlgn="auto" latinLnBrk="0" hangingPunct="1">
              <a:lnSpc>
                <a:spcPct val="9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ea typeface="+mn-ea"/>
                <a:cs typeface="+mn-cs"/>
              </a:rPr>
              <a:t>with uncontrolled VM sprawl</a:t>
            </a:r>
          </a:p>
        </p:txBody>
      </p:sp>
    </p:spTree>
    <p:extLst>
      <p:ext uri="{BB962C8B-B14F-4D97-AF65-F5344CB8AC3E}">
        <p14:creationId xmlns:p14="http://schemas.microsoft.com/office/powerpoint/2010/main" val="1338540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ext Placeholder 8"/>
          <p:cNvSpPr>
            <a:spLocks noGrp="1"/>
          </p:cNvSpPr>
          <p:nvPr>
            <p:ph type="body" sz="quarter" idx="19"/>
          </p:nvPr>
        </p:nvSpPr>
        <p:spPr/>
        <p:txBody>
          <a:bodyPr/>
          <a:lstStyle/>
          <a:p>
            <a:r>
              <a:rPr lang="en-US"/>
              <a:t>Business challenges</a:t>
            </a:r>
            <a:endParaRPr lang="en-US" dirty="0"/>
          </a:p>
        </p:txBody>
      </p:sp>
      <p:sp>
        <p:nvSpPr>
          <p:cNvPr id="10" name="Text Placeholder 9"/>
          <p:cNvSpPr>
            <a:spLocks noGrp="1"/>
          </p:cNvSpPr>
          <p:nvPr>
            <p:ph type="body" sz="quarter" idx="21"/>
          </p:nvPr>
        </p:nvSpPr>
        <p:spPr/>
        <p:txBody>
          <a:bodyPr/>
          <a:lstStyle/>
          <a:p>
            <a:r>
              <a:rPr lang="en-US"/>
              <a:t>Outcome</a:t>
            </a:r>
            <a:endParaRPr lang="en-US" dirty="0"/>
          </a:p>
        </p:txBody>
      </p:sp>
      <p:sp>
        <p:nvSpPr>
          <p:cNvPr id="7" name="Content Placeholder 6"/>
          <p:cNvSpPr>
            <a:spLocks noGrp="1"/>
          </p:cNvSpPr>
          <p:nvPr>
            <p:ph sz="quarter" idx="17"/>
          </p:nvPr>
        </p:nvSpPr>
        <p:spPr/>
        <p:txBody>
          <a:bodyPr>
            <a:normAutofit/>
          </a:bodyPr>
          <a:lstStyle/>
          <a:p>
            <a:r>
              <a:rPr lang="en-US" sz="1600" dirty="0"/>
              <a:t>Finding enough time for maintenance</a:t>
            </a:r>
          </a:p>
          <a:p>
            <a:r>
              <a:rPr lang="en-US" sz="1600" dirty="0"/>
              <a:t>Finding and fixing issues </a:t>
            </a:r>
          </a:p>
          <a:p>
            <a:r>
              <a:rPr lang="en-US" sz="1600" dirty="0"/>
              <a:t>Managing growth</a:t>
            </a:r>
          </a:p>
          <a:p>
            <a:r>
              <a:rPr lang="en-US" sz="1600" dirty="0"/>
              <a:t>Scale more employees to Work From Home</a:t>
            </a:r>
          </a:p>
          <a:p>
            <a:r>
              <a:rPr lang="en-US" sz="1600" dirty="0"/>
              <a:t>Incorporate deduplication and compression technology </a:t>
            </a:r>
          </a:p>
          <a:p>
            <a:r>
              <a:rPr lang="en-US" sz="1600" dirty="0"/>
              <a:t>Ensure security, compliance, and control </a:t>
            </a:r>
          </a:p>
          <a:p>
            <a:endParaRPr lang="en-US" sz="1100" dirty="0"/>
          </a:p>
        </p:txBody>
      </p:sp>
      <p:sp>
        <p:nvSpPr>
          <p:cNvPr id="8" name="Content Placeholder 7"/>
          <p:cNvSpPr>
            <a:spLocks noGrp="1"/>
          </p:cNvSpPr>
          <p:nvPr>
            <p:ph sz="quarter" idx="18"/>
          </p:nvPr>
        </p:nvSpPr>
        <p:spPr/>
        <p:txBody>
          <a:bodyPr>
            <a:normAutofit/>
          </a:bodyPr>
          <a:lstStyle/>
          <a:p>
            <a:r>
              <a:rPr lang="en-US" sz="1600" dirty="0"/>
              <a:t>Added 700 users to existing 300 seat VDI in 12 minutes</a:t>
            </a:r>
          </a:p>
          <a:p>
            <a:r>
              <a:rPr lang="en-US" sz="1600" dirty="0"/>
              <a:t>Leveraged existing compute nodes</a:t>
            </a:r>
          </a:p>
          <a:p>
            <a:r>
              <a:rPr lang="en-US" sz="1600" dirty="0"/>
              <a:t>Solution</a:t>
            </a:r>
          </a:p>
          <a:p>
            <a:r>
              <a:rPr lang="en-US" sz="1600" dirty="0"/>
              <a:t>HPE SimpliVity 380 All Flash</a:t>
            </a:r>
          </a:p>
          <a:p>
            <a:r>
              <a:rPr lang="en-US" sz="1600" dirty="0"/>
              <a:t>VMware vSphere</a:t>
            </a:r>
          </a:p>
          <a:p>
            <a:r>
              <a:rPr lang="en-US" sz="1600" dirty="0"/>
              <a:t>Citrix for virtual desktops</a:t>
            </a:r>
          </a:p>
          <a:p>
            <a:r>
              <a:rPr lang="en-US" sz="1600" dirty="0"/>
              <a:t>12,00 concurrent sessions, 100 virtual apps and 500 VM’s</a:t>
            </a:r>
          </a:p>
          <a:p>
            <a:endParaRPr lang="en-US" sz="1100" dirty="0"/>
          </a:p>
        </p:txBody>
      </p:sp>
      <p:sp>
        <p:nvSpPr>
          <p:cNvPr id="11" name="Content Placeholder 10"/>
          <p:cNvSpPr>
            <a:spLocks noGrp="1"/>
          </p:cNvSpPr>
          <p:nvPr>
            <p:ph sz="quarter" idx="22"/>
          </p:nvPr>
        </p:nvSpPr>
        <p:spPr/>
        <p:txBody>
          <a:bodyPr>
            <a:normAutofit/>
          </a:bodyPr>
          <a:lstStyle/>
          <a:p>
            <a:r>
              <a:rPr lang="en-US" sz="1600" dirty="0"/>
              <a:t>Consistent, familiar desktop experience and performance to employees </a:t>
            </a:r>
          </a:p>
          <a:p>
            <a:r>
              <a:rPr lang="en-US" sz="1600" dirty="0"/>
              <a:t>Achieving Stress-free 3 second Backups</a:t>
            </a:r>
          </a:p>
          <a:p>
            <a:r>
              <a:rPr lang="en-US" sz="1600" dirty="0"/>
              <a:t>Reduced Operating Costs by 50%</a:t>
            </a:r>
          </a:p>
          <a:p>
            <a:r>
              <a:rPr lang="en-US" sz="1600" dirty="0"/>
              <a:t>Quick, easy deployment (leveraged HCI and Pointnext)</a:t>
            </a:r>
          </a:p>
          <a:p>
            <a:r>
              <a:rPr lang="en-US" sz="1600" dirty="0"/>
              <a:t>Flexibility to improve DR and off-site backup and recovery</a:t>
            </a:r>
          </a:p>
          <a:p>
            <a:endParaRPr lang="en-US" sz="1100" dirty="0"/>
          </a:p>
        </p:txBody>
      </p:sp>
      <p:sp>
        <p:nvSpPr>
          <p:cNvPr id="12" name="Text Placeholder 11"/>
          <p:cNvSpPr>
            <a:spLocks noGrp="1"/>
          </p:cNvSpPr>
          <p:nvPr>
            <p:ph type="body" sz="quarter" idx="23"/>
          </p:nvPr>
        </p:nvSpPr>
        <p:spPr/>
        <p:txBody>
          <a:bodyPr/>
          <a:lstStyle/>
          <a:p>
            <a:r>
              <a:rPr lang="en-US"/>
              <a:t>HPE solution</a:t>
            </a:r>
            <a:endParaRPr lang="en-US" dirty="0"/>
          </a:p>
        </p:txBody>
      </p:sp>
      <p:sp>
        <p:nvSpPr>
          <p:cNvPr id="6" name="Title 5"/>
          <p:cNvSpPr>
            <a:spLocks noGrp="1"/>
          </p:cNvSpPr>
          <p:nvPr>
            <p:ph type="title"/>
          </p:nvPr>
        </p:nvSpPr>
        <p:spPr/>
        <p:txBody>
          <a:bodyPr/>
          <a:lstStyle/>
          <a:p>
            <a:r>
              <a:rPr lang="en-US"/>
              <a:t>Adapting to the new realities in retail</a:t>
            </a:r>
            <a:endParaRPr lang="en-US" dirty="0"/>
          </a:p>
        </p:txBody>
      </p:sp>
      <p:sp>
        <p:nvSpPr>
          <p:cNvPr id="13" name="TextBox 12"/>
          <p:cNvSpPr txBox="1"/>
          <p:nvPr/>
        </p:nvSpPr>
        <p:spPr>
          <a:xfrm>
            <a:off x="2706969" y="5751926"/>
            <a:ext cx="6859010" cy="461665"/>
          </a:xfrm>
          <a:prstGeom prst="rect">
            <a:avLst/>
          </a:prstGeom>
          <a:noFill/>
          <a:ln w="57150">
            <a:noFill/>
            <a:miter lim="800000"/>
          </a:ln>
        </p:spPr>
        <p:txBody>
          <a:bodyPr wrap="square" lIns="91440" tIns="91440" rIns="91440" bIns="91440" rtlCol="0">
            <a:spAutoFit/>
          </a:bodyPr>
          <a:lstStyle/>
          <a:p>
            <a:pPr algn="ctr">
              <a:lnSpc>
                <a:spcPct val="90000"/>
              </a:lnSpc>
              <a:spcBef>
                <a:spcPts val="400"/>
              </a:spcBef>
            </a:pPr>
            <a:r>
              <a:rPr lang="en-US" sz="2000" dirty="0">
                <a:solidFill>
                  <a:schemeClr val="bg1"/>
                </a:solidFill>
                <a:latin typeface="MetricHPE" panose="020B0703030202060203" pitchFamily="34" charset="0"/>
              </a:rPr>
              <a:t>Success Story: </a:t>
            </a:r>
            <a:r>
              <a:rPr lang="en-US" sz="2000" dirty="0">
                <a:latin typeface="MetricHPE" panose="020B0703030202060203" pitchFamily="34" charset="0"/>
                <a:hlinkClick r:id="rId3"/>
              </a:rPr>
              <a:t>More than doubles VDI WFH Users in 12 minutes</a:t>
            </a:r>
            <a:endParaRPr lang="en-US" sz="2000" dirty="0">
              <a:solidFill>
                <a:schemeClr val="bg1"/>
              </a:solidFill>
              <a:latin typeface="MetricHPE" panose="020B0703030202060203" pitchFamily="34" charset="0"/>
            </a:endParaRPr>
          </a:p>
        </p:txBody>
      </p:sp>
      <p:pic>
        <p:nvPicPr>
          <p:cNvPr id="14" name="Picture 13"/>
          <p:cNvPicPr>
            <a:picLocks noChangeAspect="1"/>
          </p:cNvPicPr>
          <p:nvPr/>
        </p:nvPicPr>
        <p:blipFill rotWithShape="1">
          <a:blip r:embed="rId4"/>
          <a:srcRect l="2624" t="43734" r="7638" b="20555"/>
          <a:stretch/>
        </p:blipFill>
        <p:spPr>
          <a:xfrm>
            <a:off x="2097186" y="3943559"/>
            <a:ext cx="8078575" cy="1808367"/>
          </a:xfrm>
          <a:prstGeom prst="rect">
            <a:avLst/>
          </a:prstGeom>
        </p:spPr>
      </p:pic>
      <p:sp>
        <p:nvSpPr>
          <p:cNvPr id="2" name="Footer Placeholder 1"/>
          <p:cNvSpPr>
            <a:spLocks noGrp="1"/>
          </p:cNvSpPr>
          <p:nvPr>
            <p:ph type="ftr" sz="quarter" idx="24"/>
          </p:nvPr>
        </p:nvSpPr>
        <p:spPr/>
        <p:txBody>
          <a:bodyPr/>
          <a:lstStyle/>
          <a:p>
            <a:r>
              <a:rPr lang="en-US"/>
              <a:t>HPE CONFIDENTIAL | AUTHORIZED HPE PARTNER USE ONLY</a:t>
            </a:r>
            <a:endParaRPr lang="en-US" dirty="0"/>
          </a:p>
        </p:txBody>
      </p:sp>
      <p:sp>
        <p:nvSpPr>
          <p:cNvPr id="3" name="Slide Number Placeholder 2"/>
          <p:cNvSpPr>
            <a:spLocks noGrp="1"/>
          </p:cNvSpPr>
          <p:nvPr>
            <p:ph type="sldNum" sz="quarter" idx="25"/>
          </p:nvPr>
        </p:nvSpPr>
        <p:spPr/>
        <p:txBody>
          <a:bodyPr/>
          <a:lstStyle/>
          <a:p>
            <a:pPr defTabSz="1088421">
              <a:buFontTx/>
              <a:buBlip>
                <a:blip r:embed="rId5"/>
              </a:buBlip>
            </a:pPr>
            <a:fld id="{104FC826-72BB-4AF1-BA01-A94F7396A7DC}" type="slidenum">
              <a:rPr lang="en-US" smtClean="0"/>
              <a:pPr defTabSz="1088421">
                <a:buFontTx/>
                <a:buBlip>
                  <a:blip r:embed="rId5"/>
                </a:buBlip>
              </a:pPr>
              <a:t>30</a:t>
            </a:fld>
            <a:endParaRPr lang="en-US" dirty="0"/>
          </a:p>
        </p:txBody>
      </p:sp>
    </p:spTree>
    <p:extLst>
      <p:ext uri="{BB962C8B-B14F-4D97-AF65-F5344CB8AC3E}">
        <p14:creationId xmlns:p14="http://schemas.microsoft.com/office/powerpoint/2010/main" val="441383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p:cNvSpPr>
            <a:spLocks noGrp="1"/>
          </p:cNvSpPr>
          <p:nvPr>
            <p:ph type="body" sz="quarter" idx="13"/>
          </p:nvPr>
        </p:nvSpPr>
        <p:spPr/>
        <p:txBody>
          <a:bodyPr/>
          <a:lstStyle/>
          <a:p>
            <a:r>
              <a:rPr lang="en-US"/>
              <a:t>Ransomware attack holds Central One Federal Credit Union data hostage</a:t>
            </a:r>
            <a:endParaRPr lang="en-US" dirty="0"/>
          </a:p>
        </p:txBody>
      </p:sp>
      <p:sp>
        <p:nvSpPr>
          <p:cNvPr id="15" name="Text Placeholder 14"/>
          <p:cNvSpPr>
            <a:spLocks noGrp="1"/>
          </p:cNvSpPr>
          <p:nvPr>
            <p:ph type="body" sz="quarter" idx="17"/>
          </p:nvPr>
        </p:nvSpPr>
        <p:spPr/>
        <p:txBody>
          <a:bodyPr/>
          <a:lstStyle/>
          <a:p>
            <a:r>
              <a:rPr lang="en-US"/>
              <a:t>3:30 p.m. First signs of trouble</a:t>
            </a:r>
          </a:p>
          <a:p>
            <a:pPr lvl="1"/>
            <a:r>
              <a:rPr lang="en-US"/>
              <a:t>First noticed problem when employee couldn’t process large file from the Federal Reserve</a:t>
            </a:r>
          </a:p>
          <a:p>
            <a:pPr lvl="1"/>
            <a:r>
              <a:rPr lang="en-US"/>
              <a:t>At first, thought it was a problem with core application vendor</a:t>
            </a:r>
          </a:p>
          <a:p>
            <a:pPr lvl="1"/>
            <a:r>
              <a:rPr lang="en-US"/>
              <a:t>Vendor identified corrupt file as possible root cause</a:t>
            </a:r>
          </a:p>
          <a:p>
            <a:pPr lvl="1"/>
            <a:endParaRPr lang="en-US"/>
          </a:p>
          <a:p>
            <a:r>
              <a:rPr lang="en-US"/>
              <a:t>6:00 p.m. Attempt to copy folder from another branch location</a:t>
            </a:r>
          </a:p>
          <a:p>
            <a:pPr lvl="1"/>
            <a:r>
              <a:rPr lang="en-US"/>
              <a:t>Attempted to copy the folder from another branch location</a:t>
            </a:r>
          </a:p>
          <a:p>
            <a:pPr lvl="1"/>
            <a:r>
              <a:rPr lang="en-US"/>
              <a:t>WAN connection only 1.5 Mbps took about two hours to process</a:t>
            </a:r>
          </a:p>
          <a:p>
            <a:pPr lvl="1"/>
            <a:endParaRPr lang="en-US"/>
          </a:p>
          <a:p>
            <a:r>
              <a:rPr lang="en-US"/>
              <a:t>8:00 p.m. Discovery of CryptoLocker ransomware demand </a:t>
            </a:r>
          </a:p>
          <a:p>
            <a:pPr lvl="1"/>
            <a:r>
              <a:rPr lang="en-US"/>
              <a:t>After transfer, file was still not able to process</a:t>
            </a:r>
          </a:p>
          <a:p>
            <a:pPr lvl="1"/>
            <a:r>
              <a:rPr lang="en-US"/>
              <a:t>Team then identified the root cause as CryptoLocker</a:t>
            </a:r>
          </a:p>
          <a:p>
            <a:endParaRPr lang="en-US"/>
          </a:p>
          <a:p>
            <a:endParaRPr lang="en-US"/>
          </a:p>
          <a:p>
            <a:endParaRPr lang="en-US"/>
          </a:p>
          <a:p>
            <a:endParaRPr lang="en-US"/>
          </a:p>
          <a:p>
            <a:endParaRPr lang="en-US"/>
          </a:p>
          <a:p>
            <a:endParaRPr lang="en-US" dirty="0"/>
          </a:p>
        </p:txBody>
      </p:sp>
      <p:sp>
        <p:nvSpPr>
          <p:cNvPr id="11" name="Title 10"/>
          <p:cNvSpPr>
            <a:spLocks noGrp="1"/>
          </p:cNvSpPr>
          <p:nvPr>
            <p:ph type="title"/>
          </p:nvPr>
        </p:nvSpPr>
        <p:spPr/>
        <p:txBody>
          <a:bodyPr/>
          <a:lstStyle/>
          <a:p>
            <a:r>
              <a:rPr lang="en-US"/>
              <a:t>Profile of a CryptoLocker attack</a:t>
            </a:r>
            <a:endParaRPr lang="en-US" dirty="0"/>
          </a:p>
        </p:txBody>
      </p:sp>
      <p:pic>
        <p:nvPicPr>
          <p:cNvPr id="16" name="Picture 15" descr="wannacr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105999" y="2512762"/>
            <a:ext cx="3781201" cy="2827175"/>
          </a:xfrm>
          <a:prstGeom prst="rect">
            <a:avLst/>
          </a:prstGeom>
        </p:spPr>
      </p:pic>
      <p:pic>
        <p:nvPicPr>
          <p:cNvPr id="17" name="Picture 16" descr="Screen Shot 2017-04-25 at 4.55.51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925950" y="425782"/>
            <a:ext cx="1961250" cy="678422"/>
          </a:xfrm>
          <a:prstGeom prst="rect">
            <a:avLst/>
          </a:prstGeom>
        </p:spPr>
      </p:pic>
      <p:sp>
        <p:nvSpPr>
          <p:cNvPr id="2" name="Footer Placeholder 1"/>
          <p:cNvSpPr>
            <a:spLocks noGrp="1"/>
          </p:cNvSpPr>
          <p:nvPr>
            <p:ph type="ftr" sz="quarter" idx="18"/>
          </p:nvPr>
        </p:nvSpPr>
        <p:spPr/>
        <p:txBody>
          <a:bodyPr/>
          <a:lstStyle/>
          <a:p>
            <a:r>
              <a:rPr lang="en-US"/>
              <a:t>HPE CONFIDENTIAL | AUTHORIZED HPE PARTNER USE ONLY</a:t>
            </a:r>
            <a:endParaRPr lang="en-US" dirty="0"/>
          </a:p>
        </p:txBody>
      </p:sp>
      <p:sp>
        <p:nvSpPr>
          <p:cNvPr id="3" name="Slide Number Placeholder 2"/>
          <p:cNvSpPr>
            <a:spLocks noGrp="1"/>
          </p:cNvSpPr>
          <p:nvPr>
            <p:ph type="sldNum" sz="quarter" idx="19"/>
          </p:nvPr>
        </p:nvSpPr>
        <p:spPr/>
        <p:txBody>
          <a:bodyPr/>
          <a:lstStyle/>
          <a:p>
            <a:pPr defTabSz="1088421">
              <a:buFontTx/>
              <a:buBlip>
                <a:blip r:embed="rId5"/>
              </a:buBlip>
            </a:pPr>
            <a:fld id="{104FC826-72BB-4AF1-BA01-A94F7396A7DC}" type="slidenum">
              <a:rPr lang="en-US" smtClean="0"/>
              <a:pPr defTabSz="1088421">
                <a:buFontTx/>
                <a:buBlip>
                  <a:blip r:embed="rId5"/>
                </a:buBlip>
              </a:pPr>
              <a:t>31</a:t>
            </a:fld>
            <a:endParaRPr lang="en-US" dirty="0"/>
          </a:p>
        </p:txBody>
      </p:sp>
    </p:spTree>
    <p:extLst>
      <p:ext uri="{BB962C8B-B14F-4D97-AF65-F5344CB8AC3E}">
        <p14:creationId xmlns:p14="http://schemas.microsoft.com/office/powerpoint/2010/main" val="2194108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quarter" idx="17"/>
          </p:nvPr>
        </p:nvSpPr>
        <p:spPr/>
        <p:txBody>
          <a:bodyPr/>
          <a:lstStyle/>
          <a:p>
            <a:r>
              <a:rPr lang="en-US" dirty="0"/>
              <a:t>A recovery point from prior to the infection was selected</a:t>
            </a:r>
          </a:p>
          <a:p>
            <a:r>
              <a:rPr lang="en-US" dirty="0"/>
              <a:t>HPE SimpliVity restored the 500 GB virtual machine (VM) in seconds</a:t>
            </a:r>
          </a:p>
          <a:p>
            <a:r>
              <a:rPr lang="en-US" dirty="0"/>
              <a:t>Database was operational in minutes</a:t>
            </a:r>
          </a:p>
          <a:p>
            <a:r>
              <a:rPr lang="en-US" dirty="0"/>
              <a:t>Subsequent transactions recovered and processed</a:t>
            </a:r>
          </a:p>
          <a:p>
            <a:endParaRPr lang="en-US" dirty="0"/>
          </a:p>
          <a:p>
            <a:r>
              <a:rPr lang="en-US" dirty="0"/>
              <a:t>8:30 p.m. The team left </a:t>
            </a:r>
            <a:r>
              <a:rPr lang="en-US"/>
              <a:t>the office</a:t>
            </a:r>
            <a:endParaRPr lang="en-US" dirty="0"/>
          </a:p>
          <a:p>
            <a:pPr lvl="1"/>
            <a:r>
              <a:rPr lang="en-US" dirty="0"/>
              <a:t>No data lost. </a:t>
            </a:r>
          </a:p>
          <a:p>
            <a:pPr lvl="1"/>
            <a:r>
              <a:rPr lang="en-US" dirty="0"/>
              <a:t>No ransom paid.</a:t>
            </a:r>
          </a:p>
          <a:p>
            <a:pPr lvl="1"/>
            <a:endParaRPr lang="en-US" dirty="0"/>
          </a:p>
          <a:p>
            <a:r>
              <a:rPr lang="en-US" b="1" dirty="0"/>
              <a:t>Read more: </a:t>
            </a:r>
            <a:r>
              <a:rPr lang="en-US" b="1" dirty="0">
                <a:hlinkClick r:id="rId3"/>
              </a:rPr>
              <a:t>Customer success story including recovery from cyber incident</a:t>
            </a:r>
            <a:endParaRPr lang="en-US" b="1" dirty="0"/>
          </a:p>
          <a:p>
            <a:endParaRPr lang="en-US" dirty="0"/>
          </a:p>
          <a:p>
            <a:endParaRPr lang="en-US" dirty="0"/>
          </a:p>
          <a:p>
            <a:endParaRPr lang="en-US" dirty="0"/>
          </a:p>
        </p:txBody>
      </p:sp>
      <p:pic>
        <p:nvPicPr>
          <p:cNvPr id="12" name="Content Placeholder 11"/>
          <p:cNvPicPr>
            <a:picLocks noGrp="1" noChangeAspect="1"/>
          </p:cNvPicPr>
          <p:nvPr>
            <p:ph sz="quarter" idx="18"/>
          </p:nvPr>
        </p:nvPicPr>
        <p:blipFill rotWithShape="1">
          <a:blip r:embed="rId4" cstate="print">
            <a:extLst>
              <a:ext uri="{28A0092B-C50C-407E-A947-70E740481C1C}">
                <a14:useLocalDpi xmlns:a14="http://schemas.microsoft.com/office/drawing/2010/main"/>
              </a:ext>
            </a:extLst>
          </a:blip>
          <a:srcRect/>
          <a:stretch/>
        </p:blipFill>
        <p:spPr>
          <a:xfrm>
            <a:off x="6362700" y="1644466"/>
            <a:ext cx="5524500" cy="3771828"/>
          </a:xfrm>
        </p:spPr>
      </p:pic>
      <p:sp>
        <p:nvSpPr>
          <p:cNvPr id="7" name="Title 6"/>
          <p:cNvSpPr>
            <a:spLocks noGrp="1"/>
          </p:cNvSpPr>
          <p:nvPr>
            <p:ph type="title"/>
          </p:nvPr>
        </p:nvSpPr>
        <p:spPr/>
        <p:txBody>
          <a:bodyPr/>
          <a:lstStyle/>
          <a:p>
            <a:r>
              <a:rPr lang="en-US"/>
              <a:t>Recovering from CryptoLocker with HPE SimpliVity</a:t>
            </a:r>
            <a:endParaRPr lang="en-US" dirty="0"/>
          </a:p>
        </p:txBody>
      </p:sp>
      <p:pic>
        <p:nvPicPr>
          <p:cNvPr id="15" name="Picture 14" descr="Screen Shot 2017-04-25 at 4.55.51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925950" y="425782"/>
            <a:ext cx="1961250" cy="678422"/>
          </a:xfrm>
          <a:prstGeom prst="rect">
            <a:avLst/>
          </a:prstGeom>
        </p:spPr>
      </p:pic>
      <p:sp>
        <p:nvSpPr>
          <p:cNvPr id="2" name="Footer Placeholder 1"/>
          <p:cNvSpPr>
            <a:spLocks noGrp="1"/>
          </p:cNvSpPr>
          <p:nvPr>
            <p:ph type="ftr" sz="quarter" idx="19"/>
          </p:nvPr>
        </p:nvSpPr>
        <p:spPr/>
        <p:txBody>
          <a:bodyPr/>
          <a:lstStyle/>
          <a:p>
            <a:r>
              <a:rPr lang="en-US"/>
              <a:t>HPE CONFIDENTIAL | AUTHORIZED HPE PARTNER USE ONLY</a:t>
            </a:r>
            <a:endParaRPr lang="en-US" dirty="0"/>
          </a:p>
        </p:txBody>
      </p:sp>
      <p:sp>
        <p:nvSpPr>
          <p:cNvPr id="3" name="Slide Number Placeholder 2"/>
          <p:cNvSpPr>
            <a:spLocks noGrp="1"/>
          </p:cNvSpPr>
          <p:nvPr>
            <p:ph type="sldNum" sz="quarter" idx="20"/>
          </p:nvPr>
        </p:nvSpPr>
        <p:spPr/>
        <p:txBody>
          <a:bodyPr/>
          <a:lstStyle/>
          <a:p>
            <a:pPr defTabSz="1088421">
              <a:buFontTx/>
              <a:buBlip>
                <a:blip r:embed="rId6"/>
              </a:buBlip>
            </a:pPr>
            <a:fld id="{104FC826-72BB-4AF1-BA01-A94F7396A7DC}" type="slidenum">
              <a:rPr lang="en-US" smtClean="0"/>
              <a:pPr defTabSz="1088421">
                <a:buFontTx/>
                <a:buBlip>
                  <a:blip r:embed="rId6"/>
                </a:buBlip>
              </a:pPr>
              <a:t>32</a:t>
            </a:fld>
            <a:endParaRPr lang="en-US" dirty="0"/>
          </a:p>
        </p:txBody>
      </p:sp>
    </p:spTree>
    <p:extLst>
      <p:ext uri="{BB962C8B-B14F-4D97-AF65-F5344CB8AC3E}">
        <p14:creationId xmlns:p14="http://schemas.microsoft.com/office/powerpoint/2010/main" val="598334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HPE SimpliVity HyperGuarantee</a:t>
            </a:r>
            <a:endParaRPr lang="en-US" dirty="0"/>
          </a:p>
        </p:txBody>
      </p:sp>
      <p:sp>
        <p:nvSpPr>
          <p:cNvPr id="7" name="Oval 6"/>
          <p:cNvSpPr/>
          <p:nvPr/>
        </p:nvSpPr>
        <p:spPr bwMode="ltGray">
          <a:xfrm>
            <a:off x="582947" y="1696199"/>
            <a:ext cx="365760" cy="365760"/>
          </a:xfrm>
          <a:prstGeom prst="ellipse">
            <a:avLst/>
          </a:prstGeom>
          <a:solidFill>
            <a:schemeClr val="accent3"/>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lnSpc>
                <a:spcPct val="90000"/>
              </a:lnSpc>
              <a:spcBef>
                <a:spcPts val="0"/>
              </a:spcBef>
              <a:spcAft>
                <a:spcPts val="0"/>
              </a:spcAft>
            </a:pPr>
            <a:r>
              <a:rPr lang="en-US" b="1" dirty="0">
                <a:solidFill>
                  <a:schemeClr val="bg1"/>
                </a:solidFill>
                <a:cs typeface="MetricHPE" panose="020B0604020202020204" pitchFamily="34" charset="0"/>
              </a:rPr>
              <a:t>1</a:t>
            </a:r>
          </a:p>
        </p:txBody>
      </p:sp>
      <p:sp>
        <p:nvSpPr>
          <p:cNvPr id="16" name="Rectangle 15"/>
          <p:cNvSpPr/>
          <p:nvPr/>
        </p:nvSpPr>
        <p:spPr>
          <a:xfrm>
            <a:off x="1010986" y="1658471"/>
            <a:ext cx="10342814" cy="461665"/>
          </a:xfrm>
          <a:prstGeom prst="rect">
            <a:avLst/>
          </a:prstGeom>
        </p:spPr>
        <p:txBody>
          <a:bodyPr wrap="square">
            <a:spAutoFit/>
          </a:bodyPr>
          <a:lstStyle/>
          <a:p>
            <a:pPr eaLnBrk="1" fontAlgn="auto" hangingPunct="1">
              <a:spcBef>
                <a:spcPts val="0"/>
              </a:spcBef>
              <a:spcAft>
                <a:spcPts val="0"/>
              </a:spcAft>
            </a:pPr>
            <a:r>
              <a:rPr lang="en-US" sz="2400" b="1" dirty="0">
                <a:solidFill>
                  <a:schemeClr val="bg1"/>
                </a:solidFill>
                <a:cs typeface="MetricHPE" panose="020B0604020202020204" pitchFamily="34" charset="0"/>
              </a:rPr>
              <a:t>HyperEfficient:</a:t>
            </a:r>
            <a:r>
              <a:rPr lang="en-US" sz="2000" b="1" dirty="0">
                <a:solidFill>
                  <a:schemeClr val="bg1"/>
                </a:solidFill>
                <a:cs typeface="MetricHPE" panose="020B0604020202020204" pitchFamily="34" charset="0"/>
              </a:rPr>
              <a:t> </a:t>
            </a:r>
            <a:r>
              <a:rPr lang="en-US" dirty="0">
                <a:solidFill>
                  <a:schemeClr val="bg1"/>
                </a:solidFill>
                <a:cs typeface="MetricHPE" panose="020B0604020202020204" pitchFamily="34" charset="0"/>
              </a:rPr>
              <a:t>save 90% capacity across storage &amp; backup combined</a:t>
            </a:r>
          </a:p>
        </p:txBody>
      </p:sp>
      <p:sp>
        <p:nvSpPr>
          <p:cNvPr id="15" name="Oval 14"/>
          <p:cNvSpPr/>
          <p:nvPr/>
        </p:nvSpPr>
        <p:spPr bwMode="ltGray">
          <a:xfrm>
            <a:off x="582947" y="2464586"/>
            <a:ext cx="365760" cy="365760"/>
          </a:xfrm>
          <a:prstGeom prst="ellipse">
            <a:avLst/>
          </a:prstGeom>
          <a:solidFill>
            <a:schemeClr val="accent3"/>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lnSpc>
                <a:spcPct val="90000"/>
              </a:lnSpc>
              <a:spcBef>
                <a:spcPts val="0"/>
              </a:spcBef>
              <a:spcAft>
                <a:spcPts val="0"/>
              </a:spcAft>
            </a:pPr>
            <a:r>
              <a:rPr lang="en-US" b="1" dirty="0">
                <a:solidFill>
                  <a:schemeClr val="bg1"/>
                </a:solidFill>
                <a:cs typeface="MetricHPE" panose="020B0604020202020204" pitchFamily="34" charset="0"/>
              </a:rPr>
              <a:t>2</a:t>
            </a:r>
          </a:p>
        </p:txBody>
      </p:sp>
      <p:sp>
        <p:nvSpPr>
          <p:cNvPr id="18" name="Rectangle 17"/>
          <p:cNvSpPr/>
          <p:nvPr/>
        </p:nvSpPr>
        <p:spPr>
          <a:xfrm>
            <a:off x="1010986" y="2427505"/>
            <a:ext cx="10342814" cy="461665"/>
          </a:xfrm>
          <a:prstGeom prst="rect">
            <a:avLst/>
          </a:prstGeom>
        </p:spPr>
        <p:txBody>
          <a:bodyPr wrap="square">
            <a:spAutoFit/>
          </a:bodyPr>
          <a:lstStyle/>
          <a:p>
            <a:pPr eaLnBrk="1" fontAlgn="auto" hangingPunct="1">
              <a:spcBef>
                <a:spcPts val="0"/>
              </a:spcBef>
              <a:spcAft>
                <a:spcPts val="0"/>
              </a:spcAft>
            </a:pPr>
            <a:r>
              <a:rPr lang="en-US" sz="2400" b="1" dirty="0">
                <a:solidFill>
                  <a:schemeClr val="bg1"/>
                </a:solidFill>
                <a:cs typeface="MetricHPE" panose="020B0604020202020204" pitchFamily="34" charset="0"/>
              </a:rPr>
              <a:t>HyperProtected:</a:t>
            </a:r>
            <a:r>
              <a:rPr lang="en-US" sz="2000" b="1" dirty="0">
                <a:solidFill>
                  <a:schemeClr val="bg1"/>
                </a:solidFill>
                <a:cs typeface="MetricHPE" panose="020B0604020202020204" pitchFamily="34" charset="0"/>
              </a:rPr>
              <a:t> </a:t>
            </a:r>
            <a:r>
              <a:rPr lang="en-US" dirty="0">
                <a:solidFill>
                  <a:schemeClr val="bg1"/>
                </a:solidFill>
                <a:cs typeface="MetricHPE" panose="020B0604020202020204" pitchFamily="34" charset="0"/>
              </a:rPr>
              <a:t>under 1 minute to complete a local backup or local restore of a 1TB VM</a:t>
            </a:r>
          </a:p>
        </p:txBody>
      </p:sp>
      <p:sp>
        <p:nvSpPr>
          <p:cNvPr id="12" name="Oval 11"/>
          <p:cNvSpPr/>
          <p:nvPr/>
        </p:nvSpPr>
        <p:spPr bwMode="ltGray">
          <a:xfrm>
            <a:off x="582947" y="3257592"/>
            <a:ext cx="365760" cy="365760"/>
          </a:xfrm>
          <a:prstGeom prst="ellipse">
            <a:avLst/>
          </a:prstGeom>
          <a:solidFill>
            <a:schemeClr val="accent3"/>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lnSpc>
                <a:spcPct val="90000"/>
              </a:lnSpc>
              <a:spcBef>
                <a:spcPts val="0"/>
              </a:spcBef>
              <a:spcAft>
                <a:spcPts val="0"/>
              </a:spcAft>
            </a:pPr>
            <a:r>
              <a:rPr lang="en-US" b="1" dirty="0">
                <a:solidFill>
                  <a:schemeClr val="bg1"/>
                </a:solidFill>
                <a:cs typeface="MetricHPE" panose="020B0604020202020204" pitchFamily="34" charset="0"/>
              </a:rPr>
              <a:t>3</a:t>
            </a:r>
          </a:p>
        </p:txBody>
      </p:sp>
      <p:sp>
        <p:nvSpPr>
          <p:cNvPr id="19" name="Rectangle 18"/>
          <p:cNvSpPr/>
          <p:nvPr/>
        </p:nvSpPr>
        <p:spPr>
          <a:xfrm>
            <a:off x="1010986" y="3196539"/>
            <a:ext cx="10342814" cy="461665"/>
          </a:xfrm>
          <a:prstGeom prst="rect">
            <a:avLst/>
          </a:prstGeom>
        </p:spPr>
        <p:txBody>
          <a:bodyPr wrap="square">
            <a:spAutoFit/>
          </a:bodyPr>
          <a:lstStyle/>
          <a:p>
            <a:pPr eaLnBrk="1" fontAlgn="auto" hangingPunct="1">
              <a:spcBef>
                <a:spcPts val="0"/>
              </a:spcBef>
              <a:spcAft>
                <a:spcPts val="0"/>
              </a:spcAft>
            </a:pPr>
            <a:r>
              <a:rPr lang="en-US" sz="2400" b="1" dirty="0">
                <a:solidFill>
                  <a:schemeClr val="bg1"/>
                </a:solidFill>
                <a:cs typeface="MetricHPE" panose="020B0604020202020204" pitchFamily="34" charset="0"/>
              </a:rPr>
              <a:t>HyperSimple:</a:t>
            </a:r>
            <a:r>
              <a:rPr lang="en-US" sz="2000" b="1" dirty="0">
                <a:solidFill>
                  <a:schemeClr val="bg1"/>
                </a:solidFill>
                <a:cs typeface="MetricHPE" panose="020B0604020202020204" pitchFamily="34" charset="0"/>
              </a:rPr>
              <a:t> </a:t>
            </a:r>
            <a:r>
              <a:rPr lang="en-US" dirty="0">
                <a:solidFill>
                  <a:schemeClr val="bg1"/>
                </a:solidFill>
                <a:cs typeface="MetricHPE" panose="020B0604020202020204" pitchFamily="34" charset="0"/>
              </a:rPr>
              <a:t>3 clicks to back up, restore, move, or clone a VM from a single console</a:t>
            </a:r>
          </a:p>
        </p:txBody>
      </p:sp>
      <p:sp>
        <p:nvSpPr>
          <p:cNvPr id="13" name="Oval 12"/>
          <p:cNvSpPr/>
          <p:nvPr/>
        </p:nvSpPr>
        <p:spPr bwMode="ltGray">
          <a:xfrm>
            <a:off x="582947" y="4025979"/>
            <a:ext cx="365760" cy="365760"/>
          </a:xfrm>
          <a:prstGeom prst="ellipse">
            <a:avLst/>
          </a:prstGeom>
          <a:solidFill>
            <a:schemeClr val="accent3"/>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lnSpc>
                <a:spcPct val="90000"/>
              </a:lnSpc>
              <a:spcBef>
                <a:spcPts val="0"/>
              </a:spcBef>
              <a:spcAft>
                <a:spcPts val="0"/>
              </a:spcAft>
            </a:pPr>
            <a:r>
              <a:rPr lang="en-US" b="1" dirty="0">
                <a:solidFill>
                  <a:schemeClr val="bg1"/>
                </a:solidFill>
                <a:cs typeface="MetricHPE" panose="020B0604020202020204" pitchFamily="34" charset="0"/>
              </a:rPr>
              <a:t>4</a:t>
            </a:r>
          </a:p>
        </p:txBody>
      </p:sp>
      <p:sp>
        <p:nvSpPr>
          <p:cNvPr id="20" name="Rectangle 19"/>
          <p:cNvSpPr/>
          <p:nvPr/>
        </p:nvSpPr>
        <p:spPr>
          <a:xfrm>
            <a:off x="1010986" y="3965573"/>
            <a:ext cx="10342814" cy="461665"/>
          </a:xfrm>
          <a:prstGeom prst="rect">
            <a:avLst/>
          </a:prstGeom>
        </p:spPr>
        <p:txBody>
          <a:bodyPr wrap="square">
            <a:spAutoFit/>
          </a:bodyPr>
          <a:lstStyle/>
          <a:p>
            <a:pPr eaLnBrk="1" fontAlgn="auto" hangingPunct="1">
              <a:spcBef>
                <a:spcPts val="0"/>
              </a:spcBef>
              <a:spcAft>
                <a:spcPts val="0"/>
              </a:spcAft>
            </a:pPr>
            <a:r>
              <a:rPr lang="en-US" sz="2400" b="1" dirty="0">
                <a:solidFill>
                  <a:schemeClr val="bg1"/>
                </a:solidFill>
                <a:cs typeface="MetricHPE" panose="020B0604020202020204" pitchFamily="34" charset="0"/>
              </a:rPr>
              <a:t>HyperManageable:</a:t>
            </a:r>
            <a:r>
              <a:rPr lang="en-US" sz="2000" b="1" dirty="0">
                <a:solidFill>
                  <a:schemeClr val="bg1"/>
                </a:solidFill>
                <a:cs typeface="MetricHPE" panose="020B0604020202020204" pitchFamily="34" charset="0"/>
              </a:rPr>
              <a:t> </a:t>
            </a:r>
            <a:r>
              <a:rPr lang="en-US" dirty="0">
                <a:solidFill>
                  <a:schemeClr val="bg1"/>
                </a:solidFill>
                <a:cs typeface="MetricHPE" panose="020B0604020202020204" pitchFamily="34" charset="0"/>
              </a:rPr>
              <a:t>under 1 minute to create or update backup policies for 1000’s of VM’s across many sites</a:t>
            </a:r>
          </a:p>
        </p:txBody>
      </p:sp>
      <p:sp>
        <p:nvSpPr>
          <p:cNvPr id="14" name="Oval 13"/>
          <p:cNvSpPr/>
          <p:nvPr/>
        </p:nvSpPr>
        <p:spPr bwMode="ltGray">
          <a:xfrm>
            <a:off x="582947" y="4920309"/>
            <a:ext cx="365760" cy="365760"/>
          </a:xfrm>
          <a:prstGeom prst="ellipse">
            <a:avLst/>
          </a:prstGeom>
          <a:solidFill>
            <a:schemeClr val="accent3"/>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lnSpc>
                <a:spcPct val="90000"/>
              </a:lnSpc>
              <a:spcBef>
                <a:spcPts val="0"/>
              </a:spcBef>
              <a:spcAft>
                <a:spcPts val="0"/>
              </a:spcAft>
            </a:pPr>
            <a:r>
              <a:rPr lang="en-US" b="1" dirty="0">
                <a:solidFill>
                  <a:schemeClr val="bg1"/>
                </a:solidFill>
                <a:cs typeface="MetricHPE" panose="020B0604020202020204" pitchFamily="34" charset="0"/>
              </a:rPr>
              <a:t>5</a:t>
            </a:r>
          </a:p>
        </p:txBody>
      </p:sp>
      <p:sp>
        <p:nvSpPr>
          <p:cNvPr id="21" name="Rectangle 20"/>
          <p:cNvSpPr/>
          <p:nvPr/>
        </p:nvSpPr>
        <p:spPr>
          <a:xfrm>
            <a:off x="1010986" y="4858871"/>
            <a:ext cx="10342814" cy="1107996"/>
          </a:xfrm>
          <a:prstGeom prst="rect">
            <a:avLst/>
          </a:prstGeom>
        </p:spPr>
        <p:txBody>
          <a:bodyPr wrap="square">
            <a:spAutoFit/>
          </a:bodyPr>
          <a:lstStyle/>
          <a:p>
            <a:pPr eaLnBrk="1" fontAlgn="auto" hangingPunct="1">
              <a:spcBef>
                <a:spcPts val="0"/>
              </a:spcBef>
              <a:spcAft>
                <a:spcPts val="0"/>
              </a:spcAft>
            </a:pPr>
            <a:r>
              <a:rPr lang="en-US" sz="2400" b="1" dirty="0">
                <a:solidFill>
                  <a:schemeClr val="bg1"/>
                </a:solidFill>
                <a:cs typeface="MetricHPE" panose="020B0604020202020204" pitchFamily="34" charset="0"/>
              </a:rPr>
              <a:t>HyperAvailable:</a:t>
            </a:r>
            <a:r>
              <a:rPr lang="en-US" sz="2000" b="1" dirty="0">
                <a:solidFill>
                  <a:schemeClr val="bg1"/>
                </a:solidFill>
                <a:cs typeface="MetricHPE" panose="020B0604020202020204" pitchFamily="34" charset="0"/>
              </a:rPr>
              <a:t> </a:t>
            </a:r>
            <a:r>
              <a:rPr lang="en-US" dirty="0">
                <a:solidFill>
                  <a:schemeClr val="bg1"/>
                </a:solidFill>
                <a:cs typeface="MetricHPE" panose="020B0604020202020204" pitchFamily="34" charset="0"/>
              </a:rPr>
              <a:t>add or replace HPE SimpliVity systems with zero downtime for local or remote sites</a:t>
            </a:r>
          </a:p>
          <a:p>
            <a:pPr marL="285750" indent="-285750" eaLnBrk="1" fontAlgn="auto" hangingPunct="1">
              <a:spcBef>
                <a:spcPts val="0"/>
              </a:spcBef>
              <a:spcAft>
                <a:spcPts val="0"/>
              </a:spcAft>
              <a:buFont typeface="MetricHPE" panose="020B0604020202020204" pitchFamily="34" charset="0"/>
              <a:buChar char="•"/>
            </a:pPr>
            <a:r>
              <a:rPr lang="en-US" sz="1400" dirty="0">
                <a:solidFill>
                  <a:schemeClr val="bg1"/>
                </a:solidFill>
                <a:cs typeface="MetricHPE" panose="020B0604020202020204" pitchFamily="34" charset="0"/>
              </a:rPr>
              <a:t>Zero disruption to local or remote SimpliVity backups</a:t>
            </a:r>
          </a:p>
          <a:p>
            <a:pPr marL="285750" indent="-285750" eaLnBrk="1" fontAlgn="auto" hangingPunct="1">
              <a:spcBef>
                <a:spcPts val="0"/>
              </a:spcBef>
              <a:spcAft>
                <a:spcPts val="0"/>
              </a:spcAft>
              <a:buFont typeface="MetricHPE" panose="020B0604020202020204" pitchFamily="34" charset="0"/>
              <a:buChar char="•"/>
            </a:pPr>
            <a:r>
              <a:rPr lang="en-US" sz="1400" dirty="0">
                <a:solidFill>
                  <a:schemeClr val="bg1"/>
                </a:solidFill>
                <a:cs typeface="MetricHPE" panose="020B0604020202020204" pitchFamily="34" charset="0"/>
              </a:rPr>
              <a:t>Zero reconfiguration of SimpliVity backup policies for local or remote sites</a:t>
            </a:r>
          </a:p>
          <a:p>
            <a:pPr marL="285750" indent="-285750" eaLnBrk="1" fontAlgn="auto" hangingPunct="1">
              <a:spcBef>
                <a:spcPts val="0"/>
              </a:spcBef>
              <a:spcAft>
                <a:spcPts val="0"/>
              </a:spcAft>
              <a:buFont typeface="MetricHPE" panose="020B0604020202020204" pitchFamily="34" charset="0"/>
              <a:buChar char="•"/>
            </a:pPr>
            <a:r>
              <a:rPr lang="en-US" sz="1400" dirty="0">
                <a:solidFill>
                  <a:schemeClr val="bg1"/>
                </a:solidFill>
                <a:cs typeface="MetricHPE" panose="020B0604020202020204" pitchFamily="34" charset="0"/>
              </a:rPr>
              <a:t>Zero re-entry of IP addresses in remote sites</a:t>
            </a:r>
            <a:endParaRPr lang="en-US" dirty="0">
              <a:solidFill>
                <a:schemeClr val="bg1"/>
              </a:solidFill>
              <a:cs typeface="MetricHPE" panose="020B0604020202020204" pitchFamily="34" charset="0"/>
            </a:endParaRPr>
          </a:p>
        </p:txBody>
      </p:sp>
      <p:grpSp>
        <p:nvGrpSpPr>
          <p:cNvPr id="4" name="Group 3"/>
          <p:cNvGrpSpPr/>
          <p:nvPr/>
        </p:nvGrpSpPr>
        <p:grpSpPr>
          <a:xfrm>
            <a:off x="7456655" y="324595"/>
            <a:ext cx="4430545" cy="1371604"/>
            <a:chOff x="6801147" y="5084561"/>
            <a:chExt cx="5202264" cy="1681062"/>
          </a:xfrm>
        </p:grpSpPr>
        <p:sp>
          <p:nvSpPr>
            <p:cNvPr id="3" name="Rounded Rectangle 2"/>
            <p:cNvSpPr/>
            <p:nvPr/>
          </p:nvSpPr>
          <p:spPr bwMode="ltGray">
            <a:xfrm>
              <a:off x="6801147" y="5084561"/>
              <a:ext cx="5202264" cy="1681062"/>
            </a:xfrm>
            <a:prstGeom prst="rect">
              <a:avLst/>
            </a:prstGeom>
            <a:solidFill>
              <a:srgbClr val="01A982"/>
            </a:solidFill>
            <a:ln w="28575">
              <a:solidFill>
                <a:srgbClr val="01A98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schemeClr val="bg1"/>
                </a:solidFill>
              </a:endParaRPr>
            </a:p>
          </p:txBody>
        </p:sp>
        <p:pic>
          <p:nvPicPr>
            <p:cNvPr id="17" name="Picture 1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37334" y="5214985"/>
              <a:ext cx="4945389" cy="1420214"/>
            </a:xfrm>
            <a:prstGeom prst="rect">
              <a:avLst/>
            </a:prstGeom>
          </p:spPr>
        </p:pic>
      </p:grpSp>
      <p:sp>
        <p:nvSpPr>
          <p:cNvPr id="5" name="Footer Placeholder 4"/>
          <p:cNvSpPr>
            <a:spLocks noGrp="1"/>
          </p:cNvSpPr>
          <p:nvPr>
            <p:ph type="ftr" sz="quarter" idx="10"/>
          </p:nvPr>
        </p:nvSpPr>
        <p:spPr/>
        <p:txBody>
          <a:bodyPr/>
          <a:lstStyle/>
          <a:p>
            <a:r>
              <a:rPr lang="en-US"/>
              <a:t>HPE CONFIDENTIAL | AUTHORIZED HPE PARTNER USE ONLY</a:t>
            </a:r>
            <a:endParaRPr lang="en-US" dirty="0"/>
          </a:p>
        </p:txBody>
      </p:sp>
      <p:sp>
        <p:nvSpPr>
          <p:cNvPr id="6" name="Slide Number Placeholder 5"/>
          <p:cNvSpPr>
            <a:spLocks noGrp="1"/>
          </p:cNvSpPr>
          <p:nvPr>
            <p:ph type="sldNum" sz="quarter" idx="11"/>
          </p:nvPr>
        </p:nvSpPr>
        <p:spPr/>
        <p:txBody>
          <a:bodyPr/>
          <a:lstStyle/>
          <a:p>
            <a:pPr defTabSz="1088421">
              <a:buFontTx/>
              <a:buBlip>
                <a:blip r:embed="rId4"/>
              </a:buBlip>
            </a:pPr>
            <a:fld id="{104FC826-72BB-4AF1-BA01-A94F7396A7DC}" type="slidenum">
              <a:rPr lang="en-US" smtClean="0"/>
              <a:pPr defTabSz="1088421">
                <a:buFontTx/>
                <a:buBlip>
                  <a:blip r:embed="rId4"/>
                </a:buBlip>
              </a:pPr>
              <a:t>33</a:t>
            </a:fld>
            <a:endParaRPr lang="en-US" dirty="0"/>
          </a:p>
        </p:txBody>
      </p:sp>
    </p:spTree>
    <p:extLst>
      <p:ext uri="{BB962C8B-B14F-4D97-AF65-F5344CB8AC3E}">
        <p14:creationId xmlns:p14="http://schemas.microsoft.com/office/powerpoint/2010/main" val="2485635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nodeType="withEffect">
                                  <p:stCondLst>
                                    <p:cond delay="0"/>
                                  </p:stCondLst>
                                  <p:childTnLst>
                                    <p:animEffect transition="out" filter="fade">
                                      <p:cBhvr>
                                        <p:cTn id="6" dur="750" tmFilter="0, 0; .2, .5; .8, .5; 1, 0"/>
                                        <p:tgtEl>
                                          <p:spTgt spid="4"/>
                                        </p:tgtEl>
                                      </p:cBhvr>
                                    </p:animEffect>
                                    <p:animScale>
                                      <p:cBhvr>
                                        <p:cTn id="7" dur="375"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FAE24-5724-D442-B158-FE833E510218}"/>
              </a:ext>
            </a:extLst>
          </p:cNvPr>
          <p:cNvSpPr>
            <a:spLocks noGrp="1"/>
          </p:cNvSpPr>
          <p:nvPr>
            <p:ph type="title"/>
          </p:nvPr>
        </p:nvSpPr>
        <p:spPr/>
        <p:txBody>
          <a:bodyPr/>
          <a:lstStyle/>
          <a:p>
            <a:r>
              <a:rPr lang="en-US"/>
              <a:t>HPE SimpliVity: Intelligent HCI for the Enterprise edge</a:t>
            </a:r>
            <a:endParaRPr lang="en-US" dirty="0"/>
          </a:p>
        </p:txBody>
      </p:sp>
      <p:sp>
        <p:nvSpPr>
          <p:cNvPr id="8" name="Slide Number Placeholder 7"/>
          <p:cNvSpPr>
            <a:spLocks noGrp="1"/>
          </p:cNvSpPr>
          <p:nvPr>
            <p:ph type="sldNum" sz="quarter" idx="11"/>
          </p:nvPr>
        </p:nvSpPr>
        <p:spPr/>
        <p:txBody>
          <a:bodyPr/>
          <a:lstStyle/>
          <a:p>
            <a:pPr marL="205699" marR="0" lvl="0" indent="-205699" algn="l" defTabSz="1088421" rtl="0" eaLnBrk="1" fontAlgn="auto" latinLnBrk="0" hangingPunct="1">
              <a:lnSpc>
                <a:spcPct val="90000"/>
              </a:lnSpc>
              <a:spcBef>
                <a:spcPts val="0"/>
              </a:spcBef>
              <a:spcAft>
                <a:spcPts val="0"/>
              </a:spcAft>
              <a:buClrTx/>
              <a:buSzPct val="120000"/>
              <a:buFontTx/>
              <a:buBlip>
                <a:blip r:embed="rId3"/>
              </a:buBlip>
              <a:tabLst/>
              <a:defRPr/>
            </a:pPr>
            <a:fld id="{104FC826-72BB-4AF1-BA01-A94F7396A7DC}" type="slidenum">
              <a:rPr kumimoji="0" lang="en-US" sz="2000" b="0" i="0" u="none" strike="noStrike" kern="1200" cap="all" spc="0" normalizeH="0" baseline="10000" noProof="0" smtClean="0">
                <a:ln>
                  <a:noFill/>
                </a:ln>
                <a:solidFill>
                  <a:schemeClr val="bg2">
                    <a:lumMod val="100000"/>
                  </a:schemeClr>
                </a:solidFill>
                <a:effectLst/>
                <a:uLnTx/>
                <a:uFillTx/>
                <a:latin typeface="MetricHPE" panose="020B0303030202060203" pitchFamily="34" charset="0"/>
                <a:ea typeface="+mn-ea"/>
                <a:cs typeface="+mn-cs"/>
              </a:rPr>
              <a:pPr marL="205699" marR="0" lvl="0" indent="-205699" algn="l" defTabSz="1088421" rtl="0" eaLnBrk="1" fontAlgn="auto" latinLnBrk="0" hangingPunct="1">
                <a:lnSpc>
                  <a:spcPct val="90000"/>
                </a:lnSpc>
                <a:spcBef>
                  <a:spcPts val="0"/>
                </a:spcBef>
                <a:spcAft>
                  <a:spcPts val="0"/>
                </a:spcAft>
                <a:buClrTx/>
                <a:buSzPct val="120000"/>
                <a:buFontTx/>
                <a:buBlip>
                  <a:blip r:embed="rId3"/>
                </a:buBlip>
                <a:tabLst/>
                <a:defRPr/>
              </a:pPr>
              <a:t>34</a:t>
            </a:fld>
            <a:endParaRPr kumimoji="0" lang="en-US" sz="2000" b="0" i="0" u="none" strike="noStrike" kern="1200" cap="all" spc="0" normalizeH="0" baseline="10000" noProof="0" dirty="0">
              <a:ln>
                <a:noFill/>
              </a:ln>
              <a:solidFill>
                <a:schemeClr val="bg2">
                  <a:lumMod val="100000"/>
                </a:schemeClr>
              </a:solidFill>
              <a:effectLst/>
              <a:uLnTx/>
              <a:uFillTx/>
              <a:latin typeface="MetricHPE" panose="020B0303030202060203" pitchFamily="34" charset="0"/>
              <a:ea typeface="+mn-ea"/>
              <a:cs typeface="+mn-cs"/>
            </a:endParaRPr>
          </a:p>
        </p:txBody>
      </p:sp>
      <p:grpSp>
        <p:nvGrpSpPr>
          <p:cNvPr id="3" name="Group 2">
            <a:extLst>
              <a:ext uri="{FF2B5EF4-FFF2-40B4-BE49-F238E27FC236}">
                <a16:creationId xmlns:a16="http://schemas.microsoft.com/office/drawing/2014/main" id="{794C472A-F53E-BD44-A84E-B889DC4AB1F8}"/>
              </a:ext>
            </a:extLst>
          </p:cNvPr>
          <p:cNvGrpSpPr/>
          <p:nvPr/>
        </p:nvGrpSpPr>
        <p:grpSpPr>
          <a:xfrm>
            <a:off x="389696" y="1219424"/>
            <a:ext cx="11421304" cy="3716276"/>
            <a:chOff x="789487" y="1685473"/>
            <a:chExt cx="10482698" cy="3716276"/>
          </a:xfrm>
        </p:grpSpPr>
        <p:sp>
          <p:nvSpPr>
            <p:cNvPr id="4" name="Rectangle 3">
              <a:extLst>
                <a:ext uri="{FF2B5EF4-FFF2-40B4-BE49-F238E27FC236}">
                  <a16:creationId xmlns:a16="http://schemas.microsoft.com/office/drawing/2014/main" id="{CB8AD389-D8D4-9B49-82CB-E8D6C2E4E1E7}"/>
                </a:ext>
              </a:extLst>
            </p:cNvPr>
            <p:cNvSpPr/>
            <p:nvPr/>
          </p:nvSpPr>
          <p:spPr bwMode="ltGray">
            <a:xfrm>
              <a:off x="4362452" y="1685473"/>
              <a:ext cx="3336768" cy="3716276"/>
            </a:xfrm>
            <a:prstGeom prst="rect">
              <a:avLst/>
            </a:prstGeom>
            <a:noFill/>
            <a:ln w="44450" cmpd="sng">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91440" tIns="45720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MetricHPE" panose="020B0303030202060203" pitchFamily="34" charset="77"/>
                <a:ea typeface="+mn-ea"/>
                <a:cs typeface="MetricHPE" panose="020B0604020202020204" pitchFamily="34" charset="0"/>
              </a:endParaRPr>
            </a:p>
          </p:txBody>
        </p:sp>
        <p:sp>
          <p:nvSpPr>
            <p:cNvPr id="5" name="Rectangle 4">
              <a:extLst>
                <a:ext uri="{FF2B5EF4-FFF2-40B4-BE49-F238E27FC236}">
                  <a16:creationId xmlns:a16="http://schemas.microsoft.com/office/drawing/2014/main" id="{D1A6D974-2814-1B4B-B0A5-6FA93938C5D4}"/>
                </a:ext>
              </a:extLst>
            </p:cNvPr>
            <p:cNvSpPr/>
            <p:nvPr/>
          </p:nvSpPr>
          <p:spPr bwMode="ltGray">
            <a:xfrm>
              <a:off x="789487" y="1685473"/>
              <a:ext cx="3336768" cy="3716276"/>
            </a:xfrm>
            <a:prstGeom prst="rect">
              <a:avLst/>
            </a:prstGeom>
            <a:noFill/>
            <a:ln w="444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274320" tIns="45720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MetricHPE" panose="020B0303030202060203" pitchFamily="34" charset="77"/>
                <a:ea typeface="+mn-ea"/>
                <a:cs typeface="MetricHPE" panose="020B0604020202020204" pitchFamily="34" charset="0"/>
              </a:endParaRPr>
            </a:p>
          </p:txBody>
        </p:sp>
        <p:sp>
          <p:nvSpPr>
            <p:cNvPr id="7" name="Rectangle 6">
              <a:extLst>
                <a:ext uri="{FF2B5EF4-FFF2-40B4-BE49-F238E27FC236}">
                  <a16:creationId xmlns:a16="http://schemas.microsoft.com/office/drawing/2014/main" id="{10A7DC01-0E93-F64C-B098-5D561648F5F9}"/>
                </a:ext>
              </a:extLst>
            </p:cNvPr>
            <p:cNvSpPr/>
            <p:nvPr/>
          </p:nvSpPr>
          <p:spPr bwMode="ltGray">
            <a:xfrm>
              <a:off x="7935417" y="1685473"/>
              <a:ext cx="3336768" cy="3716276"/>
            </a:xfrm>
            <a:prstGeom prst="rect">
              <a:avLst/>
            </a:prstGeom>
            <a:noFill/>
            <a:ln w="44450"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274320" tIns="45720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MetricHPE" panose="020B0303030202060203" pitchFamily="34" charset="77"/>
                <a:ea typeface="+mn-ea"/>
                <a:cs typeface="MetricHPE" panose="020B0604020202020204" pitchFamily="34" charset="0"/>
              </a:endParaRPr>
            </a:p>
          </p:txBody>
        </p:sp>
      </p:grpSp>
      <p:sp>
        <p:nvSpPr>
          <p:cNvPr id="19" name="Rectangle 18">
            <a:extLst>
              <a:ext uri="{FF2B5EF4-FFF2-40B4-BE49-F238E27FC236}">
                <a16:creationId xmlns:a16="http://schemas.microsoft.com/office/drawing/2014/main" id="{1E45CC5C-CA44-8244-995A-74D289596292}"/>
              </a:ext>
            </a:extLst>
          </p:cNvPr>
          <p:cNvSpPr>
            <a:spLocks/>
          </p:cNvSpPr>
          <p:nvPr/>
        </p:nvSpPr>
        <p:spPr>
          <a:xfrm>
            <a:off x="716434" y="1849989"/>
            <a:ext cx="2921182" cy="830997"/>
          </a:xfrm>
          <a:prstGeom prst="rect">
            <a:avLst/>
          </a:prstGeom>
          <a:noFill/>
        </p:spPr>
        <p:txBody>
          <a:bodyPr wrap="square">
            <a:spAutoFit/>
          </a:bodyPr>
          <a:lstStyle/>
          <a:p>
            <a:pPr marL="0" marR="0" lvl="0" indent="0" algn="l" defTabSz="573144" rtl="0" eaLnBrk="1" fontAlgn="auto" latinLnBrk="0" hangingPunct="1">
              <a:lnSpc>
                <a:spcPct val="100000"/>
              </a:lnSpc>
              <a:spcBef>
                <a:spcPts val="1200"/>
              </a:spcBef>
              <a:spcAft>
                <a:spcPts val="0"/>
              </a:spcAft>
              <a:buClrTx/>
              <a:buSzPct val="100000"/>
              <a:buFontTx/>
              <a:buNone/>
              <a:tabLst/>
              <a:defRPr/>
            </a:pPr>
            <a:r>
              <a:rPr lang="en-US" sz="2800" dirty="0">
                <a:solidFill>
                  <a:prstClr val="white"/>
                </a:solidFill>
                <a:latin typeface="MetricHPE"/>
                <a:cs typeface="MetricHPE" panose="020B0604020202020204" pitchFamily="34" charset="0"/>
                <a:sym typeface="MetricHPE" panose="020B0404020204020204" pitchFamily="34" charset="0"/>
              </a:rPr>
              <a:t>I</a:t>
            </a:r>
            <a:r>
              <a:rPr kumimoji="0" lang="en-US" sz="2800" b="0" i="0" u="none" strike="noStrike" kern="1200" cap="none" spc="0" normalizeH="0" baseline="0" noProof="0" dirty="0">
                <a:ln>
                  <a:noFill/>
                </a:ln>
                <a:solidFill>
                  <a:prstClr val="white"/>
                </a:solidFill>
                <a:effectLst/>
                <a:uLnTx/>
                <a:uFillTx/>
                <a:latin typeface="MetricHPE"/>
                <a:ea typeface="+mn-ea"/>
                <a:cs typeface="MetricHPE" panose="020B0604020202020204" pitchFamily="34" charset="0"/>
                <a:sym typeface="MetricHPE" panose="020B0404020204020204" pitchFamily="34" charset="0"/>
              </a:rPr>
              <a:t>ntelligently</a:t>
            </a:r>
            <a:r>
              <a:rPr kumimoji="0" lang="en-US" sz="2800" b="0" i="0" u="none" strike="noStrike" kern="1200" cap="none" spc="0" normalizeH="0" noProof="0" dirty="0">
                <a:ln>
                  <a:noFill/>
                </a:ln>
                <a:solidFill>
                  <a:prstClr val="white"/>
                </a:solidFill>
                <a:effectLst/>
                <a:uLnTx/>
                <a:uFillTx/>
                <a:latin typeface="MetricHPE"/>
                <a:ea typeface="+mn-ea"/>
                <a:cs typeface="MetricHPE" panose="020B0604020202020204" pitchFamily="34" charset="0"/>
                <a:sym typeface="MetricHPE" panose="020B0404020204020204" pitchFamily="34" charset="0"/>
              </a:rPr>
              <a:t> simple</a:t>
            </a:r>
            <a:br>
              <a:rPr kumimoji="0" lang="en-US" sz="2400" b="0" i="0" u="none" strike="noStrike" kern="1200" cap="none" spc="0" normalizeH="0" baseline="0" noProof="0" dirty="0">
                <a:ln>
                  <a:noFill/>
                </a:ln>
                <a:solidFill>
                  <a:prstClr val="white"/>
                </a:solidFill>
                <a:effectLst/>
                <a:uLnTx/>
                <a:uFillTx/>
                <a:latin typeface="MetricHPE" panose="020B0303030202060203" pitchFamily="34" charset="77"/>
                <a:ea typeface="+mn-ea"/>
                <a:cs typeface="MetricHPE" panose="020B0604020202020204" pitchFamily="34" charset="0"/>
                <a:sym typeface="MetricHPE" panose="020B0404020204020204" pitchFamily="34" charset="0"/>
              </a:rPr>
            </a:br>
            <a:r>
              <a:rPr kumimoji="0" lang="en-US" sz="2000" b="0" i="0" u="none" strike="noStrike" kern="1200" cap="none" spc="0" normalizeH="0" baseline="0" noProof="0" dirty="0">
                <a:ln>
                  <a:noFill/>
                </a:ln>
                <a:solidFill>
                  <a:prstClr val="white">
                    <a:lumMod val="85000"/>
                  </a:prstClr>
                </a:solidFill>
                <a:effectLst/>
                <a:uLnTx/>
                <a:uFillTx/>
                <a:latin typeface="MetricHPE" panose="020B0303030202060203" pitchFamily="34" charset="77"/>
                <a:ea typeface="+mn-ea"/>
                <a:cs typeface="MetricHPE" panose="020B0604020202020204" pitchFamily="34" charset="0"/>
                <a:sym typeface="MetricHPE" panose="020B0404020204020204" pitchFamily="34" charset="0"/>
              </a:rPr>
              <a:t>for</a:t>
            </a:r>
            <a:r>
              <a:rPr kumimoji="0" lang="en-US" sz="2000" b="0" i="0" u="none" strike="noStrike" kern="1200" cap="none" spc="0" normalizeH="0" noProof="0" dirty="0">
                <a:ln>
                  <a:noFill/>
                </a:ln>
                <a:solidFill>
                  <a:prstClr val="white">
                    <a:lumMod val="85000"/>
                  </a:prstClr>
                </a:solidFill>
                <a:effectLst/>
                <a:uLnTx/>
                <a:uFillTx/>
                <a:latin typeface="MetricHPE" panose="020B0303030202060203" pitchFamily="34" charset="77"/>
                <a:ea typeface="+mn-ea"/>
                <a:cs typeface="MetricHPE" panose="020B0604020202020204" pitchFamily="34" charset="0"/>
                <a:sym typeface="MetricHPE" panose="020B0404020204020204" pitchFamily="34" charset="0"/>
              </a:rPr>
              <a:t> peace of mind</a:t>
            </a:r>
            <a:endParaRPr kumimoji="0" lang="en-US" sz="3600" b="0" i="0" u="none" strike="noStrike" kern="1200" cap="none" spc="0" normalizeH="0" baseline="0" noProof="0" dirty="0">
              <a:ln>
                <a:noFill/>
              </a:ln>
              <a:solidFill>
                <a:prstClr val="white">
                  <a:lumMod val="85000"/>
                </a:prstClr>
              </a:solidFill>
              <a:effectLst/>
              <a:uLnTx/>
              <a:uFillTx/>
              <a:latin typeface="MetricHPE" panose="020B0303030202060203" pitchFamily="34" charset="77"/>
              <a:ea typeface="+mn-ea"/>
              <a:cs typeface="MetricHPE" panose="020B0604020202020204" pitchFamily="34" charset="0"/>
              <a:sym typeface="MetricHPE" panose="020B0404020204020204" pitchFamily="34" charset="0"/>
            </a:endParaRPr>
          </a:p>
        </p:txBody>
      </p:sp>
      <p:sp>
        <p:nvSpPr>
          <p:cNvPr id="23" name="Rectangle 22">
            <a:extLst>
              <a:ext uri="{FF2B5EF4-FFF2-40B4-BE49-F238E27FC236}">
                <a16:creationId xmlns:a16="http://schemas.microsoft.com/office/drawing/2014/main" id="{85D381F6-FF75-0A49-A66D-87F5D8434C99}"/>
              </a:ext>
            </a:extLst>
          </p:cNvPr>
          <p:cNvSpPr/>
          <p:nvPr/>
        </p:nvSpPr>
        <p:spPr>
          <a:xfrm>
            <a:off x="8407780" y="1849989"/>
            <a:ext cx="3316134" cy="830997"/>
          </a:xfrm>
          <a:prstGeom prst="rect">
            <a:avLst/>
          </a:prstGeom>
          <a:noFill/>
        </p:spPr>
        <p:txBody>
          <a:bodyPr wrap="square">
            <a:spAutoFit/>
          </a:bodyPr>
          <a:lstStyle/>
          <a:p>
            <a:pPr marL="0" marR="0" lvl="0" indent="0" algn="l" defTabSz="573144" rtl="0" eaLnBrk="1" fontAlgn="auto" latinLnBrk="0" hangingPunct="1">
              <a:lnSpc>
                <a:spcPct val="100000"/>
              </a:lnSpc>
              <a:spcBef>
                <a:spcPts val="1200"/>
              </a:spcBef>
              <a:spcAft>
                <a:spcPts val="0"/>
              </a:spcAft>
              <a:buClrTx/>
              <a:buSzPct val="100000"/>
              <a:buFontTx/>
              <a:buNone/>
              <a:tabLst/>
              <a:defRPr/>
            </a:pPr>
            <a:r>
              <a:rPr lang="en-US" sz="2800" dirty="0">
                <a:solidFill>
                  <a:prstClr val="white"/>
                </a:solidFill>
                <a:latin typeface="MetricHPE"/>
                <a:cs typeface="MetricHPE" panose="020B0604020202020204" pitchFamily="34" charset="0"/>
                <a:sym typeface="MetricHPE" panose="020B0404020204020204" pitchFamily="34" charset="0"/>
              </a:rPr>
              <a:t>More</a:t>
            </a:r>
            <a:r>
              <a:rPr kumimoji="0" lang="en-US" sz="2800" b="0" i="0" u="none" strike="noStrike" kern="1200" cap="none" spc="0" normalizeH="0" baseline="0" noProof="0" dirty="0">
                <a:ln>
                  <a:noFill/>
                </a:ln>
                <a:solidFill>
                  <a:prstClr val="white"/>
                </a:solidFill>
                <a:effectLst/>
                <a:uLnTx/>
                <a:uFillTx/>
                <a:latin typeface="MetricHPE"/>
                <a:ea typeface="+mn-ea"/>
                <a:cs typeface="MetricHPE" panose="020B0604020202020204" pitchFamily="34" charset="0"/>
                <a:sym typeface="MetricHPE" panose="020B0404020204020204" pitchFamily="34" charset="0"/>
              </a:rPr>
              <a:t> workloads</a:t>
            </a:r>
            <a:br>
              <a:rPr kumimoji="0" lang="en-US" sz="2400" b="0" i="0" u="none" strike="noStrike" kern="1200" cap="none" spc="0" normalizeH="0" baseline="0" noProof="0" dirty="0">
                <a:ln>
                  <a:noFill/>
                </a:ln>
                <a:solidFill>
                  <a:prstClr val="white"/>
                </a:solidFill>
                <a:effectLst/>
                <a:uLnTx/>
                <a:uFillTx/>
                <a:latin typeface="MetricHPE" panose="020B0303030202060203" pitchFamily="34" charset="77"/>
                <a:ea typeface="+mn-ea"/>
                <a:cs typeface="MetricHPE" panose="020B0604020202020204" pitchFamily="34" charset="0"/>
                <a:sym typeface="MetricHPE" panose="020B0404020204020204" pitchFamily="34" charset="0"/>
              </a:rPr>
            </a:br>
            <a:r>
              <a:rPr lang="en-US" sz="2000" dirty="0">
                <a:solidFill>
                  <a:prstClr val="white">
                    <a:lumMod val="85000"/>
                  </a:prstClr>
                </a:solidFill>
                <a:latin typeface="MetricHPE" panose="020B0303030202060203" pitchFamily="34" charset="77"/>
                <a:cs typeface="MetricHPE" panose="020B0604020202020204" pitchFamily="34" charset="0"/>
                <a:sym typeface="MetricHPE" panose="020B0404020204020204" pitchFamily="34" charset="0"/>
              </a:rPr>
              <a:t>agility to run new apps</a:t>
            </a:r>
            <a:endParaRPr kumimoji="0" lang="en-US" sz="2000" b="0" i="0" u="none" strike="noStrike" kern="1200" cap="none" spc="0" normalizeH="0" baseline="0" noProof="0" dirty="0">
              <a:ln>
                <a:noFill/>
              </a:ln>
              <a:solidFill>
                <a:prstClr val="white">
                  <a:lumMod val="85000"/>
                </a:prstClr>
              </a:solidFill>
              <a:effectLst/>
              <a:uLnTx/>
              <a:uFillTx/>
              <a:latin typeface="MetricHPE" panose="020B0303030202060203" pitchFamily="34" charset="77"/>
              <a:ea typeface="+mn-ea"/>
              <a:cs typeface="MetricHPE" panose="020B0604020202020204" pitchFamily="34" charset="0"/>
              <a:sym typeface="MetricHPE" panose="020B0404020204020204" pitchFamily="34" charset="0"/>
            </a:endParaRPr>
          </a:p>
        </p:txBody>
      </p:sp>
      <p:sp>
        <p:nvSpPr>
          <p:cNvPr id="27" name="TextBox 26">
            <a:extLst>
              <a:ext uri="{FF2B5EF4-FFF2-40B4-BE49-F238E27FC236}">
                <a16:creationId xmlns:a16="http://schemas.microsoft.com/office/drawing/2014/main" id="{77AA84FC-74F4-E946-BB6A-C59D53670967}"/>
              </a:ext>
            </a:extLst>
          </p:cNvPr>
          <p:cNvSpPr txBox="1"/>
          <p:nvPr/>
        </p:nvSpPr>
        <p:spPr>
          <a:xfrm>
            <a:off x="4558343" y="1859712"/>
            <a:ext cx="3211611" cy="830997"/>
          </a:xfrm>
          <a:prstGeom prst="rect">
            <a:avLst/>
          </a:prstGeom>
          <a:noFill/>
        </p:spPr>
        <p:txBody>
          <a:bodyPr wrap="square" rtlCol="0">
            <a:spAutoFit/>
          </a:bodyPr>
          <a:lstStyle/>
          <a:p>
            <a:pPr marL="0" marR="0" lvl="0" indent="0" algn="l" defTabSz="573144" rtl="0" eaLnBrk="1" fontAlgn="auto" latinLnBrk="0" hangingPunct="1">
              <a:lnSpc>
                <a:spcPct val="100000"/>
              </a:lnSpc>
              <a:spcBef>
                <a:spcPts val="2399"/>
              </a:spcBef>
              <a:spcAft>
                <a:spcPts val="0"/>
              </a:spcAft>
              <a:buClrTx/>
              <a:buSzPct val="100000"/>
              <a:buFontTx/>
              <a:buNone/>
              <a:tabLst/>
              <a:defRPr/>
            </a:pPr>
            <a:r>
              <a:rPr lang="en-US" sz="2800" dirty="0">
                <a:solidFill>
                  <a:prstClr val="white"/>
                </a:solidFill>
                <a:latin typeface="MetricHPE"/>
                <a:cs typeface="MetricHPE" panose="020B0604020202020204" pitchFamily="34" charset="0"/>
                <a:sym typeface="MetricHPE" panose="020B0404020204020204" pitchFamily="34" charset="0"/>
              </a:rPr>
              <a:t>Ensure</a:t>
            </a:r>
            <a:r>
              <a:rPr kumimoji="0" lang="en-US" sz="2800" b="0" i="0" u="none" strike="noStrike" kern="1200" cap="none" spc="0" normalizeH="0" baseline="0" noProof="0" dirty="0">
                <a:ln>
                  <a:noFill/>
                </a:ln>
                <a:solidFill>
                  <a:prstClr val="white"/>
                </a:solidFill>
                <a:effectLst/>
                <a:uLnTx/>
                <a:uFillTx/>
                <a:latin typeface="MetricHPE"/>
                <a:ea typeface="+mn-ea"/>
                <a:cs typeface="MetricHPE" panose="020B0604020202020204" pitchFamily="34" charset="0"/>
                <a:sym typeface="MetricHPE" panose="020B0404020204020204" pitchFamily="34" charset="0"/>
              </a:rPr>
              <a:t> protection</a:t>
            </a:r>
            <a:br>
              <a:rPr kumimoji="0" lang="en-US" sz="2532" b="0" i="0" u="none" strike="noStrike" kern="1200" cap="none" spc="0" normalizeH="0" baseline="0" noProof="0" dirty="0">
                <a:ln>
                  <a:noFill/>
                </a:ln>
                <a:solidFill>
                  <a:prstClr val="white"/>
                </a:solidFill>
                <a:effectLst/>
                <a:uLnTx/>
                <a:uFillTx/>
                <a:latin typeface="MetricHPE" panose="020B0303030202060203" pitchFamily="34" charset="77"/>
                <a:ea typeface="+mn-ea"/>
                <a:cs typeface="MetricHPE" panose="020B0604020202020204" pitchFamily="34" charset="0"/>
                <a:sym typeface="MetricHPE" panose="020B0404020204020204" pitchFamily="34" charset="0"/>
              </a:rPr>
            </a:br>
            <a:r>
              <a:rPr lang="en-US" sz="2000" noProof="0" dirty="0">
                <a:solidFill>
                  <a:prstClr val="white">
                    <a:lumMod val="85000"/>
                  </a:prstClr>
                </a:solidFill>
                <a:latin typeface="MetricHPE" panose="020B0303030202060203" pitchFamily="34" charset="77"/>
                <a:cs typeface="MetricHPE" panose="020B0604020202020204" pitchFamily="34" charset="0"/>
                <a:sym typeface="MetricHPE" panose="020B0404020204020204" pitchFamily="34" charset="0"/>
              </a:rPr>
              <a:t>with savings from edge to cloud</a:t>
            </a:r>
            <a:endParaRPr kumimoji="0" lang="en-US" sz="2000" b="0" i="0" u="none" strike="noStrike" kern="1200" cap="none" spc="0" normalizeH="0" baseline="0" noProof="0" dirty="0">
              <a:ln>
                <a:noFill/>
              </a:ln>
              <a:solidFill>
                <a:prstClr val="white">
                  <a:lumMod val="85000"/>
                </a:prstClr>
              </a:solidFill>
              <a:effectLst/>
              <a:uLnTx/>
              <a:uFillTx/>
              <a:latin typeface="MetricHPE" panose="020B0303030202060203" pitchFamily="34" charset="77"/>
              <a:ea typeface="+mn-ea"/>
              <a:cs typeface="MetricHPE" panose="020B0604020202020204" pitchFamily="34" charset="0"/>
              <a:sym typeface="MetricHPE" panose="020B0404020204020204" pitchFamily="34" charset="0"/>
            </a:endParaRPr>
          </a:p>
        </p:txBody>
      </p:sp>
      <p:sp>
        <p:nvSpPr>
          <p:cNvPr id="29" name="Text Placeholder 4">
            <a:extLst>
              <a:ext uri="{FF2B5EF4-FFF2-40B4-BE49-F238E27FC236}">
                <a16:creationId xmlns:a16="http://schemas.microsoft.com/office/drawing/2014/main" id="{716B9054-DFEE-0843-8FA4-0220F48D06C5}"/>
              </a:ext>
            </a:extLst>
          </p:cNvPr>
          <p:cNvSpPr txBox="1">
            <a:spLocks/>
          </p:cNvSpPr>
          <p:nvPr/>
        </p:nvSpPr>
        <p:spPr>
          <a:xfrm>
            <a:off x="778164" y="3420297"/>
            <a:ext cx="3181754" cy="815086"/>
          </a:xfrm>
          <a:prstGeom prst="rect">
            <a:avLst/>
          </a:prstGeom>
          <a:ln w="50800">
            <a:noFill/>
            <a:miter lim="800000"/>
          </a:ln>
        </p:spPr>
        <p:txBody>
          <a:bodyPr lIns="0" tIns="0" rIns="0" bIns="0" anchor="t"/>
          <a:lstStyle>
            <a:lvl1pPr marL="182880" indent="-182880" algn="l" defTabSz="914400" rtl="0" eaLnBrk="1" latinLnBrk="0" hangingPunct="1">
              <a:lnSpc>
                <a:spcPct val="90000"/>
              </a:lnSpc>
              <a:spcBef>
                <a:spcPts val="1200"/>
              </a:spcBef>
              <a:buClr>
                <a:schemeClr val="tx1"/>
              </a:buClr>
              <a:buFont typeface="MetricHPE" panose="020B0604020202020204" pitchFamily="34" charset="0"/>
              <a:buChar char="–"/>
              <a:defRPr sz="18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Clr>
                <a:schemeClr val="tx1"/>
              </a:buClr>
              <a:buFont typeface="MetricHPE" panose="020B0604020202020204" pitchFamily="34" charset="0"/>
              <a:buChar char="–"/>
              <a:defRPr sz="1600" kern="1200">
                <a:solidFill>
                  <a:schemeClr val="tx1"/>
                </a:solidFill>
                <a:latin typeface="+mn-lt"/>
                <a:ea typeface="+mn-ea"/>
                <a:cs typeface="+mn-cs"/>
              </a:defRPr>
            </a:lvl2pPr>
            <a:lvl3pPr marL="548640" indent="-137160" algn="l" defTabSz="914400" rtl="0" eaLnBrk="1" latinLnBrk="0" hangingPunct="1">
              <a:lnSpc>
                <a:spcPct val="90000"/>
              </a:lnSpc>
              <a:spcBef>
                <a:spcPts val="600"/>
              </a:spcBef>
              <a:buClr>
                <a:schemeClr val="tx1"/>
              </a:buClr>
              <a:buFont typeface="MetricHPE" panose="020B0604020202020204" pitchFamily="34" charset="0"/>
              <a:buChar char="–"/>
              <a:defRPr sz="1400" kern="1200">
                <a:solidFill>
                  <a:schemeClr val="tx1"/>
                </a:solidFill>
                <a:latin typeface="+mn-lt"/>
                <a:ea typeface="+mn-ea"/>
                <a:cs typeface="+mn-cs"/>
              </a:defRPr>
            </a:lvl3pPr>
            <a:lvl4pPr marL="731520" indent="-137160" algn="l" defTabSz="914400" rtl="0" eaLnBrk="1" latinLnBrk="0" hangingPunct="1">
              <a:lnSpc>
                <a:spcPct val="90000"/>
              </a:lnSpc>
              <a:spcBef>
                <a:spcPts val="600"/>
              </a:spcBef>
              <a:buClr>
                <a:schemeClr val="tx1"/>
              </a:buClr>
              <a:buFont typeface="MetricHPE" panose="020B0604020202020204" pitchFamily="34" charset="0"/>
              <a:buChar char="–"/>
              <a:defRPr sz="1200" kern="1200">
                <a:solidFill>
                  <a:schemeClr val="tx1"/>
                </a:solidFill>
                <a:latin typeface="+mn-lt"/>
                <a:ea typeface="+mn-ea"/>
                <a:cs typeface="+mn-cs"/>
              </a:defRPr>
            </a:lvl4pPr>
            <a:lvl5pPr marL="868680" indent="-137160" algn="l" defTabSz="914400" rtl="0" eaLnBrk="1" latinLnBrk="0" hangingPunct="1">
              <a:lnSpc>
                <a:spcPct val="90000"/>
              </a:lnSpc>
              <a:spcBef>
                <a:spcPts val="600"/>
              </a:spcBef>
              <a:buClr>
                <a:schemeClr val="tx1"/>
              </a:buClr>
              <a:buFont typeface="MetricHPE" panose="020B0604020202020204" pitchFamily="34" charset="0"/>
              <a:buChar char="–"/>
              <a:defRPr sz="12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
                <a:schemeClr val="tx1"/>
              </a:buClr>
              <a:buFont typeface="MetricHPE" panose="020B0604020202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
                <a:schemeClr val="tx1"/>
              </a:buClr>
              <a:buFont typeface="MetricHPE" panose="020B0604020202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
                <a:schemeClr val="tx1"/>
              </a:buClr>
              <a:buFont typeface="MetricHPE" panose="020B0604020202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
                <a:schemeClr val="tx1"/>
              </a:buClr>
              <a:buFont typeface="MetricHPE" panose="020B0604020202020204" pitchFamily="34" charset="0"/>
              <a:buChar char="–"/>
              <a:defRPr sz="12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prstClr val="black"/>
              </a:buClr>
              <a:buSzTx/>
              <a:buFont typeface="MetricHPE" panose="020B0604020202020204" pitchFamily="34" charset="0"/>
              <a:buNone/>
              <a:tabLst/>
              <a:defRPr/>
            </a:pPr>
            <a:r>
              <a:rPr kumimoji="0" lang="en-US" sz="4400" b="1" i="0" u="none" strike="noStrike" kern="1200" cap="none" spc="0" normalizeH="0" baseline="0" noProof="0" dirty="0">
                <a:ln>
                  <a:noFill/>
                </a:ln>
                <a:solidFill>
                  <a:prstClr val="white"/>
                </a:solidFill>
                <a:effectLst/>
                <a:uLnTx/>
                <a:uFillTx/>
                <a:latin typeface="MetricHPE" panose="020B0503030202060203" pitchFamily="34" charset="77"/>
                <a:ea typeface="+mn-ea"/>
                <a:cs typeface="+mn-cs"/>
              </a:rPr>
              <a:t>All-in-one</a:t>
            </a:r>
            <a:endParaRPr kumimoji="0" lang="en-US" sz="4400" b="1" i="0" u="none" strike="noStrike" kern="1200" cap="none" spc="0" normalizeH="0" baseline="0" noProof="0" dirty="0">
              <a:ln>
                <a:noFill/>
              </a:ln>
              <a:solidFill>
                <a:prstClr val="white"/>
              </a:solidFill>
              <a:effectLst/>
              <a:uLnTx/>
              <a:uFillTx/>
              <a:latin typeface="MetricHPE"/>
              <a:ea typeface="+mn-ea"/>
              <a:cs typeface="+mn-cs"/>
            </a:endParaRPr>
          </a:p>
          <a:p>
            <a:pPr marL="0" marR="0" lvl="0" indent="0" algn="l" defTabSz="914400" rtl="0" eaLnBrk="1" fontAlgn="auto" latinLnBrk="0" hangingPunct="1">
              <a:lnSpc>
                <a:spcPct val="100000"/>
              </a:lnSpc>
              <a:spcBef>
                <a:spcPts val="0"/>
              </a:spcBef>
              <a:spcAft>
                <a:spcPts val="0"/>
              </a:spcAft>
              <a:buClr>
                <a:prstClr val="black"/>
              </a:buClr>
              <a:buSzTx/>
              <a:buFont typeface="MetricHPE" panose="020B0604020202020204" pitchFamily="34" charset="0"/>
              <a:buNone/>
              <a:tabLst/>
              <a:defRPr/>
            </a:pPr>
            <a:r>
              <a:rPr lang="en-US" dirty="0">
                <a:solidFill>
                  <a:prstClr val="white">
                    <a:lumMod val="85000"/>
                  </a:prstClr>
                </a:solidFill>
                <a:latin typeface="MetricHPE" panose="020B0303030202060203" pitchFamily="34" charset="77"/>
              </a:rPr>
              <a:t>C</a:t>
            </a:r>
            <a:r>
              <a:rPr kumimoji="0" lang="en-US" sz="1800" b="0" i="0" u="none" strike="noStrike" kern="1200" cap="none" spc="0" normalizeH="0" baseline="0" noProof="0" dirty="0">
                <a:ln>
                  <a:noFill/>
                </a:ln>
                <a:solidFill>
                  <a:prstClr val="white">
                    <a:lumMod val="85000"/>
                  </a:prstClr>
                </a:solidFill>
                <a:effectLst/>
                <a:uLnTx/>
                <a:uFillTx/>
                <a:latin typeface="MetricHPE" panose="020B0303030202060203" pitchFamily="34" charset="77"/>
                <a:ea typeface="+mn-ea"/>
                <a:cs typeface="+mn-cs"/>
              </a:rPr>
              <a:t>ollapsed</a:t>
            </a:r>
            <a:r>
              <a:rPr kumimoji="0" lang="en-US" sz="1800" b="0" i="0" u="none" strike="noStrike" kern="1200" cap="none" spc="0" normalizeH="0" noProof="0" dirty="0">
                <a:ln>
                  <a:noFill/>
                </a:ln>
                <a:solidFill>
                  <a:prstClr val="white">
                    <a:lumMod val="85000"/>
                  </a:prstClr>
                </a:solidFill>
                <a:effectLst/>
                <a:uLnTx/>
                <a:uFillTx/>
                <a:latin typeface="MetricHPE" panose="020B0303030202060203" pitchFamily="34" charset="77"/>
                <a:ea typeface="+mn-ea"/>
                <a:cs typeface="+mn-cs"/>
              </a:rPr>
              <a:t> stack with </a:t>
            </a:r>
            <a:r>
              <a:rPr lang="en-US" dirty="0">
                <a:solidFill>
                  <a:prstClr val="white">
                    <a:lumMod val="85000"/>
                  </a:prstClr>
                </a:solidFill>
                <a:latin typeface="MetricHPE" panose="020B0303030202060203" pitchFamily="34" charset="77"/>
              </a:rPr>
              <a:t>HA and </a:t>
            </a:r>
            <a:r>
              <a:rPr kumimoji="0" lang="en-US" sz="1800" b="0" i="0" u="none" strike="noStrike" kern="1200" cap="none" spc="0" normalizeH="0" noProof="0" dirty="0">
                <a:ln>
                  <a:noFill/>
                </a:ln>
                <a:solidFill>
                  <a:prstClr val="white">
                    <a:lumMod val="85000"/>
                  </a:prstClr>
                </a:solidFill>
                <a:effectLst/>
                <a:uLnTx/>
                <a:uFillTx/>
                <a:latin typeface="MetricHPE" panose="020B0303030202060203" pitchFamily="34" charset="77"/>
                <a:ea typeface="+mn-ea"/>
                <a:cs typeface="+mn-cs"/>
              </a:rPr>
              <a:t>backup</a:t>
            </a:r>
            <a:endParaRPr kumimoji="0" lang="en-US" sz="1800" b="0" i="0" u="none" strike="noStrike" kern="1200" cap="none" spc="0" normalizeH="0" baseline="0" noProof="0" dirty="0">
              <a:ln>
                <a:noFill/>
              </a:ln>
              <a:solidFill>
                <a:prstClr val="white"/>
              </a:solidFill>
              <a:effectLst/>
              <a:uLnTx/>
              <a:uFillTx/>
              <a:latin typeface="MetricHPE" panose="020B0303030202060203" pitchFamily="34" charset="77"/>
              <a:ea typeface="+mn-ea"/>
              <a:cs typeface="+mn-cs"/>
            </a:endParaRPr>
          </a:p>
        </p:txBody>
      </p:sp>
      <p:sp>
        <p:nvSpPr>
          <p:cNvPr id="30" name="Text Placeholder 4">
            <a:extLst>
              <a:ext uri="{FF2B5EF4-FFF2-40B4-BE49-F238E27FC236}">
                <a16:creationId xmlns:a16="http://schemas.microsoft.com/office/drawing/2014/main" id="{4082D4BA-78F9-534B-B15E-06306BAFB6A3}"/>
              </a:ext>
            </a:extLst>
          </p:cNvPr>
          <p:cNvSpPr txBox="1">
            <a:spLocks/>
          </p:cNvSpPr>
          <p:nvPr/>
        </p:nvSpPr>
        <p:spPr>
          <a:xfrm>
            <a:off x="4706331" y="3420297"/>
            <a:ext cx="2779338" cy="815086"/>
          </a:xfrm>
          <a:prstGeom prst="rect">
            <a:avLst/>
          </a:prstGeom>
          <a:ln w="50800">
            <a:noFill/>
            <a:miter lim="800000"/>
          </a:ln>
        </p:spPr>
        <p:txBody>
          <a:bodyPr lIns="0" tIns="0" rIns="0" bIns="0" anchor="t"/>
          <a:lstStyle>
            <a:lvl1pPr marL="182880" indent="-182880" algn="l" defTabSz="914400" rtl="0" eaLnBrk="1" latinLnBrk="0" hangingPunct="1">
              <a:lnSpc>
                <a:spcPct val="90000"/>
              </a:lnSpc>
              <a:spcBef>
                <a:spcPts val="1200"/>
              </a:spcBef>
              <a:buClr>
                <a:schemeClr val="tx1"/>
              </a:buClr>
              <a:buFont typeface="MetricHPE" panose="020B0604020202020204" pitchFamily="34" charset="0"/>
              <a:buChar char="–"/>
              <a:defRPr sz="18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Clr>
                <a:schemeClr val="tx1"/>
              </a:buClr>
              <a:buFont typeface="MetricHPE" panose="020B0604020202020204" pitchFamily="34" charset="0"/>
              <a:buChar char="–"/>
              <a:defRPr sz="1600" kern="1200">
                <a:solidFill>
                  <a:schemeClr val="tx1"/>
                </a:solidFill>
                <a:latin typeface="+mn-lt"/>
                <a:ea typeface="+mn-ea"/>
                <a:cs typeface="+mn-cs"/>
              </a:defRPr>
            </a:lvl2pPr>
            <a:lvl3pPr marL="548640" indent="-137160" algn="l" defTabSz="914400" rtl="0" eaLnBrk="1" latinLnBrk="0" hangingPunct="1">
              <a:lnSpc>
                <a:spcPct val="90000"/>
              </a:lnSpc>
              <a:spcBef>
                <a:spcPts val="600"/>
              </a:spcBef>
              <a:buClr>
                <a:schemeClr val="tx1"/>
              </a:buClr>
              <a:buFont typeface="MetricHPE" panose="020B0604020202020204" pitchFamily="34" charset="0"/>
              <a:buChar char="–"/>
              <a:defRPr sz="1400" kern="1200">
                <a:solidFill>
                  <a:schemeClr val="tx1"/>
                </a:solidFill>
                <a:latin typeface="+mn-lt"/>
                <a:ea typeface="+mn-ea"/>
                <a:cs typeface="+mn-cs"/>
              </a:defRPr>
            </a:lvl3pPr>
            <a:lvl4pPr marL="731520" indent="-137160" algn="l" defTabSz="914400" rtl="0" eaLnBrk="1" latinLnBrk="0" hangingPunct="1">
              <a:lnSpc>
                <a:spcPct val="90000"/>
              </a:lnSpc>
              <a:spcBef>
                <a:spcPts val="600"/>
              </a:spcBef>
              <a:buClr>
                <a:schemeClr val="tx1"/>
              </a:buClr>
              <a:buFont typeface="MetricHPE" panose="020B0604020202020204" pitchFamily="34" charset="0"/>
              <a:buChar char="–"/>
              <a:defRPr sz="1200" kern="1200">
                <a:solidFill>
                  <a:schemeClr val="tx1"/>
                </a:solidFill>
                <a:latin typeface="+mn-lt"/>
                <a:ea typeface="+mn-ea"/>
                <a:cs typeface="+mn-cs"/>
              </a:defRPr>
            </a:lvl4pPr>
            <a:lvl5pPr marL="868680" indent="-137160" algn="l" defTabSz="914400" rtl="0" eaLnBrk="1" latinLnBrk="0" hangingPunct="1">
              <a:lnSpc>
                <a:spcPct val="90000"/>
              </a:lnSpc>
              <a:spcBef>
                <a:spcPts val="600"/>
              </a:spcBef>
              <a:buClr>
                <a:schemeClr val="tx1"/>
              </a:buClr>
              <a:buFont typeface="MetricHPE" panose="020B0604020202020204" pitchFamily="34" charset="0"/>
              <a:buChar char="–"/>
              <a:defRPr sz="12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
                <a:schemeClr val="tx1"/>
              </a:buClr>
              <a:buFont typeface="MetricHPE" panose="020B0604020202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
                <a:schemeClr val="tx1"/>
              </a:buClr>
              <a:buFont typeface="MetricHPE" panose="020B0604020202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
                <a:schemeClr val="tx1"/>
              </a:buClr>
              <a:buFont typeface="MetricHPE" panose="020B0604020202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
                <a:schemeClr val="tx1"/>
              </a:buClr>
              <a:buFont typeface="MetricHPE" panose="020B0604020202020204" pitchFamily="34" charset="0"/>
              <a:buChar char="–"/>
              <a:defRPr sz="12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prstClr val="black"/>
              </a:buClr>
              <a:buSzTx/>
              <a:buFont typeface="MetricHPE" panose="020B0604020202020204" pitchFamily="34" charset="0"/>
              <a:buNone/>
              <a:tabLst/>
              <a:defRPr/>
            </a:pPr>
            <a:r>
              <a:rPr kumimoji="0" lang="en-US" sz="4400" b="1" i="0" u="none" strike="noStrike" kern="1200" cap="none" spc="0" normalizeH="0" baseline="0" noProof="0" dirty="0">
                <a:ln>
                  <a:noFill/>
                </a:ln>
                <a:solidFill>
                  <a:prstClr val="white"/>
                </a:solidFill>
                <a:effectLst/>
                <a:uLnTx/>
                <a:uFillTx/>
                <a:latin typeface="MetricHPE" panose="020B0503030202060203" pitchFamily="34" charset="77"/>
                <a:ea typeface="+mn-ea"/>
                <a:cs typeface="+mn-cs"/>
              </a:rPr>
              <a:t>10X </a:t>
            </a:r>
          </a:p>
          <a:p>
            <a:pPr marL="0" marR="0" lvl="0" indent="0" algn="l" defTabSz="914400" rtl="0" eaLnBrk="1" fontAlgn="auto" latinLnBrk="0" hangingPunct="1">
              <a:lnSpc>
                <a:spcPct val="100000"/>
              </a:lnSpc>
              <a:spcBef>
                <a:spcPts val="0"/>
              </a:spcBef>
              <a:spcAft>
                <a:spcPts val="0"/>
              </a:spcAft>
              <a:buClr>
                <a:prstClr val="black"/>
              </a:buClr>
              <a:buSzTx/>
              <a:buFont typeface="MetricHPE" panose="020B0604020202020204" pitchFamily="34" charset="0"/>
              <a:buNone/>
              <a:tabLst/>
              <a:defRPr/>
            </a:pPr>
            <a:r>
              <a:rPr kumimoji="0" lang="en-US" sz="1800" b="0" i="0" u="none" strike="noStrike" kern="1200" cap="none" spc="0" normalizeH="0" baseline="0" noProof="0" dirty="0">
                <a:ln>
                  <a:noFill/>
                </a:ln>
                <a:solidFill>
                  <a:prstClr val="white">
                    <a:lumMod val="85000"/>
                  </a:prstClr>
                </a:solidFill>
                <a:effectLst/>
                <a:uLnTx/>
                <a:uFillTx/>
                <a:latin typeface="MetricHPE" panose="020B0303030202060203" pitchFamily="34" charset="77"/>
                <a:ea typeface="+mn-ea"/>
                <a:cs typeface="+mn-cs"/>
              </a:rPr>
              <a:t>Savings on storage</a:t>
            </a:r>
          </a:p>
        </p:txBody>
      </p:sp>
      <p:sp>
        <p:nvSpPr>
          <p:cNvPr id="31" name="Text Placeholder 4">
            <a:extLst>
              <a:ext uri="{FF2B5EF4-FFF2-40B4-BE49-F238E27FC236}">
                <a16:creationId xmlns:a16="http://schemas.microsoft.com/office/drawing/2014/main" id="{ADA56684-3728-FA4E-86E1-CA7C93AA5CC2}"/>
              </a:ext>
            </a:extLst>
          </p:cNvPr>
          <p:cNvSpPr txBox="1">
            <a:spLocks/>
          </p:cNvSpPr>
          <p:nvPr/>
        </p:nvSpPr>
        <p:spPr>
          <a:xfrm>
            <a:off x="8540831" y="3420297"/>
            <a:ext cx="2414758" cy="815086"/>
          </a:xfrm>
          <a:prstGeom prst="rect">
            <a:avLst/>
          </a:prstGeom>
          <a:ln w="50800">
            <a:noFill/>
            <a:miter lim="800000"/>
          </a:ln>
        </p:spPr>
        <p:txBody>
          <a:bodyPr lIns="0" tIns="0" rIns="0" bIns="0" anchor="t"/>
          <a:lstStyle>
            <a:lvl1pPr marL="182880" indent="-182880" algn="l" defTabSz="914400" rtl="0" eaLnBrk="1" latinLnBrk="0" hangingPunct="1">
              <a:lnSpc>
                <a:spcPct val="90000"/>
              </a:lnSpc>
              <a:spcBef>
                <a:spcPts val="1200"/>
              </a:spcBef>
              <a:buClr>
                <a:schemeClr val="tx1"/>
              </a:buClr>
              <a:buFont typeface="MetricHPE" panose="020B0604020202020204" pitchFamily="34" charset="0"/>
              <a:buChar char="–"/>
              <a:defRPr sz="18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Clr>
                <a:schemeClr val="tx1"/>
              </a:buClr>
              <a:buFont typeface="MetricHPE" panose="020B0604020202020204" pitchFamily="34" charset="0"/>
              <a:buChar char="–"/>
              <a:defRPr sz="1600" kern="1200">
                <a:solidFill>
                  <a:schemeClr val="tx1"/>
                </a:solidFill>
                <a:latin typeface="+mn-lt"/>
                <a:ea typeface="+mn-ea"/>
                <a:cs typeface="+mn-cs"/>
              </a:defRPr>
            </a:lvl2pPr>
            <a:lvl3pPr marL="548640" indent="-137160" algn="l" defTabSz="914400" rtl="0" eaLnBrk="1" latinLnBrk="0" hangingPunct="1">
              <a:lnSpc>
                <a:spcPct val="90000"/>
              </a:lnSpc>
              <a:spcBef>
                <a:spcPts val="600"/>
              </a:spcBef>
              <a:buClr>
                <a:schemeClr val="tx1"/>
              </a:buClr>
              <a:buFont typeface="MetricHPE" panose="020B0604020202020204" pitchFamily="34" charset="0"/>
              <a:buChar char="–"/>
              <a:defRPr sz="1400" kern="1200">
                <a:solidFill>
                  <a:schemeClr val="tx1"/>
                </a:solidFill>
                <a:latin typeface="+mn-lt"/>
                <a:ea typeface="+mn-ea"/>
                <a:cs typeface="+mn-cs"/>
              </a:defRPr>
            </a:lvl3pPr>
            <a:lvl4pPr marL="731520" indent="-137160" algn="l" defTabSz="914400" rtl="0" eaLnBrk="1" latinLnBrk="0" hangingPunct="1">
              <a:lnSpc>
                <a:spcPct val="90000"/>
              </a:lnSpc>
              <a:spcBef>
                <a:spcPts val="600"/>
              </a:spcBef>
              <a:buClr>
                <a:schemeClr val="tx1"/>
              </a:buClr>
              <a:buFont typeface="MetricHPE" panose="020B0604020202020204" pitchFamily="34" charset="0"/>
              <a:buChar char="–"/>
              <a:defRPr sz="1200" kern="1200">
                <a:solidFill>
                  <a:schemeClr val="tx1"/>
                </a:solidFill>
                <a:latin typeface="+mn-lt"/>
                <a:ea typeface="+mn-ea"/>
                <a:cs typeface="+mn-cs"/>
              </a:defRPr>
            </a:lvl4pPr>
            <a:lvl5pPr marL="868680" indent="-137160" algn="l" defTabSz="914400" rtl="0" eaLnBrk="1" latinLnBrk="0" hangingPunct="1">
              <a:lnSpc>
                <a:spcPct val="90000"/>
              </a:lnSpc>
              <a:spcBef>
                <a:spcPts val="600"/>
              </a:spcBef>
              <a:buClr>
                <a:schemeClr val="tx1"/>
              </a:buClr>
              <a:buFont typeface="MetricHPE" panose="020B0604020202020204" pitchFamily="34" charset="0"/>
              <a:buChar char="–"/>
              <a:defRPr sz="12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
                <a:schemeClr val="tx1"/>
              </a:buClr>
              <a:buFont typeface="MetricHPE" panose="020B0604020202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
                <a:schemeClr val="tx1"/>
              </a:buClr>
              <a:buFont typeface="MetricHPE" panose="020B0604020202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
                <a:schemeClr val="tx1"/>
              </a:buClr>
              <a:buFont typeface="MetricHPE" panose="020B0604020202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
                <a:schemeClr val="tx1"/>
              </a:buClr>
              <a:buFont typeface="MetricHPE" panose="020B0604020202020204" pitchFamily="34" charset="0"/>
              <a:buChar char="–"/>
              <a:defRPr sz="12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prstClr val="black"/>
              </a:buClr>
              <a:buSzTx/>
              <a:buFont typeface="MetricHPE" panose="020B0604020202020204" pitchFamily="34" charset="0"/>
              <a:buNone/>
              <a:tabLst/>
              <a:defRPr/>
            </a:pPr>
            <a:r>
              <a:rPr lang="en-US" sz="4400" b="1" dirty="0">
                <a:solidFill>
                  <a:prstClr val="white"/>
                </a:solidFill>
                <a:latin typeface="MetricHPE" panose="020B0503030202060203" pitchFamily="34" charset="77"/>
              </a:rPr>
              <a:t>1 solution</a:t>
            </a:r>
            <a:endParaRPr kumimoji="0" lang="en-US" sz="4400" b="1" i="0" u="none" strike="noStrike" kern="1200" cap="none" spc="0" normalizeH="0" baseline="0" noProof="0" dirty="0">
              <a:ln>
                <a:noFill/>
              </a:ln>
              <a:solidFill>
                <a:prstClr val="white"/>
              </a:solidFill>
              <a:effectLst/>
              <a:uLnTx/>
              <a:uFillTx/>
              <a:latin typeface="MetricHPE" panose="020B0503030202060203" pitchFamily="34" charset="77"/>
              <a:ea typeface="+mn-ea"/>
              <a:cs typeface="+mn-cs"/>
            </a:endParaRPr>
          </a:p>
          <a:p>
            <a:pPr marL="0" marR="0" lvl="0" indent="0" algn="l" defTabSz="914400" rtl="0" eaLnBrk="1" fontAlgn="auto" latinLnBrk="0" hangingPunct="1">
              <a:lnSpc>
                <a:spcPct val="100000"/>
              </a:lnSpc>
              <a:spcBef>
                <a:spcPts val="0"/>
              </a:spcBef>
              <a:spcAft>
                <a:spcPts val="0"/>
              </a:spcAft>
              <a:buClr>
                <a:prstClr val="black"/>
              </a:buClr>
              <a:buSzTx/>
              <a:buFont typeface="MetricHPE" panose="020B0604020202020204" pitchFamily="34" charset="0"/>
              <a:buNone/>
              <a:tabLst/>
              <a:defRPr/>
            </a:pPr>
            <a:r>
              <a:rPr lang="en-US" dirty="0">
                <a:solidFill>
                  <a:prstClr val="white">
                    <a:lumMod val="85000"/>
                  </a:prstClr>
                </a:solidFill>
                <a:latin typeface="MetricHPE" panose="020B0303030202060203" pitchFamily="34" charset="77"/>
              </a:rPr>
              <a:t>f</a:t>
            </a:r>
            <a:r>
              <a:rPr kumimoji="0" lang="en-US" sz="1800" b="0" i="0" u="none" strike="noStrike" kern="1200" cap="none" spc="0" normalizeH="0" baseline="0" noProof="0" dirty="0">
                <a:ln>
                  <a:noFill/>
                </a:ln>
                <a:solidFill>
                  <a:prstClr val="white">
                    <a:lumMod val="85000"/>
                  </a:prstClr>
                </a:solidFill>
                <a:effectLst/>
                <a:uLnTx/>
                <a:uFillTx/>
                <a:latin typeface="MetricHPE" panose="020B0303030202060203" pitchFamily="34" charset="77"/>
                <a:ea typeface="+mn-ea"/>
                <a:cs typeface="+mn-cs"/>
              </a:rPr>
              <a:t>or all edge sites</a:t>
            </a:r>
          </a:p>
        </p:txBody>
      </p:sp>
      <p:sp>
        <p:nvSpPr>
          <p:cNvPr id="6" name="Footer Placeholder 5"/>
          <p:cNvSpPr>
            <a:spLocks noGrp="1"/>
          </p:cNvSpPr>
          <p:nvPr>
            <p:ph type="ftr" sz="quarter" idx="10"/>
          </p:nvPr>
        </p:nvSpPr>
        <p:spPr/>
        <p:txBody>
          <a:bodyPr/>
          <a:lstStyle/>
          <a:p>
            <a:r>
              <a:rPr lang="en-US"/>
              <a:t>HPE CONFIDENTIAL | AUTHORIZED HPE PARTNER USE ONLY</a:t>
            </a:r>
            <a:endParaRPr lang="en-US" dirty="0"/>
          </a:p>
        </p:txBody>
      </p:sp>
    </p:spTree>
    <p:extLst>
      <p:ext uri="{BB962C8B-B14F-4D97-AF65-F5344CB8AC3E}">
        <p14:creationId xmlns:p14="http://schemas.microsoft.com/office/powerpoint/2010/main" val="718184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 Placeholder 5"/>
          <p:cNvSpPr>
            <a:spLocks noGrp="1"/>
          </p:cNvSpPr>
          <p:nvPr>
            <p:ph sz="quarter" idx="17"/>
          </p:nvPr>
        </p:nvSpPr>
        <p:spPr/>
        <p:txBody>
          <a:bodyPr>
            <a:normAutofit/>
          </a:bodyPr>
          <a:lstStyle/>
          <a:p>
            <a:r>
              <a:rPr lang="en-US" dirty="0"/>
              <a:t>Public site: </a:t>
            </a:r>
            <a:r>
              <a:rPr lang="en-US" dirty="0">
                <a:hlinkClick r:id="rId3"/>
              </a:rPr>
              <a:t>https://www.hpe.com/SimpliVity</a:t>
            </a:r>
            <a:endParaRPr lang="en-US" dirty="0"/>
          </a:p>
          <a:p>
            <a:r>
              <a:rPr lang="en-US" dirty="0"/>
              <a:t>Customer Stories: </a:t>
            </a:r>
            <a:r>
              <a:rPr lang="en-US" dirty="0">
                <a:hlinkClick r:id="rId4"/>
              </a:rPr>
              <a:t>https://upshotstories.com/companies/hpe-simplivity</a:t>
            </a:r>
            <a:endParaRPr lang="en-US" dirty="0"/>
          </a:p>
          <a:p>
            <a:r>
              <a:rPr lang="en-US" dirty="0"/>
              <a:t>HPE Reference Architectures / Reference Configurations: </a:t>
            </a:r>
            <a:r>
              <a:rPr lang="en-US" dirty="0">
                <a:hlinkClick r:id="rId5"/>
              </a:rPr>
              <a:t>HPE SimpliVity RA's</a:t>
            </a:r>
            <a:endParaRPr lang="en-US" dirty="0"/>
          </a:p>
        </p:txBody>
      </p:sp>
      <p:sp>
        <p:nvSpPr>
          <p:cNvPr id="2" name="Title 1"/>
          <p:cNvSpPr>
            <a:spLocks noGrp="1"/>
          </p:cNvSpPr>
          <p:nvPr>
            <p:ph type="title"/>
          </p:nvPr>
        </p:nvSpPr>
        <p:spPr/>
        <p:txBody>
          <a:bodyPr/>
          <a:lstStyle/>
          <a:p>
            <a:r>
              <a:rPr lang="en-US"/>
              <a:t>More ResourceS: Where to learn more</a:t>
            </a:r>
            <a:endParaRPr lang="en-US" dirty="0"/>
          </a:p>
        </p:txBody>
      </p:sp>
      <p:pic>
        <p:nvPicPr>
          <p:cNvPr id="21" name="Content Placeholder 16">
            <a:extLst>
              <a:ext uri="{FF2B5EF4-FFF2-40B4-BE49-F238E27FC236}">
                <a16:creationId xmlns:a16="http://schemas.microsoft.com/office/drawing/2014/main" id="{EAFF53FE-1A13-42C8-99B7-20ECC82B8F7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287008" y="995363"/>
            <a:ext cx="5523992" cy="5135820"/>
          </a:xfrm>
          <a:prstGeom prst="rect">
            <a:avLst/>
          </a:prstGeom>
          <a:ln w="57150">
            <a:noFill/>
            <a:miter lim="800000"/>
          </a:ln>
        </p:spPr>
      </p:pic>
      <p:sp>
        <p:nvSpPr>
          <p:cNvPr id="3" name="Footer Placeholder 2"/>
          <p:cNvSpPr>
            <a:spLocks noGrp="1"/>
          </p:cNvSpPr>
          <p:nvPr>
            <p:ph type="ftr" sz="quarter" idx="19"/>
          </p:nvPr>
        </p:nvSpPr>
        <p:spPr/>
        <p:txBody>
          <a:bodyPr/>
          <a:lstStyle/>
          <a:p>
            <a:r>
              <a:rPr lang="en-US"/>
              <a:t>HPE CONFIDENTIAL | AUTHORIZED HPE PARTNER USE ONLY</a:t>
            </a:r>
            <a:endParaRPr lang="en-US" dirty="0"/>
          </a:p>
        </p:txBody>
      </p:sp>
      <p:sp>
        <p:nvSpPr>
          <p:cNvPr id="4" name="Slide Number Placeholder 3"/>
          <p:cNvSpPr>
            <a:spLocks noGrp="1"/>
          </p:cNvSpPr>
          <p:nvPr>
            <p:ph type="sldNum" sz="quarter" idx="20"/>
          </p:nvPr>
        </p:nvSpPr>
        <p:spPr/>
        <p:txBody>
          <a:bodyPr/>
          <a:lstStyle/>
          <a:p>
            <a:pPr defTabSz="1088421">
              <a:buFontTx/>
              <a:buBlip>
                <a:blip r:embed="rId7"/>
              </a:buBlip>
            </a:pPr>
            <a:fld id="{104FC826-72BB-4AF1-BA01-A94F7396A7DC}" type="slidenum">
              <a:rPr lang="en-US" smtClean="0"/>
              <a:pPr defTabSz="1088421">
                <a:buFontTx/>
                <a:buBlip>
                  <a:blip r:embed="rId7"/>
                </a:buBlip>
              </a:pPr>
              <a:t>35</a:t>
            </a:fld>
            <a:endParaRPr lang="en-US" dirty="0"/>
          </a:p>
        </p:txBody>
      </p:sp>
    </p:spTree>
    <p:extLst>
      <p:ext uri="{BB962C8B-B14F-4D97-AF65-F5344CB8AC3E}">
        <p14:creationId xmlns:p14="http://schemas.microsoft.com/office/powerpoint/2010/main" val="3828993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Thank you</a:t>
            </a:r>
            <a:endParaRPr lang="en-US" dirty="0"/>
          </a:p>
        </p:txBody>
      </p:sp>
      <p:sp>
        <p:nvSpPr>
          <p:cNvPr id="35" name="Text Placeholder 34"/>
          <p:cNvSpPr>
            <a:spLocks noGrp="1"/>
          </p:cNvSpPr>
          <p:nvPr>
            <p:ph type="body" sz="quarter" idx="13"/>
          </p:nvPr>
        </p:nvSpPr>
        <p:spPr/>
        <p:txBody>
          <a:bodyPr/>
          <a:lstStyle/>
          <a:p>
            <a:r>
              <a:rPr lang="en-US" dirty="0"/>
              <a:t>Engage with HPE Storage:</a:t>
            </a:r>
          </a:p>
          <a:p>
            <a:pPr marL="342900" indent="-342900">
              <a:buFont typeface="MetricHPE" panose="020B0604020202020204" pitchFamily="34" charset="0"/>
              <a:buChar char="•"/>
            </a:pPr>
            <a:r>
              <a:rPr lang="en-US" dirty="0"/>
              <a:t>Web: </a:t>
            </a:r>
            <a:r>
              <a:rPr lang="en-US" dirty="0">
                <a:hlinkClick r:id="rId2"/>
              </a:rPr>
              <a:t>hpe.com/</a:t>
            </a:r>
            <a:r>
              <a:rPr lang="en-US" dirty="0" err="1">
                <a:hlinkClick r:id="rId2"/>
              </a:rPr>
              <a:t>simplivity</a:t>
            </a:r>
            <a:endParaRPr lang="en-US" dirty="0"/>
          </a:p>
          <a:p>
            <a:pPr marL="342900" indent="-342900">
              <a:buFont typeface="MetricHPE" panose="020B0604020202020204" pitchFamily="34" charset="0"/>
              <a:buChar char="•"/>
            </a:pPr>
            <a:r>
              <a:rPr lang="en-US" dirty="0"/>
              <a:t>Twitter: </a:t>
            </a:r>
            <a:r>
              <a:rPr lang="en-US" dirty="0">
                <a:hlinkClick r:id="rId3"/>
              </a:rPr>
              <a:t>@</a:t>
            </a:r>
            <a:r>
              <a:rPr lang="en-US" dirty="0" err="1">
                <a:hlinkClick r:id="rId3"/>
              </a:rPr>
              <a:t>HPE_SimpliVity</a:t>
            </a:r>
            <a:endParaRPr lang="en-US" dirty="0"/>
          </a:p>
          <a:p>
            <a:pPr marL="342900" indent="-342900">
              <a:buFont typeface="MetricHPE" panose="020B0604020202020204" pitchFamily="34" charset="0"/>
              <a:buChar char="•"/>
            </a:pPr>
            <a:r>
              <a:rPr lang="en-US" dirty="0"/>
              <a:t>Facebook: </a:t>
            </a:r>
            <a:r>
              <a:rPr lang="en-US" dirty="0">
                <a:hlinkClick r:id="rId4"/>
              </a:rPr>
              <a:t>facebook.com/</a:t>
            </a:r>
            <a:r>
              <a:rPr lang="en-US" dirty="0" err="1">
                <a:hlinkClick r:id="rId4"/>
              </a:rPr>
              <a:t>HPESimpliVity</a:t>
            </a:r>
            <a:endParaRPr lang="en-US" dirty="0"/>
          </a:p>
          <a:p>
            <a:pPr marL="342900" indent="-342900">
              <a:buFont typeface="MetricHPE" panose="020B0604020202020204" pitchFamily="34" charset="0"/>
              <a:buChar char="•"/>
            </a:pPr>
            <a:r>
              <a:rPr lang="en-US" dirty="0"/>
              <a:t>YouTube: </a:t>
            </a:r>
            <a:r>
              <a:rPr lang="en-US" dirty="0">
                <a:hlinkClick r:id="rId5"/>
              </a:rPr>
              <a:t>search HPE Technology</a:t>
            </a:r>
            <a:endParaRPr lang="en-US" dirty="0"/>
          </a:p>
        </p:txBody>
      </p:sp>
      <p:sp>
        <p:nvSpPr>
          <p:cNvPr id="3" name="Footer Placeholder 2"/>
          <p:cNvSpPr>
            <a:spLocks noGrp="1"/>
          </p:cNvSpPr>
          <p:nvPr>
            <p:ph type="ftr" sz="quarter" idx="14"/>
          </p:nvPr>
        </p:nvSpPr>
        <p:spPr/>
        <p:txBody>
          <a:bodyPr/>
          <a:lstStyle/>
          <a:p>
            <a:r>
              <a:rPr lang="en-US"/>
              <a:t>HPE CONFIDENTIAL | AUTHORIZED HPE PARTNER USE ONLY</a:t>
            </a:r>
            <a:endParaRPr lang="en-US" dirty="0"/>
          </a:p>
        </p:txBody>
      </p:sp>
      <p:sp>
        <p:nvSpPr>
          <p:cNvPr id="5" name="Slide Number Placeholder 4"/>
          <p:cNvSpPr>
            <a:spLocks noGrp="1"/>
          </p:cNvSpPr>
          <p:nvPr>
            <p:ph type="sldNum" sz="quarter" idx="15"/>
          </p:nvPr>
        </p:nvSpPr>
        <p:spPr/>
        <p:txBody>
          <a:bodyPr/>
          <a:lstStyle/>
          <a:p>
            <a:fld id="{104FC826-72BB-4AF1-BA01-A94F7396A7DC}" type="slidenum">
              <a:rPr lang="en-US" smtClean="0"/>
              <a:pPr/>
              <a:t>36</a:t>
            </a:fld>
            <a:endParaRPr lang="en-US" dirty="0"/>
          </a:p>
        </p:txBody>
      </p:sp>
    </p:spTree>
    <p:extLst>
      <p:ext uri="{BB962C8B-B14F-4D97-AF65-F5344CB8AC3E}">
        <p14:creationId xmlns:p14="http://schemas.microsoft.com/office/powerpoint/2010/main" val="2543309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p:cNvGrpSpPr/>
          <p:nvPr/>
        </p:nvGrpSpPr>
        <p:grpSpPr>
          <a:xfrm>
            <a:off x="5501854" y="1167067"/>
            <a:ext cx="3829322" cy="5374479"/>
            <a:chOff x="5501854" y="810250"/>
            <a:chExt cx="3829322" cy="5374479"/>
          </a:xfrm>
        </p:grpSpPr>
        <p:grpSp>
          <p:nvGrpSpPr>
            <p:cNvPr id="34" name="Group 33"/>
            <p:cNvGrpSpPr/>
            <p:nvPr/>
          </p:nvGrpSpPr>
          <p:grpSpPr>
            <a:xfrm>
              <a:off x="5643398" y="810250"/>
              <a:ext cx="3687778" cy="5374479"/>
              <a:chOff x="8359497" y="690927"/>
              <a:chExt cx="3678654" cy="5387806"/>
            </a:xfrm>
          </p:grpSpPr>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8510726" y="690927"/>
                <a:ext cx="3527425" cy="536575"/>
              </a:xfrm>
              <a:prstGeom prst="rect">
                <a:avLst/>
              </a:prstGeom>
              <a:noFill/>
              <a:ln>
                <a:noFill/>
              </a:ln>
            </p:spPr>
          </p:pic>
          <p:sp>
            <p:nvSpPr>
              <p:cNvPr id="75" name="TextBox 74"/>
              <p:cNvSpPr txBox="1"/>
              <p:nvPr/>
            </p:nvSpPr>
            <p:spPr>
              <a:xfrm>
                <a:off x="9086203" y="722928"/>
                <a:ext cx="2740948" cy="496749"/>
              </a:xfrm>
              <a:prstGeom prst="rect">
                <a:avLst/>
              </a:prstGeom>
              <a:noFill/>
            </p:spPr>
            <p:txBody>
              <a:bodyPr wrap="square" rtlCol="0">
                <a:spAutoFit/>
              </a:bodyPr>
              <a:lstStyle/>
              <a:p>
                <a:pPr algn="ctr" defTabSz="605582">
                  <a:lnSpc>
                    <a:spcPct val="110000"/>
                  </a:lnSpc>
                </a:pPr>
                <a:r>
                  <a:rPr lang="en-US" sz="1200" dirty="0">
                    <a:solidFill>
                      <a:prstClr val="white"/>
                    </a:solidFill>
                    <a:latin typeface="MetricHPE" panose="020B0703030202060203" pitchFamily="34" charset="0"/>
                    <a:cs typeface="MetricHPE"/>
                  </a:rPr>
                  <a:t>HPE SimpliVity Hyperconverged Infrastructure</a:t>
                </a:r>
                <a:endParaRPr lang="en-US" sz="900" dirty="0">
                  <a:solidFill>
                    <a:prstClr val="white"/>
                  </a:solidFill>
                  <a:latin typeface="MetricHPE" panose="020B0703030202060203" pitchFamily="34" charset="0"/>
                  <a:cs typeface="MetricHPE"/>
                </a:endParaRPr>
              </a:p>
            </p:txBody>
          </p:sp>
          <p:cxnSp>
            <p:nvCxnSpPr>
              <p:cNvPr id="143" name="Straight Connector 142"/>
              <p:cNvCxnSpPr/>
              <p:nvPr/>
            </p:nvCxnSpPr>
            <p:spPr>
              <a:xfrm flipV="1">
                <a:off x="8359497" y="3970610"/>
                <a:ext cx="687047" cy="2108123"/>
              </a:xfrm>
              <a:prstGeom prst="line">
                <a:avLst/>
              </a:prstGeom>
              <a:ln w="22225" cmpd="sng">
                <a:solidFill>
                  <a:srgbClr val="A6A6A6"/>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41" name="Straight Connector 140"/>
              <p:cNvCxnSpPr/>
              <p:nvPr/>
            </p:nvCxnSpPr>
            <p:spPr>
              <a:xfrm flipV="1">
                <a:off x="8403717" y="2769314"/>
                <a:ext cx="642827" cy="5464"/>
              </a:xfrm>
              <a:prstGeom prst="line">
                <a:avLst/>
              </a:prstGeom>
              <a:ln w="22225" cmpd="sng">
                <a:solidFill>
                  <a:srgbClr val="A6A6A6"/>
                </a:solidFill>
                <a:prstDash val="sysDash"/>
              </a:ln>
              <a:effectLst/>
            </p:spPr>
            <p:style>
              <a:lnRef idx="2">
                <a:schemeClr val="accent1"/>
              </a:lnRef>
              <a:fillRef idx="0">
                <a:schemeClr val="accent1"/>
              </a:fillRef>
              <a:effectRef idx="1">
                <a:schemeClr val="accent1"/>
              </a:effectRef>
              <a:fontRef idx="minor">
                <a:schemeClr val="tx1"/>
              </a:fontRef>
            </p:style>
          </p:cxnSp>
        </p:grpSp>
        <p:cxnSp>
          <p:nvCxnSpPr>
            <p:cNvPr id="150" name="Straight Connector 149"/>
            <p:cNvCxnSpPr/>
            <p:nvPr/>
          </p:nvCxnSpPr>
          <p:spPr>
            <a:xfrm flipV="1">
              <a:off x="5501854" y="6178503"/>
              <a:ext cx="117438" cy="3731"/>
            </a:xfrm>
            <a:prstGeom prst="line">
              <a:avLst/>
            </a:prstGeom>
            <a:ln w="22225" cmpd="sng">
              <a:solidFill>
                <a:srgbClr val="A6A6A6"/>
              </a:solidFill>
              <a:prstDash val="sysDash"/>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p:txBody>
          <a:bodyPr/>
          <a:lstStyle/>
          <a:p>
            <a:r>
              <a:rPr lang="en-US"/>
              <a:t>What’s to simplify? Evolution of convergence</a:t>
            </a:r>
            <a:endParaRPr lang="en-US" dirty="0"/>
          </a:p>
        </p:txBody>
      </p:sp>
      <p:grpSp>
        <p:nvGrpSpPr>
          <p:cNvPr id="33" name="Group 32"/>
          <p:cNvGrpSpPr/>
          <p:nvPr/>
        </p:nvGrpSpPr>
        <p:grpSpPr>
          <a:xfrm>
            <a:off x="2913429" y="1167696"/>
            <a:ext cx="3593311" cy="5285571"/>
            <a:chOff x="5636299" y="691539"/>
            <a:chExt cx="3584420" cy="5298679"/>
          </a:xfrm>
        </p:grpSpPr>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5950469" y="691539"/>
              <a:ext cx="3270250" cy="536575"/>
            </a:xfrm>
            <a:prstGeom prst="rect">
              <a:avLst/>
            </a:prstGeom>
            <a:noFill/>
            <a:ln>
              <a:noFill/>
            </a:ln>
          </p:spPr>
        </p:pic>
        <p:pic>
          <p:nvPicPr>
            <p:cNvPr id="118" name="Picture 117" descr="Master-01.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02120" y="3613233"/>
              <a:ext cx="1459169" cy="229001"/>
            </a:xfrm>
            <a:prstGeom prst="rect">
              <a:avLst/>
            </a:prstGeom>
          </p:spPr>
        </p:pic>
        <p:pic>
          <p:nvPicPr>
            <p:cNvPr id="121" name="Picture 120" descr="Master-01.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02120" y="3350543"/>
              <a:ext cx="1459169" cy="229001"/>
            </a:xfrm>
            <a:prstGeom prst="rect">
              <a:avLst/>
            </a:prstGeom>
          </p:spPr>
        </p:pic>
        <p:pic>
          <p:nvPicPr>
            <p:cNvPr id="122" name="Picture 121" descr="Master-01.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02120" y="3087853"/>
              <a:ext cx="1459169" cy="229001"/>
            </a:xfrm>
            <a:prstGeom prst="rect">
              <a:avLst/>
            </a:prstGeom>
          </p:spPr>
        </p:pic>
        <p:cxnSp>
          <p:nvCxnSpPr>
            <p:cNvPr id="117" name="Straight Connector 116"/>
            <p:cNvCxnSpPr/>
            <p:nvPr/>
          </p:nvCxnSpPr>
          <p:spPr>
            <a:xfrm>
              <a:off x="5646021" y="1556441"/>
              <a:ext cx="1196986" cy="1447288"/>
            </a:xfrm>
            <a:prstGeom prst="line">
              <a:avLst/>
            </a:prstGeom>
            <a:ln w="22225" cmpd="sng">
              <a:solidFill>
                <a:srgbClr val="A6A6A6"/>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5636299" y="3826431"/>
              <a:ext cx="1206708" cy="0"/>
            </a:xfrm>
            <a:prstGeom prst="line">
              <a:avLst/>
            </a:prstGeom>
            <a:ln w="22225" cmpd="sng">
              <a:solidFill>
                <a:srgbClr val="A6A6A6"/>
              </a:solidFill>
              <a:prstDash val="sysDash"/>
            </a:ln>
            <a:effectLst/>
          </p:spPr>
          <p:style>
            <a:lnRef idx="2">
              <a:schemeClr val="accent1"/>
            </a:lnRef>
            <a:fillRef idx="0">
              <a:schemeClr val="accent1"/>
            </a:fillRef>
            <a:effectRef idx="1">
              <a:schemeClr val="accent1"/>
            </a:effectRef>
            <a:fontRef idx="minor">
              <a:schemeClr val="tx1"/>
            </a:fontRef>
          </p:style>
        </p:cxnSp>
        <p:sp>
          <p:nvSpPr>
            <p:cNvPr id="74" name="TextBox 73"/>
            <p:cNvSpPr txBox="1"/>
            <p:nvPr/>
          </p:nvSpPr>
          <p:spPr>
            <a:xfrm>
              <a:off x="6462008" y="807330"/>
              <a:ext cx="2584552" cy="282122"/>
            </a:xfrm>
            <a:prstGeom prst="rect">
              <a:avLst/>
            </a:prstGeom>
            <a:noFill/>
          </p:spPr>
          <p:txBody>
            <a:bodyPr wrap="square" rtlCol="0">
              <a:spAutoFit/>
            </a:bodyPr>
            <a:lstStyle/>
            <a:p>
              <a:pPr algn="ctr" defTabSz="605582">
                <a:lnSpc>
                  <a:spcPct val="110000"/>
                </a:lnSpc>
              </a:pPr>
              <a:r>
                <a:rPr lang="en-US" sz="1200" dirty="0">
                  <a:solidFill>
                    <a:prstClr val="white"/>
                  </a:solidFill>
                  <a:latin typeface="MetricHPE" panose="020B0703030202060203" pitchFamily="34" charset="0"/>
                  <a:cs typeface="MetricHPE"/>
                </a:rPr>
                <a:t>Other Hyperconverged Solutions</a:t>
              </a:r>
              <a:endParaRPr lang="en-US" sz="900" dirty="0">
                <a:solidFill>
                  <a:prstClr val="white"/>
                </a:solidFill>
                <a:latin typeface="MetricHPE" panose="020B0703030202060203" pitchFamily="34" charset="0"/>
                <a:cs typeface="MetricHPE"/>
              </a:endParaRPr>
            </a:p>
          </p:txBody>
        </p:sp>
        <p:pic>
          <p:nvPicPr>
            <p:cNvPr id="95" name="Picture 94" descr="Master-04.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05816" y="3911003"/>
              <a:ext cx="1466741" cy="274423"/>
            </a:xfrm>
            <a:prstGeom prst="rect">
              <a:avLst/>
            </a:prstGeom>
          </p:spPr>
        </p:pic>
        <p:pic>
          <p:nvPicPr>
            <p:cNvPr id="96" name="Picture 95" descr="Master-05.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05816" y="4229619"/>
              <a:ext cx="1466741" cy="281993"/>
            </a:xfrm>
            <a:prstGeom prst="rect">
              <a:avLst/>
            </a:prstGeom>
          </p:spPr>
        </p:pic>
        <p:pic>
          <p:nvPicPr>
            <p:cNvPr id="98" name="Picture 97" descr="Master-07.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94548" y="4613007"/>
              <a:ext cx="1466741" cy="266852"/>
            </a:xfrm>
            <a:prstGeom prst="rect">
              <a:avLst/>
            </a:prstGeom>
          </p:spPr>
        </p:pic>
        <p:pic>
          <p:nvPicPr>
            <p:cNvPr id="99" name="Picture 98" descr="Master-08.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89838" y="4926421"/>
              <a:ext cx="1468632" cy="274423"/>
            </a:xfrm>
            <a:prstGeom prst="rect">
              <a:avLst/>
            </a:prstGeom>
          </p:spPr>
        </p:pic>
        <p:sp>
          <p:nvSpPr>
            <p:cNvPr id="106" name="Rectangle 105"/>
            <p:cNvSpPr>
              <a:spLocks/>
            </p:cNvSpPr>
            <p:nvPr/>
          </p:nvSpPr>
          <p:spPr>
            <a:xfrm>
              <a:off x="6850113" y="3041577"/>
              <a:ext cx="1566862" cy="831577"/>
            </a:xfrm>
            <a:prstGeom prst="rect">
              <a:avLst/>
            </a:prstGeom>
            <a:noFill/>
            <a:ln w="381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618" tIns="60809" rIns="121618" bIns="60809" numCol="1" spcCol="0" rtlCol="0" fromWordArt="0" anchor="ctr" anchorCtr="0" forceAA="0" compatLnSpc="1">
              <a:prstTxWarp prst="textNoShape">
                <a:avLst/>
              </a:prstTxWarp>
              <a:noAutofit/>
            </a:bodyPr>
            <a:lstStyle/>
            <a:p>
              <a:pPr algn="ctr" defTabSz="605582"/>
              <a:endParaRPr lang="en-US" sz="2400" dirty="0">
                <a:solidFill>
                  <a:prstClr val="white"/>
                </a:solidFill>
                <a:latin typeface="MetricHPE" panose="020B0703030202060203" pitchFamily="34" charset="0"/>
              </a:endParaRPr>
            </a:p>
          </p:txBody>
        </p:sp>
        <p:pic>
          <p:nvPicPr>
            <p:cNvPr id="127" name="Picture 126" descr="Master-20.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03375" y="5257794"/>
              <a:ext cx="1088227" cy="732424"/>
            </a:xfrm>
            <a:prstGeom prst="rect">
              <a:avLst/>
            </a:prstGeom>
          </p:spPr>
        </p:pic>
      </p:grpSp>
      <p:grpSp>
        <p:nvGrpSpPr>
          <p:cNvPr id="6" name="Group 5"/>
          <p:cNvGrpSpPr>
            <a:grpSpLocks/>
          </p:cNvGrpSpPr>
          <p:nvPr/>
        </p:nvGrpSpPr>
        <p:grpSpPr>
          <a:xfrm>
            <a:off x="3055489" y="3578322"/>
            <a:ext cx="982068" cy="615107"/>
            <a:chOff x="5845736" y="3035245"/>
            <a:chExt cx="979639" cy="616632"/>
          </a:xfrm>
        </p:grpSpPr>
        <p:pic>
          <p:nvPicPr>
            <p:cNvPr id="87" name="Picture 8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878123" y="3035245"/>
              <a:ext cx="947252" cy="616632"/>
            </a:xfrm>
            <a:prstGeom prst="rect">
              <a:avLst/>
            </a:prstGeom>
          </p:spPr>
        </p:pic>
        <p:sp>
          <p:nvSpPr>
            <p:cNvPr id="120" name="TextBox 119"/>
            <p:cNvSpPr txBox="1"/>
            <p:nvPr/>
          </p:nvSpPr>
          <p:spPr>
            <a:xfrm>
              <a:off x="5845736" y="3180422"/>
              <a:ext cx="923599" cy="362020"/>
            </a:xfrm>
            <a:prstGeom prst="rect">
              <a:avLst/>
            </a:prstGeom>
            <a:noFill/>
          </p:spPr>
          <p:txBody>
            <a:bodyPr wrap="square" rtlCol="0">
              <a:spAutoFit/>
            </a:bodyPr>
            <a:lstStyle/>
            <a:p>
              <a:pPr defTabSz="605582">
                <a:lnSpc>
                  <a:spcPct val="110000"/>
                </a:lnSpc>
              </a:pPr>
              <a:r>
                <a:rPr lang="en-US" sz="800" dirty="0">
                  <a:solidFill>
                    <a:schemeClr val="bg1"/>
                  </a:solidFill>
                  <a:latin typeface="MetricHPE" panose="020B0703030202060203" pitchFamily="34" charset="0"/>
                  <a:cs typeface="MetricHPE"/>
                </a:rPr>
                <a:t>Converge only </a:t>
              </a:r>
            </a:p>
            <a:p>
              <a:pPr defTabSz="605582">
                <a:lnSpc>
                  <a:spcPct val="110000"/>
                </a:lnSpc>
              </a:pPr>
              <a:r>
                <a:rPr lang="en-US" sz="800" dirty="0">
                  <a:solidFill>
                    <a:schemeClr val="bg1"/>
                  </a:solidFill>
                  <a:latin typeface="MetricHPE" panose="020B0703030202060203" pitchFamily="34" charset="0"/>
                  <a:cs typeface="MetricHPE"/>
                </a:rPr>
                <a:t>storage &amp; server</a:t>
              </a:r>
            </a:p>
          </p:txBody>
        </p:sp>
      </p:grpSp>
      <p:grpSp>
        <p:nvGrpSpPr>
          <p:cNvPr id="35" name="Group 34"/>
          <p:cNvGrpSpPr/>
          <p:nvPr/>
        </p:nvGrpSpPr>
        <p:grpSpPr>
          <a:xfrm>
            <a:off x="29312" y="1167696"/>
            <a:ext cx="3672117" cy="5285569"/>
            <a:chOff x="29230" y="691560"/>
            <a:chExt cx="3663033" cy="5298677"/>
          </a:xfrm>
        </p:grpSpPr>
        <p:pic>
          <p:nvPicPr>
            <p:cNvPr id="10" name="Picture 9"/>
            <p:cNvPicPr>
              <a:picLocks noChangeAspect="1"/>
            </p:cNvPicPr>
            <p:nvPr/>
          </p:nvPicPr>
          <p:blipFill>
            <a:blip r:embed="rId14" cstate="print">
              <a:extLst>
                <a:ext uri="{BEBA8EAE-BF5A-486C-A8C5-ECC9F3942E4B}">
                  <a14:imgProps xmlns:a14="http://schemas.microsoft.com/office/drawing/2010/main">
                    <a14:imgLayer r:embed="rId15">
                      <a14:imgEffect>
                        <a14:saturation sat="0"/>
                      </a14:imgEffect>
                    </a14:imgLayer>
                  </a14:imgProps>
                </a:ext>
                <a:ext uri="{28A0092B-C50C-407E-A947-70E740481C1C}">
                  <a14:useLocalDpi xmlns:a14="http://schemas.microsoft.com/office/drawing/2010/main" val="0"/>
                </a:ext>
              </a:extLst>
            </a:blip>
            <a:stretch>
              <a:fillRect/>
            </a:stretch>
          </p:blipFill>
          <p:spPr>
            <a:xfrm>
              <a:off x="555363" y="691560"/>
              <a:ext cx="3136900" cy="536575"/>
            </a:xfrm>
            <a:prstGeom prst="rect">
              <a:avLst/>
            </a:prstGeom>
            <a:noFill/>
            <a:ln>
              <a:noFill/>
            </a:ln>
          </p:spPr>
        </p:pic>
        <p:sp>
          <p:nvSpPr>
            <p:cNvPr id="72" name="TextBox 71"/>
            <p:cNvSpPr txBox="1"/>
            <p:nvPr/>
          </p:nvSpPr>
          <p:spPr>
            <a:xfrm>
              <a:off x="1532103" y="807326"/>
              <a:ext cx="1272007" cy="296199"/>
            </a:xfrm>
            <a:prstGeom prst="rect">
              <a:avLst/>
            </a:prstGeom>
            <a:noFill/>
          </p:spPr>
          <p:txBody>
            <a:bodyPr wrap="square" rtlCol="0">
              <a:spAutoFit/>
            </a:bodyPr>
            <a:lstStyle/>
            <a:p>
              <a:pPr algn="ctr" defTabSz="605582">
                <a:lnSpc>
                  <a:spcPct val="110000"/>
                </a:lnSpc>
              </a:pPr>
              <a:r>
                <a:rPr lang="en-US" sz="1200" dirty="0">
                  <a:latin typeface="MetricHPE" panose="020B0703030202060203" pitchFamily="34" charset="0"/>
                  <a:cs typeface="MetricHPE"/>
                </a:rPr>
                <a:t>Legacy Stack</a:t>
              </a:r>
            </a:p>
          </p:txBody>
        </p:sp>
        <p:pic>
          <p:nvPicPr>
            <p:cNvPr id="38" name="Picture 37" descr="Master-01.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15217" y="2354359"/>
              <a:ext cx="1459169" cy="229001"/>
            </a:xfrm>
            <a:prstGeom prst="rect">
              <a:avLst/>
            </a:prstGeom>
          </p:spPr>
        </p:pic>
        <p:pic>
          <p:nvPicPr>
            <p:cNvPr id="39" name="Picture 38" descr="Master-02.png"/>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415217" y="2667119"/>
              <a:ext cx="1459169" cy="204397"/>
            </a:xfrm>
            <a:prstGeom prst="rect">
              <a:avLst/>
            </a:prstGeom>
          </p:spPr>
        </p:pic>
        <p:pic>
          <p:nvPicPr>
            <p:cNvPr id="40" name="Picture 39" descr="Master-03.png"/>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411431" y="2940285"/>
              <a:ext cx="1466741" cy="439076"/>
            </a:xfrm>
            <a:prstGeom prst="rect">
              <a:avLst/>
            </a:prstGeom>
          </p:spPr>
        </p:pic>
        <p:pic>
          <p:nvPicPr>
            <p:cNvPr id="41" name="Picture 40" descr="Master-04.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11431" y="3911005"/>
              <a:ext cx="1466741" cy="274423"/>
            </a:xfrm>
            <a:prstGeom prst="rect">
              <a:avLst/>
            </a:prstGeom>
          </p:spPr>
        </p:pic>
        <p:pic>
          <p:nvPicPr>
            <p:cNvPr id="42" name="Picture 41" descr="Master-05.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11431" y="4239207"/>
              <a:ext cx="1466741" cy="281993"/>
            </a:xfrm>
            <a:prstGeom prst="rect">
              <a:avLst/>
            </a:prstGeom>
          </p:spPr>
        </p:pic>
        <p:pic>
          <p:nvPicPr>
            <p:cNvPr id="44" name="Picture 43" descr="Master-07.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11431" y="4608980"/>
              <a:ext cx="1466741" cy="266852"/>
            </a:xfrm>
            <a:prstGeom prst="rect">
              <a:avLst/>
            </a:prstGeom>
          </p:spPr>
        </p:pic>
        <p:pic>
          <p:nvPicPr>
            <p:cNvPr id="45" name="Picture 44" descr="Master-08.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10485" y="4929611"/>
              <a:ext cx="1468632" cy="274423"/>
            </a:xfrm>
            <a:prstGeom prst="rect">
              <a:avLst/>
            </a:prstGeom>
          </p:spPr>
        </p:pic>
        <p:pic>
          <p:nvPicPr>
            <p:cNvPr id="47" name="Picture 46" descr="Master-03.png"/>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411431" y="3403160"/>
              <a:ext cx="1466741" cy="439076"/>
            </a:xfrm>
            <a:prstGeom prst="rect">
              <a:avLst/>
            </a:prstGeom>
          </p:spPr>
        </p:pic>
        <p:pic>
          <p:nvPicPr>
            <p:cNvPr id="48" name="Picture 47" descr="Master-01.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15217" y="2081573"/>
              <a:ext cx="1459169" cy="229001"/>
            </a:xfrm>
            <a:prstGeom prst="rect">
              <a:avLst/>
            </a:prstGeom>
          </p:spPr>
        </p:pic>
        <p:pic>
          <p:nvPicPr>
            <p:cNvPr id="49" name="Picture 48" descr="Master-01.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15217" y="1808786"/>
              <a:ext cx="1459169" cy="229001"/>
            </a:xfrm>
            <a:prstGeom prst="rect">
              <a:avLst/>
            </a:prstGeom>
          </p:spPr>
        </p:pic>
        <p:pic>
          <p:nvPicPr>
            <p:cNvPr id="50" name="Picture 49" descr="Master-01.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15217" y="1535999"/>
              <a:ext cx="1459169" cy="229001"/>
            </a:xfrm>
            <a:prstGeom prst="rect">
              <a:avLst/>
            </a:prstGeom>
          </p:spPr>
        </p:pic>
        <p:sp>
          <p:nvSpPr>
            <p:cNvPr id="53" name="TextBox 52"/>
            <p:cNvSpPr txBox="1"/>
            <p:nvPr/>
          </p:nvSpPr>
          <p:spPr>
            <a:xfrm>
              <a:off x="152041" y="1946925"/>
              <a:ext cx="1228108" cy="231404"/>
            </a:xfrm>
            <a:prstGeom prst="rect">
              <a:avLst/>
            </a:prstGeom>
            <a:noFill/>
          </p:spPr>
          <p:txBody>
            <a:bodyPr wrap="square" rtlCol="0">
              <a:spAutoFit/>
            </a:bodyPr>
            <a:lstStyle/>
            <a:p>
              <a:pPr algn="r" defTabSz="605582"/>
              <a:r>
                <a:rPr lang="en-US" sz="900" dirty="0">
                  <a:solidFill>
                    <a:schemeClr val="bg1"/>
                  </a:solidFill>
                  <a:latin typeface="MetricHPE" panose="020B0703030202060203" pitchFamily="34" charset="0"/>
                </a:rPr>
                <a:t>Servers &amp; VMware</a:t>
              </a:r>
            </a:p>
          </p:txBody>
        </p:sp>
        <p:sp>
          <p:nvSpPr>
            <p:cNvPr id="54" name="TextBox 53"/>
            <p:cNvSpPr txBox="1"/>
            <p:nvPr/>
          </p:nvSpPr>
          <p:spPr>
            <a:xfrm>
              <a:off x="263687" y="2656906"/>
              <a:ext cx="1116462" cy="231404"/>
            </a:xfrm>
            <a:prstGeom prst="rect">
              <a:avLst/>
            </a:prstGeom>
            <a:noFill/>
          </p:spPr>
          <p:txBody>
            <a:bodyPr wrap="square" rtlCol="0">
              <a:spAutoFit/>
            </a:bodyPr>
            <a:lstStyle/>
            <a:p>
              <a:pPr algn="r" defTabSz="605582"/>
              <a:r>
                <a:rPr lang="en-US" sz="900" dirty="0">
                  <a:solidFill>
                    <a:schemeClr val="bg1"/>
                  </a:solidFill>
                  <a:latin typeface="MetricHPE" panose="020B0703030202060203" pitchFamily="34" charset="0"/>
                  <a:cs typeface="MetricHPE"/>
                </a:rPr>
                <a:t>Storage Switch</a:t>
              </a:r>
            </a:p>
          </p:txBody>
        </p:sp>
        <p:sp>
          <p:nvSpPr>
            <p:cNvPr id="55" name="TextBox 54"/>
            <p:cNvSpPr txBox="1"/>
            <p:nvPr/>
          </p:nvSpPr>
          <p:spPr>
            <a:xfrm>
              <a:off x="29230" y="3285124"/>
              <a:ext cx="1350919" cy="231404"/>
            </a:xfrm>
            <a:prstGeom prst="rect">
              <a:avLst/>
            </a:prstGeom>
            <a:noFill/>
          </p:spPr>
          <p:txBody>
            <a:bodyPr wrap="square" rtlCol="0">
              <a:spAutoFit/>
            </a:bodyPr>
            <a:lstStyle/>
            <a:p>
              <a:pPr algn="r" defTabSz="605582"/>
              <a:r>
                <a:rPr lang="en-US" sz="900" dirty="0">
                  <a:solidFill>
                    <a:schemeClr val="bg1"/>
                  </a:solidFill>
                  <a:latin typeface="MetricHPE" panose="020B0703030202060203" pitchFamily="34" charset="0"/>
                  <a:cs typeface="MetricHPE"/>
                </a:rPr>
                <a:t>HA Shared Storage</a:t>
              </a:r>
            </a:p>
          </p:txBody>
        </p:sp>
        <p:sp>
          <p:nvSpPr>
            <p:cNvPr id="56" name="TextBox 55"/>
            <p:cNvSpPr txBox="1"/>
            <p:nvPr/>
          </p:nvSpPr>
          <p:spPr>
            <a:xfrm>
              <a:off x="541335" y="4625201"/>
              <a:ext cx="838814" cy="231404"/>
            </a:xfrm>
            <a:prstGeom prst="rect">
              <a:avLst/>
            </a:prstGeom>
            <a:noFill/>
          </p:spPr>
          <p:txBody>
            <a:bodyPr wrap="square" rtlCol="0">
              <a:spAutoFit/>
            </a:bodyPr>
            <a:lstStyle/>
            <a:p>
              <a:pPr algn="r" defTabSz="605582"/>
              <a:r>
                <a:rPr lang="en-US" sz="900" dirty="0">
                  <a:solidFill>
                    <a:schemeClr val="bg1"/>
                  </a:solidFill>
                  <a:latin typeface="MetricHPE" panose="020B0703030202060203" pitchFamily="34" charset="0"/>
                  <a:cs typeface="MetricHPE"/>
                </a:rPr>
                <a:t>SSD Array</a:t>
              </a:r>
            </a:p>
          </p:txBody>
        </p:sp>
        <p:sp>
          <p:nvSpPr>
            <p:cNvPr id="57" name="TextBox 56"/>
            <p:cNvSpPr txBox="1"/>
            <p:nvPr/>
          </p:nvSpPr>
          <p:spPr>
            <a:xfrm>
              <a:off x="152041" y="3940190"/>
              <a:ext cx="1228108" cy="231404"/>
            </a:xfrm>
            <a:prstGeom prst="rect">
              <a:avLst/>
            </a:prstGeom>
            <a:noFill/>
          </p:spPr>
          <p:txBody>
            <a:bodyPr wrap="square" rtlCol="0">
              <a:spAutoFit/>
            </a:bodyPr>
            <a:lstStyle/>
            <a:p>
              <a:pPr algn="r" defTabSz="605582"/>
              <a:r>
                <a:rPr lang="en-US" sz="900" dirty="0">
                  <a:solidFill>
                    <a:schemeClr val="bg1"/>
                  </a:solidFill>
                  <a:latin typeface="MetricHPE" panose="020B0703030202060203" pitchFamily="34" charset="0"/>
                  <a:cs typeface="MetricHPE"/>
                </a:rPr>
                <a:t>Backup &amp; Dedupe</a:t>
              </a:r>
            </a:p>
          </p:txBody>
        </p:sp>
        <p:sp>
          <p:nvSpPr>
            <p:cNvPr id="59" name="TextBox 58"/>
            <p:cNvSpPr txBox="1"/>
            <p:nvPr/>
          </p:nvSpPr>
          <p:spPr>
            <a:xfrm>
              <a:off x="152041" y="4264411"/>
              <a:ext cx="1228108" cy="231404"/>
            </a:xfrm>
            <a:prstGeom prst="rect">
              <a:avLst/>
            </a:prstGeom>
            <a:noFill/>
          </p:spPr>
          <p:txBody>
            <a:bodyPr wrap="square" rtlCol="0">
              <a:spAutoFit/>
            </a:bodyPr>
            <a:lstStyle/>
            <a:p>
              <a:pPr algn="r" defTabSz="456039">
                <a:defRPr/>
              </a:pPr>
              <a:r>
                <a:rPr lang="en-US" sz="900" dirty="0">
                  <a:solidFill>
                    <a:schemeClr val="bg1"/>
                  </a:solidFill>
                  <a:latin typeface="MetricHPE" panose="020B0703030202060203" pitchFamily="34" charset="0"/>
                  <a:cs typeface="MetricHPE"/>
                </a:rPr>
                <a:t>WAN Optimization</a:t>
              </a:r>
            </a:p>
          </p:txBody>
        </p:sp>
        <p:sp>
          <p:nvSpPr>
            <p:cNvPr id="61" name="TextBox 60"/>
            <p:cNvSpPr txBox="1"/>
            <p:nvPr/>
          </p:nvSpPr>
          <p:spPr>
            <a:xfrm>
              <a:off x="152041" y="4947713"/>
              <a:ext cx="1228108" cy="231404"/>
            </a:xfrm>
            <a:prstGeom prst="rect">
              <a:avLst/>
            </a:prstGeom>
            <a:noFill/>
          </p:spPr>
          <p:txBody>
            <a:bodyPr wrap="square" rtlCol="0">
              <a:spAutoFit/>
            </a:bodyPr>
            <a:lstStyle/>
            <a:p>
              <a:pPr algn="r" defTabSz="605582"/>
              <a:r>
                <a:rPr lang="en-US" sz="900" dirty="0">
                  <a:solidFill>
                    <a:schemeClr val="bg1"/>
                  </a:solidFill>
                  <a:latin typeface="MetricHPE" panose="020B0703030202060203" pitchFamily="34" charset="0"/>
                  <a:cs typeface="MetricHPE"/>
                </a:rPr>
                <a:t>Storage Caching</a:t>
              </a:r>
            </a:p>
          </p:txBody>
        </p:sp>
        <p:sp>
          <p:nvSpPr>
            <p:cNvPr id="62" name="TextBox 61"/>
            <p:cNvSpPr txBox="1"/>
            <p:nvPr/>
          </p:nvSpPr>
          <p:spPr>
            <a:xfrm>
              <a:off x="240251" y="5353470"/>
              <a:ext cx="1291852" cy="354821"/>
            </a:xfrm>
            <a:prstGeom prst="rect">
              <a:avLst/>
            </a:prstGeom>
            <a:noFill/>
          </p:spPr>
          <p:txBody>
            <a:bodyPr wrap="square" rtlCol="0">
              <a:spAutoFit/>
            </a:bodyPr>
            <a:lstStyle/>
            <a:p>
              <a:pPr algn="r" defTabSz="605582"/>
              <a:r>
                <a:rPr lang="en-US" sz="900" dirty="0">
                  <a:solidFill>
                    <a:schemeClr val="bg1"/>
                  </a:solidFill>
                  <a:latin typeface="MetricHPE" panose="020B0703030202060203" pitchFamily="34" charset="0"/>
                  <a:cs typeface="MetricHPE"/>
                </a:rPr>
                <a:t>Data Protection Apps </a:t>
              </a:r>
              <a:r>
                <a:rPr lang="en-US" sz="800" dirty="0">
                  <a:solidFill>
                    <a:schemeClr val="bg1"/>
                  </a:solidFill>
                  <a:latin typeface="MetricHPE" panose="020B0703030202060203" pitchFamily="34" charset="0"/>
                  <a:cs typeface="MetricHPE"/>
                </a:rPr>
                <a:t>(Backup &amp; Replication)</a:t>
              </a:r>
            </a:p>
          </p:txBody>
        </p:sp>
        <p:pic>
          <p:nvPicPr>
            <p:cNvPr id="116" name="Picture 115" descr="Master-20.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16920" y="5257813"/>
              <a:ext cx="1088227" cy="732424"/>
            </a:xfrm>
            <a:prstGeom prst="rect">
              <a:avLst/>
            </a:prstGeom>
          </p:spPr>
        </p:pic>
      </p:grpSp>
      <p:grpSp>
        <p:nvGrpSpPr>
          <p:cNvPr id="11" name="Group 10"/>
          <p:cNvGrpSpPr>
            <a:grpSpLocks/>
          </p:cNvGrpSpPr>
          <p:nvPr/>
        </p:nvGrpSpPr>
        <p:grpSpPr>
          <a:xfrm>
            <a:off x="6284071" y="3578322"/>
            <a:ext cx="1879891" cy="916307"/>
            <a:chOff x="9654606" y="3766808"/>
            <a:chExt cx="1840902" cy="905338"/>
          </a:xfrm>
        </p:grpSpPr>
        <p:pic>
          <p:nvPicPr>
            <p:cNvPr id="92" name="Picture 91">
              <a:extLst>
                <a:ext uri="{FF2B5EF4-FFF2-40B4-BE49-F238E27FC236}">
                  <a16:creationId xmlns:a16="http://schemas.microsoft.com/office/drawing/2014/main" id="{B9427DB4-14D1-5C44-BF6B-699901A3E352}"/>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9654606" y="4049394"/>
              <a:ext cx="1840900" cy="622752"/>
            </a:xfrm>
            <a:prstGeom prst="rect">
              <a:avLst/>
            </a:prstGeom>
          </p:spPr>
        </p:pic>
        <p:pic>
          <p:nvPicPr>
            <p:cNvPr id="93" name="Picture 92">
              <a:extLst>
                <a:ext uri="{FF2B5EF4-FFF2-40B4-BE49-F238E27FC236}">
                  <a16:creationId xmlns:a16="http://schemas.microsoft.com/office/drawing/2014/main" id="{5D0FC919-975A-E440-B7B2-6B11CCE5BA6E}"/>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9654607" y="3766808"/>
              <a:ext cx="1840901" cy="622753"/>
            </a:xfrm>
            <a:prstGeom prst="rect">
              <a:avLst/>
            </a:prstGeom>
          </p:spPr>
        </p:pic>
      </p:grpSp>
      <p:pic>
        <p:nvPicPr>
          <p:cNvPr id="101" name="Picture 100"/>
          <p:cNvPicPr>
            <a:picLocks noChangeAspect="1"/>
          </p:cNvPicPr>
          <p:nvPr/>
        </p:nvPicPr>
        <p:blipFill rotWithShape="1">
          <a:blip r:embed="rId19" cstate="print">
            <a:extLst>
              <a:ext uri="{28A0092B-C50C-407E-A947-70E740481C1C}">
                <a14:useLocalDpi xmlns:a14="http://schemas.microsoft.com/office/drawing/2010/main" val="0"/>
              </a:ext>
            </a:extLst>
          </a:blip>
          <a:srcRect t="15168" r="4740" b="17205"/>
          <a:stretch/>
        </p:blipFill>
        <p:spPr>
          <a:xfrm>
            <a:off x="6394391" y="3467920"/>
            <a:ext cx="1408065" cy="265612"/>
          </a:xfrm>
          <a:prstGeom prst="rect">
            <a:avLst/>
          </a:prstGeom>
        </p:spPr>
      </p:pic>
      <p:pic>
        <p:nvPicPr>
          <p:cNvPr id="102" name="Picture 101"/>
          <p:cNvPicPr>
            <a:picLocks noChangeAspect="1"/>
          </p:cNvPicPr>
          <p:nvPr/>
        </p:nvPicPr>
        <p:blipFill rotWithShape="1">
          <a:blip r:embed="rId19" cstate="print">
            <a:extLst>
              <a:ext uri="{28A0092B-C50C-407E-A947-70E740481C1C}">
                <a14:useLocalDpi xmlns:a14="http://schemas.microsoft.com/office/drawing/2010/main" val="0"/>
              </a:ext>
            </a:extLst>
          </a:blip>
          <a:srcRect t="15168" b="17205"/>
          <a:stretch/>
        </p:blipFill>
        <p:spPr>
          <a:xfrm>
            <a:off x="6394391" y="3348368"/>
            <a:ext cx="1478128" cy="265612"/>
          </a:xfrm>
          <a:prstGeom prst="rect">
            <a:avLst/>
          </a:prstGeom>
        </p:spPr>
      </p:pic>
      <p:sp>
        <p:nvSpPr>
          <p:cNvPr id="103" name="TextBox 102"/>
          <p:cNvSpPr txBox="1">
            <a:spLocks/>
          </p:cNvSpPr>
          <p:nvPr/>
        </p:nvSpPr>
        <p:spPr>
          <a:xfrm>
            <a:off x="0" y="1789834"/>
            <a:ext cx="1306807" cy="138499"/>
          </a:xfrm>
          <a:prstGeom prst="rect">
            <a:avLst/>
          </a:prstGeom>
          <a:noFill/>
        </p:spPr>
        <p:txBody>
          <a:bodyPr wrap="square" lIns="0" tIns="0" rIns="0" bIns="0" rtlCol="0">
            <a:spAutoFit/>
          </a:bodyPr>
          <a:lstStyle/>
          <a:p>
            <a:pPr algn="r" defTabSz="605582"/>
            <a:r>
              <a:rPr lang="en-US" sz="900" dirty="0">
                <a:solidFill>
                  <a:schemeClr val="bg1"/>
                </a:solidFill>
                <a:latin typeface="MetricHPE" panose="020B0703030202060203" pitchFamily="34" charset="0"/>
              </a:rPr>
              <a:t>Switches</a:t>
            </a:r>
          </a:p>
        </p:txBody>
      </p:sp>
      <p:pic>
        <p:nvPicPr>
          <p:cNvPr id="104" name="Picture 103" descr="Master-02.png"/>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416346" y="1863374"/>
            <a:ext cx="1462788" cy="120780"/>
          </a:xfrm>
          <a:prstGeom prst="rect">
            <a:avLst/>
          </a:prstGeom>
        </p:spPr>
      </p:pic>
      <p:pic>
        <p:nvPicPr>
          <p:cNvPr id="108" name="Picture 107" descr="Master-02.png"/>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193685" y="3348368"/>
            <a:ext cx="1462788" cy="120780"/>
          </a:xfrm>
          <a:prstGeom prst="rect">
            <a:avLst/>
          </a:prstGeom>
        </p:spPr>
      </p:pic>
      <p:sp>
        <p:nvSpPr>
          <p:cNvPr id="15" name="TextBox 14"/>
          <p:cNvSpPr txBox="1"/>
          <p:nvPr/>
        </p:nvSpPr>
        <p:spPr>
          <a:xfrm>
            <a:off x="8948416" y="1964012"/>
            <a:ext cx="3071078" cy="4283203"/>
          </a:xfrm>
          <a:prstGeom prst="rect">
            <a:avLst/>
          </a:prstGeom>
          <a:noFill/>
        </p:spPr>
        <p:txBody>
          <a:bodyPr wrap="square" lIns="0" tIns="0" rIns="0" bIns="0" rtlCol="0">
            <a:noAutofit/>
          </a:bodyPr>
          <a:lstStyle/>
          <a:p>
            <a:pPr>
              <a:lnSpc>
                <a:spcPct val="90000"/>
              </a:lnSpc>
            </a:pPr>
            <a:r>
              <a:rPr lang="en-US" dirty="0">
                <a:solidFill>
                  <a:schemeClr val="bg1"/>
                </a:solidFill>
              </a:rPr>
              <a:t>Collapse the “entire” stack into a single, intelligently simple solution with </a:t>
            </a:r>
            <a:r>
              <a:rPr lang="en-US" b="1" dirty="0">
                <a:solidFill>
                  <a:schemeClr val="bg1"/>
                </a:solidFill>
                <a:latin typeface="+mj-lt"/>
              </a:rPr>
              <a:t>density</a:t>
            </a:r>
            <a:r>
              <a:rPr lang="en-US" dirty="0">
                <a:solidFill>
                  <a:schemeClr val="bg1"/>
                </a:solidFill>
                <a:latin typeface="+mj-lt"/>
              </a:rPr>
              <a:t>, </a:t>
            </a:r>
            <a:r>
              <a:rPr lang="en-US" b="1" dirty="0">
                <a:solidFill>
                  <a:schemeClr val="bg1"/>
                </a:solidFill>
                <a:latin typeface="+mj-lt"/>
              </a:rPr>
              <a:t>resiliency</a:t>
            </a:r>
            <a:r>
              <a:rPr lang="en-US" dirty="0">
                <a:solidFill>
                  <a:schemeClr val="bg1"/>
                </a:solidFill>
                <a:latin typeface="+mj-lt"/>
              </a:rPr>
              <a:t>, and </a:t>
            </a:r>
            <a:r>
              <a:rPr lang="en-US" b="1" dirty="0">
                <a:solidFill>
                  <a:schemeClr val="bg1"/>
                </a:solidFill>
                <a:latin typeface="+mj-lt"/>
              </a:rPr>
              <a:t>performance</a:t>
            </a:r>
          </a:p>
          <a:p>
            <a:pPr marL="285750" indent="-285750">
              <a:lnSpc>
                <a:spcPct val="90000"/>
              </a:lnSpc>
              <a:buFont typeface="MetricHPE" panose="020B0604020202020204" pitchFamily="34" charset="0"/>
              <a:buChar char="•"/>
            </a:pPr>
            <a:r>
              <a:rPr lang="en-US" dirty="0">
                <a:solidFill>
                  <a:schemeClr val="bg1"/>
                </a:solidFill>
              </a:rPr>
              <a:t>Built-in resiliency, </a:t>
            </a:r>
            <a:r>
              <a:rPr lang="en-US">
                <a:solidFill>
                  <a:schemeClr val="bg1"/>
                </a:solidFill>
              </a:rPr>
              <a:t>backup, and </a:t>
            </a:r>
            <a:r>
              <a:rPr lang="en-US" dirty="0">
                <a:solidFill>
                  <a:schemeClr val="bg1"/>
                </a:solidFill>
              </a:rPr>
              <a:t>disaster recovery</a:t>
            </a:r>
          </a:p>
          <a:p>
            <a:pPr marL="285750" indent="-285750">
              <a:lnSpc>
                <a:spcPct val="90000"/>
              </a:lnSpc>
              <a:buFont typeface="MetricHPE" panose="020B0604020202020204" pitchFamily="34" charset="0"/>
              <a:buChar char="•"/>
            </a:pPr>
            <a:r>
              <a:rPr lang="en-US" dirty="0">
                <a:solidFill>
                  <a:schemeClr val="bg1"/>
                </a:solidFill>
              </a:rPr>
              <a:t>Performance with always-on inline deduplication and compression</a:t>
            </a:r>
          </a:p>
          <a:p>
            <a:pPr marL="285750" indent="-285750">
              <a:lnSpc>
                <a:spcPct val="90000"/>
              </a:lnSpc>
              <a:buFont typeface="MetricHPE" panose="020B0604020202020204" pitchFamily="34" charset="0"/>
              <a:buChar char="•"/>
            </a:pPr>
            <a:r>
              <a:rPr lang="en-US" dirty="0">
                <a:solidFill>
                  <a:schemeClr val="bg1"/>
                </a:solidFill>
              </a:rPr>
              <a:t>Reduced costs compared to legacy IT and other HCI</a:t>
            </a:r>
          </a:p>
          <a:p>
            <a:pPr marL="285750" indent="-285750">
              <a:lnSpc>
                <a:spcPct val="90000"/>
              </a:lnSpc>
              <a:buFont typeface="MetricHPE" panose="020B0604020202020204" pitchFamily="34" charset="0"/>
              <a:buChar char="•"/>
            </a:pPr>
            <a:r>
              <a:rPr lang="en-US" dirty="0">
                <a:solidFill>
                  <a:schemeClr val="bg1"/>
                </a:solidFill>
              </a:rPr>
              <a:t>Managed via single, familiar interface </a:t>
            </a:r>
          </a:p>
          <a:p>
            <a:pPr marL="285750" indent="-285750">
              <a:lnSpc>
                <a:spcPct val="90000"/>
              </a:lnSpc>
              <a:buFont typeface="MetricHPE" panose="020B0604020202020204" pitchFamily="34" charset="0"/>
              <a:buChar char="•"/>
            </a:pPr>
            <a:endParaRPr lang="en-US" dirty="0">
              <a:solidFill>
                <a:schemeClr val="bg1"/>
              </a:solidFill>
            </a:endParaRPr>
          </a:p>
        </p:txBody>
      </p:sp>
      <p:pic>
        <p:nvPicPr>
          <p:cNvPr id="60" name="Picture 59" descr="Master-02.png"/>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416346" y="1729115"/>
            <a:ext cx="1462788" cy="120780"/>
          </a:xfrm>
          <a:prstGeom prst="rect">
            <a:avLst/>
          </a:prstGeom>
        </p:spPr>
      </p:pic>
      <p:pic>
        <p:nvPicPr>
          <p:cNvPr id="63" name="Picture 62" descr="Master-02.png"/>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193685" y="3221479"/>
            <a:ext cx="1462788" cy="120780"/>
          </a:xfrm>
          <a:prstGeom prst="rect">
            <a:avLst/>
          </a:prstGeom>
        </p:spPr>
      </p:pic>
      <p:grpSp>
        <p:nvGrpSpPr>
          <p:cNvPr id="7" name="Group 6"/>
          <p:cNvGrpSpPr/>
          <p:nvPr/>
        </p:nvGrpSpPr>
        <p:grpSpPr>
          <a:xfrm>
            <a:off x="6595331" y="2444564"/>
            <a:ext cx="1680278" cy="1058749"/>
            <a:chOff x="7013957" y="1499050"/>
            <a:chExt cx="1680278" cy="1058749"/>
          </a:xfrm>
        </p:grpSpPr>
        <p:pic>
          <p:nvPicPr>
            <p:cNvPr id="64" name="Picture 63" descr="Image result for tablet png">
              <a:extLst>
                <a:ext uri="{FF2B5EF4-FFF2-40B4-BE49-F238E27FC236}">
                  <a16:creationId xmlns:a16="http://schemas.microsoft.com/office/drawing/2014/main" id="{86E37C99-477B-4F42-9869-D789E611F220}"/>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7013957" y="1499050"/>
              <a:ext cx="1680278" cy="105874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5" name="Picture 64">
              <a:extLst>
                <a:ext uri="{FF2B5EF4-FFF2-40B4-BE49-F238E27FC236}">
                  <a16:creationId xmlns:a16="http://schemas.microsoft.com/office/drawing/2014/main" id="{37DCB762-BAAA-1245-B13B-2A8B87D1E2F6}"/>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109979" y="1630186"/>
              <a:ext cx="1395219" cy="815802"/>
            </a:xfrm>
            <a:prstGeom prst="rect">
              <a:avLst/>
            </a:prstGeom>
          </p:spPr>
        </p:pic>
      </p:grpSp>
      <p:grpSp>
        <p:nvGrpSpPr>
          <p:cNvPr id="18" name="Group 17"/>
          <p:cNvGrpSpPr/>
          <p:nvPr/>
        </p:nvGrpSpPr>
        <p:grpSpPr>
          <a:xfrm>
            <a:off x="6284071" y="3295042"/>
            <a:ext cx="322879" cy="455262"/>
            <a:chOff x="6822551" y="2887425"/>
            <a:chExt cx="322879" cy="455262"/>
          </a:xfrm>
        </p:grpSpPr>
        <p:sp>
          <p:nvSpPr>
            <p:cNvPr id="9" name="Rectangle 8"/>
            <p:cNvSpPr/>
            <p:nvPr/>
          </p:nvSpPr>
          <p:spPr bwMode="ltGray">
            <a:xfrm>
              <a:off x="6822551" y="2910285"/>
              <a:ext cx="198350" cy="432402"/>
            </a:xfrm>
            <a:prstGeom prst="rect">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etricHPE" panose="020B0703030202060203" pitchFamily="34" charset="0"/>
              </a:endParaRPr>
            </a:p>
          </p:txBody>
        </p:sp>
        <p:sp>
          <p:nvSpPr>
            <p:cNvPr id="17" name="Rectangle 16"/>
            <p:cNvSpPr/>
            <p:nvPr/>
          </p:nvSpPr>
          <p:spPr bwMode="ltGray">
            <a:xfrm>
              <a:off x="6996793" y="2887425"/>
              <a:ext cx="144560" cy="45719"/>
            </a:xfrm>
            <a:prstGeom prst="rect">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etricHPE" panose="020B0703030202060203" pitchFamily="34" charset="0"/>
              </a:endParaRPr>
            </a:p>
          </p:txBody>
        </p:sp>
        <p:sp>
          <p:nvSpPr>
            <p:cNvPr id="16" name="Freeform 15"/>
            <p:cNvSpPr/>
            <p:nvPr/>
          </p:nvSpPr>
          <p:spPr bwMode="ltGray">
            <a:xfrm>
              <a:off x="6988268" y="2930572"/>
              <a:ext cx="157162" cy="119062"/>
            </a:xfrm>
            <a:custGeom>
              <a:avLst/>
              <a:gdLst>
                <a:gd name="connsiteX0" fmla="*/ 1587 w 157162"/>
                <a:gd name="connsiteY0" fmla="*/ 119062 h 119062"/>
                <a:gd name="connsiteX1" fmla="*/ 0 w 157162"/>
                <a:gd name="connsiteY1" fmla="*/ 1587 h 119062"/>
                <a:gd name="connsiteX2" fmla="*/ 157162 w 157162"/>
                <a:gd name="connsiteY2" fmla="*/ 0 h 119062"/>
                <a:gd name="connsiteX3" fmla="*/ 1587 w 157162"/>
                <a:gd name="connsiteY3" fmla="*/ 119062 h 119062"/>
              </a:gdLst>
              <a:ahLst/>
              <a:cxnLst>
                <a:cxn ang="0">
                  <a:pos x="connsiteX0" y="connsiteY0"/>
                </a:cxn>
                <a:cxn ang="0">
                  <a:pos x="connsiteX1" y="connsiteY1"/>
                </a:cxn>
                <a:cxn ang="0">
                  <a:pos x="connsiteX2" y="connsiteY2"/>
                </a:cxn>
                <a:cxn ang="0">
                  <a:pos x="connsiteX3" y="connsiteY3"/>
                </a:cxn>
              </a:cxnLst>
              <a:rect l="l" t="t" r="r" b="b"/>
              <a:pathLst>
                <a:path w="157162" h="119062">
                  <a:moveTo>
                    <a:pt x="1587" y="119062"/>
                  </a:moveTo>
                  <a:lnTo>
                    <a:pt x="0" y="1587"/>
                  </a:lnTo>
                  <a:lnTo>
                    <a:pt x="157162" y="0"/>
                  </a:lnTo>
                  <a:lnTo>
                    <a:pt x="1587" y="119062"/>
                  </a:lnTo>
                  <a:close/>
                </a:path>
              </a:pathLst>
            </a:cu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etricHPE" panose="020B0703030202060203" pitchFamily="34" charset="0"/>
              </a:endParaRPr>
            </a:p>
          </p:txBody>
        </p:sp>
      </p:grpSp>
      <p:sp>
        <p:nvSpPr>
          <p:cNvPr id="8" name="Footer Placeholder 7"/>
          <p:cNvSpPr>
            <a:spLocks noGrp="1"/>
          </p:cNvSpPr>
          <p:nvPr>
            <p:ph type="ftr" sz="quarter" idx="10"/>
          </p:nvPr>
        </p:nvSpPr>
        <p:spPr/>
        <p:txBody>
          <a:bodyPr/>
          <a:lstStyle/>
          <a:p>
            <a:r>
              <a:rPr lang="en-US"/>
              <a:t>HPE CONFIDENTIAL | AUTHORIZED HPE PARTNER USE ONLY</a:t>
            </a:r>
            <a:endParaRPr lang="en-US" dirty="0"/>
          </a:p>
        </p:txBody>
      </p:sp>
      <p:sp>
        <p:nvSpPr>
          <p:cNvPr id="12" name="Slide Number Placeholder 11"/>
          <p:cNvSpPr>
            <a:spLocks noGrp="1"/>
          </p:cNvSpPr>
          <p:nvPr>
            <p:ph type="sldNum" sz="quarter" idx="11"/>
          </p:nvPr>
        </p:nvSpPr>
        <p:spPr/>
        <p:txBody>
          <a:bodyPr/>
          <a:lstStyle/>
          <a:p>
            <a:pPr defTabSz="1088421">
              <a:buFontTx/>
              <a:buBlip>
                <a:blip r:embed="rId23"/>
              </a:buBlip>
            </a:pPr>
            <a:fld id="{104FC826-72BB-4AF1-BA01-A94F7396A7DC}" type="slidenum">
              <a:rPr lang="en-US" smtClean="0"/>
              <a:pPr defTabSz="1088421">
                <a:buFontTx/>
                <a:buBlip>
                  <a:blip r:embed="rId23"/>
                </a:buBlip>
              </a:pPr>
              <a:t>37</a:t>
            </a:fld>
            <a:endParaRPr lang="en-US" dirty="0"/>
          </a:p>
        </p:txBody>
      </p:sp>
    </p:spTree>
    <p:extLst>
      <p:ext uri="{BB962C8B-B14F-4D97-AF65-F5344CB8AC3E}">
        <p14:creationId xmlns:p14="http://schemas.microsoft.com/office/powerpoint/2010/main" val="3234005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nodeType="withEffect">
                                  <p:stCondLst>
                                    <p:cond delay="0"/>
                                  </p:stCondLst>
                                  <p:childTnLst>
                                    <p:set>
                                      <p:cBhvr>
                                        <p:cTn id="12" dur="1" fill="hold">
                                          <p:stCondLst>
                                            <p:cond delay="0"/>
                                          </p:stCondLst>
                                        </p:cTn>
                                        <p:tgtEl>
                                          <p:spTgt spid="63"/>
                                        </p:tgtEl>
                                        <p:attrNameLst>
                                          <p:attrName>style.visibility</p:attrName>
                                        </p:attrNameLst>
                                      </p:cBhvr>
                                      <p:to>
                                        <p:strVal val="visible"/>
                                      </p:to>
                                    </p:set>
                                    <p:animEffect transition="in" filter="wipe(left)">
                                      <p:cBhvr>
                                        <p:cTn id="13" dur="500"/>
                                        <p:tgtEl>
                                          <p:spTgt spid="63"/>
                                        </p:tgtEl>
                                      </p:cBhvr>
                                    </p:animEffect>
                                  </p:childTnLst>
                                </p:cTn>
                              </p:par>
                              <p:par>
                                <p:cTn id="14" presetID="22" presetClass="entr" presetSubtype="8" fill="hold" nodeType="withEffect">
                                  <p:stCondLst>
                                    <p:cond delay="0"/>
                                  </p:stCondLst>
                                  <p:childTnLst>
                                    <p:set>
                                      <p:cBhvr>
                                        <p:cTn id="15" dur="1" fill="hold">
                                          <p:stCondLst>
                                            <p:cond delay="0"/>
                                          </p:stCondLst>
                                        </p:cTn>
                                        <p:tgtEl>
                                          <p:spTgt spid="108"/>
                                        </p:tgtEl>
                                        <p:attrNameLst>
                                          <p:attrName>style.visibility</p:attrName>
                                        </p:attrNameLst>
                                      </p:cBhvr>
                                      <p:to>
                                        <p:strVal val="visible"/>
                                      </p:to>
                                    </p:set>
                                    <p:animEffect transition="in" filter="wipe(left)">
                                      <p:cBhvr>
                                        <p:cTn id="16" dur="500"/>
                                        <p:tgtEl>
                                          <p:spTgt spid="10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4" fill="hold" nodeType="withEffect">
                                  <p:stCondLst>
                                    <p:cond delay="0"/>
                                  </p:stCondLst>
                                  <p:childTnLst>
                                    <p:set>
                                      <p:cBhvr>
                                        <p:cTn id="26" dur="1" fill="hold">
                                          <p:stCondLst>
                                            <p:cond delay="0"/>
                                          </p:stCondLst>
                                        </p:cTn>
                                        <p:tgtEl>
                                          <p:spTgt spid="102"/>
                                        </p:tgtEl>
                                        <p:attrNameLst>
                                          <p:attrName>style.visibility</p:attrName>
                                        </p:attrNameLst>
                                      </p:cBhvr>
                                      <p:to>
                                        <p:strVal val="visible"/>
                                      </p:to>
                                    </p:set>
                                    <p:animEffect transition="in" filter="wipe(down)">
                                      <p:cBhvr>
                                        <p:cTn id="27" dur="500"/>
                                        <p:tgtEl>
                                          <p:spTgt spid="102"/>
                                        </p:tgtEl>
                                      </p:cBhvr>
                                    </p:animEffect>
                                  </p:childTnLst>
                                </p:cTn>
                              </p:par>
                              <p:par>
                                <p:cTn id="28" presetID="10"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par>
                                <p:cTn id="31" presetID="22" presetClass="entr" presetSubtype="4" fill="hold" nodeType="withEffect">
                                  <p:stCondLst>
                                    <p:cond delay="0"/>
                                  </p:stCondLst>
                                  <p:childTnLst>
                                    <p:set>
                                      <p:cBhvr>
                                        <p:cTn id="32" dur="1" fill="hold">
                                          <p:stCondLst>
                                            <p:cond delay="0"/>
                                          </p:stCondLst>
                                        </p:cTn>
                                        <p:tgtEl>
                                          <p:spTgt spid="101"/>
                                        </p:tgtEl>
                                        <p:attrNameLst>
                                          <p:attrName>style.visibility</p:attrName>
                                        </p:attrNameLst>
                                      </p:cBhvr>
                                      <p:to>
                                        <p:strVal val="visible"/>
                                      </p:to>
                                    </p:set>
                                    <p:animEffect transition="in" filter="wipe(down)">
                                      <p:cBhvr>
                                        <p:cTn id="33" dur="500"/>
                                        <p:tgtEl>
                                          <p:spTgt spid="10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5" name="Picture 2" descr="https://www.servethehome.com/wp-content/uploads/2017/07/HPE-DL380-Gen10-Front.jpg">
            <a:extLst>
              <a:ext uri="{FF2B5EF4-FFF2-40B4-BE49-F238E27FC236}">
                <a16:creationId xmlns:a16="http://schemas.microsoft.com/office/drawing/2014/main" id="{BAD68BB8-4142-481D-AC67-A6299619673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00437" y="1751236"/>
            <a:ext cx="2356868" cy="440961"/>
          </a:xfrm>
          <a:prstGeom prst="rect">
            <a:avLst/>
          </a:prstGeom>
          <a:solidFill>
            <a:schemeClr val="tx1"/>
          </a:solidFill>
        </p:spPr>
      </p:pic>
      <p:pic>
        <p:nvPicPr>
          <p:cNvPr id="66" name="Picture 2" descr="https://www.servethehome.com/wp-content/uploads/2017/07/HPE-DL380-Gen10-Front.jpg">
            <a:extLst>
              <a:ext uri="{FF2B5EF4-FFF2-40B4-BE49-F238E27FC236}">
                <a16:creationId xmlns:a16="http://schemas.microsoft.com/office/drawing/2014/main" id="{CEC10213-919B-46A1-8AF6-0B4AC463C98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510375" y="1751237"/>
            <a:ext cx="2388719" cy="429932"/>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https://www.servethehome.com/wp-content/uploads/2017/07/HPE-DL380-Gen10-Front.jpg">
            <a:extLst>
              <a:ext uri="{FF2B5EF4-FFF2-40B4-BE49-F238E27FC236}">
                <a16:creationId xmlns:a16="http://schemas.microsoft.com/office/drawing/2014/main" id="{14F47C2C-AB2D-4D81-8C3C-456D70D9FCEC}"/>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258796" y="1751236"/>
            <a:ext cx="2359494" cy="440961"/>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https://www.servethehome.com/wp-content/uploads/2017/07/HPE-DL380-Gen10-Front.jpg">
            <a:extLst>
              <a:ext uri="{FF2B5EF4-FFF2-40B4-BE49-F238E27FC236}">
                <a16:creationId xmlns:a16="http://schemas.microsoft.com/office/drawing/2014/main" id="{37DC3483-C52B-4AFF-943B-07FB1C1D2293}"/>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8972975" y="1751236"/>
            <a:ext cx="2374756" cy="440961"/>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Straight Connector 38"/>
          <p:cNvCxnSpPr>
            <a:cxnSpLocks/>
            <a:endCxn id="55" idx="26"/>
          </p:cNvCxnSpPr>
          <p:nvPr/>
        </p:nvCxnSpPr>
        <p:spPr>
          <a:xfrm flipH="1">
            <a:off x="6873711" y="2200295"/>
            <a:ext cx="605973" cy="693135"/>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3402036" y="1686107"/>
            <a:ext cx="2625419" cy="517421"/>
          </a:xfrm>
          <a:prstGeom prst="rect">
            <a:avLst/>
          </a:prstGeom>
          <a:solidFill>
            <a:schemeClr val="tx1"/>
          </a:solidFill>
          <a:ln w="508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ea typeface="MetricHPE" charset="0"/>
                <a:cs typeface="MetricHPE" charset="0"/>
              </a:rPr>
              <a:t>VM Host</a:t>
            </a:r>
          </a:p>
        </p:txBody>
      </p:sp>
      <p:sp>
        <p:nvSpPr>
          <p:cNvPr id="10" name="Rectangle 9"/>
          <p:cNvSpPr/>
          <p:nvPr/>
        </p:nvSpPr>
        <p:spPr>
          <a:xfrm>
            <a:off x="6133151" y="1685577"/>
            <a:ext cx="2619045" cy="517951"/>
          </a:xfrm>
          <a:prstGeom prst="rect">
            <a:avLst/>
          </a:prstGeom>
          <a:solidFill>
            <a:schemeClr val="tx1"/>
          </a:solidFill>
          <a:ln w="508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ea typeface="MetricHPE" charset="0"/>
                <a:cs typeface="MetricHPE" charset="0"/>
              </a:rPr>
              <a:t>VM Host</a:t>
            </a:r>
          </a:p>
        </p:txBody>
      </p:sp>
      <p:sp>
        <p:nvSpPr>
          <p:cNvPr id="33" name="Rectangle 32"/>
          <p:cNvSpPr/>
          <p:nvPr/>
        </p:nvSpPr>
        <p:spPr>
          <a:xfrm>
            <a:off x="8853158" y="1685311"/>
            <a:ext cx="2623780" cy="518217"/>
          </a:xfrm>
          <a:prstGeom prst="rect">
            <a:avLst/>
          </a:prstGeom>
          <a:solidFill>
            <a:schemeClr val="tx1"/>
          </a:solidFill>
          <a:ln w="508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ea typeface="MetricHPE" charset="0"/>
                <a:cs typeface="MetricHPE" charset="0"/>
              </a:rPr>
              <a:t>VM Host</a:t>
            </a:r>
          </a:p>
        </p:txBody>
      </p:sp>
      <p:sp>
        <p:nvSpPr>
          <p:cNvPr id="31" name="Rectangle 30"/>
          <p:cNvSpPr/>
          <p:nvPr/>
        </p:nvSpPr>
        <p:spPr>
          <a:xfrm>
            <a:off x="689171" y="1686925"/>
            <a:ext cx="2619918" cy="516603"/>
          </a:xfrm>
          <a:prstGeom prst="rect">
            <a:avLst/>
          </a:prstGeom>
          <a:solidFill>
            <a:schemeClr val="tx1"/>
          </a:solidFill>
          <a:ln w="508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ea typeface="MetricHPE" charset="0"/>
                <a:cs typeface="MetricHPE" charset="0"/>
              </a:rPr>
              <a:t>VM Host</a:t>
            </a:r>
          </a:p>
        </p:txBody>
      </p:sp>
      <p:cxnSp>
        <p:nvCxnSpPr>
          <p:cNvPr id="35" name="Straight Connector 34"/>
          <p:cNvCxnSpPr>
            <a:cxnSpLocks/>
            <a:endCxn id="55" idx="10"/>
          </p:cNvCxnSpPr>
          <p:nvPr/>
        </p:nvCxnSpPr>
        <p:spPr>
          <a:xfrm>
            <a:off x="1999607" y="2224127"/>
            <a:ext cx="3223714" cy="707881"/>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a:cxnSpLocks/>
            <a:endCxn id="55" idx="10"/>
          </p:cNvCxnSpPr>
          <p:nvPr/>
        </p:nvCxnSpPr>
        <p:spPr>
          <a:xfrm>
            <a:off x="4718802" y="2214018"/>
            <a:ext cx="504519" cy="71799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a:cxnSpLocks/>
            <a:endCxn id="55" idx="26"/>
          </p:cNvCxnSpPr>
          <p:nvPr/>
        </p:nvCxnSpPr>
        <p:spPr>
          <a:xfrm flipH="1">
            <a:off x="6873711" y="2224127"/>
            <a:ext cx="3279298" cy="669303"/>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a:off x="10106775" y="3279638"/>
            <a:ext cx="1828800" cy="338554"/>
          </a:xfrm>
          <a:prstGeom prst="rect">
            <a:avLst/>
          </a:prstGeom>
          <a:noFill/>
        </p:spPr>
        <p:txBody>
          <a:bodyPr wrap="square" rtlCol="0">
            <a:spAutoFit/>
          </a:bodyPr>
          <a:lstStyle/>
          <a:p>
            <a:r>
              <a:rPr lang="en-US" sz="1600" dirty="0">
                <a:solidFill>
                  <a:schemeClr val="bg1"/>
                </a:solidFill>
                <a:ea typeface="MetricHPE" charset="0"/>
                <a:cs typeface="MetricHPE" charset="0"/>
              </a:rPr>
              <a:t>2 Controllers</a:t>
            </a:r>
          </a:p>
        </p:txBody>
      </p:sp>
      <p:sp>
        <p:nvSpPr>
          <p:cNvPr id="58" name="TextBox 57"/>
          <p:cNvSpPr txBox="1"/>
          <p:nvPr/>
        </p:nvSpPr>
        <p:spPr>
          <a:xfrm>
            <a:off x="9270842" y="3642541"/>
            <a:ext cx="2284416" cy="338554"/>
          </a:xfrm>
          <a:prstGeom prst="rect">
            <a:avLst/>
          </a:prstGeom>
          <a:noFill/>
        </p:spPr>
        <p:txBody>
          <a:bodyPr wrap="square" rtlCol="0">
            <a:spAutoFit/>
          </a:bodyPr>
          <a:lstStyle/>
          <a:p>
            <a:pPr algn="r"/>
            <a:r>
              <a:rPr lang="en-US" sz="1600" dirty="0">
                <a:solidFill>
                  <a:schemeClr val="bg1"/>
                </a:solidFill>
                <a:ea typeface="MetricHPE" charset="0"/>
                <a:cs typeface="MetricHPE" charset="0"/>
              </a:rPr>
              <a:t>1 Copy of Production Data</a:t>
            </a:r>
          </a:p>
        </p:txBody>
      </p:sp>
      <p:sp>
        <p:nvSpPr>
          <p:cNvPr id="59" name="TextBox 58"/>
          <p:cNvSpPr txBox="1"/>
          <p:nvPr/>
        </p:nvSpPr>
        <p:spPr>
          <a:xfrm>
            <a:off x="9730942" y="4288212"/>
            <a:ext cx="1828800" cy="584775"/>
          </a:xfrm>
          <a:prstGeom prst="rect">
            <a:avLst/>
          </a:prstGeom>
          <a:noFill/>
        </p:spPr>
        <p:txBody>
          <a:bodyPr wrap="square" rtlCol="0">
            <a:spAutoFit/>
          </a:bodyPr>
          <a:lstStyle/>
          <a:p>
            <a:pPr algn="r"/>
            <a:r>
              <a:rPr lang="en-US" sz="1600" dirty="0">
                <a:solidFill>
                  <a:schemeClr val="bg1"/>
                </a:solidFill>
                <a:ea typeface="MetricHPE" charset="0"/>
                <a:cs typeface="MetricHPE" charset="0"/>
              </a:rPr>
              <a:t>1 Instance of Backup Data</a:t>
            </a:r>
          </a:p>
        </p:txBody>
      </p:sp>
      <p:pic>
        <p:nvPicPr>
          <p:cNvPr id="71" name="Picture 70" descr="Card_image_v1.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37000" y="1586510"/>
            <a:ext cx="724039" cy="724039"/>
          </a:xfrm>
          <a:prstGeom prst="rect">
            <a:avLst/>
          </a:prstGeom>
        </p:spPr>
      </p:pic>
      <p:pic>
        <p:nvPicPr>
          <p:cNvPr id="72" name="Picture 71" descr="Card_image_v1.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59101" y="1605895"/>
            <a:ext cx="724039" cy="724039"/>
          </a:xfrm>
          <a:prstGeom prst="rect">
            <a:avLst/>
          </a:prstGeom>
        </p:spPr>
      </p:pic>
      <p:pic>
        <p:nvPicPr>
          <p:cNvPr id="73" name="Picture 72" descr="Card_image_v1.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6791" y="1594761"/>
            <a:ext cx="724039" cy="724039"/>
          </a:xfrm>
          <a:prstGeom prst="rect">
            <a:avLst/>
          </a:prstGeom>
        </p:spPr>
      </p:pic>
      <p:pic>
        <p:nvPicPr>
          <p:cNvPr id="74" name="Picture 73" descr="Card_image_v1.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02209" y="1586511"/>
            <a:ext cx="724039" cy="724039"/>
          </a:xfrm>
          <a:prstGeom prst="rect">
            <a:avLst/>
          </a:prstGeom>
        </p:spPr>
      </p:pic>
      <p:sp>
        <p:nvSpPr>
          <p:cNvPr id="77" name="TextBox 76"/>
          <p:cNvSpPr txBox="1"/>
          <p:nvPr/>
        </p:nvSpPr>
        <p:spPr>
          <a:xfrm>
            <a:off x="10106775" y="3283017"/>
            <a:ext cx="1828800" cy="338554"/>
          </a:xfrm>
          <a:prstGeom prst="rect">
            <a:avLst/>
          </a:prstGeom>
          <a:noFill/>
        </p:spPr>
        <p:txBody>
          <a:bodyPr wrap="square" rtlCol="0">
            <a:spAutoFit/>
          </a:bodyPr>
          <a:lstStyle/>
          <a:p>
            <a:r>
              <a:rPr lang="en-US" sz="1600" dirty="0">
                <a:solidFill>
                  <a:schemeClr val="bg1"/>
                </a:solidFill>
                <a:ea typeface="MetricHPE" charset="0"/>
                <a:cs typeface="MetricHPE" charset="0"/>
              </a:rPr>
              <a:t>4 Controllers</a:t>
            </a:r>
          </a:p>
        </p:txBody>
      </p:sp>
      <p:sp>
        <p:nvSpPr>
          <p:cNvPr id="78" name="TextBox 77"/>
          <p:cNvSpPr txBox="1"/>
          <p:nvPr/>
        </p:nvSpPr>
        <p:spPr>
          <a:xfrm>
            <a:off x="9278267" y="3648972"/>
            <a:ext cx="2284416" cy="338554"/>
          </a:xfrm>
          <a:prstGeom prst="rect">
            <a:avLst/>
          </a:prstGeom>
          <a:noFill/>
        </p:spPr>
        <p:txBody>
          <a:bodyPr wrap="square" rtlCol="0">
            <a:spAutoFit/>
          </a:bodyPr>
          <a:lstStyle/>
          <a:p>
            <a:pPr algn="r"/>
            <a:r>
              <a:rPr lang="en-US" sz="1600" dirty="0">
                <a:solidFill>
                  <a:schemeClr val="bg1"/>
                </a:solidFill>
                <a:ea typeface="MetricHPE" charset="0"/>
                <a:cs typeface="MetricHPE" charset="0"/>
              </a:rPr>
              <a:t>2 Copy of Production Data</a:t>
            </a:r>
          </a:p>
        </p:txBody>
      </p:sp>
      <p:sp>
        <p:nvSpPr>
          <p:cNvPr id="79" name="TextBox 78"/>
          <p:cNvSpPr txBox="1"/>
          <p:nvPr/>
        </p:nvSpPr>
        <p:spPr>
          <a:xfrm>
            <a:off x="9738772" y="4288872"/>
            <a:ext cx="1828800" cy="584775"/>
          </a:xfrm>
          <a:prstGeom prst="rect">
            <a:avLst/>
          </a:prstGeom>
          <a:noFill/>
        </p:spPr>
        <p:txBody>
          <a:bodyPr wrap="square" rtlCol="0">
            <a:spAutoFit/>
          </a:bodyPr>
          <a:lstStyle/>
          <a:p>
            <a:pPr algn="r"/>
            <a:r>
              <a:rPr lang="en-US" sz="1600" dirty="0">
                <a:solidFill>
                  <a:schemeClr val="bg1"/>
                </a:solidFill>
                <a:ea typeface="MetricHPE" charset="0"/>
                <a:cs typeface="MetricHPE" charset="0"/>
              </a:rPr>
              <a:t>2 Instances of Backup Data</a:t>
            </a:r>
          </a:p>
        </p:txBody>
      </p:sp>
      <p:sp>
        <p:nvSpPr>
          <p:cNvPr id="80" name="TextBox 79"/>
          <p:cNvSpPr txBox="1"/>
          <p:nvPr/>
        </p:nvSpPr>
        <p:spPr>
          <a:xfrm>
            <a:off x="10106775" y="3284422"/>
            <a:ext cx="1828800" cy="338554"/>
          </a:xfrm>
          <a:prstGeom prst="rect">
            <a:avLst/>
          </a:prstGeom>
          <a:noFill/>
        </p:spPr>
        <p:txBody>
          <a:bodyPr wrap="square" rtlCol="0">
            <a:spAutoFit/>
          </a:bodyPr>
          <a:lstStyle/>
          <a:p>
            <a:r>
              <a:rPr lang="en-US" sz="1600" dirty="0">
                <a:solidFill>
                  <a:schemeClr val="bg1"/>
                </a:solidFill>
                <a:ea typeface="MetricHPE" charset="0"/>
                <a:cs typeface="MetricHPE" charset="0"/>
              </a:rPr>
              <a:t>2 Controllers</a:t>
            </a:r>
          </a:p>
        </p:txBody>
      </p:sp>
      <p:sp>
        <p:nvSpPr>
          <p:cNvPr id="111" name="TextBox 110"/>
          <p:cNvSpPr txBox="1"/>
          <p:nvPr/>
        </p:nvSpPr>
        <p:spPr>
          <a:xfrm>
            <a:off x="10221390" y="2924962"/>
            <a:ext cx="1828800" cy="338554"/>
          </a:xfrm>
          <a:prstGeom prst="rect">
            <a:avLst/>
          </a:prstGeom>
          <a:noFill/>
        </p:spPr>
        <p:txBody>
          <a:bodyPr wrap="square" rtlCol="0">
            <a:spAutoFit/>
          </a:bodyPr>
          <a:lstStyle/>
          <a:p>
            <a:r>
              <a:rPr lang="en-US" sz="1600" dirty="0">
                <a:solidFill>
                  <a:schemeClr val="bg1"/>
                </a:solidFill>
                <a:ea typeface="MetricHPE" charset="0"/>
                <a:cs typeface="MetricHPE" charset="0"/>
              </a:rPr>
              <a:t>4 VM Hosts</a:t>
            </a:r>
          </a:p>
        </p:txBody>
      </p:sp>
      <p:sp>
        <p:nvSpPr>
          <p:cNvPr id="112" name="TextBox 111"/>
          <p:cNvSpPr txBox="1"/>
          <p:nvPr/>
        </p:nvSpPr>
        <p:spPr>
          <a:xfrm>
            <a:off x="8819871" y="2931690"/>
            <a:ext cx="2923354" cy="369332"/>
          </a:xfrm>
          <a:prstGeom prst="rect">
            <a:avLst/>
          </a:prstGeom>
          <a:noFill/>
        </p:spPr>
        <p:txBody>
          <a:bodyPr wrap="square" rtlCol="0">
            <a:spAutoFit/>
          </a:bodyPr>
          <a:lstStyle/>
          <a:p>
            <a:pPr algn="ctr"/>
            <a:r>
              <a:rPr lang="en-US" dirty="0">
                <a:solidFill>
                  <a:schemeClr val="bg1"/>
                </a:solidFill>
                <a:ea typeface="MetricHPE" charset="0"/>
                <a:cs typeface="MetricHPE" charset="0"/>
              </a:rPr>
              <a:t>4 HPE SimpliVity nodes</a:t>
            </a:r>
          </a:p>
        </p:txBody>
      </p:sp>
      <p:sp>
        <p:nvSpPr>
          <p:cNvPr id="113" name="TextBox 112"/>
          <p:cNvSpPr txBox="1"/>
          <p:nvPr/>
        </p:nvSpPr>
        <p:spPr>
          <a:xfrm>
            <a:off x="8808497" y="2923557"/>
            <a:ext cx="2951140" cy="369332"/>
          </a:xfrm>
          <a:prstGeom prst="rect">
            <a:avLst/>
          </a:prstGeom>
          <a:noFill/>
        </p:spPr>
        <p:txBody>
          <a:bodyPr wrap="square" rtlCol="0">
            <a:spAutoFit/>
          </a:bodyPr>
          <a:lstStyle/>
          <a:p>
            <a:pPr algn="ctr"/>
            <a:r>
              <a:rPr lang="en-US" dirty="0">
                <a:solidFill>
                  <a:schemeClr val="bg1"/>
                </a:solidFill>
                <a:ea typeface="MetricHPE" charset="0"/>
                <a:cs typeface="MetricHPE" charset="0"/>
              </a:rPr>
              <a:t>2 HPE SimpliVity nodes</a:t>
            </a:r>
          </a:p>
        </p:txBody>
      </p:sp>
      <p:cxnSp>
        <p:nvCxnSpPr>
          <p:cNvPr id="52" name="Straight Connector 51"/>
          <p:cNvCxnSpPr>
            <a:cxnSpLocks/>
            <a:stCxn id="55" idx="26"/>
          </p:cNvCxnSpPr>
          <p:nvPr/>
        </p:nvCxnSpPr>
        <p:spPr>
          <a:xfrm>
            <a:off x="6873711" y="2893430"/>
            <a:ext cx="1497675" cy="1111308"/>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a:cxnSpLocks/>
            <a:stCxn id="55" idx="10"/>
            <a:endCxn id="133" idx="4"/>
          </p:cNvCxnSpPr>
          <p:nvPr/>
        </p:nvCxnSpPr>
        <p:spPr>
          <a:xfrm flipH="1">
            <a:off x="4289795" y="2932008"/>
            <a:ext cx="933526" cy="88792"/>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a:cxnSpLocks/>
            <a:stCxn id="55" idx="10"/>
            <a:endCxn id="127" idx="5"/>
          </p:cNvCxnSpPr>
          <p:nvPr/>
        </p:nvCxnSpPr>
        <p:spPr>
          <a:xfrm flipH="1">
            <a:off x="4312056" y="2932008"/>
            <a:ext cx="911265" cy="320663"/>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62" name="Picture 61"/>
          <p:cNvPicPr>
            <a:picLocks noChangeAspect="1"/>
          </p:cNvPicPr>
          <p:nvPr/>
        </p:nvPicPr>
        <p:blipFill>
          <a:blip r:embed="rId8"/>
          <a:stretch>
            <a:fillRect/>
          </a:stretch>
        </p:blipFill>
        <p:spPr>
          <a:xfrm>
            <a:off x="4509611" y="1236423"/>
            <a:ext cx="408467" cy="414564"/>
          </a:xfrm>
          <a:prstGeom prst="rect">
            <a:avLst/>
          </a:prstGeom>
        </p:spPr>
      </p:pic>
      <p:pic>
        <p:nvPicPr>
          <p:cNvPr id="85" name="Picture 84"/>
          <p:cNvPicPr>
            <a:picLocks noChangeAspect="1"/>
          </p:cNvPicPr>
          <p:nvPr/>
        </p:nvPicPr>
        <p:blipFill>
          <a:blip r:embed="rId8"/>
          <a:stretch>
            <a:fillRect/>
          </a:stretch>
        </p:blipFill>
        <p:spPr>
          <a:xfrm>
            <a:off x="7288564" y="1230603"/>
            <a:ext cx="408467" cy="414564"/>
          </a:xfrm>
          <a:prstGeom prst="rect">
            <a:avLst/>
          </a:prstGeom>
        </p:spPr>
      </p:pic>
      <p:pic>
        <p:nvPicPr>
          <p:cNvPr id="86" name="Picture 85"/>
          <p:cNvPicPr>
            <a:picLocks noChangeAspect="1"/>
          </p:cNvPicPr>
          <p:nvPr/>
        </p:nvPicPr>
        <p:blipFill>
          <a:blip r:embed="rId8">
            <a:grayscl/>
          </a:blip>
          <a:stretch>
            <a:fillRect/>
          </a:stretch>
        </p:blipFill>
        <p:spPr>
          <a:xfrm>
            <a:off x="4919404" y="1237008"/>
            <a:ext cx="408467" cy="414564"/>
          </a:xfrm>
          <a:prstGeom prst="rect">
            <a:avLst/>
          </a:prstGeom>
        </p:spPr>
      </p:pic>
      <p:pic>
        <p:nvPicPr>
          <p:cNvPr id="87" name="Picture 86"/>
          <p:cNvPicPr>
            <a:picLocks noChangeAspect="1"/>
          </p:cNvPicPr>
          <p:nvPr/>
        </p:nvPicPr>
        <p:blipFill>
          <a:blip r:embed="rId8">
            <a:grayscl/>
          </a:blip>
          <a:stretch>
            <a:fillRect/>
          </a:stretch>
        </p:blipFill>
        <p:spPr>
          <a:xfrm>
            <a:off x="7698357" y="1231188"/>
            <a:ext cx="408467" cy="414564"/>
          </a:xfrm>
          <a:prstGeom prst="rect">
            <a:avLst/>
          </a:prstGeom>
        </p:spPr>
      </p:pic>
      <p:sp>
        <p:nvSpPr>
          <p:cNvPr id="135" name="TextBox 134"/>
          <p:cNvSpPr txBox="1"/>
          <p:nvPr/>
        </p:nvSpPr>
        <p:spPr>
          <a:xfrm>
            <a:off x="2879716" y="5802320"/>
            <a:ext cx="1484992" cy="307777"/>
          </a:xfrm>
          <a:prstGeom prst="rect">
            <a:avLst/>
          </a:prstGeom>
          <a:noFill/>
        </p:spPr>
        <p:txBody>
          <a:bodyPr wrap="square" rtlCol="0">
            <a:spAutoFit/>
          </a:bodyPr>
          <a:lstStyle/>
          <a:p>
            <a:r>
              <a:rPr lang="en-US" sz="1400" dirty="0">
                <a:solidFill>
                  <a:schemeClr val="bg1"/>
                </a:solidFill>
                <a:ea typeface="MetricHPE" charset="0"/>
                <a:cs typeface="MetricHPE" charset="0"/>
              </a:rPr>
              <a:t>Primary Storage</a:t>
            </a:r>
            <a:endParaRPr lang="en-US" sz="1400" b="1" dirty="0">
              <a:solidFill>
                <a:schemeClr val="bg1"/>
              </a:solidFill>
              <a:ea typeface="MetricHPE" charset="0"/>
              <a:cs typeface="MetricHPE" charset="0"/>
            </a:endParaRPr>
          </a:p>
        </p:txBody>
      </p:sp>
      <p:pic>
        <p:nvPicPr>
          <p:cNvPr id="6" name="Picture 5"/>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643719" y="2729761"/>
            <a:ext cx="1956986" cy="3072560"/>
          </a:xfrm>
          <a:prstGeom prst="rect">
            <a:avLst/>
          </a:prstGeom>
        </p:spPr>
      </p:pic>
      <p:grpSp>
        <p:nvGrpSpPr>
          <p:cNvPr id="122" name="Group 121"/>
          <p:cNvGrpSpPr/>
          <p:nvPr/>
        </p:nvGrpSpPr>
        <p:grpSpPr>
          <a:xfrm>
            <a:off x="2812732" y="3121748"/>
            <a:ext cx="1644965" cy="224977"/>
            <a:chOff x="2451100" y="3218746"/>
            <a:chExt cx="1990722" cy="298475"/>
          </a:xfrm>
        </p:grpSpPr>
        <p:sp>
          <p:nvSpPr>
            <p:cNvPr id="123" name="Rectangle 122"/>
            <p:cNvSpPr/>
            <p:nvPr/>
          </p:nvSpPr>
          <p:spPr>
            <a:xfrm>
              <a:off x="2451100" y="3218746"/>
              <a:ext cx="1990722" cy="298475"/>
            </a:xfrm>
            <a:prstGeom prst="rect">
              <a:avLst/>
            </a:prstGeom>
            <a:solidFill>
              <a:schemeClr val="accent1">
                <a:lumMod val="10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dirty="0">
                  <a:solidFill>
                    <a:schemeClr val="bg1"/>
                  </a:solidFill>
                  <a:ea typeface="MetricHPE" charset="0"/>
                  <a:cs typeface="MetricHPE" charset="0"/>
                </a:rPr>
                <a:t>Storage Controller 2</a:t>
              </a:r>
            </a:p>
          </p:txBody>
        </p:sp>
        <p:sp>
          <p:nvSpPr>
            <p:cNvPr id="124" name="Rounded Rectangle 123"/>
            <p:cNvSpPr/>
            <p:nvPr/>
          </p:nvSpPr>
          <p:spPr>
            <a:xfrm>
              <a:off x="2495550" y="3244850"/>
              <a:ext cx="63500" cy="238125"/>
            </a:xfrm>
            <a:prstGeom prst="roundRect">
              <a:avLst/>
            </a:prstGeom>
            <a:gradFill>
              <a:gsLst>
                <a:gs pos="0">
                  <a:schemeClr val="tx2">
                    <a:lumMod val="60000"/>
                    <a:lumOff val="40000"/>
                  </a:schemeClr>
                </a:gs>
                <a:gs pos="23000">
                  <a:srgbClr val="27A0D9"/>
                </a:gs>
                <a:gs pos="69000">
                  <a:srgbClr val="27A0D9"/>
                </a:gs>
                <a:gs pos="97000">
                  <a:schemeClr val="accent1">
                    <a:lumMod val="70000"/>
                  </a:schemeClr>
                </a:gs>
              </a:gsLst>
              <a:path path="circle">
                <a:fillToRect l="50000" t="50000" r="50000" b="50000"/>
              </a:path>
            </a:gra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a typeface="MetricHPE" charset="0"/>
                <a:cs typeface="MetricHPE" charset="0"/>
              </a:endParaRPr>
            </a:p>
          </p:txBody>
        </p:sp>
        <p:sp>
          <p:nvSpPr>
            <p:cNvPr id="125" name="Rounded Rectangle 124"/>
            <p:cNvSpPr/>
            <p:nvPr/>
          </p:nvSpPr>
          <p:spPr>
            <a:xfrm>
              <a:off x="4327525" y="3244159"/>
              <a:ext cx="63500" cy="238125"/>
            </a:xfrm>
            <a:prstGeom prst="roundRect">
              <a:avLst/>
            </a:prstGeom>
            <a:gradFill>
              <a:gsLst>
                <a:gs pos="0">
                  <a:schemeClr val="tx2">
                    <a:lumMod val="60000"/>
                    <a:lumOff val="40000"/>
                  </a:schemeClr>
                </a:gs>
                <a:gs pos="23000">
                  <a:srgbClr val="27A0D9"/>
                </a:gs>
                <a:gs pos="69000">
                  <a:srgbClr val="27A0D9"/>
                </a:gs>
                <a:gs pos="97000">
                  <a:schemeClr val="accent1">
                    <a:lumMod val="70000"/>
                  </a:schemeClr>
                </a:gs>
              </a:gsLst>
              <a:path path="circle">
                <a:fillToRect l="50000" t="50000" r="50000" b="50000"/>
              </a:path>
            </a:gra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a typeface="MetricHPE" charset="0"/>
                <a:cs typeface="MetricHPE" charset="0"/>
              </a:endParaRPr>
            </a:p>
          </p:txBody>
        </p:sp>
        <p:sp>
          <p:nvSpPr>
            <p:cNvPr id="126" name="Oval 125"/>
            <p:cNvSpPr/>
            <p:nvPr/>
          </p:nvSpPr>
          <p:spPr>
            <a:xfrm>
              <a:off x="2603500" y="3327400"/>
              <a:ext cx="76200" cy="76200"/>
            </a:xfrm>
            <a:prstGeom prst="ellipse">
              <a:avLst/>
            </a:prstGeom>
            <a:solidFill>
              <a:schemeClr val="accent6">
                <a:lumMod val="100000"/>
              </a:schemeClr>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a typeface="MetricHPE" charset="0"/>
                <a:cs typeface="MetricHPE" charset="0"/>
              </a:endParaRPr>
            </a:p>
          </p:txBody>
        </p:sp>
        <p:sp>
          <p:nvSpPr>
            <p:cNvPr id="127" name="Oval 126"/>
            <p:cNvSpPr/>
            <p:nvPr/>
          </p:nvSpPr>
          <p:spPr>
            <a:xfrm>
              <a:off x="4200528" y="3327400"/>
              <a:ext cx="76200" cy="76200"/>
            </a:xfrm>
            <a:prstGeom prst="ellipse">
              <a:avLst/>
            </a:prstGeom>
            <a:solidFill>
              <a:schemeClr val="accent6">
                <a:lumMod val="100000"/>
              </a:schemeClr>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a typeface="MetricHPE" charset="0"/>
                <a:cs typeface="MetricHPE" charset="0"/>
              </a:endParaRPr>
            </a:p>
          </p:txBody>
        </p:sp>
      </p:grpSp>
      <p:grpSp>
        <p:nvGrpSpPr>
          <p:cNvPr id="128" name="Group 127"/>
          <p:cNvGrpSpPr/>
          <p:nvPr/>
        </p:nvGrpSpPr>
        <p:grpSpPr>
          <a:xfrm>
            <a:off x="2812732" y="2881466"/>
            <a:ext cx="1644965" cy="224977"/>
            <a:chOff x="2619787" y="3241948"/>
            <a:chExt cx="1644965" cy="224977"/>
          </a:xfrm>
        </p:grpSpPr>
        <p:sp>
          <p:nvSpPr>
            <p:cNvPr id="129" name="Rectangle 128"/>
            <p:cNvSpPr/>
            <p:nvPr/>
          </p:nvSpPr>
          <p:spPr>
            <a:xfrm>
              <a:off x="2619787" y="3241948"/>
              <a:ext cx="1644965" cy="224977"/>
            </a:xfrm>
            <a:prstGeom prst="rect">
              <a:avLst/>
            </a:prstGeom>
            <a:solidFill>
              <a:schemeClr val="accent1">
                <a:lumMod val="10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dirty="0">
                  <a:solidFill>
                    <a:schemeClr val="bg1"/>
                  </a:solidFill>
                  <a:ea typeface="MetricHPE" charset="0"/>
                  <a:cs typeface="MetricHPE" charset="0"/>
                </a:rPr>
                <a:t>Storage Controller 1</a:t>
              </a:r>
            </a:p>
          </p:txBody>
        </p:sp>
        <p:sp>
          <p:nvSpPr>
            <p:cNvPr id="130" name="Rounded Rectangle 129"/>
            <p:cNvSpPr/>
            <p:nvPr/>
          </p:nvSpPr>
          <p:spPr>
            <a:xfrm>
              <a:off x="2656517" y="3261624"/>
              <a:ext cx="52471" cy="179488"/>
            </a:xfrm>
            <a:prstGeom prst="roundRect">
              <a:avLst/>
            </a:prstGeom>
            <a:gradFill>
              <a:gsLst>
                <a:gs pos="0">
                  <a:schemeClr val="tx2">
                    <a:lumMod val="60000"/>
                    <a:lumOff val="40000"/>
                  </a:schemeClr>
                </a:gs>
                <a:gs pos="23000">
                  <a:srgbClr val="27A0D9"/>
                </a:gs>
                <a:gs pos="69000">
                  <a:srgbClr val="27A0D9"/>
                </a:gs>
                <a:gs pos="97000">
                  <a:schemeClr val="accent1">
                    <a:lumMod val="70000"/>
                  </a:schemeClr>
                </a:gs>
              </a:gsLst>
              <a:path path="circle">
                <a:fillToRect l="50000" t="50000" r="50000" b="50000"/>
              </a:path>
            </a:gra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a typeface="MetricHPE" charset="0"/>
                <a:cs typeface="MetricHPE" charset="0"/>
              </a:endParaRPr>
            </a:p>
          </p:txBody>
        </p:sp>
        <p:sp>
          <p:nvSpPr>
            <p:cNvPr id="131" name="Rounded Rectangle 130"/>
            <p:cNvSpPr/>
            <p:nvPr/>
          </p:nvSpPr>
          <p:spPr>
            <a:xfrm>
              <a:off x="4170306" y="3261103"/>
              <a:ext cx="52471" cy="179488"/>
            </a:xfrm>
            <a:prstGeom prst="roundRect">
              <a:avLst/>
            </a:prstGeom>
            <a:gradFill>
              <a:gsLst>
                <a:gs pos="0">
                  <a:schemeClr val="tx2">
                    <a:lumMod val="60000"/>
                    <a:lumOff val="40000"/>
                  </a:schemeClr>
                </a:gs>
                <a:gs pos="23000">
                  <a:srgbClr val="27A0D9"/>
                </a:gs>
                <a:gs pos="69000">
                  <a:srgbClr val="27A0D9"/>
                </a:gs>
                <a:gs pos="97000">
                  <a:schemeClr val="accent1">
                    <a:lumMod val="70000"/>
                  </a:schemeClr>
                </a:gs>
              </a:gsLst>
              <a:path path="circle">
                <a:fillToRect l="50000" t="50000" r="50000" b="50000"/>
              </a:path>
            </a:gra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a typeface="MetricHPE" charset="0"/>
                <a:cs typeface="MetricHPE" charset="0"/>
              </a:endParaRPr>
            </a:p>
          </p:txBody>
        </p:sp>
        <p:sp>
          <p:nvSpPr>
            <p:cNvPr id="132" name="Oval 131"/>
            <p:cNvSpPr/>
            <p:nvPr/>
          </p:nvSpPr>
          <p:spPr>
            <a:xfrm>
              <a:off x="2745718" y="3323846"/>
              <a:ext cx="62965" cy="57436"/>
            </a:xfrm>
            <a:prstGeom prst="ellipse">
              <a:avLst/>
            </a:prstGeom>
            <a:solidFill>
              <a:schemeClr val="accent6">
                <a:lumMod val="100000"/>
              </a:schemeClr>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a typeface="MetricHPE" charset="0"/>
                <a:cs typeface="MetricHPE" charset="0"/>
              </a:endParaRPr>
            </a:p>
          </p:txBody>
        </p:sp>
        <p:sp>
          <p:nvSpPr>
            <p:cNvPr id="133" name="Oval 132"/>
            <p:cNvSpPr/>
            <p:nvPr/>
          </p:nvSpPr>
          <p:spPr>
            <a:xfrm>
              <a:off x="4065367" y="3323846"/>
              <a:ext cx="62965" cy="57436"/>
            </a:xfrm>
            <a:prstGeom prst="ellipse">
              <a:avLst/>
            </a:prstGeom>
            <a:solidFill>
              <a:schemeClr val="accent6">
                <a:lumMod val="100000"/>
              </a:schemeClr>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a typeface="MetricHPE" charset="0"/>
                <a:cs typeface="MetricHPE" charset="0"/>
              </a:endParaRPr>
            </a:p>
          </p:txBody>
        </p:sp>
      </p:grpSp>
      <p:pic>
        <p:nvPicPr>
          <p:cNvPr id="16" name="Picture 15"/>
          <p:cNvPicPr>
            <a:picLocks noChangeAspect="1"/>
          </p:cNvPicPr>
          <p:nvPr/>
        </p:nvPicPr>
        <p:blipFill>
          <a:blip r:embed="rId10"/>
          <a:stretch>
            <a:fillRect/>
          </a:stretch>
        </p:blipFill>
        <p:spPr>
          <a:xfrm>
            <a:off x="7603215" y="3972137"/>
            <a:ext cx="1457070" cy="1786283"/>
          </a:xfrm>
          <a:prstGeom prst="rect">
            <a:avLst/>
          </a:prstGeom>
        </p:spPr>
      </p:pic>
      <p:pic>
        <p:nvPicPr>
          <p:cNvPr id="61" name="Picture 16" descr="ICON_VM_detail_flat_R2_Q408.png"/>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402038" y="4367044"/>
            <a:ext cx="413087" cy="413087"/>
          </a:xfrm>
          <a:prstGeom prst="rect">
            <a:avLst/>
          </a:prstGeom>
          <a:noFill/>
          <a:ln w="9525">
            <a:noFill/>
            <a:miter lim="800000"/>
            <a:headEnd/>
            <a:tailEnd/>
          </a:ln>
        </p:spPr>
      </p:pic>
      <p:pic>
        <p:nvPicPr>
          <p:cNvPr id="64" name="Picture 63"/>
          <p:cNvPicPr>
            <a:picLocks noChangeAspect="1"/>
          </p:cNvPicPr>
          <p:nvPr/>
        </p:nvPicPr>
        <p:blipFill>
          <a:blip r:embed="rId12"/>
          <a:stretch>
            <a:fillRect/>
          </a:stretch>
        </p:blipFill>
        <p:spPr>
          <a:xfrm>
            <a:off x="3404346" y="4351097"/>
            <a:ext cx="408467" cy="414564"/>
          </a:xfrm>
          <a:prstGeom prst="rect">
            <a:avLst/>
          </a:prstGeom>
        </p:spPr>
      </p:pic>
      <p:sp>
        <p:nvSpPr>
          <p:cNvPr id="3" name="Title 2"/>
          <p:cNvSpPr>
            <a:spLocks noGrp="1"/>
          </p:cNvSpPr>
          <p:nvPr>
            <p:ph type="title"/>
          </p:nvPr>
        </p:nvSpPr>
        <p:spPr/>
        <p:txBody>
          <a:bodyPr/>
          <a:lstStyle/>
          <a:p>
            <a:r>
              <a:rPr lang="en-US"/>
              <a:t>Doing more with less</a:t>
            </a:r>
            <a:endParaRPr lang="en-US" dirty="0"/>
          </a:p>
        </p:txBody>
      </p:sp>
      <p:pic>
        <p:nvPicPr>
          <p:cNvPr id="63" name="Picture 62" descr="Master-20.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890922" y="5352058"/>
            <a:ext cx="1088227" cy="730612"/>
          </a:xfrm>
          <a:prstGeom prst="rect">
            <a:avLst/>
          </a:prstGeom>
        </p:spPr>
      </p:pic>
      <p:grpSp>
        <p:nvGrpSpPr>
          <p:cNvPr id="4" name="Group 3"/>
          <p:cNvGrpSpPr/>
          <p:nvPr/>
        </p:nvGrpSpPr>
        <p:grpSpPr>
          <a:xfrm>
            <a:off x="5219463" y="2359503"/>
            <a:ext cx="1666593" cy="1249944"/>
            <a:chOff x="5092323" y="2926568"/>
            <a:chExt cx="1666593" cy="1249944"/>
          </a:xfrm>
          <a:solidFill>
            <a:schemeClr val="accent6"/>
          </a:solidFill>
        </p:grpSpPr>
        <p:sp>
          <p:nvSpPr>
            <p:cNvPr id="55" name="Freeform 332"/>
            <p:cNvSpPr>
              <a:spLocks noEditPoints="1"/>
            </p:cNvSpPr>
            <p:nvPr/>
          </p:nvSpPr>
          <p:spPr bwMode="auto">
            <a:xfrm>
              <a:off x="5092323" y="2926568"/>
              <a:ext cx="1666593" cy="1249944"/>
            </a:xfrm>
            <a:custGeom>
              <a:avLst/>
              <a:gdLst>
                <a:gd name="T0" fmla="*/ 3518 w 4320"/>
                <a:gd name="T1" fmla="*/ 478 h 3240"/>
                <a:gd name="T2" fmla="*/ 3318 w 4320"/>
                <a:gd name="T3" fmla="*/ 212 h 3240"/>
                <a:gd name="T4" fmla="*/ 3028 w 4320"/>
                <a:gd name="T5" fmla="*/ 44 h 3240"/>
                <a:gd name="T6" fmla="*/ 2100 w 4320"/>
                <a:gd name="T7" fmla="*/ 0 h 3240"/>
                <a:gd name="T8" fmla="*/ 1766 w 4320"/>
                <a:gd name="T9" fmla="*/ 70 h 3240"/>
                <a:gd name="T10" fmla="*/ 1496 w 4320"/>
                <a:gd name="T11" fmla="*/ 258 h 3240"/>
                <a:gd name="T12" fmla="*/ 1318 w 4320"/>
                <a:gd name="T13" fmla="*/ 538 h 3240"/>
                <a:gd name="T14" fmla="*/ 808 w 4320"/>
                <a:gd name="T15" fmla="*/ 724 h 3240"/>
                <a:gd name="T16" fmla="*/ 434 w 4320"/>
                <a:gd name="T17" fmla="*/ 850 h 3240"/>
                <a:gd name="T18" fmla="*/ 154 w 4320"/>
                <a:gd name="T19" fmla="*/ 1118 h 3240"/>
                <a:gd name="T20" fmla="*/ 10 w 4320"/>
                <a:gd name="T21" fmla="*/ 1484 h 3240"/>
                <a:gd name="T22" fmla="*/ 24 w 4320"/>
                <a:gd name="T23" fmla="*/ 1828 h 3240"/>
                <a:gd name="T24" fmla="*/ 178 w 4320"/>
                <a:gd name="T25" fmla="*/ 2156 h 3240"/>
                <a:gd name="T26" fmla="*/ 442 w 4320"/>
                <a:gd name="T27" fmla="*/ 2394 h 3240"/>
                <a:gd name="T28" fmla="*/ 788 w 4320"/>
                <a:gd name="T29" fmla="*/ 2514 h 3240"/>
                <a:gd name="T30" fmla="*/ 882 w 4320"/>
                <a:gd name="T31" fmla="*/ 2800 h 3240"/>
                <a:gd name="T32" fmla="*/ 1094 w 4320"/>
                <a:gd name="T33" fmla="*/ 3054 h 3240"/>
                <a:gd name="T34" fmla="*/ 1390 w 4320"/>
                <a:gd name="T35" fmla="*/ 3208 h 3240"/>
                <a:gd name="T36" fmla="*/ 2320 w 4320"/>
                <a:gd name="T37" fmla="*/ 3240 h 3240"/>
                <a:gd name="T38" fmla="*/ 2648 w 4320"/>
                <a:gd name="T39" fmla="*/ 3154 h 3240"/>
                <a:gd name="T40" fmla="*/ 2910 w 4320"/>
                <a:gd name="T41" fmla="*/ 2954 h 3240"/>
                <a:gd name="T42" fmla="*/ 3076 w 4320"/>
                <a:gd name="T43" fmla="*/ 2668 h 3240"/>
                <a:gd name="T44" fmla="*/ 3556 w 4320"/>
                <a:gd name="T45" fmla="*/ 2510 h 3240"/>
                <a:gd name="T46" fmla="*/ 3922 w 4320"/>
                <a:gd name="T47" fmla="*/ 2366 h 3240"/>
                <a:gd name="T48" fmla="*/ 4190 w 4320"/>
                <a:gd name="T49" fmla="*/ 2086 h 3240"/>
                <a:gd name="T50" fmla="*/ 4316 w 4320"/>
                <a:gd name="T51" fmla="*/ 1712 h 3240"/>
                <a:gd name="T52" fmla="*/ 4288 w 4320"/>
                <a:gd name="T53" fmla="*/ 1384 h 3240"/>
                <a:gd name="T54" fmla="*/ 4136 w 4320"/>
                <a:gd name="T55" fmla="*/ 1076 h 3240"/>
                <a:gd name="T56" fmla="*/ 3882 w 4320"/>
                <a:gd name="T57" fmla="*/ 846 h 3240"/>
                <a:gd name="T58" fmla="*/ 3594 w 4320"/>
                <a:gd name="T59" fmla="*/ 734 h 3240"/>
                <a:gd name="T60" fmla="*/ 2794 w 4320"/>
                <a:gd name="T61" fmla="*/ 2710 h 3240"/>
                <a:gd name="T62" fmla="*/ 2438 w 4320"/>
                <a:gd name="T63" fmla="*/ 2980 h 3240"/>
                <a:gd name="T64" fmla="*/ 1528 w 4320"/>
                <a:gd name="T65" fmla="*/ 2994 h 3240"/>
                <a:gd name="T66" fmla="*/ 1284 w 4320"/>
                <a:gd name="T67" fmla="*/ 2898 h 3240"/>
                <a:gd name="T68" fmla="*/ 1106 w 4320"/>
                <a:gd name="T69" fmla="*/ 2710 h 3240"/>
                <a:gd name="T70" fmla="*/ 1024 w 4320"/>
                <a:gd name="T71" fmla="*/ 2462 h 3240"/>
                <a:gd name="T72" fmla="*/ 768 w 4320"/>
                <a:gd name="T73" fmla="*/ 2266 h 3240"/>
                <a:gd name="T74" fmla="*/ 506 w 4320"/>
                <a:gd name="T75" fmla="*/ 2148 h 3240"/>
                <a:gd name="T76" fmla="*/ 320 w 4320"/>
                <a:gd name="T77" fmla="*/ 1934 h 3240"/>
                <a:gd name="T78" fmla="*/ 240 w 4320"/>
                <a:gd name="T79" fmla="*/ 1654 h 3240"/>
                <a:gd name="T80" fmla="*/ 280 w 4320"/>
                <a:gd name="T81" fmla="*/ 1394 h 3240"/>
                <a:gd name="T82" fmla="*/ 434 w 4320"/>
                <a:gd name="T83" fmla="*/ 1154 h 3240"/>
                <a:gd name="T84" fmla="*/ 674 w 4320"/>
                <a:gd name="T85" fmla="*/ 1000 h 3240"/>
                <a:gd name="T86" fmla="*/ 2280 w 4320"/>
                <a:gd name="T87" fmla="*/ 720 h 3240"/>
                <a:gd name="T88" fmla="*/ 1680 w 4320"/>
                <a:gd name="T89" fmla="*/ 412 h 3240"/>
                <a:gd name="T90" fmla="*/ 2072 w 4320"/>
                <a:gd name="T91" fmla="*/ 240 h 3240"/>
                <a:gd name="T92" fmla="*/ 2938 w 4320"/>
                <a:gd name="T93" fmla="*/ 268 h 3240"/>
                <a:gd name="T94" fmla="*/ 3164 w 4320"/>
                <a:gd name="T95" fmla="*/ 396 h 3240"/>
                <a:gd name="T96" fmla="*/ 3312 w 4320"/>
                <a:gd name="T97" fmla="*/ 606 h 3240"/>
                <a:gd name="T98" fmla="*/ 3360 w 4320"/>
                <a:gd name="T99" fmla="*/ 952 h 3240"/>
                <a:gd name="T100" fmla="*/ 3682 w 4320"/>
                <a:gd name="T101" fmla="*/ 1012 h 3240"/>
                <a:gd name="T102" fmla="*/ 3904 w 4320"/>
                <a:gd name="T103" fmla="*/ 1170 h 3240"/>
                <a:gd name="T104" fmla="*/ 4044 w 4320"/>
                <a:gd name="T105" fmla="*/ 1404 h 3240"/>
                <a:gd name="T106" fmla="*/ 4080 w 4320"/>
                <a:gd name="T107" fmla="*/ 1654 h 3240"/>
                <a:gd name="T108" fmla="*/ 4000 w 4320"/>
                <a:gd name="T109" fmla="*/ 1934 h 3240"/>
                <a:gd name="T110" fmla="*/ 3814 w 4320"/>
                <a:gd name="T111" fmla="*/ 2148 h 3240"/>
                <a:gd name="T112" fmla="*/ 3552 w 4320"/>
                <a:gd name="T113" fmla="*/ 2266 h 3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320" h="3240">
                  <a:moveTo>
                    <a:pt x="3594" y="734"/>
                  </a:moveTo>
                  <a:lnTo>
                    <a:pt x="3594" y="734"/>
                  </a:lnTo>
                  <a:lnTo>
                    <a:pt x="3588" y="696"/>
                  </a:lnTo>
                  <a:lnTo>
                    <a:pt x="3580" y="658"/>
                  </a:lnTo>
                  <a:lnTo>
                    <a:pt x="3572" y="620"/>
                  </a:lnTo>
                  <a:lnTo>
                    <a:pt x="3560" y="584"/>
                  </a:lnTo>
                  <a:lnTo>
                    <a:pt x="3548" y="548"/>
                  </a:lnTo>
                  <a:lnTo>
                    <a:pt x="3534" y="514"/>
                  </a:lnTo>
                  <a:lnTo>
                    <a:pt x="3518" y="478"/>
                  </a:lnTo>
                  <a:lnTo>
                    <a:pt x="3502" y="446"/>
                  </a:lnTo>
                  <a:lnTo>
                    <a:pt x="3482" y="412"/>
                  </a:lnTo>
                  <a:lnTo>
                    <a:pt x="3464" y="380"/>
                  </a:lnTo>
                  <a:lnTo>
                    <a:pt x="3442" y="350"/>
                  </a:lnTo>
                  <a:lnTo>
                    <a:pt x="3420" y="320"/>
                  </a:lnTo>
                  <a:lnTo>
                    <a:pt x="3396" y="292"/>
                  </a:lnTo>
                  <a:lnTo>
                    <a:pt x="3370" y="264"/>
                  </a:lnTo>
                  <a:lnTo>
                    <a:pt x="3344" y="238"/>
                  </a:lnTo>
                  <a:lnTo>
                    <a:pt x="3318" y="212"/>
                  </a:lnTo>
                  <a:lnTo>
                    <a:pt x="3290" y="188"/>
                  </a:lnTo>
                  <a:lnTo>
                    <a:pt x="3260" y="166"/>
                  </a:lnTo>
                  <a:lnTo>
                    <a:pt x="3230" y="144"/>
                  </a:lnTo>
                  <a:lnTo>
                    <a:pt x="3198" y="124"/>
                  </a:lnTo>
                  <a:lnTo>
                    <a:pt x="3166" y="104"/>
                  </a:lnTo>
                  <a:lnTo>
                    <a:pt x="3132" y="88"/>
                  </a:lnTo>
                  <a:lnTo>
                    <a:pt x="3098" y="72"/>
                  </a:lnTo>
                  <a:lnTo>
                    <a:pt x="3064" y="56"/>
                  </a:lnTo>
                  <a:lnTo>
                    <a:pt x="3028" y="44"/>
                  </a:lnTo>
                  <a:lnTo>
                    <a:pt x="2992" y="32"/>
                  </a:lnTo>
                  <a:lnTo>
                    <a:pt x="2954" y="22"/>
                  </a:lnTo>
                  <a:lnTo>
                    <a:pt x="2916" y="14"/>
                  </a:lnTo>
                  <a:lnTo>
                    <a:pt x="2878" y="8"/>
                  </a:lnTo>
                  <a:lnTo>
                    <a:pt x="2840" y="4"/>
                  </a:lnTo>
                  <a:lnTo>
                    <a:pt x="2800" y="0"/>
                  </a:lnTo>
                  <a:lnTo>
                    <a:pt x="2760" y="0"/>
                  </a:lnTo>
                  <a:lnTo>
                    <a:pt x="2100" y="0"/>
                  </a:lnTo>
                  <a:lnTo>
                    <a:pt x="2100" y="0"/>
                  </a:lnTo>
                  <a:lnTo>
                    <a:pt x="2060" y="0"/>
                  </a:lnTo>
                  <a:lnTo>
                    <a:pt x="2022" y="4"/>
                  </a:lnTo>
                  <a:lnTo>
                    <a:pt x="1984" y="8"/>
                  </a:lnTo>
                  <a:lnTo>
                    <a:pt x="1946" y="14"/>
                  </a:lnTo>
                  <a:lnTo>
                    <a:pt x="1908" y="22"/>
                  </a:lnTo>
                  <a:lnTo>
                    <a:pt x="1872" y="32"/>
                  </a:lnTo>
                  <a:lnTo>
                    <a:pt x="1836" y="42"/>
                  </a:lnTo>
                  <a:lnTo>
                    <a:pt x="1800" y="56"/>
                  </a:lnTo>
                  <a:lnTo>
                    <a:pt x="1766" y="70"/>
                  </a:lnTo>
                  <a:lnTo>
                    <a:pt x="1732" y="86"/>
                  </a:lnTo>
                  <a:lnTo>
                    <a:pt x="1700" y="102"/>
                  </a:lnTo>
                  <a:lnTo>
                    <a:pt x="1668" y="120"/>
                  </a:lnTo>
                  <a:lnTo>
                    <a:pt x="1636" y="140"/>
                  </a:lnTo>
                  <a:lnTo>
                    <a:pt x="1606" y="162"/>
                  </a:lnTo>
                  <a:lnTo>
                    <a:pt x="1576" y="184"/>
                  </a:lnTo>
                  <a:lnTo>
                    <a:pt x="1548" y="208"/>
                  </a:lnTo>
                  <a:lnTo>
                    <a:pt x="1522" y="232"/>
                  </a:lnTo>
                  <a:lnTo>
                    <a:pt x="1496" y="258"/>
                  </a:lnTo>
                  <a:lnTo>
                    <a:pt x="1470" y="286"/>
                  </a:lnTo>
                  <a:lnTo>
                    <a:pt x="1446" y="314"/>
                  </a:lnTo>
                  <a:lnTo>
                    <a:pt x="1424" y="342"/>
                  </a:lnTo>
                  <a:lnTo>
                    <a:pt x="1402" y="372"/>
                  </a:lnTo>
                  <a:lnTo>
                    <a:pt x="1384" y="404"/>
                  </a:lnTo>
                  <a:lnTo>
                    <a:pt x="1364" y="436"/>
                  </a:lnTo>
                  <a:lnTo>
                    <a:pt x="1348" y="468"/>
                  </a:lnTo>
                  <a:lnTo>
                    <a:pt x="1332" y="502"/>
                  </a:lnTo>
                  <a:lnTo>
                    <a:pt x="1318" y="538"/>
                  </a:lnTo>
                  <a:lnTo>
                    <a:pt x="1304" y="572"/>
                  </a:lnTo>
                  <a:lnTo>
                    <a:pt x="1294" y="608"/>
                  </a:lnTo>
                  <a:lnTo>
                    <a:pt x="1284" y="644"/>
                  </a:lnTo>
                  <a:lnTo>
                    <a:pt x="1276" y="682"/>
                  </a:lnTo>
                  <a:lnTo>
                    <a:pt x="1270" y="720"/>
                  </a:lnTo>
                  <a:lnTo>
                    <a:pt x="900" y="720"/>
                  </a:lnTo>
                  <a:lnTo>
                    <a:pt x="900" y="720"/>
                  </a:lnTo>
                  <a:lnTo>
                    <a:pt x="854" y="722"/>
                  </a:lnTo>
                  <a:lnTo>
                    <a:pt x="808" y="724"/>
                  </a:lnTo>
                  <a:lnTo>
                    <a:pt x="764" y="730"/>
                  </a:lnTo>
                  <a:lnTo>
                    <a:pt x="718" y="738"/>
                  </a:lnTo>
                  <a:lnTo>
                    <a:pt x="676" y="748"/>
                  </a:lnTo>
                  <a:lnTo>
                    <a:pt x="632" y="760"/>
                  </a:lnTo>
                  <a:lnTo>
                    <a:pt x="590" y="774"/>
                  </a:lnTo>
                  <a:lnTo>
                    <a:pt x="550" y="790"/>
                  </a:lnTo>
                  <a:lnTo>
                    <a:pt x="510" y="808"/>
                  </a:lnTo>
                  <a:lnTo>
                    <a:pt x="472" y="828"/>
                  </a:lnTo>
                  <a:lnTo>
                    <a:pt x="434" y="850"/>
                  </a:lnTo>
                  <a:lnTo>
                    <a:pt x="398" y="874"/>
                  </a:lnTo>
                  <a:lnTo>
                    <a:pt x="362" y="900"/>
                  </a:lnTo>
                  <a:lnTo>
                    <a:pt x="328" y="926"/>
                  </a:lnTo>
                  <a:lnTo>
                    <a:pt x="296" y="954"/>
                  </a:lnTo>
                  <a:lnTo>
                    <a:pt x="264" y="984"/>
                  </a:lnTo>
                  <a:lnTo>
                    <a:pt x="234" y="1016"/>
                  </a:lnTo>
                  <a:lnTo>
                    <a:pt x="206" y="1048"/>
                  </a:lnTo>
                  <a:lnTo>
                    <a:pt x="178" y="1082"/>
                  </a:lnTo>
                  <a:lnTo>
                    <a:pt x="154" y="1118"/>
                  </a:lnTo>
                  <a:lnTo>
                    <a:pt x="130" y="1154"/>
                  </a:lnTo>
                  <a:lnTo>
                    <a:pt x="108" y="1192"/>
                  </a:lnTo>
                  <a:lnTo>
                    <a:pt x="88" y="1230"/>
                  </a:lnTo>
                  <a:lnTo>
                    <a:pt x="70" y="1270"/>
                  </a:lnTo>
                  <a:lnTo>
                    <a:pt x="54" y="1310"/>
                  </a:lnTo>
                  <a:lnTo>
                    <a:pt x="40" y="1352"/>
                  </a:lnTo>
                  <a:lnTo>
                    <a:pt x="28" y="1396"/>
                  </a:lnTo>
                  <a:lnTo>
                    <a:pt x="18" y="1438"/>
                  </a:lnTo>
                  <a:lnTo>
                    <a:pt x="10" y="1484"/>
                  </a:lnTo>
                  <a:lnTo>
                    <a:pt x="4" y="1528"/>
                  </a:lnTo>
                  <a:lnTo>
                    <a:pt x="2" y="1574"/>
                  </a:lnTo>
                  <a:lnTo>
                    <a:pt x="0" y="1620"/>
                  </a:lnTo>
                  <a:lnTo>
                    <a:pt x="0" y="1620"/>
                  </a:lnTo>
                  <a:lnTo>
                    <a:pt x="0" y="1662"/>
                  </a:lnTo>
                  <a:lnTo>
                    <a:pt x="4" y="1704"/>
                  </a:lnTo>
                  <a:lnTo>
                    <a:pt x="8" y="1746"/>
                  </a:lnTo>
                  <a:lnTo>
                    <a:pt x="16" y="1788"/>
                  </a:lnTo>
                  <a:lnTo>
                    <a:pt x="24" y="1828"/>
                  </a:lnTo>
                  <a:lnTo>
                    <a:pt x="34" y="1868"/>
                  </a:lnTo>
                  <a:lnTo>
                    <a:pt x="46" y="1906"/>
                  </a:lnTo>
                  <a:lnTo>
                    <a:pt x="60" y="1946"/>
                  </a:lnTo>
                  <a:lnTo>
                    <a:pt x="76" y="1982"/>
                  </a:lnTo>
                  <a:lnTo>
                    <a:pt x="94" y="2018"/>
                  </a:lnTo>
                  <a:lnTo>
                    <a:pt x="112" y="2054"/>
                  </a:lnTo>
                  <a:lnTo>
                    <a:pt x="132" y="2090"/>
                  </a:lnTo>
                  <a:lnTo>
                    <a:pt x="154" y="2122"/>
                  </a:lnTo>
                  <a:lnTo>
                    <a:pt x="178" y="2156"/>
                  </a:lnTo>
                  <a:lnTo>
                    <a:pt x="202" y="2188"/>
                  </a:lnTo>
                  <a:lnTo>
                    <a:pt x="228" y="2218"/>
                  </a:lnTo>
                  <a:lnTo>
                    <a:pt x="254" y="2246"/>
                  </a:lnTo>
                  <a:lnTo>
                    <a:pt x="284" y="2274"/>
                  </a:lnTo>
                  <a:lnTo>
                    <a:pt x="312" y="2302"/>
                  </a:lnTo>
                  <a:lnTo>
                    <a:pt x="344" y="2326"/>
                  </a:lnTo>
                  <a:lnTo>
                    <a:pt x="376" y="2350"/>
                  </a:lnTo>
                  <a:lnTo>
                    <a:pt x="408" y="2374"/>
                  </a:lnTo>
                  <a:lnTo>
                    <a:pt x="442" y="2394"/>
                  </a:lnTo>
                  <a:lnTo>
                    <a:pt x="478" y="2414"/>
                  </a:lnTo>
                  <a:lnTo>
                    <a:pt x="514" y="2432"/>
                  </a:lnTo>
                  <a:lnTo>
                    <a:pt x="550" y="2450"/>
                  </a:lnTo>
                  <a:lnTo>
                    <a:pt x="588" y="2464"/>
                  </a:lnTo>
                  <a:lnTo>
                    <a:pt x="626" y="2478"/>
                  </a:lnTo>
                  <a:lnTo>
                    <a:pt x="666" y="2490"/>
                  </a:lnTo>
                  <a:lnTo>
                    <a:pt x="706" y="2498"/>
                  </a:lnTo>
                  <a:lnTo>
                    <a:pt x="746" y="2506"/>
                  </a:lnTo>
                  <a:lnTo>
                    <a:pt x="788" y="2514"/>
                  </a:lnTo>
                  <a:lnTo>
                    <a:pt x="788" y="2514"/>
                  </a:lnTo>
                  <a:lnTo>
                    <a:pt x="794" y="2552"/>
                  </a:lnTo>
                  <a:lnTo>
                    <a:pt x="802" y="2588"/>
                  </a:lnTo>
                  <a:lnTo>
                    <a:pt x="810" y="2626"/>
                  </a:lnTo>
                  <a:lnTo>
                    <a:pt x="822" y="2662"/>
                  </a:lnTo>
                  <a:lnTo>
                    <a:pt x="834" y="2698"/>
                  </a:lnTo>
                  <a:lnTo>
                    <a:pt x="848" y="2732"/>
                  </a:lnTo>
                  <a:lnTo>
                    <a:pt x="864" y="2766"/>
                  </a:lnTo>
                  <a:lnTo>
                    <a:pt x="882" y="2800"/>
                  </a:lnTo>
                  <a:lnTo>
                    <a:pt x="900" y="2832"/>
                  </a:lnTo>
                  <a:lnTo>
                    <a:pt x="920" y="2864"/>
                  </a:lnTo>
                  <a:lnTo>
                    <a:pt x="940" y="2894"/>
                  </a:lnTo>
                  <a:lnTo>
                    <a:pt x="964" y="2924"/>
                  </a:lnTo>
                  <a:lnTo>
                    <a:pt x="986" y="2952"/>
                  </a:lnTo>
                  <a:lnTo>
                    <a:pt x="1012" y="2978"/>
                  </a:lnTo>
                  <a:lnTo>
                    <a:pt x="1038" y="3006"/>
                  </a:lnTo>
                  <a:lnTo>
                    <a:pt x="1066" y="3030"/>
                  </a:lnTo>
                  <a:lnTo>
                    <a:pt x="1094" y="3054"/>
                  </a:lnTo>
                  <a:lnTo>
                    <a:pt x="1122" y="3076"/>
                  </a:lnTo>
                  <a:lnTo>
                    <a:pt x="1154" y="3098"/>
                  </a:lnTo>
                  <a:lnTo>
                    <a:pt x="1184" y="3118"/>
                  </a:lnTo>
                  <a:lnTo>
                    <a:pt x="1216" y="3136"/>
                  </a:lnTo>
                  <a:lnTo>
                    <a:pt x="1250" y="3154"/>
                  </a:lnTo>
                  <a:lnTo>
                    <a:pt x="1284" y="3170"/>
                  </a:lnTo>
                  <a:lnTo>
                    <a:pt x="1318" y="3184"/>
                  </a:lnTo>
                  <a:lnTo>
                    <a:pt x="1354" y="3196"/>
                  </a:lnTo>
                  <a:lnTo>
                    <a:pt x="1390" y="3208"/>
                  </a:lnTo>
                  <a:lnTo>
                    <a:pt x="1426" y="3218"/>
                  </a:lnTo>
                  <a:lnTo>
                    <a:pt x="1464" y="3226"/>
                  </a:lnTo>
                  <a:lnTo>
                    <a:pt x="1502" y="3232"/>
                  </a:lnTo>
                  <a:lnTo>
                    <a:pt x="1542" y="3236"/>
                  </a:lnTo>
                  <a:lnTo>
                    <a:pt x="1580" y="3240"/>
                  </a:lnTo>
                  <a:lnTo>
                    <a:pt x="1620" y="3240"/>
                  </a:lnTo>
                  <a:lnTo>
                    <a:pt x="2280" y="3240"/>
                  </a:lnTo>
                  <a:lnTo>
                    <a:pt x="2280" y="3240"/>
                  </a:lnTo>
                  <a:lnTo>
                    <a:pt x="2320" y="3240"/>
                  </a:lnTo>
                  <a:lnTo>
                    <a:pt x="2358" y="3236"/>
                  </a:lnTo>
                  <a:lnTo>
                    <a:pt x="2396" y="3232"/>
                  </a:lnTo>
                  <a:lnTo>
                    <a:pt x="2434" y="3226"/>
                  </a:lnTo>
                  <a:lnTo>
                    <a:pt x="2472" y="3218"/>
                  </a:lnTo>
                  <a:lnTo>
                    <a:pt x="2508" y="3208"/>
                  </a:lnTo>
                  <a:lnTo>
                    <a:pt x="2544" y="3198"/>
                  </a:lnTo>
                  <a:lnTo>
                    <a:pt x="2580" y="3184"/>
                  </a:lnTo>
                  <a:lnTo>
                    <a:pt x="2614" y="3170"/>
                  </a:lnTo>
                  <a:lnTo>
                    <a:pt x="2648" y="3154"/>
                  </a:lnTo>
                  <a:lnTo>
                    <a:pt x="2680" y="3138"/>
                  </a:lnTo>
                  <a:lnTo>
                    <a:pt x="2712" y="3120"/>
                  </a:lnTo>
                  <a:lnTo>
                    <a:pt x="2744" y="3100"/>
                  </a:lnTo>
                  <a:lnTo>
                    <a:pt x="2774" y="3078"/>
                  </a:lnTo>
                  <a:lnTo>
                    <a:pt x="2804" y="3056"/>
                  </a:lnTo>
                  <a:lnTo>
                    <a:pt x="2832" y="3032"/>
                  </a:lnTo>
                  <a:lnTo>
                    <a:pt x="2858" y="3008"/>
                  </a:lnTo>
                  <a:lnTo>
                    <a:pt x="2884" y="2982"/>
                  </a:lnTo>
                  <a:lnTo>
                    <a:pt x="2910" y="2954"/>
                  </a:lnTo>
                  <a:lnTo>
                    <a:pt x="2934" y="2926"/>
                  </a:lnTo>
                  <a:lnTo>
                    <a:pt x="2956" y="2898"/>
                  </a:lnTo>
                  <a:lnTo>
                    <a:pt x="2976" y="2868"/>
                  </a:lnTo>
                  <a:lnTo>
                    <a:pt x="2996" y="2836"/>
                  </a:lnTo>
                  <a:lnTo>
                    <a:pt x="3016" y="2804"/>
                  </a:lnTo>
                  <a:lnTo>
                    <a:pt x="3032" y="2772"/>
                  </a:lnTo>
                  <a:lnTo>
                    <a:pt x="3048" y="2738"/>
                  </a:lnTo>
                  <a:lnTo>
                    <a:pt x="3062" y="2702"/>
                  </a:lnTo>
                  <a:lnTo>
                    <a:pt x="3076" y="2668"/>
                  </a:lnTo>
                  <a:lnTo>
                    <a:pt x="3086" y="2632"/>
                  </a:lnTo>
                  <a:lnTo>
                    <a:pt x="3096" y="2596"/>
                  </a:lnTo>
                  <a:lnTo>
                    <a:pt x="3104" y="2558"/>
                  </a:lnTo>
                  <a:lnTo>
                    <a:pt x="3110" y="2520"/>
                  </a:lnTo>
                  <a:lnTo>
                    <a:pt x="3420" y="2520"/>
                  </a:lnTo>
                  <a:lnTo>
                    <a:pt x="3420" y="2520"/>
                  </a:lnTo>
                  <a:lnTo>
                    <a:pt x="3466" y="2518"/>
                  </a:lnTo>
                  <a:lnTo>
                    <a:pt x="3512" y="2516"/>
                  </a:lnTo>
                  <a:lnTo>
                    <a:pt x="3556" y="2510"/>
                  </a:lnTo>
                  <a:lnTo>
                    <a:pt x="3602" y="2502"/>
                  </a:lnTo>
                  <a:lnTo>
                    <a:pt x="3644" y="2492"/>
                  </a:lnTo>
                  <a:lnTo>
                    <a:pt x="3688" y="2480"/>
                  </a:lnTo>
                  <a:lnTo>
                    <a:pt x="3730" y="2466"/>
                  </a:lnTo>
                  <a:lnTo>
                    <a:pt x="3770" y="2450"/>
                  </a:lnTo>
                  <a:lnTo>
                    <a:pt x="3810" y="2432"/>
                  </a:lnTo>
                  <a:lnTo>
                    <a:pt x="3848" y="2412"/>
                  </a:lnTo>
                  <a:lnTo>
                    <a:pt x="3886" y="2390"/>
                  </a:lnTo>
                  <a:lnTo>
                    <a:pt x="3922" y="2366"/>
                  </a:lnTo>
                  <a:lnTo>
                    <a:pt x="3958" y="2340"/>
                  </a:lnTo>
                  <a:lnTo>
                    <a:pt x="3992" y="2314"/>
                  </a:lnTo>
                  <a:lnTo>
                    <a:pt x="4024" y="2286"/>
                  </a:lnTo>
                  <a:lnTo>
                    <a:pt x="4056" y="2256"/>
                  </a:lnTo>
                  <a:lnTo>
                    <a:pt x="4086" y="2224"/>
                  </a:lnTo>
                  <a:lnTo>
                    <a:pt x="4114" y="2192"/>
                  </a:lnTo>
                  <a:lnTo>
                    <a:pt x="4140" y="2158"/>
                  </a:lnTo>
                  <a:lnTo>
                    <a:pt x="4166" y="2122"/>
                  </a:lnTo>
                  <a:lnTo>
                    <a:pt x="4190" y="2086"/>
                  </a:lnTo>
                  <a:lnTo>
                    <a:pt x="4212" y="2048"/>
                  </a:lnTo>
                  <a:lnTo>
                    <a:pt x="4232" y="2010"/>
                  </a:lnTo>
                  <a:lnTo>
                    <a:pt x="4250" y="1970"/>
                  </a:lnTo>
                  <a:lnTo>
                    <a:pt x="4266" y="1930"/>
                  </a:lnTo>
                  <a:lnTo>
                    <a:pt x="4280" y="1888"/>
                  </a:lnTo>
                  <a:lnTo>
                    <a:pt x="4292" y="1844"/>
                  </a:lnTo>
                  <a:lnTo>
                    <a:pt x="4302" y="1802"/>
                  </a:lnTo>
                  <a:lnTo>
                    <a:pt x="4310" y="1756"/>
                  </a:lnTo>
                  <a:lnTo>
                    <a:pt x="4316" y="1712"/>
                  </a:lnTo>
                  <a:lnTo>
                    <a:pt x="4318" y="1666"/>
                  </a:lnTo>
                  <a:lnTo>
                    <a:pt x="4320" y="1620"/>
                  </a:lnTo>
                  <a:lnTo>
                    <a:pt x="4320" y="1620"/>
                  </a:lnTo>
                  <a:lnTo>
                    <a:pt x="4320" y="1580"/>
                  </a:lnTo>
                  <a:lnTo>
                    <a:pt x="4316" y="1540"/>
                  </a:lnTo>
                  <a:lnTo>
                    <a:pt x="4312" y="1500"/>
                  </a:lnTo>
                  <a:lnTo>
                    <a:pt x="4306" y="1460"/>
                  </a:lnTo>
                  <a:lnTo>
                    <a:pt x="4298" y="1422"/>
                  </a:lnTo>
                  <a:lnTo>
                    <a:pt x="4288" y="1384"/>
                  </a:lnTo>
                  <a:lnTo>
                    <a:pt x="4278" y="1348"/>
                  </a:lnTo>
                  <a:lnTo>
                    <a:pt x="4264" y="1310"/>
                  </a:lnTo>
                  <a:lnTo>
                    <a:pt x="4250" y="1274"/>
                  </a:lnTo>
                  <a:lnTo>
                    <a:pt x="4236" y="1240"/>
                  </a:lnTo>
                  <a:lnTo>
                    <a:pt x="4218" y="1204"/>
                  </a:lnTo>
                  <a:lnTo>
                    <a:pt x="4200" y="1170"/>
                  </a:lnTo>
                  <a:lnTo>
                    <a:pt x="4180" y="1138"/>
                  </a:lnTo>
                  <a:lnTo>
                    <a:pt x="4158" y="1106"/>
                  </a:lnTo>
                  <a:lnTo>
                    <a:pt x="4136" y="1076"/>
                  </a:lnTo>
                  <a:lnTo>
                    <a:pt x="4112" y="1046"/>
                  </a:lnTo>
                  <a:lnTo>
                    <a:pt x="4088" y="1016"/>
                  </a:lnTo>
                  <a:lnTo>
                    <a:pt x="4062" y="988"/>
                  </a:lnTo>
                  <a:lnTo>
                    <a:pt x="4034" y="962"/>
                  </a:lnTo>
                  <a:lnTo>
                    <a:pt x="4006" y="936"/>
                  </a:lnTo>
                  <a:lnTo>
                    <a:pt x="3976" y="912"/>
                  </a:lnTo>
                  <a:lnTo>
                    <a:pt x="3946" y="888"/>
                  </a:lnTo>
                  <a:lnTo>
                    <a:pt x="3914" y="866"/>
                  </a:lnTo>
                  <a:lnTo>
                    <a:pt x="3882" y="846"/>
                  </a:lnTo>
                  <a:lnTo>
                    <a:pt x="3848" y="828"/>
                  </a:lnTo>
                  <a:lnTo>
                    <a:pt x="3814" y="810"/>
                  </a:lnTo>
                  <a:lnTo>
                    <a:pt x="3780" y="794"/>
                  </a:lnTo>
                  <a:lnTo>
                    <a:pt x="3744" y="778"/>
                  </a:lnTo>
                  <a:lnTo>
                    <a:pt x="3708" y="764"/>
                  </a:lnTo>
                  <a:lnTo>
                    <a:pt x="3670" y="754"/>
                  </a:lnTo>
                  <a:lnTo>
                    <a:pt x="3632" y="744"/>
                  </a:lnTo>
                  <a:lnTo>
                    <a:pt x="3594" y="734"/>
                  </a:lnTo>
                  <a:lnTo>
                    <a:pt x="3594" y="734"/>
                  </a:lnTo>
                  <a:close/>
                  <a:moveTo>
                    <a:pt x="3420" y="2280"/>
                  </a:moveTo>
                  <a:lnTo>
                    <a:pt x="2040" y="2280"/>
                  </a:lnTo>
                  <a:lnTo>
                    <a:pt x="2040" y="2520"/>
                  </a:lnTo>
                  <a:lnTo>
                    <a:pt x="2868" y="2520"/>
                  </a:lnTo>
                  <a:lnTo>
                    <a:pt x="2868" y="2520"/>
                  </a:lnTo>
                  <a:lnTo>
                    <a:pt x="2856" y="2570"/>
                  </a:lnTo>
                  <a:lnTo>
                    <a:pt x="2838" y="2620"/>
                  </a:lnTo>
                  <a:lnTo>
                    <a:pt x="2818" y="2666"/>
                  </a:lnTo>
                  <a:lnTo>
                    <a:pt x="2794" y="2710"/>
                  </a:lnTo>
                  <a:lnTo>
                    <a:pt x="2766" y="2752"/>
                  </a:lnTo>
                  <a:lnTo>
                    <a:pt x="2734" y="2792"/>
                  </a:lnTo>
                  <a:lnTo>
                    <a:pt x="2700" y="2828"/>
                  </a:lnTo>
                  <a:lnTo>
                    <a:pt x="2662" y="2862"/>
                  </a:lnTo>
                  <a:lnTo>
                    <a:pt x="2622" y="2894"/>
                  </a:lnTo>
                  <a:lnTo>
                    <a:pt x="2578" y="2920"/>
                  </a:lnTo>
                  <a:lnTo>
                    <a:pt x="2534" y="2944"/>
                  </a:lnTo>
                  <a:lnTo>
                    <a:pt x="2486" y="2964"/>
                  </a:lnTo>
                  <a:lnTo>
                    <a:pt x="2438" y="2980"/>
                  </a:lnTo>
                  <a:lnTo>
                    <a:pt x="2386" y="2990"/>
                  </a:lnTo>
                  <a:lnTo>
                    <a:pt x="2334" y="2998"/>
                  </a:lnTo>
                  <a:lnTo>
                    <a:pt x="2306" y="3000"/>
                  </a:lnTo>
                  <a:lnTo>
                    <a:pt x="2280" y="3000"/>
                  </a:lnTo>
                  <a:lnTo>
                    <a:pt x="1620" y="3000"/>
                  </a:lnTo>
                  <a:lnTo>
                    <a:pt x="1620" y="3000"/>
                  </a:lnTo>
                  <a:lnTo>
                    <a:pt x="1590" y="3000"/>
                  </a:lnTo>
                  <a:lnTo>
                    <a:pt x="1558" y="2996"/>
                  </a:lnTo>
                  <a:lnTo>
                    <a:pt x="1528" y="2994"/>
                  </a:lnTo>
                  <a:lnTo>
                    <a:pt x="1500" y="2988"/>
                  </a:lnTo>
                  <a:lnTo>
                    <a:pt x="1470" y="2982"/>
                  </a:lnTo>
                  <a:lnTo>
                    <a:pt x="1442" y="2972"/>
                  </a:lnTo>
                  <a:lnTo>
                    <a:pt x="1414" y="2964"/>
                  </a:lnTo>
                  <a:lnTo>
                    <a:pt x="1386" y="2952"/>
                  </a:lnTo>
                  <a:lnTo>
                    <a:pt x="1360" y="2940"/>
                  </a:lnTo>
                  <a:lnTo>
                    <a:pt x="1334" y="2928"/>
                  </a:lnTo>
                  <a:lnTo>
                    <a:pt x="1310" y="2914"/>
                  </a:lnTo>
                  <a:lnTo>
                    <a:pt x="1284" y="2898"/>
                  </a:lnTo>
                  <a:lnTo>
                    <a:pt x="1262" y="2880"/>
                  </a:lnTo>
                  <a:lnTo>
                    <a:pt x="1238" y="2862"/>
                  </a:lnTo>
                  <a:lnTo>
                    <a:pt x="1216" y="2844"/>
                  </a:lnTo>
                  <a:lnTo>
                    <a:pt x="1196" y="2824"/>
                  </a:lnTo>
                  <a:lnTo>
                    <a:pt x="1176" y="2804"/>
                  </a:lnTo>
                  <a:lnTo>
                    <a:pt x="1158" y="2782"/>
                  </a:lnTo>
                  <a:lnTo>
                    <a:pt x="1140" y="2758"/>
                  </a:lnTo>
                  <a:lnTo>
                    <a:pt x="1122" y="2736"/>
                  </a:lnTo>
                  <a:lnTo>
                    <a:pt x="1106" y="2710"/>
                  </a:lnTo>
                  <a:lnTo>
                    <a:pt x="1092" y="2686"/>
                  </a:lnTo>
                  <a:lnTo>
                    <a:pt x="1080" y="2660"/>
                  </a:lnTo>
                  <a:lnTo>
                    <a:pt x="1068" y="2634"/>
                  </a:lnTo>
                  <a:lnTo>
                    <a:pt x="1056" y="2606"/>
                  </a:lnTo>
                  <a:lnTo>
                    <a:pt x="1046" y="2578"/>
                  </a:lnTo>
                  <a:lnTo>
                    <a:pt x="1038" y="2550"/>
                  </a:lnTo>
                  <a:lnTo>
                    <a:pt x="1032" y="2520"/>
                  </a:lnTo>
                  <a:lnTo>
                    <a:pt x="1026" y="2492"/>
                  </a:lnTo>
                  <a:lnTo>
                    <a:pt x="1024" y="2462"/>
                  </a:lnTo>
                  <a:lnTo>
                    <a:pt x="1020" y="2430"/>
                  </a:lnTo>
                  <a:lnTo>
                    <a:pt x="1020" y="2400"/>
                  </a:lnTo>
                  <a:lnTo>
                    <a:pt x="1020" y="2280"/>
                  </a:lnTo>
                  <a:lnTo>
                    <a:pt x="900" y="2280"/>
                  </a:lnTo>
                  <a:lnTo>
                    <a:pt x="900" y="2280"/>
                  </a:lnTo>
                  <a:lnTo>
                    <a:pt x="866" y="2280"/>
                  </a:lnTo>
                  <a:lnTo>
                    <a:pt x="832" y="2276"/>
                  </a:lnTo>
                  <a:lnTo>
                    <a:pt x="800" y="2272"/>
                  </a:lnTo>
                  <a:lnTo>
                    <a:pt x="768" y="2266"/>
                  </a:lnTo>
                  <a:lnTo>
                    <a:pt x="736" y="2260"/>
                  </a:lnTo>
                  <a:lnTo>
                    <a:pt x="704" y="2250"/>
                  </a:lnTo>
                  <a:lnTo>
                    <a:pt x="674" y="2240"/>
                  </a:lnTo>
                  <a:lnTo>
                    <a:pt x="644" y="2228"/>
                  </a:lnTo>
                  <a:lnTo>
                    <a:pt x="614" y="2214"/>
                  </a:lnTo>
                  <a:lnTo>
                    <a:pt x="586" y="2200"/>
                  </a:lnTo>
                  <a:lnTo>
                    <a:pt x="558" y="2184"/>
                  </a:lnTo>
                  <a:lnTo>
                    <a:pt x="532" y="2168"/>
                  </a:lnTo>
                  <a:lnTo>
                    <a:pt x="506" y="2148"/>
                  </a:lnTo>
                  <a:lnTo>
                    <a:pt x="480" y="2130"/>
                  </a:lnTo>
                  <a:lnTo>
                    <a:pt x="456" y="2108"/>
                  </a:lnTo>
                  <a:lnTo>
                    <a:pt x="434" y="2086"/>
                  </a:lnTo>
                  <a:lnTo>
                    <a:pt x="412" y="2064"/>
                  </a:lnTo>
                  <a:lnTo>
                    <a:pt x="390" y="2040"/>
                  </a:lnTo>
                  <a:lnTo>
                    <a:pt x="372" y="2014"/>
                  </a:lnTo>
                  <a:lnTo>
                    <a:pt x="352" y="1988"/>
                  </a:lnTo>
                  <a:lnTo>
                    <a:pt x="336" y="1962"/>
                  </a:lnTo>
                  <a:lnTo>
                    <a:pt x="320" y="1934"/>
                  </a:lnTo>
                  <a:lnTo>
                    <a:pt x="306" y="1906"/>
                  </a:lnTo>
                  <a:lnTo>
                    <a:pt x="292" y="1876"/>
                  </a:lnTo>
                  <a:lnTo>
                    <a:pt x="280" y="1846"/>
                  </a:lnTo>
                  <a:lnTo>
                    <a:pt x="270" y="1816"/>
                  </a:lnTo>
                  <a:lnTo>
                    <a:pt x="260" y="1784"/>
                  </a:lnTo>
                  <a:lnTo>
                    <a:pt x="254" y="1752"/>
                  </a:lnTo>
                  <a:lnTo>
                    <a:pt x="248" y="1720"/>
                  </a:lnTo>
                  <a:lnTo>
                    <a:pt x="244" y="1688"/>
                  </a:lnTo>
                  <a:lnTo>
                    <a:pt x="240" y="1654"/>
                  </a:lnTo>
                  <a:lnTo>
                    <a:pt x="240" y="1620"/>
                  </a:lnTo>
                  <a:lnTo>
                    <a:pt x="240" y="1620"/>
                  </a:lnTo>
                  <a:lnTo>
                    <a:pt x="240" y="1586"/>
                  </a:lnTo>
                  <a:lnTo>
                    <a:pt x="244" y="1552"/>
                  </a:lnTo>
                  <a:lnTo>
                    <a:pt x="248" y="1520"/>
                  </a:lnTo>
                  <a:lnTo>
                    <a:pt x="254" y="1488"/>
                  </a:lnTo>
                  <a:lnTo>
                    <a:pt x="260" y="1456"/>
                  </a:lnTo>
                  <a:lnTo>
                    <a:pt x="270" y="1424"/>
                  </a:lnTo>
                  <a:lnTo>
                    <a:pt x="280" y="1394"/>
                  </a:lnTo>
                  <a:lnTo>
                    <a:pt x="292" y="1364"/>
                  </a:lnTo>
                  <a:lnTo>
                    <a:pt x="306" y="1334"/>
                  </a:lnTo>
                  <a:lnTo>
                    <a:pt x="320" y="1306"/>
                  </a:lnTo>
                  <a:lnTo>
                    <a:pt x="336" y="1278"/>
                  </a:lnTo>
                  <a:lnTo>
                    <a:pt x="352" y="1252"/>
                  </a:lnTo>
                  <a:lnTo>
                    <a:pt x="372" y="1226"/>
                  </a:lnTo>
                  <a:lnTo>
                    <a:pt x="390" y="1200"/>
                  </a:lnTo>
                  <a:lnTo>
                    <a:pt x="412" y="1176"/>
                  </a:lnTo>
                  <a:lnTo>
                    <a:pt x="434" y="1154"/>
                  </a:lnTo>
                  <a:lnTo>
                    <a:pt x="456" y="1132"/>
                  </a:lnTo>
                  <a:lnTo>
                    <a:pt x="480" y="1110"/>
                  </a:lnTo>
                  <a:lnTo>
                    <a:pt x="506" y="1092"/>
                  </a:lnTo>
                  <a:lnTo>
                    <a:pt x="532" y="1072"/>
                  </a:lnTo>
                  <a:lnTo>
                    <a:pt x="558" y="1056"/>
                  </a:lnTo>
                  <a:lnTo>
                    <a:pt x="586" y="1040"/>
                  </a:lnTo>
                  <a:lnTo>
                    <a:pt x="614" y="1026"/>
                  </a:lnTo>
                  <a:lnTo>
                    <a:pt x="644" y="1012"/>
                  </a:lnTo>
                  <a:lnTo>
                    <a:pt x="674" y="1000"/>
                  </a:lnTo>
                  <a:lnTo>
                    <a:pt x="704" y="990"/>
                  </a:lnTo>
                  <a:lnTo>
                    <a:pt x="736" y="980"/>
                  </a:lnTo>
                  <a:lnTo>
                    <a:pt x="768" y="974"/>
                  </a:lnTo>
                  <a:lnTo>
                    <a:pt x="800" y="968"/>
                  </a:lnTo>
                  <a:lnTo>
                    <a:pt x="832" y="964"/>
                  </a:lnTo>
                  <a:lnTo>
                    <a:pt x="866" y="960"/>
                  </a:lnTo>
                  <a:lnTo>
                    <a:pt x="900" y="960"/>
                  </a:lnTo>
                  <a:lnTo>
                    <a:pt x="2280" y="960"/>
                  </a:lnTo>
                  <a:lnTo>
                    <a:pt x="2280" y="720"/>
                  </a:lnTo>
                  <a:lnTo>
                    <a:pt x="1512" y="720"/>
                  </a:lnTo>
                  <a:lnTo>
                    <a:pt x="1512" y="720"/>
                  </a:lnTo>
                  <a:lnTo>
                    <a:pt x="1524" y="670"/>
                  </a:lnTo>
                  <a:lnTo>
                    <a:pt x="1542" y="620"/>
                  </a:lnTo>
                  <a:lnTo>
                    <a:pt x="1562" y="574"/>
                  </a:lnTo>
                  <a:lnTo>
                    <a:pt x="1586" y="530"/>
                  </a:lnTo>
                  <a:lnTo>
                    <a:pt x="1614" y="488"/>
                  </a:lnTo>
                  <a:lnTo>
                    <a:pt x="1646" y="448"/>
                  </a:lnTo>
                  <a:lnTo>
                    <a:pt x="1680" y="412"/>
                  </a:lnTo>
                  <a:lnTo>
                    <a:pt x="1718" y="378"/>
                  </a:lnTo>
                  <a:lnTo>
                    <a:pt x="1758" y="346"/>
                  </a:lnTo>
                  <a:lnTo>
                    <a:pt x="1802" y="320"/>
                  </a:lnTo>
                  <a:lnTo>
                    <a:pt x="1846" y="296"/>
                  </a:lnTo>
                  <a:lnTo>
                    <a:pt x="1894" y="276"/>
                  </a:lnTo>
                  <a:lnTo>
                    <a:pt x="1942" y="260"/>
                  </a:lnTo>
                  <a:lnTo>
                    <a:pt x="1994" y="250"/>
                  </a:lnTo>
                  <a:lnTo>
                    <a:pt x="2046" y="242"/>
                  </a:lnTo>
                  <a:lnTo>
                    <a:pt x="2072" y="240"/>
                  </a:lnTo>
                  <a:lnTo>
                    <a:pt x="2100" y="240"/>
                  </a:lnTo>
                  <a:lnTo>
                    <a:pt x="2760" y="240"/>
                  </a:lnTo>
                  <a:lnTo>
                    <a:pt x="2760" y="240"/>
                  </a:lnTo>
                  <a:lnTo>
                    <a:pt x="2790" y="240"/>
                  </a:lnTo>
                  <a:lnTo>
                    <a:pt x="2822" y="244"/>
                  </a:lnTo>
                  <a:lnTo>
                    <a:pt x="2852" y="246"/>
                  </a:lnTo>
                  <a:lnTo>
                    <a:pt x="2880" y="252"/>
                  </a:lnTo>
                  <a:lnTo>
                    <a:pt x="2910" y="258"/>
                  </a:lnTo>
                  <a:lnTo>
                    <a:pt x="2938" y="268"/>
                  </a:lnTo>
                  <a:lnTo>
                    <a:pt x="2966" y="276"/>
                  </a:lnTo>
                  <a:lnTo>
                    <a:pt x="2994" y="288"/>
                  </a:lnTo>
                  <a:lnTo>
                    <a:pt x="3020" y="300"/>
                  </a:lnTo>
                  <a:lnTo>
                    <a:pt x="3046" y="312"/>
                  </a:lnTo>
                  <a:lnTo>
                    <a:pt x="3070" y="326"/>
                  </a:lnTo>
                  <a:lnTo>
                    <a:pt x="3096" y="342"/>
                  </a:lnTo>
                  <a:lnTo>
                    <a:pt x="3118" y="360"/>
                  </a:lnTo>
                  <a:lnTo>
                    <a:pt x="3142" y="378"/>
                  </a:lnTo>
                  <a:lnTo>
                    <a:pt x="3164" y="396"/>
                  </a:lnTo>
                  <a:lnTo>
                    <a:pt x="3184" y="416"/>
                  </a:lnTo>
                  <a:lnTo>
                    <a:pt x="3204" y="436"/>
                  </a:lnTo>
                  <a:lnTo>
                    <a:pt x="3222" y="458"/>
                  </a:lnTo>
                  <a:lnTo>
                    <a:pt x="3240" y="482"/>
                  </a:lnTo>
                  <a:lnTo>
                    <a:pt x="3258" y="504"/>
                  </a:lnTo>
                  <a:lnTo>
                    <a:pt x="3274" y="530"/>
                  </a:lnTo>
                  <a:lnTo>
                    <a:pt x="3288" y="554"/>
                  </a:lnTo>
                  <a:lnTo>
                    <a:pt x="3300" y="580"/>
                  </a:lnTo>
                  <a:lnTo>
                    <a:pt x="3312" y="606"/>
                  </a:lnTo>
                  <a:lnTo>
                    <a:pt x="3324" y="634"/>
                  </a:lnTo>
                  <a:lnTo>
                    <a:pt x="3332" y="662"/>
                  </a:lnTo>
                  <a:lnTo>
                    <a:pt x="3342" y="690"/>
                  </a:lnTo>
                  <a:lnTo>
                    <a:pt x="3348" y="720"/>
                  </a:lnTo>
                  <a:lnTo>
                    <a:pt x="3354" y="748"/>
                  </a:lnTo>
                  <a:lnTo>
                    <a:pt x="3356" y="778"/>
                  </a:lnTo>
                  <a:lnTo>
                    <a:pt x="3360" y="810"/>
                  </a:lnTo>
                  <a:lnTo>
                    <a:pt x="3360" y="840"/>
                  </a:lnTo>
                  <a:lnTo>
                    <a:pt x="3360" y="952"/>
                  </a:lnTo>
                  <a:lnTo>
                    <a:pt x="3470" y="960"/>
                  </a:lnTo>
                  <a:lnTo>
                    <a:pt x="3470" y="960"/>
                  </a:lnTo>
                  <a:lnTo>
                    <a:pt x="3502" y="962"/>
                  </a:lnTo>
                  <a:lnTo>
                    <a:pt x="3534" y="968"/>
                  </a:lnTo>
                  <a:lnTo>
                    <a:pt x="3564" y="974"/>
                  </a:lnTo>
                  <a:lnTo>
                    <a:pt x="3596" y="982"/>
                  </a:lnTo>
                  <a:lnTo>
                    <a:pt x="3624" y="990"/>
                  </a:lnTo>
                  <a:lnTo>
                    <a:pt x="3654" y="1000"/>
                  </a:lnTo>
                  <a:lnTo>
                    <a:pt x="3682" y="1012"/>
                  </a:lnTo>
                  <a:lnTo>
                    <a:pt x="3710" y="1026"/>
                  </a:lnTo>
                  <a:lnTo>
                    <a:pt x="3738" y="1040"/>
                  </a:lnTo>
                  <a:lnTo>
                    <a:pt x="3764" y="1056"/>
                  </a:lnTo>
                  <a:lnTo>
                    <a:pt x="3790" y="1072"/>
                  </a:lnTo>
                  <a:lnTo>
                    <a:pt x="3814" y="1090"/>
                  </a:lnTo>
                  <a:lnTo>
                    <a:pt x="3838" y="1108"/>
                  </a:lnTo>
                  <a:lnTo>
                    <a:pt x="3860" y="1128"/>
                  </a:lnTo>
                  <a:lnTo>
                    <a:pt x="3882" y="1148"/>
                  </a:lnTo>
                  <a:lnTo>
                    <a:pt x="3904" y="1170"/>
                  </a:lnTo>
                  <a:lnTo>
                    <a:pt x="3924" y="1194"/>
                  </a:lnTo>
                  <a:lnTo>
                    <a:pt x="3942" y="1216"/>
                  </a:lnTo>
                  <a:lnTo>
                    <a:pt x="3960" y="1242"/>
                  </a:lnTo>
                  <a:lnTo>
                    <a:pt x="3978" y="1266"/>
                  </a:lnTo>
                  <a:lnTo>
                    <a:pt x="3994" y="1292"/>
                  </a:lnTo>
                  <a:lnTo>
                    <a:pt x="4008" y="1320"/>
                  </a:lnTo>
                  <a:lnTo>
                    <a:pt x="4020" y="1348"/>
                  </a:lnTo>
                  <a:lnTo>
                    <a:pt x="4032" y="1376"/>
                  </a:lnTo>
                  <a:lnTo>
                    <a:pt x="4044" y="1404"/>
                  </a:lnTo>
                  <a:lnTo>
                    <a:pt x="4054" y="1434"/>
                  </a:lnTo>
                  <a:lnTo>
                    <a:pt x="4062" y="1464"/>
                  </a:lnTo>
                  <a:lnTo>
                    <a:pt x="4068" y="1494"/>
                  </a:lnTo>
                  <a:lnTo>
                    <a:pt x="4074" y="1524"/>
                  </a:lnTo>
                  <a:lnTo>
                    <a:pt x="4076" y="1556"/>
                  </a:lnTo>
                  <a:lnTo>
                    <a:pt x="4080" y="1588"/>
                  </a:lnTo>
                  <a:lnTo>
                    <a:pt x="4080" y="1620"/>
                  </a:lnTo>
                  <a:lnTo>
                    <a:pt x="4080" y="1620"/>
                  </a:lnTo>
                  <a:lnTo>
                    <a:pt x="4080" y="1654"/>
                  </a:lnTo>
                  <a:lnTo>
                    <a:pt x="4076" y="1688"/>
                  </a:lnTo>
                  <a:lnTo>
                    <a:pt x="4072" y="1720"/>
                  </a:lnTo>
                  <a:lnTo>
                    <a:pt x="4066" y="1752"/>
                  </a:lnTo>
                  <a:lnTo>
                    <a:pt x="4060" y="1784"/>
                  </a:lnTo>
                  <a:lnTo>
                    <a:pt x="4050" y="1816"/>
                  </a:lnTo>
                  <a:lnTo>
                    <a:pt x="4040" y="1846"/>
                  </a:lnTo>
                  <a:lnTo>
                    <a:pt x="4028" y="1876"/>
                  </a:lnTo>
                  <a:lnTo>
                    <a:pt x="4014" y="1906"/>
                  </a:lnTo>
                  <a:lnTo>
                    <a:pt x="4000" y="1934"/>
                  </a:lnTo>
                  <a:lnTo>
                    <a:pt x="3984" y="1962"/>
                  </a:lnTo>
                  <a:lnTo>
                    <a:pt x="3968" y="1988"/>
                  </a:lnTo>
                  <a:lnTo>
                    <a:pt x="3948" y="2014"/>
                  </a:lnTo>
                  <a:lnTo>
                    <a:pt x="3930" y="2040"/>
                  </a:lnTo>
                  <a:lnTo>
                    <a:pt x="3908" y="2064"/>
                  </a:lnTo>
                  <a:lnTo>
                    <a:pt x="3886" y="2086"/>
                  </a:lnTo>
                  <a:lnTo>
                    <a:pt x="3864" y="2108"/>
                  </a:lnTo>
                  <a:lnTo>
                    <a:pt x="3840" y="2130"/>
                  </a:lnTo>
                  <a:lnTo>
                    <a:pt x="3814" y="2148"/>
                  </a:lnTo>
                  <a:lnTo>
                    <a:pt x="3788" y="2168"/>
                  </a:lnTo>
                  <a:lnTo>
                    <a:pt x="3762" y="2184"/>
                  </a:lnTo>
                  <a:lnTo>
                    <a:pt x="3734" y="2200"/>
                  </a:lnTo>
                  <a:lnTo>
                    <a:pt x="3706" y="2214"/>
                  </a:lnTo>
                  <a:lnTo>
                    <a:pt x="3676" y="2228"/>
                  </a:lnTo>
                  <a:lnTo>
                    <a:pt x="3646" y="2240"/>
                  </a:lnTo>
                  <a:lnTo>
                    <a:pt x="3616" y="2250"/>
                  </a:lnTo>
                  <a:lnTo>
                    <a:pt x="3584" y="2260"/>
                  </a:lnTo>
                  <a:lnTo>
                    <a:pt x="3552" y="2266"/>
                  </a:lnTo>
                  <a:lnTo>
                    <a:pt x="3520" y="2272"/>
                  </a:lnTo>
                  <a:lnTo>
                    <a:pt x="3488" y="2276"/>
                  </a:lnTo>
                  <a:lnTo>
                    <a:pt x="3454" y="2280"/>
                  </a:lnTo>
                  <a:lnTo>
                    <a:pt x="3420" y="2280"/>
                  </a:lnTo>
                  <a:lnTo>
                    <a:pt x="3420" y="2280"/>
                  </a:lnTo>
                  <a:close/>
                </a:path>
              </a:pathLst>
            </a:custGeom>
            <a:solidFill>
              <a:schemeClr val="bg1"/>
            </a:solidFill>
            <a:ln>
              <a:solidFill>
                <a:schemeClr val="bg1"/>
              </a:solid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 name="TextBox 1"/>
            <p:cNvSpPr txBox="1"/>
            <p:nvPr/>
          </p:nvSpPr>
          <p:spPr>
            <a:xfrm>
              <a:off x="5477486" y="3407255"/>
              <a:ext cx="914400" cy="304800"/>
            </a:xfrm>
            <a:prstGeom prst="rect">
              <a:avLst/>
            </a:prstGeom>
            <a:solidFill>
              <a:schemeClr val="tx1"/>
            </a:solidFill>
          </p:spPr>
          <p:txBody>
            <a:bodyPr wrap="none" lIns="0" tIns="0" rIns="0" bIns="0" rtlCol="0">
              <a:noAutofit/>
            </a:bodyPr>
            <a:lstStyle/>
            <a:p>
              <a:pPr algn="ctr">
                <a:lnSpc>
                  <a:spcPct val="90000"/>
                </a:lnSpc>
              </a:pPr>
              <a:r>
                <a:rPr lang="en-US" dirty="0">
                  <a:solidFill>
                    <a:schemeClr val="bg1"/>
                  </a:solidFill>
                </a:rPr>
                <a:t>Network</a:t>
              </a:r>
            </a:p>
          </p:txBody>
        </p:sp>
      </p:grpSp>
      <p:sp>
        <p:nvSpPr>
          <p:cNvPr id="5" name="Footer Placeholder 4"/>
          <p:cNvSpPr>
            <a:spLocks noGrp="1"/>
          </p:cNvSpPr>
          <p:nvPr>
            <p:ph type="ftr" sz="quarter" idx="10"/>
          </p:nvPr>
        </p:nvSpPr>
        <p:spPr/>
        <p:txBody>
          <a:bodyPr/>
          <a:lstStyle/>
          <a:p>
            <a:r>
              <a:rPr lang="en-US"/>
              <a:t>HPE CONFIDENTIAL | AUTHORIZED HPE PARTNER USE ONLY</a:t>
            </a:r>
            <a:endParaRPr lang="en-US" dirty="0"/>
          </a:p>
        </p:txBody>
      </p:sp>
      <p:sp>
        <p:nvSpPr>
          <p:cNvPr id="7" name="Slide Number Placeholder 6"/>
          <p:cNvSpPr>
            <a:spLocks noGrp="1"/>
          </p:cNvSpPr>
          <p:nvPr>
            <p:ph type="sldNum" sz="quarter" idx="11"/>
          </p:nvPr>
        </p:nvSpPr>
        <p:spPr/>
        <p:txBody>
          <a:bodyPr/>
          <a:lstStyle/>
          <a:p>
            <a:pPr defTabSz="1088421">
              <a:buFontTx/>
              <a:buBlip>
                <a:blip r:embed="rId14"/>
              </a:buBlip>
            </a:pPr>
            <a:fld id="{104FC826-72BB-4AF1-BA01-A94F7396A7DC}" type="slidenum">
              <a:rPr lang="en-US" smtClean="0"/>
              <a:pPr defTabSz="1088421">
                <a:buFontTx/>
                <a:buBlip>
                  <a:blip r:embed="rId14"/>
                </a:buBlip>
              </a:pPr>
              <a:t>38</a:t>
            </a:fld>
            <a:endParaRPr lang="en-US" dirty="0"/>
          </a:p>
        </p:txBody>
      </p:sp>
    </p:spTree>
    <p:extLst>
      <p:ext uri="{BB962C8B-B14F-4D97-AF65-F5344CB8AC3E}">
        <p14:creationId xmlns:p14="http://schemas.microsoft.com/office/powerpoint/2010/main" val="3727958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11"/>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57"/>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par>
                                <p:cTn id="15" presetID="50" presetClass="path" presetSubtype="0" accel="50000" decel="50000" fill="hold" nodeType="withEffect">
                                  <p:stCondLst>
                                    <p:cond delay="0"/>
                                  </p:stCondLst>
                                  <p:childTnLst>
                                    <p:animMotion origin="layout" path="M 3.125E-6 -2.22222E-6 C 0.05169 -0.01366 0.03463 -0.0456 0.17031 -0.08125 C 0.29557 -0.08125 0.38698 -0.02916 0.38698 0.00232 " pathEditMode="relative" rAng="0" ptsTypes="AAA">
                                      <p:cBhvr>
                                        <p:cTn id="16" dur="1000" fill="hold"/>
                                        <p:tgtEl>
                                          <p:spTgt spid="61"/>
                                        </p:tgtEl>
                                        <p:attrNameLst>
                                          <p:attrName>ppt_x</p:attrName>
                                          <p:attrName>ppt_y</p:attrName>
                                        </p:attrNameLst>
                                      </p:cBhvr>
                                      <p:rCtr x="19349" y="-3958"/>
                                    </p:animMotion>
                                  </p:childTnLst>
                                </p:cTn>
                              </p:par>
                              <p:par>
                                <p:cTn id="17" presetID="1" presetClass="entr" presetSubtype="0" fill="hold" grpId="1" nodeType="with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57"/>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58"/>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59"/>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111"/>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1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71"/>
                                        </p:tgtEl>
                                        <p:attrNameLst>
                                          <p:attrName>style.visibility</p:attrName>
                                        </p:attrNameLst>
                                      </p:cBhvr>
                                      <p:to>
                                        <p:strVal val="visible"/>
                                      </p:to>
                                    </p:set>
                                    <p:animEffect transition="in" filter="fade">
                                      <p:cBhvr>
                                        <p:cTn id="43" dur="500"/>
                                        <p:tgtEl>
                                          <p:spTgt spid="71"/>
                                        </p:tgtEl>
                                      </p:cBhvr>
                                    </p:animEffect>
                                  </p:childTnLst>
                                </p:cTn>
                              </p:par>
                              <p:par>
                                <p:cTn id="44" presetID="10" presetClass="entr" presetSubtype="0" fill="hold" nodeType="withEffect">
                                  <p:stCondLst>
                                    <p:cond delay="0"/>
                                  </p:stCondLst>
                                  <p:childTnLst>
                                    <p:set>
                                      <p:cBhvr>
                                        <p:cTn id="45" dur="1" fill="hold">
                                          <p:stCondLst>
                                            <p:cond delay="0"/>
                                          </p:stCondLst>
                                        </p:cTn>
                                        <p:tgtEl>
                                          <p:spTgt spid="72"/>
                                        </p:tgtEl>
                                        <p:attrNameLst>
                                          <p:attrName>style.visibility</p:attrName>
                                        </p:attrNameLst>
                                      </p:cBhvr>
                                      <p:to>
                                        <p:strVal val="visible"/>
                                      </p:to>
                                    </p:set>
                                    <p:animEffect transition="in" filter="fade">
                                      <p:cBhvr>
                                        <p:cTn id="46" dur="500"/>
                                        <p:tgtEl>
                                          <p:spTgt spid="72"/>
                                        </p:tgtEl>
                                      </p:cBhvr>
                                    </p:animEffect>
                                  </p:childTnLst>
                                </p:cTn>
                              </p:par>
                              <p:par>
                                <p:cTn id="47" presetID="10" presetClass="entr" presetSubtype="0" fill="hold" nodeType="withEffect">
                                  <p:stCondLst>
                                    <p:cond delay="0"/>
                                  </p:stCondLst>
                                  <p:childTnLst>
                                    <p:set>
                                      <p:cBhvr>
                                        <p:cTn id="48" dur="1" fill="hold">
                                          <p:stCondLst>
                                            <p:cond delay="0"/>
                                          </p:stCondLst>
                                        </p:cTn>
                                        <p:tgtEl>
                                          <p:spTgt spid="73"/>
                                        </p:tgtEl>
                                        <p:attrNameLst>
                                          <p:attrName>style.visibility</p:attrName>
                                        </p:attrNameLst>
                                      </p:cBhvr>
                                      <p:to>
                                        <p:strVal val="visible"/>
                                      </p:to>
                                    </p:set>
                                    <p:animEffect transition="in" filter="fade">
                                      <p:cBhvr>
                                        <p:cTn id="49" dur="500"/>
                                        <p:tgtEl>
                                          <p:spTgt spid="73"/>
                                        </p:tgtEl>
                                      </p:cBhvr>
                                    </p:animEffect>
                                  </p:childTnLst>
                                </p:cTn>
                              </p:par>
                              <p:par>
                                <p:cTn id="50" presetID="10" presetClass="entr" presetSubtype="0" fill="hold" nodeType="withEffect">
                                  <p:stCondLst>
                                    <p:cond delay="0"/>
                                  </p:stCondLst>
                                  <p:childTnLst>
                                    <p:set>
                                      <p:cBhvr>
                                        <p:cTn id="51" dur="1" fill="hold">
                                          <p:stCondLst>
                                            <p:cond delay="0"/>
                                          </p:stCondLst>
                                        </p:cTn>
                                        <p:tgtEl>
                                          <p:spTgt spid="74"/>
                                        </p:tgtEl>
                                        <p:attrNameLst>
                                          <p:attrName>style.visibility</p:attrName>
                                        </p:attrNameLst>
                                      </p:cBhvr>
                                      <p:to>
                                        <p:strVal val="visible"/>
                                      </p:to>
                                    </p:set>
                                    <p:animEffect transition="in" filter="fade">
                                      <p:cBhvr>
                                        <p:cTn id="52" dur="500"/>
                                        <p:tgtEl>
                                          <p:spTgt spid="74"/>
                                        </p:tgtEl>
                                      </p:cBhvr>
                                    </p:animEffect>
                                  </p:childTnLst>
                                </p:cTn>
                              </p:par>
                              <p:par>
                                <p:cTn id="53" presetID="1" presetClass="entr" presetSubtype="0" fill="hold" grpId="0" nodeType="withEffect">
                                  <p:stCondLst>
                                    <p:cond delay="0"/>
                                  </p:stCondLst>
                                  <p:childTnLst>
                                    <p:set>
                                      <p:cBhvr>
                                        <p:cTn id="54" dur="1" fill="hold">
                                          <p:stCondLst>
                                            <p:cond delay="0"/>
                                          </p:stCondLst>
                                        </p:cTn>
                                        <p:tgtEl>
                                          <p:spTgt spid="77"/>
                                        </p:tgtEl>
                                        <p:attrNameLst>
                                          <p:attrName>style.visibility</p:attrName>
                                        </p:attrNameLst>
                                      </p:cBhvr>
                                      <p:to>
                                        <p:strVal val="visible"/>
                                      </p:to>
                                    </p:set>
                                  </p:childTnLst>
                                </p:cTn>
                              </p:par>
                            </p:childTnLst>
                          </p:cTn>
                        </p:par>
                        <p:par>
                          <p:cTn id="55" fill="hold">
                            <p:stCondLst>
                              <p:cond delay="500"/>
                            </p:stCondLst>
                            <p:childTnLst>
                              <p:par>
                                <p:cTn id="56" presetID="10" presetClass="exit" presetSubtype="0" fill="hold" nodeType="afterEffect">
                                  <p:stCondLst>
                                    <p:cond delay="0"/>
                                  </p:stCondLst>
                                  <p:childTnLst>
                                    <p:animEffect transition="out" filter="fade">
                                      <p:cBhvr>
                                        <p:cTn id="57" dur="500"/>
                                        <p:tgtEl>
                                          <p:spTgt spid="122"/>
                                        </p:tgtEl>
                                      </p:cBhvr>
                                    </p:animEffect>
                                    <p:set>
                                      <p:cBhvr>
                                        <p:cTn id="58" dur="1" fill="hold">
                                          <p:stCondLst>
                                            <p:cond delay="499"/>
                                          </p:stCondLst>
                                        </p:cTn>
                                        <p:tgtEl>
                                          <p:spTgt spid="122"/>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128"/>
                                        </p:tgtEl>
                                      </p:cBhvr>
                                    </p:animEffect>
                                    <p:set>
                                      <p:cBhvr>
                                        <p:cTn id="61" dur="1" fill="hold">
                                          <p:stCondLst>
                                            <p:cond delay="499"/>
                                          </p:stCondLst>
                                        </p:cTn>
                                        <p:tgtEl>
                                          <p:spTgt spid="128"/>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54"/>
                                        </p:tgtEl>
                                      </p:cBhvr>
                                    </p:animEffect>
                                    <p:set>
                                      <p:cBhvr>
                                        <p:cTn id="64" dur="1" fill="hold">
                                          <p:stCondLst>
                                            <p:cond delay="499"/>
                                          </p:stCondLst>
                                        </p:cTn>
                                        <p:tgtEl>
                                          <p:spTgt spid="54"/>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60"/>
                                        </p:tgtEl>
                                      </p:cBhvr>
                                    </p:animEffect>
                                    <p:set>
                                      <p:cBhvr>
                                        <p:cTn id="67" dur="1" fill="hold">
                                          <p:stCondLst>
                                            <p:cond delay="499"/>
                                          </p:stCondLst>
                                        </p:cTn>
                                        <p:tgtEl>
                                          <p:spTgt spid="60"/>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78"/>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62"/>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85"/>
                                        </p:tgtEl>
                                        <p:attrNameLst>
                                          <p:attrName>style.visibility</p:attrName>
                                        </p:attrNameLst>
                                      </p:cBhvr>
                                      <p:to>
                                        <p:strVal val="visible"/>
                                      </p:to>
                                    </p:set>
                                  </p:childTnLst>
                                </p:cTn>
                              </p:par>
                            </p:childTnLst>
                          </p:cTn>
                        </p:par>
                        <p:par>
                          <p:cTn id="76" fill="hold">
                            <p:stCondLst>
                              <p:cond delay="0"/>
                            </p:stCondLst>
                            <p:childTnLst>
                              <p:par>
                                <p:cTn id="77" presetID="10" presetClass="exit" presetSubtype="0" fill="hold" nodeType="afterEffect">
                                  <p:stCondLst>
                                    <p:cond delay="0"/>
                                  </p:stCondLst>
                                  <p:childTnLst>
                                    <p:animEffect transition="out" filter="fade">
                                      <p:cBhvr>
                                        <p:cTn id="78" dur="500"/>
                                        <p:tgtEl>
                                          <p:spTgt spid="64"/>
                                        </p:tgtEl>
                                      </p:cBhvr>
                                    </p:animEffect>
                                    <p:set>
                                      <p:cBhvr>
                                        <p:cTn id="79" dur="1" fill="hold">
                                          <p:stCondLst>
                                            <p:cond delay="499"/>
                                          </p:stCondLst>
                                        </p:cTn>
                                        <p:tgtEl>
                                          <p:spTgt spid="64"/>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6"/>
                                        </p:tgtEl>
                                      </p:cBhvr>
                                    </p:animEffect>
                                    <p:set>
                                      <p:cBhvr>
                                        <p:cTn id="84" dur="1" fill="hold">
                                          <p:stCondLst>
                                            <p:cond delay="499"/>
                                          </p:stCondLst>
                                        </p:cTn>
                                        <p:tgtEl>
                                          <p:spTgt spid="6"/>
                                        </p:tgtEl>
                                        <p:attrNameLst>
                                          <p:attrName>style.visibility</p:attrName>
                                        </p:attrNameLst>
                                      </p:cBhvr>
                                      <p:to>
                                        <p:strVal val="hidden"/>
                                      </p:to>
                                    </p:set>
                                  </p:childTnLst>
                                </p:cTn>
                              </p:par>
                              <p:par>
                                <p:cTn id="85" presetID="9" presetClass="exit" presetSubtype="0" fill="hold" grpId="0" nodeType="withEffect">
                                  <p:stCondLst>
                                    <p:cond delay="0"/>
                                  </p:stCondLst>
                                  <p:childTnLst>
                                    <p:animEffect transition="out" filter="dissolve">
                                      <p:cBhvr>
                                        <p:cTn id="86" dur="500"/>
                                        <p:tgtEl>
                                          <p:spTgt spid="135"/>
                                        </p:tgtEl>
                                      </p:cBhvr>
                                    </p:animEffect>
                                    <p:set>
                                      <p:cBhvr>
                                        <p:cTn id="87" dur="1" fill="hold">
                                          <p:stCondLst>
                                            <p:cond delay="499"/>
                                          </p:stCondLst>
                                        </p:cTn>
                                        <p:tgtEl>
                                          <p:spTgt spid="135"/>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79"/>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86"/>
                                        </p:tgtEl>
                                        <p:attrNameLst>
                                          <p:attrName>style.visibility</p:attrName>
                                        </p:attrNameLst>
                                      </p:cBhvr>
                                      <p:to>
                                        <p:strVal val="visible"/>
                                      </p:to>
                                    </p:set>
                                  </p:childTnLst>
                                </p:cTn>
                              </p:par>
                              <p:par>
                                <p:cTn id="94" presetID="1" presetClass="entr" presetSubtype="0" fill="hold" nodeType="withEffect">
                                  <p:stCondLst>
                                    <p:cond delay="0"/>
                                  </p:stCondLst>
                                  <p:childTnLst>
                                    <p:set>
                                      <p:cBhvr>
                                        <p:cTn id="95" dur="1" fill="hold">
                                          <p:stCondLst>
                                            <p:cond delay="0"/>
                                          </p:stCondLst>
                                        </p:cTn>
                                        <p:tgtEl>
                                          <p:spTgt spid="87"/>
                                        </p:tgtEl>
                                        <p:attrNameLst>
                                          <p:attrName>style.visibility</p:attrName>
                                        </p:attrNameLst>
                                      </p:cBhvr>
                                      <p:to>
                                        <p:strVal val="visible"/>
                                      </p:to>
                                    </p:set>
                                  </p:childTnLst>
                                </p:cTn>
                              </p:par>
                            </p:childTnLst>
                          </p:cTn>
                        </p:par>
                        <p:par>
                          <p:cTn id="96" fill="hold">
                            <p:stCondLst>
                              <p:cond delay="0"/>
                            </p:stCondLst>
                            <p:childTnLst>
                              <p:par>
                                <p:cTn id="97" presetID="10" presetClass="exit" presetSubtype="0" fill="hold" nodeType="afterEffect">
                                  <p:stCondLst>
                                    <p:cond delay="0"/>
                                  </p:stCondLst>
                                  <p:childTnLst>
                                    <p:animEffect transition="out" filter="fade">
                                      <p:cBhvr>
                                        <p:cTn id="98" dur="500"/>
                                        <p:tgtEl>
                                          <p:spTgt spid="61"/>
                                        </p:tgtEl>
                                      </p:cBhvr>
                                    </p:animEffect>
                                    <p:set>
                                      <p:cBhvr>
                                        <p:cTn id="99" dur="1" fill="hold">
                                          <p:stCondLst>
                                            <p:cond delay="499"/>
                                          </p:stCondLst>
                                        </p:cTn>
                                        <p:tgtEl>
                                          <p:spTgt spid="61"/>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10" presetClass="exit" presetSubtype="0" fill="hold" nodeType="clickEffect">
                                  <p:stCondLst>
                                    <p:cond delay="0"/>
                                  </p:stCondLst>
                                  <p:childTnLst>
                                    <p:animEffect transition="out" filter="fade">
                                      <p:cBhvr>
                                        <p:cTn id="103" dur="500"/>
                                        <p:tgtEl>
                                          <p:spTgt spid="16"/>
                                        </p:tgtEl>
                                      </p:cBhvr>
                                    </p:animEffect>
                                    <p:set>
                                      <p:cBhvr>
                                        <p:cTn id="104" dur="1" fill="hold">
                                          <p:stCondLst>
                                            <p:cond delay="499"/>
                                          </p:stCondLst>
                                        </p:cTn>
                                        <p:tgtEl>
                                          <p:spTgt spid="16"/>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52"/>
                                        </p:tgtEl>
                                      </p:cBhvr>
                                    </p:animEffect>
                                    <p:set>
                                      <p:cBhvr>
                                        <p:cTn id="107" dur="1" fill="hold">
                                          <p:stCondLst>
                                            <p:cond delay="499"/>
                                          </p:stCondLst>
                                        </p:cTn>
                                        <p:tgtEl>
                                          <p:spTgt spid="52"/>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63"/>
                                        </p:tgtEl>
                                      </p:cBhvr>
                                    </p:animEffect>
                                    <p:set>
                                      <p:cBhvr>
                                        <p:cTn id="110" dur="1" fill="hold">
                                          <p:stCondLst>
                                            <p:cond delay="499"/>
                                          </p:stCondLst>
                                        </p:cTn>
                                        <p:tgtEl>
                                          <p:spTgt spid="63"/>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0" presetClass="exit" presetSubtype="0" fill="hold" grpId="1" nodeType="clickEffect">
                                  <p:stCondLst>
                                    <p:cond delay="0"/>
                                  </p:stCondLst>
                                  <p:childTnLst>
                                    <p:animEffect transition="out" filter="fade">
                                      <p:cBhvr>
                                        <p:cTn id="114" dur="500"/>
                                        <p:tgtEl>
                                          <p:spTgt spid="31"/>
                                        </p:tgtEl>
                                      </p:cBhvr>
                                    </p:animEffect>
                                    <p:set>
                                      <p:cBhvr>
                                        <p:cTn id="115" dur="1" fill="hold">
                                          <p:stCondLst>
                                            <p:cond delay="499"/>
                                          </p:stCondLst>
                                        </p:cTn>
                                        <p:tgtEl>
                                          <p:spTgt spid="31"/>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33"/>
                                        </p:tgtEl>
                                      </p:cBhvr>
                                    </p:animEffect>
                                    <p:set>
                                      <p:cBhvr>
                                        <p:cTn id="118" dur="1" fill="hold">
                                          <p:stCondLst>
                                            <p:cond delay="499"/>
                                          </p:stCondLst>
                                        </p:cTn>
                                        <p:tgtEl>
                                          <p:spTgt spid="33"/>
                                        </p:tgtEl>
                                        <p:attrNameLst>
                                          <p:attrName>style.visibility</p:attrName>
                                        </p:attrNameLst>
                                      </p:cBhvr>
                                      <p:to>
                                        <p:strVal val="hidden"/>
                                      </p:to>
                                    </p:set>
                                  </p:childTnLst>
                                </p:cTn>
                              </p:par>
                              <p:par>
                                <p:cTn id="119" presetID="1" presetClass="exit" presetSubtype="0" fill="hold" grpId="1" nodeType="withEffect">
                                  <p:stCondLst>
                                    <p:cond delay="0"/>
                                  </p:stCondLst>
                                  <p:childTnLst>
                                    <p:set>
                                      <p:cBhvr>
                                        <p:cTn id="120" dur="1" fill="hold">
                                          <p:stCondLst>
                                            <p:cond delay="0"/>
                                          </p:stCondLst>
                                        </p:cTn>
                                        <p:tgtEl>
                                          <p:spTgt spid="112"/>
                                        </p:tgtEl>
                                        <p:attrNameLst>
                                          <p:attrName>style.visibility</p:attrName>
                                        </p:attrNameLst>
                                      </p:cBhvr>
                                      <p:to>
                                        <p:strVal val="hidden"/>
                                      </p:to>
                                    </p:set>
                                  </p:childTnLst>
                                </p:cTn>
                              </p:par>
                              <p:par>
                                <p:cTn id="121" presetID="1" presetClass="entr" presetSubtype="0" fill="hold" grpId="0" nodeType="withEffect">
                                  <p:stCondLst>
                                    <p:cond delay="0"/>
                                  </p:stCondLst>
                                  <p:childTnLst>
                                    <p:set>
                                      <p:cBhvr>
                                        <p:cTn id="122" dur="1" fill="hold">
                                          <p:stCondLst>
                                            <p:cond delay="0"/>
                                          </p:stCondLst>
                                        </p:cTn>
                                        <p:tgtEl>
                                          <p:spTgt spid="113"/>
                                        </p:tgtEl>
                                        <p:attrNameLst>
                                          <p:attrName>style.visibility</p:attrName>
                                        </p:attrNameLst>
                                      </p:cBhvr>
                                      <p:to>
                                        <p:strVal val="visible"/>
                                      </p:to>
                                    </p:set>
                                  </p:childTnLst>
                                </p:cTn>
                              </p:par>
                              <p:par>
                                <p:cTn id="123" presetID="1" presetClass="exit" presetSubtype="0" fill="hold" grpId="1" nodeType="withEffect">
                                  <p:stCondLst>
                                    <p:cond delay="0"/>
                                  </p:stCondLst>
                                  <p:childTnLst>
                                    <p:set>
                                      <p:cBhvr>
                                        <p:cTn id="124" dur="1" fill="hold">
                                          <p:stCondLst>
                                            <p:cond delay="0"/>
                                          </p:stCondLst>
                                        </p:cTn>
                                        <p:tgtEl>
                                          <p:spTgt spid="77"/>
                                        </p:tgtEl>
                                        <p:attrNameLst>
                                          <p:attrName>style.visibility</p:attrName>
                                        </p:attrNameLst>
                                      </p:cBhvr>
                                      <p:to>
                                        <p:strVal val="hidden"/>
                                      </p:to>
                                    </p:set>
                                  </p:childTnLst>
                                </p:cTn>
                              </p:par>
                              <p:par>
                                <p:cTn id="125" presetID="1" presetClass="entr" presetSubtype="0" fill="hold" grpId="0" nodeType="withEffect">
                                  <p:stCondLst>
                                    <p:cond delay="0"/>
                                  </p:stCondLst>
                                  <p:childTnLst>
                                    <p:set>
                                      <p:cBhvr>
                                        <p:cTn id="126" dur="1" fill="hold">
                                          <p:stCondLst>
                                            <p:cond delay="9"/>
                                          </p:stCondLst>
                                        </p:cTn>
                                        <p:tgtEl>
                                          <p:spTgt spid="80"/>
                                        </p:tgtEl>
                                        <p:attrNameLst>
                                          <p:attrName>style.visibility</p:attrName>
                                        </p:attrNameLst>
                                      </p:cBhvr>
                                      <p:to>
                                        <p:strVal val="visible"/>
                                      </p:to>
                                    </p:set>
                                  </p:childTnLst>
                                </p:cTn>
                              </p:par>
                              <p:par>
                                <p:cTn id="127" presetID="10" presetClass="exit" presetSubtype="0" fill="hold" nodeType="withEffect">
                                  <p:stCondLst>
                                    <p:cond delay="0"/>
                                  </p:stCondLst>
                                  <p:childTnLst>
                                    <p:animEffect transition="out" filter="fade">
                                      <p:cBhvr>
                                        <p:cTn id="128" dur="500"/>
                                        <p:tgtEl>
                                          <p:spTgt spid="71"/>
                                        </p:tgtEl>
                                      </p:cBhvr>
                                    </p:animEffect>
                                    <p:set>
                                      <p:cBhvr>
                                        <p:cTn id="129" dur="1" fill="hold">
                                          <p:stCondLst>
                                            <p:cond delay="499"/>
                                          </p:stCondLst>
                                        </p:cTn>
                                        <p:tgtEl>
                                          <p:spTgt spid="71"/>
                                        </p:tgtEl>
                                        <p:attrNameLst>
                                          <p:attrName>style.visibility</p:attrName>
                                        </p:attrNameLst>
                                      </p:cBhvr>
                                      <p:to>
                                        <p:strVal val="hidden"/>
                                      </p:to>
                                    </p:set>
                                  </p:childTnLst>
                                </p:cTn>
                              </p:par>
                              <p:par>
                                <p:cTn id="130" presetID="10" presetClass="exit" presetSubtype="0" fill="hold" nodeType="withEffect">
                                  <p:stCondLst>
                                    <p:cond delay="0"/>
                                  </p:stCondLst>
                                  <p:childTnLst>
                                    <p:animEffect transition="out" filter="fade">
                                      <p:cBhvr>
                                        <p:cTn id="131" dur="500"/>
                                        <p:tgtEl>
                                          <p:spTgt spid="74"/>
                                        </p:tgtEl>
                                      </p:cBhvr>
                                    </p:animEffect>
                                    <p:set>
                                      <p:cBhvr>
                                        <p:cTn id="132" dur="1" fill="hold">
                                          <p:stCondLst>
                                            <p:cond delay="499"/>
                                          </p:stCondLst>
                                        </p:cTn>
                                        <p:tgtEl>
                                          <p:spTgt spid="74"/>
                                        </p:tgtEl>
                                        <p:attrNameLst>
                                          <p:attrName>style.visibility</p:attrName>
                                        </p:attrNameLst>
                                      </p:cBhvr>
                                      <p:to>
                                        <p:strVal val="hidden"/>
                                      </p:to>
                                    </p:set>
                                  </p:childTnLst>
                                </p:cTn>
                              </p:par>
                              <p:par>
                                <p:cTn id="133" presetID="10" presetClass="exit" presetSubtype="0" fill="hold" nodeType="withEffect">
                                  <p:stCondLst>
                                    <p:cond delay="0"/>
                                  </p:stCondLst>
                                  <p:childTnLst>
                                    <p:animEffect transition="out" filter="fade">
                                      <p:cBhvr>
                                        <p:cTn id="134" dur="500"/>
                                        <p:tgtEl>
                                          <p:spTgt spid="35"/>
                                        </p:tgtEl>
                                      </p:cBhvr>
                                    </p:animEffect>
                                    <p:set>
                                      <p:cBhvr>
                                        <p:cTn id="135" dur="1" fill="hold">
                                          <p:stCondLst>
                                            <p:cond delay="499"/>
                                          </p:stCondLst>
                                        </p:cTn>
                                        <p:tgtEl>
                                          <p:spTgt spid="35"/>
                                        </p:tgtEl>
                                        <p:attrNameLst>
                                          <p:attrName>style.visibility</p:attrName>
                                        </p:attrNameLst>
                                      </p:cBhvr>
                                      <p:to>
                                        <p:strVal val="hidden"/>
                                      </p:to>
                                    </p:set>
                                  </p:childTnLst>
                                </p:cTn>
                              </p:par>
                              <p:par>
                                <p:cTn id="136" presetID="10" presetClass="exit" presetSubtype="0" fill="hold" nodeType="withEffect">
                                  <p:stCondLst>
                                    <p:cond delay="0"/>
                                  </p:stCondLst>
                                  <p:childTnLst>
                                    <p:animEffect transition="out" filter="fade">
                                      <p:cBhvr>
                                        <p:cTn id="137" dur="500"/>
                                        <p:tgtEl>
                                          <p:spTgt spid="41"/>
                                        </p:tgtEl>
                                      </p:cBhvr>
                                    </p:animEffect>
                                    <p:set>
                                      <p:cBhvr>
                                        <p:cTn id="138" dur="1" fill="hold">
                                          <p:stCondLst>
                                            <p:cond delay="499"/>
                                          </p:stCondLst>
                                        </p:cTn>
                                        <p:tgtEl>
                                          <p:spTgt spid="41"/>
                                        </p:tgtEl>
                                        <p:attrNameLst>
                                          <p:attrName>style.visibility</p:attrName>
                                        </p:attrNameLst>
                                      </p:cBhvr>
                                      <p:to>
                                        <p:strVal val="hidden"/>
                                      </p:to>
                                    </p:set>
                                  </p:childTnLst>
                                </p:cTn>
                              </p:par>
                              <p:par>
                                <p:cTn id="139" presetID="10" presetClass="exit" presetSubtype="0" fill="hold" nodeType="withEffect">
                                  <p:stCondLst>
                                    <p:cond delay="0"/>
                                  </p:stCondLst>
                                  <p:childTnLst>
                                    <p:animEffect transition="out" filter="fade">
                                      <p:cBhvr>
                                        <p:cTn id="140" dur="500"/>
                                        <p:tgtEl>
                                          <p:spTgt spid="65"/>
                                        </p:tgtEl>
                                      </p:cBhvr>
                                    </p:animEffect>
                                    <p:set>
                                      <p:cBhvr>
                                        <p:cTn id="141" dur="1" fill="hold">
                                          <p:stCondLst>
                                            <p:cond delay="499"/>
                                          </p:stCondLst>
                                        </p:cTn>
                                        <p:tgtEl>
                                          <p:spTgt spid="65"/>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500"/>
                                        <p:tgtEl>
                                          <p:spTgt spid="68"/>
                                        </p:tgtEl>
                                      </p:cBhvr>
                                    </p:animEffect>
                                    <p:set>
                                      <p:cBhvr>
                                        <p:cTn id="144" dur="1" fill="hold">
                                          <p:stCondLst>
                                            <p:cond delay="499"/>
                                          </p:stCondLst>
                                        </p:cTn>
                                        <p:tgtEl>
                                          <p:spTgt spid="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33" grpId="0" animBg="1"/>
      <p:bldP spid="33" grpId="1" animBg="1"/>
      <p:bldP spid="31" grpId="0" animBg="1"/>
      <p:bldP spid="31" grpId="1" animBg="1"/>
      <p:bldP spid="57" grpId="0"/>
      <p:bldP spid="57" grpId="1"/>
      <p:bldP spid="58" grpId="0"/>
      <p:bldP spid="58" grpId="1"/>
      <p:bldP spid="59" grpId="0"/>
      <p:bldP spid="59" grpId="1"/>
      <p:bldP spid="77" grpId="0"/>
      <p:bldP spid="77" grpId="1"/>
      <p:bldP spid="78" grpId="0"/>
      <p:bldP spid="79" grpId="0"/>
      <p:bldP spid="80" grpId="0"/>
      <p:bldP spid="111" grpId="0"/>
      <p:bldP spid="111" grpId="1"/>
      <p:bldP spid="112" grpId="0"/>
      <p:bldP spid="112" grpId="1"/>
      <p:bldP spid="113" grpId="0"/>
      <p:bldP spid="135" grpId="0"/>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62" name="Straight Connector 61"/>
          <p:cNvCxnSpPr/>
          <p:nvPr/>
        </p:nvCxnSpPr>
        <p:spPr>
          <a:xfrm flipH="1" flipV="1">
            <a:off x="5862874" y="4440378"/>
            <a:ext cx="934" cy="478037"/>
          </a:xfrm>
          <a:prstGeom prst="line">
            <a:avLst/>
          </a:prstGeom>
          <a:ln w="12700" cap="flat" cmpd="sng" algn="ctr">
            <a:solidFill>
              <a:schemeClr val="tx2">
                <a:lumMod val="100000"/>
              </a:schemeClr>
            </a:solidFill>
            <a:prstDash val="solid"/>
            <a:miter lim="800000"/>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135646" y="1813062"/>
            <a:ext cx="11902025" cy="2900019"/>
          </a:xfrm>
          <a:prstGeom prst="rect">
            <a:avLst/>
          </a:prstGeom>
          <a:solidFill>
            <a:schemeClr val="bg1"/>
          </a:solidFill>
          <a:ln w="38100">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cxnSp>
        <p:nvCxnSpPr>
          <p:cNvPr id="56" name="Straight Connector 55"/>
          <p:cNvCxnSpPr/>
          <p:nvPr/>
        </p:nvCxnSpPr>
        <p:spPr>
          <a:xfrm flipV="1">
            <a:off x="1218080" y="4028084"/>
            <a:ext cx="3737666" cy="941809"/>
          </a:xfrm>
          <a:prstGeom prst="line">
            <a:avLst/>
          </a:prstGeom>
          <a:ln w="12700" cap="flat" cmpd="sng" algn="ctr">
            <a:solidFill>
              <a:schemeClr val="tx2">
                <a:lumMod val="100000"/>
              </a:schemeClr>
            </a:solidFill>
            <a:prstDash val="solid"/>
            <a:miter lim="800000"/>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V="1">
            <a:off x="3705763" y="4028081"/>
            <a:ext cx="1249983" cy="825929"/>
          </a:xfrm>
          <a:prstGeom prst="line">
            <a:avLst/>
          </a:prstGeom>
          <a:ln w="12700" cap="flat" cmpd="sng" algn="ctr">
            <a:solidFill>
              <a:schemeClr val="tx2">
                <a:lumMod val="100000"/>
              </a:schemeClr>
            </a:solidFill>
            <a:prstDash val="solid"/>
            <a:miter lim="800000"/>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flipH="1" flipV="1">
            <a:off x="6774147" y="4028084"/>
            <a:ext cx="1187504" cy="867517"/>
          </a:xfrm>
          <a:prstGeom prst="line">
            <a:avLst/>
          </a:prstGeom>
          <a:ln w="12700" cap="flat" cmpd="sng" algn="ctr">
            <a:solidFill>
              <a:schemeClr val="tx2">
                <a:lumMod val="100000"/>
              </a:schemeClr>
            </a:solidFill>
            <a:prstDash val="solid"/>
            <a:miter lim="800000"/>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H="1" flipV="1">
            <a:off x="6774145" y="4028081"/>
            <a:ext cx="3551477" cy="929222"/>
          </a:xfrm>
          <a:prstGeom prst="line">
            <a:avLst/>
          </a:prstGeom>
          <a:ln w="12700" cap="flat" cmpd="sng" algn="ctr">
            <a:solidFill>
              <a:schemeClr val="tx2">
                <a:lumMod val="100000"/>
              </a:schemeClr>
            </a:solidFill>
            <a:prstDash val="solid"/>
            <a:miter lim="800000"/>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84" name="Picture 83"/>
          <p:cNvPicPr>
            <a:picLocks noChangeAspect="1"/>
          </p:cNvPicPr>
          <p:nvPr/>
        </p:nvPicPr>
        <p:blipFill>
          <a:blip r:embed="rId3" cstate="print">
            <a:alphaModFix amt="35000"/>
            <a:extLst>
              <a:ext uri="{28A0092B-C50C-407E-A947-70E740481C1C}">
                <a14:useLocalDpi xmlns:a14="http://schemas.microsoft.com/office/drawing/2010/main"/>
              </a:ext>
            </a:extLst>
          </a:blip>
          <a:stretch>
            <a:fillRect/>
          </a:stretch>
        </p:blipFill>
        <p:spPr>
          <a:xfrm flipH="1">
            <a:off x="9144249" y="1872941"/>
            <a:ext cx="2752722" cy="2800290"/>
          </a:xfrm>
          <a:prstGeom prst="rect">
            <a:avLst/>
          </a:prstGeom>
          <a:noFill/>
          <a:ln>
            <a:noFill/>
          </a:ln>
        </p:spPr>
      </p:pic>
      <p:pic>
        <p:nvPicPr>
          <p:cNvPr id="88" name="Picture 87"/>
          <p:cNvPicPr>
            <a:picLocks noChangeAspect="1"/>
          </p:cNvPicPr>
          <p:nvPr/>
        </p:nvPicPr>
        <p:blipFill>
          <a:blip r:embed="rId3" cstate="print">
            <a:alphaModFix amt="35000"/>
            <a:extLst>
              <a:ext uri="{28A0092B-C50C-407E-A947-70E740481C1C}">
                <a14:useLocalDpi xmlns:a14="http://schemas.microsoft.com/office/drawing/2010/main"/>
              </a:ext>
            </a:extLst>
          </a:blip>
          <a:stretch>
            <a:fillRect/>
          </a:stretch>
        </p:blipFill>
        <p:spPr>
          <a:xfrm>
            <a:off x="118650" y="1880406"/>
            <a:ext cx="2752722" cy="2800290"/>
          </a:xfrm>
          <a:prstGeom prst="rect">
            <a:avLst/>
          </a:prstGeom>
          <a:noFill/>
          <a:ln>
            <a:noFill/>
          </a:ln>
        </p:spPr>
      </p:pic>
      <p:cxnSp>
        <p:nvCxnSpPr>
          <p:cNvPr id="81" name="Straight Connector 80"/>
          <p:cNvCxnSpPr/>
          <p:nvPr/>
        </p:nvCxnSpPr>
        <p:spPr>
          <a:xfrm flipV="1">
            <a:off x="2766634" y="4028083"/>
            <a:ext cx="2189111" cy="322650"/>
          </a:xfrm>
          <a:prstGeom prst="line">
            <a:avLst/>
          </a:prstGeom>
          <a:ln w="12700" cap="flat" cmpd="sng" algn="ctr">
            <a:solidFill>
              <a:schemeClr val="tx2">
                <a:lumMod val="100000"/>
              </a:schemeClr>
            </a:solidFill>
            <a:prstDash val="solid"/>
            <a:miter lim="800000"/>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H="1">
            <a:off x="6774145" y="3845561"/>
            <a:ext cx="2183230" cy="182522"/>
          </a:xfrm>
          <a:prstGeom prst="line">
            <a:avLst/>
          </a:prstGeom>
          <a:ln w="12700" cap="flat" cmpd="sng" algn="ctr">
            <a:solidFill>
              <a:schemeClr val="tx2">
                <a:lumMod val="100000"/>
              </a:schemeClr>
            </a:solidFill>
            <a:prstDash val="solid"/>
            <a:miter lim="800000"/>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2769497" y="3845865"/>
            <a:ext cx="2186248" cy="182218"/>
          </a:xfrm>
          <a:prstGeom prst="line">
            <a:avLst/>
          </a:prstGeom>
          <a:ln w="12700" cap="flat" cmpd="sng" algn="ctr">
            <a:solidFill>
              <a:schemeClr val="tx2">
                <a:lumMod val="100000"/>
              </a:schemeClr>
            </a:solidFill>
            <a:prstDash val="solid"/>
            <a:miter lim="800000"/>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H="1" flipV="1">
            <a:off x="6774145" y="4028083"/>
            <a:ext cx="2183230" cy="337730"/>
          </a:xfrm>
          <a:prstGeom prst="line">
            <a:avLst/>
          </a:prstGeom>
          <a:ln w="12700" cap="flat" cmpd="sng" algn="ctr">
            <a:solidFill>
              <a:schemeClr val="tx2">
                <a:lumMod val="100000"/>
              </a:schemeClr>
            </a:solidFill>
            <a:prstDash val="solid"/>
            <a:miter lim="800000"/>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2769497" y="2328161"/>
            <a:ext cx="7136679" cy="369332"/>
          </a:xfrm>
          <a:prstGeom prst="rect">
            <a:avLst/>
          </a:prstGeom>
          <a:noFill/>
        </p:spPr>
        <p:txBody>
          <a:bodyPr wrap="square" rtlCol="0">
            <a:spAutoFit/>
          </a:bodyPr>
          <a:lstStyle/>
          <a:p>
            <a:r>
              <a:rPr lang="en-US" dirty="0">
                <a:solidFill>
                  <a:schemeClr val="tx1">
                    <a:lumMod val="100000"/>
                  </a:schemeClr>
                </a:solidFill>
              </a:rPr>
              <a:t>Create Simple DR/BC Strategies as you Scale out across sites</a:t>
            </a:r>
          </a:p>
        </p:txBody>
      </p:sp>
      <p:sp>
        <p:nvSpPr>
          <p:cNvPr id="4" name="TextBox 3"/>
          <p:cNvSpPr txBox="1"/>
          <p:nvPr/>
        </p:nvSpPr>
        <p:spPr>
          <a:xfrm>
            <a:off x="1204316" y="2117801"/>
            <a:ext cx="1378254" cy="369332"/>
          </a:xfrm>
          <a:prstGeom prst="rect">
            <a:avLst/>
          </a:prstGeom>
          <a:noFill/>
        </p:spPr>
        <p:txBody>
          <a:bodyPr wrap="square" rtlCol="0">
            <a:spAutoFit/>
          </a:bodyPr>
          <a:lstStyle/>
          <a:p>
            <a:r>
              <a:rPr lang="en-US" b="1" dirty="0">
                <a:solidFill>
                  <a:schemeClr val="tx1">
                    <a:lumMod val="100000"/>
                  </a:schemeClr>
                </a:solidFill>
              </a:rPr>
              <a:t>Site 1</a:t>
            </a:r>
          </a:p>
        </p:txBody>
      </p:sp>
      <p:sp>
        <p:nvSpPr>
          <p:cNvPr id="101" name="TextBox 100"/>
          <p:cNvSpPr txBox="1"/>
          <p:nvPr/>
        </p:nvSpPr>
        <p:spPr>
          <a:xfrm>
            <a:off x="9785632" y="2117801"/>
            <a:ext cx="1079980" cy="369332"/>
          </a:xfrm>
          <a:prstGeom prst="rect">
            <a:avLst/>
          </a:prstGeom>
          <a:noFill/>
        </p:spPr>
        <p:txBody>
          <a:bodyPr wrap="square" rtlCol="0">
            <a:spAutoFit/>
          </a:bodyPr>
          <a:lstStyle/>
          <a:p>
            <a:r>
              <a:rPr lang="en-US" b="1" dirty="0">
                <a:solidFill>
                  <a:schemeClr val="tx1">
                    <a:lumMod val="100000"/>
                  </a:schemeClr>
                </a:solidFill>
              </a:rPr>
              <a:t>Site 2</a:t>
            </a:r>
          </a:p>
        </p:txBody>
      </p:sp>
      <p:pic>
        <p:nvPicPr>
          <p:cNvPr id="92" name="Picture 91"/>
          <p:cNvPicPr>
            <a:picLocks noChangeAspect="1"/>
          </p:cNvPicPr>
          <p:nvPr/>
        </p:nvPicPr>
        <p:blipFill>
          <a:blip r:embed="rId4"/>
          <a:stretch>
            <a:fillRect/>
          </a:stretch>
        </p:blipFill>
        <p:spPr>
          <a:xfrm>
            <a:off x="1497972" y="3028778"/>
            <a:ext cx="408467" cy="414564"/>
          </a:xfrm>
          <a:prstGeom prst="rect">
            <a:avLst/>
          </a:prstGeom>
        </p:spPr>
      </p:pic>
      <p:pic>
        <p:nvPicPr>
          <p:cNvPr id="93" name="Picture 92"/>
          <p:cNvPicPr>
            <a:picLocks noChangeAspect="1"/>
          </p:cNvPicPr>
          <p:nvPr/>
        </p:nvPicPr>
        <p:blipFill>
          <a:blip r:embed="rId4">
            <a:grayscl/>
          </a:blip>
          <a:stretch>
            <a:fillRect/>
          </a:stretch>
        </p:blipFill>
        <p:spPr>
          <a:xfrm>
            <a:off x="1907765" y="3029363"/>
            <a:ext cx="408467" cy="414564"/>
          </a:xfrm>
          <a:prstGeom prst="rect">
            <a:avLst/>
          </a:prstGeom>
        </p:spPr>
      </p:pic>
      <p:pic>
        <p:nvPicPr>
          <p:cNvPr id="102" name="Picture 101"/>
          <p:cNvPicPr>
            <a:picLocks noChangeAspect="1"/>
          </p:cNvPicPr>
          <p:nvPr/>
        </p:nvPicPr>
        <p:blipFill>
          <a:blip r:embed="rId4"/>
          <a:stretch>
            <a:fillRect/>
          </a:stretch>
        </p:blipFill>
        <p:spPr>
          <a:xfrm>
            <a:off x="10448309" y="3040845"/>
            <a:ext cx="408467" cy="414564"/>
          </a:xfrm>
          <a:prstGeom prst="rect">
            <a:avLst/>
          </a:prstGeom>
        </p:spPr>
      </p:pic>
      <p:pic>
        <p:nvPicPr>
          <p:cNvPr id="103" name="Picture 102"/>
          <p:cNvPicPr>
            <a:picLocks noChangeAspect="1"/>
          </p:cNvPicPr>
          <p:nvPr/>
        </p:nvPicPr>
        <p:blipFill>
          <a:blip r:embed="rId4">
            <a:grayscl/>
          </a:blip>
          <a:stretch>
            <a:fillRect/>
          </a:stretch>
        </p:blipFill>
        <p:spPr>
          <a:xfrm>
            <a:off x="10858104" y="3041430"/>
            <a:ext cx="408467" cy="414564"/>
          </a:xfrm>
          <a:prstGeom prst="rect">
            <a:avLst/>
          </a:prstGeom>
        </p:spPr>
      </p:pic>
      <p:pic>
        <p:nvPicPr>
          <p:cNvPr id="104" name="Picture 103"/>
          <p:cNvPicPr>
            <a:picLocks noChangeAspect="1"/>
          </p:cNvPicPr>
          <p:nvPr/>
        </p:nvPicPr>
        <p:blipFill>
          <a:blip r:embed="rId4"/>
          <a:stretch>
            <a:fillRect/>
          </a:stretch>
        </p:blipFill>
        <p:spPr>
          <a:xfrm>
            <a:off x="565222" y="3028778"/>
            <a:ext cx="408467" cy="414564"/>
          </a:xfrm>
          <a:prstGeom prst="rect">
            <a:avLst/>
          </a:prstGeom>
        </p:spPr>
      </p:pic>
      <p:pic>
        <p:nvPicPr>
          <p:cNvPr id="105" name="Picture 104"/>
          <p:cNvPicPr>
            <a:picLocks noChangeAspect="1"/>
          </p:cNvPicPr>
          <p:nvPr/>
        </p:nvPicPr>
        <p:blipFill>
          <a:blip r:embed="rId4">
            <a:grayscl/>
          </a:blip>
          <a:stretch>
            <a:fillRect/>
          </a:stretch>
        </p:blipFill>
        <p:spPr>
          <a:xfrm>
            <a:off x="975017" y="3029363"/>
            <a:ext cx="408467" cy="414564"/>
          </a:xfrm>
          <a:prstGeom prst="rect">
            <a:avLst/>
          </a:prstGeom>
        </p:spPr>
      </p:pic>
      <p:pic>
        <p:nvPicPr>
          <p:cNvPr id="106" name="Picture 105"/>
          <p:cNvPicPr>
            <a:picLocks noChangeAspect="1"/>
          </p:cNvPicPr>
          <p:nvPr/>
        </p:nvPicPr>
        <p:blipFill>
          <a:blip r:embed="rId4"/>
          <a:stretch>
            <a:fillRect/>
          </a:stretch>
        </p:blipFill>
        <p:spPr>
          <a:xfrm>
            <a:off x="10457146" y="3034084"/>
            <a:ext cx="408467" cy="414564"/>
          </a:xfrm>
          <a:prstGeom prst="rect">
            <a:avLst/>
          </a:prstGeom>
        </p:spPr>
      </p:pic>
      <p:pic>
        <p:nvPicPr>
          <p:cNvPr id="107" name="Picture 106"/>
          <p:cNvPicPr>
            <a:picLocks noChangeAspect="1"/>
          </p:cNvPicPr>
          <p:nvPr/>
        </p:nvPicPr>
        <p:blipFill>
          <a:blip r:embed="rId4">
            <a:grayscl/>
          </a:blip>
          <a:stretch>
            <a:fillRect/>
          </a:stretch>
        </p:blipFill>
        <p:spPr>
          <a:xfrm>
            <a:off x="10866940" y="3034669"/>
            <a:ext cx="408467" cy="414564"/>
          </a:xfrm>
          <a:prstGeom prst="rect">
            <a:avLst/>
          </a:prstGeom>
        </p:spPr>
      </p:pic>
      <p:sp>
        <p:nvSpPr>
          <p:cNvPr id="109" name="Rectangle 108"/>
          <p:cNvSpPr/>
          <p:nvPr/>
        </p:nvSpPr>
        <p:spPr>
          <a:xfrm>
            <a:off x="1905407" y="913771"/>
            <a:ext cx="2952090" cy="369332"/>
          </a:xfrm>
          <a:prstGeom prst="rect">
            <a:avLst/>
          </a:prstGeom>
        </p:spPr>
        <p:txBody>
          <a:bodyPr wrap="none">
            <a:spAutoFit/>
          </a:bodyPr>
          <a:lstStyle/>
          <a:p>
            <a:pPr marL="285750" indent="-285750">
              <a:buFont typeface="MetricHPE" panose="020B0604020202020204" pitchFamily="34" charset="0"/>
              <a:buChar char="•"/>
            </a:pPr>
            <a:r>
              <a:rPr lang="en-US" dirty="0">
                <a:solidFill>
                  <a:schemeClr val="bg1"/>
                </a:solidFill>
              </a:rPr>
              <a:t>Backup Locally and Globally</a:t>
            </a:r>
          </a:p>
        </p:txBody>
      </p:sp>
      <p:sp>
        <p:nvSpPr>
          <p:cNvPr id="110" name="Rectangle 109"/>
          <p:cNvSpPr/>
          <p:nvPr/>
        </p:nvSpPr>
        <p:spPr>
          <a:xfrm>
            <a:off x="1905407" y="1458689"/>
            <a:ext cx="3453189" cy="369332"/>
          </a:xfrm>
          <a:prstGeom prst="rect">
            <a:avLst/>
          </a:prstGeom>
        </p:spPr>
        <p:txBody>
          <a:bodyPr wrap="none">
            <a:spAutoFit/>
          </a:bodyPr>
          <a:lstStyle/>
          <a:p>
            <a:pPr marL="285750" indent="-285750">
              <a:buFont typeface="MetricHPE" panose="020B0604020202020204" pitchFamily="34" charset="0"/>
              <a:buChar char="•"/>
            </a:pPr>
            <a:r>
              <a:rPr lang="en-US" dirty="0">
                <a:solidFill>
                  <a:schemeClr val="bg1"/>
                </a:solidFill>
              </a:rPr>
              <a:t>Automate VM Moves Across Sites</a:t>
            </a:r>
          </a:p>
        </p:txBody>
      </p:sp>
      <p:sp>
        <p:nvSpPr>
          <p:cNvPr id="114" name="Rectangle 113"/>
          <p:cNvSpPr/>
          <p:nvPr/>
        </p:nvSpPr>
        <p:spPr>
          <a:xfrm>
            <a:off x="6190878" y="1193686"/>
            <a:ext cx="3636252" cy="369332"/>
          </a:xfrm>
          <a:prstGeom prst="rect">
            <a:avLst/>
          </a:prstGeom>
        </p:spPr>
        <p:txBody>
          <a:bodyPr wrap="none">
            <a:spAutoFit/>
          </a:bodyPr>
          <a:lstStyle/>
          <a:p>
            <a:pPr marL="285750" indent="-285750">
              <a:buFont typeface="MetricHPE" panose="020B0604020202020204" pitchFamily="34" charset="0"/>
              <a:buChar char="•"/>
            </a:pPr>
            <a:r>
              <a:rPr lang="en-US" dirty="0">
                <a:solidFill>
                  <a:schemeClr val="bg1"/>
                </a:solidFill>
              </a:rPr>
              <a:t>Enable Data Mobility across all sites</a:t>
            </a:r>
          </a:p>
        </p:txBody>
      </p:sp>
      <p:sp>
        <p:nvSpPr>
          <p:cNvPr id="116" name="Rectangle 115"/>
          <p:cNvSpPr/>
          <p:nvPr/>
        </p:nvSpPr>
        <p:spPr>
          <a:xfrm>
            <a:off x="6190878" y="917583"/>
            <a:ext cx="4427559" cy="369332"/>
          </a:xfrm>
          <a:prstGeom prst="rect">
            <a:avLst/>
          </a:prstGeom>
        </p:spPr>
        <p:txBody>
          <a:bodyPr wrap="none">
            <a:spAutoFit/>
          </a:bodyPr>
          <a:lstStyle/>
          <a:p>
            <a:pPr marL="285750" indent="-285750">
              <a:buFont typeface="MetricHPE" panose="020B0604020202020204" pitchFamily="34" charset="0"/>
              <a:buChar char="•"/>
            </a:pPr>
            <a:r>
              <a:rPr lang="en-US" dirty="0">
                <a:solidFill>
                  <a:schemeClr val="bg1"/>
                </a:solidFill>
              </a:rPr>
              <a:t>Global Unified Management with intelligence</a:t>
            </a:r>
          </a:p>
        </p:txBody>
      </p:sp>
      <p:sp>
        <p:nvSpPr>
          <p:cNvPr id="118" name="Rectangle 117"/>
          <p:cNvSpPr/>
          <p:nvPr/>
        </p:nvSpPr>
        <p:spPr>
          <a:xfrm>
            <a:off x="6190878" y="1449326"/>
            <a:ext cx="3319178" cy="369332"/>
          </a:xfrm>
          <a:prstGeom prst="rect">
            <a:avLst/>
          </a:prstGeom>
        </p:spPr>
        <p:txBody>
          <a:bodyPr wrap="none">
            <a:spAutoFit/>
          </a:bodyPr>
          <a:lstStyle/>
          <a:p>
            <a:pPr marL="285750" indent="-285750">
              <a:buFont typeface="MetricHPE" panose="020B0604020202020204" pitchFamily="34" charset="0"/>
              <a:buChar char="•"/>
            </a:pPr>
            <a:r>
              <a:rPr lang="en-US" dirty="0">
                <a:solidFill>
                  <a:schemeClr val="bg1"/>
                </a:solidFill>
              </a:rPr>
              <a:t>Establish Hub and Spoke design</a:t>
            </a:r>
          </a:p>
        </p:txBody>
      </p:sp>
      <p:sp>
        <p:nvSpPr>
          <p:cNvPr id="119" name="Rectangle 118"/>
          <p:cNvSpPr/>
          <p:nvPr/>
        </p:nvSpPr>
        <p:spPr>
          <a:xfrm>
            <a:off x="1905407" y="1198905"/>
            <a:ext cx="3572196" cy="369332"/>
          </a:xfrm>
          <a:prstGeom prst="rect">
            <a:avLst/>
          </a:prstGeom>
        </p:spPr>
        <p:txBody>
          <a:bodyPr wrap="none">
            <a:spAutoFit/>
          </a:bodyPr>
          <a:lstStyle/>
          <a:p>
            <a:pPr marL="285750" indent="-285750">
              <a:buFont typeface="MetricHPE" panose="020B0604020202020204" pitchFamily="34" charset="0"/>
              <a:buChar char="•"/>
            </a:pPr>
            <a:r>
              <a:rPr lang="en-US" dirty="0">
                <a:solidFill>
                  <a:schemeClr val="bg1"/>
                </a:solidFill>
              </a:rPr>
              <a:t>“Best in Class” Replication included</a:t>
            </a:r>
          </a:p>
        </p:txBody>
      </p:sp>
      <p:sp>
        <p:nvSpPr>
          <p:cNvPr id="5" name="TextBox 4"/>
          <p:cNvSpPr txBox="1"/>
          <p:nvPr/>
        </p:nvSpPr>
        <p:spPr>
          <a:xfrm>
            <a:off x="330268" y="5480855"/>
            <a:ext cx="1633009" cy="369332"/>
          </a:xfrm>
          <a:prstGeom prst="rect">
            <a:avLst/>
          </a:prstGeom>
          <a:noFill/>
        </p:spPr>
        <p:txBody>
          <a:bodyPr wrap="square" rtlCol="0">
            <a:spAutoFit/>
          </a:bodyPr>
          <a:lstStyle/>
          <a:p>
            <a:r>
              <a:rPr lang="en-US" dirty="0">
                <a:solidFill>
                  <a:schemeClr val="bg1"/>
                </a:solidFill>
              </a:rPr>
              <a:t>Remote Site 1</a:t>
            </a:r>
          </a:p>
        </p:txBody>
      </p:sp>
      <p:sp>
        <p:nvSpPr>
          <p:cNvPr id="52" name="TextBox 51"/>
          <p:cNvSpPr txBox="1"/>
          <p:nvPr/>
        </p:nvSpPr>
        <p:spPr>
          <a:xfrm>
            <a:off x="2654336" y="5987781"/>
            <a:ext cx="1633009" cy="369332"/>
          </a:xfrm>
          <a:prstGeom prst="rect">
            <a:avLst/>
          </a:prstGeom>
          <a:noFill/>
        </p:spPr>
        <p:txBody>
          <a:bodyPr wrap="square" rtlCol="0">
            <a:spAutoFit/>
          </a:bodyPr>
          <a:lstStyle/>
          <a:p>
            <a:r>
              <a:rPr lang="en-US" dirty="0">
                <a:solidFill>
                  <a:schemeClr val="bg1"/>
                </a:solidFill>
              </a:rPr>
              <a:t>Remote Site 2</a:t>
            </a:r>
          </a:p>
        </p:txBody>
      </p:sp>
      <p:sp>
        <p:nvSpPr>
          <p:cNvPr id="53" name="TextBox 52"/>
          <p:cNvSpPr txBox="1"/>
          <p:nvPr/>
        </p:nvSpPr>
        <p:spPr>
          <a:xfrm>
            <a:off x="5026962" y="5474249"/>
            <a:ext cx="1633009" cy="369332"/>
          </a:xfrm>
          <a:prstGeom prst="rect">
            <a:avLst/>
          </a:prstGeom>
          <a:noFill/>
        </p:spPr>
        <p:txBody>
          <a:bodyPr wrap="square" rtlCol="0">
            <a:spAutoFit/>
          </a:bodyPr>
          <a:lstStyle/>
          <a:p>
            <a:r>
              <a:rPr lang="en-US" dirty="0">
                <a:solidFill>
                  <a:schemeClr val="bg1"/>
                </a:solidFill>
              </a:rPr>
              <a:t>Remote Site 3</a:t>
            </a:r>
          </a:p>
        </p:txBody>
      </p:sp>
      <p:sp>
        <p:nvSpPr>
          <p:cNvPr id="54" name="TextBox 53"/>
          <p:cNvSpPr txBox="1"/>
          <p:nvPr/>
        </p:nvSpPr>
        <p:spPr>
          <a:xfrm>
            <a:off x="7229808" y="5999460"/>
            <a:ext cx="1633009" cy="369332"/>
          </a:xfrm>
          <a:prstGeom prst="rect">
            <a:avLst/>
          </a:prstGeom>
          <a:noFill/>
        </p:spPr>
        <p:txBody>
          <a:bodyPr wrap="square" rtlCol="0">
            <a:spAutoFit/>
          </a:bodyPr>
          <a:lstStyle/>
          <a:p>
            <a:r>
              <a:rPr lang="en-US" dirty="0">
                <a:solidFill>
                  <a:schemeClr val="bg1"/>
                </a:solidFill>
              </a:rPr>
              <a:t>Remote Site 4</a:t>
            </a:r>
          </a:p>
        </p:txBody>
      </p:sp>
      <p:sp>
        <p:nvSpPr>
          <p:cNvPr id="55" name="TextBox 54"/>
          <p:cNvSpPr txBox="1"/>
          <p:nvPr/>
        </p:nvSpPr>
        <p:spPr>
          <a:xfrm>
            <a:off x="9696209" y="5471905"/>
            <a:ext cx="1633009" cy="369332"/>
          </a:xfrm>
          <a:prstGeom prst="rect">
            <a:avLst/>
          </a:prstGeom>
          <a:noFill/>
        </p:spPr>
        <p:txBody>
          <a:bodyPr wrap="square" rtlCol="0">
            <a:spAutoFit/>
          </a:bodyPr>
          <a:lstStyle/>
          <a:p>
            <a:r>
              <a:rPr lang="en-US" dirty="0">
                <a:solidFill>
                  <a:schemeClr val="bg1"/>
                </a:solidFill>
              </a:rPr>
              <a:t>Remote Site 5</a:t>
            </a:r>
          </a:p>
        </p:txBody>
      </p:sp>
      <p:sp>
        <p:nvSpPr>
          <p:cNvPr id="14" name="Title 13"/>
          <p:cNvSpPr>
            <a:spLocks noGrp="1"/>
          </p:cNvSpPr>
          <p:nvPr>
            <p:ph type="title"/>
          </p:nvPr>
        </p:nvSpPr>
        <p:spPr/>
        <p:txBody>
          <a:bodyPr/>
          <a:lstStyle/>
          <a:p>
            <a:r>
              <a:rPr lang="en-US"/>
              <a:t>Cloud experience with simple, powerful business continuity</a:t>
            </a:r>
            <a:endParaRPr lang="en-US" dirty="0"/>
          </a:p>
        </p:txBody>
      </p:sp>
      <p:pic>
        <p:nvPicPr>
          <p:cNvPr id="58" name="Picture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283" y="3932911"/>
            <a:ext cx="2733095" cy="905338"/>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7322" y="3437850"/>
            <a:ext cx="2733095" cy="905338"/>
          </a:xfrm>
          <a:prstGeom prst="rect">
            <a:avLst/>
          </a:prstGeom>
        </p:spPr>
      </p:pic>
      <p:pic>
        <p:nvPicPr>
          <p:cNvPr id="51" name="Picture 5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08403" y="3928845"/>
            <a:ext cx="2733095" cy="905338"/>
          </a:xfrm>
          <a:prstGeom prst="rect">
            <a:avLst/>
          </a:prstGeom>
        </p:spPr>
      </p:pic>
      <p:pic>
        <p:nvPicPr>
          <p:cNvPr id="57" name="Picture 5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08403" y="3438097"/>
            <a:ext cx="2733095" cy="905338"/>
          </a:xfrm>
          <a:prstGeom prst="rect">
            <a:avLst/>
          </a:prstGeom>
        </p:spPr>
      </p:pic>
      <p:pic>
        <p:nvPicPr>
          <p:cNvPr id="60" name="Picture 5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5646" y="5028114"/>
            <a:ext cx="1935017" cy="640975"/>
          </a:xfrm>
          <a:prstGeom prst="rect">
            <a:avLst/>
          </a:prstGeom>
        </p:spPr>
      </p:pic>
      <p:pic>
        <p:nvPicPr>
          <p:cNvPr id="63" name="Picture 6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41726" y="5465244"/>
            <a:ext cx="1935017" cy="640975"/>
          </a:xfrm>
          <a:prstGeom prst="rect">
            <a:avLst/>
          </a:prstGeom>
        </p:spPr>
      </p:pic>
      <p:pic>
        <p:nvPicPr>
          <p:cNvPr id="61" name="Picture 6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36937" y="5034488"/>
            <a:ext cx="1935017" cy="640975"/>
          </a:xfrm>
          <a:prstGeom prst="rect">
            <a:avLst/>
          </a:prstGeom>
        </p:spPr>
      </p:pic>
      <p:pic>
        <p:nvPicPr>
          <p:cNvPr id="64" name="Picture 6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45614" y="5047494"/>
            <a:ext cx="1935017" cy="640975"/>
          </a:xfrm>
          <a:prstGeom prst="rect">
            <a:avLst/>
          </a:prstGeom>
        </p:spPr>
      </p:pic>
      <p:pic>
        <p:nvPicPr>
          <p:cNvPr id="66" name="Picture 6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22358" y="5465244"/>
            <a:ext cx="1935017" cy="640975"/>
          </a:xfrm>
          <a:prstGeom prst="rect">
            <a:avLst/>
          </a:prstGeom>
        </p:spPr>
      </p:pic>
      <p:pic>
        <p:nvPicPr>
          <p:cNvPr id="67" name="Picture 6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17569" y="5034488"/>
            <a:ext cx="1935017" cy="640975"/>
          </a:xfrm>
          <a:prstGeom prst="rect">
            <a:avLst/>
          </a:prstGeom>
        </p:spPr>
      </p:pic>
      <p:pic>
        <p:nvPicPr>
          <p:cNvPr id="69" name="Picture 6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9637" y="5029620"/>
            <a:ext cx="1935017" cy="640975"/>
          </a:xfrm>
          <a:prstGeom prst="rect">
            <a:avLst/>
          </a:prstGeom>
        </p:spPr>
      </p:pic>
      <p:grpSp>
        <p:nvGrpSpPr>
          <p:cNvPr id="50" name="Group 49"/>
          <p:cNvGrpSpPr/>
          <p:nvPr/>
        </p:nvGrpSpPr>
        <p:grpSpPr>
          <a:xfrm>
            <a:off x="5070234" y="3403109"/>
            <a:ext cx="1666593" cy="1249944"/>
            <a:chOff x="5092323" y="2926568"/>
            <a:chExt cx="1666593" cy="1249944"/>
          </a:xfrm>
          <a:solidFill>
            <a:schemeClr val="accent6"/>
          </a:solidFill>
        </p:grpSpPr>
        <p:sp>
          <p:nvSpPr>
            <p:cNvPr id="70" name="Freeform 332"/>
            <p:cNvSpPr>
              <a:spLocks noEditPoints="1"/>
            </p:cNvSpPr>
            <p:nvPr/>
          </p:nvSpPr>
          <p:spPr bwMode="auto">
            <a:xfrm>
              <a:off x="5092323" y="2926568"/>
              <a:ext cx="1666593" cy="1249944"/>
            </a:xfrm>
            <a:custGeom>
              <a:avLst/>
              <a:gdLst>
                <a:gd name="T0" fmla="*/ 3518 w 4320"/>
                <a:gd name="T1" fmla="*/ 478 h 3240"/>
                <a:gd name="T2" fmla="*/ 3318 w 4320"/>
                <a:gd name="T3" fmla="*/ 212 h 3240"/>
                <a:gd name="T4" fmla="*/ 3028 w 4320"/>
                <a:gd name="T5" fmla="*/ 44 h 3240"/>
                <a:gd name="T6" fmla="*/ 2100 w 4320"/>
                <a:gd name="T7" fmla="*/ 0 h 3240"/>
                <a:gd name="T8" fmla="*/ 1766 w 4320"/>
                <a:gd name="T9" fmla="*/ 70 h 3240"/>
                <a:gd name="T10" fmla="*/ 1496 w 4320"/>
                <a:gd name="T11" fmla="*/ 258 h 3240"/>
                <a:gd name="T12" fmla="*/ 1318 w 4320"/>
                <a:gd name="T13" fmla="*/ 538 h 3240"/>
                <a:gd name="T14" fmla="*/ 808 w 4320"/>
                <a:gd name="T15" fmla="*/ 724 h 3240"/>
                <a:gd name="T16" fmla="*/ 434 w 4320"/>
                <a:gd name="T17" fmla="*/ 850 h 3240"/>
                <a:gd name="T18" fmla="*/ 154 w 4320"/>
                <a:gd name="T19" fmla="*/ 1118 h 3240"/>
                <a:gd name="T20" fmla="*/ 10 w 4320"/>
                <a:gd name="T21" fmla="*/ 1484 h 3240"/>
                <a:gd name="T22" fmla="*/ 24 w 4320"/>
                <a:gd name="T23" fmla="*/ 1828 h 3240"/>
                <a:gd name="T24" fmla="*/ 178 w 4320"/>
                <a:gd name="T25" fmla="*/ 2156 h 3240"/>
                <a:gd name="T26" fmla="*/ 442 w 4320"/>
                <a:gd name="T27" fmla="*/ 2394 h 3240"/>
                <a:gd name="T28" fmla="*/ 788 w 4320"/>
                <a:gd name="T29" fmla="*/ 2514 h 3240"/>
                <a:gd name="T30" fmla="*/ 882 w 4320"/>
                <a:gd name="T31" fmla="*/ 2800 h 3240"/>
                <a:gd name="T32" fmla="*/ 1094 w 4320"/>
                <a:gd name="T33" fmla="*/ 3054 h 3240"/>
                <a:gd name="T34" fmla="*/ 1390 w 4320"/>
                <a:gd name="T35" fmla="*/ 3208 h 3240"/>
                <a:gd name="T36" fmla="*/ 2320 w 4320"/>
                <a:gd name="T37" fmla="*/ 3240 h 3240"/>
                <a:gd name="T38" fmla="*/ 2648 w 4320"/>
                <a:gd name="T39" fmla="*/ 3154 h 3240"/>
                <a:gd name="T40" fmla="*/ 2910 w 4320"/>
                <a:gd name="T41" fmla="*/ 2954 h 3240"/>
                <a:gd name="T42" fmla="*/ 3076 w 4320"/>
                <a:gd name="T43" fmla="*/ 2668 h 3240"/>
                <a:gd name="T44" fmla="*/ 3556 w 4320"/>
                <a:gd name="T45" fmla="*/ 2510 h 3240"/>
                <a:gd name="T46" fmla="*/ 3922 w 4320"/>
                <a:gd name="T47" fmla="*/ 2366 h 3240"/>
                <a:gd name="T48" fmla="*/ 4190 w 4320"/>
                <a:gd name="T49" fmla="*/ 2086 h 3240"/>
                <a:gd name="T50" fmla="*/ 4316 w 4320"/>
                <a:gd name="T51" fmla="*/ 1712 h 3240"/>
                <a:gd name="T52" fmla="*/ 4288 w 4320"/>
                <a:gd name="T53" fmla="*/ 1384 h 3240"/>
                <a:gd name="T54" fmla="*/ 4136 w 4320"/>
                <a:gd name="T55" fmla="*/ 1076 h 3240"/>
                <a:gd name="T56" fmla="*/ 3882 w 4320"/>
                <a:gd name="T57" fmla="*/ 846 h 3240"/>
                <a:gd name="T58" fmla="*/ 3594 w 4320"/>
                <a:gd name="T59" fmla="*/ 734 h 3240"/>
                <a:gd name="T60" fmla="*/ 2794 w 4320"/>
                <a:gd name="T61" fmla="*/ 2710 h 3240"/>
                <a:gd name="T62" fmla="*/ 2438 w 4320"/>
                <a:gd name="T63" fmla="*/ 2980 h 3240"/>
                <a:gd name="T64" fmla="*/ 1528 w 4320"/>
                <a:gd name="T65" fmla="*/ 2994 h 3240"/>
                <a:gd name="T66" fmla="*/ 1284 w 4320"/>
                <a:gd name="T67" fmla="*/ 2898 h 3240"/>
                <a:gd name="T68" fmla="*/ 1106 w 4320"/>
                <a:gd name="T69" fmla="*/ 2710 h 3240"/>
                <a:gd name="T70" fmla="*/ 1024 w 4320"/>
                <a:gd name="T71" fmla="*/ 2462 h 3240"/>
                <a:gd name="T72" fmla="*/ 768 w 4320"/>
                <a:gd name="T73" fmla="*/ 2266 h 3240"/>
                <a:gd name="T74" fmla="*/ 506 w 4320"/>
                <a:gd name="T75" fmla="*/ 2148 h 3240"/>
                <a:gd name="T76" fmla="*/ 320 w 4320"/>
                <a:gd name="T77" fmla="*/ 1934 h 3240"/>
                <a:gd name="T78" fmla="*/ 240 w 4320"/>
                <a:gd name="T79" fmla="*/ 1654 h 3240"/>
                <a:gd name="T80" fmla="*/ 280 w 4320"/>
                <a:gd name="T81" fmla="*/ 1394 h 3240"/>
                <a:gd name="T82" fmla="*/ 434 w 4320"/>
                <a:gd name="T83" fmla="*/ 1154 h 3240"/>
                <a:gd name="T84" fmla="*/ 674 w 4320"/>
                <a:gd name="T85" fmla="*/ 1000 h 3240"/>
                <a:gd name="T86" fmla="*/ 2280 w 4320"/>
                <a:gd name="T87" fmla="*/ 720 h 3240"/>
                <a:gd name="T88" fmla="*/ 1680 w 4320"/>
                <a:gd name="T89" fmla="*/ 412 h 3240"/>
                <a:gd name="T90" fmla="*/ 2072 w 4320"/>
                <a:gd name="T91" fmla="*/ 240 h 3240"/>
                <a:gd name="T92" fmla="*/ 2938 w 4320"/>
                <a:gd name="T93" fmla="*/ 268 h 3240"/>
                <a:gd name="T94" fmla="*/ 3164 w 4320"/>
                <a:gd name="T95" fmla="*/ 396 h 3240"/>
                <a:gd name="T96" fmla="*/ 3312 w 4320"/>
                <a:gd name="T97" fmla="*/ 606 h 3240"/>
                <a:gd name="T98" fmla="*/ 3360 w 4320"/>
                <a:gd name="T99" fmla="*/ 952 h 3240"/>
                <a:gd name="T100" fmla="*/ 3682 w 4320"/>
                <a:gd name="T101" fmla="*/ 1012 h 3240"/>
                <a:gd name="T102" fmla="*/ 3904 w 4320"/>
                <a:gd name="T103" fmla="*/ 1170 h 3240"/>
                <a:gd name="T104" fmla="*/ 4044 w 4320"/>
                <a:gd name="T105" fmla="*/ 1404 h 3240"/>
                <a:gd name="T106" fmla="*/ 4080 w 4320"/>
                <a:gd name="T107" fmla="*/ 1654 h 3240"/>
                <a:gd name="T108" fmla="*/ 4000 w 4320"/>
                <a:gd name="T109" fmla="*/ 1934 h 3240"/>
                <a:gd name="T110" fmla="*/ 3814 w 4320"/>
                <a:gd name="T111" fmla="*/ 2148 h 3240"/>
                <a:gd name="T112" fmla="*/ 3552 w 4320"/>
                <a:gd name="T113" fmla="*/ 2266 h 3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320" h="3240">
                  <a:moveTo>
                    <a:pt x="3594" y="734"/>
                  </a:moveTo>
                  <a:lnTo>
                    <a:pt x="3594" y="734"/>
                  </a:lnTo>
                  <a:lnTo>
                    <a:pt x="3588" y="696"/>
                  </a:lnTo>
                  <a:lnTo>
                    <a:pt x="3580" y="658"/>
                  </a:lnTo>
                  <a:lnTo>
                    <a:pt x="3572" y="620"/>
                  </a:lnTo>
                  <a:lnTo>
                    <a:pt x="3560" y="584"/>
                  </a:lnTo>
                  <a:lnTo>
                    <a:pt x="3548" y="548"/>
                  </a:lnTo>
                  <a:lnTo>
                    <a:pt x="3534" y="514"/>
                  </a:lnTo>
                  <a:lnTo>
                    <a:pt x="3518" y="478"/>
                  </a:lnTo>
                  <a:lnTo>
                    <a:pt x="3502" y="446"/>
                  </a:lnTo>
                  <a:lnTo>
                    <a:pt x="3482" y="412"/>
                  </a:lnTo>
                  <a:lnTo>
                    <a:pt x="3464" y="380"/>
                  </a:lnTo>
                  <a:lnTo>
                    <a:pt x="3442" y="350"/>
                  </a:lnTo>
                  <a:lnTo>
                    <a:pt x="3420" y="320"/>
                  </a:lnTo>
                  <a:lnTo>
                    <a:pt x="3396" y="292"/>
                  </a:lnTo>
                  <a:lnTo>
                    <a:pt x="3370" y="264"/>
                  </a:lnTo>
                  <a:lnTo>
                    <a:pt x="3344" y="238"/>
                  </a:lnTo>
                  <a:lnTo>
                    <a:pt x="3318" y="212"/>
                  </a:lnTo>
                  <a:lnTo>
                    <a:pt x="3290" y="188"/>
                  </a:lnTo>
                  <a:lnTo>
                    <a:pt x="3260" y="166"/>
                  </a:lnTo>
                  <a:lnTo>
                    <a:pt x="3230" y="144"/>
                  </a:lnTo>
                  <a:lnTo>
                    <a:pt x="3198" y="124"/>
                  </a:lnTo>
                  <a:lnTo>
                    <a:pt x="3166" y="104"/>
                  </a:lnTo>
                  <a:lnTo>
                    <a:pt x="3132" y="88"/>
                  </a:lnTo>
                  <a:lnTo>
                    <a:pt x="3098" y="72"/>
                  </a:lnTo>
                  <a:lnTo>
                    <a:pt x="3064" y="56"/>
                  </a:lnTo>
                  <a:lnTo>
                    <a:pt x="3028" y="44"/>
                  </a:lnTo>
                  <a:lnTo>
                    <a:pt x="2992" y="32"/>
                  </a:lnTo>
                  <a:lnTo>
                    <a:pt x="2954" y="22"/>
                  </a:lnTo>
                  <a:lnTo>
                    <a:pt x="2916" y="14"/>
                  </a:lnTo>
                  <a:lnTo>
                    <a:pt x="2878" y="8"/>
                  </a:lnTo>
                  <a:lnTo>
                    <a:pt x="2840" y="4"/>
                  </a:lnTo>
                  <a:lnTo>
                    <a:pt x="2800" y="0"/>
                  </a:lnTo>
                  <a:lnTo>
                    <a:pt x="2760" y="0"/>
                  </a:lnTo>
                  <a:lnTo>
                    <a:pt x="2100" y="0"/>
                  </a:lnTo>
                  <a:lnTo>
                    <a:pt x="2100" y="0"/>
                  </a:lnTo>
                  <a:lnTo>
                    <a:pt x="2060" y="0"/>
                  </a:lnTo>
                  <a:lnTo>
                    <a:pt x="2022" y="4"/>
                  </a:lnTo>
                  <a:lnTo>
                    <a:pt x="1984" y="8"/>
                  </a:lnTo>
                  <a:lnTo>
                    <a:pt x="1946" y="14"/>
                  </a:lnTo>
                  <a:lnTo>
                    <a:pt x="1908" y="22"/>
                  </a:lnTo>
                  <a:lnTo>
                    <a:pt x="1872" y="32"/>
                  </a:lnTo>
                  <a:lnTo>
                    <a:pt x="1836" y="42"/>
                  </a:lnTo>
                  <a:lnTo>
                    <a:pt x="1800" y="56"/>
                  </a:lnTo>
                  <a:lnTo>
                    <a:pt x="1766" y="70"/>
                  </a:lnTo>
                  <a:lnTo>
                    <a:pt x="1732" y="86"/>
                  </a:lnTo>
                  <a:lnTo>
                    <a:pt x="1700" y="102"/>
                  </a:lnTo>
                  <a:lnTo>
                    <a:pt x="1668" y="120"/>
                  </a:lnTo>
                  <a:lnTo>
                    <a:pt x="1636" y="140"/>
                  </a:lnTo>
                  <a:lnTo>
                    <a:pt x="1606" y="162"/>
                  </a:lnTo>
                  <a:lnTo>
                    <a:pt x="1576" y="184"/>
                  </a:lnTo>
                  <a:lnTo>
                    <a:pt x="1548" y="208"/>
                  </a:lnTo>
                  <a:lnTo>
                    <a:pt x="1522" y="232"/>
                  </a:lnTo>
                  <a:lnTo>
                    <a:pt x="1496" y="258"/>
                  </a:lnTo>
                  <a:lnTo>
                    <a:pt x="1470" y="286"/>
                  </a:lnTo>
                  <a:lnTo>
                    <a:pt x="1446" y="314"/>
                  </a:lnTo>
                  <a:lnTo>
                    <a:pt x="1424" y="342"/>
                  </a:lnTo>
                  <a:lnTo>
                    <a:pt x="1402" y="372"/>
                  </a:lnTo>
                  <a:lnTo>
                    <a:pt x="1384" y="404"/>
                  </a:lnTo>
                  <a:lnTo>
                    <a:pt x="1364" y="436"/>
                  </a:lnTo>
                  <a:lnTo>
                    <a:pt x="1348" y="468"/>
                  </a:lnTo>
                  <a:lnTo>
                    <a:pt x="1332" y="502"/>
                  </a:lnTo>
                  <a:lnTo>
                    <a:pt x="1318" y="538"/>
                  </a:lnTo>
                  <a:lnTo>
                    <a:pt x="1304" y="572"/>
                  </a:lnTo>
                  <a:lnTo>
                    <a:pt x="1294" y="608"/>
                  </a:lnTo>
                  <a:lnTo>
                    <a:pt x="1284" y="644"/>
                  </a:lnTo>
                  <a:lnTo>
                    <a:pt x="1276" y="682"/>
                  </a:lnTo>
                  <a:lnTo>
                    <a:pt x="1270" y="720"/>
                  </a:lnTo>
                  <a:lnTo>
                    <a:pt x="900" y="720"/>
                  </a:lnTo>
                  <a:lnTo>
                    <a:pt x="900" y="720"/>
                  </a:lnTo>
                  <a:lnTo>
                    <a:pt x="854" y="722"/>
                  </a:lnTo>
                  <a:lnTo>
                    <a:pt x="808" y="724"/>
                  </a:lnTo>
                  <a:lnTo>
                    <a:pt x="764" y="730"/>
                  </a:lnTo>
                  <a:lnTo>
                    <a:pt x="718" y="738"/>
                  </a:lnTo>
                  <a:lnTo>
                    <a:pt x="676" y="748"/>
                  </a:lnTo>
                  <a:lnTo>
                    <a:pt x="632" y="760"/>
                  </a:lnTo>
                  <a:lnTo>
                    <a:pt x="590" y="774"/>
                  </a:lnTo>
                  <a:lnTo>
                    <a:pt x="550" y="790"/>
                  </a:lnTo>
                  <a:lnTo>
                    <a:pt x="510" y="808"/>
                  </a:lnTo>
                  <a:lnTo>
                    <a:pt x="472" y="828"/>
                  </a:lnTo>
                  <a:lnTo>
                    <a:pt x="434" y="850"/>
                  </a:lnTo>
                  <a:lnTo>
                    <a:pt x="398" y="874"/>
                  </a:lnTo>
                  <a:lnTo>
                    <a:pt x="362" y="900"/>
                  </a:lnTo>
                  <a:lnTo>
                    <a:pt x="328" y="926"/>
                  </a:lnTo>
                  <a:lnTo>
                    <a:pt x="296" y="954"/>
                  </a:lnTo>
                  <a:lnTo>
                    <a:pt x="264" y="984"/>
                  </a:lnTo>
                  <a:lnTo>
                    <a:pt x="234" y="1016"/>
                  </a:lnTo>
                  <a:lnTo>
                    <a:pt x="206" y="1048"/>
                  </a:lnTo>
                  <a:lnTo>
                    <a:pt x="178" y="1082"/>
                  </a:lnTo>
                  <a:lnTo>
                    <a:pt x="154" y="1118"/>
                  </a:lnTo>
                  <a:lnTo>
                    <a:pt x="130" y="1154"/>
                  </a:lnTo>
                  <a:lnTo>
                    <a:pt x="108" y="1192"/>
                  </a:lnTo>
                  <a:lnTo>
                    <a:pt x="88" y="1230"/>
                  </a:lnTo>
                  <a:lnTo>
                    <a:pt x="70" y="1270"/>
                  </a:lnTo>
                  <a:lnTo>
                    <a:pt x="54" y="1310"/>
                  </a:lnTo>
                  <a:lnTo>
                    <a:pt x="40" y="1352"/>
                  </a:lnTo>
                  <a:lnTo>
                    <a:pt x="28" y="1396"/>
                  </a:lnTo>
                  <a:lnTo>
                    <a:pt x="18" y="1438"/>
                  </a:lnTo>
                  <a:lnTo>
                    <a:pt x="10" y="1484"/>
                  </a:lnTo>
                  <a:lnTo>
                    <a:pt x="4" y="1528"/>
                  </a:lnTo>
                  <a:lnTo>
                    <a:pt x="2" y="1574"/>
                  </a:lnTo>
                  <a:lnTo>
                    <a:pt x="0" y="1620"/>
                  </a:lnTo>
                  <a:lnTo>
                    <a:pt x="0" y="1620"/>
                  </a:lnTo>
                  <a:lnTo>
                    <a:pt x="0" y="1662"/>
                  </a:lnTo>
                  <a:lnTo>
                    <a:pt x="4" y="1704"/>
                  </a:lnTo>
                  <a:lnTo>
                    <a:pt x="8" y="1746"/>
                  </a:lnTo>
                  <a:lnTo>
                    <a:pt x="16" y="1788"/>
                  </a:lnTo>
                  <a:lnTo>
                    <a:pt x="24" y="1828"/>
                  </a:lnTo>
                  <a:lnTo>
                    <a:pt x="34" y="1868"/>
                  </a:lnTo>
                  <a:lnTo>
                    <a:pt x="46" y="1906"/>
                  </a:lnTo>
                  <a:lnTo>
                    <a:pt x="60" y="1946"/>
                  </a:lnTo>
                  <a:lnTo>
                    <a:pt x="76" y="1982"/>
                  </a:lnTo>
                  <a:lnTo>
                    <a:pt x="94" y="2018"/>
                  </a:lnTo>
                  <a:lnTo>
                    <a:pt x="112" y="2054"/>
                  </a:lnTo>
                  <a:lnTo>
                    <a:pt x="132" y="2090"/>
                  </a:lnTo>
                  <a:lnTo>
                    <a:pt x="154" y="2122"/>
                  </a:lnTo>
                  <a:lnTo>
                    <a:pt x="178" y="2156"/>
                  </a:lnTo>
                  <a:lnTo>
                    <a:pt x="202" y="2188"/>
                  </a:lnTo>
                  <a:lnTo>
                    <a:pt x="228" y="2218"/>
                  </a:lnTo>
                  <a:lnTo>
                    <a:pt x="254" y="2246"/>
                  </a:lnTo>
                  <a:lnTo>
                    <a:pt x="284" y="2274"/>
                  </a:lnTo>
                  <a:lnTo>
                    <a:pt x="312" y="2302"/>
                  </a:lnTo>
                  <a:lnTo>
                    <a:pt x="344" y="2326"/>
                  </a:lnTo>
                  <a:lnTo>
                    <a:pt x="376" y="2350"/>
                  </a:lnTo>
                  <a:lnTo>
                    <a:pt x="408" y="2374"/>
                  </a:lnTo>
                  <a:lnTo>
                    <a:pt x="442" y="2394"/>
                  </a:lnTo>
                  <a:lnTo>
                    <a:pt x="478" y="2414"/>
                  </a:lnTo>
                  <a:lnTo>
                    <a:pt x="514" y="2432"/>
                  </a:lnTo>
                  <a:lnTo>
                    <a:pt x="550" y="2450"/>
                  </a:lnTo>
                  <a:lnTo>
                    <a:pt x="588" y="2464"/>
                  </a:lnTo>
                  <a:lnTo>
                    <a:pt x="626" y="2478"/>
                  </a:lnTo>
                  <a:lnTo>
                    <a:pt x="666" y="2490"/>
                  </a:lnTo>
                  <a:lnTo>
                    <a:pt x="706" y="2498"/>
                  </a:lnTo>
                  <a:lnTo>
                    <a:pt x="746" y="2506"/>
                  </a:lnTo>
                  <a:lnTo>
                    <a:pt x="788" y="2514"/>
                  </a:lnTo>
                  <a:lnTo>
                    <a:pt x="788" y="2514"/>
                  </a:lnTo>
                  <a:lnTo>
                    <a:pt x="794" y="2552"/>
                  </a:lnTo>
                  <a:lnTo>
                    <a:pt x="802" y="2588"/>
                  </a:lnTo>
                  <a:lnTo>
                    <a:pt x="810" y="2626"/>
                  </a:lnTo>
                  <a:lnTo>
                    <a:pt x="822" y="2662"/>
                  </a:lnTo>
                  <a:lnTo>
                    <a:pt x="834" y="2698"/>
                  </a:lnTo>
                  <a:lnTo>
                    <a:pt x="848" y="2732"/>
                  </a:lnTo>
                  <a:lnTo>
                    <a:pt x="864" y="2766"/>
                  </a:lnTo>
                  <a:lnTo>
                    <a:pt x="882" y="2800"/>
                  </a:lnTo>
                  <a:lnTo>
                    <a:pt x="900" y="2832"/>
                  </a:lnTo>
                  <a:lnTo>
                    <a:pt x="920" y="2864"/>
                  </a:lnTo>
                  <a:lnTo>
                    <a:pt x="940" y="2894"/>
                  </a:lnTo>
                  <a:lnTo>
                    <a:pt x="964" y="2924"/>
                  </a:lnTo>
                  <a:lnTo>
                    <a:pt x="986" y="2952"/>
                  </a:lnTo>
                  <a:lnTo>
                    <a:pt x="1012" y="2978"/>
                  </a:lnTo>
                  <a:lnTo>
                    <a:pt x="1038" y="3006"/>
                  </a:lnTo>
                  <a:lnTo>
                    <a:pt x="1066" y="3030"/>
                  </a:lnTo>
                  <a:lnTo>
                    <a:pt x="1094" y="3054"/>
                  </a:lnTo>
                  <a:lnTo>
                    <a:pt x="1122" y="3076"/>
                  </a:lnTo>
                  <a:lnTo>
                    <a:pt x="1154" y="3098"/>
                  </a:lnTo>
                  <a:lnTo>
                    <a:pt x="1184" y="3118"/>
                  </a:lnTo>
                  <a:lnTo>
                    <a:pt x="1216" y="3136"/>
                  </a:lnTo>
                  <a:lnTo>
                    <a:pt x="1250" y="3154"/>
                  </a:lnTo>
                  <a:lnTo>
                    <a:pt x="1284" y="3170"/>
                  </a:lnTo>
                  <a:lnTo>
                    <a:pt x="1318" y="3184"/>
                  </a:lnTo>
                  <a:lnTo>
                    <a:pt x="1354" y="3196"/>
                  </a:lnTo>
                  <a:lnTo>
                    <a:pt x="1390" y="3208"/>
                  </a:lnTo>
                  <a:lnTo>
                    <a:pt x="1426" y="3218"/>
                  </a:lnTo>
                  <a:lnTo>
                    <a:pt x="1464" y="3226"/>
                  </a:lnTo>
                  <a:lnTo>
                    <a:pt x="1502" y="3232"/>
                  </a:lnTo>
                  <a:lnTo>
                    <a:pt x="1542" y="3236"/>
                  </a:lnTo>
                  <a:lnTo>
                    <a:pt x="1580" y="3240"/>
                  </a:lnTo>
                  <a:lnTo>
                    <a:pt x="1620" y="3240"/>
                  </a:lnTo>
                  <a:lnTo>
                    <a:pt x="2280" y="3240"/>
                  </a:lnTo>
                  <a:lnTo>
                    <a:pt x="2280" y="3240"/>
                  </a:lnTo>
                  <a:lnTo>
                    <a:pt x="2320" y="3240"/>
                  </a:lnTo>
                  <a:lnTo>
                    <a:pt x="2358" y="3236"/>
                  </a:lnTo>
                  <a:lnTo>
                    <a:pt x="2396" y="3232"/>
                  </a:lnTo>
                  <a:lnTo>
                    <a:pt x="2434" y="3226"/>
                  </a:lnTo>
                  <a:lnTo>
                    <a:pt x="2472" y="3218"/>
                  </a:lnTo>
                  <a:lnTo>
                    <a:pt x="2508" y="3208"/>
                  </a:lnTo>
                  <a:lnTo>
                    <a:pt x="2544" y="3198"/>
                  </a:lnTo>
                  <a:lnTo>
                    <a:pt x="2580" y="3184"/>
                  </a:lnTo>
                  <a:lnTo>
                    <a:pt x="2614" y="3170"/>
                  </a:lnTo>
                  <a:lnTo>
                    <a:pt x="2648" y="3154"/>
                  </a:lnTo>
                  <a:lnTo>
                    <a:pt x="2680" y="3138"/>
                  </a:lnTo>
                  <a:lnTo>
                    <a:pt x="2712" y="3120"/>
                  </a:lnTo>
                  <a:lnTo>
                    <a:pt x="2744" y="3100"/>
                  </a:lnTo>
                  <a:lnTo>
                    <a:pt x="2774" y="3078"/>
                  </a:lnTo>
                  <a:lnTo>
                    <a:pt x="2804" y="3056"/>
                  </a:lnTo>
                  <a:lnTo>
                    <a:pt x="2832" y="3032"/>
                  </a:lnTo>
                  <a:lnTo>
                    <a:pt x="2858" y="3008"/>
                  </a:lnTo>
                  <a:lnTo>
                    <a:pt x="2884" y="2982"/>
                  </a:lnTo>
                  <a:lnTo>
                    <a:pt x="2910" y="2954"/>
                  </a:lnTo>
                  <a:lnTo>
                    <a:pt x="2934" y="2926"/>
                  </a:lnTo>
                  <a:lnTo>
                    <a:pt x="2956" y="2898"/>
                  </a:lnTo>
                  <a:lnTo>
                    <a:pt x="2976" y="2868"/>
                  </a:lnTo>
                  <a:lnTo>
                    <a:pt x="2996" y="2836"/>
                  </a:lnTo>
                  <a:lnTo>
                    <a:pt x="3016" y="2804"/>
                  </a:lnTo>
                  <a:lnTo>
                    <a:pt x="3032" y="2772"/>
                  </a:lnTo>
                  <a:lnTo>
                    <a:pt x="3048" y="2738"/>
                  </a:lnTo>
                  <a:lnTo>
                    <a:pt x="3062" y="2702"/>
                  </a:lnTo>
                  <a:lnTo>
                    <a:pt x="3076" y="2668"/>
                  </a:lnTo>
                  <a:lnTo>
                    <a:pt x="3086" y="2632"/>
                  </a:lnTo>
                  <a:lnTo>
                    <a:pt x="3096" y="2596"/>
                  </a:lnTo>
                  <a:lnTo>
                    <a:pt x="3104" y="2558"/>
                  </a:lnTo>
                  <a:lnTo>
                    <a:pt x="3110" y="2520"/>
                  </a:lnTo>
                  <a:lnTo>
                    <a:pt x="3420" y="2520"/>
                  </a:lnTo>
                  <a:lnTo>
                    <a:pt x="3420" y="2520"/>
                  </a:lnTo>
                  <a:lnTo>
                    <a:pt x="3466" y="2518"/>
                  </a:lnTo>
                  <a:lnTo>
                    <a:pt x="3512" y="2516"/>
                  </a:lnTo>
                  <a:lnTo>
                    <a:pt x="3556" y="2510"/>
                  </a:lnTo>
                  <a:lnTo>
                    <a:pt x="3602" y="2502"/>
                  </a:lnTo>
                  <a:lnTo>
                    <a:pt x="3644" y="2492"/>
                  </a:lnTo>
                  <a:lnTo>
                    <a:pt x="3688" y="2480"/>
                  </a:lnTo>
                  <a:lnTo>
                    <a:pt x="3730" y="2466"/>
                  </a:lnTo>
                  <a:lnTo>
                    <a:pt x="3770" y="2450"/>
                  </a:lnTo>
                  <a:lnTo>
                    <a:pt x="3810" y="2432"/>
                  </a:lnTo>
                  <a:lnTo>
                    <a:pt x="3848" y="2412"/>
                  </a:lnTo>
                  <a:lnTo>
                    <a:pt x="3886" y="2390"/>
                  </a:lnTo>
                  <a:lnTo>
                    <a:pt x="3922" y="2366"/>
                  </a:lnTo>
                  <a:lnTo>
                    <a:pt x="3958" y="2340"/>
                  </a:lnTo>
                  <a:lnTo>
                    <a:pt x="3992" y="2314"/>
                  </a:lnTo>
                  <a:lnTo>
                    <a:pt x="4024" y="2286"/>
                  </a:lnTo>
                  <a:lnTo>
                    <a:pt x="4056" y="2256"/>
                  </a:lnTo>
                  <a:lnTo>
                    <a:pt x="4086" y="2224"/>
                  </a:lnTo>
                  <a:lnTo>
                    <a:pt x="4114" y="2192"/>
                  </a:lnTo>
                  <a:lnTo>
                    <a:pt x="4140" y="2158"/>
                  </a:lnTo>
                  <a:lnTo>
                    <a:pt x="4166" y="2122"/>
                  </a:lnTo>
                  <a:lnTo>
                    <a:pt x="4190" y="2086"/>
                  </a:lnTo>
                  <a:lnTo>
                    <a:pt x="4212" y="2048"/>
                  </a:lnTo>
                  <a:lnTo>
                    <a:pt x="4232" y="2010"/>
                  </a:lnTo>
                  <a:lnTo>
                    <a:pt x="4250" y="1970"/>
                  </a:lnTo>
                  <a:lnTo>
                    <a:pt x="4266" y="1930"/>
                  </a:lnTo>
                  <a:lnTo>
                    <a:pt x="4280" y="1888"/>
                  </a:lnTo>
                  <a:lnTo>
                    <a:pt x="4292" y="1844"/>
                  </a:lnTo>
                  <a:lnTo>
                    <a:pt x="4302" y="1802"/>
                  </a:lnTo>
                  <a:lnTo>
                    <a:pt x="4310" y="1756"/>
                  </a:lnTo>
                  <a:lnTo>
                    <a:pt x="4316" y="1712"/>
                  </a:lnTo>
                  <a:lnTo>
                    <a:pt x="4318" y="1666"/>
                  </a:lnTo>
                  <a:lnTo>
                    <a:pt x="4320" y="1620"/>
                  </a:lnTo>
                  <a:lnTo>
                    <a:pt x="4320" y="1620"/>
                  </a:lnTo>
                  <a:lnTo>
                    <a:pt x="4320" y="1580"/>
                  </a:lnTo>
                  <a:lnTo>
                    <a:pt x="4316" y="1540"/>
                  </a:lnTo>
                  <a:lnTo>
                    <a:pt x="4312" y="1500"/>
                  </a:lnTo>
                  <a:lnTo>
                    <a:pt x="4306" y="1460"/>
                  </a:lnTo>
                  <a:lnTo>
                    <a:pt x="4298" y="1422"/>
                  </a:lnTo>
                  <a:lnTo>
                    <a:pt x="4288" y="1384"/>
                  </a:lnTo>
                  <a:lnTo>
                    <a:pt x="4278" y="1348"/>
                  </a:lnTo>
                  <a:lnTo>
                    <a:pt x="4264" y="1310"/>
                  </a:lnTo>
                  <a:lnTo>
                    <a:pt x="4250" y="1274"/>
                  </a:lnTo>
                  <a:lnTo>
                    <a:pt x="4236" y="1240"/>
                  </a:lnTo>
                  <a:lnTo>
                    <a:pt x="4218" y="1204"/>
                  </a:lnTo>
                  <a:lnTo>
                    <a:pt x="4200" y="1170"/>
                  </a:lnTo>
                  <a:lnTo>
                    <a:pt x="4180" y="1138"/>
                  </a:lnTo>
                  <a:lnTo>
                    <a:pt x="4158" y="1106"/>
                  </a:lnTo>
                  <a:lnTo>
                    <a:pt x="4136" y="1076"/>
                  </a:lnTo>
                  <a:lnTo>
                    <a:pt x="4112" y="1046"/>
                  </a:lnTo>
                  <a:lnTo>
                    <a:pt x="4088" y="1016"/>
                  </a:lnTo>
                  <a:lnTo>
                    <a:pt x="4062" y="988"/>
                  </a:lnTo>
                  <a:lnTo>
                    <a:pt x="4034" y="962"/>
                  </a:lnTo>
                  <a:lnTo>
                    <a:pt x="4006" y="936"/>
                  </a:lnTo>
                  <a:lnTo>
                    <a:pt x="3976" y="912"/>
                  </a:lnTo>
                  <a:lnTo>
                    <a:pt x="3946" y="888"/>
                  </a:lnTo>
                  <a:lnTo>
                    <a:pt x="3914" y="866"/>
                  </a:lnTo>
                  <a:lnTo>
                    <a:pt x="3882" y="846"/>
                  </a:lnTo>
                  <a:lnTo>
                    <a:pt x="3848" y="828"/>
                  </a:lnTo>
                  <a:lnTo>
                    <a:pt x="3814" y="810"/>
                  </a:lnTo>
                  <a:lnTo>
                    <a:pt x="3780" y="794"/>
                  </a:lnTo>
                  <a:lnTo>
                    <a:pt x="3744" y="778"/>
                  </a:lnTo>
                  <a:lnTo>
                    <a:pt x="3708" y="764"/>
                  </a:lnTo>
                  <a:lnTo>
                    <a:pt x="3670" y="754"/>
                  </a:lnTo>
                  <a:lnTo>
                    <a:pt x="3632" y="744"/>
                  </a:lnTo>
                  <a:lnTo>
                    <a:pt x="3594" y="734"/>
                  </a:lnTo>
                  <a:lnTo>
                    <a:pt x="3594" y="734"/>
                  </a:lnTo>
                  <a:close/>
                  <a:moveTo>
                    <a:pt x="3420" y="2280"/>
                  </a:moveTo>
                  <a:lnTo>
                    <a:pt x="2040" y="2280"/>
                  </a:lnTo>
                  <a:lnTo>
                    <a:pt x="2040" y="2520"/>
                  </a:lnTo>
                  <a:lnTo>
                    <a:pt x="2868" y="2520"/>
                  </a:lnTo>
                  <a:lnTo>
                    <a:pt x="2868" y="2520"/>
                  </a:lnTo>
                  <a:lnTo>
                    <a:pt x="2856" y="2570"/>
                  </a:lnTo>
                  <a:lnTo>
                    <a:pt x="2838" y="2620"/>
                  </a:lnTo>
                  <a:lnTo>
                    <a:pt x="2818" y="2666"/>
                  </a:lnTo>
                  <a:lnTo>
                    <a:pt x="2794" y="2710"/>
                  </a:lnTo>
                  <a:lnTo>
                    <a:pt x="2766" y="2752"/>
                  </a:lnTo>
                  <a:lnTo>
                    <a:pt x="2734" y="2792"/>
                  </a:lnTo>
                  <a:lnTo>
                    <a:pt x="2700" y="2828"/>
                  </a:lnTo>
                  <a:lnTo>
                    <a:pt x="2662" y="2862"/>
                  </a:lnTo>
                  <a:lnTo>
                    <a:pt x="2622" y="2894"/>
                  </a:lnTo>
                  <a:lnTo>
                    <a:pt x="2578" y="2920"/>
                  </a:lnTo>
                  <a:lnTo>
                    <a:pt x="2534" y="2944"/>
                  </a:lnTo>
                  <a:lnTo>
                    <a:pt x="2486" y="2964"/>
                  </a:lnTo>
                  <a:lnTo>
                    <a:pt x="2438" y="2980"/>
                  </a:lnTo>
                  <a:lnTo>
                    <a:pt x="2386" y="2990"/>
                  </a:lnTo>
                  <a:lnTo>
                    <a:pt x="2334" y="2998"/>
                  </a:lnTo>
                  <a:lnTo>
                    <a:pt x="2306" y="3000"/>
                  </a:lnTo>
                  <a:lnTo>
                    <a:pt x="2280" y="3000"/>
                  </a:lnTo>
                  <a:lnTo>
                    <a:pt x="1620" y="3000"/>
                  </a:lnTo>
                  <a:lnTo>
                    <a:pt x="1620" y="3000"/>
                  </a:lnTo>
                  <a:lnTo>
                    <a:pt x="1590" y="3000"/>
                  </a:lnTo>
                  <a:lnTo>
                    <a:pt x="1558" y="2996"/>
                  </a:lnTo>
                  <a:lnTo>
                    <a:pt x="1528" y="2994"/>
                  </a:lnTo>
                  <a:lnTo>
                    <a:pt x="1500" y="2988"/>
                  </a:lnTo>
                  <a:lnTo>
                    <a:pt x="1470" y="2982"/>
                  </a:lnTo>
                  <a:lnTo>
                    <a:pt x="1442" y="2972"/>
                  </a:lnTo>
                  <a:lnTo>
                    <a:pt x="1414" y="2964"/>
                  </a:lnTo>
                  <a:lnTo>
                    <a:pt x="1386" y="2952"/>
                  </a:lnTo>
                  <a:lnTo>
                    <a:pt x="1360" y="2940"/>
                  </a:lnTo>
                  <a:lnTo>
                    <a:pt x="1334" y="2928"/>
                  </a:lnTo>
                  <a:lnTo>
                    <a:pt x="1310" y="2914"/>
                  </a:lnTo>
                  <a:lnTo>
                    <a:pt x="1284" y="2898"/>
                  </a:lnTo>
                  <a:lnTo>
                    <a:pt x="1262" y="2880"/>
                  </a:lnTo>
                  <a:lnTo>
                    <a:pt x="1238" y="2862"/>
                  </a:lnTo>
                  <a:lnTo>
                    <a:pt x="1216" y="2844"/>
                  </a:lnTo>
                  <a:lnTo>
                    <a:pt x="1196" y="2824"/>
                  </a:lnTo>
                  <a:lnTo>
                    <a:pt x="1176" y="2804"/>
                  </a:lnTo>
                  <a:lnTo>
                    <a:pt x="1158" y="2782"/>
                  </a:lnTo>
                  <a:lnTo>
                    <a:pt x="1140" y="2758"/>
                  </a:lnTo>
                  <a:lnTo>
                    <a:pt x="1122" y="2736"/>
                  </a:lnTo>
                  <a:lnTo>
                    <a:pt x="1106" y="2710"/>
                  </a:lnTo>
                  <a:lnTo>
                    <a:pt x="1092" y="2686"/>
                  </a:lnTo>
                  <a:lnTo>
                    <a:pt x="1080" y="2660"/>
                  </a:lnTo>
                  <a:lnTo>
                    <a:pt x="1068" y="2634"/>
                  </a:lnTo>
                  <a:lnTo>
                    <a:pt x="1056" y="2606"/>
                  </a:lnTo>
                  <a:lnTo>
                    <a:pt x="1046" y="2578"/>
                  </a:lnTo>
                  <a:lnTo>
                    <a:pt x="1038" y="2550"/>
                  </a:lnTo>
                  <a:lnTo>
                    <a:pt x="1032" y="2520"/>
                  </a:lnTo>
                  <a:lnTo>
                    <a:pt x="1026" y="2492"/>
                  </a:lnTo>
                  <a:lnTo>
                    <a:pt x="1024" y="2462"/>
                  </a:lnTo>
                  <a:lnTo>
                    <a:pt x="1020" y="2430"/>
                  </a:lnTo>
                  <a:lnTo>
                    <a:pt x="1020" y="2400"/>
                  </a:lnTo>
                  <a:lnTo>
                    <a:pt x="1020" y="2280"/>
                  </a:lnTo>
                  <a:lnTo>
                    <a:pt x="900" y="2280"/>
                  </a:lnTo>
                  <a:lnTo>
                    <a:pt x="900" y="2280"/>
                  </a:lnTo>
                  <a:lnTo>
                    <a:pt x="866" y="2280"/>
                  </a:lnTo>
                  <a:lnTo>
                    <a:pt x="832" y="2276"/>
                  </a:lnTo>
                  <a:lnTo>
                    <a:pt x="800" y="2272"/>
                  </a:lnTo>
                  <a:lnTo>
                    <a:pt x="768" y="2266"/>
                  </a:lnTo>
                  <a:lnTo>
                    <a:pt x="736" y="2260"/>
                  </a:lnTo>
                  <a:lnTo>
                    <a:pt x="704" y="2250"/>
                  </a:lnTo>
                  <a:lnTo>
                    <a:pt x="674" y="2240"/>
                  </a:lnTo>
                  <a:lnTo>
                    <a:pt x="644" y="2228"/>
                  </a:lnTo>
                  <a:lnTo>
                    <a:pt x="614" y="2214"/>
                  </a:lnTo>
                  <a:lnTo>
                    <a:pt x="586" y="2200"/>
                  </a:lnTo>
                  <a:lnTo>
                    <a:pt x="558" y="2184"/>
                  </a:lnTo>
                  <a:lnTo>
                    <a:pt x="532" y="2168"/>
                  </a:lnTo>
                  <a:lnTo>
                    <a:pt x="506" y="2148"/>
                  </a:lnTo>
                  <a:lnTo>
                    <a:pt x="480" y="2130"/>
                  </a:lnTo>
                  <a:lnTo>
                    <a:pt x="456" y="2108"/>
                  </a:lnTo>
                  <a:lnTo>
                    <a:pt x="434" y="2086"/>
                  </a:lnTo>
                  <a:lnTo>
                    <a:pt x="412" y="2064"/>
                  </a:lnTo>
                  <a:lnTo>
                    <a:pt x="390" y="2040"/>
                  </a:lnTo>
                  <a:lnTo>
                    <a:pt x="372" y="2014"/>
                  </a:lnTo>
                  <a:lnTo>
                    <a:pt x="352" y="1988"/>
                  </a:lnTo>
                  <a:lnTo>
                    <a:pt x="336" y="1962"/>
                  </a:lnTo>
                  <a:lnTo>
                    <a:pt x="320" y="1934"/>
                  </a:lnTo>
                  <a:lnTo>
                    <a:pt x="306" y="1906"/>
                  </a:lnTo>
                  <a:lnTo>
                    <a:pt x="292" y="1876"/>
                  </a:lnTo>
                  <a:lnTo>
                    <a:pt x="280" y="1846"/>
                  </a:lnTo>
                  <a:lnTo>
                    <a:pt x="270" y="1816"/>
                  </a:lnTo>
                  <a:lnTo>
                    <a:pt x="260" y="1784"/>
                  </a:lnTo>
                  <a:lnTo>
                    <a:pt x="254" y="1752"/>
                  </a:lnTo>
                  <a:lnTo>
                    <a:pt x="248" y="1720"/>
                  </a:lnTo>
                  <a:lnTo>
                    <a:pt x="244" y="1688"/>
                  </a:lnTo>
                  <a:lnTo>
                    <a:pt x="240" y="1654"/>
                  </a:lnTo>
                  <a:lnTo>
                    <a:pt x="240" y="1620"/>
                  </a:lnTo>
                  <a:lnTo>
                    <a:pt x="240" y="1620"/>
                  </a:lnTo>
                  <a:lnTo>
                    <a:pt x="240" y="1586"/>
                  </a:lnTo>
                  <a:lnTo>
                    <a:pt x="244" y="1552"/>
                  </a:lnTo>
                  <a:lnTo>
                    <a:pt x="248" y="1520"/>
                  </a:lnTo>
                  <a:lnTo>
                    <a:pt x="254" y="1488"/>
                  </a:lnTo>
                  <a:lnTo>
                    <a:pt x="260" y="1456"/>
                  </a:lnTo>
                  <a:lnTo>
                    <a:pt x="270" y="1424"/>
                  </a:lnTo>
                  <a:lnTo>
                    <a:pt x="280" y="1394"/>
                  </a:lnTo>
                  <a:lnTo>
                    <a:pt x="292" y="1364"/>
                  </a:lnTo>
                  <a:lnTo>
                    <a:pt x="306" y="1334"/>
                  </a:lnTo>
                  <a:lnTo>
                    <a:pt x="320" y="1306"/>
                  </a:lnTo>
                  <a:lnTo>
                    <a:pt x="336" y="1278"/>
                  </a:lnTo>
                  <a:lnTo>
                    <a:pt x="352" y="1252"/>
                  </a:lnTo>
                  <a:lnTo>
                    <a:pt x="372" y="1226"/>
                  </a:lnTo>
                  <a:lnTo>
                    <a:pt x="390" y="1200"/>
                  </a:lnTo>
                  <a:lnTo>
                    <a:pt x="412" y="1176"/>
                  </a:lnTo>
                  <a:lnTo>
                    <a:pt x="434" y="1154"/>
                  </a:lnTo>
                  <a:lnTo>
                    <a:pt x="456" y="1132"/>
                  </a:lnTo>
                  <a:lnTo>
                    <a:pt x="480" y="1110"/>
                  </a:lnTo>
                  <a:lnTo>
                    <a:pt x="506" y="1092"/>
                  </a:lnTo>
                  <a:lnTo>
                    <a:pt x="532" y="1072"/>
                  </a:lnTo>
                  <a:lnTo>
                    <a:pt x="558" y="1056"/>
                  </a:lnTo>
                  <a:lnTo>
                    <a:pt x="586" y="1040"/>
                  </a:lnTo>
                  <a:lnTo>
                    <a:pt x="614" y="1026"/>
                  </a:lnTo>
                  <a:lnTo>
                    <a:pt x="644" y="1012"/>
                  </a:lnTo>
                  <a:lnTo>
                    <a:pt x="674" y="1000"/>
                  </a:lnTo>
                  <a:lnTo>
                    <a:pt x="704" y="990"/>
                  </a:lnTo>
                  <a:lnTo>
                    <a:pt x="736" y="980"/>
                  </a:lnTo>
                  <a:lnTo>
                    <a:pt x="768" y="974"/>
                  </a:lnTo>
                  <a:lnTo>
                    <a:pt x="800" y="968"/>
                  </a:lnTo>
                  <a:lnTo>
                    <a:pt x="832" y="964"/>
                  </a:lnTo>
                  <a:lnTo>
                    <a:pt x="866" y="960"/>
                  </a:lnTo>
                  <a:lnTo>
                    <a:pt x="900" y="960"/>
                  </a:lnTo>
                  <a:lnTo>
                    <a:pt x="2280" y="960"/>
                  </a:lnTo>
                  <a:lnTo>
                    <a:pt x="2280" y="720"/>
                  </a:lnTo>
                  <a:lnTo>
                    <a:pt x="1512" y="720"/>
                  </a:lnTo>
                  <a:lnTo>
                    <a:pt x="1512" y="720"/>
                  </a:lnTo>
                  <a:lnTo>
                    <a:pt x="1524" y="670"/>
                  </a:lnTo>
                  <a:lnTo>
                    <a:pt x="1542" y="620"/>
                  </a:lnTo>
                  <a:lnTo>
                    <a:pt x="1562" y="574"/>
                  </a:lnTo>
                  <a:lnTo>
                    <a:pt x="1586" y="530"/>
                  </a:lnTo>
                  <a:lnTo>
                    <a:pt x="1614" y="488"/>
                  </a:lnTo>
                  <a:lnTo>
                    <a:pt x="1646" y="448"/>
                  </a:lnTo>
                  <a:lnTo>
                    <a:pt x="1680" y="412"/>
                  </a:lnTo>
                  <a:lnTo>
                    <a:pt x="1718" y="378"/>
                  </a:lnTo>
                  <a:lnTo>
                    <a:pt x="1758" y="346"/>
                  </a:lnTo>
                  <a:lnTo>
                    <a:pt x="1802" y="320"/>
                  </a:lnTo>
                  <a:lnTo>
                    <a:pt x="1846" y="296"/>
                  </a:lnTo>
                  <a:lnTo>
                    <a:pt x="1894" y="276"/>
                  </a:lnTo>
                  <a:lnTo>
                    <a:pt x="1942" y="260"/>
                  </a:lnTo>
                  <a:lnTo>
                    <a:pt x="1994" y="250"/>
                  </a:lnTo>
                  <a:lnTo>
                    <a:pt x="2046" y="242"/>
                  </a:lnTo>
                  <a:lnTo>
                    <a:pt x="2072" y="240"/>
                  </a:lnTo>
                  <a:lnTo>
                    <a:pt x="2100" y="240"/>
                  </a:lnTo>
                  <a:lnTo>
                    <a:pt x="2760" y="240"/>
                  </a:lnTo>
                  <a:lnTo>
                    <a:pt x="2760" y="240"/>
                  </a:lnTo>
                  <a:lnTo>
                    <a:pt x="2790" y="240"/>
                  </a:lnTo>
                  <a:lnTo>
                    <a:pt x="2822" y="244"/>
                  </a:lnTo>
                  <a:lnTo>
                    <a:pt x="2852" y="246"/>
                  </a:lnTo>
                  <a:lnTo>
                    <a:pt x="2880" y="252"/>
                  </a:lnTo>
                  <a:lnTo>
                    <a:pt x="2910" y="258"/>
                  </a:lnTo>
                  <a:lnTo>
                    <a:pt x="2938" y="268"/>
                  </a:lnTo>
                  <a:lnTo>
                    <a:pt x="2966" y="276"/>
                  </a:lnTo>
                  <a:lnTo>
                    <a:pt x="2994" y="288"/>
                  </a:lnTo>
                  <a:lnTo>
                    <a:pt x="3020" y="300"/>
                  </a:lnTo>
                  <a:lnTo>
                    <a:pt x="3046" y="312"/>
                  </a:lnTo>
                  <a:lnTo>
                    <a:pt x="3070" y="326"/>
                  </a:lnTo>
                  <a:lnTo>
                    <a:pt x="3096" y="342"/>
                  </a:lnTo>
                  <a:lnTo>
                    <a:pt x="3118" y="360"/>
                  </a:lnTo>
                  <a:lnTo>
                    <a:pt x="3142" y="378"/>
                  </a:lnTo>
                  <a:lnTo>
                    <a:pt x="3164" y="396"/>
                  </a:lnTo>
                  <a:lnTo>
                    <a:pt x="3184" y="416"/>
                  </a:lnTo>
                  <a:lnTo>
                    <a:pt x="3204" y="436"/>
                  </a:lnTo>
                  <a:lnTo>
                    <a:pt x="3222" y="458"/>
                  </a:lnTo>
                  <a:lnTo>
                    <a:pt x="3240" y="482"/>
                  </a:lnTo>
                  <a:lnTo>
                    <a:pt x="3258" y="504"/>
                  </a:lnTo>
                  <a:lnTo>
                    <a:pt x="3274" y="530"/>
                  </a:lnTo>
                  <a:lnTo>
                    <a:pt x="3288" y="554"/>
                  </a:lnTo>
                  <a:lnTo>
                    <a:pt x="3300" y="580"/>
                  </a:lnTo>
                  <a:lnTo>
                    <a:pt x="3312" y="606"/>
                  </a:lnTo>
                  <a:lnTo>
                    <a:pt x="3324" y="634"/>
                  </a:lnTo>
                  <a:lnTo>
                    <a:pt x="3332" y="662"/>
                  </a:lnTo>
                  <a:lnTo>
                    <a:pt x="3342" y="690"/>
                  </a:lnTo>
                  <a:lnTo>
                    <a:pt x="3348" y="720"/>
                  </a:lnTo>
                  <a:lnTo>
                    <a:pt x="3354" y="748"/>
                  </a:lnTo>
                  <a:lnTo>
                    <a:pt x="3356" y="778"/>
                  </a:lnTo>
                  <a:lnTo>
                    <a:pt x="3360" y="810"/>
                  </a:lnTo>
                  <a:lnTo>
                    <a:pt x="3360" y="840"/>
                  </a:lnTo>
                  <a:lnTo>
                    <a:pt x="3360" y="952"/>
                  </a:lnTo>
                  <a:lnTo>
                    <a:pt x="3470" y="960"/>
                  </a:lnTo>
                  <a:lnTo>
                    <a:pt x="3470" y="960"/>
                  </a:lnTo>
                  <a:lnTo>
                    <a:pt x="3502" y="962"/>
                  </a:lnTo>
                  <a:lnTo>
                    <a:pt x="3534" y="968"/>
                  </a:lnTo>
                  <a:lnTo>
                    <a:pt x="3564" y="974"/>
                  </a:lnTo>
                  <a:lnTo>
                    <a:pt x="3596" y="982"/>
                  </a:lnTo>
                  <a:lnTo>
                    <a:pt x="3624" y="990"/>
                  </a:lnTo>
                  <a:lnTo>
                    <a:pt x="3654" y="1000"/>
                  </a:lnTo>
                  <a:lnTo>
                    <a:pt x="3682" y="1012"/>
                  </a:lnTo>
                  <a:lnTo>
                    <a:pt x="3710" y="1026"/>
                  </a:lnTo>
                  <a:lnTo>
                    <a:pt x="3738" y="1040"/>
                  </a:lnTo>
                  <a:lnTo>
                    <a:pt x="3764" y="1056"/>
                  </a:lnTo>
                  <a:lnTo>
                    <a:pt x="3790" y="1072"/>
                  </a:lnTo>
                  <a:lnTo>
                    <a:pt x="3814" y="1090"/>
                  </a:lnTo>
                  <a:lnTo>
                    <a:pt x="3838" y="1108"/>
                  </a:lnTo>
                  <a:lnTo>
                    <a:pt x="3860" y="1128"/>
                  </a:lnTo>
                  <a:lnTo>
                    <a:pt x="3882" y="1148"/>
                  </a:lnTo>
                  <a:lnTo>
                    <a:pt x="3904" y="1170"/>
                  </a:lnTo>
                  <a:lnTo>
                    <a:pt x="3924" y="1194"/>
                  </a:lnTo>
                  <a:lnTo>
                    <a:pt x="3942" y="1216"/>
                  </a:lnTo>
                  <a:lnTo>
                    <a:pt x="3960" y="1242"/>
                  </a:lnTo>
                  <a:lnTo>
                    <a:pt x="3978" y="1266"/>
                  </a:lnTo>
                  <a:lnTo>
                    <a:pt x="3994" y="1292"/>
                  </a:lnTo>
                  <a:lnTo>
                    <a:pt x="4008" y="1320"/>
                  </a:lnTo>
                  <a:lnTo>
                    <a:pt x="4020" y="1348"/>
                  </a:lnTo>
                  <a:lnTo>
                    <a:pt x="4032" y="1376"/>
                  </a:lnTo>
                  <a:lnTo>
                    <a:pt x="4044" y="1404"/>
                  </a:lnTo>
                  <a:lnTo>
                    <a:pt x="4054" y="1434"/>
                  </a:lnTo>
                  <a:lnTo>
                    <a:pt x="4062" y="1464"/>
                  </a:lnTo>
                  <a:lnTo>
                    <a:pt x="4068" y="1494"/>
                  </a:lnTo>
                  <a:lnTo>
                    <a:pt x="4074" y="1524"/>
                  </a:lnTo>
                  <a:lnTo>
                    <a:pt x="4076" y="1556"/>
                  </a:lnTo>
                  <a:lnTo>
                    <a:pt x="4080" y="1588"/>
                  </a:lnTo>
                  <a:lnTo>
                    <a:pt x="4080" y="1620"/>
                  </a:lnTo>
                  <a:lnTo>
                    <a:pt x="4080" y="1620"/>
                  </a:lnTo>
                  <a:lnTo>
                    <a:pt x="4080" y="1654"/>
                  </a:lnTo>
                  <a:lnTo>
                    <a:pt x="4076" y="1688"/>
                  </a:lnTo>
                  <a:lnTo>
                    <a:pt x="4072" y="1720"/>
                  </a:lnTo>
                  <a:lnTo>
                    <a:pt x="4066" y="1752"/>
                  </a:lnTo>
                  <a:lnTo>
                    <a:pt x="4060" y="1784"/>
                  </a:lnTo>
                  <a:lnTo>
                    <a:pt x="4050" y="1816"/>
                  </a:lnTo>
                  <a:lnTo>
                    <a:pt x="4040" y="1846"/>
                  </a:lnTo>
                  <a:lnTo>
                    <a:pt x="4028" y="1876"/>
                  </a:lnTo>
                  <a:lnTo>
                    <a:pt x="4014" y="1906"/>
                  </a:lnTo>
                  <a:lnTo>
                    <a:pt x="4000" y="1934"/>
                  </a:lnTo>
                  <a:lnTo>
                    <a:pt x="3984" y="1962"/>
                  </a:lnTo>
                  <a:lnTo>
                    <a:pt x="3968" y="1988"/>
                  </a:lnTo>
                  <a:lnTo>
                    <a:pt x="3948" y="2014"/>
                  </a:lnTo>
                  <a:lnTo>
                    <a:pt x="3930" y="2040"/>
                  </a:lnTo>
                  <a:lnTo>
                    <a:pt x="3908" y="2064"/>
                  </a:lnTo>
                  <a:lnTo>
                    <a:pt x="3886" y="2086"/>
                  </a:lnTo>
                  <a:lnTo>
                    <a:pt x="3864" y="2108"/>
                  </a:lnTo>
                  <a:lnTo>
                    <a:pt x="3840" y="2130"/>
                  </a:lnTo>
                  <a:lnTo>
                    <a:pt x="3814" y="2148"/>
                  </a:lnTo>
                  <a:lnTo>
                    <a:pt x="3788" y="2168"/>
                  </a:lnTo>
                  <a:lnTo>
                    <a:pt x="3762" y="2184"/>
                  </a:lnTo>
                  <a:lnTo>
                    <a:pt x="3734" y="2200"/>
                  </a:lnTo>
                  <a:lnTo>
                    <a:pt x="3706" y="2214"/>
                  </a:lnTo>
                  <a:lnTo>
                    <a:pt x="3676" y="2228"/>
                  </a:lnTo>
                  <a:lnTo>
                    <a:pt x="3646" y="2240"/>
                  </a:lnTo>
                  <a:lnTo>
                    <a:pt x="3616" y="2250"/>
                  </a:lnTo>
                  <a:lnTo>
                    <a:pt x="3584" y="2260"/>
                  </a:lnTo>
                  <a:lnTo>
                    <a:pt x="3552" y="2266"/>
                  </a:lnTo>
                  <a:lnTo>
                    <a:pt x="3520" y="2272"/>
                  </a:lnTo>
                  <a:lnTo>
                    <a:pt x="3488" y="2276"/>
                  </a:lnTo>
                  <a:lnTo>
                    <a:pt x="3454" y="2280"/>
                  </a:lnTo>
                  <a:lnTo>
                    <a:pt x="3420" y="2280"/>
                  </a:lnTo>
                  <a:lnTo>
                    <a:pt x="3420" y="2280"/>
                  </a:lnTo>
                  <a:close/>
                </a:path>
              </a:pathLst>
            </a:custGeom>
            <a:solidFill>
              <a:schemeClr val="tx1"/>
            </a:solidFill>
            <a:ln>
              <a:solidFill>
                <a:schemeClr val="tx1"/>
              </a:solid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71" name="TextBox 70"/>
            <p:cNvSpPr txBox="1"/>
            <p:nvPr/>
          </p:nvSpPr>
          <p:spPr>
            <a:xfrm>
              <a:off x="5477486" y="3407255"/>
              <a:ext cx="914400" cy="304800"/>
            </a:xfrm>
            <a:prstGeom prst="rect">
              <a:avLst/>
            </a:prstGeom>
            <a:solidFill>
              <a:schemeClr val="bg1"/>
            </a:solidFill>
          </p:spPr>
          <p:txBody>
            <a:bodyPr wrap="none" lIns="0" tIns="0" rIns="0" bIns="0" rtlCol="0">
              <a:noAutofit/>
            </a:bodyPr>
            <a:lstStyle/>
            <a:p>
              <a:pPr algn="ctr">
                <a:lnSpc>
                  <a:spcPct val="90000"/>
                </a:lnSpc>
              </a:pPr>
              <a:r>
                <a:rPr lang="en-US" dirty="0"/>
                <a:t>Network</a:t>
              </a:r>
            </a:p>
          </p:txBody>
        </p:sp>
      </p:grpSp>
      <p:sp>
        <p:nvSpPr>
          <p:cNvPr id="7" name="Footer Placeholder 6"/>
          <p:cNvSpPr>
            <a:spLocks noGrp="1"/>
          </p:cNvSpPr>
          <p:nvPr>
            <p:ph type="ftr" sz="quarter" idx="10"/>
          </p:nvPr>
        </p:nvSpPr>
        <p:spPr/>
        <p:txBody>
          <a:bodyPr/>
          <a:lstStyle/>
          <a:p>
            <a:r>
              <a:rPr lang="en-US"/>
              <a:t>HPE CONFIDENTIAL | AUTHORIZED HPE PARTNER USE ONLY</a:t>
            </a:r>
            <a:endParaRPr lang="en-US" dirty="0"/>
          </a:p>
        </p:txBody>
      </p:sp>
      <p:sp>
        <p:nvSpPr>
          <p:cNvPr id="8" name="Slide Number Placeholder 7"/>
          <p:cNvSpPr>
            <a:spLocks noGrp="1"/>
          </p:cNvSpPr>
          <p:nvPr>
            <p:ph type="sldNum" sz="quarter" idx="11"/>
          </p:nvPr>
        </p:nvSpPr>
        <p:spPr/>
        <p:txBody>
          <a:bodyPr/>
          <a:lstStyle/>
          <a:p>
            <a:pPr defTabSz="1088421">
              <a:buFontTx/>
              <a:buBlip>
                <a:blip r:embed="rId7"/>
              </a:buBlip>
            </a:pPr>
            <a:fld id="{104FC826-72BB-4AF1-BA01-A94F7396A7DC}" type="slidenum">
              <a:rPr lang="en-US" smtClean="0"/>
              <a:pPr defTabSz="1088421">
                <a:buFontTx/>
                <a:buBlip>
                  <a:blip r:embed="rId7"/>
                </a:buBlip>
              </a:pPr>
              <a:t>39</a:t>
            </a:fld>
            <a:endParaRPr lang="en-US" dirty="0"/>
          </a:p>
        </p:txBody>
      </p:sp>
    </p:spTree>
    <p:extLst>
      <p:ext uri="{BB962C8B-B14F-4D97-AF65-F5344CB8AC3E}">
        <p14:creationId xmlns:p14="http://schemas.microsoft.com/office/powerpoint/2010/main" val="3212707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4" presetClass="path" presetSubtype="0" accel="50000" decel="50000" fill="hold" nodeType="clickEffect">
                                  <p:stCondLst>
                                    <p:cond delay="0"/>
                                  </p:stCondLst>
                                  <p:childTnLst>
                                    <p:animMotion origin="layout" path="M -3.33333E-6 7.40741E-7 L 0.17513 -0.04005 C 0.21159 -0.04907 0.26641 -0.05394 0.32396 -0.05394 C 0.3892 -0.05394 0.44167 -0.04907 0.47813 -0.04005 L 0.65339 7.40741E-7 " pathEditMode="relative" rAng="0" ptsTypes="AAAAA">
                                      <p:cBhvr>
                                        <p:cTn id="6" dur="2000" fill="hold"/>
                                        <p:tgtEl>
                                          <p:spTgt spid="92"/>
                                        </p:tgtEl>
                                        <p:attrNameLst>
                                          <p:attrName>ppt_x</p:attrName>
                                          <p:attrName>ppt_y</p:attrName>
                                        </p:attrNameLst>
                                      </p:cBhvr>
                                      <p:rCtr x="32669" y="-2708"/>
                                    </p:animMotion>
                                  </p:childTnLst>
                                </p:cTn>
                              </p:par>
                              <p:par>
                                <p:cTn id="7" presetID="44" presetClass="path" presetSubtype="0" accel="50000" decel="50000" fill="hold" nodeType="withEffect">
                                  <p:stCondLst>
                                    <p:cond delay="0"/>
                                  </p:stCondLst>
                                  <p:childTnLst>
                                    <p:animMotion origin="layout" path="M 2.91667E-6 7.40741E-7 L 0.17513 -0.04005 C 0.21159 -0.04907 0.2664 -0.05394 0.32396 -0.05394 C 0.38919 -0.05394 0.44166 -0.04907 0.47812 -0.04005 L 0.65338 7.40741E-7 " pathEditMode="relative" rAng="0" ptsTypes="AAAAA">
                                      <p:cBhvr>
                                        <p:cTn id="8" dur="2000" fill="hold"/>
                                        <p:tgtEl>
                                          <p:spTgt spid="93"/>
                                        </p:tgtEl>
                                        <p:attrNameLst>
                                          <p:attrName>ppt_x</p:attrName>
                                          <p:attrName>ppt_y</p:attrName>
                                        </p:attrNameLst>
                                      </p:cBhvr>
                                      <p:rCtr x="32669" y="-2708"/>
                                    </p:animMotion>
                                  </p:childTnLst>
                                </p:cTn>
                              </p:par>
                            </p:childTnLst>
                          </p:cTn>
                        </p:par>
                      </p:childTnLst>
                    </p:cTn>
                  </p:par>
                  <p:par>
                    <p:cTn id="9" fill="hold">
                      <p:stCondLst>
                        <p:cond delay="indefinite"/>
                      </p:stCondLst>
                      <p:childTnLst>
                        <p:par>
                          <p:cTn id="10" fill="hold">
                            <p:stCondLst>
                              <p:cond delay="0"/>
                            </p:stCondLst>
                            <p:childTnLst>
                              <p:par>
                                <p:cTn id="11" presetID="44" presetClass="path" presetSubtype="0" accel="50000" decel="50000" fill="hold" nodeType="clickEffect">
                                  <p:stCondLst>
                                    <p:cond delay="0"/>
                                  </p:stCondLst>
                                  <p:childTnLst>
                                    <p:animMotion origin="layout" path="M -0.00013 -0.00069 L -0.19727 -0.04074 C -0.23828 -0.04976 -0.29987 -0.05463 -0.36445 -0.05463 C -0.43802 -0.05463 -0.49688 -0.04976 -0.53789 -0.04074 L -0.7349 -0.00069 " pathEditMode="relative" rAng="0" ptsTypes="AAAAA">
                                      <p:cBhvr>
                                        <p:cTn id="12" dur="2000" fill="hold"/>
                                        <p:tgtEl>
                                          <p:spTgt spid="106"/>
                                        </p:tgtEl>
                                        <p:attrNameLst>
                                          <p:attrName>ppt_x</p:attrName>
                                          <p:attrName>ppt_y</p:attrName>
                                        </p:attrNameLst>
                                      </p:cBhvr>
                                      <p:rCtr x="-36745" y="-2708"/>
                                    </p:animMotion>
                                  </p:childTnLst>
                                </p:cTn>
                              </p:par>
                              <p:par>
                                <p:cTn id="13" presetID="44" presetClass="path" presetSubtype="0" accel="50000" decel="50000" fill="hold" nodeType="withEffect">
                                  <p:stCondLst>
                                    <p:cond delay="0"/>
                                  </p:stCondLst>
                                  <p:childTnLst>
                                    <p:animMotion origin="layout" path="M -0.01054 -0.00093 L -0.20508 -0.04098 C -0.24544 -0.05 -0.30612 -0.05487 -0.36979 -0.05487 C -0.44258 -0.05487 -0.50039 -0.05 -0.54075 -0.04098 L -0.73489 -0.00093 " pathEditMode="relative" rAng="0" ptsTypes="AAAAA">
                                      <p:cBhvr>
                                        <p:cTn id="14" dur="2000" fill="hold"/>
                                        <p:tgtEl>
                                          <p:spTgt spid="107"/>
                                        </p:tgtEl>
                                        <p:attrNameLst>
                                          <p:attrName>ppt_x</p:attrName>
                                          <p:attrName>ppt_y</p:attrName>
                                        </p:attrNameLst>
                                      </p:cBhvr>
                                      <p:rCtr x="-36224" y="-2708"/>
                                    </p:animMotion>
                                  </p:childTnLst>
                                </p:cTn>
                              </p:par>
                              <p:par>
                                <p:cTn id="15" presetID="1" presetClass="entr" presetSubtype="0" fill="hold" grpId="0" nodeType="withEffect">
                                  <p:stCondLst>
                                    <p:cond delay="0"/>
                                  </p:stCondLst>
                                  <p:childTnLst>
                                    <p:set>
                                      <p:cBhvr>
                                        <p:cTn id="16" dur="1" fill="hold">
                                          <p:stCondLst>
                                            <p:cond delay="0"/>
                                          </p:stCondLst>
                                        </p:cTn>
                                        <p:tgtEl>
                                          <p:spTgt spid="10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6"/>
                                        </p:tgtEl>
                                        <p:attrNameLst>
                                          <p:attrName>style.visibility</p:attrName>
                                        </p:attrNameLst>
                                      </p:cBhvr>
                                      <p:to>
                                        <p:strVal val="visible"/>
                                      </p:to>
                                    </p:set>
                                  </p:childTnLst>
                                </p:cTn>
                              </p:par>
                            </p:childTnLst>
                          </p:cTn>
                        </p:par>
                        <p:par>
                          <p:cTn id="41" fill="hold">
                            <p:stCondLst>
                              <p:cond delay="0"/>
                            </p:stCondLst>
                            <p:childTnLst>
                              <p:par>
                                <p:cTn id="42" presetID="1" presetClass="entr" presetSubtype="0" fill="hold" nodeType="afterEffect">
                                  <p:stCondLst>
                                    <p:cond delay="0"/>
                                  </p:stCondLst>
                                  <p:childTnLst>
                                    <p:set>
                                      <p:cBhvr>
                                        <p:cTn id="43" dur="1" fill="hold">
                                          <p:stCondLst>
                                            <p:cond delay="0"/>
                                          </p:stCondLst>
                                        </p:cTn>
                                        <p:tgtEl>
                                          <p:spTgt spid="63"/>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61"/>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52"/>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59"/>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nodeType="afterEffect">
                                  <p:stCondLst>
                                    <p:cond delay="0"/>
                                  </p:stCondLst>
                                  <p:childTnLst>
                                    <p:set>
                                      <p:cBhvr>
                                        <p:cTn id="52" dur="1" fill="hold">
                                          <p:stCondLst>
                                            <p:cond delay="0"/>
                                          </p:stCondLst>
                                        </p:cTn>
                                        <p:tgtEl>
                                          <p:spTgt spid="6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2"/>
                                        </p:tgtEl>
                                        <p:attrNameLst>
                                          <p:attrName>style.visibility</p:attrName>
                                        </p:attrNameLst>
                                      </p:cBhvr>
                                      <p:to>
                                        <p:strVal val="visible"/>
                                      </p:to>
                                    </p:set>
                                  </p:childTnLst>
                                </p:cTn>
                              </p:par>
                            </p:childTnLst>
                          </p:cTn>
                        </p:par>
                        <p:par>
                          <p:cTn id="57" fill="hold">
                            <p:stCondLst>
                              <p:cond delay="0"/>
                            </p:stCondLst>
                            <p:childTnLst>
                              <p:par>
                                <p:cTn id="58" presetID="1" presetClass="entr" presetSubtype="0" fill="hold" nodeType="afterEffect">
                                  <p:stCondLst>
                                    <p:cond delay="0"/>
                                  </p:stCondLst>
                                  <p:childTnLst>
                                    <p:set>
                                      <p:cBhvr>
                                        <p:cTn id="59" dur="1" fill="hold">
                                          <p:stCondLst>
                                            <p:cond delay="0"/>
                                          </p:stCondLst>
                                        </p:cTn>
                                        <p:tgtEl>
                                          <p:spTgt spid="66"/>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54"/>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67"/>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65"/>
                                        </p:tgtEl>
                                        <p:attrNameLst>
                                          <p:attrName>style.visibility</p:attrName>
                                        </p:attrNameLst>
                                      </p:cBhvr>
                                      <p:to>
                                        <p:strVal val="visible"/>
                                      </p:to>
                                    </p:set>
                                  </p:childTnLst>
                                </p:cTn>
                              </p:par>
                            </p:childTnLst>
                          </p:cTn>
                        </p:par>
                        <p:par>
                          <p:cTn id="66" fill="hold">
                            <p:stCondLst>
                              <p:cond delay="0"/>
                            </p:stCondLst>
                            <p:childTnLst>
                              <p:par>
                                <p:cTn id="67" presetID="1" presetClass="entr" presetSubtype="0" fill="hold" nodeType="afterEffect">
                                  <p:stCondLst>
                                    <p:cond delay="0"/>
                                  </p:stCondLst>
                                  <p:childTnLst>
                                    <p:set>
                                      <p:cBhvr>
                                        <p:cTn id="68" dur="1" fill="hold">
                                          <p:stCondLst>
                                            <p:cond delay="0"/>
                                          </p:stCondLst>
                                        </p:cTn>
                                        <p:tgtEl>
                                          <p:spTgt spid="6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5"/>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p:bldP spid="110" grpId="0"/>
      <p:bldP spid="114" grpId="0"/>
      <p:bldP spid="116" grpId="0"/>
      <p:bldP spid="118" grpId="0"/>
      <p:bldP spid="119" grpId="0"/>
      <p:bldP spid="5" grpId="0"/>
      <p:bldP spid="52" grpId="0"/>
      <p:bldP spid="53" grpId="0"/>
      <p:bldP spid="54" grpId="0"/>
      <p:bldP spid="5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a:t>HPE CONFIDENTIAL | AUTHORIZED HPE PARTNER USE ONLY</a:t>
            </a:r>
            <a:endParaRPr lang="en-US" dirty="0"/>
          </a:p>
        </p:txBody>
      </p:sp>
      <p:sp>
        <p:nvSpPr>
          <p:cNvPr id="3" name="Slide Number Placeholder 2"/>
          <p:cNvSpPr>
            <a:spLocks noGrp="1"/>
          </p:cNvSpPr>
          <p:nvPr>
            <p:ph type="sldNum" sz="quarter" idx="11"/>
          </p:nvPr>
        </p:nvSpPr>
        <p:spPr/>
        <p:txBody>
          <a:bodyPr/>
          <a:lstStyle/>
          <a:p>
            <a:fld id="{104FC826-72BB-4AF1-BA01-A94F7396A7DC}" type="slidenum">
              <a:rPr lang="en-US" smtClean="0"/>
              <a:pPr/>
              <a:t>4</a:t>
            </a:fld>
            <a:endParaRPr lang="en-US" dirty="0"/>
          </a:p>
        </p:txBody>
      </p:sp>
      <p:sp>
        <p:nvSpPr>
          <p:cNvPr id="6" name="Title 5">
            <a:extLst>
              <a:ext uri="{FF2B5EF4-FFF2-40B4-BE49-F238E27FC236}">
                <a16:creationId xmlns:a16="http://schemas.microsoft.com/office/drawing/2014/main" id="{001D3358-7E47-AF4C-BD4A-1D311DBA21E0}"/>
              </a:ext>
            </a:extLst>
          </p:cNvPr>
          <p:cNvSpPr>
            <a:spLocks noGrp="1"/>
          </p:cNvSpPr>
          <p:nvPr>
            <p:ph type="title"/>
          </p:nvPr>
        </p:nvSpPr>
        <p:spPr/>
        <p:txBody>
          <a:bodyPr/>
          <a:lstStyle/>
          <a:p>
            <a:r>
              <a:rPr lang="en-US"/>
              <a:t>Artificial intelligence is the key to day 2 and beyond</a:t>
            </a:r>
            <a:endParaRPr lang="en-US" dirty="0"/>
          </a:p>
        </p:txBody>
      </p:sp>
      <p:sp>
        <p:nvSpPr>
          <p:cNvPr id="14" name="Rectangle 13">
            <a:extLst>
              <a:ext uri="{FF2B5EF4-FFF2-40B4-BE49-F238E27FC236}">
                <a16:creationId xmlns:a16="http://schemas.microsoft.com/office/drawing/2014/main" id="{8112F247-CF70-3049-A8F5-BA5B9926CB7D}"/>
              </a:ext>
            </a:extLst>
          </p:cNvPr>
          <p:cNvSpPr/>
          <p:nvPr/>
        </p:nvSpPr>
        <p:spPr>
          <a:xfrm>
            <a:off x="896840" y="1642041"/>
            <a:ext cx="3314249" cy="618631"/>
          </a:xfrm>
          <a:prstGeom prst="rect">
            <a:avLst/>
          </a:prstGeom>
        </p:spPr>
        <p:txBody>
          <a:bodyPr wrap="square">
            <a:spAutoFit/>
          </a:bodyPr>
          <a:lstStyle/>
          <a:p>
            <a:pPr algn="r">
              <a:lnSpc>
                <a:spcPct val="90000"/>
              </a:lnSpc>
              <a:defRPr/>
            </a:pPr>
            <a:r>
              <a:rPr lang="en-US" sz="3800" b="1" kern="0" cap="all" dirty="0">
                <a:solidFill>
                  <a:prstClr val="white"/>
                </a:solidFill>
                <a:latin typeface="MetricHPE" panose="020B0503030202060203" pitchFamily="34" charset="0"/>
              </a:rPr>
              <a:t>HW-Confined</a:t>
            </a:r>
          </a:p>
        </p:txBody>
      </p:sp>
      <p:sp>
        <p:nvSpPr>
          <p:cNvPr id="21" name="Rectangle 20">
            <a:extLst>
              <a:ext uri="{FF2B5EF4-FFF2-40B4-BE49-F238E27FC236}">
                <a16:creationId xmlns:a16="http://schemas.microsoft.com/office/drawing/2014/main" id="{1E157F16-EDDF-CE46-BC3C-CF08A74798BA}"/>
              </a:ext>
            </a:extLst>
          </p:cNvPr>
          <p:cNvSpPr>
            <a:spLocks/>
          </p:cNvSpPr>
          <p:nvPr/>
        </p:nvSpPr>
        <p:spPr>
          <a:xfrm>
            <a:off x="1037224" y="2567029"/>
            <a:ext cx="2079800" cy="2262158"/>
          </a:xfrm>
          <a:prstGeom prst="rect">
            <a:avLst/>
          </a:prstGeom>
        </p:spPr>
        <p:txBody>
          <a:bodyPr wrap="none">
            <a:spAutoFit/>
          </a:bodyPr>
          <a:lstStyle/>
          <a:p>
            <a:pPr>
              <a:spcBef>
                <a:spcPts val="1800"/>
              </a:spcBef>
              <a:defRPr/>
            </a:pPr>
            <a:r>
              <a:rPr lang="en-US" sz="2400" cap="all" spc="500" dirty="0">
                <a:solidFill>
                  <a:prstClr val="white"/>
                </a:solidFill>
                <a:latin typeface="MetricHPE" panose="020B0503030202060203" pitchFamily="34" charset="0"/>
              </a:rPr>
              <a:t>Complex</a:t>
            </a:r>
          </a:p>
          <a:p>
            <a:pPr>
              <a:spcBef>
                <a:spcPts val="1800"/>
              </a:spcBef>
              <a:defRPr/>
            </a:pPr>
            <a:r>
              <a:rPr lang="en-US" sz="2400" cap="all" spc="500" dirty="0">
                <a:solidFill>
                  <a:prstClr val="white"/>
                </a:solidFill>
                <a:latin typeface="MetricHPE" panose="020B0503030202060203" pitchFamily="34" charset="0"/>
              </a:rPr>
              <a:t>Manual</a:t>
            </a:r>
          </a:p>
          <a:p>
            <a:pPr>
              <a:spcBef>
                <a:spcPts val="1800"/>
              </a:spcBef>
              <a:defRPr/>
            </a:pPr>
            <a:r>
              <a:rPr lang="en-US" sz="2400" cap="all" spc="500" dirty="0">
                <a:solidFill>
                  <a:prstClr val="white"/>
                </a:solidFill>
                <a:latin typeface="MetricHPE" panose="020B0503030202060203" pitchFamily="34" charset="0"/>
              </a:rPr>
              <a:t>Reactive</a:t>
            </a:r>
          </a:p>
          <a:p>
            <a:pPr>
              <a:spcBef>
                <a:spcPts val="1800"/>
              </a:spcBef>
              <a:defRPr/>
            </a:pPr>
            <a:r>
              <a:rPr lang="en-US" sz="2400" cap="all" spc="500" dirty="0">
                <a:solidFill>
                  <a:prstClr val="white"/>
                </a:solidFill>
                <a:latin typeface="MetricHPE" panose="020B0503030202060203" pitchFamily="34" charset="0"/>
              </a:rPr>
              <a:t>Wasteful</a:t>
            </a:r>
          </a:p>
        </p:txBody>
      </p:sp>
      <p:sp>
        <p:nvSpPr>
          <p:cNvPr id="22" name="Rectangle 21">
            <a:extLst>
              <a:ext uri="{FF2B5EF4-FFF2-40B4-BE49-F238E27FC236}">
                <a16:creationId xmlns:a16="http://schemas.microsoft.com/office/drawing/2014/main" id="{CEDC05AF-C277-584F-A7C0-6C0ABAE79BEB}"/>
              </a:ext>
            </a:extLst>
          </p:cNvPr>
          <p:cNvSpPr/>
          <p:nvPr/>
        </p:nvSpPr>
        <p:spPr>
          <a:xfrm>
            <a:off x="4491056" y="1642042"/>
            <a:ext cx="2886919" cy="618631"/>
          </a:xfrm>
          <a:prstGeom prst="rect">
            <a:avLst/>
          </a:prstGeom>
        </p:spPr>
        <p:txBody>
          <a:bodyPr wrap="square">
            <a:spAutoFit/>
          </a:bodyPr>
          <a:lstStyle/>
          <a:p>
            <a:pPr algn="r">
              <a:lnSpc>
                <a:spcPct val="90000"/>
              </a:lnSpc>
              <a:defRPr/>
            </a:pPr>
            <a:r>
              <a:rPr lang="en-US" sz="3800" b="1" kern="0" dirty="0">
                <a:solidFill>
                  <a:prstClr val="white"/>
                </a:solidFill>
                <a:latin typeface="MetricHPE" panose="020B0503030202060203" pitchFamily="34" charset="0"/>
              </a:rPr>
              <a:t>SW-DEFINED</a:t>
            </a:r>
          </a:p>
        </p:txBody>
      </p:sp>
      <p:sp>
        <p:nvSpPr>
          <p:cNvPr id="23" name="Rectangle 22">
            <a:extLst>
              <a:ext uri="{FF2B5EF4-FFF2-40B4-BE49-F238E27FC236}">
                <a16:creationId xmlns:a16="http://schemas.microsoft.com/office/drawing/2014/main" id="{427EDA2D-B6EB-9043-A67E-0CF914C59E12}"/>
              </a:ext>
            </a:extLst>
          </p:cNvPr>
          <p:cNvSpPr/>
          <p:nvPr/>
        </p:nvSpPr>
        <p:spPr>
          <a:xfrm>
            <a:off x="7803163" y="1642041"/>
            <a:ext cx="2886919" cy="618631"/>
          </a:xfrm>
          <a:prstGeom prst="rect">
            <a:avLst/>
          </a:prstGeom>
        </p:spPr>
        <p:txBody>
          <a:bodyPr wrap="square">
            <a:spAutoFit/>
          </a:bodyPr>
          <a:lstStyle/>
          <a:p>
            <a:pPr algn="r">
              <a:lnSpc>
                <a:spcPct val="90000"/>
              </a:lnSpc>
              <a:defRPr/>
            </a:pPr>
            <a:r>
              <a:rPr lang="en-US" sz="3800" b="1" kern="0" dirty="0">
                <a:solidFill>
                  <a:prstClr val="white"/>
                </a:solidFill>
                <a:latin typeface="MetricHPE" panose="020B0503030202060203" pitchFamily="34" charset="0"/>
              </a:rPr>
              <a:t>AI-DRIVEN</a:t>
            </a:r>
          </a:p>
        </p:txBody>
      </p:sp>
      <p:sp>
        <p:nvSpPr>
          <p:cNvPr id="24" name="Rectangle 23">
            <a:extLst>
              <a:ext uri="{FF2B5EF4-FFF2-40B4-BE49-F238E27FC236}">
                <a16:creationId xmlns:a16="http://schemas.microsoft.com/office/drawing/2014/main" id="{3BD8D977-65CD-FE42-92C2-3BACB0265B0C}"/>
              </a:ext>
            </a:extLst>
          </p:cNvPr>
          <p:cNvSpPr>
            <a:spLocks/>
          </p:cNvSpPr>
          <p:nvPr/>
        </p:nvSpPr>
        <p:spPr>
          <a:xfrm>
            <a:off x="4722312" y="2567029"/>
            <a:ext cx="2370585" cy="2262158"/>
          </a:xfrm>
          <a:prstGeom prst="rect">
            <a:avLst/>
          </a:prstGeom>
        </p:spPr>
        <p:txBody>
          <a:bodyPr wrap="none">
            <a:spAutoFit/>
          </a:bodyPr>
          <a:lstStyle/>
          <a:p>
            <a:pPr>
              <a:spcBef>
                <a:spcPts val="1800"/>
              </a:spcBef>
              <a:defRPr/>
            </a:pPr>
            <a:r>
              <a:rPr lang="en-US" sz="2400" cap="all" spc="500" dirty="0">
                <a:solidFill>
                  <a:prstClr val="white"/>
                </a:solidFill>
                <a:latin typeface="MetricHPE" panose="020B0503030202060203" pitchFamily="34" charset="0"/>
              </a:rPr>
              <a:t>Automated</a:t>
            </a:r>
          </a:p>
          <a:p>
            <a:pPr>
              <a:spcBef>
                <a:spcPts val="1800"/>
              </a:spcBef>
              <a:defRPr/>
            </a:pPr>
            <a:r>
              <a:rPr lang="en-US" sz="2400" cap="all" spc="500" dirty="0">
                <a:solidFill>
                  <a:prstClr val="white"/>
                </a:solidFill>
                <a:latin typeface="MetricHPE" panose="020B0503030202060203" pitchFamily="34" charset="0"/>
              </a:rPr>
              <a:t>On-demand</a:t>
            </a:r>
          </a:p>
          <a:p>
            <a:pPr>
              <a:spcBef>
                <a:spcPts val="1800"/>
              </a:spcBef>
              <a:defRPr/>
            </a:pPr>
            <a:r>
              <a:rPr lang="en-US" sz="2400" cap="all" spc="500" dirty="0">
                <a:solidFill>
                  <a:prstClr val="white"/>
                </a:solidFill>
                <a:latin typeface="MetricHPE" panose="020B0503030202060203" pitchFamily="34" charset="0"/>
              </a:rPr>
              <a:t>Reactive</a:t>
            </a:r>
          </a:p>
          <a:p>
            <a:pPr>
              <a:spcBef>
                <a:spcPts val="1800"/>
              </a:spcBef>
              <a:defRPr/>
            </a:pPr>
            <a:r>
              <a:rPr lang="en-US" sz="2400" cap="all" spc="500" dirty="0">
                <a:solidFill>
                  <a:prstClr val="white"/>
                </a:solidFill>
                <a:latin typeface="MetricHPE" panose="020B0503030202060203" pitchFamily="34" charset="0"/>
              </a:rPr>
              <a:t>efficient</a:t>
            </a:r>
          </a:p>
        </p:txBody>
      </p:sp>
      <p:sp>
        <p:nvSpPr>
          <p:cNvPr id="25" name="Rectangle 24">
            <a:extLst>
              <a:ext uri="{FF2B5EF4-FFF2-40B4-BE49-F238E27FC236}">
                <a16:creationId xmlns:a16="http://schemas.microsoft.com/office/drawing/2014/main" id="{24A76EE1-B92E-1143-AAEB-9DEBBB85C6D9}"/>
              </a:ext>
            </a:extLst>
          </p:cNvPr>
          <p:cNvSpPr/>
          <p:nvPr/>
        </p:nvSpPr>
        <p:spPr>
          <a:xfrm>
            <a:off x="8426665" y="2567029"/>
            <a:ext cx="3360407" cy="2262158"/>
          </a:xfrm>
          <a:prstGeom prst="rect">
            <a:avLst/>
          </a:prstGeom>
        </p:spPr>
        <p:txBody>
          <a:bodyPr wrap="none">
            <a:spAutoFit/>
          </a:bodyPr>
          <a:lstStyle/>
          <a:p>
            <a:pPr>
              <a:spcBef>
                <a:spcPts val="1800"/>
              </a:spcBef>
              <a:defRPr/>
            </a:pPr>
            <a:r>
              <a:rPr lang="en-US" sz="2400" cap="all" spc="500" dirty="0">
                <a:solidFill>
                  <a:prstClr val="white"/>
                </a:solidFill>
                <a:latin typeface="MetricHPE" panose="020B0503030202060203" pitchFamily="34" charset="0"/>
              </a:rPr>
              <a:t>Autonomous</a:t>
            </a:r>
          </a:p>
          <a:p>
            <a:pPr>
              <a:spcBef>
                <a:spcPts val="1800"/>
              </a:spcBef>
              <a:defRPr/>
            </a:pPr>
            <a:r>
              <a:rPr lang="en-US" sz="2400" cap="all" spc="500" dirty="0">
                <a:solidFill>
                  <a:prstClr val="white"/>
                </a:solidFill>
                <a:latin typeface="MetricHPE" panose="020B0503030202060203" pitchFamily="34" charset="0"/>
              </a:rPr>
              <a:t>Self-healing</a:t>
            </a:r>
          </a:p>
          <a:p>
            <a:pPr>
              <a:spcBef>
                <a:spcPts val="1800"/>
              </a:spcBef>
              <a:defRPr/>
            </a:pPr>
            <a:r>
              <a:rPr lang="en-US" sz="2400" cap="all" spc="500" dirty="0">
                <a:solidFill>
                  <a:prstClr val="white"/>
                </a:solidFill>
                <a:latin typeface="MetricHPE" panose="020B0503030202060203" pitchFamily="34" charset="0"/>
              </a:rPr>
              <a:t>PREDICTIVE</a:t>
            </a:r>
          </a:p>
          <a:p>
            <a:pPr>
              <a:spcBef>
                <a:spcPts val="1800"/>
              </a:spcBef>
              <a:defRPr/>
            </a:pPr>
            <a:r>
              <a:rPr lang="en-US" sz="2400" cap="all" spc="500" dirty="0">
                <a:solidFill>
                  <a:prstClr val="white"/>
                </a:solidFill>
                <a:latin typeface="MetricHPE" panose="020B0503030202060203" pitchFamily="34" charset="0"/>
              </a:rPr>
              <a:t>Self-optimizing</a:t>
            </a:r>
          </a:p>
        </p:txBody>
      </p:sp>
      <p:cxnSp>
        <p:nvCxnSpPr>
          <p:cNvPr id="26" name="Straight Arrow Connector 25">
            <a:extLst>
              <a:ext uri="{FF2B5EF4-FFF2-40B4-BE49-F238E27FC236}">
                <a16:creationId xmlns:a16="http://schemas.microsoft.com/office/drawing/2014/main" id="{D68B5C3D-9F17-2A45-8887-D52DEAA57674}"/>
              </a:ext>
            </a:extLst>
          </p:cNvPr>
          <p:cNvCxnSpPr/>
          <p:nvPr/>
        </p:nvCxnSpPr>
        <p:spPr>
          <a:xfrm>
            <a:off x="1076790" y="2429046"/>
            <a:ext cx="3174023"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564B5732-2A9F-B149-9F8E-F684DD643744}"/>
              </a:ext>
            </a:extLst>
          </p:cNvPr>
          <p:cNvCxnSpPr/>
          <p:nvPr/>
        </p:nvCxnSpPr>
        <p:spPr>
          <a:xfrm>
            <a:off x="4722312" y="2429045"/>
            <a:ext cx="3174023" cy="0"/>
          </a:xfrm>
          <a:prstGeom prst="straightConnector1">
            <a:avLst/>
          </a:prstGeom>
          <a:ln w="571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D1EFB4E-D47D-0B49-A125-F952FCFAB9F5}"/>
              </a:ext>
            </a:extLst>
          </p:cNvPr>
          <p:cNvCxnSpPr/>
          <p:nvPr/>
        </p:nvCxnSpPr>
        <p:spPr>
          <a:xfrm>
            <a:off x="8426665" y="2429046"/>
            <a:ext cx="3174023" cy="0"/>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4471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2" name="Rectangle 321"/>
          <p:cNvSpPr/>
          <p:nvPr/>
        </p:nvSpPr>
        <p:spPr bwMode="ltGray">
          <a:xfrm>
            <a:off x="906922" y="5037615"/>
            <a:ext cx="10378156" cy="1067266"/>
          </a:xfrm>
          <a:prstGeom prst="rect">
            <a:avLst/>
          </a:prstGeom>
          <a:solidFill>
            <a:schemeClr val="tx1"/>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90000"/>
              </a:lnSpc>
            </a:pPr>
            <a:endParaRPr lang="en-US" sz="1400" dirty="0">
              <a:solidFill>
                <a:schemeClr val="bg1"/>
              </a:solidFill>
            </a:endParaRPr>
          </a:p>
        </p:txBody>
      </p:sp>
      <p:sp>
        <p:nvSpPr>
          <p:cNvPr id="115" name="Rectangle 114"/>
          <p:cNvSpPr/>
          <p:nvPr/>
        </p:nvSpPr>
        <p:spPr bwMode="ltGray">
          <a:xfrm>
            <a:off x="906922" y="1899303"/>
            <a:ext cx="10378156" cy="2952332"/>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91440" bIns="0" rtlCol="0" anchor="t" anchorCtr="0"/>
          <a:lstStyle/>
          <a:p>
            <a:pPr algn="ctr" defTabSz="456890">
              <a:defRPr/>
            </a:pPr>
            <a:r>
              <a:rPr lang="en-US" dirty="0">
                <a:solidFill>
                  <a:schemeClr val="bg1"/>
                </a:solidFill>
                <a:ea typeface="MetricHPE" charset="0"/>
                <a:cs typeface="MetricHPE" charset="0"/>
              </a:rPr>
              <a:t>Data Virtualization Platform</a:t>
            </a:r>
            <a:endParaRPr lang="en-US" baseline="30000" dirty="0">
              <a:solidFill>
                <a:schemeClr val="bg1"/>
              </a:solidFill>
              <a:ea typeface="MetricHPE" charset="0"/>
              <a:cs typeface="MetricHPE" charset="0"/>
            </a:endParaRPr>
          </a:p>
        </p:txBody>
      </p:sp>
      <p:sp>
        <p:nvSpPr>
          <p:cNvPr id="561" name="Rectangle 560">
            <a:extLst>
              <a:ext uri="{FF2B5EF4-FFF2-40B4-BE49-F238E27FC236}">
                <a16:creationId xmlns:a16="http://schemas.microsoft.com/office/drawing/2014/main" id="{4B213260-66B1-4DE4-9B24-C5D221C92F2C}"/>
              </a:ext>
            </a:extLst>
          </p:cNvPr>
          <p:cNvSpPr/>
          <p:nvPr/>
        </p:nvSpPr>
        <p:spPr bwMode="ltGray">
          <a:xfrm>
            <a:off x="1098372" y="3792420"/>
            <a:ext cx="10026828" cy="1147221"/>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171" name="Rectangle 170"/>
          <p:cNvSpPr/>
          <p:nvPr/>
        </p:nvSpPr>
        <p:spPr bwMode="ltGray">
          <a:xfrm>
            <a:off x="6994450" y="4104678"/>
            <a:ext cx="1394750" cy="614897"/>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cxnSp>
        <p:nvCxnSpPr>
          <p:cNvPr id="296" name="Straight Arrow Connector 295"/>
          <p:cNvCxnSpPr>
            <a:cxnSpLocks/>
          </p:cNvCxnSpPr>
          <p:nvPr/>
        </p:nvCxnSpPr>
        <p:spPr>
          <a:xfrm flipH="1">
            <a:off x="3309529" y="4472452"/>
            <a:ext cx="4307383" cy="1094884"/>
          </a:xfrm>
          <a:prstGeom prst="straightConnector1">
            <a:avLst/>
          </a:prstGeom>
          <a:noFill/>
          <a:ln w="12700" cap="flat" cmpd="sng" algn="ctr">
            <a:solidFill>
              <a:schemeClr val="accent3"/>
            </a:solidFill>
            <a:prstDash val="solid"/>
            <a:tailEnd type="triangle"/>
          </a:ln>
          <a:effectLst/>
        </p:spPr>
      </p:cxnSp>
      <p:cxnSp>
        <p:nvCxnSpPr>
          <p:cNvPr id="341" name="Straight Arrow Connector 340"/>
          <p:cNvCxnSpPr>
            <a:cxnSpLocks/>
            <a:endCxn id="288" idx="1"/>
          </p:cNvCxnSpPr>
          <p:nvPr/>
        </p:nvCxnSpPr>
        <p:spPr>
          <a:xfrm>
            <a:off x="3486162" y="4514675"/>
            <a:ext cx="2055315" cy="1049790"/>
          </a:xfrm>
          <a:prstGeom prst="straightConnector1">
            <a:avLst/>
          </a:prstGeom>
          <a:noFill/>
          <a:ln w="12700" cap="flat" cmpd="sng" algn="ctr">
            <a:solidFill>
              <a:schemeClr val="accent3"/>
            </a:solidFill>
            <a:prstDash val="solid"/>
            <a:tailEnd type="triangle"/>
          </a:ln>
          <a:effectLst/>
        </p:spPr>
      </p:cxnSp>
      <p:sp>
        <p:nvSpPr>
          <p:cNvPr id="562" name="Rectangle 561"/>
          <p:cNvSpPr/>
          <p:nvPr/>
        </p:nvSpPr>
        <p:spPr bwMode="ltGray">
          <a:xfrm>
            <a:off x="1098372" y="2338225"/>
            <a:ext cx="10026828" cy="1351398"/>
          </a:xfrm>
          <a:prstGeom prst="rect">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110" name="TextBox 109"/>
          <p:cNvSpPr txBox="1"/>
          <p:nvPr/>
        </p:nvSpPr>
        <p:spPr>
          <a:xfrm>
            <a:off x="1449665" y="1046687"/>
            <a:ext cx="740555" cy="461602"/>
          </a:xfrm>
          <a:prstGeom prst="rect">
            <a:avLst/>
          </a:prstGeom>
          <a:noFill/>
        </p:spPr>
        <p:txBody>
          <a:bodyPr wrap="square" lIns="91380" tIns="45689" rIns="91380" bIns="45689" rtlCol="0" anchor="ctr" anchorCtr="0">
            <a:spAutoFit/>
          </a:bodyPr>
          <a:lstStyle/>
          <a:p>
            <a:pPr defTabSz="913781">
              <a:defRPr/>
            </a:pPr>
            <a:r>
              <a:rPr lang="en-US" sz="2400" kern="0" dirty="0">
                <a:ln w="1905">
                  <a:noFill/>
                </a:ln>
                <a:solidFill>
                  <a:schemeClr val="bg1"/>
                </a:solidFill>
                <a:latin typeface="+mj-lt"/>
                <a:ea typeface="MetricHPE" charset="0"/>
                <a:cs typeface="MetricHPE" charset="0"/>
              </a:rPr>
              <a:t>VMs</a:t>
            </a:r>
            <a:endParaRPr lang="en-US" sz="2400" kern="0" baseline="30000" dirty="0">
              <a:ln w="1905">
                <a:noFill/>
              </a:ln>
              <a:solidFill>
                <a:schemeClr val="bg1"/>
              </a:solidFill>
              <a:latin typeface="+mj-lt"/>
              <a:ea typeface="MetricHPE" charset="0"/>
              <a:cs typeface="MetricHPE" charset="0"/>
            </a:endParaRPr>
          </a:p>
        </p:txBody>
      </p:sp>
      <p:sp>
        <p:nvSpPr>
          <p:cNvPr id="111" name="TextBox 110"/>
          <p:cNvSpPr txBox="1"/>
          <p:nvPr/>
        </p:nvSpPr>
        <p:spPr>
          <a:xfrm>
            <a:off x="1330962" y="2826894"/>
            <a:ext cx="1073351" cy="374059"/>
          </a:xfrm>
          <a:prstGeom prst="rect">
            <a:avLst/>
          </a:prstGeom>
          <a:noFill/>
        </p:spPr>
        <p:txBody>
          <a:bodyPr wrap="none" lIns="0" tIns="0" rIns="0" bIns="0" rtlCol="0">
            <a:noAutofit/>
          </a:bodyPr>
          <a:lstStyle/>
          <a:p>
            <a:pPr algn="ctr">
              <a:lnSpc>
                <a:spcPct val="90000"/>
              </a:lnSpc>
            </a:pPr>
            <a:r>
              <a:rPr lang="en-US" sz="1400" kern="0" dirty="0">
                <a:solidFill>
                  <a:schemeClr val="bg1"/>
                </a:solidFill>
                <a:ea typeface="MetricHPE" charset="0"/>
                <a:cs typeface="MetricHPE" charset="0"/>
              </a:rPr>
              <a:t>Presentation </a:t>
            </a:r>
            <a:br>
              <a:rPr lang="en-US" sz="1400" kern="0" dirty="0">
                <a:solidFill>
                  <a:schemeClr val="bg1"/>
                </a:solidFill>
                <a:ea typeface="MetricHPE" charset="0"/>
                <a:cs typeface="MetricHPE" charset="0"/>
              </a:rPr>
            </a:br>
            <a:r>
              <a:rPr lang="en-US" sz="1400" kern="0" dirty="0">
                <a:solidFill>
                  <a:schemeClr val="bg1"/>
                </a:solidFill>
                <a:ea typeface="MetricHPE" charset="0"/>
                <a:cs typeface="MetricHPE" charset="0"/>
              </a:rPr>
              <a:t>layer</a:t>
            </a:r>
          </a:p>
        </p:txBody>
      </p:sp>
      <p:sp>
        <p:nvSpPr>
          <p:cNvPr id="2" name="Title 1"/>
          <p:cNvSpPr>
            <a:spLocks noGrp="1"/>
          </p:cNvSpPr>
          <p:nvPr>
            <p:ph type="title"/>
          </p:nvPr>
        </p:nvSpPr>
        <p:spPr/>
        <p:txBody>
          <a:bodyPr/>
          <a:lstStyle/>
          <a:p>
            <a:r>
              <a:rPr lang="en-US"/>
              <a:t>HPE SimpliVity data virtualization platform</a:t>
            </a:r>
            <a:endParaRPr lang="en-US" dirty="0"/>
          </a:p>
        </p:txBody>
      </p:sp>
      <p:sp>
        <p:nvSpPr>
          <p:cNvPr id="202" name="TextBox 201"/>
          <p:cNvSpPr txBox="1"/>
          <p:nvPr/>
        </p:nvSpPr>
        <p:spPr>
          <a:xfrm>
            <a:off x="4092588" y="6104659"/>
            <a:ext cx="4006823" cy="323151"/>
          </a:xfrm>
          <a:prstGeom prst="rect">
            <a:avLst/>
          </a:prstGeom>
          <a:noFill/>
        </p:spPr>
        <p:txBody>
          <a:bodyPr wrap="square" lIns="91380" tIns="45689" rIns="91380" bIns="45689" rtlCol="0" anchor="ctr" anchorCtr="0">
            <a:spAutoFit/>
          </a:bodyPr>
          <a:lstStyle/>
          <a:p>
            <a:pPr algn="ctr"/>
            <a:r>
              <a:rPr lang="en-US" sz="1500" dirty="0">
                <a:ln w="1905">
                  <a:noFill/>
                </a:ln>
                <a:solidFill>
                  <a:schemeClr val="bg1"/>
                </a:solidFill>
                <a:ea typeface="MetricHPE" charset="0"/>
                <a:cs typeface="MetricHPE" charset="0"/>
              </a:rPr>
              <a:t>“The best IO is the one you don’t have to do.”</a:t>
            </a:r>
          </a:p>
        </p:txBody>
      </p:sp>
      <p:sp>
        <p:nvSpPr>
          <p:cNvPr id="55" name="Rectangle 54"/>
          <p:cNvSpPr/>
          <p:nvPr/>
        </p:nvSpPr>
        <p:spPr bwMode="ltGray">
          <a:xfrm>
            <a:off x="2631776" y="4107250"/>
            <a:ext cx="1394750" cy="614897"/>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170" name="Rectangle 169"/>
          <p:cNvSpPr/>
          <p:nvPr/>
        </p:nvSpPr>
        <p:spPr bwMode="ltGray">
          <a:xfrm>
            <a:off x="4813113" y="4104678"/>
            <a:ext cx="1394750" cy="614897"/>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172" name="Rectangle 171"/>
          <p:cNvSpPr/>
          <p:nvPr/>
        </p:nvSpPr>
        <p:spPr bwMode="ltGray">
          <a:xfrm>
            <a:off x="9175786" y="4104805"/>
            <a:ext cx="1398166" cy="616402"/>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112" name="TextBox 111"/>
          <p:cNvSpPr txBox="1"/>
          <p:nvPr/>
        </p:nvSpPr>
        <p:spPr>
          <a:xfrm>
            <a:off x="1330962" y="4052374"/>
            <a:ext cx="1123749" cy="614896"/>
          </a:xfrm>
          <a:prstGeom prst="rect">
            <a:avLst/>
          </a:prstGeom>
          <a:solidFill>
            <a:schemeClr val="tx1"/>
          </a:solidFill>
        </p:spPr>
        <p:txBody>
          <a:bodyPr wrap="none" lIns="0" tIns="0" rIns="0" bIns="0" rtlCol="0">
            <a:noAutofit/>
          </a:bodyPr>
          <a:lstStyle/>
          <a:p>
            <a:pPr algn="ctr" defTabSz="913781">
              <a:defRPr/>
            </a:pPr>
            <a:r>
              <a:rPr lang="en-US" sz="1400" kern="0" dirty="0">
                <a:solidFill>
                  <a:schemeClr val="bg1"/>
                </a:solidFill>
                <a:ea typeface="MetricHPE" charset="0"/>
                <a:cs typeface="MetricHPE" charset="0"/>
              </a:rPr>
              <a:t>Data </a:t>
            </a:r>
            <a:br>
              <a:rPr lang="en-US" sz="1400" kern="0" dirty="0">
                <a:solidFill>
                  <a:schemeClr val="bg1"/>
                </a:solidFill>
                <a:ea typeface="MetricHPE" charset="0"/>
                <a:cs typeface="MetricHPE" charset="0"/>
              </a:rPr>
            </a:br>
            <a:r>
              <a:rPr lang="en-US" sz="1400" kern="0" dirty="0">
                <a:solidFill>
                  <a:schemeClr val="bg1"/>
                </a:solidFill>
                <a:ea typeface="MetricHPE" charset="0"/>
                <a:cs typeface="MetricHPE" charset="0"/>
              </a:rPr>
              <a:t>Management </a:t>
            </a:r>
            <a:br>
              <a:rPr lang="en-US" sz="1400" kern="0" dirty="0">
                <a:solidFill>
                  <a:schemeClr val="bg1"/>
                </a:solidFill>
                <a:ea typeface="MetricHPE" charset="0"/>
                <a:cs typeface="MetricHPE" charset="0"/>
              </a:rPr>
            </a:br>
            <a:r>
              <a:rPr lang="en-US" sz="1400" kern="0" dirty="0">
                <a:solidFill>
                  <a:schemeClr val="bg1"/>
                </a:solidFill>
                <a:ea typeface="MetricHPE" charset="0"/>
                <a:cs typeface="MetricHPE" charset="0"/>
              </a:rPr>
              <a:t>layer</a:t>
            </a:r>
            <a:endParaRPr lang="en-US" dirty="0">
              <a:solidFill>
                <a:schemeClr val="bg1"/>
              </a:solidFill>
            </a:endParaRPr>
          </a:p>
        </p:txBody>
      </p:sp>
      <p:sp>
        <p:nvSpPr>
          <p:cNvPr id="563" name="Rectangle 562"/>
          <p:cNvSpPr/>
          <p:nvPr/>
        </p:nvSpPr>
        <p:spPr bwMode="ltGray">
          <a:xfrm>
            <a:off x="2634228" y="2814458"/>
            <a:ext cx="1394750" cy="794553"/>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564" name="Rectangle 563"/>
          <p:cNvSpPr/>
          <p:nvPr/>
        </p:nvSpPr>
        <p:spPr bwMode="ltGray">
          <a:xfrm>
            <a:off x="4815565" y="2811886"/>
            <a:ext cx="1394750" cy="794553"/>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565" name="Rectangle 564"/>
          <p:cNvSpPr/>
          <p:nvPr/>
        </p:nvSpPr>
        <p:spPr bwMode="ltGray">
          <a:xfrm>
            <a:off x="6996902" y="2811886"/>
            <a:ext cx="1394750" cy="794553"/>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566" name="Rectangle 565"/>
          <p:cNvSpPr/>
          <p:nvPr/>
        </p:nvSpPr>
        <p:spPr bwMode="ltGray">
          <a:xfrm>
            <a:off x="9178238" y="2811632"/>
            <a:ext cx="1398166" cy="796498"/>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grpSp>
        <p:nvGrpSpPr>
          <p:cNvPr id="568" name="Group 567"/>
          <p:cNvGrpSpPr/>
          <p:nvPr/>
        </p:nvGrpSpPr>
        <p:grpSpPr>
          <a:xfrm>
            <a:off x="5283656" y="2667000"/>
            <a:ext cx="475209" cy="279511"/>
            <a:chOff x="3095836" y="2659160"/>
            <a:chExt cx="475209" cy="279511"/>
          </a:xfrm>
        </p:grpSpPr>
        <p:sp>
          <p:nvSpPr>
            <p:cNvPr id="569" name="Rectangle 568"/>
            <p:cNvSpPr/>
            <p:nvPr/>
          </p:nvSpPr>
          <p:spPr bwMode="ltGray">
            <a:xfrm>
              <a:off x="3095836" y="2767621"/>
              <a:ext cx="475209" cy="94085"/>
            </a:xfrm>
            <a:prstGeom prst="rect">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pic>
          <p:nvPicPr>
            <p:cNvPr id="570" name="Picture 569"/>
            <p:cNvPicPr>
              <a:picLocks noChangeAspect="1"/>
            </p:cNvPicPr>
            <p:nvPr/>
          </p:nvPicPr>
          <p:blipFill>
            <a:blip r:embed="rId3" cstate="screen">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3190900" y="2659160"/>
              <a:ext cx="279511" cy="279511"/>
            </a:xfrm>
            <a:prstGeom prst="rect">
              <a:avLst/>
            </a:prstGeom>
          </p:spPr>
        </p:pic>
      </p:grpSp>
      <p:grpSp>
        <p:nvGrpSpPr>
          <p:cNvPr id="571" name="Group 570"/>
          <p:cNvGrpSpPr/>
          <p:nvPr/>
        </p:nvGrpSpPr>
        <p:grpSpPr>
          <a:xfrm>
            <a:off x="7471476" y="2667000"/>
            <a:ext cx="475209" cy="279511"/>
            <a:chOff x="3095836" y="2659160"/>
            <a:chExt cx="475209" cy="279511"/>
          </a:xfrm>
        </p:grpSpPr>
        <p:sp>
          <p:nvSpPr>
            <p:cNvPr id="572" name="Rectangle 571"/>
            <p:cNvSpPr/>
            <p:nvPr/>
          </p:nvSpPr>
          <p:spPr bwMode="ltGray">
            <a:xfrm>
              <a:off x="3095836" y="2767621"/>
              <a:ext cx="475209" cy="94085"/>
            </a:xfrm>
            <a:prstGeom prst="rect">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pic>
          <p:nvPicPr>
            <p:cNvPr id="573" name="Picture 572"/>
            <p:cNvPicPr>
              <a:picLocks noChangeAspect="1"/>
            </p:cNvPicPr>
            <p:nvPr/>
          </p:nvPicPr>
          <p:blipFill>
            <a:blip r:embed="rId3" cstate="screen">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3190900" y="2659160"/>
              <a:ext cx="279511" cy="279511"/>
            </a:xfrm>
            <a:prstGeom prst="rect">
              <a:avLst/>
            </a:prstGeom>
          </p:spPr>
        </p:pic>
      </p:grpSp>
      <p:grpSp>
        <p:nvGrpSpPr>
          <p:cNvPr id="574" name="Group 573"/>
          <p:cNvGrpSpPr/>
          <p:nvPr/>
        </p:nvGrpSpPr>
        <p:grpSpPr>
          <a:xfrm>
            <a:off x="9659295" y="2667000"/>
            <a:ext cx="475209" cy="279511"/>
            <a:chOff x="3095836" y="2659160"/>
            <a:chExt cx="475209" cy="279511"/>
          </a:xfrm>
        </p:grpSpPr>
        <p:sp>
          <p:nvSpPr>
            <p:cNvPr id="575" name="Rectangle 574"/>
            <p:cNvSpPr/>
            <p:nvPr/>
          </p:nvSpPr>
          <p:spPr bwMode="ltGray">
            <a:xfrm>
              <a:off x="3095836" y="2767621"/>
              <a:ext cx="475209" cy="94085"/>
            </a:xfrm>
            <a:prstGeom prst="rect">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pic>
          <p:nvPicPr>
            <p:cNvPr id="576" name="Picture 575"/>
            <p:cNvPicPr>
              <a:picLocks noChangeAspect="1"/>
            </p:cNvPicPr>
            <p:nvPr/>
          </p:nvPicPr>
          <p:blipFill>
            <a:blip r:embed="rId3" cstate="screen">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3190900" y="2659160"/>
              <a:ext cx="279511" cy="279511"/>
            </a:xfrm>
            <a:prstGeom prst="rect">
              <a:avLst/>
            </a:prstGeom>
          </p:spPr>
        </p:pic>
      </p:grpSp>
      <p:sp>
        <p:nvSpPr>
          <p:cNvPr id="280" name="Rectangle 279"/>
          <p:cNvSpPr>
            <a:spLocks noChangeAspect="1"/>
          </p:cNvSpPr>
          <p:nvPr/>
        </p:nvSpPr>
        <p:spPr>
          <a:xfrm>
            <a:off x="3141375" y="1324652"/>
            <a:ext cx="182880" cy="182880"/>
          </a:xfrm>
          <a:prstGeom prst="rect">
            <a:avLst/>
          </a:prstGeom>
          <a:pattFill prst="solidDmnd">
            <a:fgClr>
              <a:sysClr val="windowText" lastClr="000000"/>
            </a:fgClr>
            <a:bgClr>
              <a:srgbClr val="80746E"/>
            </a:bgClr>
          </a:patt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282" name="Rectangle 281"/>
          <p:cNvSpPr>
            <a:spLocks noChangeAspect="1"/>
          </p:cNvSpPr>
          <p:nvPr/>
        </p:nvSpPr>
        <p:spPr>
          <a:xfrm>
            <a:off x="5434655" y="1323888"/>
            <a:ext cx="182880" cy="182880"/>
          </a:xfrm>
          <a:prstGeom prst="rect">
            <a:avLst/>
          </a:prstGeom>
          <a:solidFill>
            <a:schemeClr val="bg2"/>
          </a:solid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284" name="Rectangle 283"/>
          <p:cNvSpPr>
            <a:spLocks noChangeAspect="1"/>
          </p:cNvSpPr>
          <p:nvPr/>
        </p:nvSpPr>
        <p:spPr>
          <a:xfrm>
            <a:off x="3142529" y="3134906"/>
            <a:ext cx="182880" cy="182880"/>
          </a:xfrm>
          <a:prstGeom prst="rect">
            <a:avLst/>
          </a:prstGeom>
          <a:pattFill prst="solidDmnd">
            <a:fgClr>
              <a:schemeClr val="bg1">
                <a:lumMod val="95000"/>
              </a:schemeClr>
            </a:fgClr>
            <a:bgClr>
              <a:schemeClr val="bg2"/>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285" name="Rectangle 284"/>
          <p:cNvSpPr>
            <a:spLocks noChangeAspect="1"/>
          </p:cNvSpPr>
          <p:nvPr/>
        </p:nvSpPr>
        <p:spPr>
          <a:xfrm>
            <a:off x="5434655" y="3134906"/>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286" name="Rectangle 285"/>
          <p:cNvSpPr>
            <a:spLocks noChangeAspect="1"/>
          </p:cNvSpPr>
          <p:nvPr/>
        </p:nvSpPr>
        <p:spPr>
          <a:xfrm>
            <a:off x="7523669" y="3134906"/>
            <a:ext cx="182880" cy="182880"/>
          </a:xfrm>
          <a:prstGeom prst="rect">
            <a:avLst/>
          </a:prstGeom>
          <a:pattFill prst="solidDmnd">
            <a:fgClr>
              <a:schemeClr val="bg1">
                <a:lumMod val="95000"/>
              </a:schemeClr>
            </a:fgClr>
            <a:bgClr>
              <a:schemeClr val="bg2"/>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287" name="Rectangle 286"/>
          <p:cNvSpPr>
            <a:spLocks noChangeAspect="1"/>
          </p:cNvSpPr>
          <p:nvPr/>
        </p:nvSpPr>
        <p:spPr>
          <a:xfrm>
            <a:off x="3113307" y="5475896"/>
            <a:ext cx="182880" cy="182880"/>
          </a:xfrm>
          <a:prstGeom prst="rect">
            <a:avLst/>
          </a:prstGeom>
          <a:pattFill prst="solidDmnd">
            <a:fgClr>
              <a:sysClr val="windowText" lastClr="000000"/>
            </a:fgClr>
            <a:bgClr>
              <a:srgbClr val="80746E"/>
            </a:bgClr>
          </a:patt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288" name="Rectangle 287"/>
          <p:cNvSpPr>
            <a:spLocks noChangeAspect="1"/>
          </p:cNvSpPr>
          <p:nvPr/>
        </p:nvSpPr>
        <p:spPr>
          <a:xfrm>
            <a:off x="5541477" y="5473025"/>
            <a:ext cx="182879" cy="182880"/>
          </a:xfrm>
          <a:prstGeom prst="rect">
            <a:avLst/>
          </a:prstGeom>
          <a:solidFill>
            <a:schemeClr val="bg2"/>
          </a:solid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289" name="Rectangle 288"/>
          <p:cNvSpPr>
            <a:spLocks noChangeAspect="1"/>
          </p:cNvSpPr>
          <p:nvPr/>
        </p:nvSpPr>
        <p:spPr>
          <a:xfrm>
            <a:off x="7754611" y="1323888"/>
            <a:ext cx="182880" cy="182880"/>
          </a:xfrm>
          <a:prstGeom prst="rect">
            <a:avLst/>
          </a:prstGeom>
          <a:pattFill prst="solidDmnd">
            <a:fgClr>
              <a:sysClr val="windowText" lastClr="000000"/>
            </a:fgClr>
            <a:bgClr>
              <a:schemeClr val="accent1"/>
            </a:bgClr>
          </a:patt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290" name="Rectangle 289"/>
          <p:cNvSpPr>
            <a:spLocks noChangeAspect="1"/>
          </p:cNvSpPr>
          <p:nvPr/>
        </p:nvSpPr>
        <p:spPr>
          <a:xfrm>
            <a:off x="7752808" y="3134906"/>
            <a:ext cx="182880" cy="182880"/>
          </a:xfrm>
          <a:prstGeom prst="rect">
            <a:avLst/>
          </a:prstGeom>
          <a:pattFill prst="solidDmnd">
            <a:fgClr>
              <a:schemeClr val="bg1">
                <a:lumMod val="95000"/>
              </a:schemeClr>
            </a:fgClr>
            <a:bgClr>
              <a:schemeClr val="bg2"/>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291" name="Rectangle 290"/>
          <p:cNvSpPr>
            <a:spLocks noChangeAspect="1"/>
          </p:cNvSpPr>
          <p:nvPr/>
        </p:nvSpPr>
        <p:spPr>
          <a:xfrm>
            <a:off x="3363687" y="1324652"/>
            <a:ext cx="182880" cy="182880"/>
          </a:xfrm>
          <a:prstGeom prst="rect">
            <a:avLst/>
          </a:prstGeom>
          <a:solidFill>
            <a:schemeClr val="bg2"/>
          </a:solid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292" name="Rectangle 291"/>
          <p:cNvSpPr>
            <a:spLocks noChangeAspect="1"/>
          </p:cNvSpPr>
          <p:nvPr/>
        </p:nvSpPr>
        <p:spPr>
          <a:xfrm>
            <a:off x="3363266" y="3134906"/>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293" name="Rectangle 292"/>
          <p:cNvSpPr>
            <a:spLocks noChangeAspect="1"/>
          </p:cNvSpPr>
          <p:nvPr/>
        </p:nvSpPr>
        <p:spPr>
          <a:xfrm>
            <a:off x="7254486" y="5486369"/>
            <a:ext cx="182879" cy="182880"/>
          </a:xfrm>
          <a:prstGeom prst="rect">
            <a:avLst/>
          </a:prstGeom>
          <a:pattFill prst="solidDmnd">
            <a:fgClr>
              <a:sysClr val="windowText" lastClr="000000"/>
            </a:fgClr>
            <a:bgClr>
              <a:schemeClr val="accent1"/>
            </a:bgClr>
          </a:patt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294" name="Rectangle 293"/>
          <p:cNvSpPr>
            <a:spLocks noChangeAspect="1"/>
          </p:cNvSpPr>
          <p:nvPr/>
        </p:nvSpPr>
        <p:spPr>
          <a:xfrm>
            <a:off x="7525472" y="1323888"/>
            <a:ext cx="182880" cy="182880"/>
          </a:xfrm>
          <a:prstGeom prst="rect">
            <a:avLst/>
          </a:prstGeom>
          <a:pattFill prst="solidDmnd">
            <a:fgClr>
              <a:sysClr val="windowText" lastClr="000000"/>
            </a:fgClr>
            <a:bgClr>
              <a:srgbClr val="80746E"/>
            </a:bgClr>
          </a:patt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323" name="Rectangle 322"/>
          <p:cNvSpPr/>
          <p:nvPr/>
        </p:nvSpPr>
        <p:spPr>
          <a:xfrm rot="10800000" flipV="1">
            <a:off x="3868358" y="3646008"/>
            <a:ext cx="4774033" cy="232171"/>
          </a:xfrm>
          <a:prstGeom prst="rect">
            <a:avLst/>
          </a:prstGeom>
          <a:solidFill>
            <a:schemeClr val="tx1"/>
          </a:solidFill>
          <a:ln w="9525" cap="flat" cmpd="sng" algn="ctr">
            <a:noFill/>
            <a:prstDash val="solid"/>
          </a:ln>
          <a:effectLst/>
        </p:spPr>
        <p:txBody>
          <a:bodyPr rtlCol="0" anchor="ctr"/>
          <a:lstStyle/>
          <a:p>
            <a:pPr algn="ctr" defTabSz="913781">
              <a:defRPr/>
            </a:pPr>
            <a:r>
              <a:rPr lang="en-US" sz="1100" kern="0" dirty="0">
                <a:ln w="1905">
                  <a:noFill/>
                </a:ln>
                <a:solidFill>
                  <a:schemeClr val="bg1"/>
                </a:solidFill>
                <a:latin typeface="+mj-lt"/>
                <a:ea typeface="MetricHPE" charset="0"/>
                <a:cs typeface="MetricHPE" charset="0"/>
              </a:rPr>
              <a:t>All data written/registered to virtualization platform</a:t>
            </a:r>
          </a:p>
        </p:txBody>
      </p:sp>
      <p:sp>
        <p:nvSpPr>
          <p:cNvPr id="324" name="TextBox 323">
            <a:extLst>
              <a:ext uri="{FF2B5EF4-FFF2-40B4-BE49-F238E27FC236}">
                <a16:creationId xmlns:a16="http://schemas.microsoft.com/office/drawing/2014/main" id="{6C2051BD-0967-4192-B388-F4821B2A609E}"/>
              </a:ext>
            </a:extLst>
          </p:cNvPr>
          <p:cNvSpPr txBox="1"/>
          <p:nvPr/>
        </p:nvSpPr>
        <p:spPr>
          <a:xfrm>
            <a:off x="3876759" y="5839956"/>
            <a:ext cx="4767216" cy="246221"/>
          </a:xfrm>
          <a:prstGeom prst="rect">
            <a:avLst/>
          </a:prstGeom>
          <a:solidFill>
            <a:schemeClr val="tx1"/>
          </a:solidFill>
          <a:ln w="9525" cap="flat" cmpd="sng" algn="ctr">
            <a:noFill/>
            <a:prstDash val="solid"/>
          </a:ln>
          <a:effectLst/>
        </p:spPr>
        <p:txBody>
          <a:bodyPr rtlCol="0" anchor="ctr"/>
          <a:lstStyle>
            <a:defPPr>
              <a:defRPr lang="en-US"/>
            </a:defPPr>
            <a:lvl1pPr algn="ctr" defTabSz="913781">
              <a:defRPr sz="1000" b="1" kern="0">
                <a:ln w="1905">
                  <a:noFill/>
                </a:ln>
                <a:solidFill>
                  <a:prstClr val="white"/>
                </a:solidFill>
                <a:latin typeface="MetricHPE" charset="0"/>
                <a:ea typeface="MetricHPE" charset="0"/>
                <a:cs typeface="MetricHPE" charset="0"/>
              </a:defRPr>
            </a:lvl1pPr>
          </a:lstStyle>
          <a:p>
            <a:r>
              <a:rPr lang="en-US" sz="1100" dirty="0">
                <a:solidFill>
                  <a:schemeClr val="bg1"/>
                </a:solidFill>
                <a:latin typeface="+mj-lt"/>
              </a:rPr>
              <a:t>Only unique data written to disk</a:t>
            </a:r>
          </a:p>
        </p:txBody>
      </p:sp>
      <p:sp>
        <p:nvSpPr>
          <p:cNvPr id="74" name="Rectangle 73"/>
          <p:cNvSpPr/>
          <p:nvPr/>
        </p:nvSpPr>
        <p:spPr>
          <a:xfrm>
            <a:off x="1330962" y="5331182"/>
            <a:ext cx="1125349" cy="480131"/>
          </a:xfrm>
          <a:prstGeom prst="rect">
            <a:avLst/>
          </a:prstGeom>
          <a:noFill/>
        </p:spPr>
        <p:txBody>
          <a:bodyPr wrap="square" lIns="0">
            <a:spAutoFit/>
          </a:bodyPr>
          <a:lstStyle/>
          <a:p>
            <a:pPr algn="ctr">
              <a:lnSpc>
                <a:spcPct val="90000"/>
              </a:lnSpc>
            </a:pPr>
            <a:r>
              <a:rPr lang="en-US" sz="1400" kern="0" dirty="0">
                <a:solidFill>
                  <a:schemeClr val="bg1"/>
                </a:solidFill>
                <a:ea typeface="MetricHPE" charset="0"/>
                <a:cs typeface="MetricHPE" charset="0"/>
              </a:rPr>
              <a:t>Persistent storage</a:t>
            </a:r>
          </a:p>
        </p:txBody>
      </p:sp>
      <p:grpSp>
        <p:nvGrpSpPr>
          <p:cNvPr id="5" name="Group 4">
            <a:extLst>
              <a:ext uri="{FF2B5EF4-FFF2-40B4-BE49-F238E27FC236}">
                <a16:creationId xmlns:a16="http://schemas.microsoft.com/office/drawing/2014/main" id="{8E2D13EA-53E9-4626-BE62-D69CE9AF0948}"/>
              </a:ext>
            </a:extLst>
          </p:cNvPr>
          <p:cNvGrpSpPr/>
          <p:nvPr/>
        </p:nvGrpSpPr>
        <p:grpSpPr>
          <a:xfrm>
            <a:off x="2937839" y="936846"/>
            <a:ext cx="743379" cy="741451"/>
            <a:chOff x="5435245" y="-970831"/>
            <a:chExt cx="743379" cy="741451"/>
          </a:xfrm>
        </p:grpSpPr>
        <p:sp>
          <p:nvSpPr>
            <p:cNvPr id="4" name="Rectangle 3">
              <a:extLst>
                <a:ext uri="{FF2B5EF4-FFF2-40B4-BE49-F238E27FC236}">
                  <a16:creationId xmlns:a16="http://schemas.microsoft.com/office/drawing/2014/main" id="{8B08D7EC-F3CC-4067-8890-FBC1F2BAA728}"/>
                </a:ext>
              </a:extLst>
            </p:cNvPr>
            <p:cNvSpPr/>
            <p:nvPr/>
          </p:nvSpPr>
          <p:spPr bwMode="ltGray">
            <a:xfrm>
              <a:off x="5437173" y="-968782"/>
              <a:ext cx="741451" cy="739402"/>
            </a:xfrm>
            <a:prstGeom prst="rect">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2" name="Picture 61" descr="Virtualization_white.emf">
              <a:extLst>
                <a:ext uri="{FF2B5EF4-FFF2-40B4-BE49-F238E27FC236}">
                  <a16:creationId xmlns:a16="http://schemas.microsoft.com/office/drawing/2014/main" id="{3F383C8E-5D14-4B62-A66D-BCEA25DDE1FD}"/>
                </a:ext>
              </a:extLst>
            </p:cNvPr>
            <p:cNvPicPr preferRelativeResize="0">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35245" y="-970831"/>
              <a:ext cx="741451" cy="741451"/>
            </a:xfrm>
            <a:prstGeom prst="rect">
              <a:avLst/>
            </a:prstGeom>
          </p:spPr>
        </p:pic>
      </p:grpSp>
      <p:grpSp>
        <p:nvGrpSpPr>
          <p:cNvPr id="75" name="Group 74">
            <a:extLst>
              <a:ext uri="{FF2B5EF4-FFF2-40B4-BE49-F238E27FC236}">
                <a16:creationId xmlns:a16="http://schemas.microsoft.com/office/drawing/2014/main" id="{4B591717-D556-4F4C-99A9-71E759415B76}"/>
              </a:ext>
            </a:extLst>
          </p:cNvPr>
          <p:cNvGrpSpPr/>
          <p:nvPr/>
        </p:nvGrpSpPr>
        <p:grpSpPr>
          <a:xfrm>
            <a:off x="5169787" y="936846"/>
            <a:ext cx="743379" cy="741451"/>
            <a:chOff x="5435245" y="-970831"/>
            <a:chExt cx="743379" cy="741451"/>
          </a:xfrm>
        </p:grpSpPr>
        <p:sp>
          <p:nvSpPr>
            <p:cNvPr id="76" name="Rectangle 75">
              <a:extLst>
                <a:ext uri="{FF2B5EF4-FFF2-40B4-BE49-F238E27FC236}">
                  <a16:creationId xmlns:a16="http://schemas.microsoft.com/office/drawing/2014/main" id="{42AC14C8-58FB-457B-8D8C-139EF4D2E7AF}"/>
                </a:ext>
              </a:extLst>
            </p:cNvPr>
            <p:cNvSpPr/>
            <p:nvPr/>
          </p:nvSpPr>
          <p:spPr bwMode="ltGray">
            <a:xfrm>
              <a:off x="5437173" y="-968782"/>
              <a:ext cx="741451" cy="739402"/>
            </a:xfrm>
            <a:prstGeom prst="rect">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7" name="Picture 76" descr="Virtualization_white.emf">
              <a:extLst>
                <a:ext uri="{FF2B5EF4-FFF2-40B4-BE49-F238E27FC236}">
                  <a16:creationId xmlns:a16="http://schemas.microsoft.com/office/drawing/2014/main" id="{2791CA6A-F9EE-44D3-9C8E-F7F72F4ADC38}"/>
                </a:ext>
              </a:extLst>
            </p:cNvPr>
            <p:cNvPicPr preferRelativeResize="0">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35245" y="-970831"/>
              <a:ext cx="741451" cy="741451"/>
            </a:xfrm>
            <a:prstGeom prst="rect">
              <a:avLst/>
            </a:prstGeom>
          </p:spPr>
        </p:pic>
      </p:grpSp>
      <p:grpSp>
        <p:nvGrpSpPr>
          <p:cNvPr id="78" name="Group 77">
            <a:extLst>
              <a:ext uri="{FF2B5EF4-FFF2-40B4-BE49-F238E27FC236}">
                <a16:creationId xmlns:a16="http://schemas.microsoft.com/office/drawing/2014/main" id="{F26533FC-3E82-465E-89EB-48B05343C07A}"/>
              </a:ext>
            </a:extLst>
          </p:cNvPr>
          <p:cNvGrpSpPr/>
          <p:nvPr/>
        </p:nvGrpSpPr>
        <p:grpSpPr>
          <a:xfrm>
            <a:off x="7320135" y="936846"/>
            <a:ext cx="743379" cy="741451"/>
            <a:chOff x="5435245" y="-970831"/>
            <a:chExt cx="743379" cy="741451"/>
          </a:xfrm>
        </p:grpSpPr>
        <p:sp>
          <p:nvSpPr>
            <p:cNvPr id="79" name="Rectangle 78">
              <a:extLst>
                <a:ext uri="{FF2B5EF4-FFF2-40B4-BE49-F238E27FC236}">
                  <a16:creationId xmlns:a16="http://schemas.microsoft.com/office/drawing/2014/main" id="{80D686A2-6524-4814-9C79-B3BA674B657D}"/>
                </a:ext>
              </a:extLst>
            </p:cNvPr>
            <p:cNvSpPr/>
            <p:nvPr/>
          </p:nvSpPr>
          <p:spPr bwMode="ltGray">
            <a:xfrm>
              <a:off x="5437173" y="-968782"/>
              <a:ext cx="741451" cy="739402"/>
            </a:xfrm>
            <a:prstGeom prst="rect">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0" name="Picture 79" descr="Virtualization_white.emf">
              <a:extLst>
                <a:ext uri="{FF2B5EF4-FFF2-40B4-BE49-F238E27FC236}">
                  <a16:creationId xmlns:a16="http://schemas.microsoft.com/office/drawing/2014/main" id="{FAF2B685-75F8-4CD3-91D4-F12421460705}"/>
                </a:ext>
              </a:extLst>
            </p:cNvPr>
            <p:cNvPicPr preferRelativeResize="0">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35245" y="-970831"/>
              <a:ext cx="741451" cy="741451"/>
            </a:xfrm>
            <a:prstGeom prst="rect">
              <a:avLst/>
            </a:prstGeom>
          </p:spPr>
        </p:pic>
      </p:grpSp>
      <p:grpSp>
        <p:nvGrpSpPr>
          <p:cNvPr id="81" name="Group 80">
            <a:extLst>
              <a:ext uri="{FF2B5EF4-FFF2-40B4-BE49-F238E27FC236}">
                <a16:creationId xmlns:a16="http://schemas.microsoft.com/office/drawing/2014/main" id="{CA1482C3-B295-43BB-A0CD-F3365B3BF331}"/>
              </a:ext>
            </a:extLst>
          </p:cNvPr>
          <p:cNvGrpSpPr/>
          <p:nvPr/>
        </p:nvGrpSpPr>
        <p:grpSpPr>
          <a:xfrm>
            <a:off x="9522424" y="936846"/>
            <a:ext cx="743379" cy="741451"/>
            <a:chOff x="5435245" y="-970831"/>
            <a:chExt cx="743379" cy="741451"/>
          </a:xfrm>
        </p:grpSpPr>
        <p:sp>
          <p:nvSpPr>
            <p:cNvPr id="82" name="Rectangle 81">
              <a:extLst>
                <a:ext uri="{FF2B5EF4-FFF2-40B4-BE49-F238E27FC236}">
                  <a16:creationId xmlns:a16="http://schemas.microsoft.com/office/drawing/2014/main" id="{4C35B57F-7F10-4B32-9938-091D49BBF32B}"/>
                </a:ext>
              </a:extLst>
            </p:cNvPr>
            <p:cNvSpPr/>
            <p:nvPr/>
          </p:nvSpPr>
          <p:spPr bwMode="ltGray">
            <a:xfrm>
              <a:off x="5437173" y="-968782"/>
              <a:ext cx="741451" cy="739402"/>
            </a:xfrm>
            <a:prstGeom prst="rect">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3" name="Picture 82" descr="Virtualization_white.emf">
              <a:extLst>
                <a:ext uri="{FF2B5EF4-FFF2-40B4-BE49-F238E27FC236}">
                  <a16:creationId xmlns:a16="http://schemas.microsoft.com/office/drawing/2014/main" id="{A988D8BA-5326-42CB-8BF8-302F260CBAD1}"/>
                </a:ext>
              </a:extLst>
            </p:cNvPr>
            <p:cNvPicPr preferRelativeResize="0">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35245" y="-970831"/>
              <a:ext cx="741451" cy="741451"/>
            </a:xfrm>
            <a:prstGeom prst="rect">
              <a:avLst/>
            </a:prstGeom>
          </p:spPr>
        </p:pic>
      </p:grpSp>
      <p:pic>
        <p:nvPicPr>
          <p:cNvPr id="65" name="Picture 64">
            <a:extLst>
              <a:ext uri="{FF2B5EF4-FFF2-40B4-BE49-F238E27FC236}">
                <a16:creationId xmlns:a16="http://schemas.microsoft.com/office/drawing/2014/main" id="{A6768BF1-D5E2-461E-A6FD-1460036B4A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85835" y="2614956"/>
            <a:ext cx="280520" cy="370787"/>
          </a:xfrm>
          <a:prstGeom prst="rect">
            <a:avLst/>
          </a:prstGeom>
          <a:solidFill>
            <a:schemeClr val="tx1"/>
          </a:solidFill>
        </p:spPr>
      </p:pic>
      <p:grpSp>
        <p:nvGrpSpPr>
          <p:cNvPr id="66" name="Group 65">
            <a:extLst>
              <a:ext uri="{FF2B5EF4-FFF2-40B4-BE49-F238E27FC236}">
                <a16:creationId xmlns:a16="http://schemas.microsoft.com/office/drawing/2014/main" id="{56940B87-D42E-4A0A-9A4D-84122852F9FF}"/>
              </a:ext>
            </a:extLst>
          </p:cNvPr>
          <p:cNvGrpSpPr/>
          <p:nvPr/>
        </p:nvGrpSpPr>
        <p:grpSpPr>
          <a:xfrm>
            <a:off x="3090193" y="2672788"/>
            <a:ext cx="475209" cy="279511"/>
            <a:chOff x="3095836" y="2659160"/>
            <a:chExt cx="475209" cy="279511"/>
          </a:xfrm>
        </p:grpSpPr>
        <p:sp>
          <p:nvSpPr>
            <p:cNvPr id="67" name="Rectangle 66">
              <a:extLst>
                <a:ext uri="{FF2B5EF4-FFF2-40B4-BE49-F238E27FC236}">
                  <a16:creationId xmlns:a16="http://schemas.microsoft.com/office/drawing/2014/main" id="{4038BACA-71A7-46D5-8EB0-C2137C2888E1}"/>
                </a:ext>
              </a:extLst>
            </p:cNvPr>
            <p:cNvSpPr/>
            <p:nvPr/>
          </p:nvSpPr>
          <p:spPr bwMode="ltGray">
            <a:xfrm>
              <a:off x="3095836" y="2767621"/>
              <a:ext cx="475209" cy="94085"/>
            </a:xfrm>
            <a:prstGeom prst="rect">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pic>
          <p:nvPicPr>
            <p:cNvPr id="68" name="Picture 67">
              <a:extLst>
                <a:ext uri="{FF2B5EF4-FFF2-40B4-BE49-F238E27FC236}">
                  <a16:creationId xmlns:a16="http://schemas.microsoft.com/office/drawing/2014/main" id="{14882FF0-62A7-4745-B020-8B273CFD0279}"/>
                </a:ext>
              </a:extLst>
            </p:cNvPr>
            <p:cNvPicPr>
              <a:picLocks noChangeAspect="1"/>
            </p:cNvPicPr>
            <p:nvPr/>
          </p:nvPicPr>
          <p:blipFill>
            <a:blip r:embed="rId3" cstate="screen">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3190900" y="2659160"/>
              <a:ext cx="279511" cy="279511"/>
            </a:xfrm>
            <a:prstGeom prst="rect">
              <a:avLst/>
            </a:prstGeom>
          </p:spPr>
        </p:pic>
      </p:grpSp>
      <p:pic>
        <p:nvPicPr>
          <p:cNvPr id="69" name="Picture 68">
            <a:extLst>
              <a:ext uri="{FF2B5EF4-FFF2-40B4-BE49-F238E27FC236}">
                <a16:creationId xmlns:a16="http://schemas.microsoft.com/office/drawing/2014/main" id="{8CDBA1A6-100B-4F56-8E2B-11620FBACF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92372" y="2620744"/>
            <a:ext cx="280520" cy="370787"/>
          </a:xfrm>
          <a:prstGeom prst="rect">
            <a:avLst/>
          </a:prstGeom>
          <a:solidFill>
            <a:schemeClr val="tx1"/>
          </a:solidFill>
        </p:spPr>
      </p:pic>
      <p:pic>
        <p:nvPicPr>
          <p:cNvPr id="70" name="Picture 69">
            <a:extLst>
              <a:ext uri="{FF2B5EF4-FFF2-40B4-BE49-F238E27FC236}">
                <a16:creationId xmlns:a16="http://schemas.microsoft.com/office/drawing/2014/main" id="{1303A62A-30DB-4F48-9168-3F54FB6352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79298" y="2621329"/>
            <a:ext cx="280520" cy="370787"/>
          </a:xfrm>
          <a:prstGeom prst="rect">
            <a:avLst/>
          </a:prstGeom>
          <a:solidFill>
            <a:schemeClr val="tx1"/>
          </a:solidFill>
        </p:spPr>
      </p:pic>
      <p:pic>
        <p:nvPicPr>
          <p:cNvPr id="71" name="Picture 70">
            <a:extLst>
              <a:ext uri="{FF2B5EF4-FFF2-40B4-BE49-F238E27FC236}">
                <a16:creationId xmlns:a16="http://schemas.microsoft.com/office/drawing/2014/main" id="{915B9E2B-27D1-412E-9B99-1189C1C776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54359" y="2643136"/>
            <a:ext cx="280520" cy="370787"/>
          </a:xfrm>
          <a:prstGeom prst="rect">
            <a:avLst/>
          </a:prstGeom>
          <a:solidFill>
            <a:schemeClr val="tx1"/>
          </a:solidFill>
        </p:spPr>
      </p:pic>
      <p:sp>
        <p:nvSpPr>
          <p:cNvPr id="3" name="Footer Placeholder 2"/>
          <p:cNvSpPr>
            <a:spLocks noGrp="1"/>
          </p:cNvSpPr>
          <p:nvPr>
            <p:ph type="ftr" sz="quarter" idx="10"/>
          </p:nvPr>
        </p:nvSpPr>
        <p:spPr/>
        <p:txBody>
          <a:bodyPr/>
          <a:lstStyle/>
          <a:p>
            <a:r>
              <a:rPr lang="en-US"/>
              <a:t>HPE CONFIDENTIAL | AUTHORIZED HPE PARTNER USE ONLY</a:t>
            </a:r>
            <a:endParaRPr lang="en-US" dirty="0"/>
          </a:p>
        </p:txBody>
      </p:sp>
      <p:sp>
        <p:nvSpPr>
          <p:cNvPr id="6" name="Slide Number Placeholder 5"/>
          <p:cNvSpPr>
            <a:spLocks noGrp="1"/>
          </p:cNvSpPr>
          <p:nvPr>
            <p:ph type="sldNum" sz="quarter" idx="11"/>
          </p:nvPr>
        </p:nvSpPr>
        <p:spPr/>
        <p:txBody>
          <a:bodyPr/>
          <a:lstStyle/>
          <a:p>
            <a:pPr defTabSz="1088421">
              <a:buFontTx/>
              <a:buBlip>
                <a:blip r:embed="rId6"/>
              </a:buBlip>
            </a:pPr>
            <a:fld id="{104FC826-72BB-4AF1-BA01-A94F7396A7DC}" type="slidenum">
              <a:rPr lang="en-US" smtClean="0"/>
              <a:pPr defTabSz="1088421">
                <a:buFontTx/>
                <a:buBlip>
                  <a:blip r:embed="rId6"/>
                </a:buBlip>
              </a:pPr>
              <a:t>40</a:t>
            </a:fld>
            <a:endParaRPr lang="en-US" dirty="0"/>
          </a:p>
        </p:txBody>
      </p:sp>
    </p:spTree>
    <p:extLst>
      <p:ext uri="{BB962C8B-B14F-4D97-AF65-F5344CB8AC3E}">
        <p14:creationId xmlns:p14="http://schemas.microsoft.com/office/powerpoint/2010/main" val="2413904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16667E-6 -1.48148E-6 L -4.16667E-6 0.4507 " pathEditMode="relative" rAng="0" ptsTypes="AA">
                                      <p:cBhvr>
                                        <p:cTn id="6" dur="1000" fill="hold"/>
                                        <p:tgtEl>
                                          <p:spTgt spid="280"/>
                                        </p:tgtEl>
                                        <p:attrNameLst>
                                          <p:attrName>ppt_x</p:attrName>
                                          <p:attrName>ppt_y</p:attrName>
                                        </p:attrNameLst>
                                      </p:cBhvr>
                                      <p:rCtr x="0" y="22523"/>
                                    </p:animMotion>
                                  </p:childTnLst>
                                </p:cTn>
                              </p:par>
                              <p:par>
                                <p:cTn id="7" presetID="10" presetClass="entr" presetSubtype="0" fill="hold" grpId="0" nodeType="withEffect">
                                  <p:stCondLst>
                                    <p:cond delay="400"/>
                                  </p:stCondLst>
                                  <p:childTnLst>
                                    <p:set>
                                      <p:cBhvr>
                                        <p:cTn id="8" dur="1" fill="hold">
                                          <p:stCondLst>
                                            <p:cond delay="0"/>
                                          </p:stCondLst>
                                        </p:cTn>
                                        <p:tgtEl>
                                          <p:spTgt spid="284"/>
                                        </p:tgtEl>
                                        <p:attrNameLst>
                                          <p:attrName>style.visibility</p:attrName>
                                        </p:attrNameLst>
                                      </p:cBhvr>
                                      <p:to>
                                        <p:strVal val="visible"/>
                                      </p:to>
                                    </p:set>
                                    <p:animEffect transition="in" filter="fade">
                                      <p:cBhvr>
                                        <p:cTn id="9" dur="500"/>
                                        <p:tgtEl>
                                          <p:spTgt spid="284"/>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87"/>
                                        </p:tgtEl>
                                        <p:attrNameLst>
                                          <p:attrName>style.visibility</p:attrName>
                                        </p:attrNameLst>
                                      </p:cBhvr>
                                      <p:to>
                                        <p:strVal val="visible"/>
                                      </p:to>
                                    </p:set>
                                    <p:animEffect transition="in" filter="fade">
                                      <p:cBhvr>
                                        <p:cTn id="13" dur="250"/>
                                        <p:tgtEl>
                                          <p:spTgt spid="287"/>
                                        </p:tgtEl>
                                      </p:cBhvr>
                                    </p:animEffect>
                                  </p:childTnLst>
                                </p:cTn>
                              </p:par>
                              <p:par>
                                <p:cTn id="14" presetID="42" presetClass="path" presetSubtype="0" accel="50000" decel="50000" fill="hold" grpId="1" nodeType="withEffect">
                                  <p:stCondLst>
                                    <p:cond delay="0"/>
                                  </p:stCondLst>
                                  <p:childTnLst>
                                    <p:animMotion origin="layout" path="M 0.00234 -0.15463 L -4.16667E-7 4.44444E-6 " pathEditMode="relative" rAng="0" ptsTypes="AA">
                                      <p:cBhvr>
                                        <p:cTn id="15" dur="750" fill="hold"/>
                                        <p:tgtEl>
                                          <p:spTgt spid="287"/>
                                        </p:tgtEl>
                                        <p:attrNameLst>
                                          <p:attrName>ppt_x</p:attrName>
                                          <p:attrName>ppt_y</p:attrName>
                                        </p:attrNameLst>
                                      </p:cBhvr>
                                      <p:rCtr x="-326" y="7986"/>
                                    </p:animMotion>
                                  </p:childTnLst>
                                </p:cTn>
                              </p:par>
                              <p:par>
                                <p:cTn id="16" presetID="6" presetClass="emph" presetSubtype="0" fill="hold" grpId="2" nodeType="withEffect">
                                  <p:stCondLst>
                                    <p:cond delay="0"/>
                                  </p:stCondLst>
                                  <p:childTnLst>
                                    <p:animScale>
                                      <p:cBhvr>
                                        <p:cTn id="17" dur="750" fill="hold"/>
                                        <p:tgtEl>
                                          <p:spTgt spid="287"/>
                                        </p:tgtEl>
                                      </p:cBhvr>
                                      <p:by x="75000" y="75000"/>
                                    </p:animScale>
                                  </p:childTnLst>
                                </p:cTn>
                              </p:par>
                            </p:childTnLst>
                          </p:cTn>
                        </p:par>
                        <p:par>
                          <p:cTn id="18" fill="hold">
                            <p:stCondLst>
                              <p:cond delay="1750"/>
                            </p:stCondLst>
                            <p:childTnLst>
                              <p:par>
                                <p:cTn id="19" presetID="10" presetClass="entr" presetSubtype="0" fill="hold" grpId="0" nodeType="afterEffect">
                                  <p:stCondLst>
                                    <p:cond delay="0"/>
                                  </p:stCondLst>
                                  <p:childTnLst>
                                    <p:set>
                                      <p:cBhvr>
                                        <p:cTn id="20" dur="1" fill="hold">
                                          <p:stCondLst>
                                            <p:cond delay="0"/>
                                          </p:stCondLst>
                                        </p:cTn>
                                        <p:tgtEl>
                                          <p:spTgt spid="282"/>
                                        </p:tgtEl>
                                        <p:attrNameLst>
                                          <p:attrName>style.visibility</p:attrName>
                                        </p:attrNameLst>
                                      </p:cBhvr>
                                      <p:to>
                                        <p:strVal val="visible"/>
                                      </p:to>
                                    </p:set>
                                    <p:animEffect transition="in" filter="fade">
                                      <p:cBhvr>
                                        <p:cTn id="21" dur="500"/>
                                        <p:tgtEl>
                                          <p:spTgt spid="28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23"/>
                                        </p:tgtEl>
                                        <p:attrNameLst>
                                          <p:attrName>style.visibility</p:attrName>
                                        </p:attrNameLst>
                                      </p:cBhvr>
                                      <p:to>
                                        <p:strVal val="visible"/>
                                      </p:to>
                                    </p:set>
                                    <p:animEffect transition="in" filter="fade">
                                      <p:cBhvr>
                                        <p:cTn id="26" dur="500"/>
                                        <p:tgtEl>
                                          <p:spTgt spid="32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24"/>
                                        </p:tgtEl>
                                        <p:attrNameLst>
                                          <p:attrName>style.visibility</p:attrName>
                                        </p:attrNameLst>
                                      </p:cBhvr>
                                      <p:to>
                                        <p:strVal val="visible"/>
                                      </p:to>
                                    </p:set>
                                    <p:animEffect transition="in" filter="fade">
                                      <p:cBhvr>
                                        <p:cTn id="29" dur="500"/>
                                        <p:tgtEl>
                                          <p:spTgt spid="324"/>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path" presetSubtype="0" accel="50000" decel="50000" fill="hold" grpId="1" nodeType="clickEffect">
                                  <p:stCondLst>
                                    <p:cond delay="0"/>
                                  </p:stCondLst>
                                  <p:childTnLst>
                                    <p:animMotion origin="layout" path="M 4.79167E-6 0 L 4.79167E-6 0.45093 " pathEditMode="relative" rAng="0" ptsTypes="AA">
                                      <p:cBhvr>
                                        <p:cTn id="33" dur="1000" fill="hold"/>
                                        <p:tgtEl>
                                          <p:spTgt spid="282"/>
                                        </p:tgtEl>
                                        <p:attrNameLst>
                                          <p:attrName>ppt_x</p:attrName>
                                          <p:attrName>ppt_y</p:attrName>
                                        </p:attrNameLst>
                                      </p:cBhvr>
                                      <p:rCtr x="0" y="22546"/>
                                    </p:animMotion>
                                  </p:childTnLst>
                                </p:cTn>
                              </p:par>
                              <p:par>
                                <p:cTn id="34" presetID="10" presetClass="entr" presetSubtype="0" fill="hold" grpId="0" nodeType="withEffect">
                                  <p:stCondLst>
                                    <p:cond delay="400"/>
                                  </p:stCondLst>
                                  <p:childTnLst>
                                    <p:set>
                                      <p:cBhvr>
                                        <p:cTn id="35" dur="1" fill="hold">
                                          <p:stCondLst>
                                            <p:cond delay="0"/>
                                          </p:stCondLst>
                                        </p:cTn>
                                        <p:tgtEl>
                                          <p:spTgt spid="285"/>
                                        </p:tgtEl>
                                        <p:attrNameLst>
                                          <p:attrName>style.visibility</p:attrName>
                                        </p:attrNameLst>
                                      </p:cBhvr>
                                      <p:to>
                                        <p:strVal val="visible"/>
                                      </p:to>
                                    </p:set>
                                    <p:animEffect transition="in" filter="fade">
                                      <p:cBhvr>
                                        <p:cTn id="36" dur="500"/>
                                        <p:tgtEl>
                                          <p:spTgt spid="285"/>
                                        </p:tgtEl>
                                      </p:cBhvr>
                                    </p:animEffec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288"/>
                                        </p:tgtEl>
                                        <p:attrNameLst>
                                          <p:attrName>style.visibility</p:attrName>
                                        </p:attrNameLst>
                                      </p:cBhvr>
                                      <p:to>
                                        <p:strVal val="visible"/>
                                      </p:to>
                                    </p:set>
                                    <p:animEffect transition="in" filter="fade">
                                      <p:cBhvr>
                                        <p:cTn id="40" dur="250"/>
                                        <p:tgtEl>
                                          <p:spTgt spid="288"/>
                                        </p:tgtEl>
                                      </p:cBhvr>
                                    </p:animEffect>
                                  </p:childTnLst>
                                </p:cTn>
                              </p:par>
                              <p:par>
                                <p:cTn id="41" presetID="42" presetClass="path" presetSubtype="0" accel="50000" decel="50000" fill="hold" grpId="1" nodeType="withEffect">
                                  <p:stCondLst>
                                    <p:cond delay="0"/>
                                  </p:stCondLst>
                                  <p:childTnLst>
                                    <p:animMotion origin="layout" path="M -0.00872 -0.15417 L -0.00169 -2.59259E-6 " pathEditMode="relative" rAng="0" ptsTypes="AA">
                                      <p:cBhvr>
                                        <p:cTn id="42" dur="750" fill="hold"/>
                                        <p:tgtEl>
                                          <p:spTgt spid="288"/>
                                        </p:tgtEl>
                                        <p:attrNameLst>
                                          <p:attrName>ppt_x</p:attrName>
                                          <p:attrName>ppt_y</p:attrName>
                                        </p:attrNameLst>
                                      </p:cBhvr>
                                      <p:rCtr x="286" y="7801"/>
                                    </p:animMotion>
                                  </p:childTnLst>
                                </p:cTn>
                              </p:par>
                              <p:par>
                                <p:cTn id="43" presetID="6" presetClass="emph" presetSubtype="0" fill="hold" grpId="2" nodeType="withEffect">
                                  <p:stCondLst>
                                    <p:cond delay="0"/>
                                  </p:stCondLst>
                                  <p:childTnLst>
                                    <p:animScale>
                                      <p:cBhvr>
                                        <p:cTn id="44" dur="750" fill="hold"/>
                                        <p:tgtEl>
                                          <p:spTgt spid="288"/>
                                        </p:tgtEl>
                                      </p:cBhvr>
                                      <p:by x="75000" y="75000"/>
                                    </p:animScale>
                                  </p:childTnLst>
                                </p:cTn>
                              </p:par>
                            </p:childTnLst>
                          </p:cTn>
                        </p:par>
                      </p:childTnLst>
                    </p:cTn>
                  </p:par>
                  <p:par>
                    <p:cTn id="45" fill="hold">
                      <p:stCondLst>
                        <p:cond delay="indefinite"/>
                      </p:stCondLst>
                      <p:childTnLst>
                        <p:par>
                          <p:cTn id="46" fill="hold">
                            <p:stCondLst>
                              <p:cond delay="0"/>
                            </p:stCondLst>
                            <p:childTnLst>
                              <p:par>
                                <p:cTn id="47" presetID="42" presetClass="path" presetSubtype="0" accel="50000" decel="50000" fill="hold" grpId="0" nodeType="clickEffect">
                                  <p:stCondLst>
                                    <p:cond delay="0"/>
                                  </p:stCondLst>
                                  <p:childTnLst>
                                    <p:animMotion origin="layout" path="M 4.16667E-7 0 L 4.16667E-7 0.44931 " pathEditMode="relative" rAng="0" ptsTypes="AA">
                                      <p:cBhvr>
                                        <p:cTn id="48" dur="1000" fill="hold"/>
                                        <p:tgtEl>
                                          <p:spTgt spid="289"/>
                                        </p:tgtEl>
                                        <p:attrNameLst>
                                          <p:attrName>ppt_x</p:attrName>
                                          <p:attrName>ppt_y</p:attrName>
                                        </p:attrNameLst>
                                      </p:cBhvr>
                                      <p:rCtr x="0" y="22454"/>
                                    </p:animMotion>
                                  </p:childTnLst>
                                </p:cTn>
                              </p:par>
                              <p:par>
                                <p:cTn id="49" presetID="10" presetClass="entr" presetSubtype="0" fill="hold" grpId="0" nodeType="withEffect">
                                  <p:stCondLst>
                                    <p:cond delay="400"/>
                                  </p:stCondLst>
                                  <p:childTnLst>
                                    <p:set>
                                      <p:cBhvr>
                                        <p:cTn id="50" dur="1" fill="hold">
                                          <p:stCondLst>
                                            <p:cond delay="0"/>
                                          </p:stCondLst>
                                        </p:cTn>
                                        <p:tgtEl>
                                          <p:spTgt spid="290"/>
                                        </p:tgtEl>
                                        <p:attrNameLst>
                                          <p:attrName>style.visibility</p:attrName>
                                        </p:attrNameLst>
                                      </p:cBhvr>
                                      <p:to>
                                        <p:strVal val="visible"/>
                                      </p:to>
                                    </p:set>
                                    <p:animEffect transition="in" filter="fade">
                                      <p:cBhvr>
                                        <p:cTn id="51" dur="500"/>
                                        <p:tgtEl>
                                          <p:spTgt spid="290"/>
                                        </p:tgtEl>
                                      </p:cBhvr>
                                    </p:animEffect>
                                  </p:childTnLst>
                                </p:cTn>
                              </p:par>
                            </p:childTnLst>
                          </p:cTn>
                        </p:par>
                        <p:par>
                          <p:cTn id="52" fill="hold">
                            <p:stCondLst>
                              <p:cond delay="1000"/>
                            </p:stCondLst>
                            <p:childTnLst>
                              <p:par>
                                <p:cTn id="53" presetID="10" presetClass="entr" presetSubtype="0" fill="hold" grpId="0" nodeType="afterEffect">
                                  <p:stCondLst>
                                    <p:cond delay="0"/>
                                  </p:stCondLst>
                                  <p:childTnLst>
                                    <p:set>
                                      <p:cBhvr>
                                        <p:cTn id="54" dur="1" fill="hold">
                                          <p:stCondLst>
                                            <p:cond delay="0"/>
                                          </p:stCondLst>
                                        </p:cTn>
                                        <p:tgtEl>
                                          <p:spTgt spid="293"/>
                                        </p:tgtEl>
                                        <p:attrNameLst>
                                          <p:attrName>style.visibility</p:attrName>
                                        </p:attrNameLst>
                                      </p:cBhvr>
                                      <p:to>
                                        <p:strVal val="visible"/>
                                      </p:to>
                                    </p:set>
                                    <p:animEffect transition="in" filter="fade">
                                      <p:cBhvr>
                                        <p:cTn id="55" dur="250"/>
                                        <p:tgtEl>
                                          <p:spTgt spid="293"/>
                                        </p:tgtEl>
                                      </p:cBhvr>
                                    </p:animEffect>
                                  </p:childTnLst>
                                </p:cTn>
                              </p:par>
                              <p:par>
                                <p:cTn id="56" presetID="42" presetClass="path" presetSubtype="0" accel="50000" decel="50000" fill="hold" grpId="1" nodeType="withEffect">
                                  <p:stCondLst>
                                    <p:cond delay="0"/>
                                  </p:stCondLst>
                                  <p:childTnLst>
                                    <p:animMotion origin="layout" path="M 0.04102 -0.15764 L -3.95833E-6 -4.44444E-6 " pathEditMode="relative" rAng="0" ptsTypes="AA">
                                      <p:cBhvr>
                                        <p:cTn id="57" dur="750" fill="hold"/>
                                        <p:tgtEl>
                                          <p:spTgt spid="293"/>
                                        </p:tgtEl>
                                        <p:attrNameLst>
                                          <p:attrName>ppt_x</p:attrName>
                                          <p:attrName>ppt_y</p:attrName>
                                        </p:attrNameLst>
                                      </p:cBhvr>
                                      <p:rCtr x="-1120" y="8056"/>
                                    </p:animMotion>
                                  </p:childTnLst>
                                </p:cTn>
                              </p:par>
                              <p:par>
                                <p:cTn id="58" presetID="6" presetClass="emph" presetSubtype="0" fill="hold" grpId="2" nodeType="withEffect">
                                  <p:stCondLst>
                                    <p:cond delay="0"/>
                                  </p:stCondLst>
                                  <p:childTnLst>
                                    <p:animScale>
                                      <p:cBhvr>
                                        <p:cTn id="59" dur="750" fill="hold"/>
                                        <p:tgtEl>
                                          <p:spTgt spid="293"/>
                                        </p:tgtEl>
                                      </p:cBhvr>
                                      <p:by x="75000" y="75000"/>
                                    </p:animScale>
                                  </p:childTnLst>
                                </p:cTn>
                              </p:par>
                              <p:par>
                                <p:cTn id="60" presetID="10" presetClass="entr" presetSubtype="0" fill="hold" grpId="0" nodeType="withEffect">
                                  <p:stCondLst>
                                    <p:cond delay="0"/>
                                  </p:stCondLst>
                                  <p:childTnLst>
                                    <p:set>
                                      <p:cBhvr>
                                        <p:cTn id="61" dur="1" fill="hold">
                                          <p:stCondLst>
                                            <p:cond delay="0"/>
                                          </p:stCondLst>
                                        </p:cTn>
                                        <p:tgtEl>
                                          <p:spTgt spid="291"/>
                                        </p:tgtEl>
                                        <p:attrNameLst>
                                          <p:attrName>style.visibility</p:attrName>
                                        </p:attrNameLst>
                                      </p:cBhvr>
                                      <p:to>
                                        <p:strVal val="visible"/>
                                      </p:to>
                                    </p:set>
                                    <p:animEffect transition="in" filter="fade">
                                      <p:cBhvr>
                                        <p:cTn id="62" dur="500"/>
                                        <p:tgtEl>
                                          <p:spTgt spid="291"/>
                                        </p:tgtEl>
                                      </p:cBhvr>
                                    </p:animEffect>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grpId="1" nodeType="clickEffect">
                                  <p:stCondLst>
                                    <p:cond delay="0"/>
                                  </p:stCondLst>
                                  <p:childTnLst>
                                    <p:animMotion origin="layout" path="M -3.33333E-6 -1.48148E-6 L -3.33333E-6 0.4507 " pathEditMode="relative" rAng="0" ptsTypes="AA">
                                      <p:cBhvr>
                                        <p:cTn id="66" dur="1000" fill="hold"/>
                                        <p:tgtEl>
                                          <p:spTgt spid="291"/>
                                        </p:tgtEl>
                                        <p:attrNameLst>
                                          <p:attrName>ppt_x</p:attrName>
                                          <p:attrName>ppt_y</p:attrName>
                                        </p:attrNameLst>
                                      </p:cBhvr>
                                      <p:rCtr x="0" y="22523"/>
                                    </p:animMotion>
                                  </p:childTnLst>
                                </p:cTn>
                              </p:par>
                              <p:par>
                                <p:cTn id="67" presetID="10" presetClass="entr" presetSubtype="0" fill="hold" grpId="0" nodeType="withEffect">
                                  <p:stCondLst>
                                    <p:cond delay="400"/>
                                  </p:stCondLst>
                                  <p:childTnLst>
                                    <p:set>
                                      <p:cBhvr>
                                        <p:cTn id="68" dur="1" fill="hold">
                                          <p:stCondLst>
                                            <p:cond delay="0"/>
                                          </p:stCondLst>
                                        </p:cTn>
                                        <p:tgtEl>
                                          <p:spTgt spid="292"/>
                                        </p:tgtEl>
                                        <p:attrNameLst>
                                          <p:attrName>style.visibility</p:attrName>
                                        </p:attrNameLst>
                                      </p:cBhvr>
                                      <p:to>
                                        <p:strVal val="visible"/>
                                      </p:to>
                                    </p:set>
                                    <p:animEffect transition="in" filter="fade">
                                      <p:cBhvr>
                                        <p:cTn id="69" dur="500"/>
                                        <p:tgtEl>
                                          <p:spTgt spid="292"/>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94"/>
                                        </p:tgtEl>
                                        <p:attrNameLst>
                                          <p:attrName>style.visibility</p:attrName>
                                        </p:attrNameLst>
                                      </p:cBhvr>
                                      <p:to>
                                        <p:strVal val="visible"/>
                                      </p:to>
                                    </p:set>
                                    <p:animEffect transition="in" filter="fade">
                                      <p:cBhvr>
                                        <p:cTn id="72" dur="500"/>
                                        <p:tgtEl>
                                          <p:spTgt spid="294"/>
                                        </p:tgtEl>
                                      </p:cBhvr>
                                    </p:animEffect>
                                  </p:childTnLst>
                                </p:cTn>
                              </p:par>
                              <p:par>
                                <p:cTn id="73" presetID="42" presetClass="path" presetSubtype="0" accel="50000" decel="50000" fill="hold" grpId="1" nodeType="withEffect">
                                  <p:stCondLst>
                                    <p:cond delay="0"/>
                                  </p:stCondLst>
                                  <p:childTnLst>
                                    <p:animMotion origin="layout" path="M 4.16667E-7 0 L 4.16667E-7 0.44931 " pathEditMode="relative" rAng="0" ptsTypes="AA">
                                      <p:cBhvr>
                                        <p:cTn id="74" dur="1000" fill="hold"/>
                                        <p:tgtEl>
                                          <p:spTgt spid="294"/>
                                        </p:tgtEl>
                                        <p:attrNameLst>
                                          <p:attrName>ppt_x</p:attrName>
                                          <p:attrName>ppt_y</p:attrName>
                                        </p:attrNameLst>
                                      </p:cBhvr>
                                      <p:rCtr x="0" y="22454"/>
                                    </p:animMotion>
                                  </p:childTnLst>
                                </p:cTn>
                              </p:par>
                              <p:par>
                                <p:cTn id="75" presetID="10" presetClass="entr" presetSubtype="0" fill="hold" grpId="0" nodeType="withEffect">
                                  <p:stCondLst>
                                    <p:cond delay="400"/>
                                  </p:stCondLst>
                                  <p:childTnLst>
                                    <p:set>
                                      <p:cBhvr>
                                        <p:cTn id="76" dur="1" fill="hold">
                                          <p:stCondLst>
                                            <p:cond delay="0"/>
                                          </p:stCondLst>
                                        </p:cTn>
                                        <p:tgtEl>
                                          <p:spTgt spid="286"/>
                                        </p:tgtEl>
                                        <p:attrNameLst>
                                          <p:attrName>style.visibility</p:attrName>
                                        </p:attrNameLst>
                                      </p:cBhvr>
                                      <p:to>
                                        <p:strVal val="visible"/>
                                      </p:to>
                                    </p:set>
                                    <p:animEffect transition="in" filter="fade">
                                      <p:cBhvr>
                                        <p:cTn id="77" dur="500"/>
                                        <p:tgtEl>
                                          <p:spTgt spid="286"/>
                                        </p:tgtEl>
                                      </p:cBhvr>
                                    </p:animEffect>
                                  </p:childTnLst>
                                </p:cTn>
                              </p:par>
                            </p:childTnLst>
                          </p:cTn>
                        </p:par>
                        <p:par>
                          <p:cTn id="78" fill="hold">
                            <p:stCondLst>
                              <p:cond delay="1000"/>
                            </p:stCondLst>
                            <p:childTnLst>
                              <p:par>
                                <p:cTn id="79" presetID="22" presetClass="entr" presetSubtype="1" repeatCount="3000" fill="hold" nodeType="afterEffect">
                                  <p:stCondLst>
                                    <p:cond delay="0"/>
                                  </p:stCondLst>
                                  <p:childTnLst>
                                    <p:set>
                                      <p:cBhvr>
                                        <p:cTn id="80" dur="1" fill="hold">
                                          <p:stCondLst>
                                            <p:cond delay="0"/>
                                          </p:stCondLst>
                                        </p:cTn>
                                        <p:tgtEl>
                                          <p:spTgt spid="341"/>
                                        </p:tgtEl>
                                        <p:attrNameLst>
                                          <p:attrName>style.visibility</p:attrName>
                                        </p:attrNameLst>
                                      </p:cBhvr>
                                      <p:to>
                                        <p:strVal val="visible"/>
                                      </p:to>
                                    </p:set>
                                    <p:animEffect transition="in" filter="wipe(up)">
                                      <p:cBhvr>
                                        <p:cTn id="81" dur="500"/>
                                        <p:tgtEl>
                                          <p:spTgt spid="341"/>
                                        </p:tgtEl>
                                      </p:cBhvr>
                                    </p:animEffect>
                                  </p:childTnLst>
                                </p:cTn>
                              </p:par>
                            </p:childTnLst>
                          </p:cTn>
                        </p:par>
                      </p:childTnLst>
                    </p:cTn>
                  </p:par>
                  <p:par>
                    <p:cTn id="82" fill="hold">
                      <p:stCondLst>
                        <p:cond delay="indefinite"/>
                      </p:stCondLst>
                      <p:childTnLst>
                        <p:par>
                          <p:cTn id="83" fill="hold">
                            <p:stCondLst>
                              <p:cond delay="0"/>
                            </p:stCondLst>
                            <p:childTnLst>
                              <p:par>
                                <p:cTn id="84" presetID="1" presetClass="exit" presetSubtype="0" fill="hold" nodeType="clickEffect">
                                  <p:stCondLst>
                                    <p:cond delay="0"/>
                                  </p:stCondLst>
                                  <p:childTnLst>
                                    <p:set>
                                      <p:cBhvr>
                                        <p:cTn id="85" dur="1" fill="hold">
                                          <p:stCondLst>
                                            <p:cond delay="0"/>
                                          </p:stCondLst>
                                        </p:cTn>
                                        <p:tgtEl>
                                          <p:spTgt spid="341"/>
                                        </p:tgtEl>
                                        <p:attrNameLst>
                                          <p:attrName>style.visibility</p:attrName>
                                        </p:attrNameLst>
                                      </p:cBhvr>
                                      <p:to>
                                        <p:strVal val="hidden"/>
                                      </p:to>
                                    </p:set>
                                  </p:childTnLst>
                                </p:cTn>
                              </p:par>
                            </p:childTnLst>
                          </p:cTn>
                        </p:par>
                        <p:par>
                          <p:cTn id="86" fill="hold">
                            <p:stCondLst>
                              <p:cond delay="0"/>
                            </p:stCondLst>
                            <p:childTnLst>
                              <p:par>
                                <p:cTn id="87" presetID="22" presetClass="entr" presetSubtype="1" repeatCount="3000" fill="hold" nodeType="afterEffect">
                                  <p:stCondLst>
                                    <p:cond delay="0"/>
                                  </p:stCondLst>
                                  <p:childTnLst>
                                    <p:set>
                                      <p:cBhvr>
                                        <p:cTn id="88" dur="1" fill="hold">
                                          <p:stCondLst>
                                            <p:cond delay="0"/>
                                          </p:stCondLst>
                                        </p:cTn>
                                        <p:tgtEl>
                                          <p:spTgt spid="296"/>
                                        </p:tgtEl>
                                        <p:attrNameLst>
                                          <p:attrName>style.visibility</p:attrName>
                                        </p:attrNameLst>
                                      </p:cBhvr>
                                      <p:to>
                                        <p:strVal val="visible"/>
                                      </p:to>
                                    </p:set>
                                    <p:animEffect transition="in" filter="wipe(up)">
                                      <p:cBhvr>
                                        <p:cTn id="89" dur="500"/>
                                        <p:tgtEl>
                                          <p:spTgt spid="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 grpId="0" animBg="1"/>
      <p:bldP spid="282" grpId="0" animBg="1"/>
      <p:bldP spid="282" grpId="1" animBg="1"/>
      <p:bldP spid="284" grpId="0" animBg="1"/>
      <p:bldP spid="285" grpId="0" animBg="1"/>
      <p:bldP spid="286" grpId="0" animBg="1"/>
      <p:bldP spid="287" grpId="0" animBg="1"/>
      <p:bldP spid="287" grpId="1" animBg="1"/>
      <p:bldP spid="287" grpId="2" animBg="1"/>
      <p:bldP spid="288" grpId="0" animBg="1"/>
      <p:bldP spid="288" grpId="1" animBg="1"/>
      <p:bldP spid="288" grpId="2" animBg="1"/>
      <p:bldP spid="289" grpId="0" animBg="1"/>
      <p:bldP spid="290" grpId="0" animBg="1"/>
      <p:bldP spid="291" grpId="0" animBg="1"/>
      <p:bldP spid="291" grpId="1" animBg="1"/>
      <p:bldP spid="292" grpId="0" animBg="1"/>
      <p:bldP spid="293" grpId="0" animBg="1"/>
      <p:bldP spid="293" grpId="1" animBg="1"/>
      <p:bldP spid="293" grpId="2" animBg="1"/>
      <p:bldP spid="294" grpId="0" animBg="1"/>
      <p:bldP spid="294" grpId="1" animBg="1"/>
      <p:bldP spid="323" grpId="0" animBg="1"/>
      <p:bldP spid="324"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4" name="Rectangle 293">
            <a:extLst>
              <a:ext uri="{FF2B5EF4-FFF2-40B4-BE49-F238E27FC236}">
                <a16:creationId xmlns:a16="http://schemas.microsoft.com/office/drawing/2014/main" id="{AD534A76-5A84-4FEB-9930-656E148BB218}"/>
              </a:ext>
            </a:extLst>
          </p:cNvPr>
          <p:cNvSpPr/>
          <p:nvPr/>
        </p:nvSpPr>
        <p:spPr bwMode="ltGray">
          <a:xfrm>
            <a:off x="906922" y="5037615"/>
            <a:ext cx="10378156" cy="1067266"/>
          </a:xfrm>
          <a:prstGeom prst="rect">
            <a:avLst/>
          </a:prstGeom>
          <a:no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90000"/>
              </a:lnSpc>
            </a:pPr>
            <a:endParaRPr lang="en-US" sz="1400" dirty="0">
              <a:solidFill>
                <a:schemeClr val="bg1"/>
              </a:solidFill>
            </a:endParaRPr>
          </a:p>
        </p:txBody>
      </p:sp>
      <p:sp>
        <p:nvSpPr>
          <p:cNvPr id="115" name="Rectangle 114"/>
          <p:cNvSpPr/>
          <p:nvPr/>
        </p:nvSpPr>
        <p:spPr bwMode="ltGray">
          <a:xfrm>
            <a:off x="906922" y="1899303"/>
            <a:ext cx="10378156" cy="2952332"/>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91440" bIns="0" rtlCol="0" anchor="t" anchorCtr="0"/>
          <a:lstStyle/>
          <a:p>
            <a:pPr algn="ctr" defTabSz="456890">
              <a:defRPr/>
            </a:pPr>
            <a:r>
              <a:rPr lang="en-US" dirty="0">
                <a:solidFill>
                  <a:schemeClr val="bg1"/>
                </a:solidFill>
                <a:ea typeface="MetricHPE" charset="0"/>
                <a:cs typeface="MetricHPE" charset="0"/>
              </a:rPr>
              <a:t>Data Virtualization Platform</a:t>
            </a:r>
            <a:endParaRPr lang="en-US" baseline="30000" dirty="0">
              <a:solidFill>
                <a:schemeClr val="bg1"/>
              </a:solidFill>
              <a:ea typeface="MetricHPE" charset="0"/>
              <a:cs typeface="MetricHPE" charset="0"/>
            </a:endParaRPr>
          </a:p>
        </p:txBody>
      </p:sp>
      <p:sp>
        <p:nvSpPr>
          <p:cNvPr id="561" name="Rectangle 560">
            <a:extLst>
              <a:ext uri="{FF2B5EF4-FFF2-40B4-BE49-F238E27FC236}">
                <a16:creationId xmlns:a16="http://schemas.microsoft.com/office/drawing/2014/main" id="{4B213260-66B1-4DE4-9B24-C5D221C92F2C}"/>
              </a:ext>
            </a:extLst>
          </p:cNvPr>
          <p:cNvSpPr/>
          <p:nvPr/>
        </p:nvSpPr>
        <p:spPr bwMode="ltGray">
          <a:xfrm>
            <a:off x="1098372" y="3792420"/>
            <a:ext cx="10026828" cy="1147221"/>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schemeClr val="bg1"/>
              </a:solidFill>
            </a:endParaRPr>
          </a:p>
        </p:txBody>
      </p:sp>
      <p:sp>
        <p:nvSpPr>
          <p:cNvPr id="562" name="Rectangle 561"/>
          <p:cNvSpPr/>
          <p:nvPr/>
        </p:nvSpPr>
        <p:spPr bwMode="ltGray">
          <a:xfrm>
            <a:off x="1098372" y="2338225"/>
            <a:ext cx="10026828" cy="135139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schemeClr val="bg1"/>
              </a:solidFill>
            </a:endParaRPr>
          </a:p>
        </p:txBody>
      </p:sp>
      <p:sp>
        <p:nvSpPr>
          <p:cNvPr id="278" name="Rectangle 277">
            <a:extLst>
              <a:ext uri="{FF2B5EF4-FFF2-40B4-BE49-F238E27FC236}">
                <a16:creationId xmlns:a16="http://schemas.microsoft.com/office/drawing/2014/main" id="{CC30F4A3-6C7C-4078-B5D0-B384E13961DA}"/>
              </a:ext>
            </a:extLst>
          </p:cNvPr>
          <p:cNvSpPr>
            <a:spLocks noChangeAspect="1"/>
          </p:cNvSpPr>
          <p:nvPr/>
        </p:nvSpPr>
        <p:spPr>
          <a:xfrm>
            <a:off x="7838425" y="4371933"/>
            <a:ext cx="182880" cy="182880"/>
          </a:xfrm>
          <a:prstGeom prst="rect">
            <a:avLst/>
          </a:prstGeom>
          <a:pattFill prst="horzBrick">
            <a:fgClr>
              <a:schemeClr val="tx1"/>
            </a:fgClr>
            <a:bgClr>
              <a:schemeClr val="accent3"/>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285" name="Rectangle 284">
            <a:extLst>
              <a:ext uri="{FF2B5EF4-FFF2-40B4-BE49-F238E27FC236}">
                <a16:creationId xmlns:a16="http://schemas.microsoft.com/office/drawing/2014/main" id="{BA2D0795-5220-4816-8D5B-100327C0B71E}"/>
              </a:ext>
            </a:extLst>
          </p:cNvPr>
          <p:cNvSpPr>
            <a:spLocks noChangeAspect="1"/>
          </p:cNvSpPr>
          <p:nvPr/>
        </p:nvSpPr>
        <p:spPr>
          <a:xfrm>
            <a:off x="7269734" y="4274590"/>
            <a:ext cx="182880" cy="182880"/>
          </a:xfrm>
          <a:prstGeom prst="rect">
            <a:avLst/>
          </a:prstGeom>
          <a:pattFill prst="wdUpDiag">
            <a:fgClr>
              <a:schemeClr val="tx1"/>
            </a:fgClr>
            <a:bgClr>
              <a:schemeClr val="accent2"/>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292" name="Rectangle 291"/>
          <p:cNvSpPr>
            <a:spLocks noChangeAspect="1"/>
          </p:cNvSpPr>
          <p:nvPr/>
        </p:nvSpPr>
        <p:spPr>
          <a:xfrm>
            <a:off x="7482441" y="4274590"/>
            <a:ext cx="182880" cy="182880"/>
          </a:xfrm>
          <a:prstGeom prst="rect">
            <a:avLst/>
          </a:prstGeom>
          <a:pattFill prst="solidDmnd">
            <a:fgClr>
              <a:schemeClr val="tx1"/>
            </a:fgClr>
            <a:bgClr>
              <a:schemeClr val="accent1"/>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290" name="Rectangle 289"/>
          <p:cNvSpPr>
            <a:spLocks noChangeAspect="1"/>
          </p:cNvSpPr>
          <p:nvPr/>
        </p:nvSpPr>
        <p:spPr>
          <a:xfrm>
            <a:off x="7699514" y="4274590"/>
            <a:ext cx="182880" cy="182880"/>
          </a:xfrm>
          <a:prstGeom prst="rect">
            <a:avLst/>
          </a:prstGeom>
          <a:pattFill prst="solidDmnd">
            <a:fgClr>
              <a:schemeClr val="tx1"/>
            </a:fgClr>
            <a:bgClr>
              <a:srgbClr val="80746E"/>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356" name="Rectangle 355">
            <a:extLst>
              <a:ext uri="{FF2B5EF4-FFF2-40B4-BE49-F238E27FC236}">
                <a16:creationId xmlns:a16="http://schemas.microsoft.com/office/drawing/2014/main" id="{F33A659B-88CC-4973-8B96-CFAD2B50E2E0}"/>
              </a:ext>
            </a:extLst>
          </p:cNvPr>
          <p:cNvSpPr>
            <a:spLocks noChangeAspect="1"/>
          </p:cNvSpPr>
          <p:nvPr/>
        </p:nvSpPr>
        <p:spPr>
          <a:xfrm>
            <a:off x="7632283" y="4371933"/>
            <a:ext cx="182880" cy="182880"/>
          </a:xfrm>
          <a:prstGeom prst="rect">
            <a:avLst/>
          </a:prstGeom>
          <a:solidFill>
            <a:schemeClr val="bg2"/>
          </a:solid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230" name="Rectangle 229">
            <a:extLst>
              <a:ext uri="{FF2B5EF4-FFF2-40B4-BE49-F238E27FC236}">
                <a16:creationId xmlns:a16="http://schemas.microsoft.com/office/drawing/2014/main" id="{42094826-E064-4C8C-80C1-002C0D821D9D}"/>
              </a:ext>
            </a:extLst>
          </p:cNvPr>
          <p:cNvSpPr>
            <a:spLocks noChangeAspect="1"/>
          </p:cNvSpPr>
          <p:nvPr/>
        </p:nvSpPr>
        <p:spPr>
          <a:xfrm>
            <a:off x="4997462" y="4274590"/>
            <a:ext cx="182880" cy="182880"/>
          </a:xfrm>
          <a:prstGeom prst="rect">
            <a:avLst/>
          </a:prstGeom>
          <a:pattFill prst="horzBrick">
            <a:fgClr>
              <a:schemeClr val="tx1"/>
            </a:fgClr>
            <a:bgClr>
              <a:srgbClr val="01A982"/>
            </a:bgClr>
          </a:pattFill>
          <a:ln w="12700" cap="flat" cmpd="sng" algn="ctr">
            <a:solidFill>
              <a:schemeClr val="tx1"/>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schemeClr val="bg1"/>
              </a:solidFill>
              <a:ea typeface="MetricHPE" charset="0"/>
              <a:cs typeface="MetricHPE" charset="0"/>
            </a:endParaRPr>
          </a:p>
        </p:txBody>
      </p:sp>
      <p:sp>
        <p:nvSpPr>
          <p:cNvPr id="233" name="Rectangle 232">
            <a:extLst>
              <a:ext uri="{FF2B5EF4-FFF2-40B4-BE49-F238E27FC236}">
                <a16:creationId xmlns:a16="http://schemas.microsoft.com/office/drawing/2014/main" id="{5BED45E4-662E-4309-B92A-5EF8BE7A5747}"/>
              </a:ext>
            </a:extLst>
          </p:cNvPr>
          <p:cNvSpPr>
            <a:spLocks noChangeAspect="1"/>
          </p:cNvSpPr>
          <p:nvPr/>
        </p:nvSpPr>
        <p:spPr>
          <a:xfrm>
            <a:off x="5217022" y="4274590"/>
            <a:ext cx="182880" cy="182880"/>
          </a:xfrm>
          <a:prstGeom prst="rect">
            <a:avLst/>
          </a:prstGeom>
          <a:pattFill prst="horzBrick">
            <a:fgClr>
              <a:schemeClr val="tx1"/>
            </a:fgClr>
            <a:bgClr>
              <a:schemeClr val="accent3"/>
            </a:bgClr>
          </a:pattFill>
          <a:ln w="12700" cap="flat" cmpd="sng" algn="ctr">
            <a:solidFill>
              <a:schemeClr val="tx1"/>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schemeClr val="bg1"/>
              </a:solidFill>
              <a:ea typeface="MetricHPE" charset="0"/>
              <a:cs typeface="MetricHPE" charset="0"/>
            </a:endParaRPr>
          </a:p>
        </p:txBody>
      </p:sp>
      <p:sp>
        <p:nvSpPr>
          <p:cNvPr id="302" name="Rectangle 301"/>
          <p:cNvSpPr>
            <a:spLocks noChangeAspect="1"/>
          </p:cNvSpPr>
          <p:nvPr/>
        </p:nvSpPr>
        <p:spPr>
          <a:xfrm>
            <a:off x="5169341" y="4371933"/>
            <a:ext cx="182880" cy="182880"/>
          </a:xfrm>
          <a:prstGeom prst="rect">
            <a:avLst/>
          </a:prstGeom>
          <a:pattFill prst="wdUpDiag">
            <a:fgClr>
              <a:schemeClr val="tx1"/>
            </a:fgClr>
            <a:bgClr>
              <a:schemeClr val="accent2"/>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236" name="Rectangle 235">
            <a:extLst>
              <a:ext uri="{FF2B5EF4-FFF2-40B4-BE49-F238E27FC236}">
                <a16:creationId xmlns:a16="http://schemas.microsoft.com/office/drawing/2014/main" id="{A6AA123C-750D-48E1-9DFA-B7F6FA0063FC}"/>
              </a:ext>
            </a:extLst>
          </p:cNvPr>
          <p:cNvSpPr>
            <a:spLocks noChangeAspect="1"/>
          </p:cNvSpPr>
          <p:nvPr/>
        </p:nvSpPr>
        <p:spPr>
          <a:xfrm>
            <a:off x="5142533" y="4419600"/>
            <a:ext cx="182880" cy="182880"/>
          </a:xfrm>
          <a:prstGeom prst="rect">
            <a:avLst/>
          </a:prstGeom>
          <a:solidFill>
            <a:schemeClr val="bg2"/>
          </a:solidFill>
          <a:ln w="12700" cap="flat" cmpd="sng" algn="ctr">
            <a:solidFill>
              <a:schemeClr val="tx1"/>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schemeClr val="bg1"/>
              </a:solidFill>
              <a:ea typeface="MetricHPE" charset="0"/>
              <a:cs typeface="MetricHPE" charset="0"/>
            </a:endParaRPr>
          </a:p>
        </p:txBody>
      </p:sp>
      <p:sp>
        <p:nvSpPr>
          <p:cNvPr id="282" name="Rectangle 281">
            <a:extLst>
              <a:ext uri="{FF2B5EF4-FFF2-40B4-BE49-F238E27FC236}">
                <a16:creationId xmlns:a16="http://schemas.microsoft.com/office/drawing/2014/main" id="{DB17722C-8934-4508-ABD3-F2C4FE482596}"/>
              </a:ext>
            </a:extLst>
          </p:cNvPr>
          <p:cNvSpPr>
            <a:spLocks noChangeAspect="1"/>
          </p:cNvSpPr>
          <p:nvPr/>
        </p:nvSpPr>
        <p:spPr>
          <a:xfrm>
            <a:off x="5826025" y="4371933"/>
            <a:ext cx="182880" cy="182880"/>
          </a:xfrm>
          <a:prstGeom prst="rect">
            <a:avLst/>
          </a:prstGeom>
          <a:solidFill>
            <a:schemeClr val="bg2"/>
          </a:solid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231" name="Rectangle 230">
            <a:extLst>
              <a:ext uri="{FF2B5EF4-FFF2-40B4-BE49-F238E27FC236}">
                <a16:creationId xmlns:a16="http://schemas.microsoft.com/office/drawing/2014/main" id="{9751C030-FD66-4469-9B26-A255D6179A32}"/>
              </a:ext>
            </a:extLst>
          </p:cNvPr>
          <p:cNvSpPr>
            <a:spLocks noChangeAspect="1"/>
          </p:cNvSpPr>
          <p:nvPr/>
        </p:nvSpPr>
        <p:spPr>
          <a:xfrm>
            <a:off x="5872137" y="4274590"/>
            <a:ext cx="182880" cy="182880"/>
          </a:xfrm>
          <a:prstGeom prst="rect">
            <a:avLst/>
          </a:prstGeom>
          <a:pattFill prst="horzBrick">
            <a:fgClr>
              <a:schemeClr val="tx1"/>
            </a:fgClr>
            <a:bgClr>
              <a:srgbClr val="01A982"/>
            </a:bgClr>
          </a:pattFill>
          <a:ln w="12700" cap="flat" cmpd="sng" algn="ctr">
            <a:solidFill>
              <a:schemeClr val="tx1"/>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schemeClr val="bg1"/>
              </a:solidFill>
              <a:ea typeface="MetricHPE" charset="0"/>
              <a:cs typeface="MetricHPE" charset="0"/>
            </a:endParaRPr>
          </a:p>
        </p:txBody>
      </p:sp>
      <p:sp>
        <p:nvSpPr>
          <p:cNvPr id="366" name="Rectangle 365">
            <a:extLst>
              <a:ext uri="{FF2B5EF4-FFF2-40B4-BE49-F238E27FC236}">
                <a16:creationId xmlns:a16="http://schemas.microsoft.com/office/drawing/2014/main" id="{32CEB4DA-D41B-453C-A0B5-AB1F32D08A03}"/>
              </a:ext>
            </a:extLst>
          </p:cNvPr>
          <p:cNvSpPr>
            <a:spLocks noChangeAspect="1"/>
          </p:cNvSpPr>
          <p:nvPr/>
        </p:nvSpPr>
        <p:spPr>
          <a:xfrm>
            <a:off x="10312795" y="4274590"/>
            <a:ext cx="182880" cy="182880"/>
          </a:xfrm>
          <a:prstGeom prst="rect">
            <a:avLst/>
          </a:prstGeom>
          <a:pattFill prst="solidDmnd">
            <a:fgClr>
              <a:schemeClr val="tx1"/>
            </a:fgClr>
            <a:bgClr>
              <a:srgbClr val="80746E"/>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367" name="Rectangle 366">
            <a:extLst>
              <a:ext uri="{FF2B5EF4-FFF2-40B4-BE49-F238E27FC236}">
                <a16:creationId xmlns:a16="http://schemas.microsoft.com/office/drawing/2014/main" id="{879A017E-DB31-4A5C-9849-39ABA7A80892}"/>
              </a:ext>
            </a:extLst>
          </p:cNvPr>
          <p:cNvSpPr>
            <a:spLocks noChangeAspect="1"/>
          </p:cNvSpPr>
          <p:nvPr/>
        </p:nvSpPr>
        <p:spPr>
          <a:xfrm>
            <a:off x="10259062" y="4371933"/>
            <a:ext cx="182880" cy="182880"/>
          </a:xfrm>
          <a:prstGeom prst="rect">
            <a:avLst/>
          </a:prstGeom>
          <a:solidFill>
            <a:schemeClr val="accent4"/>
          </a:solid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365" name="Rectangle 364">
            <a:extLst>
              <a:ext uri="{FF2B5EF4-FFF2-40B4-BE49-F238E27FC236}">
                <a16:creationId xmlns:a16="http://schemas.microsoft.com/office/drawing/2014/main" id="{BFBC1577-3C00-413C-AE33-164590F7B912}"/>
              </a:ext>
            </a:extLst>
          </p:cNvPr>
          <p:cNvSpPr>
            <a:spLocks noChangeAspect="1"/>
          </p:cNvSpPr>
          <p:nvPr/>
        </p:nvSpPr>
        <p:spPr>
          <a:xfrm>
            <a:off x="9890300" y="4274590"/>
            <a:ext cx="182880" cy="182880"/>
          </a:xfrm>
          <a:prstGeom prst="rect">
            <a:avLst/>
          </a:prstGeom>
          <a:solidFill>
            <a:schemeClr val="accent4"/>
          </a:solid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369" name="Rectangle 368">
            <a:extLst>
              <a:ext uri="{FF2B5EF4-FFF2-40B4-BE49-F238E27FC236}">
                <a16:creationId xmlns:a16="http://schemas.microsoft.com/office/drawing/2014/main" id="{A82A33CB-6E13-4121-977F-1C39A32333EC}"/>
              </a:ext>
            </a:extLst>
          </p:cNvPr>
          <p:cNvSpPr>
            <a:spLocks noChangeAspect="1"/>
          </p:cNvSpPr>
          <p:nvPr/>
        </p:nvSpPr>
        <p:spPr>
          <a:xfrm>
            <a:off x="9451014" y="4274590"/>
            <a:ext cx="182880" cy="182880"/>
          </a:xfrm>
          <a:prstGeom prst="rect">
            <a:avLst/>
          </a:prstGeom>
          <a:pattFill prst="horzBrick">
            <a:fgClr>
              <a:schemeClr val="tx1"/>
            </a:fgClr>
            <a:bgClr>
              <a:srgbClr val="01A982"/>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380" name="Rectangle 379">
            <a:extLst>
              <a:ext uri="{FF2B5EF4-FFF2-40B4-BE49-F238E27FC236}">
                <a16:creationId xmlns:a16="http://schemas.microsoft.com/office/drawing/2014/main" id="{B5BDBE0D-B9B4-4911-9ECC-525107E8DA27}"/>
              </a:ext>
            </a:extLst>
          </p:cNvPr>
          <p:cNvSpPr>
            <a:spLocks noChangeAspect="1"/>
          </p:cNvSpPr>
          <p:nvPr/>
        </p:nvSpPr>
        <p:spPr>
          <a:xfrm>
            <a:off x="9397104" y="4371933"/>
            <a:ext cx="182880" cy="182880"/>
          </a:xfrm>
          <a:prstGeom prst="rect">
            <a:avLst/>
          </a:prstGeom>
          <a:pattFill prst="solidDmnd">
            <a:fgClr>
              <a:schemeClr val="tx1"/>
            </a:fgClr>
            <a:bgClr>
              <a:srgbClr val="80746E"/>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392" name="Rectangle 391">
            <a:extLst>
              <a:ext uri="{FF2B5EF4-FFF2-40B4-BE49-F238E27FC236}">
                <a16:creationId xmlns:a16="http://schemas.microsoft.com/office/drawing/2014/main" id="{91A951E0-6BFD-4A4C-9217-839A0340E379}"/>
              </a:ext>
            </a:extLst>
          </p:cNvPr>
          <p:cNvSpPr>
            <a:spLocks noChangeAspect="1"/>
          </p:cNvSpPr>
          <p:nvPr/>
        </p:nvSpPr>
        <p:spPr>
          <a:xfrm>
            <a:off x="10205328" y="4444164"/>
            <a:ext cx="182880" cy="182880"/>
          </a:xfrm>
          <a:prstGeom prst="rect">
            <a:avLst/>
          </a:prstGeom>
          <a:pattFill prst="horzBrick">
            <a:fgClr>
              <a:schemeClr val="tx1"/>
            </a:fgClr>
            <a:bgClr>
              <a:srgbClr val="01A982"/>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393" name="Rectangle 392">
            <a:extLst>
              <a:ext uri="{FF2B5EF4-FFF2-40B4-BE49-F238E27FC236}">
                <a16:creationId xmlns:a16="http://schemas.microsoft.com/office/drawing/2014/main" id="{6BCB193F-66FB-491F-A9B8-836E290829A6}"/>
              </a:ext>
            </a:extLst>
          </p:cNvPr>
          <p:cNvSpPr>
            <a:spLocks noChangeAspect="1"/>
          </p:cNvSpPr>
          <p:nvPr/>
        </p:nvSpPr>
        <p:spPr>
          <a:xfrm>
            <a:off x="10104120" y="4274590"/>
            <a:ext cx="182880" cy="182880"/>
          </a:xfrm>
          <a:prstGeom prst="rect">
            <a:avLst/>
          </a:prstGeom>
          <a:pattFill prst="horzBrick">
            <a:fgClr>
              <a:schemeClr val="tx1"/>
            </a:fgClr>
            <a:bgClr>
              <a:srgbClr val="01A982"/>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469" name="Rectangle 468">
            <a:extLst>
              <a:ext uri="{FF2B5EF4-FFF2-40B4-BE49-F238E27FC236}">
                <a16:creationId xmlns:a16="http://schemas.microsoft.com/office/drawing/2014/main" id="{6C46F1CD-1918-45F2-B719-A578971DA340}"/>
              </a:ext>
            </a:extLst>
          </p:cNvPr>
          <p:cNvSpPr>
            <a:spLocks noChangeAspect="1"/>
          </p:cNvSpPr>
          <p:nvPr/>
        </p:nvSpPr>
        <p:spPr>
          <a:xfrm>
            <a:off x="10327193" y="3079949"/>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470" name="Rectangle 469">
            <a:extLst>
              <a:ext uri="{FF2B5EF4-FFF2-40B4-BE49-F238E27FC236}">
                <a16:creationId xmlns:a16="http://schemas.microsoft.com/office/drawing/2014/main" id="{3B4EB53C-0F5F-46F3-AB99-8738CF3C80CE}"/>
              </a:ext>
            </a:extLst>
          </p:cNvPr>
          <p:cNvSpPr>
            <a:spLocks noChangeAspect="1"/>
          </p:cNvSpPr>
          <p:nvPr/>
        </p:nvSpPr>
        <p:spPr>
          <a:xfrm>
            <a:off x="10273460" y="3177928"/>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548" name="Rectangle 547">
            <a:extLst>
              <a:ext uri="{FF2B5EF4-FFF2-40B4-BE49-F238E27FC236}">
                <a16:creationId xmlns:a16="http://schemas.microsoft.com/office/drawing/2014/main" id="{735B0DE9-76B3-45D7-8D65-0B94CE74D50E}"/>
              </a:ext>
            </a:extLst>
          </p:cNvPr>
          <p:cNvSpPr>
            <a:spLocks noChangeAspect="1"/>
          </p:cNvSpPr>
          <p:nvPr/>
        </p:nvSpPr>
        <p:spPr>
          <a:xfrm>
            <a:off x="9892508" y="3080648"/>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549" name="Rectangle 548">
            <a:extLst>
              <a:ext uri="{FF2B5EF4-FFF2-40B4-BE49-F238E27FC236}">
                <a16:creationId xmlns:a16="http://schemas.microsoft.com/office/drawing/2014/main" id="{A8AAFDB2-9BA1-489B-BA1B-1B7E6B1D79CC}"/>
              </a:ext>
            </a:extLst>
          </p:cNvPr>
          <p:cNvSpPr>
            <a:spLocks noChangeAspect="1"/>
          </p:cNvSpPr>
          <p:nvPr/>
        </p:nvSpPr>
        <p:spPr>
          <a:xfrm>
            <a:off x="9465412" y="3080648"/>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550" name="Rectangle 549">
            <a:extLst>
              <a:ext uri="{FF2B5EF4-FFF2-40B4-BE49-F238E27FC236}">
                <a16:creationId xmlns:a16="http://schemas.microsoft.com/office/drawing/2014/main" id="{DCE72090-3C06-4A4E-B8F8-FACC54B06CE4}"/>
              </a:ext>
            </a:extLst>
          </p:cNvPr>
          <p:cNvSpPr>
            <a:spLocks noChangeAspect="1"/>
          </p:cNvSpPr>
          <p:nvPr/>
        </p:nvSpPr>
        <p:spPr>
          <a:xfrm>
            <a:off x="9411502" y="3177928"/>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560" name="Rectangle 559">
            <a:extLst>
              <a:ext uri="{FF2B5EF4-FFF2-40B4-BE49-F238E27FC236}">
                <a16:creationId xmlns:a16="http://schemas.microsoft.com/office/drawing/2014/main" id="{9AA9E676-431F-4AA0-9798-DC1E2536362B}"/>
              </a:ext>
            </a:extLst>
          </p:cNvPr>
          <p:cNvSpPr>
            <a:spLocks noChangeAspect="1"/>
          </p:cNvSpPr>
          <p:nvPr/>
        </p:nvSpPr>
        <p:spPr>
          <a:xfrm>
            <a:off x="10219726" y="3254128"/>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580" name="Rectangle 579">
            <a:extLst>
              <a:ext uri="{FF2B5EF4-FFF2-40B4-BE49-F238E27FC236}">
                <a16:creationId xmlns:a16="http://schemas.microsoft.com/office/drawing/2014/main" id="{77006D17-8C07-429F-A63D-C16304A4E19B}"/>
              </a:ext>
            </a:extLst>
          </p:cNvPr>
          <p:cNvSpPr>
            <a:spLocks noChangeAspect="1"/>
          </p:cNvSpPr>
          <p:nvPr/>
        </p:nvSpPr>
        <p:spPr>
          <a:xfrm>
            <a:off x="10118518" y="3079949"/>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484" name="Rectangle 483">
            <a:extLst>
              <a:ext uri="{FF2B5EF4-FFF2-40B4-BE49-F238E27FC236}">
                <a16:creationId xmlns:a16="http://schemas.microsoft.com/office/drawing/2014/main" id="{0548C16C-E530-4BFB-B88C-7BC199571A3F}"/>
              </a:ext>
            </a:extLst>
          </p:cNvPr>
          <p:cNvSpPr>
            <a:spLocks noChangeAspect="1"/>
          </p:cNvSpPr>
          <p:nvPr/>
        </p:nvSpPr>
        <p:spPr>
          <a:xfrm>
            <a:off x="7847765" y="3175358"/>
            <a:ext cx="182880" cy="182880"/>
          </a:xfrm>
          <a:prstGeom prst="rect">
            <a:avLst/>
          </a:prstGeom>
          <a:pattFill prst="horzBrick">
            <a:fgClr>
              <a:schemeClr val="tx1"/>
            </a:fgClr>
            <a:bgClr>
              <a:schemeClr val="accent3"/>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537" name="Rectangle 536">
            <a:extLst>
              <a:ext uri="{FF2B5EF4-FFF2-40B4-BE49-F238E27FC236}">
                <a16:creationId xmlns:a16="http://schemas.microsoft.com/office/drawing/2014/main" id="{EEAF6499-ACC4-42CD-A74B-4EF152A9B72B}"/>
              </a:ext>
            </a:extLst>
          </p:cNvPr>
          <p:cNvSpPr>
            <a:spLocks noChangeAspect="1"/>
          </p:cNvSpPr>
          <p:nvPr/>
        </p:nvSpPr>
        <p:spPr>
          <a:xfrm>
            <a:off x="7926345" y="3080648"/>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354" name="Rectangle 353">
            <a:extLst>
              <a:ext uri="{FF2B5EF4-FFF2-40B4-BE49-F238E27FC236}">
                <a16:creationId xmlns:a16="http://schemas.microsoft.com/office/drawing/2014/main" id="{C0D5C579-5A4F-44C1-863F-365BF2B1D2BB}"/>
              </a:ext>
            </a:extLst>
          </p:cNvPr>
          <p:cNvSpPr>
            <a:spLocks noChangeAspect="1"/>
          </p:cNvSpPr>
          <p:nvPr/>
        </p:nvSpPr>
        <p:spPr>
          <a:xfrm>
            <a:off x="7833367" y="4371933"/>
            <a:ext cx="182880" cy="182880"/>
          </a:xfrm>
          <a:prstGeom prst="rect">
            <a:avLst/>
          </a:prstGeom>
          <a:pattFill prst="horzBrick">
            <a:fgClr>
              <a:schemeClr val="tx1"/>
            </a:fgClr>
            <a:bgClr>
              <a:schemeClr val="accent3"/>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339" name="Rectangle 338">
            <a:extLst>
              <a:ext uri="{FF2B5EF4-FFF2-40B4-BE49-F238E27FC236}">
                <a16:creationId xmlns:a16="http://schemas.microsoft.com/office/drawing/2014/main" id="{EBBF716D-CD64-4DA4-87D6-1C34AE111E71}"/>
              </a:ext>
            </a:extLst>
          </p:cNvPr>
          <p:cNvSpPr>
            <a:spLocks noChangeAspect="1"/>
          </p:cNvSpPr>
          <p:nvPr/>
        </p:nvSpPr>
        <p:spPr>
          <a:xfrm>
            <a:off x="7911947" y="4274590"/>
            <a:ext cx="182880" cy="182880"/>
          </a:xfrm>
          <a:prstGeom prst="rect">
            <a:avLst/>
          </a:prstGeom>
          <a:pattFill prst="horzBrick">
            <a:fgClr>
              <a:schemeClr val="tx1"/>
            </a:fgClr>
            <a:bgClr>
              <a:srgbClr val="01A982"/>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411" name="Rectangle 410">
            <a:extLst>
              <a:ext uri="{FF2B5EF4-FFF2-40B4-BE49-F238E27FC236}">
                <a16:creationId xmlns:a16="http://schemas.microsoft.com/office/drawing/2014/main" id="{590667C6-10FA-43AC-908F-1434F51CF8F2}"/>
              </a:ext>
            </a:extLst>
          </p:cNvPr>
          <p:cNvSpPr>
            <a:spLocks noChangeAspect="1"/>
          </p:cNvSpPr>
          <p:nvPr/>
        </p:nvSpPr>
        <p:spPr>
          <a:xfrm>
            <a:off x="7282912" y="3080648"/>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496" name="Rectangle 495">
            <a:extLst>
              <a:ext uri="{FF2B5EF4-FFF2-40B4-BE49-F238E27FC236}">
                <a16:creationId xmlns:a16="http://schemas.microsoft.com/office/drawing/2014/main" id="{A18D5F49-2CCD-4290-A49C-92398CB35B5F}"/>
              </a:ext>
            </a:extLst>
          </p:cNvPr>
          <p:cNvSpPr>
            <a:spLocks noChangeAspect="1"/>
          </p:cNvSpPr>
          <p:nvPr/>
        </p:nvSpPr>
        <p:spPr>
          <a:xfrm>
            <a:off x="7280406" y="3079949"/>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251" name="Rectangle 250"/>
          <p:cNvSpPr>
            <a:spLocks noChangeAspect="1"/>
          </p:cNvSpPr>
          <p:nvPr/>
        </p:nvSpPr>
        <p:spPr>
          <a:xfrm>
            <a:off x="7268514" y="4274590"/>
            <a:ext cx="182880" cy="182880"/>
          </a:xfrm>
          <a:prstGeom prst="rect">
            <a:avLst/>
          </a:prstGeom>
          <a:pattFill prst="wdUpDiag">
            <a:fgClr>
              <a:schemeClr val="tx1"/>
            </a:fgClr>
            <a:bgClr>
              <a:schemeClr val="accent2"/>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257" name="Rectangle 256"/>
          <p:cNvSpPr>
            <a:spLocks noChangeAspect="1"/>
          </p:cNvSpPr>
          <p:nvPr/>
        </p:nvSpPr>
        <p:spPr>
          <a:xfrm>
            <a:off x="7192839" y="4371933"/>
            <a:ext cx="182880" cy="182880"/>
          </a:xfrm>
          <a:prstGeom prst="rect">
            <a:avLst/>
          </a:prstGeom>
          <a:pattFill prst="wdUpDiag">
            <a:fgClr>
              <a:schemeClr val="tx1"/>
            </a:fgClr>
            <a:bgClr>
              <a:schemeClr val="accent4"/>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341" name="Rectangle 340">
            <a:extLst>
              <a:ext uri="{FF2B5EF4-FFF2-40B4-BE49-F238E27FC236}">
                <a16:creationId xmlns:a16="http://schemas.microsoft.com/office/drawing/2014/main" id="{25F2191D-2D0E-4847-B736-088A7D839540}"/>
              </a:ext>
            </a:extLst>
          </p:cNvPr>
          <p:cNvSpPr>
            <a:spLocks noChangeAspect="1"/>
          </p:cNvSpPr>
          <p:nvPr/>
        </p:nvSpPr>
        <p:spPr>
          <a:xfrm>
            <a:off x="7117165" y="4444164"/>
            <a:ext cx="182880" cy="182880"/>
          </a:xfrm>
          <a:prstGeom prst="rect">
            <a:avLst/>
          </a:prstGeom>
          <a:pattFill prst="horzBrick">
            <a:fgClr>
              <a:schemeClr val="tx1"/>
            </a:fgClr>
            <a:bgClr>
              <a:schemeClr val="accent3"/>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281" name="Rectangle 280"/>
          <p:cNvSpPr>
            <a:spLocks noChangeAspect="1"/>
          </p:cNvSpPr>
          <p:nvPr/>
        </p:nvSpPr>
        <p:spPr>
          <a:xfrm>
            <a:off x="5823127" y="4371933"/>
            <a:ext cx="182880" cy="182880"/>
          </a:xfrm>
          <a:prstGeom prst="rect">
            <a:avLst/>
          </a:prstGeom>
          <a:solidFill>
            <a:schemeClr val="bg2"/>
          </a:solid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190" name="Rectangle 189">
            <a:extLst>
              <a:ext uri="{FF2B5EF4-FFF2-40B4-BE49-F238E27FC236}">
                <a16:creationId xmlns:a16="http://schemas.microsoft.com/office/drawing/2014/main" id="{C6AAD677-4573-4681-9843-0CE442C5009B}"/>
              </a:ext>
            </a:extLst>
          </p:cNvPr>
          <p:cNvSpPr>
            <a:spLocks noChangeAspect="1"/>
          </p:cNvSpPr>
          <p:nvPr/>
        </p:nvSpPr>
        <p:spPr>
          <a:xfrm>
            <a:off x="2855382" y="4274590"/>
            <a:ext cx="182880" cy="182880"/>
          </a:xfrm>
          <a:prstGeom prst="rect">
            <a:avLst/>
          </a:prstGeom>
          <a:pattFill prst="horzBrick">
            <a:fgClr>
              <a:schemeClr val="tx1"/>
            </a:fgClr>
            <a:bgClr>
              <a:srgbClr val="01A982"/>
            </a:bgClr>
          </a:pattFill>
          <a:ln w="12700" cap="flat" cmpd="sng" algn="ctr">
            <a:solidFill>
              <a:schemeClr val="tx1"/>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schemeClr val="bg1"/>
              </a:solidFill>
              <a:ea typeface="MetricHPE" charset="0"/>
              <a:cs typeface="MetricHPE" charset="0"/>
            </a:endParaRPr>
          </a:p>
        </p:txBody>
      </p:sp>
      <p:sp>
        <p:nvSpPr>
          <p:cNvPr id="191" name="Rectangle 190">
            <a:extLst>
              <a:ext uri="{FF2B5EF4-FFF2-40B4-BE49-F238E27FC236}">
                <a16:creationId xmlns:a16="http://schemas.microsoft.com/office/drawing/2014/main" id="{71A7AF7E-965C-49EF-821A-29F8676CB941}"/>
              </a:ext>
            </a:extLst>
          </p:cNvPr>
          <p:cNvSpPr>
            <a:spLocks noChangeAspect="1"/>
          </p:cNvSpPr>
          <p:nvPr/>
        </p:nvSpPr>
        <p:spPr>
          <a:xfrm>
            <a:off x="3495313" y="4274590"/>
            <a:ext cx="182880" cy="182880"/>
          </a:xfrm>
          <a:prstGeom prst="rect">
            <a:avLst/>
          </a:prstGeom>
          <a:pattFill prst="horzBrick">
            <a:fgClr>
              <a:schemeClr val="tx1"/>
            </a:fgClr>
            <a:bgClr>
              <a:schemeClr val="accent3"/>
            </a:bgClr>
          </a:pattFill>
          <a:ln w="12700" cap="flat" cmpd="sng" algn="ctr">
            <a:solidFill>
              <a:schemeClr val="tx1"/>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schemeClr val="bg1"/>
              </a:solidFill>
              <a:ea typeface="MetricHPE" charset="0"/>
              <a:cs typeface="MetricHPE" charset="0"/>
            </a:endParaRPr>
          </a:p>
        </p:txBody>
      </p:sp>
      <p:sp>
        <p:nvSpPr>
          <p:cNvPr id="193" name="Rectangle 192">
            <a:extLst>
              <a:ext uri="{FF2B5EF4-FFF2-40B4-BE49-F238E27FC236}">
                <a16:creationId xmlns:a16="http://schemas.microsoft.com/office/drawing/2014/main" id="{D099032A-4FF8-4D11-8178-14CFFE941E9D}"/>
              </a:ext>
            </a:extLst>
          </p:cNvPr>
          <p:cNvSpPr>
            <a:spLocks noChangeAspect="1"/>
          </p:cNvSpPr>
          <p:nvPr/>
        </p:nvSpPr>
        <p:spPr>
          <a:xfrm>
            <a:off x="3274562" y="4274590"/>
            <a:ext cx="182880" cy="182880"/>
          </a:xfrm>
          <a:prstGeom prst="rect">
            <a:avLst/>
          </a:prstGeom>
          <a:pattFill prst="horzBrick">
            <a:fgClr>
              <a:schemeClr val="tx1"/>
            </a:fgClr>
            <a:bgClr>
              <a:schemeClr val="accent3"/>
            </a:bgClr>
          </a:pattFill>
          <a:ln w="12700" cap="flat" cmpd="sng" algn="ctr">
            <a:solidFill>
              <a:schemeClr val="tx1"/>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schemeClr val="bg1"/>
              </a:solidFill>
              <a:ea typeface="MetricHPE" charset="0"/>
              <a:cs typeface="MetricHPE" charset="0"/>
            </a:endParaRPr>
          </a:p>
        </p:txBody>
      </p:sp>
      <p:sp>
        <p:nvSpPr>
          <p:cNvPr id="2" name="Title 1"/>
          <p:cNvSpPr>
            <a:spLocks noGrp="1"/>
          </p:cNvSpPr>
          <p:nvPr>
            <p:ph type="title"/>
          </p:nvPr>
        </p:nvSpPr>
        <p:spPr/>
        <p:txBody>
          <a:bodyPr/>
          <a:lstStyle/>
          <a:p>
            <a:r>
              <a:rPr lang="en-US"/>
              <a:t>HPE SimpliVity data virtualization platform</a:t>
            </a:r>
            <a:endParaRPr lang="en-US" dirty="0"/>
          </a:p>
        </p:txBody>
      </p:sp>
      <p:sp>
        <p:nvSpPr>
          <p:cNvPr id="202" name="TextBox 201"/>
          <p:cNvSpPr txBox="1"/>
          <p:nvPr/>
        </p:nvSpPr>
        <p:spPr>
          <a:xfrm>
            <a:off x="3416834" y="6196434"/>
            <a:ext cx="4006823" cy="323151"/>
          </a:xfrm>
          <a:prstGeom prst="rect">
            <a:avLst/>
          </a:prstGeom>
          <a:noFill/>
        </p:spPr>
        <p:txBody>
          <a:bodyPr wrap="square" lIns="91380" tIns="45689" rIns="91380" bIns="45689" rtlCol="0" anchor="ctr" anchorCtr="0">
            <a:spAutoFit/>
          </a:bodyPr>
          <a:lstStyle/>
          <a:p>
            <a:pPr algn="ctr"/>
            <a:r>
              <a:rPr lang="en-US" sz="1500" dirty="0">
                <a:ln w="1905">
                  <a:noFill/>
                </a:ln>
                <a:solidFill>
                  <a:schemeClr val="bg1"/>
                </a:solidFill>
                <a:ea typeface="MetricHPE" charset="0"/>
                <a:cs typeface="MetricHPE" charset="0"/>
              </a:rPr>
              <a:t>“The best IO is the one you don’t have to do.”</a:t>
            </a:r>
          </a:p>
        </p:txBody>
      </p:sp>
      <p:sp>
        <p:nvSpPr>
          <p:cNvPr id="55" name="Rectangle 54"/>
          <p:cNvSpPr/>
          <p:nvPr/>
        </p:nvSpPr>
        <p:spPr bwMode="ltGray">
          <a:xfrm>
            <a:off x="2631776" y="4188275"/>
            <a:ext cx="1394750" cy="614897"/>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schemeClr val="bg1"/>
              </a:solidFill>
            </a:endParaRPr>
          </a:p>
        </p:txBody>
      </p:sp>
      <p:sp>
        <p:nvSpPr>
          <p:cNvPr id="170" name="Rectangle 169"/>
          <p:cNvSpPr/>
          <p:nvPr/>
        </p:nvSpPr>
        <p:spPr bwMode="ltGray">
          <a:xfrm>
            <a:off x="4813113" y="4185703"/>
            <a:ext cx="1394750" cy="614897"/>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schemeClr val="bg1"/>
              </a:solidFill>
            </a:endParaRPr>
          </a:p>
        </p:txBody>
      </p:sp>
      <p:sp>
        <p:nvSpPr>
          <p:cNvPr id="171" name="Rectangle 170"/>
          <p:cNvSpPr/>
          <p:nvPr/>
        </p:nvSpPr>
        <p:spPr bwMode="ltGray">
          <a:xfrm>
            <a:off x="6994450" y="4185703"/>
            <a:ext cx="1394750" cy="614897"/>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schemeClr val="bg1"/>
              </a:solidFill>
            </a:endParaRPr>
          </a:p>
        </p:txBody>
      </p:sp>
      <p:sp>
        <p:nvSpPr>
          <p:cNvPr id="172" name="Rectangle 171"/>
          <p:cNvSpPr/>
          <p:nvPr/>
        </p:nvSpPr>
        <p:spPr bwMode="ltGray">
          <a:xfrm>
            <a:off x="9175786" y="4185830"/>
            <a:ext cx="1398166" cy="616402"/>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schemeClr val="bg1"/>
              </a:solidFill>
            </a:endParaRPr>
          </a:p>
        </p:txBody>
      </p:sp>
      <p:sp>
        <p:nvSpPr>
          <p:cNvPr id="563" name="Rectangle 562"/>
          <p:cNvSpPr/>
          <p:nvPr/>
        </p:nvSpPr>
        <p:spPr bwMode="ltGray">
          <a:xfrm>
            <a:off x="2634228" y="2814458"/>
            <a:ext cx="1394750" cy="794553"/>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schemeClr val="bg1"/>
              </a:solidFill>
            </a:endParaRPr>
          </a:p>
        </p:txBody>
      </p:sp>
      <p:sp>
        <p:nvSpPr>
          <p:cNvPr id="564" name="Rectangle 563"/>
          <p:cNvSpPr/>
          <p:nvPr/>
        </p:nvSpPr>
        <p:spPr bwMode="ltGray">
          <a:xfrm>
            <a:off x="4815565" y="2811886"/>
            <a:ext cx="1394750" cy="794553"/>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schemeClr val="bg1"/>
              </a:solidFill>
            </a:endParaRPr>
          </a:p>
        </p:txBody>
      </p:sp>
      <p:sp>
        <p:nvSpPr>
          <p:cNvPr id="565" name="Rectangle 564"/>
          <p:cNvSpPr/>
          <p:nvPr/>
        </p:nvSpPr>
        <p:spPr bwMode="ltGray">
          <a:xfrm>
            <a:off x="6996902" y="2811886"/>
            <a:ext cx="1394750" cy="794553"/>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schemeClr val="bg1"/>
              </a:solidFill>
            </a:endParaRPr>
          </a:p>
        </p:txBody>
      </p:sp>
      <p:sp>
        <p:nvSpPr>
          <p:cNvPr id="566" name="Rectangle 565"/>
          <p:cNvSpPr/>
          <p:nvPr/>
        </p:nvSpPr>
        <p:spPr bwMode="ltGray">
          <a:xfrm>
            <a:off x="9178238" y="2811632"/>
            <a:ext cx="1398166" cy="796498"/>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schemeClr val="bg1"/>
              </a:solidFill>
            </a:endParaRPr>
          </a:p>
        </p:txBody>
      </p:sp>
      <p:grpSp>
        <p:nvGrpSpPr>
          <p:cNvPr id="7" name="Group 6"/>
          <p:cNvGrpSpPr/>
          <p:nvPr/>
        </p:nvGrpSpPr>
        <p:grpSpPr>
          <a:xfrm>
            <a:off x="3095836" y="2667000"/>
            <a:ext cx="475209" cy="279511"/>
            <a:chOff x="3095836" y="2659160"/>
            <a:chExt cx="475209" cy="279511"/>
          </a:xfrm>
        </p:grpSpPr>
        <p:sp>
          <p:nvSpPr>
            <p:cNvPr id="6" name="Rectangle 5"/>
            <p:cNvSpPr/>
            <p:nvPr/>
          </p:nvSpPr>
          <p:spPr bwMode="ltGray">
            <a:xfrm>
              <a:off x="3095836" y="2767621"/>
              <a:ext cx="475209" cy="94085"/>
            </a:xfrm>
            <a:prstGeom prst="rect">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schemeClr val="bg1"/>
                </a:solidFill>
              </a:endParaRPr>
            </a:p>
          </p:txBody>
        </p:sp>
        <p:pic>
          <p:nvPicPr>
            <p:cNvPr id="567" name="Picture 566"/>
            <p:cNvPicPr>
              <a:picLocks noChangeAspect="1"/>
            </p:cNvPicPr>
            <p:nvPr/>
          </p:nvPicPr>
          <p:blipFill>
            <a:blip r:embed="rId3" cstate="screen">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3190900" y="2659160"/>
              <a:ext cx="279511" cy="279511"/>
            </a:xfrm>
            <a:prstGeom prst="rect">
              <a:avLst/>
            </a:prstGeom>
          </p:spPr>
        </p:pic>
      </p:grpSp>
      <p:grpSp>
        <p:nvGrpSpPr>
          <p:cNvPr id="568" name="Group 567"/>
          <p:cNvGrpSpPr/>
          <p:nvPr/>
        </p:nvGrpSpPr>
        <p:grpSpPr>
          <a:xfrm>
            <a:off x="5283656" y="2667000"/>
            <a:ext cx="475209" cy="279511"/>
            <a:chOff x="3095836" y="2659160"/>
            <a:chExt cx="475209" cy="279511"/>
          </a:xfrm>
        </p:grpSpPr>
        <p:sp>
          <p:nvSpPr>
            <p:cNvPr id="569" name="Rectangle 568"/>
            <p:cNvSpPr/>
            <p:nvPr/>
          </p:nvSpPr>
          <p:spPr bwMode="ltGray">
            <a:xfrm>
              <a:off x="3095836" y="2767621"/>
              <a:ext cx="475209" cy="94085"/>
            </a:xfrm>
            <a:prstGeom prst="rect">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schemeClr val="bg1"/>
                </a:solidFill>
              </a:endParaRPr>
            </a:p>
          </p:txBody>
        </p:sp>
        <p:pic>
          <p:nvPicPr>
            <p:cNvPr id="570" name="Picture 569"/>
            <p:cNvPicPr>
              <a:picLocks noChangeAspect="1"/>
            </p:cNvPicPr>
            <p:nvPr/>
          </p:nvPicPr>
          <p:blipFill>
            <a:blip r:embed="rId3" cstate="screen">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3190900" y="2659160"/>
              <a:ext cx="279511" cy="279511"/>
            </a:xfrm>
            <a:prstGeom prst="rect">
              <a:avLst/>
            </a:prstGeom>
          </p:spPr>
        </p:pic>
      </p:grpSp>
      <p:grpSp>
        <p:nvGrpSpPr>
          <p:cNvPr id="571" name="Group 570"/>
          <p:cNvGrpSpPr/>
          <p:nvPr/>
        </p:nvGrpSpPr>
        <p:grpSpPr>
          <a:xfrm>
            <a:off x="7471476" y="2667000"/>
            <a:ext cx="475209" cy="279511"/>
            <a:chOff x="3095836" y="2659160"/>
            <a:chExt cx="475209" cy="279511"/>
          </a:xfrm>
        </p:grpSpPr>
        <p:sp>
          <p:nvSpPr>
            <p:cNvPr id="572" name="Rectangle 571"/>
            <p:cNvSpPr/>
            <p:nvPr/>
          </p:nvSpPr>
          <p:spPr bwMode="ltGray">
            <a:xfrm>
              <a:off x="3095836" y="2767621"/>
              <a:ext cx="475209" cy="94085"/>
            </a:xfrm>
            <a:prstGeom prst="rect">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schemeClr val="bg1"/>
                </a:solidFill>
              </a:endParaRPr>
            </a:p>
          </p:txBody>
        </p:sp>
        <p:pic>
          <p:nvPicPr>
            <p:cNvPr id="573" name="Picture 572"/>
            <p:cNvPicPr>
              <a:picLocks noChangeAspect="1"/>
            </p:cNvPicPr>
            <p:nvPr/>
          </p:nvPicPr>
          <p:blipFill>
            <a:blip r:embed="rId3" cstate="screen">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3190900" y="2659160"/>
              <a:ext cx="279511" cy="279511"/>
            </a:xfrm>
            <a:prstGeom prst="rect">
              <a:avLst/>
            </a:prstGeom>
          </p:spPr>
        </p:pic>
      </p:grpSp>
      <p:grpSp>
        <p:nvGrpSpPr>
          <p:cNvPr id="574" name="Group 573"/>
          <p:cNvGrpSpPr/>
          <p:nvPr/>
        </p:nvGrpSpPr>
        <p:grpSpPr>
          <a:xfrm>
            <a:off x="9659295" y="2667000"/>
            <a:ext cx="475209" cy="279511"/>
            <a:chOff x="3095836" y="2659160"/>
            <a:chExt cx="475209" cy="279511"/>
          </a:xfrm>
        </p:grpSpPr>
        <p:sp>
          <p:nvSpPr>
            <p:cNvPr id="575" name="Rectangle 574"/>
            <p:cNvSpPr/>
            <p:nvPr/>
          </p:nvSpPr>
          <p:spPr bwMode="ltGray">
            <a:xfrm>
              <a:off x="3095836" y="2767621"/>
              <a:ext cx="475209" cy="94085"/>
            </a:xfrm>
            <a:prstGeom prst="rect">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schemeClr val="bg1"/>
                </a:solidFill>
              </a:endParaRPr>
            </a:p>
          </p:txBody>
        </p:sp>
        <p:pic>
          <p:nvPicPr>
            <p:cNvPr id="576" name="Picture 575"/>
            <p:cNvPicPr>
              <a:picLocks noChangeAspect="1"/>
            </p:cNvPicPr>
            <p:nvPr/>
          </p:nvPicPr>
          <p:blipFill>
            <a:blip r:embed="rId3" cstate="screen">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3190900" y="2659160"/>
              <a:ext cx="279511" cy="279511"/>
            </a:xfrm>
            <a:prstGeom prst="rect">
              <a:avLst/>
            </a:prstGeom>
          </p:spPr>
        </p:pic>
      </p:grpSp>
      <p:sp>
        <p:nvSpPr>
          <p:cNvPr id="263" name="Rectangle 262"/>
          <p:cNvSpPr>
            <a:spLocks noChangeAspect="1"/>
          </p:cNvSpPr>
          <p:nvPr/>
        </p:nvSpPr>
        <p:spPr>
          <a:xfrm>
            <a:off x="10099506" y="4274590"/>
            <a:ext cx="182880" cy="182880"/>
          </a:xfrm>
          <a:prstGeom prst="rect">
            <a:avLst/>
          </a:prstGeom>
          <a:pattFill prst="horzBrick">
            <a:fgClr>
              <a:schemeClr val="tx1"/>
            </a:fgClr>
            <a:bgClr>
              <a:srgbClr val="01A982"/>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268" name="Rectangle 267"/>
          <p:cNvSpPr>
            <a:spLocks noChangeAspect="1"/>
          </p:cNvSpPr>
          <p:nvPr/>
        </p:nvSpPr>
        <p:spPr>
          <a:xfrm>
            <a:off x="3725105" y="4274590"/>
            <a:ext cx="182880" cy="182880"/>
          </a:xfrm>
          <a:prstGeom prst="rect">
            <a:avLst/>
          </a:prstGeom>
          <a:pattFill prst="solidDmnd">
            <a:fgClr>
              <a:schemeClr val="tx1"/>
            </a:fgClr>
            <a:bgClr>
              <a:srgbClr val="80746E"/>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270" name="Rectangle 269"/>
          <p:cNvSpPr>
            <a:spLocks noChangeAspect="1"/>
          </p:cNvSpPr>
          <p:nvPr/>
        </p:nvSpPr>
        <p:spPr>
          <a:xfrm>
            <a:off x="3670646" y="4371933"/>
            <a:ext cx="182880" cy="182880"/>
          </a:xfrm>
          <a:prstGeom prst="rect">
            <a:avLst/>
          </a:prstGeom>
          <a:solidFill>
            <a:schemeClr val="accent4"/>
          </a:solid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271" name="Rectangle 270"/>
          <p:cNvSpPr>
            <a:spLocks noChangeAspect="1"/>
          </p:cNvSpPr>
          <p:nvPr/>
        </p:nvSpPr>
        <p:spPr>
          <a:xfrm>
            <a:off x="3448256" y="4371933"/>
            <a:ext cx="182880" cy="182880"/>
          </a:xfrm>
          <a:prstGeom prst="rect">
            <a:avLst/>
          </a:prstGeom>
          <a:solidFill>
            <a:schemeClr val="accent4"/>
          </a:solid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275" name="Rectangle 274"/>
          <p:cNvSpPr>
            <a:spLocks noChangeAspect="1"/>
          </p:cNvSpPr>
          <p:nvPr/>
        </p:nvSpPr>
        <p:spPr>
          <a:xfrm>
            <a:off x="4949885" y="4371933"/>
            <a:ext cx="182880" cy="182880"/>
          </a:xfrm>
          <a:prstGeom prst="rect">
            <a:avLst/>
          </a:prstGeom>
          <a:solidFill>
            <a:schemeClr val="accent4"/>
          </a:solid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276" name="Rectangle 275"/>
          <p:cNvSpPr>
            <a:spLocks noChangeAspect="1"/>
          </p:cNvSpPr>
          <p:nvPr/>
        </p:nvSpPr>
        <p:spPr>
          <a:xfrm>
            <a:off x="4912744" y="4444164"/>
            <a:ext cx="182880" cy="182880"/>
          </a:xfrm>
          <a:prstGeom prst="rect">
            <a:avLst/>
          </a:prstGeom>
          <a:pattFill prst="wdUpDiag">
            <a:fgClr>
              <a:schemeClr val="tx1"/>
            </a:fgClr>
            <a:bgClr>
              <a:schemeClr val="accent4"/>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279" name="Rectangle 278"/>
          <p:cNvSpPr>
            <a:spLocks noChangeAspect="1"/>
          </p:cNvSpPr>
          <p:nvPr/>
        </p:nvSpPr>
        <p:spPr>
          <a:xfrm>
            <a:off x="10045803" y="4371933"/>
            <a:ext cx="182880" cy="182880"/>
          </a:xfrm>
          <a:prstGeom prst="rect">
            <a:avLst/>
          </a:prstGeom>
          <a:pattFill prst="solidDmnd">
            <a:fgClr>
              <a:schemeClr val="tx1"/>
            </a:fgClr>
            <a:bgClr>
              <a:schemeClr val="accent1"/>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280" name="Rectangle 279"/>
          <p:cNvSpPr>
            <a:spLocks noChangeAspect="1"/>
          </p:cNvSpPr>
          <p:nvPr/>
        </p:nvSpPr>
        <p:spPr>
          <a:xfrm>
            <a:off x="5648090" y="4274590"/>
            <a:ext cx="182880" cy="182880"/>
          </a:xfrm>
          <a:prstGeom prst="rect">
            <a:avLst/>
          </a:prstGeom>
          <a:pattFill prst="wdUpDiag">
            <a:fgClr>
              <a:schemeClr val="tx1"/>
            </a:fgClr>
            <a:bgClr>
              <a:schemeClr val="accent2"/>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284" name="Rectangle 283"/>
          <p:cNvSpPr>
            <a:spLocks noChangeAspect="1"/>
          </p:cNvSpPr>
          <p:nvPr/>
        </p:nvSpPr>
        <p:spPr>
          <a:xfrm>
            <a:off x="4875603" y="4526204"/>
            <a:ext cx="182880" cy="182880"/>
          </a:xfrm>
          <a:prstGeom prst="rect">
            <a:avLst/>
          </a:prstGeom>
          <a:pattFill prst="solidDmnd">
            <a:fgClr>
              <a:schemeClr val="tx1"/>
            </a:fgClr>
            <a:bgClr>
              <a:srgbClr val="01A982"/>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286" name="Rectangle 285"/>
          <p:cNvSpPr>
            <a:spLocks noChangeAspect="1"/>
          </p:cNvSpPr>
          <p:nvPr/>
        </p:nvSpPr>
        <p:spPr>
          <a:xfrm>
            <a:off x="9667447" y="4274590"/>
            <a:ext cx="182880" cy="182880"/>
          </a:xfrm>
          <a:prstGeom prst="rect">
            <a:avLst/>
          </a:prstGeom>
          <a:pattFill prst="solidDmnd">
            <a:fgClr>
              <a:schemeClr val="tx1"/>
            </a:fgClr>
            <a:bgClr>
              <a:schemeClr val="accent1"/>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288" name="Rectangle 287"/>
          <p:cNvSpPr>
            <a:spLocks noChangeAspect="1"/>
          </p:cNvSpPr>
          <p:nvPr/>
        </p:nvSpPr>
        <p:spPr>
          <a:xfrm>
            <a:off x="9834602" y="4371933"/>
            <a:ext cx="182880" cy="182880"/>
          </a:xfrm>
          <a:prstGeom prst="rect">
            <a:avLst/>
          </a:prstGeom>
          <a:pattFill prst="solidDmnd">
            <a:fgClr>
              <a:schemeClr val="tx1"/>
            </a:fgClr>
            <a:bgClr>
              <a:srgbClr val="80746E"/>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295" name="Rectangle 294"/>
          <p:cNvSpPr>
            <a:spLocks noChangeAspect="1"/>
          </p:cNvSpPr>
          <p:nvPr/>
        </p:nvSpPr>
        <p:spPr>
          <a:xfrm>
            <a:off x="9992100" y="4444164"/>
            <a:ext cx="182880" cy="182880"/>
          </a:xfrm>
          <a:prstGeom prst="rect">
            <a:avLst/>
          </a:prstGeom>
          <a:solidFill>
            <a:schemeClr val="accent4"/>
          </a:solid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297" name="Rectangle 296"/>
          <p:cNvSpPr>
            <a:spLocks noChangeAspect="1"/>
          </p:cNvSpPr>
          <p:nvPr/>
        </p:nvSpPr>
        <p:spPr>
          <a:xfrm>
            <a:off x="9343194" y="4444164"/>
            <a:ext cx="182880" cy="182880"/>
          </a:xfrm>
          <a:prstGeom prst="rect">
            <a:avLst/>
          </a:prstGeom>
          <a:pattFill prst="wdUpDiag">
            <a:fgClr>
              <a:schemeClr val="tx1"/>
            </a:fgClr>
            <a:bgClr>
              <a:schemeClr val="accent4"/>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299" name="Rectangle 298"/>
          <p:cNvSpPr>
            <a:spLocks noChangeAspect="1"/>
          </p:cNvSpPr>
          <p:nvPr/>
        </p:nvSpPr>
        <p:spPr>
          <a:xfrm>
            <a:off x="9289284" y="4526204"/>
            <a:ext cx="182880" cy="182880"/>
          </a:xfrm>
          <a:prstGeom prst="rect">
            <a:avLst/>
          </a:prstGeom>
          <a:solidFill>
            <a:schemeClr val="accent4"/>
          </a:solid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301" name="Rectangle 300"/>
          <p:cNvSpPr>
            <a:spLocks noChangeAspect="1"/>
          </p:cNvSpPr>
          <p:nvPr/>
        </p:nvSpPr>
        <p:spPr>
          <a:xfrm>
            <a:off x="2801334" y="4371933"/>
            <a:ext cx="182880" cy="182880"/>
          </a:xfrm>
          <a:prstGeom prst="rect">
            <a:avLst/>
          </a:prstGeom>
          <a:solidFill>
            <a:schemeClr val="bg2"/>
          </a:solid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315" name="Rectangle 314"/>
          <p:cNvSpPr>
            <a:spLocks noChangeAspect="1"/>
          </p:cNvSpPr>
          <p:nvPr/>
        </p:nvSpPr>
        <p:spPr>
          <a:xfrm>
            <a:off x="3069535" y="4274590"/>
            <a:ext cx="182880" cy="182880"/>
          </a:xfrm>
          <a:prstGeom prst="rect">
            <a:avLst/>
          </a:prstGeom>
          <a:pattFill prst="solidDmnd">
            <a:fgClr>
              <a:schemeClr val="tx1"/>
            </a:fgClr>
            <a:bgClr>
              <a:srgbClr val="80746E"/>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317" name="Rectangle 316"/>
          <p:cNvSpPr>
            <a:spLocks noChangeAspect="1"/>
          </p:cNvSpPr>
          <p:nvPr/>
        </p:nvSpPr>
        <p:spPr>
          <a:xfrm>
            <a:off x="2739862" y="4444164"/>
            <a:ext cx="182880" cy="182880"/>
          </a:xfrm>
          <a:prstGeom prst="rect">
            <a:avLst/>
          </a:prstGeom>
          <a:pattFill prst="wdUpDiag">
            <a:fgClr>
              <a:schemeClr val="tx1"/>
            </a:fgClr>
            <a:bgClr>
              <a:schemeClr val="accent4"/>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326" name="Rectangle 325"/>
          <p:cNvSpPr>
            <a:spLocks noChangeAspect="1"/>
          </p:cNvSpPr>
          <p:nvPr/>
        </p:nvSpPr>
        <p:spPr>
          <a:xfrm>
            <a:off x="2678390" y="4526204"/>
            <a:ext cx="182880" cy="182880"/>
          </a:xfrm>
          <a:prstGeom prst="rect">
            <a:avLst/>
          </a:prstGeom>
          <a:pattFill prst="solidDmnd">
            <a:fgClr>
              <a:schemeClr val="tx1"/>
            </a:fgClr>
            <a:bgClr>
              <a:srgbClr val="80746E"/>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335" name="Rectangle 334"/>
          <p:cNvSpPr>
            <a:spLocks noChangeAspect="1"/>
          </p:cNvSpPr>
          <p:nvPr/>
        </p:nvSpPr>
        <p:spPr>
          <a:xfrm>
            <a:off x="3011871" y="4371933"/>
            <a:ext cx="182880" cy="182880"/>
          </a:xfrm>
          <a:prstGeom prst="rect">
            <a:avLst/>
          </a:prstGeom>
          <a:pattFill prst="wdUpDiag">
            <a:fgClr>
              <a:schemeClr val="tx1"/>
            </a:fgClr>
            <a:bgClr>
              <a:schemeClr val="accent4"/>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338" name="Rectangle 337"/>
          <p:cNvSpPr>
            <a:spLocks noChangeAspect="1"/>
          </p:cNvSpPr>
          <p:nvPr/>
        </p:nvSpPr>
        <p:spPr>
          <a:xfrm>
            <a:off x="3393775" y="4444164"/>
            <a:ext cx="182880" cy="182880"/>
          </a:xfrm>
          <a:prstGeom prst="rect">
            <a:avLst/>
          </a:prstGeom>
          <a:pattFill prst="solidDmnd">
            <a:fgClr>
              <a:schemeClr val="tx1"/>
            </a:fgClr>
            <a:bgClr>
              <a:schemeClr val="accent1"/>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343" name="Rectangle 342"/>
          <p:cNvSpPr>
            <a:spLocks noChangeAspect="1"/>
          </p:cNvSpPr>
          <p:nvPr/>
        </p:nvSpPr>
        <p:spPr>
          <a:xfrm>
            <a:off x="7041491" y="4526204"/>
            <a:ext cx="182880" cy="182880"/>
          </a:xfrm>
          <a:prstGeom prst="rect">
            <a:avLst/>
          </a:prstGeom>
          <a:pattFill prst="solidDmnd">
            <a:fgClr>
              <a:schemeClr val="tx1"/>
            </a:fgClr>
            <a:bgClr>
              <a:schemeClr val="accent1"/>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352" name="Rectangle 351"/>
          <p:cNvSpPr>
            <a:spLocks noChangeAspect="1"/>
          </p:cNvSpPr>
          <p:nvPr/>
        </p:nvSpPr>
        <p:spPr>
          <a:xfrm>
            <a:off x="5783892" y="4444164"/>
            <a:ext cx="182880" cy="182880"/>
          </a:xfrm>
          <a:prstGeom prst="rect">
            <a:avLst/>
          </a:prstGeom>
          <a:pattFill prst="horzBrick">
            <a:fgClr>
              <a:schemeClr val="tx1"/>
            </a:fgClr>
            <a:bgClr>
              <a:schemeClr val="accent3"/>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355" name="Rectangle 354"/>
          <p:cNvSpPr>
            <a:spLocks noChangeAspect="1"/>
          </p:cNvSpPr>
          <p:nvPr/>
        </p:nvSpPr>
        <p:spPr>
          <a:xfrm>
            <a:off x="5094853" y="4526204"/>
            <a:ext cx="182880" cy="182880"/>
          </a:xfrm>
          <a:prstGeom prst="rect">
            <a:avLst/>
          </a:prstGeom>
          <a:pattFill prst="wdUpDiag">
            <a:fgClr>
              <a:schemeClr val="tx1"/>
            </a:fgClr>
            <a:bgClr>
              <a:schemeClr val="accent4"/>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452" name="Rectangle 451"/>
          <p:cNvSpPr>
            <a:spLocks noChangeAspect="1"/>
          </p:cNvSpPr>
          <p:nvPr/>
        </p:nvSpPr>
        <p:spPr>
          <a:xfrm>
            <a:off x="3120967" y="1275991"/>
            <a:ext cx="182880" cy="182880"/>
          </a:xfrm>
          <a:prstGeom prst="rect">
            <a:avLst/>
          </a:prstGeom>
          <a:solidFill>
            <a:schemeClr val="bg2"/>
          </a:solid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453" name="Rectangle 452"/>
          <p:cNvSpPr>
            <a:spLocks noChangeAspect="1"/>
          </p:cNvSpPr>
          <p:nvPr/>
        </p:nvSpPr>
        <p:spPr>
          <a:xfrm>
            <a:off x="3342827" y="1275991"/>
            <a:ext cx="182880" cy="182880"/>
          </a:xfrm>
          <a:prstGeom prst="rect">
            <a:avLst/>
          </a:prstGeom>
          <a:pattFill prst="wdUpDiag">
            <a:fgClr>
              <a:schemeClr val="tx1"/>
            </a:fgClr>
            <a:bgClr>
              <a:srgbClr val="425563"/>
            </a:bgClr>
          </a:patt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454" name="Rectangle 453"/>
          <p:cNvSpPr>
            <a:spLocks noChangeAspect="1"/>
          </p:cNvSpPr>
          <p:nvPr/>
        </p:nvSpPr>
        <p:spPr>
          <a:xfrm>
            <a:off x="3117645" y="1275991"/>
            <a:ext cx="182880" cy="182880"/>
          </a:xfrm>
          <a:prstGeom prst="rect">
            <a:avLst/>
          </a:prstGeom>
          <a:pattFill prst="horzBrick">
            <a:fgClr>
              <a:sysClr val="windowText" lastClr="000000"/>
            </a:fgClr>
            <a:bgClr>
              <a:schemeClr val="accent3"/>
            </a:bgClr>
          </a:patt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455" name="Rectangle 454"/>
          <p:cNvSpPr>
            <a:spLocks noChangeAspect="1"/>
          </p:cNvSpPr>
          <p:nvPr/>
        </p:nvSpPr>
        <p:spPr>
          <a:xfrm>
            <a:off x="3339505" y="1275991"/>
            <a:ext cx="182880" cy="182880"/>
          </a:xfrm>
          <a:prstGeom prst="rect">
            <a:avLst/>
          </a:prstGeom>
          <a:pattFill prst="solidDmnd">
            <a:fgClr>
              <a:sysClr val="windowText" lastClr="000000"/>
            </a:fgClr>
            <a:bgClr>
              <a:srgbClr val="80746E"/>
            </a:bgClr>
          </a:patt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456" name="Rectangle 455"/>
          <p:cNvSpPr>
            <a:spLocks noChangeAspect="1"/>
          </p:cNvSpPr>
          <p:nvPr/>
        </p:nvSpPr>
        <p:spPr>
          <a:xfrm>
            <a:off x="3123062" y="1275991"/>
            <a:ext cx="182880" cy="182880"/>
          </a:xfrm>
          <a:prstGeom prst="rect">
            <a:avLst/>
          </a:prstGeom>
          <a:pattFill prst="wdUpDiag">
            <a:fgClr>
              <a:sysClr val="windowText" lastClr="000000"/>
            </a:fgClr>
            <a:bgClr>
              <a:schemeClr val="accent2"/>
            </a:bgClr>
          </a:patt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457" name="Rectangle 456"/>
          <p:cNvSpPr>
            <a:spLocks noChangeAspect="1"/>
          </p:cNvSpPr>
          <p:nvPr/>
        </p:nvSpPr>
        <p:spPr>
          <a:xfrm>
            <a:off x="3344922" y="1275991"/>
            <a:ext cx="182880" cy="182880"/>
          </a:xfrm>
          <a:prstGeom prst="rect">
            <a:avLst/>
          </a:prstGeom>
          <a:solidFill>
            <a:schemeClr val="accent4"/>
          </a:solid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478" name="Rectangle 477"/>
          <p:cNvSpPr>
            <a:spLocks noChangeAspect="1"/>
          </p:cNvSpPr>
          <p:nvPr/>
        </p:nvSpPr>
        <p:spPr>
          <a:xfrm>
            <a:off x="3120967" y="1277183"/>
            <a:ext cx="182880" cy="182880"/>
          </a:xfrm>
          <a:prstGeom prst="rect">
            <a:avLst/>
          </a:prstGeom>
          <a:pattFill prst="wdUpDiag">
            <a:fgClr>
              <a:sysClr val="windowText" lastClr="000000"/>
            </a:fgClr>
            <a:bgClr>
              <a:schemeClr val="accent3"/>
            </a:bgClr>
          </a:patt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479" name="Rectangle 478"/>
          <p:cNvSpPr>
            <a:spLocks noChangeAspect="1"/>
          </p:cNvSpPr>
          <p:nvPr/>
        </p:nvSpPr>
        <p:spPr>
          <a:xfrm>
            <a:off x="3342827" y="1277183"/>
            <a:ext cx="182880" cy="182880"/>
          </a:xfrm>
          <a:prstGeom prst="rect">
            <a:avLst/>
          </a:prstGeom>
          <a:pattFill prst="horzBrick">
            <a:fgClr>
              <a:schemeClr val="tx1"/>
            </a:fgClr>
            <a:bgClr>
              <a:srgbClr val="01A982"/>
            </a:bgClr>
          </a:patt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482" name="Rectangle 481"/>
          <p:cNvSpPr>
            <a:spLocks noChangeAspect="1"/>
          </p:cNvSpPr>
          <p:nvPr/>
        </p:nvSpPr>
        <p:spPr>
          <a:xfrm>
            <a:off x="3120967" y="1273330"/>
            <a:ext cx="182880" cy="182880"/>
          </a:xfrm>
          <a:prstGeom prst="rect">
            <a:avLst/>
          </a:prstGeom>
          <a:pattFill prst="solidDmnd">
            <a:fgClr>
              <a:sysClr val="windowText" lastClr="000000"/>
            </a:fgClr>
            <a:bgClr>
              <a:schemeClr val="accent1"/>
            </a:bgClr>
          </a:patt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483" name="Rectangle 482"/>
          <p:cNvSpPr>
            <a:spLocks noChangeAspect="1"/>
          </p:cNvSpPr>
          <p:nvPr/>
        </p:nvSpPr>
        <p:spPr>
          <a:xfrm>
            <a:off x="3342827" y="1273330"/>
            <a:ext cx="182880" cy="182880"/>
          </a:xfrm>
          <a:prstGeom prst="rect">
            <a:avLst/>
          </a:prstGeom>
          <a:pattFill prst="wdUpDiag">
            <a:fgClr>
              <a:sysClr val="windowText" lastClr="000000"/>
            </a:fgClr>
            <a:bgClr>
              <a:schemeClr val="accent2"/>
            </a:bgClr>
          </a:patt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485" name="Rectangle 484"/>
          <p:cNvSpPr>
            <a:spLocks noChangeAspect="1"/>
          </p:cNvSpPr>
          <p:nvPr/>
        </p:nvSpPr>
        <p:spPr>
          <a:xfrm>
            <a:off x="5306937" y="1275991"/>
            <a:ext cx="182880" cy="182880"/>
          </a:xfrm>
          <a:prstGeom prst="rect">
            <a:avLst/>
          </a:prstGeom>
          <a:solidFill>
            <a:schemeClr val="bg2"/>
          </a:solid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486" name="Rectangle 485"/>
          <p:cNvSpPr>
            <a:spLocks noChangeAspect="1"/>
          </p:cNvSpPr>
          <p:nvPr/>
        </p:nvSpPr>
        <p:spPr>
          <a:xfrm>
            <a:off x="5528798" y="1275991"/>
            <a:ext cx="182880" cy="182880"/>
          </a:xfrm>
          <a:prstGeom prst="rect">
            <a:avLst/>
          </a:prstGeom>
          <a:pattFill prst="horzBrick">
            <a:fgClr>
              <a:schemeClr val="tx1"/>
            </a:fgClr>
            <a:bgClr>
              <a:schemeClr val="accent5"/>
            </a:bgClr>
          </a:patt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487" name="Rectangle 486"/>
          <p:cNvSpPr>
            <a:spLocks noChangeAspect="1"/>
          </p:cNvSpPr>
          <p:nvPr/>
        </p:nvSpPr>
        <p:spPr>
          <a:xfrm>
            <a:off x="5309017" y="1275991"/>
            <a:ext cx="182880" cy="182880"/>
          </a:xfrm>
          <a:prstGeom prst="rect">
            <a:avLst/>
          </a:prstGeom>
          <a:pattFill prst="solidDmnd">
            <a:fgClr>
              <a:sysClr val="windowText" lastClr="000000"/>
            </a:fgClr>
            <a:bgClr>
              <a:srgbClr val="80746E"/>
            </a:bgClr>
          </a:patt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488" name="Rectangle 487"/>
          <p:cNvSpPr>
            <a:spLocks noChangeAspect="1"/>
          </p:cNvSpPr>
          <p:nvPr/>
        </p:nvSpPr>
        <p:spPr>
          <a:xfrm>
            <a:off x="5530878" y="1275991"/>
            <a:ext cx="182880" cy="182880"/>
          </a:xfrm>
          <a:prstGeom prst="rect">
            <a:avLst/>
          </a:prstGeom>
          <a:pattFill prst="solidDmnd">
            <a:fgClr>
              <a:sysClr val="windowText" lastClr="000000"/>
            </a:fgClr>
            <a:bgClr>
              <a:schemeClr val="accent1"/>
            </a:bgClr>
          </a:patt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490" name="Rectangle 489"/>
          <p:cNvSpPr>
            <a:spLocks noChangeAspect="1"/>
          </p:cNvSpPr>
          <p:nvPr/>
        </p:nvSpPr>
        <p:spPr>
          <a:xfrm>
            <a:off x="5310259" y="1275991"/>
            <a:ext cx="182880" cy="182880"/>
          </a:xfrm>
          <a:prstGeom prst="rect">
            <a:avLst/>
          </a:prstGeom>
          <a:pattFill prst="horzBrick">
            <a:fgClr>
              <a:sysClr val="windowText" lastClr="000000"/>
            </a:fgClr>
            <a:bgClr>
              <a:schemeClr val="accent3"/>
            </a:bgClr>
          </a:patt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491" name="Rectangle 490"/>
          <p:cNvSpPr>
            <a:spLocks noChangeAspect="1"/>
          </p:cNvSpPr>
          <p:nvPr/>
        </p:nvSpPr>
        <p:spPr>
          <a:xfrm>
            <a:off x="5532120" y="1275991"/>
            <a:ext cx="182880" cy="182880"/>
          </a:xfrm>
          <a:prstGeom prst="rect">
            <a:avLst/>
          </a:prstGeom>
          <a:solidFill>
            <a:schemeClr val="accent1"/>
          </a:solid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492" name="Rectangle 491"/>
          <p:cNvSpPr>
            <a:spLocks noChangeAspect="1"/>
          </p:cNvSpPr>
          <p:nvPr/>
        </p:nvSpPr>
        <p:spPr>
          <a:xfrm>
            <a:off x="5306937" y="1276630"/>
            <a:ext cx="182880" cy="182880"/>
          </a:xfrm>
          <a:prstGeom prst="rect">
            <a:avLst/>
          </a:prstGeom>
          <a:pattFill prst="horzBrick">
            <a:fgClr>
              <a:schemeClr val="tx1"/>
            </a:fgClr>
            <a:bgClr>
              <a:srgbClr val="01A982"/>
            </a:bgClr>
          </a:patt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493" name="Rectangle 492"/>
          <p:cNvSpPr>
            <a:spLocks noChangeAspect="1"/>
          </p:cNvSpPr>
          <p:nvPr/>
        </p:nvSpPr>
        <p:spPr>
          <a:xfrm>
            <a:off x="5528798" y="1276630"/>
            <a:ext cx="182880" cy="182880"/>
          </a:xfrm>
          <a:prstGeom prst="rect">
            <a:avLst/>
          </a:prstGeom>
          <a:pattFill prst="solidDmnd">
            <a:fgClr>
              <a:sysClr val="windowText" lastClr="000000"/>
            </a:fgClr>
            <a:bgClr>
              <a:srgbClr val="80746E"/>
            </a:bgClr>
          </a:patt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494" name="Rectangle 493"/>
          <p:cNvSpPr>
            <a:spLocks noChangeAspect="1"/>
          </p:cNvSpPr>
          <p:nvPr/>
        </p:nvSpPr>
        <p:spPr>
          <a:xfrm>
            <a:off x="5306937" y="1277268"/>
            <a:ext cx="182880" cy="182880"/>
          </a:xfrm>
          <a:prstGeom prst="rect">
            <a:avLst/>
          </a:prstGeom>
          <a:solidFill>
            <a:schemeClr val="accent4"/>
          </a:solid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495" name="Rectangle 494"/>
          <p:cNvSpPr>
            <a:spLocks noChangeAspect="1"/>
          </p:cNvSpPr>
          <p:nvPr/>
        </p:nvSpPr>
        <p:spPr>
          <a:xfrm>
            <a:off x="5528798" y="1277268"/>
            <a:ext cx="182880" cy="182880"/>
          </a:xfrm>
          <a:prstGeom prst="rect">
            <a:avLst/>
          </a:prstGeom>
          <a:pattFill prst="horzBrick">
            <a:fgClr>
              <a:sysClr val="windowText" lastClr="000000"/>
            </a:fgClr>
            <a:bgClr>
              <a:schemeClr val="accent3"/>
            </a:bgClr>
          </a:patt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498" name="Rectangle 497"/>
          <p:cNvSpPr>
            <a:spLocks noChangeAspect="1"/>
          </p:cNvSpPr>
          <p:nvPr/>
        </p:nvSpPr>
        <p:spPr>
          <a:xfrm>
            <a:off x="7543800" y="1275991"/>
            <a:ext cx="182880" cy="182880"/>
          </a:xfrm>
          <a:prstGeom prst="rect">
            <a:avLst/>
          </a:prstGeom>
          <a:solidFill>
            <a:schemeClr val="bg2"/>
          </a:solid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01" name="Rectangle 500"/>
          <p:cNvSpPr>
            <a:spLocks noChangeAspect="1"/>
          </p:cNvSpPr>
          <p:nvPr/>
        </p:nvSpPr>
        <p:spPr>
          <a:xfrm>
            <a:off x="7765660" y="1275991"/>
            <a:ext cx="182880" cy="182880"/>
          </a:xfrm>
          <a:prstGeom prst="rect">
            <a:avLst/>
          </a:prstGeom>
          <a:pattFill prst="horzBrick">
            <a:fgClr>
              <a:schemeClr val="tx1"/>
            </a:fgClr>
            <a:bgClr>
              <a:srgbClr val="01A982"/>
            </a:bgClr>
          </a:patt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02" name="Rectangle 501"/>
          <p:cNvSpPr>
            <a:spLocks noChangeAspect="1"/>
          </p:cNvSpPr>
          <p:nvPr/>
        </p:nvSpPr>
        <p:spPr>
          <a:xfrm>
            <a:off x="7543800" y="1275991"/>
            <a:ext cx="182880" cy="182880"/>
          </a:xfrm>
          <a:prstGeom prst="rect">
            <a:avLst/>
          </a:prstGeom>
          <a:pattFill prst="horzBrick">
            <a:fgClr>
              <a:sysClr val="windowText" lastClr="000000"/>
            </a:fgClr>
            <a:bgClr>
              <a:schemeClr val="accent3"/>
            </a:bgClr>
          </a:patt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03" name="Rectangle 502"/>
          <p:cNvSpPr>
            <a:spLocks noChangeAspect="1"/>
          </p:cNvSpPr>
          <p:nvPr/>
        </p:nvSpPr>
        <p:spPr>
          <a:xfrm>
            <a:off x="7765660" y="1275991"/>
            <a:ext cx="182880" cy="182880"/>
          </a:xfrm>
          <a:prstGeom prst="rect">
            <a:avLst/>
          </a:prstGeom>
          <a:pattFill prst="solidDmnd">
            <a:fgClr>
              <a:sysClr val="windowText" lastClr="000000"/>
            </a:fgClr>
            <a:bgClr>
              <a:schemeClr val="accent1"/>
            </a:bgClr>
          </a:patt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14" name="Rectangle 513"/>
          <p:cNvSpPr>
            <a:spLocks noChangeAspect="1"/>
          </p:cNvSpPr>
          <p:nvPr/>
        </p:nvSpPr>
        <p:spPr>
          <a:xfrm>
            <a:off x="7545043" y="1275991"/>
            <a:ext cx="182880" cy="182880"/>
          </a:xfrm>
          <a:prstGeom prst="rect">
            <a:avLst/>
          </a:prstGeom>
          <a:pattFill prst="horzBrick">
            <a:fgClr>
              <a:sysClr val="windowText" lastClr="000000"/>
            </a:fgClr>
            <a:bgClr>
              <a:schemeClr val="accent3"/>
            </a:bgClr>
          </a:patt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15" name="Rectangle 514"/>
          <p:cNvSpPr>
            <a:spLocks noChangeAspect="1"/>
          </p:cNvSpPr>
          <p:nvPr/>
        </p:nvSpPr>
        <p:spPr>
          <a:xfrm>
            <a:off x="7766903" y="1275991"/>
            <a:ext cx="182880" cy="182880"/>
          </a:xfrm>
          <a:prstGeom prst="rect">
            <a:avLst/>
          </a:prstGeom>
          <a:solidFill>
            <a:schemeClr val="accent4"/>
          </a:solid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16" name="Rectangle 515"/>
          <p:cNvSpPr>
            <a:spLocks noChangeAspect="1"/>
          </p:cNvSpPr>
          <p:nvPr/>
        </p:nvSpPr>
        <p:spPr>
          <a:xfrm>
            <a:off x="7543800" y="1277738"/>
            <a:ext cx="182880" cy="182880"/>
          </a:xfrm>
          <a:prstGeom prst="rect">
            <a:avLst/>
          </a:prstGeom>
          <a:pattFill prst="solidDmnd">
            <a:fgClr>
              <a:schemeClr val="tx1"/>
            </a:fgClr>
            <a:bgClr>
              <a:srgbClr val="01A982"/>
            </a:bgClr>
          </a:patt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17" name="Rectangle 516"/>
          <p:cNvSpPr>
            <a:spLocks noChangeAspect="1"/>
          </p:cNvSpPr>
          <p:nvPr/>
        </p:nvSpPr>
        <p:spPr>
          <a:xfrm>
            <a:off x="7765660" y="1277738"/>
            <a:ext cx="182880" cy="182880"/>
          </a:xfrm>
          <a:prstGeom prst="rect">
            <a:avLst/>
          </a:prstGeom>
          <a:pattFill prst="horzBrick">
            <a:fgClr>
              <a:sysClr val="windowText" lastClr="000000"/>
            </a:fgClr>
            <a:bgClr>
              <a:schemeClr val="accent3"/>
            </a:bgClr>
          </a:patt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19" name="Rectangle 518"/>
          <p:cNvSpPr>
            <a:spLocks noChangeAspect="1"/>
          </p:cNvSpPr>
          <p:nvPr/>
        </p:nvSpPr>
        <p:spPr>
          <a:xfrm>
            <a:off x="7543800" y="1271661"/>
            <a:ext cx="182880" cy="182880"/>
          </a:xfrm>
          <a:prstGeom prst="rect">
            <a:avLst/>
          </a:prstGeom>
          <a:pattFill prst="solidDmnd">
            <a:fgClr>
              <a:schemeClr val="tx1"/>
            </a:fgClr>
            <a:bgClr>
              <a:srgbClr val="80746E"/>
            </a:bgClr>
          </a:patt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20" name="Rectangle 519"/>
          <p:cNvSpPr>
            <a:spLocks noChangeAspect="1"/>
          </p:cNvSpPr>
          <p:nvPr/>
        </p:nvSpPr>
        <p:spPr>
          <a:xfrm>
            <a:off x="7765660" y="1271661"/>
            <a:ext cx="182880" cy="182880"/>
          </a:xfrm>
          <a:prstGeom prst="rect">
            <a:avLst/>
          </a:prstGeom>
          <a:solidFill>
            <a:schemeClr val="accent5"/>
          </a:solid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22" name="Rectangle 521"/>
          <p:cNvSpPr>
            <a:spLocks noChangeAspect="1"/>
          </p:cNvSpPr>
          <p:nvPr/>
        </p:nvSpPr>
        <p:spPr>
          <a:xfrm>
            <a:off x="9676628" y="1275991"/>
            <a:ext cx="182880" cy="182880"/>
          </a:xfrm>
          <a:prstGeom prst="rect">
            <a:avLst/>
          </a:prstGeom>
          <a:solidFill>
            <a:schemeClr val="accent4"/>
          </a:solid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23" name="Rectangle 522"/>
          <p:cNvSpPr>
            <a:spLocks noChangeAspect="1"/>
          </p:cNvSpPr>
          <p:nvPr/>
        </p:nvSpPr>
        <p:spPr>
          <a:xfrm>
            <a:off x="9898489" y="1275991"/>
            <a:ext cx="182880" cy="182880"/>
          </a:xfrm>
          <a:prstGeom prst="rect">
            <a:avLst/>
          </a:prstGeom>
          <a:pattFill prst="horzBrick">
            <a:fgClr>
              <a:schemeClr val="tx1"/>
            </a:fgClr>
            <a:bgClr>
              <a:schemeClr val="accent1"/>
            </a:bgClr>
          </a:patt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24" name="Rectangle 523"/>
          <p:cNvSpPr>
            <a:spLocks noChangeAspect="1"/>
          </p:cNvSpPr>
          <p:nvPr/>
        </p:nvSpPr>
        <p:spPr>
          <a:xfrm>
            <a:off x="9676628" y="1276190"/>
            <a:ext cx="182880" cy="182880"/>
          </a:xfrm>
          <a:prstGeom prst="rect">
            <a:avLst/>
          </a:prstGeom>
          <a:pattFill prst="solidDmnd">
            <a:fgClr>
              <a:schemeClr val="tx1"/>
            </a:fgClr>
            <a:bgClr>
              <a:srgbClr val="01A982"/>
            </a:bgClr>
          </a:patt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25" name="Rectangle 524"/>
          <p:cNvSpPr>
            <a:spLocks noChangeAspect="1"/>
          </p:cNvSpPr>
          <p:nvPr/>
        </p:nvSpPr>
        <p:spPr>
          <a:xfrm>
            <a:off x="9898489" y="1276190"/>
            <a:ext cx="182880" cy="182880"/>
          </a:xfrm>
          <a:prstGeom prst="rect">
            <a:avLst/>
          </a:prstGeom>
          <a:pattFill prst="horzBrick">
            <a:fgClr>
              <a:sysClr val="windowText" lastClr="000000"/>
            </a:fgClr>
            <a:bgClr>
              <a:schemeClr val="accent3"/>
            </a:bgClr>
          </a:patt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26" name="Rectangle 525"/>
          <p:cNvSpPr>
            <a:spLocks noChangeAspect="1"/>
          </p:cNvSpPr>
          <p:nvPr/>
        </p:nvSpPr>
        <p:spPr>
          <a:xfrm>
            <a:off x="9676628" y="1275991"/>
            <a:ext cx="182880" cy="182880"/>
          </a:xfrm>
          <a:prstGeom prst="rect">
            <a:avLst/>
          </a:prstGeom>
          <a:pattFill prst="wdUpDiag">
            <a:fgClr>
              <a:schemeClr val="tx1"/>
            </a:fgClr>
            <a:bgClr>
              <a:srgbClr val="425563"/>
            </a:bgClr>
          </a:patt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28" name="Rectangle 527"/>
          <p:cNvSpPr>
            <a:spLocks noChangeAspect="1"/>
          </p:cNvSpPr>
          <p:nvPr/>
        </p:nvSpPr>
        <p:spPr>
          <a:xfrm>
            <a:off x="9898489" y="1275991"/>
            <a:ext cx="182880" cy="182880"/>
          </a:xfrm>
          <a:prstGeom prst="rect">
            <a:avLst/>
          </a:prstGeom>
          <a:solidFill>
            <a:schemeClr val="bg2"/>
          </a:solid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29" name="Rectangle 528"/>
          <p:cNvSpPr>
            <a:spLocks noChangeAspect="1"/>
          </p:cNvSpPr>
          <p:nvPr/>
        </p:nvSpPr>
        <p:spPr>
          <a:xfrm>
            <a:off x="9676628" y="1275991"/>
            <a:ext cx="182880" cy="182880"/>
          </a:xfrm>
          <a:prstGeom prst="rect">
            <a:avLst/>
          </a:prstGeom>
          <a:pattFill prst="horzBrick">
            <a:fgClr>
              <a:schemeClr val="tx1"/>
            </a:fgClr>
            <a:bgClr>
              <a:srgbClr val="01A982"/>
            </a:bgClr>
          </a:patt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30" name="Rectangle 529"/>
          <p:cNvSpPr>
            <a:spLocks noChangeAspect="1"/>
          </p:cNvSpPr>
          <p:nvPr/>
        </p:nvSpPr>
        <p:spPr>
          <a:xfrm>
            <a:off x="9898489" y="1275991"/>
            <a:ext cx="182880" cy="182880"/>
          </a:xfrm>
          <a:prstGeom prst="rect">
            <a:avLst/>
          </a:prstGeom>
          <a:pattFill prst="solidDmnd">
            <a:fgClr>
              <a:schemeClr val="tx1"/>
            </a:fgClr>
            <a:bgClr>
              <a:schemeClr val="accent1"/>
            </a:bgClr>
          </a:patt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31" name="Rectangle 530"/>
          <p:cNvSpPr>
            <a:spLocks noChangeAspect="1"/>
          </p:cNvSpPr>
          <p:nvPr/>
        </p:nvSpPr>
        <p:spPr>
          <a:xfrm>
            <a:off x="9898489" y="1278020"/>
            <a:ext cx="182880" cy="182880"/>
          </a:xfrm>
          <a:prstGeom prst="rect">
            <a:avLst/>
          </a:prstGeom>
          <a:pattFill prst="horzBrick">
            <a:fgClr>
              <a:sysClr val="windowText" lastClr="000000"/>
            </a:fgClr>
            <a:bgClr>
              <a:srgbClr val="01A982"/>
            </a:bgClr>
          </a:patt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33" name="Rectangle 532"/>
          <p:cNvSpPr>
            <a:spLocks noChangeAspect="1"/>
          </p:cNvSpPr>
          <p:nvPr/>
        </p:nvSpPr>
        <p:spPr>
          <a:xfrm>
            <a:off x="9676628" y="1278020"/>
            <a:ext cx="182880" cy="182880"/>
          </a:xfrm>
          <a:prstGeom prst="rect">
            <a:avLst/>
          </a:prstGeom>
          <a:pattFill prst="wdUpDiag">
            <a:fgClr>
              <a:sysClr val="windowText" lastClr="000000"/>
            </a:fgClr>
            <a:bgClr>
              <a:schemeClr val="accent4"/>
            </a:bgClr>
          </a:patt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374" name="Rectangle 373">
            <a:extLst>
              <a:ext uri="{FF2B5EF4-FFF2-40B4-BE49-F238E27FC236}">
                <a16:creationId xmlns:a16="http://schemas.microsoft.com/office/drawing/2014/main" id="{994673F5-C3DA-439B-80AC-84A925431115}"/>
              </a:ext>
            </a:extLst>
          </p:cNvPr>
          <p:cNvSpPr>
            <a:spLocks noChangeAspect="1"/>
          </p:cNvSpPr>
          <p:nvPr/>
        </p:nvSpPr>
        <p:spPr>
          <a:xfrm>
            <a:off x="10151594" y="4526204"/>
            <a:ext cx="182880" cy="182880"/>
          </a:xfrm>
          <a:prstGeom prst="rect">
            <a:avLst/>
          </a:prstGeom>
          <a:pattFill prst="solidDmnd">
            <a:fgClr>
              <a:schemeClr val="tx1"/>
            </a:fgClr>
            <a:bgClr>
              <a:srgbClr val="80746E"/>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347" name="Rectangle 346"/>
          <p:cNvSpPr>
            <a:spLocks noChangeAspect="1"/>
          </p:cNvSpPr>
          <p:nvPr/>
        </p:nvSpPr>
        <p:spPr>
          <a:xfrm>
            <a:off x="7832611" y="4371933"/>
            <a:ext cx="182880" cy="182880"/>
          </a:xfrm>
          <a:prstGeom prst="rect">
            <a:avLst/>
          </a:prstGeom>
          <a:pattFill prst="horzBrick">
            <a:fgClr>
              <a:schemeClr val="tx1"/>
            </a:fgClr>
            <a:bgClr>
              <a:schemeClr val="accent3"/>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348" name="Rectangle 347"/>
          <p:cNvSpPr>
            <a:spLocks noChangeAspect="1"/>
          </p:cNvSpPr>
          <p:nvPr/>
        </p:nvSpPr>
        <p:spPr>
          <a:xfrm>
            <a:off x="7753275" y="4444164"/>
            <a:ext cx="182880" cy="182880"/>
          </a:xfrm>
          <a:prstGeom prst="rect">
            <a:avLst/>
          </a:prstGeom>
          <a:pattFill prst="solidDmnd">
            <a:fgClr>
              <a:schemeClr val="tx1"/>
            </a:fgClr>
            <a:bgClr>
              <a:schemeClr val="accent1"/>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289" name="Rectangle 288"/>
          <p:cNvSpPr>
            <a:spLocks noChangeAspect="1"/>
          </p:cNvSpPr>
          <p:nvPr/>
        </p:nvSpPr>
        <p:spPr>
          <a:xfrm>
            <a:off x="8127673" y="4274590"/>
            <a:ext cx="182880" cy="182880"/>
          </a:xfrm>
          <a:prstGeom prst="rect">
            <a:avLst/>
          </a:prstGeom>
          <a:pattFill prst="horzBrick">
            <a:fgClr>
              <a:schemeClr val="tx1"/>
            </a:fgClr>
            <a:bgClr>
              <a:srgbClr val="01A982"/>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363" name="Rectangle 362"/>
          <p:cNvSpPr>
            <a:spLocks noChangeAspect="1"/>
          </p:cNvSpPr>
          <p:nvPr/>
        </p:nvSpPr>
        <p:spPr>
          <a:xfrm>
            <a:off x="8008607" y="4444164"/>
            <a:ext cx="182880" cy="182880"/>
          </a:xfrm>
          <a:prstGeom prst="rect">
            <a:avLst/>
          </a:prstGeom>
          <a:solidFill>
            <a:schemeClr val="accent4"/>
          </a:solid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313" name="Rectangle 312">
            <a:extLst>
              <a:ext uri="{FF2B5EF4-FFF2-40B4-BE49-F238E27FC236}">
                <a16:creationId xmlns:a16="http://schemas.microsoft.com/office/drawing/2014/main" id="{9D4FDD60-EDC2-4795-B228-286F3389D70A}"/>
              </a:ext>
            </a:extLst>
          </p:cNvPr>
          <p:cNvSpPr>
            <a:spLocks noChangeAspect="1"/>
          </p:cNvSpPr>
          <p:nvPr/>
        </p:nvSpPr>
        <p:spPr>
          <a:xfrm>
            <a:off x="3119281" y="5479881"/>
            <a:ext cx="182880" cy="182880"/>
          </a:xfrm>
          <a:prstGeom prst="rect">
            <a:avLst/>
          </a:prstGeom>
          <a:pattFill prst="solidDmnd">
            <a:fgClr>
              <a:schemeClr val="tx1"/>
            </a:fgClr>
            <a:bgClr>
              <a:srgbClr val="80746E"/>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316" name="Rectangle 315">
            <a:extLst>
              <a:ext uri="{FF2B5EF4-FFF2-40B4-BE49-F238E27FC236}">
                <a16:creationId xmlns:a16="http://schemas.microsoft.com/office/drawing/2014/main" id="{E552F0A7-9E2F-4E0E-ADBC-D025D6199B75}"/>
              </a:ext>
            </a:extLst>
          </p:cNvPr>
          <p:cNvSpPr>
            <a:spLocks noChangeAspect="1"/>
          </p:cNvSpPr>
          <p:nvPr/>
        </p:nvSpPr>
        <p:spPr>
          <a:xfrm>
            <a:off x="7040765" y="4526204"/>
            <a:ext cx="182880" cy="182880"/>
          </a:xfrm>
          <a:prstGeom prst="rect">
            <a:avLst/>
          </a:prstGeom>
          <a:pattFill prst="solidDmnd">
            <a:fgClr>
              <a:schemeClr val="tx1"/>
            </a:fgClr>
            <a:bgClr>
              <a:schemeClr val="accent1"/>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320" name="Rectangle 319">
            <a:extLst>
              <a:ext uri="{FF2B5EF4-FFF2-40B4-BE49-F238E27FC236}">
                <a16:creationId xmlns:a16="http://schemas.microsoft.com/office/drawing/2014/main" id="{DF85E55C-11D1-44A4-BA26-ED60ADCC4E12}"/>
              </a:ext>
            </a:extLst>
          </p:cNvPr>
          <p:cNvSpPr>
            <a:spLocks noChangeAspect="1"/>
          </p:cNvSpPr>
          <p:nvPr/>
        </p:nvSpPr>
        <p:spPr>
          <a:xfrm>
            <a:off x="8009943" y="4444164"/>
            <a:ext cx="182880" cy="182880"/>
          </a:xfrm>
          <a:prstGeom prst="rect">
            <a:avLst/>
          </a:prstGeom>
          <a:solidFill>
            <a:schemeClr val="accent4"/>
          </a:solid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362" name="Rectangle 361">
            <a:extLst>
              <a:ext uri="{FF2B5EF4-FFF2-40B4-BE49-F238E27FC236}">
                <a16:creationId xmlns:a16="http://schemas.microsoft.com/office/drawing/2014/main" id="{822CD92B-A0FB-4F1A-9201-9A8A4C7CD99D}"/>
              </a:ext>
            </a:extLst>
          </p:cNvPr>
          <p:cNvSpPr>
            <a:spLocks noChangeAspect="1"/>
          </p:cNvSpPr>
          <p:nvPr/>
        </p:nvSpPr>
        <p:spPr>
          <a:xfrm>
            <a:off x="4873839" y="4526204"/>
            <a:ext cx="182880" cy="182880"/>
          </a:xfrm>
          <a:prstGeom prst="rect">
            <a:avLst/>
          </a:prstGeom>
          <a:pattFill prst="solidDmnd">
            <a:fgClr>
              <a:schemeClr val="tx1"/>
            </a:fgClr>
            <a:bgClr>
              <a:srgbClr val="01A982"/>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192" name="Rectangle 191">
            <a:extLst>
              <a:ext uri="{FF2B5EF4-FFF2-40B4-BE49-F238E27FC236}">
                <a16:creationId xmlns:a16="http://schemas.microsoft.com/office/drawing/2014/main" id="{79F5EFF8-9221-4411-A000-0AF58941AFD5}"/>
              </a:ext>
            </a:extLst>
          </p:cNvPr>
          <p:cNvSpPr>
            <a:spLocks noChangeAspect="1"/>
          </p:cNvSpPr>
          <p:nvPr/>
        </p:nvSpPr>
        <p:spPr>
          <a:xfrm>
            <a:off x="3608763" y="4444164"/>
            <a:ext cx="182880" cy="182880"/>
          </a:xfrm>
          <a:prstGeom prst="rect">
            <a:avLst/>
          </a:prstGeom>
          <a:pattFill prst="horzBrick">
            <a:fgClr>
              <a:schemeClr val="tx1"/>
            </a:fgClr>
            <a:bgClr>
              <a:srgbClr val="01A982"/>
            </a:bgClr>
          </a:pattFill>
          <a:ln w="12700" cap="flat" cmpd="sng" algn="ctr">
            <a:solidFill>
              <a:schemeClr val="tx1"/>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schemeClr val="bg1"/>
              </a:solidFill>
              <a:ea typeface="MetricHPE" charset="0"/>
              <a:cs typeface="MetricHPE" charset="0"/>
            </a:endParaRPr>
          </a:p>
        </p:txBody>
      </p:sp>
      <p:sp>
        <p:nvSpPr>
          <p:cNvPr id="194" name="Rectangle 193">
            <a:extLst>
              <a:ext uri="{FF2B5EF4-FFF2-40B4-BE49-F238E27FC236}">
                <a16:creationId xmlns:a16="http://schemas.microsoft.com/office/drawing/2014/main" id="{C0DF071C-21B6-4290-9F42-F053652D1172}"/>
              </a:ext>
            </a:extLst>
          </p:cNvPr>
          <p:cNvSpPr>
            <a:spLocks noChangeAspect="1"/>
          </p:cNvSpPr>
          <p:nvPr/>
        </p:nvSpPr>
        <p:spPr>
          <a:xfrm>
            <a:off x="3776420" y="4526204"/>
            <a:ext cx="182880" cy="182880"/>
          </a:xfrm>
          <a:prstGeom prst="rect">
            <a:avLst/>
          </a:prstGeom>
          <a:solidFill>
            <a:schemeClr val="bg2"/>
          </a:solidFill>
          <a:ln w="12700" cap="flat" cmpd="sng" algn="ctr">
            <a:solidFill>
              <a:schemeClr val="tx1"/>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schemeClr val="bg1"/>
              </a:solidFill>
              <a:ea typeface="MetricHPE" charset="0"/>
              <a:cs typeface="MetricHPE" charset="0"/>
            </a:endParaRPr>
          </a:p>
        </p:txBody>
      </p:sp>
      <p:sp>
        <p:nvSpPr>
          <p:cNvPr id="195" name="Rectangle 194">
            <a:extLst>
              <a:ext uri="{FF2B5EF4-FFF2-40B4-BE49-F238E27FC236}">
                <a16:creationId xmlns:a16="http://schemas.microsoft.com/office/drawing/2014/main" id="{5E4ECB6D-FC47-4F8B-AEE5-43EC6EBB2332}"/>
              </a:ext>
            </a:extLst>
          </p:cNvPr>
          <p:cNvSpPr>
            <a:spLocks noChangeAspect="1"/>
          </p:cNvSpPr>
          <p:nvPr/>
        </p:nvSpPr>
        <p:spPr>
          <a:xfrm>
            <a:off x="3219556" y="4371933"/>
            <a:ext cx="182880" cy="182880"/>
          </a:xfrm>
          <a:prstGeom prst="rect">
            <a:avLst/>
          </a:prstGeom>
          <a:solidFill>
            <a:schemeClr val="bg2"/>
          </a:solidFill>
          <a:ln w="12700" cap="flat" cmpd="sng" algn="ctr">
            <a:solidFill>
              <a:schemeClr val="tx1"/>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schemeClr val="bg1"/>
              </a:solidFill>
              <a:ea typeface="MetricHPE" charset="0"/>
              <a:cs typeface="MetricHPE" charset="0"/>
            </a:endParaRPr>
          </a:p>
        </p:txBody>
      </p:sp>
      <p:sp>
        <p:nvSpPr>
          <p:cNvPr id="196" name="Rectangle 195">
            <a:extLst>
              <a:ext uri="{FF2B5EF4-FFF2-40B4-BE49-F238E27FC236}">
                <a16:creationId xmlns:a16="http://schemas.microsoft.com/office/drawing/2014/main" id="{E8EFA32A-2D7D-4BD0-A421-35B30FB11568}"/>
              </a:ext>
            </a:extLst>
          </p:cNvPr>
          <p:cNvSpPr>
            <a:spLocks noChangeAspect="1"/>
          </p:cNvSpPr>
          <p:nvPr/>
        </p:nvSpPr>
        <p:spPr>
          <a:xfrm>
            <a:off x="2946784" y="4444164"/>
            <a:ext cx="182880" cy="182880"/>
          </a:xfrm>
          <a:prstGeom prst="rect">
            <a:avLst/>
          </a:prstGeom>
          <a:pattFill prst="wdUpDiag">
            <a:fgClr>
              <a:schemeClr val="tx1"/>
            </a:fgClr>
            <a:bgClr>
              <a:schemeClr val="accent2"/>
            </a:bgClr>
          </a:pattFill>
          <a:ln w="12700" cap="flat" cmpd="sng" algn="ctr">
            <a:solidFill>
              <a:schemeClr val="tx1"/>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schemeClr val="bg1"/>
              </a:solidFill>
              <a:ea typeface="MetricHPE" charset="0"/>
              <a:cs typeface="MetricHPE" charset="0"/>
            </a:endParaRPr>
          </a:p>
        </p:txBody>
      </p:sp>
      <p:sp>
        <p:nvSpPr>
          <p:cNvPr id="197" name="Rectangle 196">
            <a:extLst>
              <a:ext uri="{FF2B5EF4-FFF2-40B4-BE49-F238E27FC236}">
                <a16:creationId xmlns:a16="http://schemas.microsoft.com/office/drawing/2014/main" id="{9DBE9414-5317-4EFB-9B52-1685BED3E4F9}"/>
              </a:ext>
            </a:extLst>
          </p:cNvPr>
          <p:cNvSpPr>
            <a:spLocks noChangeAspect="1"/>
          </p:cNvSpPr>
          <p:nvPr/>
        </p:nvSpPr>
        <p:spPr>
          <a:xfrm>
            <a:off x="2897996" y="4526204"/>
            <a:ext cx="182880" cy="182880"/>
          </a:xfrm>
          <a:prstGeom prst="rect">
            <a:avLst/>
          </a:prstGeom>
          <a:pattFill prst="wdUpDiag">
            <a:fgClr>
              <a:schemeClr val="tx1"/>
            </a:fgClr>
            <a:bgClr>
              <a:schemeClr val="accent2"/>
            </a:bgClr>
          </a:pattFill>
          <a:ln w="12700" cap="flat" cmpd="sng" algn="ctr">
            <a:solidFill>
              <a:schemeClr val="tx1"/>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schemeClr val="bg1"/>
              </a:solidFill>
              <a:ea typeface="MetricHPE" charset="0"/>
              <a:cs typeface="MetricHPE" charset="0"/>
            </a:endParaRPr>
          </a:p>
        </p:txBody>
      </p:sp>
      <p:sp>
        <p:nvSpPr>
          <p:cNvPr id="198" name="Rectangle 197">
            <a:extLst>
              <a:ext uri="{FF2B5EF4-FFF2-40B4-BE49-F238E27FC236}">
                <a16:creationId xmlns:a16="http://schemas.microsoft.com/office/drawing/2014/main" id="{866A5EE1-F1E0-4FBE-84AA-9B31408E5D20}"/>
              </a:ext>
            </a:extLst>
          </p:cNvPr>
          <p:cNvSpPr>
            <a:spLocks noChangeAspect="1"/>
          </p:cNvSpPr>
          <p:nvPr/>
        </p:nvSpPr>
        <p:spPr>
          <a:xfrm>
            <a:off x="3164551" y="4444164"/>
            <a:ext cx="182880" cy="182880"/>
          </a:xfrm>
          <a:prstGeom prst="rect">
            <a:avLst/>
          </a:prstGeom>
          <a:solidFill>
            <a:schemeClr val="accent4"/>
          </a:solidFill>
          <a:ln w="12700" cap="flat" cmpd="sng" algn="ctr">
            <a:solidFill>
              <a:schemeClr val="tx1"/>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schemeClr val="bg1"/>
              </a:solidFill>
              <a:ea typeface="MetricHPE" charset="0"/>
              <a:cs typeface="MetricHPE" charset="0"/>
            </a:endParaRPr>
          </a:p>
        </p:txBody>
      </p:sp>
      <p:sp>
        <p:nvSpPr>
          <p:cNvPr id="199" name="Rectangle 198">
            <a:extLst>
              <a:ext uri="{FF2B5EF4-FFF2-40B4-BE49-F238E27FC236}">
                <a16:creationId xmlns:a16="http://schemas.microsoft.com/office/drawing/2014/main" id="{98CDB117-C1CC-42F0-A434-ED29F43BD1B2}"/>
              </a:ext>
            </a:extLst>
          </p:cNvPr>
          <p:cNvSpPr>
            <a:spLocks noChangeAspect="1"/>
          </p:cNvSpPr>
          <p:nvPr/>
        </p:nvSpPr>
        <p:spPr>
          <a:xfrm>
            <a:off x="3117602" y="4526204"/>
            <a:ext cx="182880" cy="182880"/>
          </a:xfrm>
          <a:prstGeom prst="rect">
            <a:avLst/>
          </a:prstGeom>
          <a:pattFill prst="solidDmnd">
            <a:fgClr>
              <a:schemeClr val="tx1"/>
            </a:fgClr>
            <a:bgClr>
              <a:schemeClr val="accent1"/>
            </a:bgClr>
          </a:pattFill>
          <a:ln w="12700" cap="flat" cmpd="sng" algn="ctr">
            <a:solidFill>
              <a:schemeClr val="tx1"/>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schemeClr val="bg1"/>
              </a:solidFill>
              <a:ea typeface="MetricHPE" charset="0"/>
              <a:cs typeface="MetricHPE" charset="0"/>
            </a:endParaRPr>
          </a:p>
        </p:txBody>
      </p:sp>
      <p:sp>
        <p:nvSpPr>
          <p:cNvPr id="200" name="Rectangle 199">
            <a:extLst>
              <a:ext uri="{FF2B5EF4-FFF2-40B4-BE49-F238E27FC236}">
                <a16:creationId xmlns:a16="http://schemas.microsoft.com/office/drawing/2014/main" id="{CFC58F19-775A-4D20-96CF-270E0715225C}"/>
              </a:ext>
            </a:extLst>
          </p:cNvPr>
          <p:cNvSpPr>
            <a:spLocks noChangeAspect="1"/>
          </p:cNvSpPr>
          <p:nvPr/>
        </p:nvSpPr>
        <p:spPr>
          <a:xfrm>
            <a:off x="3337208" y="4526204"/>
            <a:ext cx="182880" cy="182880"/>
          </a:xfrm>
          <a:prstGeom prst="rect">
            <a:avLst/>
          </a:prstGeom>
          <a:solidFill>
            <a:schemeClr val="bg2"/>
          </a:solidFill>
          <a:ln w="12700" cap="flat" cmpd="sng" algn="ctr">
            <a:solidFill>
              <a:schemeClr val="tx1"/>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schemeClr val="bg1"/>
              </a:solidFill>
              <a:ea typeface="MetricHPE" charset="0"/>
              <a:cs typeface="MetricHPE" charset="0"/>
            </a:endParaRPr>
          </a:p>
        </p:txBody>
      </p:sp>
      <p:sp>
        <p:nvSpPr>
          <p:cNvPr id="232" name="Rectangle 231">
            <a:extLst>
              <a:ext uri="{FF2B5EF4-FFF2-40B4-BE49-F238E27FC236}">
                <a16:creationId xmlns:a16="http://schemas.microsoft.com/office/drawing/2014/main" id="{F89ABD0A-0020-470B-A830-678686B55301}"/>
              </a:ext>
            </a:extLst>
          </p:cNvPr>
          <p:cNvSpPr>
            <a:spLocks noChangeAspect="1"/>
          </p:cNvSpPr>
          <p:nvPr/>
        </p:nvSpPr>
        <p:spPr>
          <a:xfrm>
            <a:off x="5440077" y="4274590"/>
            <a:ext cx="182880" cy="182880"/>
          </a:xfrm>
          <a:prstGeom prst="rect">
            <a:avLst/>
          </a:prstGeom>
          <a:pattFill prst="solidDmnd">
            <a:fgClr>
              <a:schemeClr val="tx1"/>
            </a:fgClr>
            <a:bgClr>
              <a:schemeClr val="accent1"/>
            </a:bgClr>
          </a:pattFill>
          <a:ln w="12700" cap="flat" cmpd="sng" algn="ctr">
            <a:solidFill>
              <a:schemeClr val="tx1"/>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schemeClr val="bg1"/>
              </a:solidFill>
              <a:ea typeface="MetricHPE" charset="0"/>
              <a:cs typeface="MetricHPE" charset="0"/>
            </a:endParaRPr>
          </a:p>
        </p:txBody>
      </p:sp>
      <p:sp>
        <p:nvSpPr>
          <p:cNvPr id="234" name="Rectangle 233">
            <a:extLst>
              <a:ext uri="{FF2B5EF4-FFF2-40B4-BE49-F238E27FC236}">
                <a16:creationId xmlns:a16="http://schemas.microsoft.com/office/drawing/2014/main" id="{0292BB53-E1AB-46A1-B17B-301952208E88}"/>
              </a:ext>
            </a:extLst>
          </p:cNvPr>
          <p:cNvSpPr>
            <a:spLocks noChangeAspect="1"/>
          </p:cNvSpPr>
          <p:nvPr/>
        </p:nvSpPr>
        <p:spPr>
          <a:xfrm>
            <a:off x="5617793" y="4371933"/>
            <a:ext cx="182880" cy="182880"/>
          </a:xfrm>
          <a:prstGeom prst="rect">
            <a:avLst/>
          </a:prstGeom>
          <a:solidFill>
            <a:schemeClr val="accent4"/>
          </a:solidFill>
          <a:ln w="12700" cap="flat" cmpd="sng" algn="ctr">
            <a:solidFill>
              <a:schemeClr val="tx1"/>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schemeClr val="bg1"/>
              </a:solidFill>
              <a:ea typeface="MetricHPE" charset="0"/>
              <a:cs typeface="MetricHPE" charset="0"/>
            </a:endParaRPr>
          </a:p>
        </p:txBody>
      </p:sp>
      <p:sp>
        <p:nvSpPr>
          <p:cNvPr id="235" name="Rectangle 234">
            <a:extLst>
              <a:ext uri="{FF2B5EF4-FFF2-40B4-BE49-F238E27FC236}">
                <a16:creationId xmlns:a16="http://schemas.microsoft.com/office/drawing/2014/main" id="{B899A7C6-31D0-43F5-9428-E7FB301586A5}"/>
              </a:ext>
            </a:extLst>
          </p:cNvPr>
          <p:cNvSpPr>
            <a:spLocks noChangeAspect="1"/>
          </p:cNvSpPr>
          <p:nvPr/>
        </p:nvSpPr>
        <p:spPr>
          <a:xfrm>
            <a:off x="5399990" y="4371933"/>
            <a:ext cx="182880" cy="182880"/>
          </a:xfrm>
          <a:prstGeom prst="rect">
            <a:avLst/>
          </a:prstGeom>
          <a:pattFill prst="wdUpDiag">
            <a:fgClr>
              <a:schemeClr val="tx1"/>
            </a:fgClr>
            <a:bgClr>
              <a:schemeClr val="accent2"/>
            </a:bgClr>
          </a:pattFill>
          <a:ln w="12700" cap="flat" cmpd="sng" algn="ctr">
            <a:solidFill>
              <a:schemeClr val="tx1"/>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schemeClr val="bg1"/>
              </a:solidFill>
              <a:ea typeface="MetricHPE" charset="0"/>
              <a:cs typeface="MetricHPE" charset="0"/>
            </a:endParaRPr>
          </a:p>
        </p:txBody>
      </p:sp>
      <p:sp>
        <p:nvSpPr>
          <p:cNvPr id="237" name="Rectangle 236">
            <a:extLst>
              <a:ext uri="{FF2B5EF4-FFF2-40B4-BE49-F238E27FC236}">
                <a16:creationId xmlns:a16="http://schemas.microsoft.com/office/drawing/2014/main" id="{A780BC5B-935B-4111-B025-BD0A5D07AD7E}"/>
              </a:ext>
            </a:extLst>
          </p:cNvPr>
          <p:cNvSpPr>
            <a:spLocks noChangeAspect="1"/>
          </p:cNvSpPr>
          <p:nvPr/>
        </p:nvSpPr>
        <p:spPr>
          <a:xfrm>
            <a:off x="5359902" y="4444164"/>
            <a:ext cx="182880" cy="182880"/>
          </a:xfrm>
          <a:prstGeom prst="rect">
            <a:avLst/>
          </a:prstGeom>
          <a:solidFill>
            <a:schemeClr val="bg2"/>
          </a:solidFill>
          <a:ln w="12700" cap="flat" cmpd="sng" algn="ctr">
            <a:solidFill>
              <a:schemeClr val="tx1"/>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schemeClr val="bg1"/>
              </a:solidFill>
              <a:ea typeface="MetricHPE" charset="0"/>
              <a:cs typeface="MetricHPE" charset="0"/>
            </a:endParaRPr>
          </a:p>
        </p:txBody>
      </p:sp>
      <p:sp>
        <p:nvSpPr>
          <p:cNvPr id="238" name="Rectangle 237">
            <a:extLst>
              <a:ext uri="{FF2B5EF4-FFF2-40B4-BE49-F238E27FC236}">
                <a16:creationId xmlns:a16="http://schemas.microsoft.com/office/drawing/2014/main" id="{309AF0A6-4CB8-4FD9-8A76-73D9220A90F0}"/>
              </a:ext>
            </a:extLst>
          </p:cNvPr>
          <p:cNvSpPr>
            <a:spLocks noChangeAspect="1"/>
          </p:cNvSpPr>
          <p:nvPr/>
        </p:nvSpPr>
        <p:spPr>
          <a:xfrm>
            <a:off x="5577061" y="4444164"/>
            <a:ext cx="182880" cy="182880"/>
          </a:xfrm>
          <a:prstGeom prst="rect">
            <a:avLst/>
          </a:prstGeom>
          <a:pattFill prst="solidDmnd">
            <a:fgClr>
              <a:schemeClr val="tx1"/>
            </a:fgClr>
            <a:bgClr>
              <a:srgbClr val="80746E"/>
            </a:bgClr>
          </a:pattFill>
          <a:ln w="12700" cap="flat" cmpd="sng" algn="ctr">
            <a:solidFill>
              <a:schemeClr val="tx1"/>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schemeClr val="bg1"/>
              </a:solidFill>
              <a:ea typeface="MetricHPE" charset="0"/>
              <a:cs typeface="MetricHPE" charset="0"/>
            </a:endParaRPr>
          </a:p>
        </p:txBody>
      </p:sp>
      <p:sp>
        <p:nvSpPr>
          <p:cNvPr id="239" name="Rectangle 238">
            <a:extLst>
              <a:ext uri="{FF2B5EF4-FFF2-40B4-BE49-F238E27FC236}">
                <a16:creationId xmlns:a16="http://schemas.microsoft.com/office/drawing/2014/main" id="{6AD491DC-9BBA-4575-9AD3-1F6B17C006CF}"/>
              </a:ext>
            </a:extLst>
          </p:cNvPr>
          <p:cNvSpPr>
            <a:spLocks noChangeAspect="1"/>
          </p:cNvSpPr>
          <p:nvPr/>
        </p:nvSpPr>
        <p:spPr>
          <a:xfrm>
            <a:off x="5319814" y="4526204"/>
            <a:ext cx="182880" cy="182880"/>
          </a:xfrm>
          <a:prstGeom prst="rect">
            <a:avLst/>
          </a:prstGeom>
          <a:pattFill prst="solidDmnd">
            <a:fgClr>
              <a:schemeClr val="tx1"/>
            </a:fgClr>
            <a:bgClr>
              <a:schemeClr val="accent1"/>
            </a:bgClr>
          </a:pattFill>
          <a:ln w="12700" cap="flat" cmpd="sng" algn="ctr">
            <a:solidFill>
              <a:schemeClr val="tx1"/>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schemeClr val="bg1"/>
              </a:solidFill>
              <a:ea typeface="MetricHPE" charset="0"/>
              <a:cs typeface="MetricHPE" charset="0"/>
            </a:endParaRPr>
          </a:p>
        </p:txBody>
      </p:sp>
      <p:sp>
        <p:nvSpPr>
          <p:cNvPr id="240" name="Rectangle 239">
            <a:extLst>
              <a:ext uri="{FF2B5EF4-FFF2-40B4-BE49-F238E27FC236}">
                <a16:creationId xmlns:a16="http://schemas.microsoft.com/office/drawing/2014/main" id="{27DE906F-75AD-478E-815F-3F741A472BF1}"/>
              </a:ext>
            </a:extLst>
          </p:cNvPr>
          <p:cNvSpPr>
            <a:spLocks noChangeAspect="1"/>
          </p:cNvSpPr>
          <p:nvPr/>
        </p:nvSpPr>
        <p:spPr>
          <a:xfrm>
            <a:off x="5536329" y="4526204"/>
            <a:ext cx="182880" cy="182880"/>
          </a:xfrm>
          <a:prstGeom prst="rect">
            <a:avLst/>
          </a:prstGeom>
          <a:solidFill>
            <a:schemeClr val="bg2"/>
          </a:solidFill>
          <a:ln w="12700" cap="flat" cmpd="sng" algn="ctr">
            <a:solidFill>
              <a:schemeClr val="tx1"/>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schemeClr val="bg1"/>
              </a:solidFill>
              <a:ea typeface="MetricHPE" charset="0"/>
              <a:cs typeface="MetricHPE" charset="0"/>
            </a:endParaRPr>
          </a:p>
        </p:txBody>
      </p:sp>
      <p:sp>
        <p:nvSpPr>
          <p:cNvPr id="241" name="Rectangle 240">
            <a:extLst>
              <a:ext uri="{FF2B5EF4-FFF2-40B4-BE49-F238E27FC236}">
                <a16:creationId xmlns:a16="http://schemas.microsoft.com/office/drawing/2014/main" id="{535BB9FC-FED6-4C3A-BD5A-5147DA1BEEFA}"/>
              </a:ext>
            </a:extLst>
          </p:cNvPr>
          <p:cNvSpPr>
            <a:spLocks noChangeAspect="1"/>
          </p:cNvSpPr>
          <p:nvPr/>
        </p:nvSpPr>
        <p:spPr>
          <a:xfrm>
            <a:off x="5949991" y="4526204"/>
            <a:ext cx="182880" cy="182880"/>
          </a:xfrm>
          <a:prstGeom prst="rect">
            <a:avLst/>
          </a:prstGeom>
          <a:pattFill prst="horzBrick">
            <a:fgClr>
              <a:schemeClr val="tx1"/>
            </a:fgClr>
            <a:bgClr>
              <a:srgbClr val="01A982"/>
            </a:bgClr>
          </a:pattFill>
          <a:ln w="12700" cap="flat" cmpd="sng" algn="ctr">
            <a:solidFill>
              <a:schemeClr val="tx1"/>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schemeClr val="bg1"/>
              </a:solidFill>
              <a:ea typeface="MetricHPE" charset="0"/>
              <a:cs typeface="MetricHPE" charset="0"/>
            </a:endParaRPr>
          </a:p>
        </p:txBody>
      </p:sp>
      <p:sp>
        <p:nvSpPr>
          <p:cNvPr id="359" name="Rectangle 358"/>
          <p:cNvSpPr>
            <a:spLocks noChangeAspect="1"/>
          </p:cNvSpPr>
          <p:nvPr/>
        </p:nvSpPr>
        <p:spPr>
          <a:xfrm>
            <a:off x="3556814" y="4526204"/>
            <a:ext cx="182880" cy="182880"/>
          </a:xfrm>
          <a:prstGeom prst="rect">
            <a:avLst/>
          </a:prstGeom>
          <a:pattFill prst="solidDmnd">
            <a:fgClr>
              <a:schemeClr val="tx1"/>
            </a:fgClr>
            <a:bgClr>
              <a:srgbClr val="80746E"/>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353" name="Rectangle 352"/>
          <p:cNvSpPr>
            <a:spLocks noChangeAspect="1"/>
          </p:cNvSpPr>
          <p:nvPr/>
        </p:nvSpPr>
        <p:spPr>
          <a:xfrm>
            <a:off x="5744987" y="4526204"/>
            <a:ext cx="182880" cy="182880"/>
          </a:xfrm>
          <a:prstGeom prst="rect">
            <a:avLst/>
          </a:prstGeom>
          <a:pattFill prst="solidDmnd">
            <a:fgClr>
              <a:schemeClr val="tx1"/>
            </a:fgClr>
            <a:bgClr>
              <a:schemeClr val="accent1"/>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344" name="Rectangle 343">
            <a:extLst>
              <a:ext uri="{FF2B5EF4-FFF2-40B4-BE49-F238E27FC236}">
                <a16:creationId xmlns:a16="http://schemas.microsoft.com/office/drawing/2014/main" id="{C8A167B7-2A68-4DD6-96BD-8D0E802C05C6}"/>
              </a:ext>
            </a:extLst>
          </p:cNvPr>
          <p:cNvSpPr>
            <a:spLocks noChangeAspect="1"/>
          </p:cNvSpPr>
          <p:nvPr/>
        </p:nvSpPr>
        <p:spPr>
          <a:xfrm>
            <a:off x="7405843" y="4371933"/>
            <a:ext cx="182880" cy="182880"/>
          </a:xfrm>
          <a:prstGeom prst="rect">
            <a:avLst/>
          </a:prstGeom>
          <a:solidFill>
            <a:schemeClr val="accent4"/>
          </a:solid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346" name="Rectangle 345">
            <a:extLst>
              <a:ext uri="{FF2B5EF4-FFF2-40B4-BE49-F238E27FC236}">
                <a16:creationId xmlns:a16="http://schemas.microsoft.com/office/drawing/2014/main" id="{E91DDAF4-B705-4F6D-88F5-8441C8992BDE}"/>
              </a:ext>
            </a:extLst>
          </p:cNvPr>
          <p:cNvSpPr>
            <a:spLocks noChangeAspect="1"/>
          </p:cNvSpPr>
          <p:nvPr/>
        </p:nvSpPr>
        <p:spPr>
          <a:xfrm>
            <a:off x="7329245" y="4444164"/>
            <a:ext cx="182880" cy="182880"/>
          </a:xfrm>
          <a:prstGeom prst="rect">
            <a:avLst/>
          </a:prstGeom>
          <a:pattFill prst="wdUpDiag">
            <a:fgClr>
              <a:schemeClr val="tx1"/>
            </a:fgClr>
            <a:bgClr>
              <a:schemeClr val="accent2"/>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349" name="Rectangle 348">
            <a:extLst>
              <a:ext uri="{FF2B5EF4-FFF2-40B4-BE49-F238E27FC236}">
                <a16:creationId xmlns:a16="http://schemas.microsoft.com/office/drawing/2014/main" id="{3BF733B3-49E1-4D93-AE66-E1A05D42BCFA}"/>
              </a:ext>
            </a:extLst>
          </p:cNvPr>
          <p:cNvSpPr>
            <a:spLocks noChangeAspect="1"/>
          </p:cNvSpPr>
          <p:nvPr/>
        </p:nvSpPr>
        <p:spPr>
          <a:xfrm>
            <a:off x="7252647" y="4526204"/>
            <a:ext cx="182880" cy="182880"/>
          </a:xfrm>
          <a:prstGeom prst="rect">
            <a:avLst/>
          </a:prstGeom>
          <a:pattFill prst="wdUpDiag">
            <a:fgClr>
              <a:schemeClr val="tx1"/>
            </a:fgClr>
            <a:bgClr>
              <a:schemeClr val="accent2"/>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357" name="Rectangle 356">
            <a:extLst>
              <a:ext uri="{FF2B5EF4-FFF2-40B4-BE49-F238E27FC236}">
                <a16:creationId xmlns:a16="http://schemas.microsoft.com/office/drawing/2014/main" id="{035B730A-261F-43F2-A54B-58D16A53A9ED}"/>
              </a:ext>
            </a:extLst>
          </p:cNvPr>
          <p:cNvSpPr>
            <a:spLocks noChangeAspect="1"/>
          </p:cNvSpPr>
          <p:nvPr/>
        </p:nvSpPr>
        <p:spPr>
          <a:xfrm>
            <a:off x="7548339" y="4444164"/>
            <a:ext cx="182880" cy="182880"/>
          </a:xfrm>
          <a:prstGeom prst="rect">
            <a:avLst/>
          </a:prstGeom>
          <a:pattFill prst="wdUpDiag">
            <a:fgClr>
              <a:schemeClr val="tx1"/>
            </a:fgClr>
            <a:bgClr>
              <a:schemeClr val="accent2"/>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358" name="Rectangle 357">
            <a:extLst>
              <a:ext uri="{FF2B5EF4-FFF2-40B4-BE49-F238E27FC236}">
                <a16:creationId xmlns:a16="http://schemas.microsoft.com/office/drawing/2014/main" id="{5D35D5AA-77DB-4C9D-B0A7-EA14CCBD0BA7}"/>
              </a:ext>
            </a:extLst>
          </p:cNvPr>
          <p:cNvSpPr>
            <a:spLocks noChangeAspect="1"/>
          </p:cNvSpPr>
          <p:nvPr/>
        </p:nvSpPr>
        <p:spPr>
          <a:xfrm>
            <a:off x="7673939" y="4526204"/>
            <a:ext cx="182880" cy="182880"/>
          </a:xfrm>
          <a:prstGeom prst="rect">
            <a:avLst/>
          </a:prstGeom>
          <a:solidFill>
            <a:schemeClr val="bg2"/>
          </a:solid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360" name="Rectangle 359">
            <a:extLst>
              <a:ext uri="{FF2B5EF4-FFF2-40B4-BE49-F238E27FC236}">
                <a16:creationId xmlns:a16="http://schemas.microsoft.com/office/drawing/2014/main" id="{D37CA3D0-F42C-4A67-AFF6-F9BB2B77CB5B}"/>
              </a:ext>
            </a:extLst>
          </p:cNvPr>
          <p:cNvSpPr>
            <a:spLocks noChangeAspect="1"/>
          </p:cNvSpPr>
          <p:nvPr/>
        </p:nvSpPr>
        <p:spPr>
          <a:xfrm>
            <a:off x="8066532" y="4371933"/>
            <a:ext cx="182880" cy="182880"/>
          </a:xfrm>
          <a:prstGeom prst="rect">
            <a:avLst/>
          </a:prstGeom>
          <a:pattFill prst="horzBrick">
            <a:fgClr>
              <a:schemeClr val="tx1"/>
            </a:fgClr>
            <a:bgClr>
              <a:srgbClr val="01A982"/>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361" name="Rectangle 360">
            <a:extLst>
              <a:ext uri="{FF2B5EF4-FFF2-40B4-BE49-F238E27FC236}">
                <a16:creationId xmlns:a16="http://schemas.microsoft.com/office/drawing/2014/main" id="{3A1F35A6-11D8-4494-A142-381CA5CCEACC}"/>
              </a:ext>
            </a:extLst>
          </p:cNvPr>
          <p:cNvSpPr>
            <a:spLocks noChangeAspect="1"/>
          </p:cNvSpPr>
          <p:nvPr/>
        </p:nvSpPr>
        <p:spPr>
          <a:xfrm>
            <a:off x="8008607" y="4444164"/>
            <a:ext cx="182880" cy="182880"/>
          </a:xfrm>
          <a:prstGeom prst="rect">
            <a:avLst/>
          </a:prstGeom>
          <a:solidFill>
            <a:schemeClr val="accent4"/>
          </a:solid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364" name="Rectangle 363">
            <a:extLst>
              <a:ext uri="{FF2B5EF4-FFF2-40B4-BE49-F238E27FC236}">
                <a16:creationId xmlns:a16="http://schemas.microsoft.com/office/drawing/2014/main" id="{E979CE21-EC6E-41BE-945D-44204DA1AA89}"/>
              </a:ext>
            </a:extLst>
          </p:cNvPr>
          <p:cNvSpPr>
            <a:spLocks noChangeAspect="1"/>
          </p:cNvSpPr>
          <p:nvPr/>
        </p:nvSpPr>
        <p:spPr>
          <a:xfrm>
            <a:off x="7889540" y="4526204"/>
            <a:ext cx="182880" cy="182880"/>
          </a:xfrm>
          <a:prstGeom prst="rect">
            <a:avLst/>
          </a:prstGeom>
          <a:pattFill prst="horzBrick">
            <a:fgClr>
              <a:schemeClr val="tx1"/>
            </a:fgClr>
            <a:bgClr>
              <a:schemeClr val="accent3"/>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383" name="Rectangle 382">
            <a:extLst>
              <a:ext uri="{FF2B5EF4-FFF2-40B4-BE49-F238E27FC236}">
                <a16:creationId xmlns:a16="http://schemas.microsoft.com/office/drawing/2014/main" id="{13CA4ECC-2C6F-4AC0-A0F0-A0036202F3C3}"/>
              </a:ext>
            </a:extLst>
          </p:cNvPr>
          <p:cNvSpPr>
            <a:spLocks noChangeAspect="1"/>
          </p:cNvSpPr>
          <p:nvPr/>
        </p:nvSpPr>
        <p:spPr>
          <a:xfrm>
            <a:off x="9614994" y="4371933"/>
            <a:ext cx="182880" cy="182880"/>
          </a:xfrm>
          <a:prstGeom prst="rect">
            <a:avLst/>
          </a:prstGeom>
          <a:pattFill prst="wdUpDiag">
            <a:fgClr>
              <a:schemeClr val="tx1"/>
            </a:fgClr>
            <a:bgClr>
              <a:schemeClr val="accent2"/>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385" name="Rectangle 384">
            <a:extLst>
              <a:ext uri="{FF2B5EF4-FFF2-40B4-BE49-F238E27FC236}">
                <a16:creationId xmlns:a16="http://schemas.microsoft.com/office/drawing/2014/main" id="{8CA96A50-809F-48A4-8851-7DFA618E9264}"/>
              </a:ext>
            </a:extLst>
          </p:cNvPr>
          <p:cNvSpPr>
            <a:spLocks noChangeAspect="1"/>
          </p:cNvSpPr>
          <p:nvPr/>
        </p:nvSpPr>
        <p:spPr>
          <a:xfrm>
            <a:off x="9562542" y="4444164"/>
            <a:ext cx="182880" cy="182880"/>
          </a:xfrm>
          <a:prstGeom prst="rect">
            <a:avLst/>
          </a:prstGeom>
          <a:pattFill prst="horzBrick">
            <a:fgClr>
              <a:schemeClr val="tx1"/>
            </a:fgClr>
            <a:bgClr>
              <a:schemeClr val="accent3"/>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386" name="Rectangle 385">
            <a:extLst>
              <a:ext uri="{FF2B5EF4-FFF2-40B4-BE49-F238E27FC236}">
                <a16:creationId xmlns:a16="http://schemas.microsoft.com/office/drawing/2014/main" id="{6FA03193-B6FF-4B1E-8A9B-7C0869EB24FA}"/>
              </a:ext>
            </a:extLst>
          </p:cNvPr>
          <p:cNvSpPr>
            <a:spLocks noChangeAspect="1"/>
          </p:cNvSpPr>
          <p:nvPr/>
        </p:nvSpPr>
        <p:spPr>
          <a:xfrm>
            <a:off x="9504861" y="4526204"/>
            <a:ext cx="182880" cy="182880"/>
          </a:xfrm>
          <a:prstGeom prst="rect">
            <a:avLst/>
          </a:prstGeom>
          <a:pattFill prst="wdUpDiag">
            <a:fgClr>
              <a:schemeClr val="tx1"/>
            </a:fgClr>
            <a:bgClr>
              <a:schemeClr val="accent4"/>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387" name="Rectangle 386">
            <a:extLst>
              <a:ext uri="{FF2B5EF4-FFF2-40B4-BE49-F238E27FC236}">
                <a16:creationId xmlns:a16="http://schemas.microsoft.com/office/drawing/2014/main" id="{C9AFB406-C7EC-4CBF-ABFE-62AED5A1F25B}"/>
              </a:ext>
            </a:extLst>
          </p:cNvPr>
          <p:cNvSpPr>
            <a:spLocks noChangeAspect="1"/>
          </p:cNvSpPr>
          <p:nvPr/>
        </p:nvSpPr>
        <p:spPr>
          <a:xfrm>
            <a:off x="9778903" y="4444164"/>
            <a:ext cx="182880" cy="182880"/>
          </a:xfrm>
          <a:prstGeom prst="rect">
            <a:avLst/>
          </a:prstGeom>
          <a:pattFill prst="wdUpDiag">
            <a:fgClr>
              <a:schemeClr val="tx1"/>
            </a:fgClr>
            <a:bgClr>
              <a:schemeClr val="accent2"/>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389" name="Rectangle 388">
            <a:extLst>
              <a:ext uri="{FF2B5EF4-FFF2-40B4-BE49-F238E27FC236}">
                <a16:creationId xmlns:a16="http://schemas.microsoft.com/office/drawing/2014/main" id="{EFC20010-0E5A-4AB0-81F7-0B67B4B73250}"/>
              </a:ext>
            </a:extLst>
          </p:cNvPr>
          <p:cNvSpPr>
            <a:spLocks noChangeAspect="1"/>
          </p:cNvSpPr>
          <p:nvPr/>
        </p:nvSpPr>
        <p:spPr>
          <a:xfrm>
            <a:off x="9720438" y="4526204"/>
            <a:ext cx="182880" cy="182880"/>
          </a:xfrm>
          <a:prstGeom prst="rect">
            <a:avLst/>
          </a:prstGeom>
          <a:pattFill prst="horzBrick">
            <a:fgClr>
              <a:schemeClr val="tx1"/>
            </a:fgClr>
            <a:bgClr>
              <a:srgbClr val="01A982"/>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396" name="Rectangle 395">
            <a:extLst>
              <a:ext uri="{FF2B5EF4-FFF2-40B4-BE49-F238E27FC236}">
                <a16:creationId xmlns:a16="http://schemas.microsoft.com/office/drawing/2014/main" id="{CFF2D9B5-926F-4898-8C09-B3A12CDDC2D4}"/>
              </a:ext>
            </a:extLst>
          </p:cNvPr>
          <p:cNvSpPr>
            <a:spLocks noChangeAspect="1"/>
          </p:cNvSpPr>
          <p:nvPr/>
        </p:nvSpPr>
        <p:spPr>
          <a:xfrm>
            <a:off x="5837525" y="3184114"/>
            <a:ext cx="182880" cy="182880"/>
          </a:xfrm>
          <a:prstGeom prst="rect">
            <a:avLst/>
          </a:prstGeom>
          <a:solidFill>
            <a:schemeClr val="bg2"/>
          </a:solid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399" name="Rectangle 398">
            <a:extLst>
              <a:ext uri="{FF2B5EF4-FFF2-40B4-BE49-F238E27FC236}">
                <a16:creationId xmlns:a16="http://schemas.microsoft.com/office/drawing/2014/main" id="{7EF89A49-9892-432D-8474-7C512DB1068D}"/>
              </a:ext>
            </a:extLst>
          </p:cNvPr>
          <p:cNvSpPr>
            <a:spLocks noChangeAspect="1"/>
          </p:cNvSpPr>
          <p:nvPr/>
        </p:nvSpPr>
        <p:spPr>
          <a:xfrm>
            <a:off x="5011860" y="3080062"/>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schemeClr val="bg1"/>
              </a:solidFill>
              <a:ea typeface="MetricHPE" charset="0"/>
              <a:cs typeface="MetricHPE" charset="0"/>
            </a:endParaRPr>
          </a:p>
        </p:txBody>
      </p:sp>
      <p:sp>
        <p:nvSpPr>
          <p:cNvPr id="400" name="Rectangle 399">
            <a:extLst>
              <a:ext uri="{FF2B5EF4-FFF2-40B4-BE49-F238E27FC236}">
                <a16:creationId xmlns:a16="http://schemas.microsoft.com/office/drawing/2014/main" id="{DE377247-844F-4CB9-8918-F82C470B9009}"/>
              </a:ext>
            </a:extLst>
          </p:cNvPr>
          <p:cNvSpPr>
            <a:spLocks noChangeAspect="1"/>
          </p:cNvSpPr>
          <p:nvPr/>
        </p:nvSpPr>
        <p:spPr>
          <a:xfrm>
            <a:off x="5886535" y="3080062"/>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schemeClr val="bg1"/>
              </a:solidFill>
              <a:ea typeface="MetricHPE" charset="0"/>
              <a:cs typeface="MetricHPE" charset="0"/>
            </a:endParaRPr>
          </a:p>
        </p:txBody>
      </p:sp>
      <p:sp>
        <p:nvSpPr>
          <p:cNvPr id="402" name="Rectangle 401">
            <a:extLst>
              <a:ext uri="{FF2B5EF4-FFF2-40B4-BE49-F238E27FC236}">
                <a16:creationId xmlns:a16="http://schemas.microsoft.com/office/drawing/2014/main" id="{3931CC41-2132-4569-851E-C1117FE10693}"/>
              </a:ext>
            </a:extLst>
          </p:cNvPr>
          <p:cNvSpPr>
            <a:spLocks noChangeAspect="1"/>
          </p:cNvSpPr>
          <p:nvPr/>
        </p:nvSpPr>
        <p:spPr>
          <a:xfrm>
            <a:off x="5231420" y="3080062"/>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schemeClr val="bg1"/>
              </a:solidFill>
              <a:ea typeface="MetricHPE" charset="0"/>
              <a:cs typeface="MetricHPE" charset="0"/>
            </a:endParaRPr>
          </a:p>
        </p:txBody>
      </p:sp>
      <p:sp>
        <p:nvSpPr>
          <p:cNvPr id="404" name="Rectangle 403">
            <a:extLst>
              <a:ext uri="{FF2B5EF4-FFF2-40B4-BE49-F238E27FC236}">
                <a16:creationId xmlns:a16="http://schemas.microsoft.com/office/drawing/2014/main" id="{CB189BAD-94F4-4871-B71D-BFFA6924E638}"/>
              </a:ext>
            </a:extLst>
          </p:cNvPr>
          <p:cNvSpPr>
            <a:spLocks noChangeAspect="1"/>
          </p:cNvSpPr>
          <p:nvPr/>
        </p:nvSpPr>
        <p:spPr>
          <a:xfrm>
            <a:off x="2869780" y="3080648"/>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schemeClr val="bg1"/>
              </a:solidFill>
              <a:ea typeface="MetricHPE" charset="0"/>
              <a:cs typeface="MetricHPE" charset="0"/>
            </a:endParaRPr>
          </a:p>
        </p:txBody>
      </p:sp>
      <p:sp>
        <p:nvSpPr>
          <p:cNvPr id="408" name="Rectangle 407">
            <a:extLst>
              <a:ext uri="{FF2B5EF4-FFF2-40B4-BE49-F238E27FC236}">
                <a16:creationId xmlns:a16="http://schemas.microsoft.com/office/drawing/2014/main" id="{6EE7EAEC-8E2C-4A3F-AB05-0013B12D9CBF}"/>
              </a:ext>
            </a:extLst>
          </p:cNvPr>
          <p:cNvSpPr>
            <a:spLocks noChangeAspect="1"/>
          </p:cNvSpPr>
          <p:nvPr/>
        </p:nvSpPr>
        <p:spPr>
          <a:xfrm>
            <a:off x="3509711" y="3080648"/>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schemeClr val="bg1"/>
              </a:solidFill>
              <a:ea typeface="MetricHPE" charset="0"/>
              <a:cs typeface="MetricHPE" charset="0"/>
            </a:endParaRPr>
          </a:p>
        </p:txBody>
      </p:sp>
      <p:sp>
        <p:nvSpPr>
          <p:cNvPr id="409" name="Rectangle 408">
            <a:extLst>
              <a:ext uri="{FF2B5EF4-FFF2-40B4-BE49-F238E27FC236}">
                <a16:creationId xmlns:a16="http://schemas.microsoft.com/office/drawing/2014/main" id="{79E0CABD-2A64-4B7E-89AA-E3C35EB9A45D}"/>
              </a:ext>
            </a:extLst>
          </p:cNvPr>
          <p:cNvSpPr>
            <a:spLocks noChangeAspect="1"/>
          </p:cNvSpPr>
          <p:nvPr/>
        </p:nvSpPr>
        <p:spPr>
          <a:xfrm>
            <a:off x="3288960" y="3080648"/>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schemeClr val="bg1"/>
              </a:solidFill>
              <a:ea typeface="MetricHPE" charset="0"/>
              <a:cs typeface="MetricHPE" charset="0"/>
            </a:endParaRPr>
          </a:p>
        </p:txBody>
      </p:sp>
      <p:sp>
        <p:nvSpPr>
          <p:cNvPr id="417" name="Rectangle 416">
            <a:extLst>
              <a:ext uri="{FF2B5EF4-FFF2-40B4-BE49-F238E27FC236}">
                <a16:creationId xmlns:a16="http://schemas.microsoft.com/office/drawing/2014/main" id="{B5BAFFEB-0AFF-40F3-88B6-424F4BF63503}"/>
              </a:ext>
            </a:extLst>
          </p:cNvPr>
          <p:cNvSpPr>
            <a:spLocks noChangeAspect="1"/>
          </p:cNvSpPr>
          <p:nvPr/>
        </p:nvSpPr>
        <p:spPr>
          <a:xfrm>
            <a:off x="10097468" y="3079949"/>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418" name="Rectangle 417">
            <a:extLst>
              <a:ext uri="{FF2B5EF4-FFF2-40B4-BE49-F238E27FC236}">
                <a16:creationId xmlns:a16="http://schemas.microsoft.com/office/drawing/2014/main" id="{BB58204E-A084-4B98-9839-ABD33013476D}"/>
              </a:ext>
            </a:extLst>
          </p:cNvPr>
          <p:cNvSpPr>
            <a:spLocks noChangeAspect="1"/>
          </p:cNvSpPr>
          <p:nvPr/>
        </p:nvSpPr>
        <p:spPr>
          <a:xfrm>
            <a:off x="3739503" y="3080648"/>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421" name="Rectangle 420">
            <a:extLst>
              <a:ext uri="{FF2B5EF4-FFF2-40B4-BE49-F238E27FC236}">
                <a16:creationId xmlns:a16="http://schemas.microsoft.com/office/drawing/2014/main" id="{C4593CE1-EF41-4999-B9ED-94C7FCD6F2A2}"/>
              </a:ext>
            </a:extLst>
          </p:cNvPr>
          <p:cNvSpPr>
            <a:spLocks noChangeAspect="1"/>
          </p:cNvSpPr>
          <p:nvPr/>
        </p:nvSpPr>
        <p:spPr>
          <a:xfrm>
            <a:off x="3685044" y="3177928"/>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422" name="Rectangle 421">
            <a:extLst>
              <a:ext uri="{FF2B5EF4-FFF2-40B4-BE49-F238E27FC236}">
                <a16:creationId xmlns:a16="http://schemas.microsoft.com/office/drawing/2014/main" id="{6BF3FFCB-E40C-4323-AA9A-4E98958E072E}"/>
              </a:ext>
            </a:extLst>
          </p:cNvPr>
          <p:cNvSpPr>
            <a:spLocks noChangeAspect="1"/>
          </p:cNvSpPr>
          <p:nvPr/>
        </p:nvSpPr>
        <p:spPr>
          <a:xfrm>
            <a:off x="3462654" y="3177928"/>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423" name="Rectangle 422">
            <a:extLst>
              <a:ext uri="{FF2B5EF4-FFF2-40B4-BE49-F238E27FC236}">
                <a16:creationId xmlns:a16="http://schemas.microsoft.com/office/drawing/2014/main" id="{52B113E7-6130-4185-8D84-4506E391842C}"/>
              </a:ext>
            </a:extLst>
          </p:cNvPr>
          <p:cNvSpPr>
            <a:spLocks noChangeAspect="1"/>
          </p:cNvSpPr>
          <p:nvPr/>
        </p:nvSpPr>
        <p:spPr>
          <a:xfrm>
            <a:off x="4964283" y="3177928"/>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424" name="Rectangle 423">
            <a:extLst>
              <a:ext uri="{FF2B5EF4-FFF2-40B4-BE49-F238E27FC236}">
                <a16:creationId xmlns:a16="http://schemas.microsoft.com/office/drawing/2014/main" id="{0ACB6F8E-53CC-41E2-8A8F-FD024B26795D}"/>
              </a:ext>
            </a:extLst>
          </p:cNvPr>
          <p:cNvSpPr>
            <a:spLocks noChangeAspect="1"/>
          </p:cNvSpPr>
          <p:nvPr/>
        </p:nvSpPr>
        <p:spPr>
          <a:xfrm>
            <a:off x="4927142" y="3254128"/>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425" name="Rectangle 424">
            <a:extLst>
              <a:ext uri="{FF2B5EF4-FFF2-40B4-BE49-F238E27FC236}">
                <a16:creationId xmlns:a16="http://schemas.microsoft.com/office/drawing/2014/main" id="{22852D2A-A8ED-4798-B83D-E476C2C8903B}"/>
              </a:ext>
            </a:extLst>
          </p:cNvPr>
          <p:cNvSpPr>
            <a:spLocks noChangeAspect="1"/>
          </p:cNvSpPr>
          <p:nvPr/>
        </p:nvSpPr>
        <p:spPr>
          <a:xfrm>
            <a:off x="10060201" y="3177928"/>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427" name="Rectangle 426">
            <a:extLst>
              <a:ext uri="{FF2B5EF4-FFF2-40B4-BE49-F238E27FC236}">
                <a16:creationId xmlns:a16="http://schemas.microsoft.com/office/drawing/2014/main" id="{B79F1570-EFFC-49B6-AA04-52E10EFE1422}"/>
              </a:ext>
            </a:extLst>
          </p:cNvPr>
          <p:cNvSpPr>
            <a:spLocks noChangeAspect="1"/>
          </p:cNvSpPr>
          <p:nvPr/>
        </p:nvSpPr>
        <p:spPr>
          <a:xfrm>
            <a:off x="5662488" y="3080648"/>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428" name="Rectangle 427">
            <a:extLst>
              <a:ext uri="{FF2B5EF4-FFF2-40B4-BE49-F238E27FC236}">
                <a16:creationId xmlns:a16="http://schemas.microsoft.com/office/drawing/2014/main" id="{DC5563A6-189A-4C7A-8BB4-9D8EDCF6EC3A}"/>
              </a:ext>
            </a:extLst>
          </p:cNvPr>
          <p:cNvSpPr>
            <a:spLocks noChangeAspect="1"/>
          </p:cNvSpPr>
          <p:nvPr/>
        </p:nvSpPr>
        <p:spPr>
          <a:xfrm>
            <a:off x="4890001" y="3330328"/>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429" name="Rectangle 428">
            <a:extLst>
              <a:ext uri="{FF2B5EF4-FFF2-40B4-BE49-F238E27FC236}">
                <a16:creationId xmlns:a16="http://schemas.microsoft.com/office/drawing/2014/main" id="{5CCE7AD4-FD73-4A71-A162-E2FF0C544758}"/>
              </a:ext>
            </a:extLst>
          </p:cNvPr>
          <p:cNvSpPr>
            <a:spLocks noChangeAspect="1"/>
          </p:cNvSpPr>
          <p:nvPr/>
        </p:nvSpPr>
        <p:spPr>
          <a:xfrm>
            <a:off x="9681845" y="3079949"/>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430" name="Rectangle 429">
            <a:extLst>
              <a:ext uri="{FF2B5EF4-FFF2-40B4-BE49-F238E27FC236}">
                <a16:creationId xmlns:a16="http://schemas.microsoft.com/office/drawing/2014/main" id="{AFAD3D35-417B-4171-BAAC-78C7E43EC1D3}"/>
              </a:ext>
            </a:extLst>
          </p:cNvPr>
          <p:cNvSpPr>
            <a:spLocks noChangeAspect="1"/>
          </p:cNvSpPr>
          <p:nvPr/>
        </p:nvSpPr>
        <p:spPr>
          <a:xfrm>
            <a:off x="9849000" y="3177928"/>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432" name="Rectangle 431">
            <a:extLst>
              <a:ext uri="{FF2B5EF4-FFF2-40B4-BE49-F238E27FC236}">
                <a16:creationId xmlns:a16="http://schemas.microsoft.com/office/drawing/2014/main" id="{9F22082A-E9B0-4F02-8278-DEF0AA44B7F5}"/>
              </a:ext>
            </a:extLst>
          </p:cNvPr>
          <p:cNvSpPr>
            <a:spLocks noChangeAspect="1"/>
          </p:cNvSpPr>
          <p:nvPr/>
        </p:nvSpPr>
        <p:spPr>
          <a:xfrm>
            <a:off x="7713912" y="3080648"/>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433" name="Rectangle 432">
            <a:extLst>
              <a:ext uri="{FF2B5EF4-FFF2-40B4-BE49-F238E27FC236}">
                <a16:creationId xmlns:a16="http://schemas.microsoft.com/office/drawing/2014/main" id="{F4880870-8499-46B5-9BF0-4D12CD347C79}"/>
              </a:ext>
            </a:extLst>
          </p:cNvPr>
          <p:cNvSpPr>
            <a:spLocks noChangeAspect="1"/>
          </p:cNvSpPr>
          <p:nvPr/>
        </p:nvSpPr>
        <p:spPr>
          <a:xfrm>
            <a:off x="7496839" y="3080648"/>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435" name="Rectangle 434">
            <a:extLst>
              <a:ext uri="{FF2B5EF4-FFF2-40B4-BE49-F238E27FC236}">
                <a16:creationId xmlns:a16="http://schemas.microsoft.com/office/drawing/2014/main" id="{8DDABC2D-04DB-447E-8096-EDE4D70DA584}"/>
              </a:ext>
            </a:extLst>
          </p:cNvPr>
          <p:cNvSpPr>
            <a:spLocks noChangeAspect="1"/>
          </p:cNvSpPr>
          <p:nvPr/>
        </p:nvSpPr>
        <p:spPr>
          <a:xfrm>
            <a:off x="10006498" y="3254128"/>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438" name="Rectangle 437">
            <a:extLst>
              <a:ext uri="{FF2B5EF4-FFF2-40B4-BE49-F238E27FC236}">
                <a16:creationId xmlns:a16="http://schemas.microsoft.com/office/drawing/2014/main" id="{64D86F78-BC40-4043-82F1-FED3CE2BC32C}"/>
              </a:ext>
            </a:extLst>
          </p:cNvPr>
          <p:cNvSpPr>
            <a:spLocks noChangeAspect="1"/>
          </p:cNvSpPr>
          <p:nvPr/>
        </p:nvSpPr>
        <p:spPr>
          <a:xfrm>
            <a:off x="9357592" y="3254128"/>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444" name="Rectangle 443">
            <a:extLst>
              <a:ext uri="{FF2B5EF4-FFF2-40B4-BE49-F238E27FC236}">
                <a16:creationId xmlns:a16="http://schemas.microsoft.com/office/drawing/2014/main" id="{EA0EE472-3D3C-4B1A-843C-7CDC84831651}"/>
              </a:ext>
            </a:extLst>
          </p:cNvPr>
          <p:cNvSpPr>
            <a:spLocks noChangeAspect="1"/>
          </p:cNvSpPr>
          <p:nvPr/>
        </p:nvSpPr>
        <p:spPr>
          <a:xfrm>
            <a:off x="9303682" y="3330328"/>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445" name="Rectangle 444">
            <a:extLst>
              <a:ext uri="{FF2B5EF4-FFF2-40B4-BE49-F238E27FC236}">
                <a16:creationId xmlns:a16="http://schemas.microsoft.com/office/drawing/2014/main" id="{25F4A3AA-A7D9-415E-95F5-A4DDFF74CB68}"/>
              </a:ext>
            </a:extLst>
          </p:cNvPr>
          <p:cNvSpPr>
            <a:spLocks noChangeAspect="1"/>
          </p:cNvSpPr>
          <p:nvPr/>
        </p:nvSpPr>
        <p:spPr>
          <a:xfrm>
            <a:off x="2815732" y="3177928"/>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446" name="Rectangle 445">
            <a:extLst>
              <a:ext uri="{FF2B5EF4-FFF2-40B4-BE49-F238E27FC236}">
                <a16:creationId xmlns:a16="http://schemas.microsoft.com/office/drawing/2014/main" id="{AC5EF4BA-CA82-4EB5-BCEA-60E570A7FEC3}"/>
              </a:ext>
            </a:extLst>
          </p:cNvPr>
          <p:cNvSpPr>
            <a:spLocks noChangeAspect="1"/>
          </p:cNvSpPr>
          <p:nvPr/>
        </p:nvSpPr>
        <p:spPr>
          <a:xfrm>
            <a:off x="5183739" y="3177928"/>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450" name="Rectangle 449">
            <a:extLst>
              <a:ext uri="{FF2B5EF4-FFF2-40B4-BE49-F238E27FC236}">
                <a16:creationId xmlns:a16="http://schemas.microsoft.com/office/drawing/2014/main" id="{3D621551-160C-4604-A4D0-F421F8CBB027}"/>
              </a:ext>
            </a:extLst>
          </p:cNvPr>
          <p:cNvSpPr>
            <a:spLocks noChangeAspect="1"/>
          </p:cNvSpPr>
          <p:nvPr/>
        </p:nvSpPr>
        <p:spPr>
          <a:xfrm>
            <a:off x="3083933" y="3080648"/>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460" name="Rectangle 459">
            <a:extLst>
              <a:ext uri="{FF2B5EF4-FFF2-40B4-BE49-F238E27FC236}">
                <a16:creationId xmlns:a16="http://schemas.microsoft.com/office/drawing/2014/main" id="{404E0737-7EB2-458F-BBFB-E12E37B7B462}"/>
              </a:ext>
            </a:extLst>
          </p:cNvPr>
          <p:cNvSpPr>
            <a:spLocks noChangeAspect="1"/>
          </p:cNvSpPr>
          <p:nvPr/>
        </p:nvSpPr>
        <p:spPr>
          <a:xfrm>
            <a:off x="2754260" y="3254128"/>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461" name="Rectangle 460">
            <a:extLst>
              <a:ext uri="{FF2B5EF4-FFF2-40B4-BE49-F238E27FC236}">
                <a16:creationId xmlns:a16="http://schemas.microsoft.com/office/drawing/2014/main" id="{23DABE5C-EB55-47E9-9D5B-598803071474}"/>
              </a:ext>
            </a:extLst>
          </p:cNvPr>
          <p:cNvSpPr>
            <a:spLocks noChangeAspect="1"/>
          </p:cNvSpPr>
          <p:nvPr/>
        </p:nvSpPr>
        <p:spPr>
          <a:xfrm>
            <a:off x="2692788" y="3330328"/>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462" name="Rectangle 461">
            <a:extLst>
              <a:ext uri="{FF2B5EF4-FFF2-40B4-BE49-F238E27FC236}">
                <a16:creationId xmlns:a16="http://schemas.microsoft.com/office/drawing/2014/main" id="{0D600F62-0E76-4B1E-A88A-E02B7506932B}"/>
              </a:ext>
            </a:extLst>
          </p:cNvPr>
          <p:cNvSpPr>
            <a:spLocks noChangeAspect="1"/>
          </p:cNvSpPr>
          <p:nvPr/>
        </p:nvSpPr>
        <p:spPr>
          <a:xfrm>
            <a:off x="3026269" y="3177928"/>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463" name="Rectangle 462">
            <a:extLst>
              <a:ext uri="{FF2B5EF4-FFF2-40B4-BE49-F238E27FC236}">
                <a16:creationId xmlns:a16="http://schemas.microsoft.com/office/drawing/2014/main" id="{9938F699-27C3-403B-8B37-48B86C2EB355}"/>
              </a:ext>
            </a:extLst>
          </p:cNvPr>
          <p:cNvSpPr>
            <a:spLocks noChangeAspect="1"/>
          </p:cNvSpPr>
          <p:nvPr/>
        </p:nvSpPr>
        <p:spPr>
          <a:xfrm>
            <a:off x="3408173" y="3254128"/>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466" name="Rectangle 465">
            <a:extLst>
              <a:ext uri="{FF2B5EF4-FFF2-40B4-BE49-F238E27FC236}">
                <a16:creationId xmlns:a16="http://schemas.microsoft.com/office/drawing/2014/main" id="{BDFC18B5-3393-4D36-A6AF-50855D8A93C9}"/>
              </a:ext>
            </a:extLst>
          </p:cNvPr>
          <p:cNvSpPr>
            <a:spLocks noChangeAspect="1"/>
          </p:cNvSpPr>
          <p:nvPr/>
        </p:nvSpPr>
        <p:spPr>
          <a:xfrm>
            <a:off x="5837195" y="3177928"/>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467" name="Rectangle 466">
            <a:extLst>
              <a:ext uri="{FF2B5EF4-FFF2-40B4-BE49-F238E27FC236}">
                <a16:creationId xmlns:a16="http://schemas.microsoft.com/office/drawing/2014/main" id="{C54FF0AA-2581-4F0D-98AA-9E5B8917F1A2}"/>
              </a:ext>
            </a:extLst>
          </p:cNvPr>
          <p:cNvSpPr>
            <a:spLocks noChangeAspect="1"/>
          </p:cNvSpPr>
          <p:nvPr/>
        </p:nvSpPr>
        <p:spPr>
          <a:xfrm>
            <a:off x="5798290" y="3254128"/>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468" name="Rectangle 467">
            <a:extLst>
              <a:ext uri="{FF2B5EF4-FFF2-40B4-BE49-F238E27FC236}">
                <a16:creationId xmlns:a16="http://schemas.microsoft.com/office/drawing/2014/main" id="{353FD3EF-148F-47BB-936B-AEA4298DFEB2}"/>
              </a:ext>
            </a:extLst>
          </p:cNvPr>
          <p:cNvSpPr>
            <a:spLocks noChangeAspect="1"/>
          </p:cNvSpPr>
          <p:nvPr/>
        </p:nvSpPr>
        <p:spPr>
          <a:xfrm>
            <a:off x="5109251" y="3330328"/>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471" name="Rectangle 470">
            <a:extLst>
              <a:ext uri="{FF2B5EF4-FFF2-40B4-BE49-F238E27FC236}">
                <a16:creationId xmlns:a16="http://schemas.microsoft.com/office/drawing/2014/main" id="{9EECD9A5-D878-4D82-9769-D37E4305A2C9}"/>
              </a:ext>
            </a:extLst>
          </p:cNvPr>
          <p:cNvSpPr>
            <a:spLocks noChangeAspect="1"/>
          </p:cNvSpPr>
          <p:nvPr/>
        </p:nvSpPr>
        <p:spPr>
          <a:xfrm>
            <a:off x="10165992" y="3330328"/>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475" name="Rectangle 474">
            <a:extLst>
              <a:ext uri="{FF2B5EF4-FFF2-40B4-BE49-F238E27FC236}">
                <a16:creationId xmlns:a16="http://schemas.microsoft.com/office/drawing/2014/main" id="{2263FFA4-5817-4714-9B79-1EC46333BD47}"/>
              </a:ext>
            </a:extLst>
          </p:cNvPr>
          <p:cNvSpPr>
            <a:spLocks noChangeAspect="1"/>
          </p:cNvSpPr>
          <p:nvPr/>
        </p:nvSpPr>
        <p:spPr>
          <a:xfrm>
            <a:off x="8142071" y="3079949"/>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476" name="Rectangle 475">
            <a:extLst>
              <a:ext uri="{FF2B5EF4-FFF2-40B4-BE49-F238E27FC236}">
                <a16:creationId xmlns:a16="http://schemas.microsoft.com/office/drawing/2014/main" id="{5D0C114C-598D-4976-86E1-A643707F3A25}"/>
              </a:ext>
            </a:extLst>
          </p:cNvPr>
          <p:cNvSpPr>
            <a:spLocks noChangeAspect="1"/>
          </p:cNvSpPr>
          <p:nvPr/>
        </p:nvSpPr>
        <p:spPr>
          <a:xfrm>
            <a:off x="8023005" y="3254128"/>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489" name="Rectangle 488">
            <a:extLst>
              <a:ext uri="{FF2B5EF4-FFF2-40B4-BE49-F238E27FC236}">
                <a16:creationId xmlns:a16="http://schemas.microsoft.com/office/drawing/2014/main" id="{2231E95B-50B4-41B7-9D43-42BF1543C9AE}"/>
              </a:ext>
            </a:extLst>
          </p:cNvPr>
          <p:cNvSpPr>
            <a:spLocks noChangeAspect="1"/>
          </p:cNvSpPr>
          <p:nvPr/>
        </p:nvSpPr>
        <p:spPr>
          <a:xfrm>
            <a:off x="4888237" y="3337269"/>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497" name="Rectangle 496">
            <a:extLst>
              <a:ext uri="{FF2B5EF4-FFF2-40B4-BE49-F238E27FC236}">
                <a16:creationId xmlns:a16="http://schemas.microsoft.com/office/drawing/2014/main" id="{5B55957E-2AE7-40E2-9577-2070A55338E8}"/>
              </a:ext>
            </a:extLst>
          </p:cNvPr>
          <p:cNvSpPr>
            <a:spLocks noChangeAspect="1"/>
          </p:cNvSpPr>
          <p:nvPr/>
        </p:nvSpPr>
        <p:spPr>
          <a:xfrm>
            <a:off x="3623161" y="3254128"/>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schemeClr val="bg1"/>
              </a:solidFill>
              <a:ea typeface="MetricHPE" charset="0"/>
              <a:cs typeface="MetricHPE" charset="0"/>
            </a:endParaRPr>
          </a:p>
        </p:txBody>
      </p:sp>
      <p:sp>
        <p:nvSpPr>
          <p:cNvPr id="499" name="Rectangle 498">
            <a:extLst>
              <a:ext uri="{FF2B5EF4-FFF2-40B4-BE49-F238E27FC236}">
                <a16:creationId xmlns:a16="http://schemas.microsoft.com/office/drawing/2014/main" id="{F7325473-D454-48BD-9D42-47982E57A708}"/>
              </a:ext>
            </a:extLst>
          </p:cNvPr>
          <p:cNvSpPr>
            <a:spLocks noChangeAspect="1"/>
          </p:cNvSpPr>
          <p:nvPr/>
        </p:nvSpPr>
        <p:spPr>
          <a:xfrm>
            <a:off x="3790818" y="3330328"/>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schemeClr val="bg1"/>
              </a:solidFill>
              <a:ea typeface="MetricHPE" charset="0"/>
              <a:cs typeface="MetricHPE" charset="0"/>
            </a:endParaRPr>
          </a:p>
        </p:txBody>
      </p:sp>
      <p:sp>
        <p:nvSpPr>
          <p:cNvPr id="500" name="Rectangle 499">
            <a:extLst>
              <a:ext uri="{FF2B5EF4-FFF2-40B4-BE49-F238E27FC236}">
                <a16:creationId xmlns:a16="http://schemas.microsoft.com/office/drawing/2014/main" id="{97E7615E-EFB3-4D16-9EA4-195E77A978E0}"/>
              </a:ext>
            </a:extLst>
          </p:cNvPr>
          <p:cNvSpPr>
            <a:spLocks noChangeAspect="1"/>
          </p:cNvSpPr>
          <p:nvPr/>
        </p:nvSpPr>
        <p:spPr>
          <a:xfrm>
            <a:off x="3233954" y="3177928"/>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schemeClr val="bg1"/>
              </a:solidFill>
              <a:ea typeface="MetricHPE" charset="0"/>
              <a:cs typeface="MetricHPE" charset="0"/>
            </a:endParaRPr>
          </a:p>
        </p:txBody>
      </p:sp>
      <p:sp>
        <p:nvSpPr>
          <p:cNvPr id="504" name="Rectangle 503">
            <a:extLst>
              <a:ext uri="{FF2B5EF4-FFF2-40B4-BE49-F238E27FC236}">
                <a16:creationId xmlns:a16="http://schemas.microsoft.com/office/drawing/2014/main" id="{CEFDA8C9-93B6-4D44-89D0-C50FCEDE3672}"/>
              </a:ext>
            </a:extLst>
          </p:cNvPr>
          <p:cNvSpPr>
            <a:spLocks noChangeAspect="1"/>
          </p:cNvSpPr>
          <p:nvPr/>
        </p:nvSpPr>
        <p:spPr>
          <a:xfrm>
            <a:off x="2961182" y="3254128"/>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schemeClr val="bg1"/>
              </a:solidFill>
              <a:ea typeface="MetricHPE" charset="0"/>
              <a:cs typeface="MetricHPE" charset="0"/>
            </a:endParaRPr>
          </a:p>
        </p:txBody>
      </p:sp>
      <p:sp>
        <p:nvSpPr>
          <p:cNvPr id="505" name="Rectangle 504">
            <a:extLst>
              <a:ext uri="{FF2B5EF4-FFF2-40B4-BE49-F238E27FC236}">
                <a16:creationId xmlns:a16="http://schemas.microsoft.com/office/drawing/2014/main" id="{CDD55593-3809-468C-96FB-78A1E552D82C}"/>
              </a:ext>
            </a:extLst>
          </p:cNvPr>
          <p:cNvSpPr>
            <a:spLocks noChangeAspect="1"/>
          </p:cNvSpPr>
          <p:nvPr/>
        </p:nvSpPr>
        <p:spPr>
          <a:xfrm>
            <a:off x="2903519" y="3330328"/>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schemeClr val="bg1"/>
              </a:solidFill>
              <a:ea typeface="MetricHPE" charset="0"/>
              <a:cs typeface="MetricHPE" charset="0"/>
            </a:endParaRPr>
          </a:p>
        </p:txBody>
      </p:sp>
      <p:sp>
        <p:nvSpPr>
          <p:cNvPr id="506" name="Rectangle 505">
            <a:extLst>
              <a:ext uri="{FF2B5EF4-FFF2-40B4-BE49-F238E27FC236}">
                <a16:creationId xmlns:a16="http://schemas.microsoft.com/office/drawing/2014/main" id="{2076AF19-CF51-40A8-93DB-404963070FE4}"/>
              </a:ext>
            </a:extLst>
          </p:cNvPr>
          <p:cNvSpPr>
            <a:spLocks noChangeAspect="1"/>
          </p:cNvSpPr>
          <p:nvPr/>
        </p:nvSpPr>
        <p:spPr>
          <a:xfrm>
            <a:off x="3178949" y="3254128"/>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schemeClr val="bg1"/>
              </a:solidFill>
              <a:ea typeface="MetricHPE" charset="0"/>
              <a:cs typeface="MetricHPE" charset="0"/>
            </a:endParaRPr>
          </a:p>
        </p:txBody>
      </p:sp>
      <p:sp>
        <p:nvSpPr>
          <p:cNvPr id="507" name="Rectangle 506">
            <a:extLst>
              <a:ext uri="{FF2B5EF4-FFF2-40B4-BE49-F238E27FC236}">
                <a16:creationId xmlns:a16="http://schemas.microsoft.com/office/drawing/2014/main" id="{661B5198-0B3A-416E-8D21-8E1303488592}"/>
              </a:ext>
            </a:extLst>
          </p:cNvPr>
          <p:cNvSpPr>
            <a:spLocks noChangeAspect="1"/>
          </p:cNvSpPr>
          <p:nvPr/>
        </p:nvSpPr>
        <p:spPr>
          <a:xfrm>
            <a:off x="3123944" y="3330328"/>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schemeClr val="bg1"/>
              </a:solidFill>
              <a:ea typeface="MetricHPE" charset="0"/>
              <a:cs typeface="MetricHPE" charset="0"/>
            </a:endParaRPr>
          </a:p>
        </p:txBody>
      </p:sp>
      <p:sp>
        <p:nvSpPr>
          <p:cNvPr id="508" name="Rectangle 507">
            <a:extLst>
              <a:ext uri="{FF2B5EF4-FFF2-40B4-BE49-F238E27FC236}">
                <a16:creationId xmlns:a16="http://schemas.microsoft.com/office/drawing/2014/main" id="{C4FE4A5A-335D-4088-8951-F039B39B32C8}"/>
              </a:ext>
            </a:extLst>
          </p:cNvPr>
          <p:cNvSpPr>
            <a:spLocks noChangeAspect="1"/>
          </p:cNvSpPr>
          <p:nvPr/>
        </p:nvSpPr>
        <p:spPr>
          <a:xfrm>
            <a:off x="3346268" y="3330328"/>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schemeClr val="bg1"/>
              </a:solidFill>
              <a:ea typeface="MetricHPE" charset="0"/>
              <a:cs typeface="MetricHPE" charset="0"/>
            </a:endParaRPr>
          </a:p>
        </p:txBody>
      </p:sp>
      <p:sp>
        <p:nvSpPr>
          <p:cNvPr id="509" name="Rectangle 508">
            <a:extLst>
              <a:ext uri="{FF2B5EF4-FFF2-40B4-BE49-F238E27FC236}">
                <a16:creationId xmlns:a16="http://schemas.microsoft.com/office/drawing/2014/main" id="{3E333831-A312-4FAD-8A6C-655CC28E3989}"/>
              </a:ext>
            </a:extLst>
          </p:cNvPr>
          <p:cNvSpPr>
            <a:spLocks noChangeAspect="1"/>
          </p:cNvSpPr>
          <p:nvPr/>
        </p:nvSpPr>
        <p:spPr>
          <a:xfrm>
            <a:off x="5454475" y="3080062"/>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schemeClr val="bg1"/>
              </a:solidFill>
              <a:ea typeface="MetricHPE" charset="0"/>
              <a:cs typeface="MetricHPE" charset="0"/>
            </a:endParaRPr>
          </a:p>
        </p:txBody>
      </p:sp>
      <p:sp>
        <p:nvSpPr>
          <p:cNvPr id="510" name="Rectangle 509">
            <a:extLst>
              <a:ext uri="{FF2B5EF4-FFF2-40B4-BE49-F238E27FC236}">
                <a16:creationId xmlns:a16="http://schemas.microsoft.com/office/drawing/2014/main" id="{B3DFBDE5-83F3-41DA-A738-62A0327E98A5}"/>
              </a:ext>
            </a:extLst>
          </p:cNvPr>
          <p:cNvSpPr>
            <a:spLocks noChangeAspect="1"/>
          </p:cNvSpPr>
          <p:nvPr/>
        </p:nvSpPr>
        <p:spPr>
          <a:xfrm>
            <a:off x="5632191" y="3177342"/>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schemeClr val="bg1"/>
              </a:solidFill>
              <a:ea typeface="MetricHPE" charset="0"/>
              <a:cs typeface="MetricHPE" charset="0"/>
            </a:endParaRPr>
          </a:p>
        </p:txBody>
      </p:sp>
      <p:sp>
        <p:nvSpPr>
          <p:cNvPr id="511" name="Rectangle 510">
            <a:extLst>
              <a:ext uri="{FF2B5EF4-FFF2-40B4-BE49-F238E27FC236}">
                <a16:creationId xmlns:a16="http://schemas.microsoft.com/office/drawing/2014/main" id="{AE451587-4642-4B2A-9D05-51A4A8052CF4}"/>
              </a:ext>
            </a:extLst>
          </p:cNvPr>
          <p:cNvSpPr>
            <a:spLocks noChangeAspect="1"/>
          </p:cNvSpPr>
          <p:nvPr/>
        </p:nvSpPr>
        <p:spPr>
          <a:xfrm>
            <a:off x="5414388" y="3177342"/>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schemeClr val="bg1"/>
              </a:solidFill>
              <a:ea typeface="MetricHPE" charset="0"/>
              <a:cs typeface="MetricHPE" charset="0"/>
            </a:endParaRPr>
          </a:p>
        </p:txBody>
      </p:sp>
      <p:sp>
        <p:nvSpPr>
          <p:cNvPr id="512" name="Rectangle 511">
            <a:extLst>
              <a:ext uri="{FF2B5EF4-FFF2-40B4-BE49-F238E27FC236}">
                <a16:creationId xmlns:a16="http://schemas.microsoft.com/office/drawing/2014/main" id="{41259C8F-EE8C-413C-A2DB-A2ACFB8D824A}"/>
              </a:ext>
            </a:extLst>
          </p:cNvPr>
          <p:cNvSpPr>
            <a:spLocks noChangeAspect="1"/>
          </p:cNvSpPr>
          <p:nvPr/>
        </p:nvSpPr>
        <p:spPr>
          <a:xfrm>
            <a:off x="5156931" y="3253542"/>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schemeClr val="bg1"/>
              </a:solidFill>
              <a:ea typeface="MetricHPE" charset="0"/>
              <a:cs typeface="MetricHPE" charset="0"/>
            </a:endParaRPr>
          </a:p>
        </p:txBody>
      </p:sp>
      <p:sp>
        <p:nvSpPr>
          <p:cNvPr id="513" name="Rectangle 512">
            <a:extLst>
              <a:ext uri="{FF2B5EF4-FFF2-40B4-BE49-F238E27FC236}">
                <a16:creationId xmlns:a16="http://schemas.microsoft.com/office/drawing/2014/main" id="{C5B667C9-1713-4ECD-9DBA-63CA9645EB7C}"/>
              </a:ext>
            </a:extLst>
          </p:cNvPr>
          <p:cNvSpPr>
            <a:spLocks noChangeAspect="1"/>
          </p:cNvSpPr>
          <p:nvPr/>
        </p:nvSpPr>
        <p:spPr>
          <a:xfrm>
            <a:off x="5374300" y="3253542"/>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schemeClr val="bg1"/>
              </a:solidFill>
              <a:ea typeface="MetricHPE" charset="0"/>
              <a:cs typeface="MetricHPE" charset="0"/>
            </a:endParaRPr>
          </a:p>
        </p:txBody>
      </p:sp>
      <p:sp>
        <p:nvSpPr>
          <p:cNvPr id="518" name="Rectangle 517">
            <a:extLst>
              <a:ext uri="{FF2B5EF4-FFF2-40B4-BE49-F238E27FC236}">
                <a16:creationId xmlns:a16="http://schemas.microsoft.com/office/drawing/2014/main" id="{14107B10-78AB-44FE-801B-356EA442C93F}"/>
              </a:ext>
            </a:extLst>
          </p:cNvPr>
          <p:cNvSpPr>
            <a:spLocks noChangeAspect="1"/>
          </p:cNvSpPr>
          <p:nvPr/>
        </p:nvSpPr>
        <p:spPr>
          <a:xfrm>
            <a:off x="5591459" y="3253542"/>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schemeClr val="bg1"/>
              </a:solidFill>
              <a:ea typeface="MetricHPE" charset="0"/>
              <a:cs typeface="MetricHPE" charset="0"/>
            </a:endParaRPr>
          </a:p>
        </p:txBody>
      </p:sp>
      <p:sp>
        <p:nvSpPr>
          <p:cNvPr id="521" name="Rectangle 520">
            <a:extLst>
              <a:ext uri="{FF2B5EF4-FFF2-40B4-BE49-F238E27FC236}">
                <a16:creationId xmlns:a16="http://schemas.microsoft.com/office/drawing/2014/main" id="{BEF249CE-AC2F-4A12-83B5-C29FF99A46C2}"/>
              </a:ext>
            </a:extLst>
          </p:cNvPr>
          <p:cNvSpPr>
            <a:spLocks noChangeAspect="1"/>
          </p:cNvSpPr>
          <p:nvPr/>
        </p:nvSpPr>
        <p:spPr>
          <a:xfrm>
            <a:off x="5334212" y="3329742"/>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schemeClr val="bg1"/>
              </a:solidFill>
              <a:ea typeface="MetricHPE" charset="0"/>
              <a:cs typeface="MetricHPE" charset="0"/>
            </a:endParaRPr>
          </a:p>
        </p:txBody>
      </p:sp>
      <p:sp>
        <p:nvSpPr>
          <p:cNvPr id="527" name="Rectangle 526">
            <a:extLst>
              <a:ext uri="{FF2B5EF4-FFF2-40B4-BE49-F238E27FC236}">
                <a16:creationId xmlns:a16="http://schemas.microsoft.com/office/drawing/2014/main" id="{48712BB6-456E-4C50-9296-54F20157B493}"/>
              </a:ext>
            </a:extLst>
          </p:cNvPr>
          <p:cNvSpPr>
            <a:spLocks noChangeAspect="1"/>
          </p:cNvSpPr>
          <p:nvPr/>
        </p:nvSpPr>
        <p:spPr>
          <a:xfrm>
            <a:off x="5550727" y="3329742"/>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schemeClr val="bg1"/>
              </a:solidFill>
              <a:ea typeface="MetricHPE" charset="0"/>
              <a:cs typeface="MetricHPE" charset="0"/>
            </a:endParaRPr>
          </a:p>
        </p:txBody>
      </p:sp>
      <p:sp>
        <p:nvSpPr>
          <p:cNvPr id="532" name="Rectangle 531">
            <a:extLst>
              <a:ext uri="{FF2B5EF4-FFF2-40B4-BE49-F238E27FC236}">
                <a16:creationId xmlns:a16="http://schemas.microsoft.com/office/drawing/2014/main" id="{7CEF2F2C-A7C3-4C0E-9611-D86527F71894}"/>
              </a:ext>
            </a:extLst>
          </p:cNvPr>
          <p:cNvSpPr>
            <a:spLocks noChangeAspect="1"/>
          </p:cNvSpPr>
          <p:nvPr/>
        </p:nvSpPr>
        <p:spPr>
          <a:xfrm>
            <a:off x="5964389" y="3329742"/>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schemeClr val="bg1"/>
              </a:solidFill>
              <a:ea typeface="MetricHPE" charset="0"/>
              <a:cs typeface="MetricHPE" charset="0"/>
            </a:endParaRPr>
          </a:p>
        </p:txBody>
      </p:sp>
      <p:sp>
        <p:nvSpPr>
          <p:cNvPr id="534" name="Rectangle 533">
            <a:extLst>
              <a:ext uri="{FF2B5EF4-FFF2-40B4-BE49-F238E27FC236}">
                <a16:creationId xmlns:a16="http://schemas.microsoft.com/office/drawing/2014/main" id="{EBB24DB8-A08A-4DDA-94F3-9A32B1495D2E}"/>
              </a:ext>
            </a:extLst>
          </p:cNvPr>
          <p:cNvSpPr>
            <a:spLocks noChangeAspect="1"/>
          </p:cNvSpPr>
          <p:nvPr/>
        </p:nvSpPr>
        <p:spPr>
          <a:xfrm>
            <a:off x="3576126" y="3330328"/>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535" name="Rectangle 534">
            <a:extLst>
              <a:ext uri="{FF2B5EF4-FFF2-40B4-BE49-F238E27FC236}">
                <a16:creationId xmlns:a16="http://schemas.microsoft.com/office/drawing/2014/main" id="{F769A0BA-C358-49C8-BEE1-27FCAEAB91A3}"/>
              </a:ext>
            </a:extLst>
          </p:cNvPr>
          <p:cNvSpPr>
            <a:spLocks noChangeAspect="1"/>
          </p:cNvSpPr>
          <p:nvPr/>
        </p:nvSpPr>
        <p:spPr>
          <a:xfrm>
            <a:off x="5112444" y="3330914"/>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536" name="Rectangle 535">
            <a:extLst>
              <a:ext uri="{FF2B5EF4-FFF2-40B4-BE49-F238E27FC236}">
                <a16:creationId xmlns:a16="http://schemas.microsoft.com/office/drawing/2014/main" id="{23EF7BA4-8DE6-490B-AF6E-692BFE2A5A0A}"/>
              </a:ext>
            </a:extLst>
          </p:cNvPr>
          <p:cNvSpPr>
            <a:spLocks noChangeAspect="1"/>
          </p:cNvSpPr>
          <p:nvPr/>
        </p:nvSpPr>
        <p:spPr>
          <a:xfrm>
            <a:off x="5759385" y="3335212"/>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539" name="Rectangle 538">
            <a:extLst>
              <a:ext uri="{FF2B5EF4-FFF2-40B4-BE49-F238E27FC236}">
                <a16:creationId xmlns:a16="http://schemas.microsoft.com/office/drawing/2014/main" id="{4DCA6A1E-2F37-45D7-8CC1-AE400BDA3E94}"/>
              </a:ext>
            </a:extLst>
          </p:cNvPr>
          <p:cNvSpPr>
            <a:spLocks noChangeAspect="1"/>
          </p:cNvSpPr>
          <p:nvPr/>
        </p:nvSpPr>
        <p:spPr>
          <a:xfrm>
            <a:off x="7420241" y="3177928"/>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542" name="Rectangle 541">
            <a:extLst>
              <a:ext uri="{FF2B5EF4-FFF2-40B4-BE49-F238E27FC236}">
                <a16:creationId xmlns:a16="http://schemas.microsoft.com/office/drawing/2014/main" id="{58E2B083-E440-4767-9E1A-3289323A800F}"/>
              </a:ext>
            </a:extLst>
          </p:cNvPr>
          <p:cNvSpPr>
            <a:spLocks noChangeAspect="1"/>
          </p:cNvSpPr>
          <p:nvPr/>
        </p:nvSpPr>
        <p:spPr>
          <a:xfrm>
            <a:off x="7646681" y="3177928"/>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543" name="Rectangle 542">
            <a:extLst>
              <a:ext uri="{FF2B5EF4-FFF2-40B4-BE49-F238E27FC236}">
                <a16:creationId xmlns:a16="http://schemas.microsoft.com/office/drawing/2014/main" id="{7DA97D12-0153-4C79-99B1-AD0A7C9B0221}"/>
              </a:ext>
            </a:extLst>
          </p:cNvPr>
          <p:cNvSpPr>
            <a:spLocks noChangeAspect="1"/>
          </p:cNvSpPr>
          <p:nvPr/>
        </p:nvSpPr>
        <p:spPr>
          <a:xfrm>
            <a:off x="7562737" y="3254128"/>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551" name="Rectangle 550">
            <a:extLst>
              <a:ext uri="{FF2B5EF4-FFF2-40B4-BE49-F238E27FC236}">
                <a16:creationId xmlns:a16="http://schemas.microsoft.com/office/drawing/2014/main" id="{7D7C108F-08DC-4398-8F68-D95658C6C3D9}"/>
              </a:ext>
            </a:extLst>
          </p:cNvPr>
          <p:cNvSpPr>
            <a:spLocks noChangeAspect="1"/>
          </p:cNvSpPr>
          <p:nvPr/>
        </p:nvSpPr>
        <p:spPr>
          <a:xfrm>
            <a:off x="9629392" y="3177229"/>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554" name="Rectangle 553">
            <a:extLst>
              <a:ext uri="{FF2B5EF4-FFF2-40B4-BE49-F238E27FC236}">
                <a16:creationId xmlns:a16="http://schemas.microsoft.com/office/drawing/2014/main" id="{157AFFF3-9422-422F-A4E5-6793BEEE1924}"/>
              </a:ext>
            </a:extLst>
          </p:cNvPr>
          <p:cNvSpPr>
            <a:spLocks noChangeAspect="1"/>
          </p:cNvSpPr>
          <p:nvPr/>
        </p:nvSpPr>
        <p:spPr>
          <a:xfrm>
            <a:off x="9576940" y="3253429"/>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556" name="Rectangle 555">
            <a:extLst>
              <a:ext uri="{FF2B5EF4-FFF2-40B4-BE49-F238E27FC236}">
                <a16:creationId xmlns:a16="http://schemas.microsoft.com/office/drawing/2014/main" id="{6BB83286-E2E3-4494-A509-2CE03E0B90E6}"/>
              </a:ext>
            </a:extLst>
          </p:cNvPr>
          <p:cNvSpPr>
            <a:spLocks noChangeAspect="1"/>
          </p:cNvSpPr>
          <p:nvPr/>
        </p:nvSpPr>
        <p:spPr>
          <a:xfrm>
            <a:off x="9524488" y="3329629"/>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558" name="Rectangle 557">
            <a:extLst>
              <a:ext uri="{FF2B5EF4-FFF2-40B4-BE49-F238E27FC236}">
                <a16:creationId xmlns:a16="http://schemas.microsoft.com/office/drawing/2014/main" id="{E2A2A96F-531B-4395-8C20-08ED97F406BF}"/>
              </a:ext>
            </a:extLst>
          </p:cNvPr>
          <p:cNvSpPr>
            <a:spLocks noChangeAspect="1"/>
          </p:cNvSpPr>
          <p:nvPr/>
        </p:nvSpPr>
        <p:spPr>
          <a:xfrm>
            <a:off x="9793301" y="3254128"/>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559" name="Rectangle 558">
            <a:extLst>
              <a:ext uri="{FF2B5EF4-FFF2-40B4-BE49-F238E27FC236}">
                <a16:creationId xmlns:a16="http://schemas.microsoft.com/office/drawing/2014/main" id="{BAC6B9C0-8CC9-42F8-B1E7-B6C87438B1F1}"/>
              </a:ext>
            </a:extLst>
          </p:cNvPr>
          <p:cNvSpPr>
            <a:spLocks noChangeAspect="1"/>
          </p:cNvSpPr>
          <p:nvPr/>
        </p:nvSpPr>
        <p:spPr>
          <a:xfrm>
            <a:off x="9737602" y="3330328"/>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350" name="Rectangle 349"/>
          <p:cNvSpPr>
            <a:spLocks noChangeAspect="1"/>
          </p:cNvSpPr>
          <p:nvPr/>
        </p:nvSpPr>
        <p:spPr>
          <a:xfrm>
            <a:off x="7464395" y="4526204"/>
            <a:ext cx="182880" cy="182880"/>
          </a:xfrm>
          <a:prstGeom prst="rect">
            <a:avLst/>
          </a:prstGeom>
          <a:pattFill prst="solidDmnd">
            <a:fgClr>
              <a:schemeClr val="tx1"/>
            </a:fgClr>
            <a:bgClr>
              <a:srgbClr val="80746E"/>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340" name="Rectangle 339"/>
          <p:cNvSpPr>
            <a:spLocks noChangeAspect="1"/>
          </p:cNvSpPr>
          <p:nvPr/>
        </p:nvSpPr>
        <p:spPr>
          <a:xfrm>
            <a:off x="8101942" y="4526204"/>
            <a:ext cx="182880" cy="182880"/>
          </a:xfrm>
          <a:prstGeom prst="rect">
            <a:avLst/>
          </a:prstGeom>
          <a:pattFill prst="horzBrick">
            <a:fgClr>
              <a:schemeClr val="tx1"/>
            </a:fgClr>
            <a:bgClr>
              <a:srgbClr val="01A982"/>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342" name="Rectangle 341"/>
          <p:cNvSpPr>
            <a:spLocks noChangeAspect="1"/>
          </p:cNvSpPr>
          <p:nvPr/>
        </p:nvSpPr>
        <p:spPr>
          <a:xfrm>
            <a:off x="9936015" y="4526204"/>
            <a:ext cx="182880" cy="182880"/>
          </a:xfrm>
          <a:prstGeom prst="rect">
            <a:avLst/>
          </a:prstGeom>
          <a:pattFill prst="horzBrick">
            <a:fgClr>
              <a:schemeClr val="tx1"/>
            </a:fgClr>
            <a:bgClr>
              <a:schemeClr val="accent3"/>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464" name="Rectangle 463">
            <a:extLst>
              <a:ext uri="{FF2B5EF4-FFF2-40B4-BE49-F238E27FC236}">
                <a16:creationId xmlns:a16="http://schemas.microsoft.com/office/drawing/2014/main" id="{EF94E055-F27C-4B0C-8A9F-81F71D1A6AE8}"/>
              </a:ext>
            </a:extLst>
          </p:cNvPr>
          <p:cNvSpPr>
            <a:spLocks noChangeAspect="1"/>
          </p:cNvSpPr>
          <p:nvPr/>
        </p:nvSpPr>
        <p:spPr>
          <a:xfrm>
            <a:off x="9952795" y="3330328"/>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296" name="Rectangle 295">
            <a:extLst>
              <a:ext uri="{FF2B5EF4-FFF2-40B4-BE49-F238E27FC236}">
                <a16:creationId xmlns:a16="http://schemas.microsoft.com/office/drawing/2014/main" id="{CCE8D590-E5F8-4FA0-A86C-F7BB59206D9B}"/>
              </a:ext>
            </a:extLst>
          </p:cNvPr>
          <p:cNvSpPr>
            <a:spLocks noChangeAspect="1"/>
          </p:cNvSpPr>
          <p:nvPr/>
        </p:nvSpPr>
        <p:spPr>
          <a:xfrm>
            <a:off x="10099506" y="4274590"/>
            <a:ext cx="182880" cy="182880"/>
          </a:xfrm>
          <a:prstGeom prst="rect">
            <a:avLst/>
          </a:prstGeom>
          <a:pattFill prst="horzBrick">
            <a:fgClr>
              <a:schemeClr val="tx1"/>
            </a:fgClr>
            <a:bgClr>
              <a:srgbClr val="01A982"/>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314" name="Rectangle 313">
            <a:extLst>
              <a:ext uri="{FF2B5EF4-FFF2-40B4-BE49-F238E27FC236}">
                <a16:creationId xmlns:a16="http://schemas.microsoft.com/office/drawing/2014/main" id="{5EA2A8B2-3D98-4C7B-A063-F3DAFB315235}"/>
              </a:ext>
            </a:extLst>
          </p:cNvPr>
          <p:cNvSpPr>
            <a:spLocks noChangeAspect="1"/>
          </p:cNvSpPr>
          <p:nvPr/>
        </p:nvSpPr>
        <p:spPr>
          <a:xfrm>
            <a:off x="5099696" y="4526204"/>
            <a:ext cx="182880" cy="182880"/>
          </a:xfrm>
          <a:prstGeom prst="rect">
            <a:avLst/>
          </a:prstGeom>
          <a:pattFill prst="wdUpDiag">
            <a:fgClr>
              <a:schemeClr val="tx1"/>
            </a:fgClr>
            <a:bgClr>
              <a:schemeClr val="accent4"/>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414" name="Rectangle 413">
            <a:extLst>
              <a:ext uri="{FF2B5EF4-FFF2-40B4-BE49-F238E27FC236}">
                <a16:creationId xmlns:a16="http://schemas.microsoft.com/office/drawing/2014/main" id="{0BC0D725-C379-4903-B36D-CFAA7D8AA025}"/>
              </a:ext>
            </a:extLst>
          </p:cNvPr>
          <p:cNvSpPr>
            <a:spLocks noChangeAspect="1"/>
          </p:cNvSpPr>
          <p:nvPr/>
        </p:nvSpPr>
        <p:spPr>
          <a:xfrm>
            <a:off x="7207237" y="3177928"/>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538" name="Rectangle 537">
            <a:extLst>
              <a:ext uri="{FF2B5EF4-FFF2-40B4-BE49-F238E27FC236}">
                <a16:creationId xmlns:a16="http://schemas.microsoft.com/office/drawing/2014/main" id="{EA2634EE-AF65-4CB4-A033-7C0199122685}"/>
              </a:ext>
            </a:extLst>
          </p:cNvPr>
          <p:cNvSpPr>
            <a:spLocks noChangeAspect="1"/>
          </p:cNvSpPr>
          <p:nvPr/>
        </p:nvSpPr>
        <p:spPr>
          <a:xfrm>
            <a:off x="7131563" y="3260276"/>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465" name="Rectangle 464">
            <a:extLst>
              <a:ext uri="{FF2B5EF4-FFF2-40B4-BE49-F238E27FC236}">
                <a16:creationId xmlns:a16="http://schemas.microsoft.com/office/drawing/2014/main" id="{D2BFF168-4ABE-4762-8FEE-D0EC9CE013E3}"/>
              </a:ext>
            </a:extLst>
          </p:cNvPr>
          <p:cNvSpPr>
            <a:spLocks noChangeAspect="1"/>
          </p:cNvSpPr>
          <p:nvPr/>
        </p:nvSpPr>
        <p:spPr>
          <a:xfrm>
            <a:off x="7055889" y="3336476"/>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540" name="Rectangle 539">
            <a:extLst>
              <a:ext uri="{FF2B5EF4-FFF2-40B4-BE49-F238E27FC236}">
                <a16:creationId xmlns:a16="http://schemas.microsoft.com/office/drawing/2014/main" id="{E30044FF-E7E6-4571-B767-91217CF1B221}"/>
              </a:ext>
            </a:extLst>
          </p:cNvPr>
          <p:cNvSpPr>
            <a:spLocks noChangeAspect="1"/>
          </p:cNvSpPr>
          <p:nvPr/>
        </p:nvSpPr>
        <p:spPr>
          <a:xfrm>
            <a:off x="7343643" y="3254128"/>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541" name="Rectangle 540">
            <a:extLst>
              <a:ext uri="{FF2B5EF4-FFF2-40B4-BE49-F238E27FC236}">
                <a16:creationId xmlns:a16="http://schemas.microsoft.com/office/drawing/2014/main" id="{0A761268-687A-492A-A6A3-6EE4B9E72791}"/>
              </a:ext>
            </a:extLst>
          </p:cNvPr>
          <p:cNvSpPr>
            <a:spLocks noChangeAspect="1"/>
          </p:cNvSpPr>
          <p:nvPr/>
        </p:nvSpPr>
        <p:spPr>
          <a:xfrm>
            <a:off x="7267045" y="3330328"/>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474" name="Rectangle 473">
            <a:extLst>
              <a:ext uri="{FF2B5EF4-FFF2-40B4-BE49-F238E27FC236}">
                <a16:creationId xmlns:a16="http://schemas.microsoft.com/office/drawing/2014/main" id="{3A54AA8A-BCC8-4167-83F0-3261005A1334}"/>
              </a:ext>
            </a:extLst>
          </p:cNvPr>
          <p:cNvSpPr>
            <a:spLocks noChangeAspect="1"/>
          </p:cNvSpPr>
          <p:nvPr/>
        </p:nvSpPr>
        <p:spPr>
          <a:xfrm>
            <a:off x="7478793" y="3330328"/>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472" name="Rectangle 471">
            <a:extLst>
              <a:ext uri="{FF2B5EF4-FFF2-40B4-BE49-F238E27FC236}">
                <a16:creationId xmlns:a16="http://schemas.microsoft.com/office/drawing/2014/main" id="{4EB00C4C-2A18-4DDF-9469-F2DF8B610525}"/>
              </a:ext>
            </a:extLst>
          </p:cNvPr>
          <p:cNvSpPr>
            <a:spLocks noChangeAspect="1"/>
          </p:cNvSpPr>
          <p:nvPr/>
        </p:nvSpPr>
        <p:spPr>
          <a:xfrm>
            <a:off x="7847009" y="3177928"/>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473" name="Rectangle 472">
            <a:extLst>
              <a:ext uri="{FF2B5EF4-FFF2-40B4-BE49-F238E27FC236}">
                <a16:creationId xmlns:a16="http://schemas.microsoft.com/office/drawing/2014/main" id="{06DDBE5B-0B14-43CE-883D-0D1317DD739C}"/>
              </a:ext>
            </a:extLst>
          </p:cNvPr>
          <p:cNvSpPr>
            <a:spLocks noChangeAspect="1"/>
          </p:cNvSpPr>
          <p:nvPr/>
        </p:nvSpPr>
        <p:spPr>
          <a:xfrm>
            <a:off x="7767673" y="3254128"/>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544" name="Rectangle 543">
            <a:extLst>
              <a:ext uri="{FF2B5EF4-FFF2-40B4-BE49-F238E27FC236}">
                <a16:creationId xmlns:a16="http://schemas.microsoft.com/office/drawing/2014/main" id="{32808C6F-5B1C-44F9-A218-00BCC68A5C43}"/>
              </a:ext>
            </a:extLst>
          </p:cNvPr>
          <p:cNvSpPr>
            <a:spLocks noChangeAspect="1"/>
          </p:cNvSpPr>
          <p:nvPr/>
        </p:nvSpPr>
        <p:spPr>
          <a:xfrm>
            <a:off x="7688337" y="3330328"/>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545" name="Rectangle 544">
            <a:extLst>
              <a:ext uri="{FF2B5EF4-FFF2-40B4-BE49-F238E27FC236}">
                <a16:creationId xmlns:a16="http://schemas.microsoft.com/office/drawing/2014/main" id="{512F91C5-E4BC-4202-85A4-56B0C8B48668}"/>
              </a:ext>
            </a:extLst>
          </p:cNvPr>
          <p:cNvSpPr>
            <a:spLocks noChangeAspect="1"/>
          </p:cNvSpPr>
          <p:nvPr/>
        </p:nvSpPr>
        <p:spPr>
          <a:xfrm>
            <a:off x="8080930" y="3177928"/>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546" name="Rectangle 545">
            <a:extLst>
              <a:ext uri="{FF2B5EF4-FFF2-40B4-BE49-F238E27FC236}">
                <a16:creationId xmlns:a16="http://schemas.microsoft.com/office/drawing/2014/main" id="{51B00256-54C3-4CD2-AE5C-F69CC34FFCB8}"/>
              </a:ext>
            </a:extLst>
          </p:cNvPr>
          <p:cNvSpPr>
            <a:spLocks noChangeAspect="1"/>
          </p:cNvSpPr>
          <p:nvPr/>
        </p:nvSpPr>
        <p:spPr>
          <a:xfrm>
            <a:off x="8022656" y="3254128"/>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547" name="Rectangle 546">
            <a:extLst>
              <a:ext uri="{FF2B5EF4-FFF2-40B4-BE49-F238E27FC236}">
                <a16:creationId xmlns:a16="http://schemas.microsoft.com/office/drawing/2014/main" id="{48363493-E9FE-4349-BD58-70CAECDC2FA6}"/>
              </a:ext>
            </a:extLst>
          </p:cNvPr>
          <p:cNvSpPr>
            <a:spLocks noChangeAspect="1"/>
          </p:cNvSpPr>
          <p:nvPr/>
        </p:nvSpPr>
        <p:spPr>
          <a:xfrm>
            <a:off x="7903938" y="3330328"/>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477" name="Rectangle 476">
            <a:extLst>
              <a:ext uri="{FF2B5EF4-FFF2-40B4-BE49-F238E27FC236}">
                <a16:creationId xmlns:a16="http://schemas.microsoft.com/office/drawing/2014/main" id="{E9FE46BB-087F-4B27-A0B7-810F97AEECE6}"/>
              </a:ext>
            </a:extLst>
          </p:cNvPr>
          <p:cNvSpPr>
            <a:spLocks noChangeAspect="1"/>
          </p:cNvSpPr>
          <p:nvPr/>
        </p:nvSpPr>
        <p:spPr>
          <a:xfrm>
            <a:off x="8116340" y="3330328"/>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schemeClr val="bg1"/>
              </a:solidFill>
              <a:ea typeface="MetricHPE" charset="0"/>
              <a:cs typeface="MetricHPE" charset="0"/>
            </a:endParaRPr>
          </a:p>
        </p:txBody>
      </p:sp>
      <p:sp>
        <p:nvSpPr>
          <p:cNvPr id="277" name="TextBox 276"/>
          <p:cNvSpPr txBox="1"/>
          <p:nvPr/>
        </p:nvSpPr>
        <p:spPr>
          <a:xfrm>
            <a:off x="1330962" y="2826894"/>
            <a:ext cx="1073351" cy="374059"/>
          </a:xfrm>
          <a:prstGeom prst="rect">
            <a:avLst/>
          </a:prstGeom>
          <a:noFill/>
        </p:spPr>
        <p:txBody>
          <a:bodyPr wrap="none" lIns="0" tIns="0" rIns="0" bIns="0" rtlCol="0">
            <a:noAutofit/>
          </a:bodyPr>
          <a:lstStyle/>
          <a:p>
            <a:pPr algn="ctr">
              <a:lnSpc>
                <a:spcPct val="90000"/>
              </a:lnSpc>
            </a:pPr>
            <a:r>
              <a:rPr lang="en-US" sz="1400" kern="0" dirty="0">
                <a:solidFill>
                  <a:schemeClr val="bg1"/>
                </a:solidFill>
                <a:ea typeface="MetricHPE" charset="0"/>
                <a:cs typeface="MetricHPE" charset="0"/>
              </a:rPr>
              <a:t>Presentation </a:t>
            </a:r>
            <a:br>
              <a:rPr lang="en-US" sz="1400" kern="0" dirty="0">
                <a:solidFill>
                  <a:schemeClr val="bg1"/>
                </a:solidFill>
                <a:ea typeface="MetricHPE" charset="0"/>
                <a:cs typeface="MetricHPE" charset="0"/>
              </a:rPr>
            </a:br>
            <a:r>
              <a:rPr lang="en-US" sz="1400" kern="0" dirty="0">
                <a:solidFill>
                  <a:schemeClr val="bg1"/>
                </a:solidFill>
                <a:ea typeface="MetricHPE" charset="0"/>
                <a:cs typeface="MetricHPE" charset="0"/>
              </a:rPr>
              <a:t>layer</a:t>
            </a:r>
          </a:p>
        </p:txBody>
      </p:sp>
      <p:sp>
        <p:nvSpPr>
          <p:cNvPr id="283" name="TextBox 282"/>
          <p:cNvSpPr txBox="1"/>
          <p:nvPr/>
        </p:nvSpPr>
        <p:spPr>
          <a:xfrm>
            <a:off x="1330962" y="4052374"/>
            <a:ext cx="1123749" cy="614896"/>
          </a:xfrm>
          <a:prstGeom prst="rect">
            <a:avLst/>
          </a:prstGeom>
          <a:solidFill>
            <a:schemeClr val="tx1"/>
          </a:solidFill>
        </p:spPr>
        <p:txBody>
          <a:bodyPr wrap="none" lIns="0" tIns="0" rIns="0" bIns="0" rtlCol="0">
            <a:noAutofit/>
          </a:bodyPr>
          <a:lstStyle/>
          <a:p>
            <a:pPr algn="ctr" defTabSz="913781">
              <a:defRPr/>
            </a:pPr>
            <a:r>
              <a:rPr lang="en-US" sz="1400" kern="0" dirty="0">
                <a:solidFill>
                  <a:schemeClr val="bg1"/>
                </a:solidFill>
                <a:ea typeface="MetricHPE" charset="0"/>
                <a:cs typeface="MetricHPE" charset="0"/>
              </a:rPr>
              <a:t>Data </a:t>
            </a:r>
            <a:br>
              <a:rPr lang="en-US" sz="1400" kern="0" dirty="0">
                <a:solidFill>
                  <a:schemeClr val="bg1"/>
                </a:solidFill>
                <a:ea typeface="MetricHPE" charset="0"/>
                <a:cs typeface="MetricHPE" charset="0"/>
              </a:rPr>
            </a:br>
            <a:r>
              <a:rPr lang="en-US" sz="1400" kern="0" dirty="0">
                <a:solidFill>
                  <a:schemeClr val="bg1"/>
                </a:solidFill>
                <a:ea typeface="MetricHPE" charset="0"/>
                <a:cs typeface="MetricHPE" charset="0"/>
              </a:rPr>
              <a:t>Management </a:t>
            </a:r>
            <a:br>
              <a:rPr lang="en-US" sz="1400" kern="0" dirty="0">
                <a:solidFill>
                  <a:schemeClr val="bg1"/>
                </a:solidFill>
                <a:ea typeface="MetricHPE" charset="0"/>
                <a:cs typeface="MetricHPE" charset="0"/>
              </a:rPr>
            </a:br>
            <a:r>
              <a:rPr lang="en-US" sz="1400" kern="0" dirty="0">
                <a:solidFill>
                  <a:schemeClr val="bg1"/>
                </a:solidFill>
                <a:ea typeface="MetricHPE" charset="0"/>
                <a:cs typeface="MetricHPE" charset="0"/>
              </a:rPr>
              <a:t>layer</a:t>
            </a:r>
            <a:endParaRPr lang="en-US" dirty="0">
              <a:solidFill>
                <a:schemeClr val="bg1"/>
              </a:solidFill>
            </a:endParaRPr>
          </a:p>
        </p:txBody>
      </p:sp>
      <p:sp>
        <p:nvSpPr>
          <p:cNvPr id="287" name="Rectangle 286"/>
          <p:cNvSpPr/>
          <p:nvPr/>
        </p:nvSpPr>
        <p:spPr>
          <a:xfrm>
            <a:off x="1330962" y="5331182"/>
            <a:ext cx="1125349" cy="480131"/>
          </a:xfrm>
          <a:prstGeom prst="rect">
            <a:avLst/>
          </a:prstGeom>
          <a:noFill/>
        </p:spPr>
        <p:txBody>
          <a:bodyPr wrap="square" lIns="0">
            <a:spAutoFit/>
          </a:bodyPr>
          <a:lstStyle/>
          <a:p>
            <a:pPr algn="ctr">
              <a:lnSpc>
                <a:spcPct val="90000"/>
              </a:lnSpc>
            </a:pPr>
            <a:r>
              <a:rPr lang="en-US" sz="1400" kern="0" dirty="0">
                <a:solidFill>
                  <a:schemeClr val="bg1"/>
                </a:solidFill>
                <a:ea typeface="MetricHPE" charset="0"/>
                <a:cs typeface="MetricHPE" charset="0"/>
              </a:rPr>
              <a:t>Persistent storage</a:t>
            </a:r>
          </a:p>
        </p:txBody>
      </p:sp>
      <p:sp>
        <p:nvSpPr>
          <p:cNvPr id="272" name="TextBox 271">
            <a:extLst>
              <a:ext uri="{FF2B5EF4-FFF2-40B4-BE49-F238E27FC236}">
                <a16:creationId xmlns:a16="http://schemas.microsoft.com/office/drawing/2014/main" id="{67887FC1-0C43-4D0C-BBFA-80156B770E63}"/>
              </a:ext>
            </a:extLst>
          </p:cNvPr>
          <p:cNvSpPr txBox="1"/>
          <p:nvPr/>
        </p:nvSpPr>
        <p:spPr>
          <a:xfrm>
            <a:off x="1449665" y="1046687"/>
            <a:ext cx="740555" cy="461602"/>
          </a:xfrm>
          <a:prstGeom prst="rect">
            <a:avLst/>
          </a:prstGeom>
          <a:noFill/>
        </p:spPr>
        <p:txBody>
          <a:bodyPr wrap="square" lIns="91380" tIns="45689" rIns="91380" bIns="45689" rtlCol="0" anchor="ctr" anchorCtr="0">
            <a:spAutoFit/>
          </a:bodyPr>
          <a:lstStyle/>
          <a:p>
            <a:pPr defTabSz="913781">
              <a:defRPr/>
            </a:pPr>
            <a:r>
              <a:rPr lang="en-US" sz="2400" kern="0" dirty="0">
                <a:ln w="1905">
                  <a:noFill/>
                </a:ln>
                <a:solidFill>
                  <a:schemeClr val="bg1"/>
                </a:solidFill>
                <a:latin typeface="+mj-lt"/>
                <a:ea typeface="MetricHPE" charset="0"/>
                <a:cs typeface="MetricHPE" charset="0"/>
              </a:rPr>
              <a:t>VMs</a:t>
            </a:r>
            <a:endParaRPr lang="en-US" sz="2400" kern="0" baseline="30000" dirty="0">
              <a:ln w="1905">
                <a:noFill/>
              </a:ln>
              <a:solidFill>
                <a:schemeClr val="bg1"/>
              </a:solidFill>
              <a:latin typeface="+mj-lt"/>
              <a:ea typeface="MetricHPE" charset="0"/>
              <a:cs typeface="MetricHPE" charset="0"/>
            </a:endParaRPr>
          </a:p>
        </p:txBody>
      </p:sp>
      <p:grpSp>
        <p:nvGrpSpPr>
          <p:cNvPr id="273" name="Group 272">
            <a:extLst>
              <a:ext uri="{FF2B5EF4-FFF2-40B4-BE49-F238E27FC236}">
                <a16:creationId xmlns:a16="http://schemas.microsoft.com/office/drawing/2014/main" id="{03F5C999-E53F-44C5-A84B-5F4E97BD6B89}"/>
              </a:ext>
            </a:extLst>
          </p:cNvPr>
          <p:cNvGrpSpPr/>
          <p:nvPr/>
        </p:nvGrpSpPr>
        <p:grpSpPr>
          <a:xfrm>
            <a:off x="2937839" y="936846"/>
            <a:ext cx="743379" cy="741451"/>
            <a:chOff x="5435245" y="-970831"/>
            <a:chExt cx="743379" cy="741451"/>
          </a:xfrm>
        </p:grpSpPr>
        <p:sp>
          <p:nvSpPr>
            <p:cNvPr id="274" name="Rectangle 273">
              <a:extLst>
                <a:ext uri="{FF2B5EF4-FFF2-40B4-BE49-F238E27FC236}">
                  <a16:creationId xmlns:a16="http://schemas.microsoft.com/office/drawing/2014/main" id="{57A05239-0257-4425-B7B7-0638A367F6D0}"/>
                </a:ext>
              </a:extLst>
            </p:cNvPr>
            <p:cNvSpPr/>
            <p:nvPr/>
          </p:nvSpPr>
          <p:spPr bwMode="ltGray">
            <a:xfrm>
              <a:off x="5437173" y="-968782"/>
              <a:ext cx="741451" cy="739402"/>
            </a:xfrm>
            <a:prstGeom prst="rect">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1" name="Picture 290" descr="Virtualization_white.emf">
              <a:extLst>
                <a:ext uri="{FF2B5EF4-FFF2-40B4-BE49-F238E27FC236}">
                  <a16:creationId xmlns:a16="http://schemas.microsoft.com/office/drawing/2014/main" id="{11B680C7-CFF6-46D9-922E-0C99D38D9C05}"/>
                </a:ext>
              </a:extLst>
            </p:cNvPr>
            <p:cNvPicPr preferRelativeResize="0">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35245" y="-970831"/>
              <a:ext cx="741451" cy="741451"/>
            </a:xfrm>
            <a:prstGeom prst="rect">
              <a:avLst/>
            </a:prstGeom>
          </p:spPr>
        </p:pic>
      </p:grpSp>
      <p:grpSp>
        <p:nvGrpSpPr>
          <p:cNvPr id="293" name="Group 292">
            <a:extLst>
              <a:ext uri="{FF2B5EF4-FFF2-40B4-BE49-F238E27FC236}">
                <a16:creationId xmlns:a16="http://schemas.microsoft.com/office/drawing/2014/main" id="{D1AB6F86-DB9A-4466-BD32-BA47E958BDF1}"/>
              </a:ext>
            </a:extLst>
          </p:cNvPr>
          <p:cNvGrpSpPr/>
          <p:nvPr/>
        </p:nvGrpSpPr>
        <p:grpSpPr>
          <a:xfrm>
            <a:off x="5169787" y="936846"/>
            <a:ext cx="743379" cy="741451"/>
            <a:chOff x="5435245" y="-970831"/>
            <a:chExt cx="743379" cy="741451"/>
          </a:xfrm>
        </p:grpSpPr>
        <p:sp>
          <p:nvSpPr>
            <p:cNvPr id="298" name="Rectangle 297">
              <a:extLst>
                <a:ext uri="{FF2B5EF4-FFF2-40B4-BE49-F238E27FC236}">
                  <a16:creationId xmlns:a16="http://schemas.microsoft.com/office/drawing/2014/main" id="{14A69D51-3230-4040-BA70-5CF09E331109}"/>
                </a:ext>
              </a:extLst>
            </p:cNvPr>
            <p:cNvSpPr/>
            <p:nvPr/>
          </p:nvSpPr>
          <p:spPr bwMode="ltGray">
            <a:xfrm>
              <a:off x="5437173" y="-968782"/>
              <a:ext cx="741451" cy="739402"/>
            </a:xfrm>
            <a:prstGeom prst="rect">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0" name="Picture 299" descr="Virtualization_white.emf">
              <a:extLst>
                <a:ext uri="{FF2B5EF4-FFF2-40B4-BE49-F238E27FC236}">
                  <a16:creationId xmlns:a16="http://schemas.microsoft.com/office/drawing/2014/main" id="{4D47D2CF-A109-4F9D-9F2E-352815D9557D}"/>
                </a:ext>
              </a:extLst>
            </p:cNvPr>
            <p:cNvPicPr preferRelativeResize="0">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35245" y="-970831"/>
              <a:ext cx="741451" cy="741451"/>
            </a:xfrm>
            <a:prstGeom prst="rect">
              <a:avLst/>
            </a:prstGeom>
          </p:spPr>
        </p:pic>
      </p:grpSp>
      <p:grpSp>
        <p:nvGrpSpPr>
          <p:cNvPr id="303" name="Group 302">
            <a:extLst>
              <a:ext uri="{FF2B5EF4-FFF2-40B4-BE49-F238E27FC236}">
                <a16:creationId xmlns:a16="http://schemas.microsoft.com/office/drawing/2014/main" id="{F3D5A07B-5A42-4BE1-9AE1-F5F149421A34}"/>
              </a:ext>
            </a:extLst>
          </p:cNvPr>
          <p:cNvGrpSpPr/>
          <p:nvPr/>
        </p:nvGrpSpPr>
        <p:grpSpPr>
          <a:xfrm>
            <a:off x="7320135" y="936846"/>
            <a:ext cx="743379" cy="741451"/>
            <a:chOff x="5435245" y="-970831"/>
            <a:chExt cx="743379" cy="741451"/>
          </a:xfrm>
        </p:grpSpPr>
        <p:sp>
          <p:nvSpPr>
            <p:cNvPr id="304" name="Rectangle 303">
              <a:extLst>
                <a:ext uri="{FF2B5EF4-FFF2-40B4-BE49-F238E27FC236}">
                  <a16:creationId xmlns:a16="http://schemas.microsoft.com/office/drawing/2014/main" id="{92BA9238-0581-4A78-B225-A24511AF66E5}"/>
                </a:ext>
              </a:extLst>
            </p:cNvPr>
            <p:cNvSpPr/>
            <p:nvPr/>
          </p:nvSpPr>
          <p:spPr bwMode="ltGray">
            <a:xfrm>
              <a:off x="5437173" y="-968782"/>
              <a:ext cx="741451" cy="739402"/>
            </a:xfrm>
            <a:prstGeom prst="rect">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5" name="Picture 304" descr="Virtualization_white.emf">
              <a:extLst>
                <a:ext uri="{FF2B5EF4-FFF2-40B4-BE49-F238E27FC236}">
                  <a16:creationId xmlns:a16="http://schemas.microsoft.com/office/drawing/2014/main" id="{3158EE13-3573-4619-B5B0-AD258190D490}"/>
                </a:ext>
              </a:extLst>
            </p:cNvPr>
            <p:cNvPicPr preferRelativeResize="0">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35245" y="-970831"/>
              <a:ext cx="741451" cy="741451"/>
            </a:xfrm>
            <a:prstGeom prst="rect">
              <a:avLst/>
            </a:prstGeom>
          </p:spPr>
        </p:pic>
      </p:grpSp>
      <p:grpSp>
        <p:nvGrpSpPr>
          <p:cNvPr id="306" name="Group 305">
            <a:extLst>
              <a:ext uri="{FF2B5EF4-FFF2-40B4-BE49-F238E27FC236}">
                <a16:creationId xmlns:a16="http://schemas.microsoft.com/office/drawing/2014/main" id="{2E50273F-26C2-460B-B117-961AE9B182C5}"/>
              </a:ext>
            </a:extLst>
          </p:cNvPr>
          <p:cNvGrpSpPr/>
          <p:nvPr/>
        </p:nvGrpSpPr>
        <p:grpSpPr>
          <a:xfrm>
            <a:off x="9522424" y="936846"/>
            <a:ext cx="743379" cy="741451"/>
            <a:chOff x="5435245" y="-970831"/>
            <a:chExt cx="743379" cy="741451"/>
          </a:xfrm>
        </p:grpSpPr>
        <p:sp>
          <p:nvSpPr>
            <p:cNvPr id="307" name="Rectangle 306">
              <a:extLst>
                <a:ext uri="{FF2B5EF4-FFF2-40B4-BE49-F238E27FC236}">
                  <a16:creationId xmlns:a16="http://schemas.microsoft.com/office/drawing/2014/main" id="{10C23A28-B2A1-4BAF-B4F2-8194AD4C7CB3}"/>
                </a:ext>
              </a:extLst>
            </p:cNvPr>
            <p:cNvSpPr/>
            <p:nvPr/>
          </p:nvSpPr>
          <p:spPr bwMode="ltGray">
            <a:xfrm>
              <a:off x="5437173" y="-968782"/>
              <a:ext cx="741451" cy="739402"/>
            </a:xfrm>
            <a:prstGeom prst="rect">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8" name="Picture 307" descr="Virtualization_white.emf">
              <a:extLst>
                <a:ext uri="{FF2B5EF4-FFF2-40B4-BE49-F238E27FC236}">
                  <a16:creationId xmlns:a16="http://schemas.microsoft.com/office/drawing/2014/main" id="{621F5B19-7054-483C-8F78-138340116061}"/>
                </a:ext>
              </a:extLst>
            </p:cNvPr>
            <p:cNvPicPr preferRelativeResize="0">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35245" y="-970831"/>
              <a:ext cx="741451" cy="741451"/>
            </a:xfrm>
            <a:prstGeom prst="rect">
              <a:avLst/>
            </a:prstGeom>
          </p:spPr>
        </p:pic>
      </p:grpSp>
      <p:pic>
        <p:nvPicPr>
          <p:cNvPr id="309" name="Picture 308">
            <a:extLst>
              <a:ext uri="{FF2B5EF4-FFF2-40B4-BE49-F238E27FC236}">
                <a16:creationId xmlns:a16="http://schemas.microsoft.com/office/drawing/2014/main" id="{F37EF55B-86C6-41CB-B267-943B79B158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85835" y="2614956"/>
            <a:ext cx="280520" cy="370787"/>
          </a:xfrm>
          <a:prstGeom prst="rect">
            <a:avLst/>
          </a:prstGeom>
          <a:solidFill>
            <a:schemeClr val="tx1"/>
          </a:solidFill>
        </p:spPr>
      </p:pic>
      <p:pic>
        <p:nvPicPr>
          <p:cNvPr id="310" name="Picture 309">
            <a:extLst>
              <a:ext uri="{FF2B5EF4-FFF2-40B4-BE49-F238E27FC236}">
                <a16:creationId xmlns:a16="http://schemas.microsoft.com/office/drawing/2014/main" id="{CFC0AF6C-1C50-4B0C-8F26-93003FE122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18207" y="2607725"/>
            <a:ext cx="280520" cy="370787"/>
          </a:xfrm>
          <a:prstGeom prst="rect">
            <a:avLst/>
          </a:prstGeom>
          <a:solidFill>
            <a:schemeClr val="tx1"/>
          </a:solidFill>
        </p:spPr>
      </p:pic>
      <p:pic>
        <p:nvPicPr>
          <p:cNvPr id="311" name="Picture 310">
            <a:extLst>
              <a:ext uri="{FF2B5EF4-FFF2-40B4-BE49-F238E27FC236}">
                <a16:creationId xmlns:a16="http://schemas.microsoft.com/office/drawing/2014/main" id="{4E6A164D-0D10-4954-8645-9D74F4F8A2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61973" y="2606827"/>
            <a:ext cx="280520" cy="370787"/>
          </a:xfrm>
          <a:prstGeom prst="rect">
            <a:avLst/>
          </a:prstGeom>
          <a:solidFill>
            <a:schemeClr val="tx1"/>
          </a:solidFill>
        </p:spPr>
      </p:pic>
      <p:pic>
        <p:nvPicPr>
          <p:cNvPr id="312" name="Picture 311">
            <a:extLst>
              <a:ext uri="{FF2B5EF4-FFF2-40B4-BE49-F238E27FC236}">
                <a16:creationId xmlns:a16="http://schemas.microsoft.com/office/drawing/2014/main" id="{424007FD-D89F-4ADC-B776-B12B3FB3EC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68068" y="2623643"/>
            <a:ext cx="280520" cy="370787"/>
          </a:xfrm>
          <a:prstGeom prst="rect">
            <a:avLst/>
          </a:prstGeom>
          <a:solidFill>
            <a:schemeClr val="tx1"/>
          </a:solidFill>
        </p:spPr>
      </p:pic>
      <p:sp>
        <p:nvSpPr>
          <p:cNvPr id="3" name="Footer Placeholder 2"/>
          <p:cNvSpPr>
            <a:spLocks noGrp="1"/>
          </p:cNvSpPr>
          <p:nvPr>
            <p:ph type="ftr" sz="quarter" idx="10"/>
          </p:nvPr>
        </p:nvSpPr>
        <p:spPr/>
        <p:txBody>
          <a:bodyPr/>
          <a:lstStyle/>
          <a:p>
            <a:r>
              <a:rPr lang="en-US"/>
              <a:t>HPE CONFIDENTIAL | AUTHORIZED HPE PARTNER USE ONLY</a:t>
            </a:r>
            <a:endParaRPr lang="en-US" dirty="0"/>
          </a:p>
        </p:txBody>
      </p:sp>
      <p:sp>
        <p:nvSpPr>
          <p:cNvPr id="4" name="Slide Number Placeholder 3"/>
          <p:cNvSpPr>
            <a:spLocks noGrp="1"/>
          </p:cNvSpPr>
          <p:nvPr>
            <p:ph type="sldNum" sz="quarter" idx="11"/>
          </p:nvPr>
        </p:nvSpPr>
        <p:spPr/>
        <p:txBody>
          <a:bodyPr/>
          <a:lstStyle/>
          <a:p>
            <a:pPr defTabSz="1088421">
              <a:buFontTx/>
              <a:buBlip>
                <a:blip r:embed="rId6"/>
              </a:buBlip>
            </a:pPr>
            <a:fld id="{104FC826-72BB-4AF1-BA01-A94F7396A7DC}" type="slidenum">
              <a:rPr lang="en-US" smtClean="0"/>
              <a:pPr defTabSz="1088421">
                <a:buFontTx/>
                <a:buBlip>
                  <a:blip r:embed="rId6"/>
                </a:buBlip>
              </a:pPr>
              <a:t>41</a:t>
            </a:fld>
            <a:endParaRPr lang="en-US" dirty="0"/>
          </a:p>
        </p:txBody>
      </p:sp>
    </p:spTree>
    <p:extLst>
      <p:ext uri="{BB962C8B-B14F-4D97-AF65-F5344CB8AC3E}">
        <p14:creationId xmlns:p14="http://schemas.microsoft.com/office/powerpoint/2010/main" val="21466689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80000" accel="50000" decel="50000" fill="hold" grpId="0" nodeType="afterEffect">
                                  <p:stCondLst>
                                    <p:cond delay="0"/>
                                  </p:stCondLst>
                                  <p:childTnLst>
                                    <p:animMotion origin="layout" path="M -1.45833E-6 4.44444E-6 L 0.00638 0.46204 " pathEditMode="relative" rAng="0" ptsTypes="AA">
                                      <p:cBhvr>
                                        <p:cTn id="6" dur="100" fill="hold"/>
                                        <p:tgtEl>
                                          <p:spTgt spid="452"/>
                                        </p:tgtEl>
                                        <p:attrNameLst>
                                          <p:attrName>ppt_x</p:attrName>
                                          <p:attrName>ppt_y</p:attrName>
                                        </p:attrNameLst>
                                      </p:cBhvr>
                                      <p:rCtr x="0" y="22963"/>
                                    </p:animMotion>
                                  </p:childTnLst>
                                </p:cTn>
                              </p:par>
                              <p:par>
                                <p:cTn id="7" presetID="42" presetClass="path" presetSubtype="0" repeatCount="80000" accel="50000" decel="50000" fill="hold" grpId="0" nodeType="withEffect">
                                  <p:stCondLst>
                                    <p:cond delay="100"/>
                                  </p:stCondLst>
                                  <p:childTnLst>
                                    <p:animMotion origin="layout" path="M -6.25E-7 4.44444E-6 L 0.0112 0.46157 " pathEditMode="relative" rAng="0" ptsTypes="AA">
                                      <p:cBhvr>
                                        <p:cTn id="8" dur="101" fill="hold"/>
                                        <p:tgtEl>
                                          <p:spTgt spid="453"/>
                                        </p:tgtEl>
                                        <p:attrNameLst>
                                          <p:attrName>ppt_x</p:attrName>
                                          <p:attrName>ppt_y</p:attrName>
                                        </p:attrNameLst>
                                      </p:cBhvr>
                                      <p:rCtr x="39" y="23009"/>
                                    </p:animMotion>
                                  </p:childTnLst>
                                </p:cTn>
                              </p:par>
                              <p:par>
                                <p:cTn id="9" presetID="42" presetClass="path" presetSubtype="0" repeatCount="80000" accel="50000" decel="50000" fill="hold" grpId="0" nodeType="withEffect">
                                  <p:stCondLst>
                                    <p:cond delay="200"/>
                                  </p:stCondLst>
                                  <p:childTnLst>
                                    <p:animMotion origin="layout" path="M -1.04167E-6 4.44444E-6 L 0.00664 0.46204 " pathEditMode="relative" rAng="0" ptsTypes="AA">
                                      <p:cBhvr>
                                        <p:cTn id="10" dur="100" fill="hold"/>
                                        <p:tgtEl>
                                          <p:spTgt spid="454"/>
                                        </p:tgtEl>
                                        <p:attrNameLst>
                                          <p:attrName>ppt_x</p:attrName>
                                          <p:attrName>ppt_y</p:attrName>
                                        </p:attrNameLst>
                                      </p:cBhvr>
                                      <p:rCtr x="-156" y="23125"/>
                                    </p:animMotion>
                                  </p:childTnLst>
                                </p:cTn>
                              </p:par>
                              <p:par>
                                <p:cTn id="11" presetID="42" presetClass="path" presetSubtype="0" repeatCount="80000" accel="50000" decel="50000" fill="hold" grpId="0" nodeType="withEffect">
                                  <p:stCondLst>
                                    <p:cond delay="300"/>
                                  </p:stCondLst>
                                  <p:childTnLst>
                                    <p:animMotion origin="layout" path="M -2.08333E-7 4.44444E-6 L -2.08333E-7 0.46041 " pathEditMode="relative" rAng="0" ptsTypes="AA">
                                      <p:cBhvr>
                                        <p:cTn id="12" dur="101" fill="hold"/>
                                        <p:tgtEl>
                                          <p:spTgt spid="455"/>
                                        </p:tgtEl>
                                        <p:attrNameLst>
                                          <p:attrName>ppt_x</p:attrName>
                                          <p:attrName>ppt_y</p:attrName>
                                        </p:attrNameLst>
                                      </p:cBhvr>
                                      <p:rCtr x="0" y="23009"/>
                                    </p:animMotion>
                                  </p:childTnLst>
                                </p:cTn>
                              </p:par>
                              <p:par>
                                <p:cTn id="13" presetID="42" presetClass="path" presetSubtype="0" repeatCount="80000" accel="50000" decel="50000" fill="hold" grpId="0" nodeType="withEffect">
                                  <p:stCondLst>
                                    <p:cond delay="400"/>
                                  </p:stCondLst>
                                  <p:childTnLst>
                                    <p:animMotion origin="layout" path="M -1.66667E-6 4.44444E-6 L 0.00625 0.46204 " pathEditMode="relative" rAng="0" ptsTypes="AA">
                                      <p:cBhvr>
                                        <p:cTn id="14" dur="100" fill="hold"/>
                                        <p:tgtEl>
                                          <p:spTgt spid="456"/>
                                        </p:tgtEl>
                                        <p:attrNameLst>
                                          <p:attrName>ppt_x</p:attrName>
                                          <p:attrName>ppt_y</p:attrName>
                                        </p:attrNameLst>
                                      </p:cBhvr>
                                      <p:rCtr x="13" y="22963"/>
                                    </p:animMotion>
                                  </p:childTnLst>
                                </p:cTn>
                              </p:par>
                              <p:par>
                                <p:cTn id="15" presetID="42" presetClass="path" presetSubtype="0" repeatCount="80000" accel="50000" decel="50000" fill="hold" grpId="0" nodeType="withEffect">
                                  <p:stCondLst>
                                    <p:cond delay="500"/>
                                  </p:stCondLst>
                                  <p:childTnLst>
                                    <p:animMotion origin="layout" path="M -8.33333E-7 4.44444E-6 L 0.01107 0.46158 " pathEditMode="relative" rAng="0" ptsTypes="AA">
                                      <p:cBhvr>
                                        <p:cTn id="16" dur="94" fill="hold"/>
                                        <p:tgtEl>
                                          <p:spTgt spid="457"/>
                                        </p:tgtEl>
                                        <p:attrNameLst>
                                          <p:attrName>ppt_x</p:attrName>
                                          <p:attrName>ppt_y</p:attrName>
                                        </p:attrNameLst>
                                      </p:cBhvr>
                                      <p:rCtr x="0" y="22963"/>
                                    </p:animMotion>
                                  </p:childTnLst>
                                </p:cTn>
                              </p:par>
                              <p:par>
                                <p:cTn id="17" presetID="42" presetClass="path" presetSubtype="0" repeatCount="80000" accel="50000" decel="50000" fill="hold" grpId="0" nodeType="withEffect">
                                  <p:stCondLst>
                                    <p:cond delay="600"/>
                                  </p:stCondLst>
                                  <p:childTnLst>
                                    <p:animMotion origin="layout" path="M -1.45833E-6 2.96296E-6 L 0.00638 0.4618 " pathEditMode="relative" rAng="0" ptsTypes="AA">
                                      <p:cBhvr>
                                        <p:cTn id="18" dur="93" fill="hold"/>
                                        <p:tgtEl>
                                          <p:spTgt spid="478"/>
                                        </p:tgtEl>
                                        <p:attrNameLst>
                                          <p:attrName>ppt_x</p:attrName>
                                          <p:attrName>ppt_y</p:attrName>
                                        </p:attrNameLst>
                                      </p:cBhvr>
                                      <p:rCtr x="26" y="23009"/>
                                    </p:animMotion>
                                  </p:childTnLst>
                                </p:cTn>
                              </p:par>
                              <p:par>
                                <p:cTn id="19" presetID="42" presetClass="path" presetSubtype="0" repeatCount="80000" accel="50000" decel="50000" fill="hold" grpId="0" nodeType="withEffect">
                                  <p:stCondLst>
                                    <p:cond delay="700"/>
                                  </p:stCondLst>
                                  <p:childTnLst>
                                    <p:animMotion origin="layout" path="M -6.25E-7 2.96296E-6 L 0.0112 0.46135 " pathEditMode="relative" rAng="0" ptsTypes="AA">
                                      <p:cBhvr>
                                        <p:cTn id="20" dur="98" fill="hold"/>
                                        <p:tgtEl>
                                          <p:spTgt spid="479"/>
                                        </p:tgtEl>
                                        <p:attrNameLst>
                                          <p:attrName>ppt_x</p:attrName>
                                          <p:attrName>ppt_y</p:attrName>
                                        </p:attrNameLst>
                                      </p:cBhvr>
                                      <p:rCtr x="169" y="22963"/>
                                    </p:animMotion>
                                  </p:childTnLst>
                                </p:cTn>
                              </p:par>
                              <p:par>
                                <p:cTn id="21" presetID="42" presetClass="path" presetSubtype="0" repeatCount="80000" accel="50000" decel="50000" fill="hold" grpId="0" nodeType="withEffect">
                                  <p:stCondLst>
                                    <p:cond delay="800"/>
                                  </p:stCondLst>
                                  <p:childTnLst>
                                    <p:animMotion origin="layout" path="M -1.45833E-6 -2.59259E-6 L 0.00638 0.4625 " pathEditMode="relative" rAng="0" ptsTypes="AA">
                                      <p:cBhvr>
                                        <p:cTn id="22" dur="95" fill="hold"/>
                                        <p:tgtEl>
                                          <p:spTgt spid="482"/>
                                        </p:tgtEl>
                                        <p:attrNameLst>
                                          <p:attrName>ppt_x</p:attrName>
                                          <p:attrName>ppt_y</p:attrName>
                                        </p:attrNameLst>
                                      </p:cBhvr>
                                      <p:rCtr x="-143" y="23102"/>
                                    </p:animMotion>
                                  </p:childTnLst>
                                </p:cTn>
                              </p:par>
                              <p:par>
                                <p:cTn id="23" presetID="42" presetClass="path" presetSubtype="0" repeatCount="80000" accel="50000" decel="50000" fill="hold" grpId="0" nodeType="withEffect">
                                  <p:stCondLst>
                                    <p:cond delay="900"/>
                                  </p:stCondLst>
                                  <p:childTnLst>
                                    <p:animMotion origin="layout" path="M -6.25E-7 -2.59259E-6 L -0.00026 0.46088 " pathEditMode="relative" rAng="0" ptsTypes="AA">
                                      <p:cBhvr>
                                        <p:cTn id="24" dur="91" fill="hold"/>
                                        <p:tgtEl>
                                          <p:spTgt spid="483"/>
                                        </p:tgtEl>
                                        <p:attrNameLst>
                                          <p:attrName>ppt_x</p:attrName>
                                          <p:attrName>ppt_y</p:attrName>
                                        </p:attrNameLst>
                                      </p:cBhvr>
                                      <p:rCtr x="-13" y="23032"/>
                                    </p:animMotion>
                                  </p:childTnLst>
                                </p:cTn>
                              </p:par>
                              <p:par>
                                <p:cTn id="25" presetID="42" presetClass="path" presetSubtype="0" repeatCount="80000" accel="50000" decel="50000" fill="hold" grpId="0" nodeType="withEffect">
                                  <p:stCondLst>
                                    <p:cond delay="250"/>
                                  </p:stCondLst>
                                  <p:childTnLst>
                                    <p:animMotion origin="layout" path="M 1.66667E-6 4.44444E-6 L -0.00482 0.46158 " pathEditMode="relative" rAng="0" ptsTypes="AA">
                                      <p:cBhvr>
                                        <p:cTn id="26" dur="100" fill="hold"/>
                                        <p:tgtEl>
                                          <p:spTgt spid="485"/>
                                        </p:tgtEl>
                                        <p:attrNameLst>
                                          <p:attrName>ppt_x</p:attrName>
                                          <p:attrName>ppt_y</p:attrName>
                                        </p:attrNameLst>
                                      </p:cBhvr>
                                      <p:rCtr x="0" y="22963"/>
                                    </p:animMotion>
                                  </p:childTnLst>
                                </p:cTn>
                              </p:par>
                              <p:par>
                                <p:cTn id="27" presetID="42" presetClass="path" presetSubtype="0" repeatCount="80000" accel="50000" decel="50000" fill="hold" grpId="0" nodeType="withEffect">
                                  <p:stCondLst>
                                    <p:cond delay="350"/>
                                  </p:stCondLst>
                                  <p:childTnLst>
                                    <p:animMotion origin="layout" path="M 2.5E-6 4.44444E-6 L 2.5E-6 0.44652 " pathEditMode="relative" rAng="0" ptsTypes="AA">
                                      <p:cBhvr>
                                        <p:cTn id="28" dur="100" fill="hold"/>
                                        <p:tgtEl>
                                          <p:spTgt spid="486"/>
                                        </p:tgtEl>
                                        <p:attrNameLst>
                                          <p:attrName>ppt_x</p:attrName>
                                          <p:attrName>ppt_y</p:attrName>
                                        </p:attrNameLst>
                                      </p:cBhvr>
                                      <p:rCtr x="0" y="22315"/>
                                    </p:animMotion>
                                  </p:childTnLst>
                                </p:cTn>
                              </p:par>
                              <p:par>
                                <p:cTn id="29" presetID="42" presetClass="path" presetSubtype="0" repeatCount="80000" accel="50000" decel="50000" fill="hold" grpId="0" nodeType="withEffect">
                                  <p:stCondLst>
                                    <p:cond delay="450"/>
                                  </p:stCondLst>
                                  <p:childTnLst>
                                    <p:animMotion origin="layout" path="M 1.45833E-6 4.44444E-6 L -0.00495 0.46158 " pathEditMode="relative" rAng="0" ptsTypes="AA">
                                      <p:cBhvr>
                                        <p:cTn id="30" dur="96" fill="hold"/>
                                        <p:tgtEl>
                                          <p:spTgt spid="487"/>
                                        </p:tgtEl>
                                        <p:attrNameLst>
                                          <p:attrName>ppt_x</p:attrName>
                                          <p:attrName>ppt_y</p:attrName>
                                        </p:attrNameLst>
                                      </p:cBhvr>
                                      <p:rCtr x="0" y="22662"/>
                                    </p:animMotion>
                                  </p:childTnLst>
                                </p:cTn>
                              </p:par>
                              <p:par>
                                <p:cTn id="31" presetID="42" presetClass="path" presetSubtype="0" repeatCount="80000" accel="50000" decel="50000" fill="hold" grpId="0" nodeType="withEffect">
                                  <p:stCondLst>
                                    <p:cond delay="550"/>
                                  </p:stCondLst>
                                  <p:childTnLst>
                                    <p:animMotion origin="layout" path="M 2.29167E-6 4.44444E-6 L 2.29167E-6 0.44652 " pathEditMode="relative" rAng="0" ptsTypes="AA">
                                      <p:cBhvr>
                                        <p:cTn id="32" dur="94" fill="hold"/>
                                        <p:tgtEl>
                                          <p:spTgt spid="488"/>
                                        </p:tgtEl>
                                        <p:attrNameLst>
                                          <p:attrName>ppt_x</p:attrName>
                                          <p:attrName>ppt_y</p:attrName>
                                        </p:attrNameLst>
                                      </p:cBhvr>
                                      <p:rCtr x="0" y="22315"/>
                                    </p:animMotion>
                                  </p:childTnLst>
                                </p:cTn>
                              </p:par>
                              <p:par>
                                <p:cTn id="33" presetID="42" presetClass="path" presetSubtype="0" repeatCount="80000" accel="50000" decel="50000" fill="hold" grpId="0" nodeType="withEffect">
                                  <p:stCondLst>
                                    <p:cond delay="650"/>
                                  </p:stCondLst>
                                  <p:childTnLst>
                                    <p:animMotion origin="layout" path="M 1.25E-6 4.44444E-6 L -0.00508 0.46157 " pathEditMode="relative" rAng="0" ptsTypes="AA">
                                      <p:cBhvr>
                                        <p:cTn id="34" dur="94" fill="hold"/>
                                        <p:tgtEl>
                                          <p:spTgt spid="490"/>
                                        </p:tgtEl>
                                        <p:attrNameLst>
                                          <p:attrName>ppt_x</p:attrName>
                                          <p:attrName>ppt_y</p:attrName>
                                        </p:attrNameLst>
                                      </p:cBhvr>
                                      <p:rCtr x="0" y="22361"/>
                                    </p:animMotion>
                                  </p:childTnLst>
                                </p:cTn>
                              </p:par>
                              <p:par>
                                <p:cTn id="35" presetID="42" presetClass="path" presetSubtype="0" repeatCount="80000" accel="50000" decel="50000" fill="hold" grpId="0" nodeType="withEffect">
                                  <p:stCondLst>
                                    <p:cond delay="750"/>
                                  </p:stCondLst>
                                  <p:childTnLst>
                                    <p:animMotion origin="layout" path="M 2.08333E-6 4.44444E-6 L 2.08333E-6 0.44745 " pathEditMode="relative" rAng="0" ptsTypes="AA">
                                      <p:cBhvr>
                                        <p:cTn id="36" dur="92" fill="hold"/>
                                        <p:tgtEl>
                                          <p:spTgt spid="491"/>
                                        </p:tgtEl>
                                        <p:attrNameLst>
                                          <p:attrName>ppt_x</p:attrName>
                                          <p:attrName>ppt_y</p:attrName>
                                        </p:attrNameLst>
                                      </p:cBhvr>
                                      <p:rCtr x="0" y="22361"/>
                                    </p:animMotion>
                                  </p:childTnLst>
                                </p:cTn>
                              </p:par>
                              <p:par>
                                <p:cTn id="37" presetID="42" presetClass="path" presetSubtype="0" repeatCount="80000" accel="50000" decel="50000" fill="hold" grpId="0" nodeType="withEffect">
                                  <p:stCondLst>
                                    <p:cond delay="850"/>
                                  </p:stCondLst>
                                  <p:childTnLst>
                                    <p:animMotion origin="layout" path="M 1.66667E-6 4.44444E-6 L -0.00482 0.46157 " pathEditMode="relative" rAng="0" ptsTypes="AA">
                                      <p:cBhvr>
                                        <p:cTn id="38" dur="89" fill="hold"/>
                                        <p:tgtEl>
                                          <p:spTgt spid="492"/>
                                        </p:tgtEl>
                                        <p:attrNameLst>
                                          <p:attrName>ppt_x</p:attrName>
                                          <p:attrName>ppt_y</p:attrName>
                                        </p:attrNameLst>
                                      </p:cBhvr>
                                      <p:rCtr x="0" y="23079"/>
                                    </p:animMotion>
                                  </p:childTnLst>
                                </p:cTn>
                              </p:par>
                              <p:par>
                                <p:cTn id="39" presetID="42" presetClass="path" presetSubtype="0" repeatCount="80000" accel="50000" decel="50000" fill="hold" grpId="0" nodeType="withEffect">
                                  <p:stCondLst>
                                    <p:cond delay="950"/>
                                  </p:stCondLst>
                                  <p:childTnLst>
                                    <p:animMotion origin="layout" path="M 2.5E-6 4.44444E-6 L 2.5E-6 0.44745 " pathEditMode="relative" rAng="0" ptsTypes="AA">
                                      <p:cBhvr>
                                        <p:cTn id="40" dur="92" fill="hold"/>
                                        <p:tgtEl>
                                          <p:spTgt spid="493"/>
                                        </p:tgtEl>
                                        <p:attrNameLst>
                                          <p:attrName>ppt_x</p:attrName>
                                          <p:attrName>ppt_y</p:attrName>
                                        </p:attrNameLst>
                                      </p:cBhvr>
                                      <p:rCtr x="0" y="22361"/>
                                    </p:animMotion>
                                  </p:childTnLst>
                                </p:cTn>
                              </p:par>
                              <p:par>
                                <p:cTn id="41" presetID="42" presetClass="path" presetSubtype="0" repeatCount="80000" accel="50000" decel="50000" fill="hold" grpId="0" nodeType="withEffect">
                                  <p:stCondLst>
                                    <p:cond delay="1050"/>
                                  </p:stCondLst>
                                  <p:childTnLst>
                                    <p:animMotion origin="layout" path="M 1.66667E-6 2.96296E-6 L -0.00482 0.46134 " pathEditMode="relative" rAng="0" ptsTypes="AA">
                                      <p:cBhvr>
                                        <p:cTn id="42" dur="93" fill="hold"/>
                                        <p:tgtEl>
                                          <p:spTgt spid="494"/>
                                        </p:tgtEl>
                                        <p:attrNameLst>
                                          <p:attrName>ppt_x</p:attrName>
                                          <p:attrName>ppt_y</p:attrName>
                                        </p:attrNameLst>
                                      </p:cBhvr>
                                      <p:rCtr x="0" y="23056"/>
                                    </p:animMotion>
                                  </p:childTnLst>
                                </p:cTn>
                              </p:par>
                              <p:par>
                                <p:cTn id="43" presetID="42" presetClass="path" presetSubtype="0" repeatCount="80000" accel="50000" decel="50000" fill="hold" grpId="0" nodeType="withEffect">
                                  <p:stCondLst>
                                    <p:cond delay="1150"/>
                                  </p:stCondLst>
                                  <p:childTnLst>
                                    <p:animMotion origin="layout" path="M 2.5E-6 2.96296E-6 L 2.5E-6 0.44629 " pathEditMode="relative" rAng="0" ptsTypes="AA">
                                      <p:cBhvr>
                                        <p:cTn id="44" dur="91" fill="hold"/>
                                        <p:tgtEl>
                                          <p:spTgt spid="495"/>
                                        </p:tgtEl>
                                        <p:attrNameLst>
                                          <p:attrName>ppt_x</p:attrName>
                                          <p:attrName>ppt_y</p:attrName>
                                        </p:attrNameLst>
                                      </p:cBhvr>
                                      <p:rCtr x="0" y="22315"/>
                                    </p:animMotion>
                                  </p:childTnLst>
                                </p:cTn>
                              </p:par>
                              <p:par>
                                <p:cTn id="45" presetID="42" presetClass="path" presetSubtype="0" repeatCount="80000" accel="50000" decel="50000" fill="hold" grpId="0" nodeType="withEffect">
                                  <p:stCondLst>
                                    <p:cond delay="100"/>
                                  </p:stCondLst>
                                  <p:childTnLst>
                                    <p:animMotion origin="layout" path="M -1.875E-6 4.44444E-6 L -0.0013 0.47083 " pathEditMode="relative" rAng="0" ptsTypes="AA">
                                      <p:cBhvr>
                                        <p:cTn id="46" dur="104" fill="hold"/>
                                        <p:tgtEl>
                                          <p:spTgt spid="498"/>
                                        </p:tgtEl>
                                        <p:attrNameLst>
                                          <p:attrName>ppt_x</p:attrName>
                                          <p:attrName>ppt_y</p:attrName>
                                        </p:attrNameLst>
                                      </p:cBhvr>
                                      <p:rCtr x="0" y="22708"/>
                                    </p:animMotion>
                                  </p:childTnLst>
                                </p:cTn>
                              </p:par>
                              <p:par>
                                <p:cTn id="47" presetID="42" presetClass="path" presetSubtype="0" repeatCount="80000" accel="50000" decel="50000" fill="hold" grpId="0" nodeType="withEffect">
                                  <p:stCondLst>
                                    <p:cond delay="200"/>
                                  </p:stCondLst>
                                  <p:childTnLst>
                                    <p:animMotion origin="layout" path="M -1.04167E-6 4.44444E-6 L -1.04167E-6 0.45324 " pathEditMode="relative" rAng="0" ptsTypes="AA">
                                      <p:cBhvr>
                                        <p:cTn id="48" dur="105" fill="hold"/>
                                        <p:tgtEl>
                                          <p:spTgt spid="501"/>
                                        </p:tgtEl>
                                        <p:attrNameLst>
                                          <p:attrName>ppt_x</p:attrName>
                                          <p:attrName>ppt_y</p:attrName>
                                        </p:attrNameLst>
                                      </p:cBhvr>
                                      <p:rCtr x="0" y="22662"/>
                                    </p:animMotion>
                                  </p:childTnLst>
                                </p:cTn>
                              </p:par>
                              <p:par>
                                <p:cTn id="49" presetID="42" presetClass="path" presetSubtype="0" repeatCount="80000" accel="50000" decel="50000" fill="hold" grpId="0" nodeType="withEffect">
                                  <p:stCondLst>
                                    <p:cond delay="300"/>
                                  </p:stCondLst>
                                  <p:childTnLst>
                                    <p:animMotion origin="layout" path="M -1.875E-6 4.44444E-6 L -0.0013 0.47084 " pathEditMode="relative" rAng="0" ptsTypes="AA">
                                      <p:cBhvr>
                                        <p:cTn id="50" dur="104" fill="hold"/>
                                        <p:tgtEl>
                                          <p:spTgt spid="502"/>
                                        </p:tgtEl>
                                        <p:attrNameLst>
                                          <p:attrName>ppt_x</p:attrName>
                                          <p:attrName>ppt_y</p:attrName>
                                        </p:attrNameLst>
                                      </p:cBhvr>
                                      <p:rCtr x="0" y="22662"/>
                                    </p:animMotion>
                                  </p:childTnLst>
                                </p:cTn>
                              </p:par>
                              <p:par>
                                <p:cTn id="51" presetID="42" presetClass="path" presetSubtype="0" repeatCount="80000" accel="50000" decel="50000" fill="hold" grpId="0" nodeType="withEffect">
                                  <p:stCondLst>
                                    <p:cond delay="400"/>
                                  </p:stCondLst>
                                  <p:childTnLst>
                                    <p:animMotion origin="layout" path="M -1.04167E-6 4.44444E-6 L -1.04167E-6 0.45324 " pathEditMode="relative" rAng="0" ptsTypes="AA">
                                      <p:cBhvr>
                                        <p:cTn id="52" dur="103" fill="hold"/>
                                        <p:tgtEl>
                                          <p:spTgt spid="503"/>
                                        </p:tgtEl>
                                        <p:attrNameLst>
                                          <p:attrName>ppt_x</p:attrName>
                                          <p:attrName>ppt_y</p:attrName>
                                        </p:attrNameLst>
                                      </p:cBhvr>
                                      <p:rCtr x="0" y="22662"/>
                                    </p:animMotion>
                                  </p:childTnLst>
                                </p:cTn>
                              </p:par>
                              <p:par>
                                <p:cTn id="53" presetID="42" presetClass="path" presetSubtype="0" repeatCount="80000" accel="50000" decel="50000" fill="hold" grpId="0" nodeType="withEffect">
                                  <p:stCondLst>
                                    <p:cond delay="500"/>
                                  </p:stCondLst>
                                  <p:childTnLst>
                                    <p:animMotion origin="layout" path="M -2.08333E-6 4.44444E-6 L -0.00143 0.47084 " pathEditMode="relative" rAng="0" ptsTypes="AA">
                                      <p:cBhvr>
                                        <p:cTn id="54" dur="103" fill="hold"/>
                                        <p:tgtEl>
                                          <p:spTgt spid="514"/>
                                        </p:tgtEl>
                                        <p:attrNameLst>
                                          <p:attrName>ppt_x</p:attrName>
                                          <p:attrName>ppt_y</p:attrName>
                                        </p:attrNameLst>
                                      </p:cBhvr>
                                      <p:rCtr x="0" y="22662"/>
                                    </p:animMotion>
                                  </p:childTnLst>
                                </p:cTn>
                              </p:par>
                              <p:par>
                                <p:cTn id="55" presetID="42" presetClass="path" presetSubtype="0" repeatCount="80000" accel="50000" decel="50000" fill="hold" grpId="0" nodeType="withEffect">
                                  <p:stCondLst>
                                    <p:cond delay="600"/>
                                  </p:stCondLst>
                                  <p:childTnLst>
                                    <p:animMotion origin="layout" path="M -1.25E-6 4.44444E-6 L -1.25E-6 0.45324 " pathEditMode="relative" rAng="0" ptsTypes="AA">
                                      <p:cBhvr>
                                        <p:cTn id="56" dur="103" fill="hold"/>
                                        <p:tgtEl>
                                          <p:spTgt spid="515"/>
                                        </p:tgtEl>
                                        <p:attrNameLst>
                                          <p:attrName>ppt_x</p:attrName>
                                          <p:attrName>ppt_y</p:attrName>
                                        </p:attrNameLst>
                                      </p:cBhvr>
                                      <p:rCtr x="0" y="22662"/>
                                    </p:animMotion>
                                  </p:childTnLst>
                                </p:cTn>
                              </p:par>
                              <p:par>
                                <p:cTn id="57" presetID="42" presetClass="path" presetSubtype="0" repeatCount="80000" accel="50000" decel="50000" fill="hold" grpId="0" nodeType="withEffect">
                                  <p:stCondLst>
                                    <p:cond delay="700"/>
                                  </p:stCondLst>
                                  <p:childTnLst>
                                    <p:animMotion origin="layout" path="M -1.875E-6 2.96296E-6 L -0.0013 0.47061 " pathEditMode="relative" rAng="0" ptsTypes="AA">
                                      <p:cBhvr>
                                        <p:cTn id="58" dur="100" fill="hold"/>
                                        <p:tgtEl>
                                          <p:spTgt spid="516"/>
                                        </p:tgtEl>
                                        <p:attrNameLst>
                                          <p:attrName>ppt_x</p:attrName>
                                          <p:attrName>ppt_y</p:attrName>
                                        </p:attrNameLst>
                                      </p:cBhvr>
                                      <p:rCtr x="0" y="22639"/>
                                    </p:animMotion>
                                  </p:childTnLst>
                                </p:cTn>
                              </p:par>
                              <p:par>
                                <p:cTn id="59" presetID="42" presetClass="path" presetSubtype="0" repeatCount="80000" accel="50000" decel="50000" fill="hold" grpId="0" nodeType="withEffect">
                                  <p:stCondLst>
                                    <p:cond delay="800"/>
                                  </p:stCondLst>
                                  <p:childTnLst>
                                    <p:animMotion origin="layout" path="M -1.04167E-6 2.96296E-6 L -1.04167E-6 0.45301 " pathEditMode="relative" rAng="0" ptsTypes="AA">
                                      <p:cBhvr>
                                        <p:cTn id="60" dur="100" fill="hold"/>
                                        <p:tgtEl>
                                          <p:spTgt spid="517"/>
                                        </p:tgtEl>
                                        <p:attrNameLst>
                                          <p:attrName>ppt_x</p:attrName>
                                          <p:attrName>ppt_y</p:attrName>
                                        </p:attrNameLst>
                                      </p:cBhvr>
                                      <p:rCtr x="0" y="22639"/>
                                    </p:animMotion>
                                  </p:childTnLst>
                                </p:cTn>
                              </p:par>
                              <p:par>
                                <p:cTn id="61" presetID="42" presetClass="path" presetSubtype="0" repeatCount="80000" accel="50000" decel="50000" fill="hold" grpId="0" nodeType="withEffect">
                                  <p:stCondLst>
                                    <p:cond delay="900"/>
                                  </p:stCondLst>
                                  <p:childTnLst>
                                    <p:animMotion origin="layout" path="M -1.875E-6 -1.11111E-6 L -0.0013 0.47152 " pathEditMode="relative" rAng="0" ptsTypes="AA">
                                      <p:cBhvr>
                                        <p:cTn id="62" dur="100" fill="hold"/>
                                        <p:tgtEl>
                                          <p:spTgt spid="519"/>
                                        </p:tgtEl>
                                        <p:attrNameLst>
                                          <p:attrName>ppt_x</p:attrName>
                                          <p:attrName>ppt_y</p:attrName>
                                        </p:attrNameLst>
                                      </p:cBhvr>
                                      <p:rCtr x="0" y="22755"/>
                                    </p:animMotion>
                                  </p:childTnLst>
                                </p:cTn>
                              </p:par>
                              <p:par>
                                <p:cTn id="63" presetID="42" presetClass="path" presetSubtype="0" repeatCount="80000" accel="50000" decel="50000" fill="hold" grpId="0" nodeType="withEffect">
                                  <p:stCondLst>
                                    <p:cond delay="1000"/>
                                  </p:stCondLst>
                                  <p:childTnLst>
                                    <p:animMotion origin="layout" path="M -1.04167E-6 -1.11111E-6 L -1.04167E-6 0.45394 " pathEditMode="relative" rAng="0" ptsTypes="AA">
                                      <p:cBhvr>
                                        <p:cTn id="64" dur="98" fill="hold"/>
                                        <p:tgtEl>
                                          <p:spTgt spid="520"/>
                                        </p:tgtEl>
                                        <p:attrNameLst>
                                          <p:attrName>ppt_x</p:attrName>
                                          <p:attrName>ppt_y</p:attrName>
                                        </p:attrNameLst>
                                      </p:cBhvr>
                                      <p:rCtr x="0" y="22685"/>
                                    </p:animMotion>
                                  </p:childTnLst>
                                </p:cTn>
                              </p:par>
                              <p:par>
                                <p:cTn id="65" presetID="42" presetClass="path" presetSubtype="0" repeatCount="80000" accel="50000" decel="50000" fill="hold" grpId="0" nodeType="withEffect">
                                  <p:stCondLst>
                                    <p:cond delay="200"/>
                                  </p:stCondLst>
                                  <p:childTnLst>
                                    <p:animMotion origin="layout" path="M -1.875E-6 4.44444E-6 L -1.875E-6 0.45208 " pathEditMode="relative" rAng="0" ptsTypes="AA">
                                      <p:cBhvr>
                                        <p:cTn id="66" dur="106" fill="hold"/>
                                        <p:tgtEl>
                                          <p:spTgt spid="522"/>
                                        </p:tgtEl>
                                        <p:attrNameLst>
                                          <p:attrName>ppt_x</p:attrName>
                                          <p:attrName>ppt_y</p:attrName>
                                        </p:attrNameLst>
                                      </p:cBhvr>
                                      <p:rCtr x="0" y="22593"/>
                                    </p:animMotion>
                                  </p:childTnLst>
                                </p:cTn>
                              </p:par>
                              <p:par>
                                <p:cTn id="67" presetID="42" presetClass="path" presetSubtype="0" repeatCount="80000" accel="50000" decel="50000" fill="hold" grpId="0" nodeType="withEffect">
                                  <p:stCondLst>
                                    <p:cond delay="300"/>
                                  </p:stCondLst>
                                  <p:childTnLst>
                                    <p:animMotion origin="layout" path="M -8.33333E-7 4.44444E-6 L -8.33333E-7 0.45208 " pathEditMode="relative" rAng="0" ptsTypes="AA">
                                      <p:cBhvr>
                                        <p:cTn id="68" dur="101" fill="hold"/>
                                        <p:tgtEl>
                                          <p:spTgt spid="523"/>
                                        </p:tgtEl>
                                        <p:attrNameLst>
                                          <p:attrName>ppt_x</p:attrName>
                                          <p:attrName>ppt_y</p:attrName>
                                        </p:attrNameLst>
                                      </p:cBhvr>
                                      <p:rCtr x="0" y="22593"/>
                                    </p:animMotion>
                                  </p:childTnLst>
                                </p:cTn>
                              </p:par>
                              <p:par>
                                <p:cTn id="69" presetID="42" presetClass="path" presetSubtype="0" repeatCount="80000" accel="50000" decel="50000" fill="hold" grpId="0" nodeType="withEffect">
                                  <p:stCondLst>
                                    <p:cond delay="400"/>
                                  </p:stCondLst>
                                  <p:childTnLst>
                                    <p:animMotion origin="layout" path="M -1.875E-6 4.44444E-6 L -1.875E-6 0.45115 " pathEditMode="relative" rAng="0" ptsTypes="AA">
                                      <p:cBhvr>
                                        <p:cTn id="70" dur="101" fill="hold"/>
                                        <p:tgtEl>
                                          <p:spTgt spid="524"/>
                                        </p:tgtEl>
                                        <p:attrNameLst>
                                          <p:attrName>ppt_x</p:attrName>
                                          <p:attrName>ppt_y</p:attrName>
                                        </p:attrNameLst>
                                      </p:cBhvr>
                                      <p:rCtr x="0" y="22546"/>
                                    </p:animMotion>
                                  </p:childTnLst>
                                </p:cTn>
                              </p:par>
                              <p:par>
                                <p:cTn id="71" presetID="42" presetClass="path" presetSubtype="0" repeatCount="80000" accel="50000" decel="50000" fill="hold" grpId="0" nodeType="withEffect">
                                  <p:stCondLst>
                                    <p:cond delay="500"/>
                                  </p:stCondLst>
                                  <p:childTnLst>
                                    <p:animMotion origin="layout" path="M -8.33333E-7 4.44444E-6 L -8.33333E-7 0.45115 " pathEditMode="relative" rAng="0" ptsTypes="AA">
                                      <p:cBhvr>
                                        <p:cTn id="72" dur="100" fill="hold"/>
                                        <p:tgtEl>
                                          <p:spTgt spid="525"/>
                                        </p:tgtEl>
                                        <p:attrNameLst>
                                          <p:attrName>ppt_x</p:attrName>
                                          <p:attrName>ppt_y</p:attrName>
                                        </p:attrNameLst>
                                      </p:cBhvr>
                                      <p:rCtr x="0" y="22546"/>
                                    </p:animMotion>
                                  </p:childTnLst>
                                </p:cTn>
                              </p:par>
                              <p:par>
                                <p:cTn id="73" presetID="42" presetClass="path" presetSubtype="0" repeatCount="80000" accel="50000" decel="50000" fill="hold" grpId="0" nodeType="withEffect">
                                  <p:stCondLst>
                                    <p:cond delay="600"/>
                                  </p:stCondLst>
                                  <p:childTnLst>
                                    <p:animMotion origin="layout" path="M -1.875E-6 4.44444E-6 L -1.875E-6 0.45208 " pathEditMode="relative" rAng="0" ptsTypes="AA">
                                      <p:cBhvr>
                                        <p:cTn id="74" dur="101" fill="hold"/>
                                        <p:tgtEl>
                                          <p:spTgt spid="526"/>
                                        </p:tgtEl>
                                        <p:attrNameLst>
                                          <p:attrName>ppt_x</p:attrName>
                                          <p:attrName>ppt_y</p:attrName>
                                        </p:attrNameLst>
                                      </p:cBhvr>
                                      <p:rCtr x="0" y="22593"/>
                                    </p:animMotion>
                                  </p:childTnLst>
                                </p:cTn>
                              </p:par>
                              <p:par>
                                <p:cTn id="75" presetID="42" presetClass="path" presetSubtype="0" repeatCount="80000" accel="50000" decel="50000" fill="hold" grpId="0" nodeType="withEffect">
                                  <p:stCondLst>
                                    <p:cond delay="700"/>
                                  </p:stCondLst>
                                  <p:childTnLst>
                                    <p:animMotion origin="layout" path="M -8.33333E-7 4.44444E-6 L -8.33333E-7 0.45115 " pathEditMode="relative" rAng="0" ptsTypes="AA">
                                      <p:cBhvr>
                                        <p:cTn id="76" dur="101" fill="hold"/>
                                        <p:tgtEl>
                                          <p:spTgt spid="528"/>
                                        </p:tgtEl>
                                        <p:attrNameLst>
                                          <p:attrName>ppt_x</p:attrName>
                                          <p:attrName>ppt_y</p:attrName>
                                        </p:attrNameLst>
                                      </p:cBhvr>
                                      <p:rCtr x="0" y="22546"/>
                                    </p:animMotion>
                                  </p:childTnLst>
                                </p:cTn>
                              </p:par>
                              <p:par>
                                <p:cTn id="77" presetID="42" presetClass="path" presetSubtype="0" repeatCount="80000" accel="50000" decel="50000" fill="hold" grpId="0" nodeType="withEffect">
                                  <p:stCondLst>
                                    <p:cond delay="800"/>
                                  </p:stCondLst>
                                  <p:childTnLst>
                                    <p:animMotion origin="layout" path="M -1.875E-6 4.44444E-6 L -1.875E-6 0.45324 " pathEditMode="relative" rAng="0" ptsTypes="AA">
                                      <p:cBhvr>
                                        <p:cTn id="78" dur="100" fill="hold"/>
                                        <p:tgtEl>
                                          <p:spTgt spid="529"/>
                                        </p:tgtEl>
                                        <p:attrNameLst>
                                          <p:attrName>ppt_x</p:attrName>
                                          <p:attrName>ppt_y</p:attrName>
                                        </p:attrNameLst>
                                      </p:cBhvr>
                                      <p:rCtr x="0" y="22662"/>
                                    </p:animMotion>
                                  </p:childTnLst>
                                </p:cTn>
                              </p:par>
                              <p:par>
                                <p:cTn id="79" presetID="42" presetClass="path" presetSubtype="0" repeatCount="80000" accel="50000" decel="50000" fill="hold" grpId="0" nodeType="withEffect">
                                  <p:stCondLst>
                                    <p:cond delay="900"/>
                                  </p:stCondLst>
                                  <p:childTnLst>
                                    <p:animMotion origin="layout" path="M -8.33333E-7 4.44444E-6 L -8.33333E-7 0.45115 " pathEditMode="relative" rAng="0" ptsTypes="AA">
                                      <p:cBhvr>
                                        <p:cTn id="80" dur="96" fill="hold"/>
                                        <p:tgtEl>
                                          <p:spTgt spid="530"/>
                                        </p:tgtEl>
                                        <p:attrNameLst>
                                          <p:attrName>ppt_x</p:attrName>
                                          <p:attrName>ppt_y</p:attrName>
                                        </p:attrNameLst>
                                      </p:cBhvr>
                                      <p:rCtr x="0" y="22546"/>
                                    </p:animMotion>
                                  </p:childTnLst>
                                </p:cTn>
                              </p:par>
                              <p:par>
                                <p:cTn id="81" presetID="42" presetClass="path" presetSubtype="0" repeatCount="80000" accel="50000" decel="50000" fill="hold" grpId="0" nodeType="withEffect">
                                  <p:stCondLst>
                                    <p:cond delay="1000"/>
                                  </p:stCondLst>
                                  <p:childTnLst>
                                    <p:animMotion origin="layout" path="M -1.875E-6 2.96296E-6 L -1.875E-6 0.45301 " pathEditMode="relative" rAng="0" ptsTypes="AA">
                                      <p:cBhvr>
                                        <p:cTn id="82" dur="100" fill="hold"/>
                                        <p:tgtEl>
                                          <p:spTgt spid="533"/>
                                        </p:tgtEl>
                                        <p:attrNameLst>
                                          <p:attrName>ppt_x</p:attrName>
                                          <p:attrName>ppt_y</p:attrName>
                                        </p:attrNameLst>
                                      </p:cBhvr>
                                      <p:rCtr x="0" y="22639"/>
                                    </p:animMotion>
                                  </p:childTnLst>
                                </p:cTn>
                              </p:par>
                              <p:par>
                                <p:cTn id="83" presetID="42" presetClass="path" presetSubtype="0" repeatCount="80000" accel="50000" decel="50000" fill="hold" grpId="0" nodeType="withEffect">
                                  <p:stCondLst>
                                    <p:cond delay="1100"/>
                                  </p:stCondLst>
                                  <p:childTnLst>
                                    <p:animMotion origin="layout" path="M -8.33333E-7 2.96296E-6 L -8.33333E-7 0.45092 " pathEditMode="relative" rAng="0" ptsTypes="AA">
                                      <p:cBhvr>
                                        <p:cTn id="84" dur="96" fill="hold"/>
                                        <p:tgtEl>
                                          <p:spTgt spid="531"/>
                                        </p:tgtEl>
                                        <p:attrNameLst>
                                          <p:attrName>ppt_x</p:attrName>
                                          <p:attrName>ppt_y</p:attrName>
                                        </p:attrNameLst>
                                      </p:cBhvr>
                                      <p:rCtr x="0" y="22546"/>
                                    </p:animMotion>
                                  </p:childTnLst>
                                </p:cTn>
                              </p:par>
                              <p:par>
                                <p:cTn id="85" presetID="1" presetClass="exit" presetSubtype="0" fill="hold" grpId="1" nodeType="withEffect">
                                  <p:stCondLst>
                                    <p:cond delay="7000"/>
                                  </p:stCondLst>
                                  <p:childTnLst>
                                    <p:set>
                                      <p:cBhvr>
                                        <p:cTn id="86" dur="1" fill="hold">
                                          <p:stCondLst>
                                            <p:cond delay="0"/>
                                          </p:stCondLst>
                                        </p:cTn>
                                        <p:tgtEl>
                                          <p:spTgt spid="452"/>
                                        </p:tgtEl>
                                        <p:attrNameLst>
                                          <p:attrName>style.visibility</p:attrName>
                                        </p:attrNameLst>
                                      </p:cBhvr>
                                      <p:to>
                                        <p:strVal val="hidden"/>
                                      </p:to>
                                    </p:set>
                                  </p:childTnLst>
                                </p:cTn>
                              </p:par>
                              <p:par>
                                <p:cTn id="87" presetID="1" presetClass="exit" presetSubtype="0" fill="hold" grpId="1" nodeType="withEffect">
                                  <p:stCondLst>
                                    <p:cond delay="7000"/>
                                  </p:stCondLst>
                                  <p:childTnLst>
                                    <p:set>
                                      <p:cBhvr>
                                        <p:cTn id="88" dur="1" fill="hold">
                                          <p:stCondLst>
                                            <p:cond delay="0"/>
                                          </p:stCondLst>
                                        </p:cTn>
                                        <p:tgtEl>
                                          <p:spTgt spid="453"/>
                                        </p:tgtEl>
                                        <p:attrNameLst>
                                          <p:attrName>style.visibility</p:attrName>
                                        </p:attrNameLst>
                                      </p:cBhvr>
                                      <p:to>
                                        <p:strVal val="hidden"/>
                                      </p:to>
                                    </p:set>
                                  </p:childTnLst>
                                </p:cTn>
                              </p:par>
                              <p:par>
                                <p:cTn id="89" presetID="1" presetClass="exit" presetSubtype="0" fill="hold" grpId="1" nodeType="withEffect">
                                  <p:stCondLst>
                                    <p:cond delay="7000"/>
                                  </p:stCondLst>
                                  <p:childTnLst>
                                    <p:set>
                                      <p:cBhvr>
                                        <p:cTn id="90" dur="1" fill="hold">
                                          <p:stCondLst>
                                            <p:cond delay="0"/>
                                          </p:stCondLst>
                                        </p:cTn>
                                        <p:tgtEl>
                                          <p:spTgt spid="454"/>
                                        </p:tgtEl>
                                        <p:attrNameLst>
                                          <p:attrName>style.visibility</p:attrName>
                                        </p:attrNameLst>
                                      </p:cBhvr>
                                      <p:to>
                                        <p:strVal val="hidden"/>
                                      </p:to>
                                    </p:set>
                                  </p:childTnLst>
                                </p:cTn>
                              </p:par>
                              <p:par>
                                <p:cTn id="91" presetID="1" presetClass="exit" presetSubtype="0" fill="hold" grpId="1" nodeType="withEffect">
                                  <p:stCondLst>
                                    <p:cond delay="7000"/>
                                  </p:stCondLst>
                                  <p:childTnLst>
                                    <p:set>
                                      <p:cBhvr>
                                        <p:cTn id="92" dur="1" fill="hold">
                                          <p:stCondLst>
                                            <p:cond delay="0"/>
                                          </p:stCondLst>
                                        </p:cTn>
                                        <p:tgtEl>
                                          <p:spTgt spid="455"/>
                                        </p:tgtEl>
                                        <p:attrNameLst>
                                          <p:attrName>style.visibility</p:attrName>
                                        </p:attrNameLst>
                                      </p:cBhvr>
                                      <p:to>
                                        <p:strVal val="hidden"/>
                                      </p:to>
                                    </p:set>
                                  </p:childTnLst>
                                </p:cTn>
                              </p:par>
                              <p:par>
                                <p:cTn id="93" presetID="1" presetClass="exit" presetSubtype="0" fill="hold" grpId="1" nodeType="withEffect">
                                  <p:stCondLst>
                                    <p:cond delay="7000"/>
                                  </p:stCondLst>
                                  <p:childTnLst>
                                    <p:set>
                                      <p:cBhvr>
                                        <p:cTn id="94" dur="1" fill="hold">
                                          <p:stCondLst>
                                            <p:cond delay="0"/>
                                          </p:stCondLst>
                                        </p:cTn>
                                        <p:tgtEl>
                                          <p:spTgt spid="456"/>
                                        </p:tgtEl>
                                        <p:attrNameLst>
                                          <p:attrName>style.visibility</p:attrName>
                                        </p:attrNameLst>
                                      </p:cBhvr>
                                      <p:to>
                                        <p:strVal val="hidden"/>
                                      </p:to>
                                    </p:set>
                                  </p:childTnLst>
                                </p:cTn>
                              </p:par>
                              <p:par>
                                <p:cTn id="95" presetID="1" presetClass="exit" presetSubtype="0" fill="hold" grpId="1" nodeType="withEffect">
                                  <p:stCondLst>
                                    <p:cond delay="7000"/>
                                  </p:stCondLst>
                                  <p:childTnLst>
                                    <p:set>
                                      <p:cBhvr>
                                        <p:cTn id="96" dur="1" fill="hold">
                                          <p:stCondLst>
                                            <p:cond delay="0"/>
                                          </p:stCondLst>
                                        </p:cTn>
                                        <p:tgtEl>
                                          <p:spTgt spid="457"/>
                                        </p:tgtEl>
                                        <p:attrNameLst>
                                          <p:attrName>style.visibility</p:attrName>
                                        </p:attrNameLst>
                                      </p:cBhvr>
                                      <p:to>
                                        <p:strVal val="hidden"/>
                                      </p:to>
                                    </p:set>
                                  </p:childTnLst>
                                </p:cTn>
                              </p:par>
                              <p:par>
                                <p:cTn id="97" presetID="1" presetClass="exit" presetSubtype="0" fill="hold" grpId="1" nodeType="withEffect">
                                  <p:stCondLst>
                                    <p:cond delay="7000"/>
                                  </p:stCondLst>
                                  <p:childTnLst>
                                    <p:set>
                                      <p:cBhvr>
                                        <p:cTn id="98" dur="1" fill="hold">
                                          <p:stCondLst>
                                            <p:cond delay="0"/>
                                          </p:stCondLst>
                                        </p:cTn>
                                        <p:tgtEl>
                                          <p:spTgt spid="478"/>
                                        </p:tgtEl>
                                        <p:attrNameLst>
                                          <p:attrName>style.visibility</p:attrName>
                                        </p:attrNameLst>
                                      </p:cBhvr>
                                      <p:to>
                                        <p:strVal val="hidden"/>
                                      </p:to>
                                    </p:set>
                                  </p:childTnLst>
                                </p:cTn>
                              </p:par>
                              <p:par>
                                <p:cTn id="99" presetID="1" presetClass="exit" presetSubtype="0" fill="hold" grpId="1" nodeType="withEffect">
                                  <p:stCondLst>
                                    <p:cond delay="7000"/>
                                  </p:stCondLst>
                                  <p:childTnLst>
                                    <p:set>
                                      <p:cBhvr>
                                        <p:cTn id="100" dur="1" fill="hold">
                                          <p:stCondLst>
                                            <p:cond delay="0"/>
                                          </p:stCondLst>
                                        </p:cTn>
                                        <p:tgtEl>
                                          <p:spTgt spid="479"/>
                                        </p:tgtEl>
                                        <p:attrNameLst>
                                          <p:attrName>style.visibility</p:attrName>
                                        </p:attrNameLst>
                                      </p:cBhvr>
                                      <p:to>
                                        <p:strVal val="hidden"/>
                                      </p:to>
                                    </p:set>
                                  </p:childTnLst>
                                </p:cTn>
                              </p:par>
                              <p:par>
                                <p:cTn id="101" presetID="1" presetClass="exit" presetSubtype="0" fill="hold" grpId="1" nodeType="withEffect">
                                  <p:stCondLst>
                                    <p:cond delay="7000"/>
                                  </p:stCondLst>
                                  <p:childTnLst>
                                    <p:set>
                                      <p:cBhvr>
                                        <p:cTn id="102" dur="1" fill="hold">
                                          <p:stCondLst>
                                            <p:cond delay="0"/>
                                          </p:stCondLst>
                                        </p:cTn>
                                        <p:tgtEl>
                                          <p:spTgt spid="482"/>
                                        </p:tgtEl>
                                        <p:attrNameLst>
                                          <p:attrName>style.visibility</p:attrName>
                                        </p:attrNameLst>
                                      </p:cBhvr>
                                      <p:to>
                                        <p:strVal val="hidden"/>
                                      </p:to>
                                    </p:set>
                                  </p:childTnLst>
                                </p:cTn>
                              </p:par>
                              <p:par>
                                <p:cTn id="103" presetID="1" presetClass="exit" presetSubtype="0" fill="hold" grpId="1" nodeType="withEffect">
                                  <p:stCondLst>
                                    <p:cond delay="7000"/>
                                  </p:stCondLst>
                                  <p:childTnLst>
                                    <p:set>
                                      <p:cBhvr>
                                        <p:cTn id="104" dur="1" fill="hold">
                                          <p:stCondLst>
                                            <p:cond delay="0"/>
                                          </p:stCondLst>
                                        </p:cTn>
                                        <p:tgtEl>
                                          <p:spTgt spid="483"/>
                                        </p:tgtEl>
                                        <p:attrNameLst>
                                          <p:attrName>style.visibility</p:attrName>
                                        </p:attrNameLst>
                                      </p:cBhvr>
                                      <p:to>
                                        <p:strVal val="hidden"/>
                                      </p:to>
                                    </p:set>
                                  </p:childTnLst>
                                </p:cTn>
                              </p:par>
                              <p:par>
                                <p:cTn id="105" presetID="1" presetClass="exit" presetSubtype="0" fill="hold" grpId="1" nodeType="withEffect">
                                  <p:stCondLst>
                                    <p:cond delay="7000"/>
                                  </p:stCondLst>
                                  <p:childTnLst>
                                    <p:set>
                                      <p:cBhvr>
                                        <p:cTn id="106" dur="1" fill="hold">
                                          <p:stCondLst>
                                            <p:cond delay="0"/>
                                          </p:stCondLst>
                                        </p:cTn>
                                        <p:tgtEl>
                                          <p:spTgt spid="485"/>
                                        </p:tgtEl>
                                        <p:attrNameLst>
                                          <p:attrName>style.visibility</p:attrName>
                                        </p:attrNameLst>
                                      </p:cBhvr>
                                      <p:to>
                                        <p:strVal val="hidden"/>
                                      </p:to>
                                    </p:set>
                                  </p:childTnLst>
                                </p:cTn>
                              </p:par>
                              <p:par>
                                <p:cTn id="107" presetID="1" presetClass="exit" presetSubtype="0" fill="hold" grpId="1" nodeType="withEffect">
                                  <p:stCondLst>
                                    <p:cond delay="7000"/>
                                  </p:stCondLst>
                                  <p:childTnLst>
                                    <p:set>
                                      <p:cBhvr>
                                        <p:cTn id="108" dur="1" fill="hold">
                                          <p:stCondLst>
                                            <p:cond delay="0"/>
                                          </p:stCondLst>
                                        </p:cTn>
                                        <p:tgtEl>
                                          <p:spTgt spid="486"/>
                                        </p:tgtEl>
                                        <p:attrNameLst>
                                          <p:attrName>style.visibility</p:attrName>
                                        </p:attrNameLst>
                                      </p:cBhvr>
                                      <p:to>
                                        <p:strVal val="hidden"/>
                                      </p:to>
                                    </p:set>
                                  </p:childTnLst>
                                </p:cTn>
                              </p:par>
                              <p:par>
                                <p:cTn id="109" presetID="1" presetClass="exit" presetSubtype="0" fill="hold" grpId="1" nodeType="withEffect">
                                  <p:stCondLst>
                                    <p:cond delay="7000"/>
                                  </p:stCondLst>
                                  <p:childTnLst>
                                    <p:set>
                                      <p:cBhvr>
                                        <p:cTn id="110" dur="1" fill="hold">
                                          <p:stCondLst>
                                            <p:cond delay="0"/>
                                          </p:stCondLst>
                                        </p:cTn>
                                        <p:tgtEl>
                                          <p:spTgt spid="487"/>
                                        </p:tgtEl>
                                        <p:attrNameLst>
                                          <p:attrName>style.visibility</p:attrName>
                                        </p:attrNameLst>
                                      </p:cBhvr>
                                      <p:to>
                                        <p:strVal val="hidden"/>
                                      </p:to>
                                    </p:set>
                                  </p:childTnLst>
                                </p:cTn>
                              </p:par>
                              <p:par>
                                <p:cTn id="111" presetID="1" presetClass="exit" presetSubtype="0" fill="hold" grpId="1" nodeType="withEffect">
                                  <p:stCondLst>
                                    <p:cond delay="7000"/>
                                  </p:stCondLst>
                                  <p:childTnLst>
                                    <p:set>
                                      <p:cBhvr>
                                        <p:cTn id="112" dur="1" fill="hold">
                                          <p:stCondLst>
                                            <p:cond delay="0"/>
                                          </p:stCondLst>
                                        </p:cTn>
                                        <p:tgtEl>
                                          <p:spTgt spid="488"/>
                                        </p:tgtEl>
                                        <p:attrNameLst>
                                          <p:attrName>style.visibility</p:attrName>
                                        </p:attrNameLst>
                                      </p:cBhvr>
                                      <p:to>
                                        <p:strVal val="hidden"/>
                                      </p:to>
                                    </p:set>
                                  </p:childTnLst>
                                </p:cTn>
                              </p:par>
                              <p:par>
                                <p:cTn id="113" presetID="1" presetClass="exit" presetSubtype="0" fill="hold" grpId="1" nodeType="withEffect">
                                  <p:stCondLst>
                                    <p:cond delay="7000"/>
                                  </p:stCondLst>
                                  <p:childTnLst>
                                    <p:set>
                                      <p:cBhvr>
                                        <p:cTn id="114" dur="1" fill="hold">
                                          <p:stCondLst>
                                            <p:cond delay="0"/>
                                          </p:stCondLst>
                                        </p:cTn>
                                        <p:tgtEl>
                                          <p:spTgt spid="490"/>
                                        </p:tgtEl>
                                        <p:attrNameLst>
                                          <p:attrName>style.visibility</p:attrName>
                                        </p:attrNameLst>
                                      </p:cBhvr>
                                      <p:to>
                                        <p:strVal val="hidden"/>
                                      </p:to>
                                    </p:set>
                                  </p:childTnLst>
                                </p:cTn>
                              </p:par>
                              <p:par>
                                <p:cTn id="115" presetID="1" presetClass="exit" presetSubtype="0" fill="hold" grpId="1" nodeType="withEffect">
                                  <p:stCondLst>
                                    <p:cond delay="7000"/>
                                  </p:stCondLst>
                                  <p:childTnLst>
                                    <p:set>
                                      <p:cBhvr>
                                        <p:cTn id="116" dur="1" fill="hold">
                                          <p:stCondLst>
                                            <p:cond delay="0"/>
                                          </p:stCondLst>
                                        </p:cTn>
                                        <p:tgtEl>
                                          <p:spTgt spid="491"/>
                                        </p:tgtEl>
                                        <p:attrNameLst>
                                          <p:attrName>style.visibility</p:attrName>
                                        </p:attrNameLst>
                                      </p:cBhvr>
                                      <p:to>
                                        <p:strVal val="hidden"/>
                                      </p:to>
                                    </p:set>
                                  </p:childTnLst>
                                </p:cTn>
                              </p:par>
                              <p:par>
                                <p:cTn id="117" presetID="1" presetClass="exit" presetSubtype="0" fill="hold" grpId="1" nodeType="withEffect">
                                  <p:stCondLst>
                                    <p:cond delay="7000"/>
                                  </p:stCondLst>
                                  <p:childTnLst>
                                    <p:set>
                                      <p:cBhvr>
                                        <p:cTn id="118" dur="1" fill="hold">
                                          <p:stCondLst>
                                            <p:cond delay="0"/>
                                          </p:stCondLst>
                                        </p:cTn>
                                        <p:tgtEl>
                                          <p:spTgt spid="492"/>
                                        </p:tgtEl>
                                        <p:attrNameLst>
                                          <p:attrName>style.visibility</p:attrName>
                                        </p:attrNameLst>
                                      </p:cBhvr>
                                      <p:to>
                                        <p:strVal val="hidden"/>
                                      </p:to>
                                    </p:set>
                                  </p:childTnLst>
                                </p:cTn>
                              </p:par>
                              <p:par>
                                <p:cTn id="119" presetID="1" presetClass="exit" presetSubtype="0" fill="hold" grpId="1" nodeType="withEffect">
                                  <p:stCondLst>
                                    <p:cond delay="6900"/>
                                  </p:stCondLst>
                                  <p:childTnLst>
                                    <p:set>
                                      <p:cBhvr>
                                        <p:cTn id="120" dur="1" fill="hold">
                                          <p:stCondLst>
                                            <p:cond delay="0"/>
                                          </p:stCondLst>
                                        </p:cTn>
                                        <p:tgtEl>
                                          <p:spTgt spid="493"/>
                                        </p:tgtEl>
                                        <p:attrNameLst>
                                          <p:attrName>style.visibility</p:attrName>
                                        </p:attrNameLst>
                                      </p:cBhvr>
                                      <p:to>
                                        <p:strVal val="hidden"/>
                                      </p:to>
                                    </p:set>
                                  </p:childTnLst>
                                </p:cTn>
                              </p:par>
                              <p:par>
                                <p:cTn id="121" presetID="1" presetClass="exit" presetSubtype="0" fill="hold" grpId="1" nodeType="withEffect">
                                  <p:stCondLst>
                                    <p:cond delay="7000"/>
                                  </p:stCondLst>
                                  <p:childTnLst>
                                    <p:set>
                                      <p:cBhvr>
                                        <p:cTn id="122" dur="1" fill="hold">
                                          <p:stCondLst>
                                            <p:cond delay="0"/>
                                          </p:stCondLst>
                                        </p:cTn>
                                        <p:tgtEl>
                                          <p:spTgt spid="494"/>
                                        </p:tgtEl>
                                        <p:attrNameLst>
                                          <p:attrName>style.visibility</p:attrName>
                                        </p:attrNameLst>
                                      </p:cBhvr>
                                      <p:to>
                                        <p:strVal val="hidden"/>
                                      </p:to>
                                    </p:set>
                                  </p:childTnLst>
                                </p:cTn>
                              </p:par>
                              <p:par>
                                <p:cTn id="123" presetID="1" presetClass="exit" presetSubtype="0" fill="hold" grpId="1" nodeType="withEffect">
                                  <p:stCondLst>
                                    <p:cond delay="7000"/>
                                  </p:stCondLst>
                                  <p:childTnLst>
                                    <p:set>
                                      <p:cBhvr>
                                        <p:cTn id="124" dur="1" fill="hold">
                                          <p:stCondLst>
                                            <p:cond delay="0"/>
                                          </p:stCondLst>
                                        </p:cTn>
                                        <p:tgtEl>
                                          <p:spTgt spid="495"/>
                                        </p:tgtEl>
                                        <p:attrNameLst>
                                          <p:attrName>style.visibility</p:attrName>
                                        </p:attrNameLst>
                                      </p:cBhvr>
                                      <p:to>
                                        <p:strVal val="hidden"/>
                                      </p:to>
                                    </p:set>
                                  </p:childTnLst>
                                </p:cTn>
                              </p:par>
                              <p:par>
                                <p:cTn id="125" presetID="1" presetClass="exit" presetSubtype="0" fill="hold" grpId="1" nodeType="withEffect">
                                  <p:stCondLst>
                                    <p:cond delay="7000"/>
                                  </p:stCondLst>
                                  <p:childTnLst>
                                    <p:set>
                                      <p:cBhvr>
                                        <p:cTn id="126" dur="1" fill="hold">
                                          <p:stCondLst>
                                            <p:cond delay="0"/>
                                          </p:stCondLst>
                                        </p:cTn>
                                        <p:tgtEl>
                                          <p:spTgt spid="498"/>
                                        </p:tgtEl>
                                        <p:attrNameLst>
                                          <p:attrName>style.visibility</p:attrName>
                                        </p:attrNameLst>
                                      </p:cBhvr>
                                      <p:to>
                                        <p:strVal val="hidden"/>
                                      </p:to>
                                    </p:set>
                                  </p:childTnLst>
                                </p:cTn>
                              </p:par>
                              <p:par>
                                <p:cTn id="127" presetID="1" presetClass="exit" presetSubtype="0" fill="hold" grpId="1" nodeType="withEffect">
                                  <p:stCondLst>
                                    <p:cond delay="7000"/>
                                  </p:stCondLst>
                                  <p:childTnLst>
                                    <p:set>
                                      <p:cBhvr>
                                        <p:cTn id="128" dur="1" fill="hold">
                                          <p:stCondLst>
                                            <p:cond delay="0"/>
                                          </p:stCondLst>
                                        </p:cTn>
                                        <p:tgtEl>
                                          <p:spTgt spid="501"/>
                                        </p:tgtEl>
                                        <p:attrNameLst>
                                          <p:attrName>style.visibility</p:attrName>
                                        </p:attrNameLst>
                                      </p:cBhvr>
                                      <p:to>
                                        <p:strVal val="hidden"/>
                                      </p:to>
                                    </p:set>
                                  </p:childTnLst>
                                </p:cTn>
                              </p:par>
                              <p:par>
                                <p:cTn id="129" presetID="1" presetClass="exit" presetSubtype="0" fill="hold" grpId="1" nodeType="withEffect">
                                  <p:stCondLst>
                                    <p:cond delay="7000"/>
                                  </p:stCondLst>
                                  <p:childTnLst>
                                    <p:set>
                                      <p:cBhvr>
                                        <p:cTn id="130" dur="1" fill="hold">
                                          <p:stCondLst>
                                            <p:cond delay="0"/>
                                          </p:stCondLst>
                                        </p:cTn>
                                        <p:tgtEl>
                                          <p:spTgt spid="502"/>
                                        </p:tgtEl>
                                        <p:attrNameLst>
                                          <p:attrName>style.visibility</p:attrName>
                                        </p:attrNameLst>
                                      </p:cBhvr>
                                      <p:to>
                                        <p:strVal val="hidden"/>
                                      </p:to>
                                    </p:set>
                                  </p:childTnLst>
                                </p:cTn>
                              </p:par>
                              <p:par>
                                <p:cTn id="131" presetID="1" presetClass="exit" presetSubtype="0" fill="hold" grpId="1" nodeType="withEffect">
                                  <p:stCondLst>
                                    <p:cond delay="7000"/>
                                  </p:stCondLst>
                                  <p:childTnLst>
                                    <p:set>
                                      <p:cBhvr>
                                        <p:cTn id="132" dur="1" fill="hold">
                                          <p:stCondLst>
                                            <p:cond delay="0"/>
                                          </p:stCondLst>
                                        </p:cTn>
                                        <p:tgtEl>
                                          <p:spTgt spid="503"/>
                                        </p:tgtEl>
                                        <p:attrNameLst>
                                          <p:attrName>style.visibility</p:attrName>
                                        </p:attrNameLst>
                                      </p:cBhvr>
                                      <p:to>
                                        <p:strVal val="hidden"/>
                                      </p:to>
                                    </p:set>
                                  </p:childTnLst>
                                </p:cTn>
                              </p:par>
                              <p:par>
                                <p:cTn id="133" presetID="1" presetClass="exit" presetSubtype="0" fill="hold" grpId="1" nodeType="withEffect">
                                  <p:stCondLst>
                                    <p:cond delay="7000"/>
                                  </p:stCondLst>
                                  <p:childTnLst>
                                    <p:set>
                                      <p:cBhvr>
                                        <p:cTn id="134" dur="1" fill="hold">
                                          <p:stCondLst>
                                            <p:cond delay="0"/>
                                          </p:stCondLst>
                                        </p:cTn>
                                        <p:tgtEl>
                                          <p:spTgt spid="514"/>
                                        </p:tgtEl>
                                        <p:attrNameLst>
                                          <p:attrName>style.visibility</p:attrName>
                                        </p:attrNameLst>
                                      </p:cBhvr>
                                      <p:to>
                                        <p:strVal val="hidden"/>
                                      </p:to>
                                    </p:set>
                                  </p:childTnLst>
                                </p:cTn>
                              </p:par>
                              <p:par>
                                <p:cTn id="135" presetID="1" presetClass="exit" presetSubtype="0" fill="hold" grpId="1" nodeType="withEffect">
                                  <p:stCondLst>
                                    <p:cond delay="7000"/>
                                  </p:stCondLst>
                                  <p:childTnLst>
                                    <p:set>
                                      <p:cBhvr>
                                        <p:cTn id="136" dur="1" fill="hold">
                                          <p:stCondLst>
                                            <p:cond delay="0"/>
                                          </p:stCondLst>
                                        </p:cTn>
                                        <p:tgtEl>
                                          <p:spTgt spid="515"/>
                                        </p:tgtEl>
                                        <p:attrNameLst>
                                          <p:attrName>style.visibility</p:attrName>
                                        </p:attrNameLst>
                                      </p:cBhvr>
                                      <p:to>
                                        <p:strVal val="hidden"/>
                                      </p:to>
                                    </p:set>
                                  </p:childTnLst>
                                </p:cTn>
                              </p:par>
                              <p:par>
                                <p:cTn id="137" presetID="1" presetClass="exit" presetSubtype="0" fill="hold" grpId="1" nodeType="withEffect">
                                  <p:stCondLst>
                                    <p:cond delay="7000"/>
                                  </p:stCondLst>
                                  <p:childTnLst>
                                    <p:set>
                                      <p:cBhvr>
                                        <p:cTn id="138" dur="1" fill="hold">
                                          <p:stCondLst>
                                            <p:cond delay="0"/>
                                          </p:stCondLst>
                                        </p:cTn>
                                        <p:tgtEl>
                                          <p:spTgt spid="516"/>
                                        </p:tgtEl>
                                        <p:attrNameLst>
                                          <p:attrName>style.visibility</p:attrName>
                                        </p:attrNameLst>
                                      </p:cBhvr>
                                      <p:to>
                                        <p:strVal val="hidden"/>
                                      </p:to>
                                    </p:set>
                                  </p:childTnLst>
                                </p:cTn>
                              </p:par>
                              <p:par>
                                <p:cTn id="139" presetID="1" presetClass="exit" presetSubtype="0" fill="hold" grpId="1" nodeType="withEffect">
                                  <p:stCondLst>
                                    <p:cond delay="7000"/>
                                  </p:stCondLst>
                                  <p:childTnLst>
                                    <p:set>
                                      <p:cBhvr>
                                        <p:cTn id="140" dur="1" fill="hold">
                                          <p:stCondLst>
                                            <p:cond delay="0"/>
                                          </p:stCondLst>
                                        </p:cTn>
                                        <p:tgtEl>
                                          <p:spTgt spid="517"/>
                                        </p:tgtEl>
                                        <p:attrNameLst>
                                          <p:attrName>style.visibility</p:attrName>
                                        </p:attrNameLst>
                                      </p:cBhvr>
                                      <p:to>
                                        <p:strVal val="hidden"/>
                                      </p:to>
                                    </p:set>
                                  </p:childTnLst>
                                </p:cTn>
                              </p:par>
                              <p:par>
                                <p:cTn id="141" presetID="1" presetClass="exit" presetSubtype="0" fill="hold" grpId="1" nodeType="withEffect">
                                  <p:stCondLst>
                                    <p:cond delay="7000"/>
                                  </p:stCondLst>
                                  <p:childTnLst>
                                    <p:set>
                                      <p:cBhvr>
                                        <p:cTn id="142" dur="1" fill="hold">
                                          <p:stCondLst>
                                            <p:cond delay="0"/>
                                          </p:stCondLst>
                                        </p:cTn>
                                        <p:tgtEl>
                                          <p:spTgt spid="519"/>
                                        </p:tgtEl>
                                        <p:attrNameLst>
                                          <p:attrName>style.visibility</p:attrName>
                                        </p:attrNameLst>
                                      </p:cBhvr>
                                      <p:to>
                                        <p:strVal val="hidden"/>
                                      </p:to>
                                    </p:set>
                                  </p:childTnLst>
                                </p:cTn>
                              </p:par>
                              <p:par>
                                <p:cTn id="143" presetID="1" presetClass="exit" presetSubtype="0" fill="hold" grpId="1" nodeType="withEffect">
                                  <p:stCondLst>
                                    <p:cond delay="7000"/>
                                  </p:stCondLst>
                                  <p:childTnLst>
                                    <p:set>
                                      <p:cBhvr>
                                        <p:cTn id="144" dur="1" fill="hold">
                                          <p:stCondLst>
                                            <p:cond delay="0"/>
                                          </p:stCondLst>
                                        </p:cTn>
                                        <p:tgtEl>
                                          <p:spTgt spid="520"/>
                                        </p:tgtEl>
                                        <p:attrNameLst>
                                          <p:attrName>style.visibility</p:attrName>
                                        </p:attrNameLst>
                                      </p:cBhvr>
                                      <p:to>
                                        <p:strVal val="hidden"/>
                                      </p:to>
                                    </p:set>
                                  </p:childTnLst>
                                </p:cTn>
                              </p:par>
                              <p:par>
                                <p:cTn id="145" presetID="1" presetClass="exit" presetSubtype="0" fill="hold" grpId="1" nodeType="withEffect">
                                  <p:stCondLst>
                                    <p:cond delay="7000"/>
                                  </p:stCondLst>
                                  <p:childTnLst>
                                    <p:set>
                                      <p:cBhvr>
                                        <p:cTn id="146" dur="1" fill="hold">
                                          <p:stCondLst>
                                            <p:cond delay="0"/>
                                          </p:stCondLst>
                                        </p:cTn>
                                        <p:tgtEl>
                                          <p:spTgt spid="522"/>
                                        </p:tgtEl>
                                        <p:attrNameLst>
                                          <p:attrName>style.visibility</p:attrName>
                                        </p:attrNameLst>
                                      </p:cBhvr>
                                      <p:to>
                                        <p:strVal val="hidden"/>
                                      </p:to>
                                    </p:set>
                                  </p:childTnLst>
                                </p:cTn>
                              </p:par>
                              <p:par>
                                <p:cTn id="147" presetID="1" presetClass="exit" presetSubtype="0" fill="hold" grpId="1" nodeType="withEffect">
                                  <p:stCondLst>
                                    <p:cond delay="7000"/>
                                  </p:stCondLst>
                                  <p:childTnLst>
                                    <p:set>
                                      <p:cBhvr>
                                        <p:cTn id="148" dur="1" fill="hold">
                                          <p:stCondLst>
                                            <p:cond delay="0"/>
                                          </p:stCondLst>
                                        </p:cTn>
                                        <p:tgtEl>
                                          <p:spTgt spid="523"/>
                                        </p:tgtEl>
                                        <p:attrNameLst>
                                          <p:attrName>style.visibility</p:attrName>
                                        </p:attrNameLst>
                                      </p:cBhvr>
                                      <p:to>
                                        <p:strVal val="hidden"/>
                                      </p:to>
                                    </p:set>
                                  </p:childTnLst>
                                </p:cTn>
                              </p:par>
                              <p:par>
                                <p:cTn id="149" presetID="1" presetClass="exit" presetSubtype="0" fill="hold" grpId="1" nodeType="withEffect">
                                  <p:stCondLst>
                                    <p:cond delay="7000"/>
                                  </p:stCondLst>
                                  <p:childTnLst>
                                    <p:set>
                                      <p:cBhvr>
                                        <p:cTn id="150" dur="1" fill="hold">
                                          <p:stCondLst>
                                            <p:cond delay="0"/>
                                          </p:stCondLst>
                                        </p:cTn>
                                        <p:tgtEl>
                                          <p:spTgt spid="524"/>
                                        </p:tgtEl>
                                        <p:attrNameLst>
                                          <p:attrName>style.visibility</p:attrName>
                                        </p:attrNameLst>
                                      </p:cBhvr>
                                      <p:to>
                                        <p:strVal val="hidden"/>
                                      </p:to>
                                    </p:set>
                                  </p:childTnLst>
                                </p:cTn>
                              </p:par>
                              <p:par>
                                <p:cTn id="151" presetID="1" presetClass="exit" presetSubtype="0" fill="hold" grpId="1" nodeType="withEffect">
                                  <p:stCondLst>
                                    <p:cond delay="7000"/>
                                  </p:stCondLst>
                                  <p:childTnLst>
                                    <p:set>
                                      <p:cBhvr>
                                        <p:cTn id="152" dur="1" fill="hold">
                                          <p:stCondLst>
                                            <p:cond delay="0"/>
                                          </p:stCondLst>
                                        </p:cTn>
                                        <p:tgtEl>
                                          <p:spTgt spid="525"/>
                                        </p:tgtEl>
                                        <p:attrNameLst>
                                          <p:attrName>style.visibility</p:attrName>
                                        </p:attrNameLst>
                                      </p:cBhvr>
                                      <p:to>
                                        <p:strVal val="hidden"/>
                                      </p:to>
                                    </p:set>
                                  </p:childTnLst>
                                </p:cTn>
                              </p:par>
                              <p:par>
                                <p:cTn id="153" presetID="1" presetClass="exit" presetSubtype="0" fill="hold" grpId="1" nodeType="withEffect">
                                  <p:stCondLst>
                                    <p:cond delay="7000"/>
                                  </p:stCondLst>
                                  <p:childTnLst>
                                    <p:set>
                                      <p:cBhvr>
                                        <p:cTn id="154" dur="1" fill="hold">
                                          <p:stCondLst>
                                            <p:cond delay="0"/>
                                          </p:stCondLst>
                                        </p:cTn>
                                        <p:tgtEl>
                                          <p:spTgt spid="526"/>
                                        </p:tgtEl>
                                        <p:attrNameLst>
                                          <p:attrName>style.visibility</p:attrName>
                                        </p:attrNameLst>
                                      </p:cBhvr>
                                      <p:to>
                                        <p:strVal val="hidden"/>
                                      </p:to>
                                    </p:set>
                                  </p:childTnLst>
                                </p:cTn>
                              </p:par>
                              <p:par>
                                <p:cTn id="155" presetID="1" presetClass="exit" presetSubtype="0" fill="hold" grpId="1" nodeType="withEffect">
                                  <p:stCondLst>
                                    <p:cond delay="7000"/>
                                  </p:stCondLst>
                                  <p:childTnLst>
                                    <p:set>
                                      <p:cBhvr>
                                        <p:cTn id="156" dur="1" fill="hold">
                                          <p:stCondLst>
                                            <p:cond delay="0"/>
                                          </p:stCondLst>
                                        </p:cTn>
                                        <p:tgtEl>
                                          <p:spTgt spid="528"/>
                                        </p:tgtEl>
                                        <p:attrNameLst>
                                          <p:attrName>style.visibility</p:attrName>
                                        </p:attrNameLst>
                                      </p:cBhvr>
                                      <p:to>
                                        <p:strVal val="hidden"/>
                                      </p:to>
                                    </p:set>
                                  </p:childTnLst>
                                </p:cTn>
                              </p:par>
                              <p:par>
                                <p:cTn id="157" presetID="1" presetClass="exit" presetSubtype="0" fill="hold" grpId="1" nodeType="withEffect">
                                  <p:stCondLst>
                                    <p:cond delay="7000"/>
                                  </p:stCondLst>
                                  <p:childTnLst>
                                    <p:set>
                                      <p:cBhvr>
                                        <p:cTn id="158" dur="1" fill="hold">
                                          <p:stCondLst>
                                            <p:cond delay="0"/>
                                          </p:stCondLst>
                                        </p:cTn>
                                        <p:tgtEl>
                                          <p:spTgt spid="529"/>
                                        </p:tgtEl>
                                        <p:attrNameLst>
                                          <p:attrName>style.visibility</p:attrName>
                                        </p:attrNameLst>
                                      </p:cBhvr>
                                      <p:to>
                                        <p:strVal val="hidden"/>
                                      </p:to>
                                    </p:set>
                                  </p:childTnLst>
                                </p:cTn>
                              </p:par>
                              <p:par>
                                <p:cTn id="159" presetID="1" presetClass="exit" presetSubtype="0" fill="hold" grpId="1" nodeType="withEffect">
                                  <p:stCondLst>
                                    <p:cond delay="7000"/>
                                  </p:stCondLst>
                                  <p:childTnLst>
                                    <p:set>
                                      <p:cBhvr>
                                        <p:cTn id="160" dur="1" fill="hold">
                                          <p:stCondLst>
                                            <p:cond delay="0"/>
                                          </p:stCondLst>
                                        </p:cTn>
                                        <p:tgtEl>
                                          <p:spTgt spid="530"/>
                                        </p:tgtEl>
                                        <p:attrNameLst>
                                          <p:attrName>style.visibility</p:attrName>
                                        </p:attrNameLst>
                                      </p:cBhvr>
                                      <p:to>
                                        <p:strVal val="hidden"/>
                                      </p:to>
                                    </p:set>
                                  </p:childTnLst>
                                </p:cTn>
                              </p:par>
                              <p:par>
                                <p:cTn id="161" presetID="1" presetClass="exit" presetSubtype="0" fill="hold" grpId="1" nodeType="withEffect">
                                  <p:stCondLst>
                                    <p:cond delay="7000"/>
                                  </p:stCondLst>
                                  <p:childTnLst>
                                    <p:set>
                                      <p:cBhvr>
                                        <p:cTn id="162" dur="1" fill="hold">
                                          <p:stCondLst>
                                            <p:cond delay="0"/>
                                          </p:stCondLst>
                                        </p:cTn>
                                        <p:tgtEl>
                                          <p:spTgt spid="533"/>
                                        </p:tgtEl>
                                        <p:attrNameLst>
                                          <p:attrName>style.visibility</p:attrName>
                                        </p:attrNameLst>
                                      </p:cBhvr>
                                      <p:to>
                                        <p:strVal val="hidden"/>
                                      </p:to>
                                    </p:set>
                                  </p:childTnLst>
                                </p:cTn>
                              </p:par>
                              <p:par>
                                <p:cTn id="163" presetID="1" presetClass="exit" presetSubtype="0" fill="hold" grpId="1" nodeType="withEffect">
                                  <p:stCondLst>
                                    <p:cond delay="6900"/>
                                  </p:stCondLst>
                                  <p:childTnLst>
                                    <p:set>
                                      <p:cBhvr>
                                        <p:cTn id="164" dur="1" fill="hold">
                                          <p:stCondLst>
                                            <p:cond delay="0"/>
                                          </p:stCondLst>
                                        </p:cTn>
                                        <p:tgtEl>
                                          <p:spTgt spid="531"/>
                                        </p:tgtEl>
                                        <p:attrNameLst>
                                          <p:attrName>style.visibility</p:attrName>
                                        </p:attrNameLst>
                                      </p:cBhvr>
                                      <p:to>
                                        <p:strVal val="hidden"/>
                                      </p:to>
                                    </p:set>
                                  </p:childTnLst>
                                </p:cTn>
                              </p:par>
                              <p:par>
                                <p:cTn id="165" presetID="10" presetClass="entr" presetSubtype="0" fill="hold" grpId="0" nodeType="withEffect">
                                  <p:stCondLst>
                                    <p:cond delay="250"/>
                                  </p:stCondLst>
                                  <p:childTnLst>
                                    <p:set>
                                      <p:cBhvr>
                                        <p:cTn id="166" dur="1" fill="hold">
                                          <p:stCondLst>
                                            <p:cond delay="0"/>
                                          </p:stCondLst>
                                        </p:cTn>
                                        <p:tgtEl>
                                          <p:spTgt spid="326"/>
                                        </p:tgtEl>
                                        <p:attrNameLst>
                                          <p:attrName>style.visibility</p:attrName>
                                        </p:attrNameLst>
                                      </p:cBhvr>
                                      <p:to>
                                        <p:strVal val="visible"/>
                                      </p:to>
                                    </p:set>
                                    <p:animEffect transition="in" filter="fade">
                                      <p:cBhvr>
                                        <p:cTn id="167" dur="500"/>
                                        <p:tgtEl>
                                          <p:spTgt spid="326"/>
                                        </p:tgtEl>
                                      </p:cBhvr>
                                    </p:animEffect>
                                  </p:childTnLst>
                                </p:cTn>
                              </p:par>
                              <p:par>
                                <p:cTn id="168" presetID="10" presetClass="entr" presetSubtype="0" fill="hold" grpId="0" nodeType="withEffect">
                                  <p:stCondLst>
                                    <p:cond delay="250"/>
                                  </p:stCondLst>
                                  <p:childTnLst>
                                    <p:set>
                                      <p:cBhvr>
                                        <p:cTn id="169" dur="1" fill="hold">
                                          <p:stCondLst>
                                            <p:cond delay="0"/>
                                          </p:stCondLst>
                                        </p:cTn>
                                        <p:tgtEl>
                                          <p:spTgt spid="355"/>
                                        </p:tgtEl>
                                        <p:attrNameLst>
                                          <p:attrName>style.visibility</p:attrName>
                                        </p:attrNameLst>
                                      </p:cBhvr>
                                      <p:to>
                                        <p:strVal val="visible"/>
                                      </p:to>
                                    </p:set>
                                    <p:animEffect transition="in" filter="fade">
                                      <p:cBhvr>
                                        <p:cTn id="170" dur="500"/>
                                        <p:tgtEl>
                                          <p:spTgt spid="355"/>
                                        </p:tgtEl>
                                      </p:cBhvr>
                                    </p:animEffect>
                                  </p:childTnLst>
                                </p:cTn>
                              </p:par>
                              <p:par>
                                <p:cTn id="171" presetID="10" presetClass="entr" presetSubtype="0" fill="hold" grpId="0" nodeType="withEffect">
                                  <p:stCondLst>
                                    <p:cond delay="500"/>
                                  </p:stCondLst>
                                  <p:childTnLst>
                                    <p:set>
                                      <p:cBhvr>
                                        <p:cTn id="172" dur="1" fill="hold">
                                          <p:stCondLst>
                                            <p:cond delay="0"/>
                                          </p:stCondLst>
                                        </p:cTn>
                                        <p:tgtEl>
                                          <p:spTgt spid="343"/>
                                        </p:tgtEl>
                                        <p:attrNameLst>
                                          <p:attrName>style.visibility</p:attrName>
                                        </p:attrNameLst>
                                      </p:cBhvr>
                                      <p:to>
                                        <p:strVal val="visible"/>
                                      </p:to>
                                    </p:set>
                                    <p:animEffect transition="in" filter="fade">
                                      <p:cBhvr>
                                        <p:cTn id="173" dur="500"/>
                                        <p:tgtEl>
                                          <p:spTgt spid="343"/>
                                        </p:tgtEl>
                                      </p:cBhvr>
                                    </p:animEffect>
                                  </p:childTnLst>
                                </p:cTn>
                              </p:par>
                              <p:par>
                                <p:cTn id="174" presetID="10" presetClass="entr" presetSubtype="0" fill="hold" grpId="0" nodeType="withEffect">
                                  <p:stCondLst>
                                    <p:cond delay="750"/>
                                  </p:stCondLst>
                                  <p:childTnLst>
                                    <p:set>
                                      <p:cBhvr>
                                        <p:cTn id="175" dur="1" fill="hold">
                                          <p:stCondLst>
                                            <p:cond delay="0"/>
                                          </p:stCondLst>
                                        </p:cTn>
                                        <p:tgtEl>
                                          <p:spTgt spid="363"/>
                                        </p:tgtEl>
                                        <p:attrNameLst>
                                          <p:attrName>style.visibility</p:attrName>
                                        </p:attrNameLst>
                                      </p:cBhvr>
                                      <p:to>
                                        <p:strVal val="visible"/>
                                      </p:to>
                                    </p:set>
                                    <p:animEffect transition="in" filter="fade">
                                      <p:cBhvr>
                                        <p:cTn id="176" dur="500"/>
                                        <p:tgtEl>
                                          <p:spTgt spid="363"/>
                                        </p:tgtEl>
                                      </p:cBhvr>
                                    </p:animEffect>
                                  </p:childTnLst>
                                </p:cTn>
                              </p:par>
                              <p:par>
                                <p:cTn id="177" presetID="10" presetClass="entr" presetSubtype="0" fill="hold" grpId="0" nodeType="withEffect">
                                  <p:stCondLst>
                                    <p:cond delay="750"/>
                                  </p:stCondLst>
                                  <p:childTnLst>
                                    <p:set>
                                      <p:cBhvr>
                                        <p:cTn id="178" dur="1" fill="hold">
                                          <p:stCondLst>
                                            <p:cond delay="0"/>
                                          </p:stCondLst>
                                        </p:cTn>
                                        <p:tgtEl>
                                          <p:spTgt spid="257"/>
                                        </p:tgtEl>
                                        <p:attrNameLst>
                                          <p:attrName>style.visibility</p:attrName>
                                        </p:attrNameLst>
                                      </p:cBhvr>
                                      <p:to>
                                        <p:strVal val="visible"/>
                                      </p:to>
                                    </p:set>
                                    <p:animEffect transition="in" filter="fade">
                                      <p:cBhvr>
                                        <p:cTn id="179" dur="500"/>
                                        <p:tgtEl>
                                          <p:spTgt spid="257"/>
                                        </p:tgtEl>
                                      </p:cBhvr>
                                    </p:animEffect>
                                  </p:childTnLst>
                                </p:cTn>
                              </p:par>
                              <p:par>
                                <p:cTn id="180" presetID="10" presetClass="entr" presetSubtype="0" fill="hold" grpId="0" nodeType="withEffect">
                                  <p:stCondLst>
                                    <p:cond delay="1000"/>
                                  </p:stCondLst>
                                  <p:childTnLst>
                                    <p:set>
                                      <p:cBhvr>
                                        <p:cTn id="181" dur="1" fill="hold">
                                          <p:stCondLst>
                                            <p:cond delay="0"/>
                                          </p:stCondLst>
                                        </p:cTn>
                                        <p:tgtEl>
                                          <p:spTgt spid="299"/>
                                        </p:tgtEl>
                                        <p:attrNameLst>
                                          <p:attrName>style.visibility</p:attrName>
                                        </p:attrNameLst>
                                      </p:cBhvr>
                                      <p:to>
                                        <p:strVal val="visible"/>
                                      </p:to>
                                    </p:set>
                                    <p:animEffect transition="in" filter="fade">
                                      <p:cBhvr>
                                        <p:cTn id="182" dur="500"/>
                                        <p:tgtEl>
                                          <p:spTgt spid="299"/>
                                        </p:tgtEl>
                                      </p:cBhvr>
                                    </p:animEffect>
                                  </p:childTnLst>
                                </p:cTn>
                              </p:par>
                              <p:par>
                                <p:cTn id="183" presetID="10" presetClass="entr" presetSubtype="0" fill="hold" grpId="0" nodeType="withEffect">
                                  <p:stCondLst>
                                    <p:cond delay="1000"/>
                                  </p:stCondLst>
                                  <p:childTnLst>
                                    <p:set>
                                      <p:cBhvr>
                                        <p:cTn id="184" dur="1" fill="hold">
                                          <p:stCondLst>
                                            <p:cond delay="0"/>
                                          </p:stCondLst>
                                        </p:cTn>
                                        <p:tgtEl>
                                          <p:spTgt spid="297"/>
                                        </p:tgtEl>
                                        <p:attrNameLst>
                                          <p:attrName>style.visibility</p:attrName>
                                        </p:attrNameLst>
                                      </p:cBhvr>
                                      <p:to>
                                        <p:strVal val="visible"/>
                                      </p:to>
                                    </p:set>
                                    <p:animEffect transition="in" filter="fade">
                                      <p:cBhvr>
                                        <p:cTn id="185" dur="500"/>
                                        <p:tgtEl>
                                          <p:spTgt spid="297"/>
                                        </p:tgtEl>
                                      </p:cBhvr>
                                    </p:animEffect>
                                  </p:childTnLst>
                                </p:cTn>
                              </p:par>
                              <p:par>
                                <p:cTn id="186" presetID="10" presetClass="entr" presetSubtype="0" fill="hold" grpId="0" nodeType="withEffect">
                                  <p:stCondLst>
                                    <p:cond delay="2250"/>
                                  </p:stCondLst>
                                  <p:childTnLst>
                                    <p:set>
                                      <p:cBhvr>
                                        <p:cTn id="187" dur="1" fill="hold">
                                          <p:stCondLst>
                                            <p:cond delay="0"/>
                                          </p:stCondLst>
                                        </p:cTn>
                                        <p:tgtEl>
                                          <p:spTgt spid="301"/>
                                        </p:tgtEl>
                                        <p:attrNameLst>
                                          <p:attrName>style.visibility</p:attrName>
                                        </p:attrNameLst>
                                      </p:cBhvr>
                                      <p:to>
                                        <p:strVal val="visible"/>
                                      </p:to>
                                    </p:set>
                                    <p:animEffect transition="in" filter="fade">
                                      <p:cBhvr>
                                        <p:cTn id="188" dur="500"/>
                                        <p:tgtEl>
                                          <p:spTgt spid="301"/>
                                        </p:tgtEl>
                                      </p:cBhvr>
                                    </p:animEffect>
                                  </p:childTnLst>
                                </p:cTn>
                              </p:par>
                              <p:par>
                                <p:cTn id="189" presetID="10" presetClass="entr" presetSubtype="0" fill="hold" grpId="0" nodeType="withEffect">
                                  <p:stCondLst>
                                    <p:cond delay="2750"/>
                                  </p:stCondLst>
                                  <p:childTnLst>
                                    <p:set>
                                      <p:cBhvr>
                                        <p:cTn id="190" dur="1" fill="hold">
                                          <p:stCondLst>
                                            <p:cond delay="0"/>
                                          </p:stCondLst>
                                        </p:cTn>
                                        <p:tgtEl>
                                          <p:spTgt spid="268"/>
                                        </p:tgtEl>
                                        <p:attrNameLst>
                                          <p:attrName>style.visibility</p:attrName>
                                        </p:attrNameLst>
                                      </p:cBhvr>
                                      <p:to>
                                        <p:strVal val="visible"/>
                                      </p:to>
                                    </p:set>
                                    <p:animEffect transition="in" filter="fade">
                                      <p:cBhvr>
                                        <p:cTn id="191" dur="500"/>
                                        <p:tgtEl>
                                          <p:spTgt spid="268"/>
                                        </p:tgtEl>
                                      </p:cBhvr>
                                    </p:animEffect>
                                  </p:childTnLst>
                                </p:cTn>
                              </p:par>
                              <p:par>
                                <p:cTn id="192" presetID="10" presetClass="entr" presetSubtype="0" fill="hold" grpId="0" nodeType="withEffect">
                                  <p:stCondLst>
                                    <p:cond delay="3000"/>
                                  </p:stCondLst>
                                  <p:childTnLst>
                                    <p:set>
                                      <p:cBhvr>
                                        <p:cTn id="193" dur="1" fill="hold">
                                          <p:stCondLst>
                                            <p:cond delay="0"/>
                                          </p:stCondLst>
                                        </p:cTn>
                                        <p:tgtEl>
                                          <p:spTgt spid="315"/>
                                        </p:tgtEl>
                                        <p:attrNameLst>
                                          <p:attrName>style.visibility</p:attrName>
                                        </p:attrNameLst>
                                      </p:cBhvr>
                                      <p:to>
                                        <p:strVal val="visible"/>
                                      </p:to>
                                    </p:set>
                                    <p:animEffect transition="in" filter="fade">
                                      <p:cBhvr>
                                        <p:cTn id="194" dur="500"/>
                                        <p:tgtEl>
                                          <p:spTgt spid="315"/>
                                        </p:tgtEl>
                                      </p:cBhvr>
                                    </p:animEffect>
                                  </p:childTnLst>
                                </p:cTn>
                              </p:par>
                              <p:par>
                                <p:cTn id="195" presetID="10" presetClass="entr" presetSubtype="0" fill="hold" grpId="0" nodeType="withEffect">
                                  <p:stCondLst>
                                    <p:cond delay="3250"/>
                                  </p:stCondLst>
                                  <p:childTnLst>
                                    <p:set>
                                      <p:cBhvr>
                                        <p:cTn id="196" dur="1" fill="hold">
                                          <p:stCondLst>
                                            <p:cond delay="0"/>
                                          </p:stCondLst>
                                        </p:cTn>
                                        <p:tgtEl>
                                          <p:spTgt spid="271"/>
                                        </p:tgtEl>
                                        <p:attrNameLst>
                                          <p:attrName>style.visibility</p:attrName>
                                        </p:attrNameLst>
                                      </p:cBhvr>
                                      <p:to>
                                        <p:strVal val="visible"/>
                                      </p:to>
                                    </p:set>
                                    <p:animEffect transition="in" filter="fade">
                                      <p:cBhvr>
                                        <p:cTn id="197" dur="500"/>
                                        <p:tgtEl>
                                          <p:spTgt spid="271"/>
                                        </p:tgtEl>
                                      </p:cBhvr>
                                    </p:animEffect>
                                  </p:childTnLst>
                                </p:cTn>
                              </p:par>
                              <p:par>
                                <p:cTn id="198" presetID="10" presetClass="entr" presetSubtype="0" fill="hold" grpId="0" nodeType="withEffect">
                                  <p:stCondLst>
                                    <p:cond delay="3000"/>
                                  </p:stCondLst>
                                  <p:childTnLst>
                                    <p:set>
                                      <p:cBhvr>
                                        <p:cTn id="199" dur="1" fill="hold">
                                          <p:stCondLst>
                                            <p:cond delay="0"/>
                                          </p:stCondLst>
                                        </p:cTn>
                                        <p:tgtEl>
                                          <p:spTgt spid="280"/>
                                        </p:tgtEl>
                                        <p:attrNameLst>
                                          <p:attrName>style.visibility</p:attrName>
                                        </p:attrNameLst>
                                      </p:cBhvr>
                                      <p:to>
                                        <p:strVal val="visible"/>
                                      </p:to>
                                    </p:set>
                                    <p:animEffect transition="in" filter="fade">
                                      <p:cBhvr>
                                        <p:cTn id="200" dur="500"/>
                                        <p:tgtEl>
                                          <p:spTgt spid="280"/>
                                        </p:tgtEl>
                                      </p:cBhvr>
                                    </p:animEffect>
                                  </p:childTnLst>
                                </p:cTn>
                              </p:par>
                              <p:par>
                                <p:cTn id="201" presetID="10" presetClass="entr" presetSubtype="0" fill="hold" grpId="0" nodeType="withEffect">
                                  <p:stCondLst>
                                    <p:cond delay="3500"/>
                                  </p:stCondLst>
                                  <p:childTnLst>
                                    <p:set>
                                      <p:cBhvr>
                                        <p:cTn id="202" dur="1" fill="hold">
                                          <p:stCondLst>
                                            <p:cond delay="0"/>
                                          </p:stCondLst>
                                        </p:cTn>
                                        <p:tgtEl>
                                          <p:spTgt spid="284"/>
                                        </p:tgtEl>
                                        <p:attrNameLst>
                                          <p:attrName>style.visibility</p:attrName>
                                        </p:attrNameLst>
                                      </p:cBhvr>
                                      <p:to>
                                        <p:strVal val="visible"/>
                                      </p:to>
                                    </p:set>
                                    <p:animEffect transition="in" filter="fade">
                                      <p:cBhvr>
                                        <p:cTn id="203" dur="500"/>
                                        <p:tgtEl>
                                          <p:spTgt spid="284"/>
                                        </p:tgtEl>
                                      </p:cBhvr>
                                    </p:animEffect>
                                  </p:childTnLst>
                                </p:cTn>
                              </p:par>
                              <p:par>
                                <p:cTn id="204" presetID="10" presetClass="entr" presetSubtype="0" fill="hold" grpId="0" nodeType="withEffect">
                                  <p:stCondLst>
                                    <p:cond delay="4500"/>
                                  </p:stCondLst>
                                  <p:childTnLst>
                                    <p:set>
                                      <p:cBhvr>
                                        <p:cTn id="205" dur="1" fill="hold">
                                          <p:stCondLst>
                                            <p:cond delay="0"/>
                                          </p:stCondLst>
                                        </p:cTn>
                                        <p:tgtEl>
                                          <p:spTgt spid="275"/>
                                        </p:tgtEl>
                                        <p:attrNameLst>
                                          <p:attrName>style.visibility</p:attrName>
                                        </p:attrNameLst>
                                      </p:cBhvr>
                                      <p:to>
                                        <p:strVal val="visible"/>
                                      </p:to>
                                    </p:set>
                                    <p:animEffect transition="in" filter="fade">
                                      <p:cBhvr>
                                        <p:cTn id="206" dur="500"/>
                                        <p:tgtEl>
                                          <p:spTgt spid="275"/>
                                        </p:tgtEl>
                                      </p:cBhvr>
                                    </p:animEffect>
                                  </p:childTnLst>
                                </p:cTn>
                              </p:par>
                              <p:par>
                                <p:cTn id="207" presetID="10" presetClass="entr" presetSubtype="0" fill="hold" grpId="0" nodeType="withEffect">
                                  <p:stCondLst>
                                    <p:cond delay="5000"/>
                                  </p:stCondLst>
                                  <p:childTnLst>
                                    <p:set>
                                      <p:cBhvr>
                                        <p:cTn id="208" dur="1" fill="hold">
                                          <p:stCondLst>
                                            <p:cond delay="0"/>
                                          </p:stCondLst>
                                        </p:cTn>
                                        <p:tgtEl>
                                          <p:spTgt spid="335"/>
                                        </p:tgtEl>
                                        <p:attrNameLst>
                                          <p:attrName>style.visibility</p:attrName>
                                        </p:attrNameLst>
                                      </p:cBhvr>
                                      <p:to>
                                        <p:strVal val="visible"/>
                                      </p:to>
                                    </p:set>
                                    <p:animEffect transition="in" filter="fade">
                                      <p:cBhvr>
                                        <p:cTn id="209" dur="500"/>
                                        <p:tgtEl>
                                          <p:spTgt spid="335"/>
                                        </p:tgtEl>
                                      </p:cBhvr>
                                    </p:animEffect>
                                  </p:childTnLst>
                                </p:cTn>
                              </p:par>
                              <p:par>
                                <p:cTn id="210" presetID="10" presetClass="entr" presetSubtype="0" fill="hold" grpId="0" nodeType="withEffect">
                                  <p:stCondLst>
                                    <p:cond delay="5500"/>
                                  </p:stCondLst>
                                  <p:childTnLst>
                                    <p:set>
                                      <p:cBhvr>
                                        <p:cTn id="211" dur="1" fill="hold">
                                          <p:stCondLst>
                                            <p:cond delay="0"/>
                                          </p:stCondLst>
                                        </p:cTn>
                                        <p:tgtEl>
                                          <p:spTgt spid="276"/>
                                        </p:tgtEl>
                                        <p:attrNameLst>
                                          <p:attrName>style.visibility</p:attrName>
                                        </p:attrNameLst>
                                      </p:cBhvr>
                                      <p:to>
                                        <p:strVal val="visible"/>
                                      </p:to>
                                    </p:set>
                                    <p:animEffect transition="in" filter="fade">
                                      <p:cBhvr>
                                        <p:cTn id="212" dur="500"/>
                                        <p:tgtEl>
                                          <p:spTgt spid="276"/>
                                        </p:tgtEl>
                                      </p:cBhvr>
                                    </p:animEffect>
                                  </p:childTnLst>
                                </p:cTn>
                              </p:par>
                              <p:par>
                                <p:cTn id="213" presetID="10" presetClass="entr" presetSubtype="0" fill="hold" grpId="0" nodeType="withEffect">
                                  <p:stCondLst>
                                    <p:cond delay="6000"/>
                                  </p:stCondLst>
                                  <p:childTnLst>
                                    <p:set>
                                      <p:cBhvr>
                                        <p:cTn id="214" dur="1" fill="hold">
                                          <p:stCondLst>
                                            <p:cond delay="0"/>
                                          </p:stCondLst>
                                        </p:cTn>
                                        <p:tgtEl>
                                          <p:spTgt spid="302"/>
                                        </p:tgtEl>
                                        <p:attrNameLst>
                                          <p:attrName>style.visibility</p:attrName>
                                        </p:attrNameLst>
                                      </p:cBhvr>
                                      <p:to>
                                        <p:strVal val="visible"/>
                                      </p:to>
                                    </p:set>
                                    <p:animEffect transition="in" filter="fade">
                                      <p:cBhvr>
                                        <p:cTn id="215" dur="500"/>
                                        <p:tgtEl>
                                          <p:spTgt spid="302"/>
                                        </p:tgtEl>
                                      </p:cBhvr>
                                    </p:animEffect>
                                  </p:childTnLst>
                                </p:cTn>
                              </p:par>
                              <p:par>
                                <p:cTn id="216" presetID="10" presetClass="entr" presetSubtype="0" fill="hold" grpId="0" nodeType="withEffect">
                                  <p:stCondLst>
                                    <p:cond delay="6500"/>
                                  </p:stCondLst>
                                  <p:childTnLst>
                                    <p:set>
                                      <p:cBhvr>
                                        <p:cTn id="217" dur="1" fill="hold">
                                          <p:stCondLst>
                                            <p:cond delay="0"/>
                                          </p:stCondLst>
                                        </p:cTn>
                                        <p:tgtEl>
                                          <p:spTgt spid="348"/>
                                        </p:tgtEl>
                                        <p:attrNameLst>
                                          <p:attrName>style.visibility</p:attrName>
                                        </p:attrNameLst>
                                      </p:cBhvr>
                                      <p:to>
                                        <p:strVal val="visible"/>
                                      </p:to>
                                    </p:set>
                                    <p:animEffect transition="in" filter="fade">
                                      <p:cBhvr>
                                        <p:cTn id="218" dur="500"/>
                                        <p:tgtEl>
                                          <p:spTgt spid="348"/>
                                        </p:tgtEl>
                                      </p:cBhvr>
                                    </p:animEffect>
                                  </p:childTnLst>
                                </p:cTn>
                              </p:par>
                              <p:par>
                                <p:cTn id="219" presetID="10" presetClass="entr" presetSubtype="0" fill="hold" grpId="0" nodeType="withEffect">
                                  <p:stCondLst>
                                    <p:cond delay="6500"/>
                                  </p:stCondLst>
                                  <p:childTnLst>
                                    <p:set>
                                      <p:cBhvr>
                                        <p:cTn id="220" dur="1" fill="hold">
                                          <p:stCondLst>
                                            <p:cond delay="0"/>
                                          </p:stCondLst>
                                        </p:cTn>
                                        <p:tgtEl>
                                          <p:spTgt spid="289"/>
                                        </p:tgtEl>
                                        <p:attrNameLst>
                                          <p:attrName>style.visibility</p:attrName>
                                        </p:attrNameLst>
                                      </p:cBhvr>
                                      <p:to>
                                        <p:strVal val="visible"/>
                                      </p:to>
                                    </p:set>
                                    <p:animEffect transition="in" filter="fade">
                                      <p:cBhvr>
                                        <p:cTn id="221" dur="500"/>
                                        <p:tgtEl>
                                          <p:spTgt spid="289"/>
                                        </p:tgtEl>
                                      </p:cBhvr>
                                    </p:animEffect>
                                  </p:childTnLst>
                                </p:cTn>
                              </p:par>
                              <p:par>
                                <p:cTn id="222" presetID="10" presetClass="entr" presetSubtype="0" fill="hold" grpId="0" nodeType="withEffect">
                                  <p:stCondLst>
                                    <p:cond delay="6500"/>
                                  </p:stCondLst>
                                  <p:childTnLst>
                                    <p:set>
                                      <p:cBhvr>
                                        <p:cTn id="223" dur="1" fill="hold">
                                          <p:stCondLst>
                                            <p:cond delay="0"/>
                                          </p:stCondLst>
                                        </p:cTn>
                                        <p:tgtEl>
                                          <p:spTgt spid="317"/>
                                        </p:tgtEl>
                                        <p:attrNameLst>
                                          <p:attrName>style.visibility</p:attrName>
                                        </p:attrNameLst>
                                      </p:cBhvr>
                                      <p:to>
                                        <p:strVal val="visible"/>
                                      </p:to>
                                    </p:set>
                                    <p:animEffect transition="in" filter="fade">
                                      <p:cBhvr>
                                        <p:cTn id="224" dur="500"/>
                                        <p:tgtEl>
                                          <p:spTgt spid="317"/>
                                        </p:tgtEl>
                                      </p:cBhvr>
                                    </p:animEffect>
                                  </p:childTnLst>
                                </p:cTn>
                              </p:par>
                              <p:par>
                                <p:cTn id="225" presetID="10" presetClass="entr" presetSubtype="0" fill="hold" grpId="0" nodeType="withEffect">
                                  <p:stCondLst>
                                    <p:cond delay="750"/>
                                  </p:stCondLst>
                                  <p:childTnLst>
                                    <p:set>
                                      <p:cBhvr>
                                        <p:cTn id="226" dur="1" fill="hold">
                                          <p:stCondLst>
                                            <p:cond delay="0"/>
                                          </p:stCondLst>
                                        </p:cTn>
                                        <p:tgtEl>
                                          <p:spTgt spid="251"/>
                                        </p:tgtEl>
                                        <p:attrNameLst>
                                          <p:attrName>style.visibility</p:attrName>
                                        </p:attrNameLst>
                                      </p:cBhvr>
                                      <p:to>
                                        <p:strVal val="visible"/>
                                      </p:to>
                                    </p:set>
                                    <p:animEffect transition="in" filter="fade">
                                      <p:cBhvr>
                                        <p:cTn id="227" dur="500"/>
                                        <p:tgtEl>
                                          <p:spTgt spid="251"/>
                                        </p:tgtEl>
                                      </p:cBhvr>
                                    </p:animEffect>
                                  </p:childTnLst>
                                </p:cTn>
                              </p:par>
                              <p:par>
                                <p:cTn id="228" presetID="10" presetClass="entr" presetSubtype="0" fill="hold" grpId="0" nodeType="withEffect">
                                  <p:stCondLst>
                                    <p:cond delay="1000"/>
                                  </p:stCondLst>
                                  <p:childTnLst>
                                    <p:set>
                                      <p:cBhvr>
                                        <p:cTn id="229" dur="1" fill="hold">
                                          <p:stCondLst>
                                            <p:cond delay="0"/>
                                          </p:stCondLst>
                                        </p:cTn>
                                        <p:tgtEl>
                                          <p:spTgt spid="295"/>
                                        </p:tgtEl>
                                        <p:attrNameLst>
                                          <p:attrName>style.visibility</p:attrName>
                                        </p:attrNameLst>
                                      </p:cBhvr>
                                      <p:to>
                                        <p:strVal val="visible"/>
                                      </p:to>
                                    </p:set>
                                    <p:animEffect transition="in" filter="fade">
                                      <p:cBhvr>
                                        <p:cTn id="230" dur="500"/>
                                        <p:tgtEl>
                                          <p:spTgt spid="295"/>
                                        </p:tgtEl>
                                      </p:cBhvr>
                                    </p:animEffect>
                                  </p:childTnLst>
                                </p:cTn>
                              </p:par>
                              <p:par>
                                <p:cTn id="231" presetID="10" presetClass="entr" presetSubtype="0" fill="hold" grpId="0" nodeType="withEffect">
                                  <p:stCondLst>
                                    <p:cond delay="3250"/>
                                  </p:stCondLst>
                                  <p:childTnLst>
                                    <p:set>
                                      <p:cBhvr>
                                        <p:cTn id="232" dur="1" fill="hold">
                                          <p:stCondLst>
                                            <p:cond delay="0"/>
                                          </p:stCondLst>
                                        </p:cTn>
                                        <p:tgtEl>
                                          <p:spTgt spid="270"/>
                                        </p:tgtEl>
                                        <p:attrNameLst>
                                          <p:attrName>style.visibility</p:attrName>
                                        </p:attrNameLst>
                                      </p:cBhvr>
                                      <p:to>
                                        <p:strVal val="visible"/>
                                      </p:to>
                                    </p:set>
                                    <p:animEffect transition="in" filter="fade">
                                      <p:cBhvr>
                                        <p:cTn id="233" dur="500"/>
                                        <p:tgtEl>
                                          <p:spTgt spid="270"/>
                                        </p:tgtEl>
                                      </p:cBhvr>
                                    </p:animEffect>
                                  </p:childTnLst>
                                </p:cTn>
                              </p:par>
                              <p:par>
                                <p:cTn id="234" presetID="10" presetClass="entr" presetSubtype="0" fill="hold" grpId="0" nodeType="withEffect">
                                  <p:stCondLst>
                                    <p:cond delay="500"/>
                                  </p:stCondLst>
                                  <p:childTnLst>
                                    <p:set>
                                      <p:cBhvr>
                                        <p:cTn id="235" dur="1" fill="hold">
                                          <p:stCondLst>
                                            <p:cond delay="0"/>
                                          </p:stCondLst>
                                        </p:cTn>
                                        <p:tgtEl>
                                          <p:spTgt spid="350"/>
                                        </p:tgtEl>
                                        <p:attrNameLst>
                                          <p:attrName>style.visibility</p:attrName>
                                        </p:attrNameLst>
                                      </p:cBhvr>
                                      <p:to>
                                        <p:strVal val="visible"/>
                                      </p:to>
                                    </p:set>
                                    <p:animEffect transition="in" filter="fade">
                                      <p:cBhvr>
                                        <p:cTn id="236" dur="500"/>
                                        <p:tgtEl>
                                          <p:spTgt spid="350"/>
                                        </p:tgtEl>
                                      </p:cBhvr>
                                    </p:animEffect>
                                  </p:childTnLst>
                                </p:cTn>
                              </p:par>
                              <p:par>
                                <p:cTn id="237" presetID="10" presetClass="entr" presetSubtype="0" fill="hold" grpId="0" nodeType="withEffect">
                                  <p:stCondLst>
                                    <p:cond delay="500"/>
                                  </p:stCondLst>
                                  <p:childTnLst>
                                    <p:set>
                                      <p:cBhvr>
                                        <p:cTn id="238" dur="1" fill="hold">
                                          <p:stCondLst>
                                            <p:cond delay="0"/>
                                          </p:stCondLst>
                                        </p:cTn>
                                        <p:tgtEl>
                                          <p:spTgt spid="290"/>
                                        </p:tgtEl>
                                        <p:attrNameLst>
                                          <p:attrName>style.visibility</p:attrName>
                                        </p:attrNameLst>
                                      </p:cBhvr>
                                      <p:to>
                                        <p:strVal val="visible"/>
                                      </p:to>
                                    </p:set>
                                    <p:animEffect transition="in" filter="fade">
                                      <p:cBhvr>
                                        <p:cTn id="239" dur="500"/>
                                        <p:tgtEl>
                                          <p:spTgt spid="290"/>
                                        </p:tgtEl>
                                      </p:cBhvr>
                                    </p:animEffect>
                                  </p:childTnLst>
                                </p:cTn>
                              </p:par>
                              <p:par>
                                <p:cTn id="240" presetID="10" presetClass="entr" presetSubtype="0" fill="hold" grpId="0" nodeType="withEffect">
                                  <p:stCondLst>
                                    <p:cond delay="1000"/>
                                  </p:stCondLst>
                                  <p:childTnLst>
                                    <p:set>
                                      <p:cBhvr>
                                        <p:cTn id="241" dur="1" fill="hold">
                                          <p:stCondLst>
                                            <p:cond delay="0"/>
                                          </p:stCondLst>
                                        </p:cTn>
                                        <p:tgtEl>
                                          <p:spTgt spid="292"/>
                                        </p:tgtEl>
                                        <p:attrNameLst>
                                          <p:attrName>style.visibility</p:attrName>
                                        </p:attrNameLst>
                                      </p:cBhvr>
                                      <p:to>
                                        <p:strVal val="visible"/>
                                      </p:to>
                                    </p:set>
                                    <p:animEffect transition="in" filter="fade">
                                      <p:cBhvr>
                                        <p:cTn id="242" dur="500"/>
                                        <p:tgtEl>
                                          <p:spTgt spid="292"/>
                                        </p:tgtEl>
                                      </p:cBhvr>
                                    </p:animEffect>
                                  </p:childTnLst>
                                </p:cTn>
                              </p:par>
                              <p:par>
                                <p:cTn id="243" presetID="10" presetClass="entr" presetSubtype="0" fill="hold" grpId="0" nodeType="withEffect">
                                  <p:stCondLst>
                                    <p:cond delay="500"/>
                                  </p:stCondLst>
                                  <p:childTnLst>
                                    <p:set>
                                      <p:cBhvr>
                                        <p:cTn id="244" dur="1" fill="hold">
                                          <p:stCondLst>
                                            <p:cond delay="0"/>
                                          </p:stCondLst>
                                        </p:cTn>
                                        <p:tgtEl>
                                          <p:spTgt spid="359"/>
                                        </p:tgtEl>
                                        <p:attrNameLst>
                                          <p:attrName>style.visibility</p:attrName>
                                        </p:attrNameLst>
                                      </p:cBhvr>
                                      <p:to>
                                        <p:strVal val="visible"/>
                                      </p:to>
                                    </p:set>
                                    <p:animEffect transition="in" filter="fade">
                                      <p:cBhvr>
                                        <p:cTn id="245" dur="500"/>
                                        <p:tgtEl>
                                          <p:spTgt spid="359"/>
                                        </p:tgtEl>
                                      </p:cBhvr>
                                    </p:animEffect>
                                  </p:childTnLst>
                                </p:cTn>
                              </p:par>
                              <p:par>
                                <p:cTn id="246" presetID="10" presetClass="entr" presetSubtype="0" fill="hold" grpId="0" nodeType="withEffect">
                                  <p:stCondLst>
                                    <p:cond delay="1000"/>
                                  </p:stCondLst>
                                  <p:childTnLst>
                                    <p:set>
                                      <p:cBhvr>
                                        <p:cTn id="247" dur="1" fill="hold">
                                          <p:stCondLst>
                                            <p:cond delay="0"/>
                                          </p:stCondLst>
                                        </p:cTn>
                                        <p:tgtEl>
                                          <p:spTgt spid="338"/>
                                        </p:tgtEl>
                                        <p:attrNameLst>
                                          <p:attrName>style.visibility</p:attrName>
                                        </p:attrNameLst>
                                      </p:cBhvr>
                                      <p:to>
                                        <p:strVal val="visible"/>
                                      </p:to>
                                    </p:set>
                                    <p:animEffect transition="in" filter="fade">
                                      <p:cBhvr>
                                        <p:cTn id="248" dur="500"/>
                                        <p:tgtEl>
                                          <p:spTgt spid="338"/>
                                        </p:tgtEl>
                                      </p:cBhvr>
                                    </p:animEffect>
                                  </p:childTnLst>
                                </p:cTn>
                              </p:par>
                              <p:par>
                                <p:cTn id="249" presetID="10" presetClass="entr" presetSubtype="0" fill="hold" grpId="0" nodeType="withEffect">
                                  <p:stCondLst>
                                    <p:cond delay="1000"/>
                                  </p:stCondLst>
                                  <p:childTnLst>
                                    <p:set>
                                      <p:cBhvr>
                                        <p:cTn id="250" dur="1" fill="hold">
                                          <p:stCondLst>
                                            <p:cond delay="0"/>
                                          </p:stCondLst>
                                        </p:cTn>
                                        <p:tgtEl>
                                          <p:spTgt spid="353"/>
                                        </p:tgtEl>
                                        <p:attrNameLst>
                                          <p:attrName>style.visibility</p:attrName>
                                        </p:attrNameLst>
                                      </p:cBhvr>
                                      <p:to>
                                        <p:strVal val="visible"/>
                                      </p:to>
                                    </p:set>
                                    <p:animEffect transition="in" filter="fade">
                                      <p:cBhvr>
                                        <p:cTn id="251" dur="500"/>
                                        <p:tgtEl>
                                          <p:spTgt spid="353"/>
                                        </p:tgtEl>
                                      </p:cBhvr>
                                    </p:animEffect>
                                  </p:childTnLst>
                                </p:cTn>
                              </p:par>
                              <p:par>
                                <p:cTn id="252" presetID="10" presetClass="entr" presetSubtype="0" fill="hold" grpId="0" nodeType="withEffect">
                                  <p:stCondLst>
                                    <p:cond delay="500"/>
                                  </p:stCondLst>
                                  <p:childTnLst>
                                    <p:set>
                                      <p:cBhvr>
                                        <p:cTn id="253" dur="1" fill="hold">
                                          <p:stCondLst>
                                            <p:cond delay="0"/>
                                          </p:stCondLst>
                                        </p:cTn>
                                        <p:tgtEl>
                                          <p:spTgt spid="279"/>
                                        </p:tgtEl>
                                        <p:attrNameLst>
                                          <p:attrName>style.visibility</p:attrName>
                                        </p:attrNameLst>
                                      </p:cBhvr>
                                      <p:to>
                                        <p:strVal val="visible"/>
                                      </p:to>
                                    </p:set>
                                    <p:animEffect transition="in" filter="fade">
                                      <p:cBhvr>
                                        <p:cTn id="254" dur="500"/>
                                        <p:tgtEl>
                                          <p:spTgt spid="279"/>
                                        </p:tgtEl>
                                      </p:cBhvr>
                                    </p:animEffect>
                                  </p:childTnLst>
                                </p:cTn>
                              </p:par>
                              <p:par>
                                <p:cTn id="255" presetID="10" presetClass="entr" presetSubtype="0" fill="hold" grpId="0" nodeType="withEffect">
                                  <p:stCondLst>
                                    <p:cond delay="500"/>
                                  </p:stCondLst>
                                  <p:childTnLst>
                                    <p:set>
                                      <p:cBhvr>
                                        <p:cTn id="256" dur="1" fill="hold">
                                          <p:stCondLst>
                                            <p:cond delay="0"/>
                                          </p:stCondLst>
                                        </p:cTn>
                                        <p:tgtEl>
                                          <p:spTgt spid="288"/>
                                        </p:tgtEl>
                                        <p:attrNameLst>
                                          <p:attrName>style.visibility</p:attrName>
                                        </p:attrNameLst>
                                      </p:cBhvr>
                                      <p:to>
                                        <p:strVal val="visible"/>
                                      </p:to>
                                    </p:set>
                                    <p:animEffect transition="in" filter="fade">
                                      <p:cBhvr>
                                        <p:cTn id="257" dur="500"/>
                                        <p:tgtEl>
                                          <p:spTgt spid="288"/>
                                        </p:tgtEl>
                                      </p:cBhvr>
                                    </p:animEffect>
                                  </p:childTnLst>
                                </p:cTn>
                              </p:par>
                              <p:par>
                                <p:cTn id="258" presetID="10" presetClass="entr" presetSubtype="0" fill="hold" grpId="0" nodeType="withEffect">
                                  <p:stCondLst>
                                    <p:cond delay="500"/>
                                  </p:stCondLst>
                                  <p:childTnLst>
                                    <p:set>
                                      <p:cBhvr>
                                        <p:cTn id="259" dur="1" fill="hold">
                                          <p:stCondLst>
                                            <p:cond delay="0"/>
                                          </p:stCondLst>
                                        </p:cTn>
                                        <p:tgtEl>
                                          <p:spTgt spid="286"/>
                                        </p:tgtEl>
                                        <p:attrNameLst>
                                          <p:attrName>style.visibility</p:attrName>
                                        </p:attrNameLst>
                                      </p:cBhvr>
                                      <p:to>
                                        <p:strVal val="visible"/>
                                      </p:to>
                                    </p:set>
                                    <p:animEffect transition="in" filter="fade">
                                      <p:cBhvr>
                                        <p:cTn id="260" dur="500"/>
                                        <p:tgtEl>
                                          <p:spTgt spid="286"/>
                                        </p:tgtEl>
                                      </p:cBhvr>
                                    </p:animEffect>
                                  </p:childTnLst>
                                </p:cTn>
                              </p:par>
                              <p:par>
                                <p:cTn id="261" presetID="10" presetClass="entr" presetSubtype="0" fill="hold" grpId="0" nodeType="withEffect">
                                  <p:stCondLst>
                                    <p:cond delay="6300"/>
                                  </p:stCondLst>
                                  <p:childTnLst>
                                    <p:set>
                                      <p:cBhvr>
                                        <p:cTn id="262" dur="1" fill="hold">
                                          <p:stCondLst>
                                            <p:cond delay="0"/>
                                          </p:stCondLst>
                                        </p:cTn>
                                        <p:tgtEl>
                                          <p:spTgt spid="340"/>
                                        </p:tgtEl>
                                        <p:attrNameLst>
                                          <p:attrName>style.visibility</p:attrName>
                                        </p:attrNameLst>
                                      </p:cBhvr>
                                      <p:to>
                                        <p:strVal val="visible"/>
                                      </p:to>
                                    </p:set>
                                    <p:animEffect transition="in" filter="fade">
                                      <p:cBhvr>
                                        <p:cTn id="263" dur="500"/>
                                        <p:tgtEl>
                                          <p:spTgt spid="340"/>
                                        </p:tgtEl>
                                      </p:cBhvr>
                                    </p:animEffect>
                                  </p:childTnLst>
                                </p:cTn>
                              </p:par>
                              <p:par>
                                <p:cTn id="264" presetID="10" presetClass="entr" presetSubtype="0" fill="hold" grpId="0" nodeType="withEffect">
                                  <p:stCondLst>
                                    <p:cond delay="5000"/>
                                  </p:stCondLst>
                                  <p:childTnLst>
                                    <p:set>
                                      <p:cBhvr>
                                        <p:cTn id="265" dur="1" fill="hold">
                                          <p:stCondLst>
                                            <p:cond delay="0"/>
                                          </p:stCondLst>
                                        </p:cTn>
                                        <p:tgtEl>
                                          <p:spTgt spid="352"/>
                                        </p:tgtEl>
                                        <p:attrNameLst>
                                          <p:attrName>style.visibility</p:attrName>
                                        </p:attrNameLst>
                                      </p:cBhvr>
                                      <p:to>
                                        <p:strVal val="visible"/>
                                      </p:to>
                                    </p:set>
                                    <p:animEffect transition="in" filter="fade">
                                      <p:cBhvr>
                                        <p:cTn id="266" dur="500"/>
                                        <p:tgtEl>
                                          <p:spTgt spid="352"/>
                                        </p:tgtEl>
                                      </p:cBhvr>
                                    </p:animEffect>
                                  </p:childTnLst>
                                </p:cTn>
                              </p:par>
                              <p:par>
                                <p:cTn id="267" presetID="10" presetClass="entr" presetSubtype="0" fill="hold" grpId="0" nodeType="withEffect">
                                  <p:stCondLst>
                                    <p:cond delay="5200"/>
                                  </p:stCondLst>
                                  <p:childTnLst>
                                    <p:set>
                                      <p:cBhvr>
                                        <p:cTn id="268" dur="1" fill="hold">
                                          <p:stCondLst>
                                            <p:cond delay="0"/>
                                          </p:stCondLst>
                                        </p:cTn>
                                        <p:tgtEl>
                                          <p:spTgt spid="342"/>
                                        </p:tgtEl>
                                        <p:attrNameLst>
                                          <p:attrName>style.visibility</p:attrName>
                                        </p:attrNameLst>
                                      </p:cBhvr>
                                      <p:to>
                                        <p:strVal val="visible"/>
                                      </p:to>
                                    </p:set>
                                    <p:animEffect transition="in" filter="fade">
                                      <p:cBhvr>
                                        <p:cTn id="269" dur="500"/>
                                        <p:tgtEl>
                                          <p:spTgt spid="342"/>
                                        </p:tgtEl>
                                      </p:cBhvr>
                                    </p:animEffect>
                                  </p:childTnLst>
                                </p:cTn>
                              </p:par>
                              <p:par>
                                <p:cTn id="270" presetID="10" presetClass="entr" presetSubtype="0" fill="hold" grpId="0" nodeType="withEffect">
                                  <p:stCondLst>
                                    <p:cond delay="5000"/>
                                  </p:stCondLst>
                                  <p:childTnLst>
                                    <p:set>
                                      <p:cBhvr>
                                        <p:cTn id="271" dur="1" fill="hold">
                                          <p:stCondLst>
                                            <p:cond delay="0"/>
                                          </p:stCondLst>
                                        </p:cTn>
                                        <p:tgtEl>
                                          <p:spTgt spid="347"/>
                                        </p:tgtEl>
                                        <p:attrNameLst>
                                          <p:attrName>style.visibility</p:attrName>
                                        </p:attrNameLst>
                                      </p:cBhvr>
                                      <p:to>
                                        <p:strVal val="visible"/>
                                      </p:to>
                                    </p:set>
                                    <p:animEffect transition="in" filter="fade">
                                      <p:cBhvr>
                                        <p:cTn id="272" dur="500"/>
                                        <p:tgtEl>
                                          <p:spTgt spid="347"/>
                                        </p:tgtEl>
                                      </p:cBhvr>
                                    </p:animEffect>
                                  </p:childTnLst>
                                </p:cTn>
                              </p:par>
                              <p:par>
                                <p:cTn id="273" presetID="10" presetClass="entr" presetSubtype="0" fill="hold" grpId="0" nodeType="withEffect">
                                  <p:stCondLst>
                                    <p:cond delay="500"/>
                                  </p:stCondLst>
                                  <p:childTnLst>
                                    <p:set>
                                      <p:cBhvr>
                                        <p:cTn id="274" dur="1" fill="hold">
                                          <p:stCondLst>
                                            <p:cond delay="0"/>
                                          </p:stCondLst>
                                        </p:cTn>
                                        <p:tgtEl>
                                          <p:spTgt spid="263"/>
                                        </p:tgtEl>
                                        <p:attrNameLst>
                                          <p:attrName>style.visibility</p:attrName>
                                        </p:attrNameLst>
                                      </p:cBhvr>
                                      <p:to>
                                        <p:strVal val="visible"/>
                                      </p:to>
                                    </p:set>
                                    <p:animEffect transition="in" filter="fade">
                                      <p:cBhvr>
                                        <p:cTn id="275" dur="500"/>
                                        <p:tgtEl>
                                          <p:spTgt spid="263"/>
                                        </p:tgtEl>
                                      </p:cBhvr>
                                    </p:animEffect>
                                  </p:childTnLst>
                                </p:cTn>
                              </p:par>
                              <p:par>
                                <p:cTn id="276" presetID="10" presetClass="entr" presetSubtype="0" fill="hold" grpId="0" nodeType="withEffect">
                                  <p:stCondLst>
                                    <p:cond delay="2750"/>
                                  </p:stCondLst>
                                  <p:childTnLst>
                                    <p:set>
                                      <p:cBhvr>
                                        <p:cTn id="277" dur="1" fill="hold">
                                          <p:stCondLst>
                                            <p:cond delay="0"/>
                                          </p:stCondLst>
                                        </p:cTn>
                                        <p:tgtEl>
                                          <p:spTgt spid="366"/>
                                        </p:tgtEl>
                                        <p:attrNameLst>
                                          <p:attrName>style.visibility</p:attrName>
                                        </p:attrNameLst>
                                      </p:cBhvr>
                                      <p:to>
                                        <p:strVal val="visible"/>
                                      </p:to>
                                    </p:set>
                                    <p:animEffect transition="in" filter="fade">
                                      <p:cBhvr>
                                        <p:cTn id="278" dur="500"/>
                                        <p:tgtEl>
                                          <p:spTgt spid="366"/>
                                        </p:tgtEl>
                                      </p:cBhvr>
                                    </p:animEffect>
                                  </p:childTnLst>
                                </p:cTn>
                              </p:par>
                              <p:par>
                                <p:cTn id="279" presetID="10" presetClass="entr" presetSubtype="0" fill="hold" grpId="0" nodeType="withEffect">
                                  <p:stCondLst>
                                    <p:cond delay="3250"/>
                                  </p:stCondLst>
                                  <p:childTnLst>
                                    <p:set>
                                      <p:cBhvr>
                                        <p:cTn id="280" dur="1" fill="hold">
                                          <p:stCondLst>
                                            <p:cond delay="0"/>
                                          </p:stCondLst>
                                        </p:cTn>
                                        <p:tgtEl>
                                          <p:spTgt spid="367"/>
                                        </p:tgtEl>
                                        <p:attrNameLst>
                                          <p:attrName>style.visibility</p:attrName>
                                        </p:attrNameLst>
                                      </p:cBhvr>
                                      <p:to>
                                        <p:strVal val="visible"/>
                                      </p:to>
                                    </p:set>
                                    <p:animEffect transition="in" filter="fade">
                                      <p:cBhvr>
                                        <p:cTn id="281" dur="500"/>
                                        <p:tgtEl>
                                          <p:spTgt spid="367"/>
                                        </p:tgtEl>
                                      </p:cBhvr>
                                    </p:animEffect>
                                  </p:childTnLst>
                                </p:cTn>
                              </p:par>
                              <p:par>
                                <p:cTn id="282" presetID="10" presetClass="entr" presetSubtype="0" fill="hold" grpId="0" nodeType="withEffect">
                                  <p:stCondLst>
                                    <p:cond delay="500"/>
                                  </p:stCondLst>
                                  <p:childTnLst>
                                    <p:set>
                                      <p:cBhvr>
                                        <p:cTn id="283" dur="1" fill="hold">
                                          <p:stCondLst>
                                            <p:cond delay="0"/>
                                          </p:stCondLst>
                                        </p:cTn>
                                        <p:tgtEl>
                                          <p:spTgt spid="374"/>
                                        </p:tgtEl>
                                        <p:attrNameLst>
                                          <p:attrName>style.visibility</p:attrName>
                                        </p:attrNameLst>
                                      </p:cBhvr>
                                      <p:to>
                                        <p:strVal val="visible"/>
                                      </p:to>
                                    </p:set>
                                    <p:animEffect transition="in" filter="fade">
                                      <p:cBhvr>
                                        <p:cTn id="284" dur="500"/>
                                        <p:tgtEl>
                                          <p:spTgt spid="374"/>
                                        </p:tgtEl>
                                      </p:cBhvr>
                                    </p:animEffect>
                                  </p:childTnLst>
                                </p:cTn>
                              </p:par>
                              <p:par>
                                <p:cTn id="285" presetID="10" presetClass="entr" presetSubtype="0" fill="hold" grpId="0" nodeType="withEffect">
                                  <p:stCondLst>
                                    <p:cond delay="250"/>
                                  </p:stCondLst>
                                  <p:childTnLst>
                                    <p:set>
                                      <p:cBhvr>
                                        <p:cTn id="286" dur="1" fill="hold">
                                          <p:stCondLst>
                                            <p:cond delay="0"/>
                                          </p:stCondLst>
                                        </p:cTn>
                                        <p:tgtEl>
                                          <p:spTgt spid="314"/>
                                        </p:tgtEl>
                                        <p:attrNameLst>
                                          <p:attrName>style.visibility</p:attrName>
                                        </p:attrNameLst>
                                      </p:cBhvr>
                                      <p:to>
                                        <p:strVal val="visible"/>
                                      </p:to>
                                    </p:set>
                                    <p:animEffect transition="in" filter="fade">
                                      <p:cBhvr>
                                        <p:cTn id="287" dur="500"/>
                                        <p:tgtEl>
                                          <p:spTgt spid="314"/>
                                        </p:tgtEl>
                                      </p:cBhvr>
                                    </p:animEffect>
                                  </p:childTnLst>
                                </p:cTn>
                              </p:par>
                              <p:par>
                                <p:cTn id="288" presetID="10" presetClass="entr" presetSubtype="0" fill="hold" grpId="0" nodeType="withEffect">
                                  <p:stCondLst>
                                    <p:cond delay="750"/>
                                  </p:stCondLst>
                                  <p:childTnLst>
                                    <p:set>
                                      <p:cBhvr>
                                        <p:cTn id="289" dur="1" fill="hold">
                                          <p:stCondLst>
                                            <p:cond delay="0"/>
                                          </p:stCondLst>
                                        </p:cTn>
                                        <p:tgtEl>
                                          <p:spTgt spid="320"/>
                                        </p:tgtEl>
                                        <p:attrNameLst>
                                          <p:attrName>style.visibility</p:attrName>
                                        </p:attrNameLst>
                                      </p:cBhvr>
                                      <p:to>
                                        <p:strVal val="visible"/>
                                      </p:to>
                                    </p:set>
                                    <p:animEffect transition="in" filter="fade">
                                      <p:cBhvr>
                                        <p:cTn id="290" dur="500"/>
                                        <p:tgtEl>
                                          <p:spTgt spid="320"/>
                                        </p:tgtEl>
                                      </p:cBhvr>
                                    </p:animEffect>
                                  </p:childTnLst>
                                </p:cTn>
                              </p:par>
                              <p:par>
                                <p:cTn id="291" presetID="10" presetClass="entr" presetSubtype="0" fill="hold" grpId="0" nodeType="withEffect">
                                  <p:stCondLst>
                                    <p:cond delay="3500"/>
                                  </p:stCondLst>
                                  <p:childTnLst>
                                    <p:set>
                                      <p:cBhvr>
                                        <p:cTn id="292" dur="1" fill="hold">
                                          <p:stCondLst>
                                            <p:cond delay="0"/>
                                          </p:stCondLst>
                                        </p:cTn>
                                        <p:tgtEl>
                                          <p:spTgt spid="362"/>
                                        </p:tgtEl>
                                        <p:attrNameLst>
                                          <p:attrName>style.visibility</p:attrName>
                                        </p:attrNameLst>
                                      </p:cBhvr>
                                      <p:to>
                                        <p:strVal val="visible"/>
                                      </p:to>
                                    </p:set>
                                    <p:animEffect transition="in" filter="fade">
                                      <p:cBhvr>
                                        <p:cTn id="293" dur="500"/>
                                        <p:tgtEl>
                                          <p:spTgt spid="362"/>
                                        </p:tgtEl>
                                      </p:cBhvr>
                                    </p:animEffect>
                                  </p:childTnLst>
                                </p:cTn>
                              </p:par>
                              <p:par>
                                <p:cTn id="294" presetID="10" presetClass="entr" presetSubtype="0" fill="hold" grpId="0" nodeType="withEffect">
                                  <p:stCondLst>
                                    <p:cond delay="250"/>
                                  </p:stCondLst>
                                  <p:childTnLst>
                                    <p:set>
                                      <p:cBhvr>
                                        <p:cTn id="295" dur="1" fill="hold">
                                          <p:stCondLst>
                                            <p:cond delay="0"/>
                                          </p:stCondLst>
                                        </p:cTn>
                                        <p:tgtEl>
                                          <p:spTgt spid="313"/>
                                        </p:tgtEl>
                                        <p:attrNameLst>
                                          <p:attrName>style.visibility</p:attrName>
                                        </p:attrNameLst>
                                      </p:cBhvr>
                                      <p:to>
                                        <p:strVal val="visible"/>
                                      </p:to>
                                    </p:set>
                                    <p:animEffect transition="in" filter="fade">
                                      <p:cBhvr>
                                        <p:cTn id="296" dur="500"/>
                                        <p:tgtEl>
                                          <p:spTgt spid="313"/>
                                        </p:tgtEl>
                                      </p:cBhvr>
                                    </p:animEffect>
                                  </p:childTnLst>
                                </p:cTn>
                              </p:par>
                              <p:par>
                                <p:cTn id="297" presetID="42" presetClass="path" presetSubtype="0" accel="50000" decel="50000" fill="hold" grpId="1" nodeType="withEffect">
                                  <p:stCondLst>
                                    <p:cond delay="250"/>
                                  </p:stCondLst>
                                  <p:childTnLst>
                                    <p:animMotion origin="layout" path="M -0.03568 -0.13796 L -1.25E-6 1.48148E-6 " pathEditMode="relative" rAng="0" ptsTypes="AA">
                                      <p:cBhvr>
                                        <p:cTn id="298" dur="500" fill="hold"/>
                                        <p:tgtEl>
                                          <p:spTgt spid="313"/>
                                        </p:tgtEl>
                                        <p:attrNameLst>
                                          <p:attrName>ppt_x</p:attrName>
                                          <p:attrName>ppt_y</p:attrName>
                                        </p:attrNameLst>
                                      </p:cBhvr>
                                      <p:rCtr x="1784" y="6898"/>
                                    </p:animMotion>
                                  </p:childTnLst>
                                </p:cTn>
                              </p:par>
                              <p:par>
                                <p:cTn id="299" presetID="6" presetClass="emph" presetSubtype="0" fill="hold" grpId="2" nodeType="withEffect">
                                  <p:stCondLst>
                                    <p:cond delay="0"/>
                                  </p:stCondLst>
                                  <p:childTnLst>
                                    <p:animScale>
                                      <p:cBhvr>
                                        <p:cTn id="300" dur="750" fill="hold"/>
                                        <p:tgtEl>
                                          <p:spTgt spid="313"/>
                                        </p:tgtEl>
                                      </p:cBhvr>
                                      <p:by x="75000" y="75000"/>
                                    </p:animScale>
                                  </p:childTnLst>
                                </p:cTn>
                              </p:par>
                              <p:par>
                                <p:cTn id="301" presetID="42" presetClass="path" presetSubtype="0" accel="50000" decel="50000" fill="hold" grpId="1" nodeType="withEffect">
                                  <p:stCondLst>
                                    <p:cond delay="1100"/>
                                  </p:stCondLst>
                                  <p:childTnLst>
                                    <p:animMotion origin="layout" path="M -1.25E-6 0.00069 L -0.00286 0.13796 " pathEditMode="relative" rAng="0" ptsTypes="AA">
                                      <p:cBhvr>
                                        <p:cTn id="302" dur="500" fill="hold"/>
                                        <p:tgtEl>
                                          <p:spTgt spid="314"/>
                                        </p:tgtEl>
                                        <p:attrNameLst>
                                          <p:attrName>ppt_x</p:attrName>
                                          <p:attrName>ppt_y</p:attrName>
                                        </p:attrNameLst>
                                      </p:cBhvr>
                                      <p:rCtr x="-143" y="6852"/>
                                    </p:animMotion>
                                  </p:childTnLst>
                                </p:cTn>
                              </p:par>
                              <p:par>
                                <p:cTn id="303" presetID="6" presetClass="emph" presetSubtype="0" fill="hold" grpId="2" nodeType="withEffect">
                                  <p:stCondLst>
                                    <p:cond delay="700"/>
                                  </p:stCondLst>
                                  <p:childTnLst>
                                    <p:animScale>
                                      <p:cBhvr>
                                        <p:cTn id="304" dur="750" fill="hold"/>
                                        <p:tgtEl>
                                          <p:spTgt spid="314"/>
                                        </p:tgtEl>
                                      </p:cBhvr>
                                      <p:by x="75000" y="75000"/>
                                    </p:animScale>
                                  </p:childTnLst>
                                </p:cTn>
                              </p:par>
                              <p:par>
                                <p:cTn id="305" presetID="0" presetClass="path" presetSubtype="0" accel="50000" decel="50000" fill="hold" grpId="1" nodeType="withEffect">
                                  <p:stCondLst>
                                    <p:cond delay="3500"/>
                                  </p:stCondLst>
                                  <p:childTnLst>
                                    <p:animMotion origin="layout" path="M -1.45833E-6 0.00208 L 0.03698 0.13796 " pathEditMode="relative" rAng="0" ptsTypes="AA">
                                      <p:cBhvr>
                                        <p:cTn id="306" dur="500" fill="hold"/>
                                        <p:tgtEl>
                                          <p:spTgt spid="362"/>
                                        </p:tgtEl>
                                        <p:attrNameLst>
                                          <p:attrName>ppt_x</p:attrName>
                                          <p:attrName>ppt_y</p:attrName>
                                        </p:attrNameLst>
                                      </p:cBhvr>
                                      <p:rCtr x="1849" y="6782"/>
                                    </p:animMotion>
                                  </p:childTnLst>
                                </p:cTn>
                              </p:par>
                              <p:par>
                                <p:cTn id="307" presetID="6" presetClass="emph" presetSubtype="0" fill="hold" grpId="2" nodeType="withEffect">
                                  <p:stCondLst>
                                    <p:cond delay="3100"/>
                                  </p:stCondLst>
                                  <p:childTnLst>
                                    <p:animScale>
                                      <p:cBhvr>
                                        <p:cTn id="308" dur="750" fill="hold"/>
                                        <p:tgtEl>
                                          <p:spTgt spid="362"/>
                                        </p:tgtEl>
                                      </p:cBhvr>
                                      <p:by x="75000" y="75000"/>
                                    </p:animScale>
                                  </p:childTnLst>
                                </p:cTn>
                              </p:par>
                              <p:par>
                                <p:cTn id="309" presetID="10" presetClass="entr" presetSubtype="0" fill="hold" grpId="0" nodeType="withEffect">
                                  <p:stCondLst>
                                    <p:cond delay="4500"/>
                                  </p:stCondLst>
                                  <p:childTnLst>
                                    <p:set>
                                      <p:cBhvr>
                                        <p:cTn id="310" dur="1" fill="hold">
                                          <p:stCondLst>
                                            <p:cond delay="0"/>
                                          </p:stCondLst>
                                        </p:cTn>
                                        <p:tgtEl>
                                          <p:spTgt spid="281"/>
                                        </p:tgtEl>
                                        <p:attrNameLst>
                                          <p:attrName>style.visibility</p:attrName>
                                        </p:attrNameLst>
                                      </p:cBhvr>
                                      <p:to>
                                        <p:strVal val="visible"/>
                                      </p:to>
                                    </p:set>
                                    <p:animEffect transition="in" filter="fade">
                                      <p:cBhvr>
                                        <p:cTn id="311" dur="500"/>
                                        <p:tgtEl>
                                          <p:spTgt spid="281"/>
                                        </p:tgtEl>
                                      </p:cBhvr>
                                    </p:animEffect>
                                  </p:childTnLst>
                                </p:cTn>
                              </p:par>
                              <p:par>
                                <p:cTn id="312" presetID="10" presetClass="entr" presetSubtype="0" fill="hold" grpId="0" nodeType="withEffect">
                                  <p:stCondLst>
                                    <p:cond delay="500"/>
                                  </p:stCondLst>
                                  <p:childTnLst>
                                    <p:set>
                                      <p:cBhvr>
                                        <p:cTn id="313" dur="1" fill="hold">
                                          <p:stCondLst>
                                            <p:cond delay="0"/>
                                          </p:stCondLst>
                                        </p:cTn>
                                        <p:tgtEl>
                                          <p:spTgt spid="316"/>
                                        </p:tgtEl>
                                        <p:attrNameLst>
                                          <p:attrName>style.visibility</p:attrName>
                                        </p:attrNameLst>
                                      </p:cBhvr>
                                      <p:to>
                                        <p:strVal val="visible"/>
                                      </p:to>
                                    </p:set>
                                    <p:animEffect transition="in" filter="fade">
                                      <p:cBhvr>
                                        <p:cTn id="314" dur="500"/>
                                        <p:tgtEl>
                                          <p:spTgt spid="316"/>
                                        </p:tgtEl>
                                      </p:cBhvr>
                                    </p:animEffect>
                                  </p:childTnLst>
                                </p:cTn>
                              </p:par>
                              <p:par>
                                <p:cTn id="315" presetID="42" presetClass="path" presetSubtype="0" accel="50000" decel="50000" fill="hold" grpId="1" nodeType="withEffect">
                                  <p:stCondLst>
                                    <p:cond delay="500"/>
                                  </p:stCondLst>
                                  <p:childTnLst>
                                    <p:animMotion origin="layout" path="M 4.16667E-6 0.00463 L 0.01744 0.13796 " pathEditMode="relative" rAng="0" ptsTypes="AA">
                                      <p:cBhvr>
                                        <p:cTn id="316" dur="500" fill="hold"/>
                                        <p:tgtEl>
                                          <p:spTgt spid="316"/>
                                        </p:tgtEl>
                                        <p:attrNameLst>
                                          <p:attrName>ppt_x</p:attrName>
                                          <p:attrName>ppt_y</p:attrName>
                                        </p:attrNameLst>
                                      </p:cBhvr>
                                      <p:rCtr x="872" y="6667"/>
                                    </p:animMotion>
                                  </p:childTnLst>
                                </p:cTn>
                              </p:par>
                              <p:par>
                                <p:cTn id="317" presetID="6" presetClass="emph" presetSubtype="0" fill="hold" grpId="2" nodeType="withEffect">
                                  <p:stCondLst>
                                    <p:cond delay="200"/>
                                  </p:stCondLst>
                                  <p:childTnLst>
                                    <p:animScale>
                                      <p:cBhvr>
                                        <p:cTn id="318" dur="750" fill="hold"/>
                                        <p:tgtEl>
                                          <p:spTgt spid="316"/>
                                        </p:tgtEl>
                                      </p:cBhvr>
                                      <p:by x="75000" y="75000"/>
                                    </p:animScale>
                                  </p:childTnLst>
                                </p:cTn>
                              </p:par>
                              <p:par>
                                <p:cTn id="319" presetID="42" presetClass="path" presetSubtype="0" accel="50000" decel="50000" fill="hold" grpId="1" nodeType="withEffect">
                                  <p:stCondLst>
                                    <p:cond delay="750"/>
                                  </p:stCondLst>
                                  <p:childTnLst>
                                    <p:animMotion origin="layout" path="M -3.125E-6 0.00139 L -0.00586 0.15116 " pathEditMode="relative" rAng="0" ptsTypes="AA">
                                      <p:cBhvr>
                                        <p:cTn id="320" dur="500" fill="hold"/>
                                        <p:tgtEl>
                                          <p:spTgt spid="320"/>
                                        </p:tgtEl>
                                        <p:attrNameLst>
                                          <p:attrName>ppt_x</p:attrName>
                                          <p:attrName>ppt_y</p:attrName>
                                        </p:attrNameLst>
                                      </p:cBhvr>
                                      <p:rCtr x="-299" y="7477"/>
                                    </p:animMotion>
                                  </p:childTnLst>
                                </p:cTn>
                              </p:par>
                              <p:par>
                                <p:cTn id="321" presetID="6" presetClass="emph" presetSubtype="0" fill="hold" grpId="2" nodeType="withEffect">
                                  <p:stCondLst>
                                    <p:cond delay="500"/>
                                  </p:stCondLst>
                                  <p:childTnLst>
                                    <p:animScale>
                                      <p:cBhvr>
                                        <p:cTn id="322" dur="750" fill="hold"/>
                                        <p:tgtEl>
                                          <p:spTgt spid="320"/>
                                        </p:tgtEl>
                                      </p:cBhvr>
                                      <p:by x="75000" y="75000"/>
                                    </p:animScale>
                                  </p:childTnLst>
                                </p:cTn>
                              </p:par>
                              <p:par>
                                <p:cTn id="323" presetID="10" presetClass="entr" presetSubtype="0" fill="hold" grpId="0" nodeType="withEffect">
                                  <p:stCondLst>
                                    <p:cond delay="0"/>
                                  </p:stCondLst>
                                  <p:childTnLst>
                                    <p:set>
                                      <p:cBhvr>
                                        <p:cTn id="324" dur="1" fill="hold">
                                          <p:stCondLst>
                                            <p:cond delay="0"/>
                                          </p:stCondLst>
                                        </p:cTn>
                                        <p:tgtEl>
                                          <p:spTgt spid="354"/>
                                        </p:tgtEl>
                                        <p:attrNameLst>
                                          <p:attrName>style.visibility</p:attrName>
                                        </p:attrNameLst>
                                      </p:cBhvr>
                                      <p:to>
                                        <p:strVal val="visible"/>
                                      </p:to>
                                    </p:set>
                                    <p:animEffect transition="in" filter="fade">
                                      <p:cBhvr>
                                        <p:cTn id="325" dur="500"/>
                                        <p:tgtEl>
                                          <p:spTgt spid="354"/>
                                        </p:tgtEl>
                                      </p:cBhvr>
                                    </p:animEffect>
                                  </p:childTnLst>
                                </p:cTn>
                              </p:par>
                              <p:par>
                                <p:cTn id="326" presetID="10" presetClass="entr" presetSubtype="0" fill="hold" grpId="0" nodeType="withEffect">
                                  <p:stCondLst>
                                    <p:cond delay="6800"/>
                                  </p:stCondLst>
                                  <p:childTnLst>
                                    <p:set>
                                      <p:cBhvr>
                                        <p:cTn id="327" dur="1" fill="hold">
                                          <p:stCondLst>
                                            <p:cond delay="0"/>
                                          </p:stCondLst>
                                        </p:cTn>
                                        <p:tgtEl>
                                          <p:spTgt spid="190"/>
                                        </p:tgtEl>
                                        <p:attrNameLst>
                                          <p:attrName>style.visibility</p:attrName>
                                        </p:attrNameLst>
                                      </p:cBhvr>
                                      <p:to>
                                        <p:strVal val="visible"/>
                                      </p:to>
                                    </p:set>
                                    <p:animEffect transition="in" filter="fade">
                                      <p:cBhvr>
                                        <p:cTn id="328" dur="500"/>
                                        <p:tgtEl>
                                          <p:spTgt spid="190"/>
                                        </p:tgtEl>
                                      </p:cBhvr>
                                    </p:animEffect>
                                  </p:childTnLst>
                                </p:cTn>
                              </p:par>
                              <p:par>
                                <p:cTn id="329" presetID="10" presetClass="entr" presetSubtype="0" fill="hold" grpId="0" nodeType="withEffect">
                                  <p:stCondLst>
                                    <p:cond delay="5500"/>
                                  </p:stCondLst>
                                  <p:childTnLst>
                                    <p:set>
                                      <p:cBhvr>
                                        <p:cTn id="330" dur="1" fill="hold">
                                          <p:stCondLst>
                                            <p:cond delay="0"/>
                                          </p:stCondLst>
                                        </p:cTn>
                                        <p:tgtEl>
                                          <p:spTgt spid="191"/>
                                        </p:tgtEl>
                                        <p:attrNameLst>
                                          <p:attrName>style.visibility</p:attrName>
                                        </p:attrNameLst>
                                      </p:cBhvr>
                                      <p:to>
                                        <p:strVal val="visible"/>
                                      </p:to>
                                    </p:set>
                                    <p:animEffect transition="in" filter="fade">
                                      <p:cBhvr>
                                        <p:cTn id="331" dur="500"/>
                                        <p:tgtEl>
                                          <p:spTgt spid="191"/>
                                        </p:tgtEl>
                                      </p:cBhvr>
                                    </p:animEffect>
                                  </p:childTnLst>
                                </p:cTn>
                              </p:par>
                              <p:par>
                                <p:cTn id="332" presetID="10" presetClass="entr" presetSubtype="0" fill="hold" grpId="0" nodeType="withEffect">
                                  <p:stCondLst>
                                    <p:cond delay="800"/>
                                  </p:stCondLst>
                                  <p:childTnLst>
                                    <p:set>
                                      <p:cBhvr>
                                        <p:cTn id="333" dur="1" fill="hold">
                                          <p:stCondLst>
                                            <p:cond delay="0"/>
                                          </p:stCondLst>
                                        </p:cTn>
                                        <p:tgtEl>
                                          <p:spTgt spid="192"/>
                                        </p:tgtEl>
                                        <p:attrNameLst>
                                          <p:attrName>style.visibility</p:attrName>
                                        </p:attrNameLst>
                                      </p:cBhvr>
                                      <p:to>
                                        <p:strVal val="visible"/>
                                      </p:to>
                                    </p:set>
                                    <p:animEffect transition="in" filter="fade">
                                      <p:cBhvr>
                                        <p:cTn id="334" dur="500"/>
                                        <p:tgtEl>
                                          <p:spTgt spid="192"/>
                                        </p:tgtEl>
                                      </p:cBhvr>
                                    </p:animEffect>
                                  </p:childTnLst>
                                </p:cTn>
                              </p:par>
                              <p:par>
                                <p:cTn id="335" presetID="10" presetClass="entr" presetSubtype="0" fill="hold" grpId="0" nodeType="withEffect">
                                  <p:stCondLst>
                                    <p:cond delay="5400"/>
                                  </p:stCondLst>
                                  <p:childTnLst>
                                    <p:set>
                                      <p:cBhvr>
                                        <p:cTn id="336" dur="1" fill="hold">
                                          <p:stCondLst>
                                            <p:cond delay="0"/>
                                          </p:stCondLst>
                                        </p:cTn>
                                        <p:tgtEl>
                                          <p:spTgt spid="193"/>
                                        </p:tgtEl>
                                        <p:attrNameLst>
                                          <p:attrName>style.visibility</p:attrName>
                                        </p:attrNameLst>
                                      </p:cBhvr>
                                      <p:to>
                                        <p:strVal val="visible"/>
                                      </p:to>
                                    </p:set>
                                    <p:animEffect transition="in" filter="fade">
                                      <p:cBhvr>
                                        <p:cTn id="337" dur="500"/>
                                        <p:tgtEl>
                                          <p:spTgt spid="193"/>
                                        </p:tgtEl>
                                      </p:cBhvr>
                                    </p:animEffect>
                                  </p:childTnLst>
                                </p:cTn>
                              </p:par>
                              <p:par>
                                <p:cTn id="338" presetID="10" presetClass="entr" presetSubtype="0" fill="hold" grpId="0" nodeType="withEffect">
                                  <p:stCondLst>
                                    <p:cond delay="500"/>
                                  </p:stCondLst>
                                  <p:childTnLst>
                                    <p:set>
                                      <p:cBhvr>
                                        <p:cTn id="339" dur="1" fill="hold">
                                          <p:stCondLst>
                                            <p:cond delay="0"/>
                                          </p:stCondLst>
                                        </p:cTn>
                                        <p:tgtEl>
                                          <p:spTgt spid="194"/>
                                        </p:tgtEl>
                                        <p:attrNameLst>
                                          <p:attrName>style.visibility</p:attrName>
                                        </p:attrNameLst>
                                      </p:cBhvr>
                                      <p:to>
                                        <p:strVal val="visible"/>
                                      </p:to>
                                    </p:set>
                                    <p:animEffect transition="in" filter="fade">
                                      <p:cBhvr>
                                        <p:cTn id="340" dur="500"/>
                                        <p:tgtEl>
                                          <p:spTgt spid="194"/>
                                        </p:tgtEl>
                                      </p:cBhvr>
                                    </p:animEffect>
                                  </p:childTnLst>
                                </p:cTn>
                              </p:par>
                              <p:par>
                                <p:cTn id="341" presetID="10" presetClass="entr" presetSubtype="0" fill="hold" grpId="0" nodeType="withEffect">
                                  <p:stCondLst>
                                    <p:cond delay="0"/>
                                  </p:stCondLst>
                                  <p:childTnLst>
                                    <p:set>
                                      <p:cBhvr>
                                        <p:cTn id="342" dur="1" fill="hold">
                                          <p:stCondLst>
                                            <p:cond delay="0"/>
                                          </p:stCondLst>
                                        </p:cTn>
                                        <p:tgtEl>
                                          <p:spTgt spid="195"/>
                                        </p:tgtEl>
                                        <p:attrNameLst>
                                          <p:attrName>style.visibility</p:attrName>
                                        </p:attrNameLst>
                                      </p:cBhvr>
                                      <p:to>
                                        <p:strVal val="visible"/>
                                      </p:to>
                                    </p:set>
                                    <p:animEffect transition="in" filter="fade">
                                      <p:cBhvr>
                                        <p:cTn id="343" dur="500"/>
                                        <p:tgtEl>
                                          <p:spTgt spid="195"/>
                                        </p:tgtEl>
                                      </p:cBhvr>
                                    </p:animEffect>
                                  </p:childTnLst>
                                </p:cTn>
                              </p:par>
                              <p:par>
                                <p:cTn id="344" presetID="10" presetClass="entr" presetSubtype="0" fill="hold" grpId="0" nodeType="withEffect">
                                  <p:stCondLst>
                                    <p:cond delay="1100"/>
                                  </p:stCondLst>
                                  <p:childTnLst>
                                    <p:set>
                                      <p:cBhvr>
                                        <p:cTn id="345" dur="1" fill="hold">
                                          <p:stCondLst>
                                            <p:cond delay="0"/>
                                          </p:stCondLst>
                                        </p:cTn>
                                        <p:tgtEl>
                                          <p:spTgt spid="196"/>
                                        </p:tgtEl>
                                        <p:attrNameLst>
                                          <p:attrName>style.visibility</p:attrName>
                                        </p:attrNameLst>
                                      </p:cBhvr>
                                      <p:to>
                                        <p:strVal val="visible"/>
                                      </p:to>
                                    </p:set>
                                    <p:animEffect transition="in" filter="fade">
                                      <p:cBhvr>
                                        <p:cTn id="346" dur="500"/>
                                        <p:tgtEl>
                                          <p:spTgt spid="196"/>
                                        </p:tgtEl>
                                      </p:cBhvr>
                                    </p:animEffect>
                                  </p:childTnLst>
                                </p:cTn>
                              </p:par>
                              <p:par>
                                <p:cTn id="347" presetID="10" presetClass="entr" presetSubtype="0" fill="hold" grpId="0" nodeType="withEffect">
                                  <p:stCondLst>
                                    <p:cond delay="2300"/>
                                  </p:stCondLst>
                                  <p:childTnLst>
                                    <p:set>
                                      <p:cBhvr>
                                        <p:cTn id="348" dur="1" fill="hold">
                                          <p:stCondLst>
                                            <p:cond delay="0"/>
                                          </p:stCondLst>
                                        </p:cTn>
                                        <p:tgtEl>
                                          <p:spTgt spid="197"/>
                                        </p:tgtEl>
                                        <p:attrNameLst>
                                          <p:attrName>style.visibility</p:attrName>
                                        </p:attrNameLst>
                                      </p:cBhvr>
                                      <p:to>
                                        <p:strVal val="visible"/>
                                      </p:to>
                                    </p:set>
                                    <p:animEffect transition="in" filter="fade">
                                      <p:cBhvr>
                                        <p:cTn id="349" dur="500"/>
                                        <p:tgtEl>
                                          <p:spTgt spid="197"/>
                                        </p:tgtEl>
                                      </p:cBhvr>
                                    </p:animEffect>
                                  </p:childTnLst>
                                </p:cTn>
                              </p:par>
                              <p:par>
                                <p:cTn id="350" presetID="10" presetClass="entr" presetSubtype="0" fill="hold" grpId="0" nodeType="withEffect">
                                  <p:stCondLst>
                                    <p:cond delay="1000"/>
                                  </p:stCondLst>
                                  <p:childTnLst>
                                    <p:set>
                                      <p:cBhvr>
                                        <p:cTn id="351" dur="1" fill="hold">
                                          <p:stCondLst>
                                            <p:cond delay="0"/>
                                          </p:stCondLst>
                                        </p:cTn>
                                        <p:tgtEl>
                                          <p:spTgt spid="198"/>
                                        </p:tgtEl>
                                        <p:attrNameLst>
                                          <p:attrName>style.visibility</p:attrName>
                                        </p:attrNameLst>
                                      </p:cBhvr>
                                      <p:to>
                                        <p:strVal val="visible"/>
                                      </p:to>
                                    </p:set>
                                    <p:animEffect transition="in" filter="fade">
                                      <p:cBhvr>
                                        <p:cTn id="352" dur="500"/>
                                        <p:tgtEl>
                                          <p:spTgt spid="198"/>
                                        </p:tgtEl>
                                      </p:cBhvr>
                                    </p:animEffect>
                                  </p:childTnLst>
                                </p:cTn>
                              </p:par>
                              <p:par>
                                <p:cTn id="353" presetID="10" presetClass="entr" presetSubtype="0" fill="hold" grpId="0" nodeType="withEffect">
                                  <p:stCondLst>
                                    <p:cond delay="1000"/>
                                  </p:stCondLst>
                                  <p:childTnLst>
                                    <p:set>
                                      <p:cBhvr>
                                        <p:cTn id="354" dur="1" fill="hold">
                                          <p:stCondLst>
                                            <p:cond delay="0"/>
                                          </p:stCondLst>
                                        </p:cTn>
                                        <p:tgtEl>
                                          <p:spTgt spid="199"/>
                                        </p:tgtEl>
                                        <p:attrNameLst>
                                          <p:attrName>style.visibility</p:attrName>
                                        </p:attrNameLst>
                                      </p:cBhvr>
                                      <p:to>
                                        <p:strVal val="visible"/>
                                      </p:to>
                                    </p:set>
                                    <p:animEffect transition="in" filter="fade">
                                      <p:cBhvr>
                                        <p:cTn id="355" dur="500"/>
                                        <p:tgtEl>
                                          <p:spTgt spid="199"/>
                                        </p:tgtEl>
                                      </p:cBhvr>
                                    </p:animEffect>
                                  </p:childTnLst>
                                </p:cTn>
                              </p:par>
                              <p:par>
                                <p:cTn id="356" presetID="10" presetClass="entr" presetSubtype="0" fill="hold" grpId="0" nodeType="withEffect">
                                  <p:stCondLst>
                                    <p:cond delay="200"/>
                                  </p:stCondLst>
                                  <p:childTnLst>
                                    <p:set>
                                      <p:cBhvr>
                                        <p:cTn id="357" dur="1" fill="hold">
                                          <p:stCondLst>
                                            <p:cond delay="0"/>
                                          </p:stCondLst>
                                        </p:cTn>
                                        <p:tgtEl>
                                          <p:spTgt spid="200"/>
                                        </p:tgtEl>
                                        <p:attrNameLst>
                                          <p:attrName>style.visibility</p:attrName>
                                        </p:attrNameLst>
                                      </p:cBhvr>
                                      <p:to>
                                        <p:strVal val="visible"/>
                                      </p:to>
                                    </p:set>
                                    <p:animEffect transition="in" filter="fade">
                                      <p:cBhvr>
                                        <p:cTn id="358" dur="500"/>
                                        <p:tgtEl>
                                          <p:spTgt spid="200"/>
                                        </p:tgtEl>
                                      </p:cBhvr>
                                    </p:animEffect>
                                  </p:childTnLst>
                                </p:cTn>
                              </p:par>
                              <p:par>
                                <p:cTn id="359" presetID="1" presetClass="entr" presetSubtype="0" fill="hold" grpId="0" nodeType="withEffect">
                                  <p:stCondLst>
                                    <p:cond delay="1700"/>
                                  </p:stCondLst>
                                  <p:childTnLst>
                                    <p:set>
                                      <p:cBhvr>
                                        <p:cTn id="360" dur="1" fill="hold">
                                          <p:stCondLst>
                                            <p:cond delay="0"/>
                                          </p:stCondLst>
                                        </p:cTn>
                                        <p:tgtEl>
                                          <p:spTgt spid="230"/>
                                        </p:tgtEl>
                                        <p:attrNameLst>
                                          <p:attrName>style.visibility</p:attrName>
                                        </p:attrNameLst>
                                      </p:cBhvr>
                                      <p:to>
                                        <p:strVal val="visible"/>
                                      </p:to>
                                    </p:set>
                                  </p:childTnLst>
                                </p:cTn>
                              </p:par>
                              <p:par>
                                <p:cTn id="361" presetID="1" presetClass="entr" presetSubtype="0" fill="hold" grpId="0" nodeType="withEffect">
                                  <p:stCondLst>
                                    <p:cond delay="1000"/>
                                  </p:stCondLst>
                                  <p:childTnLst>
                                    <p:set>
                                      <p:cBhvr>
                                        <p:cTn id="362" dur="1" fill="hold">
                                          <p:stCondLst>
                                            <p:cond delay="0"/>
                                          </p:stCondLst>
                                        </p:cTn>
                                        <p:tgtEl>
                                          <p:spTgt spid="231"/>
                                        </p:tgtEl>
                                        <p:attrNameLst>
                                          <p:attrName>style.visibility</p:attrName>
                                        </p:attrNameLst>
                                      </p:cBhvr>
                                      <p:to>
                                        <p:strVal val="visible"/>
                                      </p:to>
                                    </p:set>
                                  </p:childTnLst>
                                </p:cTn>
                              </p:par>
                              <p:par>
                                <p:cTn id="363" presetID="1" presetClass="entr" presetSubtype="0" fill="hold" grpId="0" nodeType="withEffect">
                                  <p:stCondLst>
                                    <p:cond delay="1300"/>
                                  </p:stCondLst>
                                  <p:childTnLst>
                                    <p:set>
                                      <p:cBhvr>
                                        <p:cTn id="364" dur="1" fill="hold">
                                          <p:stCondLst>
                                            <p:cond delay="0"/>
                                          </p:stCondLst>
                                        </p:cTn>
                                        <p:tgtEl>
                                          <p:spTgt spid="232"/>
                                        </p:tgtEl>
                                        <p:attrNameLst>
                                          <p:attrName>style.visibility</p:attrName>
                                        </p:attrNameLst>
                                      </p:cBhvr>
                                      <p:to>
                                        <p:strVal val="visible"/>
                                      </p:to>
                                    </p:set>
                                  </p:childTnLst>
                                </p:cTn>
                              </p:par>
                              <p:par>
                                <p:cTn id="365" presetID="1" presetClass="entr" presetSubtype="0" fill="hold" grpId="0" nodeType="withEffect">
                                  <p:stCondLst>
                                    <p:cond delay="5200"/>
                                  </p:stCondLst>
                                  <p:childTnLst>
                                    <p:set>
                                      <p:cBhvr>
                                        <p:cTn id="366" dur="1" fill="hold">
                                          <p:stCondLst>
                                            <p:cond delay="0"/>
                                          </p:stCondLst>
                                        </p:cTn>
                                        <p:tgtEl>
                                          <p:spTgt spid="233"/>
                                        </p:tgtEl>
                                        <p:attrNameLst>
                                          <p:attrName>style.visibility</p:attrName>
                                        </p:attrNameLst>
                                      </p:cBhvr>
                                      <p:to>
                                        <p:strVal val="visible"/>
                                      </p:to>
                                    </p:set>
                                  </p:childTnLst>
                                </p:cTn>
                              </p:par>
                              <p:par>
                                <p:cTn id="367" presetID="1" presetClass="entr" presetSubtype="0" fill="hold" grpId="0" nodeType="withEffect">
                                  <p:stCondLst>
                                    <p:cond delay="600"/>
                                  </p:stCondLst>
                                  <p:childTnLst>
                                    <p:set>
                                      <p:cBhvr>
                                        <p:cTn id="368" dur="1" fill="hold">
                                          <p:stCondLst>
                                            <p:cond delay="0"/>
                                          </p:stCondLst>
                                        </p:cTn>
                                        <p:tgtEl>
                                          <p:spTgt spid="234"/>
                                        </p:tgtEl>
                                        <p:attrNameLst>
                                          <p:attrName>style.visibility</p:attrName>
                                        </p:attrNameLst>
                                      </p:cBhvr>
                                      <p:to>
                                        <p:strVal val="visible"/>
                                      </p:to>
                                    </p:set>
                                  </p:childTnLst>
                                </p:cTn>
                              </p:par>
                              <p:par>
                                <p:cTn id="369" presetID="1" presetClass="entr" presetSubtype="0" fill="hold" grpId="0" nodeType="withEffect">
                                  <p:stCondLst>
                                    <p:cond delay="2500"/>
                                  </p:stCondLst>
                                  <p:childTnLst>
                                    <p:set>
                                      <p:cBhvr>
                                        <p:cTn id="370" dur="1" fill="hold">
                                          <p:stCondLst>
                                            <p:cond delay="0"/>
                                          </p:stCondLst>
                                        </p:cTn>
                                        <p:tgtEl>
                                          <p:spTgt spid="235"/>
                                        </p:tgtEl>
                                        <p:attrNameLst>
                                          <p:attrName>style.visibility</p:attrName>
                                        </p:attrNameLst>
                                      </p:cBhvr>
                                      <p:to>
                                        <p:strVal val="visible"/>
                                      </p:to>
                                    </p:set>
                                  </p:childTnLst>
                                </p:cTn>
                              </p:par>
                              <p:par>
                                <p:cTn id="371" presetID="1" presetClass="entr" presetSubtype="0" fill="hold" grpId="0" nodeType="withEffect">
                                  <p:stCondLst>
                                    <p:cond delay="800"/>
                                  </p:stCondLst>
                                  <p:childTnLst>
                                    <p:set>
                                      <p:cBhvr>
                                        <p:cTn id="372" dur="1" fill="hold">
                                          <p:stCondLst>
                                            <p:cond delay="0"/>
                                          </p:stCondLst>
                                        </p:cTn>
                                        <p:tgtEl>
                                          <p:spTgt spid="236"/>
                                        </p:tgtEl>
                                        <p:attrNameLst>
                                          <p:attrName>style.visibility</p:attrName>
                                        </p:attrNameLst>
                                      </p:cBhvr>
                                      <p:to>
                                        <p:strVal val="visible"/>
                                      </p:to>
                                    </p:set>
                                  </p:childTnLst>
                                </p:cTn>
                              </p:par>
                              <p:par>
                                <p:cTn id="373" presetID="1" presetClass="entr" presetSubtype="0" fill="hold" grpId="0" nodeType="withEffect">
                                  <p:stCondLst>
                                    <p:cond delay="2400"/>
                                  </p:stCondLst>
                                  <p:childTnLst>
                                    <p:set>
                                      <p:cBhvr>
                                        <p:cTn id="374" dur="1" fill="hold">
                                          <p:stCondLst>
                                            <p:cond delay="0"/>
                                          </p:stCondLst>
                                        </p:cTn>
                                        <p:tgtEl>
                                          <p:spTgt spid="237"/>
                                        </p:tgtEl>
                                        <p:attrNameLst>
                                          <p:attrName>style.visibility</p:attrName>
                                        </p:attrNameLst>
                                      </p:cBhvr>
                                      <p:to>
                                        <p:strVal val="visible"/>
                                      </p:to>
                                    </p:set>
                                  </p:childTnLst>
                                </p:cTn>
                              </p:par>
                              <p:par>
                                <p:cTn id="375" presetID="1" presetClass="entr" presetSubtype="0" fill="hold" grpId="0" nodeType="withEffect">
                                  <p:stCondLst>
                                    <p:cond delay="400"/>
                                  </p:stCondLst>
                                  <p:childTnLst>
                                    <p:set>
                                      <p:cBhvr>
                                        <p:cTn id="376" dur="1" fill="hold">
                                          <p:stCondLst>
                                            <p:cond delay="0"/>
                                          </p:stCondLst>
                                        </p:cTn>
                                        <p:tgtEl>
                                          <p:spTgt spid="238"/>
                                        </p:tgtEl>
                                        <p:attrNameLst>
                                          <p:attrName>style.visibility</p:attrName>
                                        </p:attrNameLst>
                                      </p:cBhvr>
                                      <p:to>
                                        <p:strVal val="visible"/>
                                      </p:to>
                                    </p:set>
                                  </p:childTnLst>
                                </p:cTn>
                              </p:par>
                              <p:par>
                                <p:cTn id="377" presetID="1" presetClass="entr" presetSubtype="0" fill="hold" grpId="0" nodeType="withEffect">
                                  <p:stCondLst>
                                    <p:cond delay="1000"/>
                                  </p:stCondLst>
                                  <p:childTnLst>
                                    <p:set>
                                      <p:cBhvr>
                                        <p:cTn id="378" dur="1" fill="hold">
                                          <p:stCondLst>
                                            <p:cond delay="0"/>
                                          </p:stCondLst>
                                        </p:cTn>
                                        <p:tgtEl>
                                          <p:spTgt spid="239"/>
                                        </p:tgtEl>
                                        <p:attrNameLst>
                                          <p:attrName>style.visibility</p:attrName>
                                        </p:attrNameLst>
                                      </p:cBhvr>
                                      <p:to>
                                        <p:strVal val="visible"/>
                                      </p:to>
                                    </p:set>
                                  </p:childTnLst>
                                </p:cTn>
                              </p:par>
                              <p:par>
                                <p:cTn id="379" presetID="1" presetClass="entr" presetSubtype="0" fill="hold" grpId="0" nodeType="withEffect">
                                  <p:stCondLst>
                                    <p:cond delay="1100"/>
                                  </p:stCondLst>
                                  <p:childTnLst>
                                    <p:set>
                                      <p:cBhvr>
                                        <p:cTn id="380" dur="1" fill="hold">
                                          <p:stCondLst>
                                            <p:cond delay="0"/>
                                          </p:stCondLst>
                                        </p:cTn>
                                        <p:tgtEl>
                                          <p:spTgt spid="240"/>
                                        </p:tgtEl>
                                        <p:attrNameLst>
                                          <p:attrName>style.visibility</p:attrName>
                                        </p:attrNameLst>
                                      </p:cBhvr>
                                      <p:to>
                                        <p:strVal val="visible"/>
                                      </p:to>
                                    </p:set>
                                  </p:childTnLst>
                                </p:cTn>
                              </p:par>
                              <p:par>
                                <p:cTn id="381" presetID="1" presetClass="entr" presetSubtype="0" fill="hold" grpId="0" nodeType="withEffect">
                                  <p:stCondLst>
                                    <p:cond delay="800"/>
                                  </p:stCondLst>
                                  <p:childTnLst>
                                    <p:set>
                                      <p:cBhvr>
                                        <p:cTn id="382" dur="1" fill="hold">
                                          <p:stCondLst>
                                            <p:cond delay="0"/>
                                          </p:stCondLst>
                                        </p:cTn>
                                        <p:tgtEl>
                                          <p:spTgt spid="241"/>
                                        </p:tgtEl>
                                        <p:attrNameLst>
                                          <p:attrName>style.visibility</p:attrName>
                                        </p:attrNameLst>
                                      </p:cBhvr>
                                      <p:to>
                                        <p:strVal val="visible"/>
                                      </p:to>
                                    </p:set>
                                  </p:childTnLst>
                                </p:cTn>
                              </p:par>
                              <p:par>
                                <p:cTn id="383" presetID="10" presetClass="entr" presetSubtype="0" fill="hold" grpId="0" nodeType="withEffect">
                                  <p:stCondLst>
                                    <p:cond delay="1400"/>
                                  </p:stCondLst>
                                  <p:childTnLst>
                                    <p:set>
                                      <p:cBhvr>
                                        <p:cTn id="384" dur="1" fill="hold">
                                          <p:stCondLst>
                                            <p:cond delay="0"/>
                                          </p:stCondLst>
                                        </p:cTn>
                                        <p:tgtEl>
                                          <p:spTgt spid="361"/>
                                        </p:tgtEl>
                                        <p:attrNameLst>
                                          <p:attrName>style.visibility</p:attrName>
                                        </p:attrNameLst>
                                      </p:cBhvr>
                                      <p:to>
                                        <p:strVal val="visible"/>
                                      </p:to>
                                    </p:set>
                                    <p:animEffect transition="in" filter="fade">
                                      <p:cBhvr>
                                        <p:cTn id="385" dur="500"/>
                                        <p:tgtEl>
                                          <p:spTgt spid="361"/>
                                        </p:tgtEl>
                                      </p:cBhvr>
                                    </p:animEffect>
                                  </p:childTnLst>
                                </p:cTn>
                              </p:par>
                              <p:par>
                                <p:cTn id="386" presetID="10" presetClass="entr" presetSubtype="0" fill="hold" grpId="0" nodeType="withEffect">
                                  <p:stCondLst>
                                    <p:cond delay="1300"/>
                                  </p:stCondLst>
                                  <p:childTnLst>
                                    <p:set>
                                      <p:cBhvr>
                                        <p:cTn id="387" dur="1" fill="hold">
                                          <p:stCondLst>
                                            <p:cond delay="0"/>
                                          </p:stCondLst>
                                        </p:cTn>
                                        <p:tgtEl>
                                          <p:spTgt spid="349"/>
                                        </p:tgtEl>
                                        <p:attrNameLst>
                                          <p:attrName>style.visibility</p:attrName>
                                        </p:attrNameLst>
                                      </p:cBhvr>
                                      <p:to>
                                        <p:strVal val="visible"/>
                                      </p:to>
                                    </p:set>
                                    <p:animEffect transition="in" filter="fade">
                                      <p:cBhvr>
                                        <p:cTn id="388" dur="500"/>
                                        <p:tgtEl>
                                          <p:spTgt spid="349"/>
                                        </p:tgtEl>
                                      </p:cBhvr>
                                    </p:animEffect>
                                  </p:childTnLst>
                                </p:cTn>
                              </p:par>
                              <p:par>
                                <p:cTn id="389" presetID="10" presetClass="entr" presetSubtype="0" fill="hold" grpId="0" nodeType="withEffect">
                                  <p:stCondLst>
                                    <p:cond delay="300"/>
                                  </p:stCondLst>
                                  <p:childTnLst>
                                    <p:set>
                                      <p:cBhvr>
                                        <p:cTn id="390" dur="1" fill="hold">
                                          <p:stCondLst>
                                            <p:cond delay="0"/>
                                          </p:stCondLst>
                                        </p:cTn>
                                        <p:tgtEl>
                                          <p:spTgt spid="346"/>
                                        </p:tgtEl>
                                        <p:attrNameLst>
                                          <p:attrName>style.visibility</p:attrName>
                                        </p:attrNameLst>
                                      </p:cBhvr>
                                      <p:to>
                                        <p:strVal val="visible"/>
                                      </p:to>
                                    </p:set>
                                    <p:animEffect transition="in" filter="fade">
                                      <p:cBhvr>
                                        <p:cTn id="391" dur="500"/>
                                        <p:tgtEl>
                                          <p:spTgt spid="346"/>
                                        </p:tgtEl>
                                      </p:cBhvr>
                                    </p:animEffect>
                                  </p:childTnLst>
                                </p:cTn>
                              </p:par>
                              <p:par>
                                <p:cTn id="392" presetID="10" presetClass="entr" presetSubtype="0" fill="hold" grpId="0" nodeType="withEffect">
                                  <p:stCondLst>
                                    <p:cond delay="1100"/>
                                  </p:stCondLst>
                                  <p:childTnLst>
                                    <p:set>
                                      <p:cBhvr>
                                        <p:cTn id="393" dur="1" fill="hold">
                                          <p:stCondLst>
                                            <p:cond delay="0"/>
                                          </p:stCondLst>
                                        </p:cTn>
                                        <p:tgtEl>
                                          <p:spTgt spid="357"/>
                                        </p:tgtEl>
                                        <p:attrNameLst>
                                          <p:attrName>style.visibility</p:attrName>
                                        </p:attrNameLst>
                                      </p:cBhvr>
                                      <p:to>
                                        <p:strVal val="visible"/>
                                      </p:to>
                                    </p:set>
                                    <p:animEffect transition="in" filter="fade">
                                      <p:cBhvr>
                                        <p:cTn id="394" dur="500"/>
                                        <p:tgtEl>
                                          <p:spTgt spid="357"/>
                                        </p:tgtEl>
                                      </p:cBhvr>
                                    </p:animEffect>
                                  </p:childTnLst>
                                </p:cTn>
                              </p:par>
                              <p:par>
                                <p:cTn id="395" presetID="10" presetClass="entr" presetSubtype="0" fill="hold" grpId="0" nodeType="withEffect">
                                  <p:stCondLst>
                                    <p:cond delay="300"/>
                                  </p:stCondLst>
                                  <p:childTnLst>
                                    <p:set>
                                      <p:cBhvr>
                                        <p:cTn id="396" dur="1" fill="hold">
                                          <p:stCondLst>
                                            <p:cond delay="0"/>
                                          </p:stCondLst>
                                        </p:cTn>
                                        <p:tgtEl>
                                          <p:spTgt spid="356"/>
                                        </p:tgtEl>
                                        <p:attrNameLst>
                                          <p:attrName>style.visibility</p:attrName>
                                        </p:attrNameLst>
                                      </p:cBhvr>
                                      <p:to>
                                        <p:strVal val="visible"/>
                                      </p:to>
                                    </p:set>
                                    <p:animEffect transition="in" filter="fade">
                                      <p:cBhvr>
                                        <p:cTn id="397" dur="500"/>
                                        <p:tgtEl>
                                          <p:spTgt spid="356"/>
                                        </p:tgtEl>
                                      </p:cBhvr>
                                    </p:animEffect>
                                  </p:childTnLst>
                                </p:cTn>
                              </p:par>
                              <p:par>
                                <p:cTn id="398" presetID="10" presetClass="entr" presetSubtype="0" fill="hold" grpId="0" nodeType="withEffect">
                                  <p:stCondLst>
                                    <p:cond delay="900"/>
                                  </p:stCondLst>
                                  <p:childTnLst>
                                    <p:set>
                                      <p:cBhvr>
                                        <p:cTn id="399" dur="1" fill="hold">
                                          <p:stCondLst>
                                            <p:cond delay="0"/>
                                          </p:stCondLst>
                                        </p:cTn>
                                        <p:tgtEl>
                                          <p:spTgt spid="344"/>
                                        </p:tgtEl>
                                        <p:attrNameLst>
                                          <p:attrName>style.visibility</p:attrName>
                                        </p:attrNameLst>
                                      </p:cBhvr>
                                      <p:to>
                                        <p:strVal val="visible"/>
                                      </p:to>
                                    </p:set>
                                    <p:animEffect transition="in" filter="fade">
                                      <p:cBhvr>
                                        <p:cTn id="400" dur="500"/>
                                        <p:tgtEl>
                                          <p:spTgt spid="344"/>
                                        </p:tgtEl>
                                      </p:cBhvr>
                                    </p:animEffect>
                                  </p:childTnLst>
                                </p:cTn>
                              </p:par>
                              <p:par>
                                <p:cTn id="401" presetID="10" presetClass="entr" presetSubtype="0" fill="hold" grpId="0" nodeType="withEffect">
                                  <p:stCondLst>
                                    <p:cond delay="500"/>
                                  </p:stCondLst>
                                  <p:childTnLst>
                                    <p:set>
                                      <p:cBhvr>
                                        <p:cTn id="402" dur="1" fill="hold">
                                          <p:stCondLst>
                                            <p:cond delay="0"/>
                                          </p:stCondLst>
                                        </p:cTn>
                                        <p:tgtEl>
                                          <p:spTgt spid="358"/>
                                        </p:tgtEl>
                                        <p:attrNameLst>
                                          <p:attrName>style.visibility</p:attrName>
                                        </p:attrNameLst>
                                      </p:cBhvr>
                                      <p:to>
                                        <p:strVal val="visible"/>
                                      </p:to>
                                    </p:set>
                                    <p:animEffect transition="in" filter="fade">
                                      <p:cBhvr>
                                        <p:cTn id="403" dur="500"/>
                                        <p:tgtEl>
                                          <p:spTgt spid="358"/>
                                        </p:tgtEl>
                                      </p:cBhvr>
                                    </p:animEffect>
                                  </p:childTnLst>
                                </p:cTn>
                              </p:par>
                              <p:par>
                                <p:cTn id="404" presetID="10" presetClass="entr" presetSubtype="0" fill="hold" grpId="0" nodeType="withEffect">
                                  <p:stCondLst>
                                    <p:cond delay="5200"/>
                                  </p:stCondLst>
                                  <p:childTnLst>
                                    <p:set>
                                      <p:cBhvr>
                                        <p:cTn id="405" dur="1" fill="hold">
                                          <p:stCondLst>
                                            <p:cond delay="0"/>
                                          </p:stCondLst>
                                        </p:cTn>
                                        <p:tgtEl>
                                          <p:spTgt spid="341"/>
                                        </p:tgtEl>
                                        <p:attrNameLst>
                                          <p:attrName>style.visibility</p:attrName>
                                        </p:attrNameLst>
                                      </p:cBhvr>
                                      <p:to>
                                        <p:strVal val="visible"/>
                                      </p:to>
                                    </p:set>
                                    <p:animEffect transition="in" filter="fade">
                                      <p:cBhvr>
                                        <p:cTn id="406" dur="500"/>
                                        <p:tgtEl>
                                          <p:spTgt spid="341"/>
                                        </p:tgtEl>
                                      </p:cBhvr>
                                    </p:animEffect>
                                  </p:childTnLst>
                                </p:cTn>
                              </p:par>
                              <p:par>
                                <p:cTn id="407" presetID="10" presetClass="entr" presetSubtype="0" fill="hold" grpId="0" nodeType="withEffect">
                                  <p:stCondLst>
                                    <p:cond delay="5300"/>
                                  </p:stCondLst>
                                  <p:childTnLst>
                                    <p:set>
                                      <p:cBhvr>
                                        <p:cTn id="408" dur="1" fill="hold">
                                          <p:stCondLst>
                                            <p:cond delay="0"/>
                                          </p:stCondLst>
                                        </p:cTn>
                                        <p:tgtEl>
                                          <p:spTgt spid="364"/>
                                        </p:tgtEl>
                                        <p:attrNameLst>
                                          <p:attrName>style.visibility</p:attrName>
                                        </p:attrNameLst>
                                      </p:cBhvr>
                                      <p:to>
                                        <p:strVal val="visible"/>
                                      </p:to>
                                    </p:set>
                                    <p:animEffect transition="in" filter="fade">
                                      <p:cBhvr>
                                        <p:cTn id="409" dur="500"/>
                                        <p:tgtEl>
                                          <p:spTgt spid="364"/>
                                        </p:tgtEl>
                                      </p:cBhvr>
                                    </p:animEffect>
                                  </p:childTnLst>
                                </p:cTn>
                              </p:par>
                              <p:par>
                                <p:cTn id="410" presetID="10" presetClass="entr" presetSubtype="0" fill="hold" grpId="0" nodeType="withEffect">
                                  <p:stCondLst>
                                    <p:cond delay="1900"/>
                                  </p:stCondLst>
                                  <p:childTnLst>
                                    <p:set>
                                      <p:cBhvr>
                                        <p:cTn id="411" dur="1" fill="hold">
                                          <p:stCondLst>
                                            <p:cond delay="0"/>
                                          </p:stCondLst>
                                        </p:cTn>
                                        <p:tgtEl>
                                          <p:spTgt spid="360"/>
                                        </p:tgtEl>
                                        <p:attrNameLst>
                                          <p:attrName>style.visibility</p:attrName>
                                        </p:attrNameLst>
                                      </p:cBhvr>
                                      <p:to>
                                        <p:strVal val="visible"/>
                                      </p:to>
                                    </p:set>
                                    <p:animEffect transition="in" filter="fade">
                                      <p:cBhvr>
                                        <p:cTn id="412" dur="500"/>
                                        <p:tgtEl>
                                          <p:spTgt spid="360"/>
                                        </p:tgtEl>
                                      </p:cBhvr>
                                    </p:animEffect>
                                  </p:childTnLst>
                                </p:cTn>
                              </p:par>
                              <p:par>
                                <p:cTn id="413" presetID="10" presetClass="entr" presetSubtype="0" fill="hold" grpId="0" nodeType="withEffect">
                                  <p:stCondLst>
                                    <p:cond delay="800"/>
                                  </p:stCondLst>
                                  <p:childTnLst>
                                    <p:set>
                                      <p:cBhvr>
                                        <p:cTn id="414" dur="1" fill="hold">
                                          <p:stCondLst>
                                            <p:cond delay="0"/>
                                          </p:stCondLst>
                                        </p:cTn>
                                        <p:tgtEl>
                                          <p:spTgt spid="339"/>
                                        </p:tgtEl>
                                        <p:attrNameLst>
                                          <p:attrName>style.visibility</p:attrName>
                                        </p:attrNameLst>
                                      </p:cBhvr>
                                      <p:to>
                                        <p:strVal val="visible"/>
                                      </p:to>
                                    </p:set>
                                    <p:animEffect transition="in" filter="fade">
                                      <p:cBhvr>
                                        <p:cTn id="415" dur="500"/>
                                        <p:tgtEl>
                                          <p:spTgt spid="339"/>
                                        </p:tgtEl>
                                      </p:cBhvr>
                                    </p:animEffect>
                                  </p:childTnLst>
                                </p:cTn>
                              </p:par>
                              <p:par>
                                <p:cTn id="416" presetID="10" presetClass="entr" presetSubtype="0" fill="hold" grpId="0" nodeType="withEffect">
                                  <p:stCondLst>
                                    <p:cond delay="400"/>
                                  </p:stCondLst>
                                  <p:childTnLst>
                                    <p:set>
                                      <p:cBhvr>
                                        <p:cTn id="417" dur="1" fill="hold">
                                          <p:stCondLst>
                                            <p:cond delay="0"/>
                                          </p:stCondLst>
                                        </p:cTn>
                                        <p:tgtEl>
                                          <p:spTgt spid="383"/>
                                        </p:tgtEl>
                                        <p:attrNameLst>
                                          <p:attrName>style.visibility</p:attrName>
                                        </p:attrNameLst>
                                      </p:cBhvr>
                                      <p:to>
                                        <p:strVal val="visible"/>
                                      </p:to>
                                    </p:set>
                                    <p:animEffect transition="in" filter="fade">
                                      <p:cBhvr>
                                        <p:cTn id="418" dur="500"/>
                                        <p:tgtEl>
                                          <p:spTgt spid="383"/>
                                        </p:tgtEl>
                                      </p:cBhvr>
                                    </p:animEffect>
                                  </p:childTnLst>
                                </p:cTn>
                              </p:par>
                              <p:par>
                                <p:cTn id="419" presetID="10" presetClass="entr" presetSubtype="0" fill="hold" grpId="0" nodeType="withEffect">
                                  <p:stCondLst>
                                    <p:cond delay="600"/>
                                  </p:stCondLst>
                                  <p:childTnLst>
                                    <p:set>
                                      <p:cBhvr>
                                        <p:cTn id="420" dur="1" fill="hold">
                                          <p:stCondLst>
                                            <p:cond delay="0"/>
                                          </p:stCondLst>
                                        </p:cTn>
                                        <p:tgtEl>
                                          <p:spTgt spid="387"/>
                                        </p:tgtEl>
                                        <p:attrNameLst>
                                          <p:attrName>style.visibility</p:attrName>
                                        </p:attrNameLst>
                                      </p:cBhvr>
                                      <p:to>
                                        <p:strVal val="visible"/>
                                      </p:to>
                                    </p:set>
                                    <p:animEffect transition="in" filter="fade">
                                      <p:cBhvr>
                                        <p:cTn id="421" dur="500"/>
                                        <p:tgtEl>
                                          <p:spTgt spid="387"/>
                                        </p:tgtEl>
                                      </p:cBhvr>
                                    </p:animEffect>
                                  </p:childTnLst>
                                </p:cTn>
                              </p:par>
                              <p:par>
                                <p:cTn id="422" presetID="10" presetClass="entr" presetSubtype="0" fill="hold" grpId="0" nodeType="withEffect">
                                  <p:stCondLst>
                                    <p:cond delay="6300"/>
                                  </p:stCondLst>
                                  <p:childTnLst>
                                    <p:set>
                                      <p:cBhvr>
                                        <p:cTn id="423" dur="1" fill="hold">
                                          <p:stCondLst>
                                            <p:cond delay="0"/>
                                          </p:stCondLst>
                                        </p:cTn>
                                        <p:tgtEl>
                                          <p:spTgt spid="385"/>
                                        </p:tgtEl>
                                        <p:attrNameLst>
                                          <p:attrName>style.visibility</p:attrName>
                                        </p:attrNameLst>
                                      </p:cBhvr>
                                      <p:to>
                                        <p:strVal val="visible"/>
                                      </p:to>
                                    </p:set>
                                    <p:animEffect transition="in" filter="fade">
                                      <p:cBhvr>
                                        <p:cTn id="424" dur="500"/>
                                        <p:tgtEl>
                                          <p:spTgt spid="385"/>
                                        </p:tgtEl>
                                      </p:cBhvr>
                                    </p:animEffect>
                                  </p:childTnLst>
                                </p:cTn>
                              </p:par>
                              <p:par>
                                <p:cTn id="425" presetID="10" presetClass="entr" presetSubtype="0" fill="hold" grpId="0" nodeType="withEffect">
                                  <p:stCondLst>
                                    <p:cond delay="600"/>
                                  </p:stCondLst>
                                  <p:childTnLst>
                                    <p:set>
                                      <p:cBhvr>
                                        <p:cTn id="426" dur="1" fill="hold">
                                          <p:stCondLst>
                                            <p:cond delay="0"/>
                                          </p:stCondLst>
                                        </p:cTn>
                                        <p:tgtEl>
                                          <p:spTgt spid="369"/>
                                        </p:tgtEl>
                                        <p:attrNameLst>
                                          <p:attrName>style.visibility</p:attrName>
                                        </p:attrNameLst>
                                      </p:cBhvr>
                                      <p:to>
                                        <p:strVal val="visible"/>
                                      </p:to>
                                    </p:set>
                                    <p:animEffect transition="in" filter="fade">
                                      <p:cBhvr>
                                        <p:cTn id="427" dur="500"/>
                                        <p:tgtEl>
                                          <p:spTgt spid="369"/>
                                        </p:tgtEl>
                                      </p:cBhvr>
                                    </p:animEffect>
                                  </p:childTnLst>
                                </p:cTn>
                              </p:par>
                              <p:par>
                                <p:cTn id="428" presetID="10" presetClass="entr" presetSubtype="0" fill="hold" grpId="0" nodeType="withEffect">
                                  <p:stCondLst>
                                    <p:cond delay="1300"/>
                                  </p:stCondLst>
                                  <p:childTnLst>
                                    <p:set>
                                      <p:cBhvr>
                                        <p:cTn id="429" dur="1" fill="hold">
                                          <p:stCondLst>
                                            <p:cond delay="0"/>
                                          </p:stCondLst>
                                        </p:cTn>
                                        <p:tgtEl>
                                          <p:spTgt spid="380"/>
                                        </p:tgtEl>
                                        <p:attrNameLst>
                                          <p:attrName>style.visibility</p:attrName>
                                        </p:attrNameLst>
                                      </p:cBhvr>
                                      <p:to>
                                        <p:strVal val="visible"/>
                                      </p:to>
                                    </p:set>
                                    <p:animEffect transition="in" filter="fade">
                                      <p:cBhvr>
                                        <p:cTn id="430" dur="500"/>
                                        <p:tgtEl>
                                          <p:spTgt spid="380"/>
                                        </p:tgtEl>
                                      </p:cBhvr>
                                    </p:animEffect>
                                  </p:childTnLst>
                                </p:cTn>
                              </p:par>
                              <p:par>
                                <p:cTn id="431" presetID="10" presetClass="entr" presetSubtype="0" fill="hold" grpId="0" nodeType="withEffect">
                                  <p:stCondLst>
                                    <p:cond delay="2100"/>
                                  </p:stCondLst>
                                  <p:childTnLst>
                                    <p:set>
                                      <p:cBhvr>
                                        <p:cTn id="432" dur="1" fill="hold">
                                          <p:stCondLst>
                                            <p:cond delay="0"/>
                                          </p:stCondLst>
                                        </p:cTn>
                                        <p:tgtEl>
                                          <p:spTgt spid="386"/>
                                        </p:tgtEl>
                                        <p:attrNameLst>
                                          <p:attrName>style.visibility</p:attrName>
                                        </p:attrNameLst>
                                      </p:cBhvr>
                                      <p:to>
                                        <p:strVal val="visible"/>
                                      </p:to>
                                    </p:set>
                                    <p:animEffect transition="in" filter="fade">
                                      <p:cBhvr>
                                        <p:cTn id="433" dur="500"/>
                                        <p:tgtEl>
                                          <p:spTgt spid="386"/>
                                        </p:tgtEl>
                                      </p:cBhvr>
                                    </p:animEffect>
                                  </p:childTnLst>
                                </p:cTn>
                              </p:par>
                              <p:par>
                                <p:cTn id="434" presetID="10" presetClass="entr" presetSubtype="0" fill="hold" grpId="0" nodeType="withEffect">
                                  <p:stCondLst>
                                    <p:cond delay="1500"/>
                                  </p:stCondLst>
                                  <p:childTnLst>
                                    <p:set>
                                      <p:cBhvr>
                                        <p:cTn id="435" dur="1" fill="hold">
                                          <p:stCondLst>
                                            <p:cond delay="0"/>
                                          </p:stCondLst>
                                        </p:cTn>
                                        <p:tgtEl>
                                          <p:spTgt spid="365"/>
                                        </p:tgtEl>
                                        <p:attrNameLst>
                                          <p:attrName>style.visibility</p:attrName>
                                        </p:attrNameLst>
                                      </p:cBhvr>
                                      <p:to>
                                        <p:strVal val="visible"/>
                                      </p:to>
                                    </p:set>
                                    <p:animEffect transition="in" filter="fade">
                                      <p:cBhvr>
                                        <p:cTn id="436" dur="500"/>
                                        <p:tgtEl>
                                          <p:spTgt spid="365"/>
                                        </p:tgtEl>
                                      </p:cBhvr>
                                    </p:animEffect>
                                  </p:childTnLst>
                                </p:cTn>
                              </p:par>
                              <p:par>
                                <p:cTn id="437" presetID="10" presetClass="entr" presetSubtype="0" fill="hold" grpId="0" nodeType="withEffect">
                                  <p:stCondLst>
                                    <p:cond delay="1400"/>
                                  </p:stCondLst>
                                  <p:childTnLst>
                                    <p:set>
                                      <p:cBhvr>
                                        <p:cTn id="438" dur="1" fill="hold">
                                          <p:stCondLst>
                                            <p:cond delay="0"/>
                                          </p:stCondLst>
                                        </p:cTn>
                                        <p:tgtEl>
                                          <p:spTgt spid="389"/>
                                        </p:tgtEl>
                                        <p:attrNameLst>
                                          <p:attrName>style.visibility</p:attrName>
                                        </p:attrNameLst>
                                      </p:cBhvr>
                                      <p:to>
                                        <p:strVal val="visible"/>
                                      </p:to>
                                    </p:set>
                                    <p:animEffect transition="in" filter="fade">
                                      <p:cBhvr>
                                        <p:cTn id="439" dur="500"/>
                                        <p:tgtEl>
                                          <p:spTgt spid="389"/>
                                        </p:tgtEl>
                                      </p:cBhvr>
                                    </p:animEffect>
                                  </p:childTnLst>
                                </p:cTn>
                              </p:par>
                              <p:par>
                                <p:cTn id="440" presetID="10" presetClass="entr" presetSubtype="0" fill="hold" grpId="0" nodeType="withEffect">
                                  <p:stCondLst>
                                    <p:cond delay="600"/>
                                  </p:stCondLst>
                                  <p:childTnLst>
                                    <p:set>
                                      <p:cBhvr>
                                        <p:cTn id="441" dur="1" fill="hold">
                                          <p:stCondLst>
                                            <p:cond delay="0"/>
                                          </p:stCondLst>
                                        </p:cTn>
                                        <p:tgtEl>
                                          <p:spTgt spid="392"/>
                                        </p:tgtEl>
                                        <p:attrNameLst>
                                          <p:attrName>style.visibility</p:attrName>
                                        </p:attrNameLst>
                                      </p:cBhvr>
                                      <p:to>
                                        <p:strVal val="visible"/>
                                      </p:to>
                                    </p:set>
                                    <p:animEffect transition="in" filter="fade">
                                      <p:cBhvr>
                                        <p:cTn id="442" dur="500"/>
                                        <p:tgtEl>
                                          <p:spTgt spid="392"/>
                                        </p:tgtEl>
                                      </p:cBhvr>
                                    </p:animEffect>
                                  </p:childTnLst>
                                </p:cTn>
                              </p:par>
                              <p:par>
                                <p:cTn id="443" presetID="10" presetClass="entr" presetSubtype="0" fill="hold" grpId="0" nodeType="withEffect">
                                  <p:stCondLst>
                                    <p:cond delay="500"/>
                                  </p:stCondLst>
                                  <p:childTnLst>
                                    <p:set>
                                      <p:cBhvr>
                                        <p:cTn id="444" dur="1" fill="hold">
                                          <p:stCondLst>
                                            <p:cond delay="0"/>
                                          </p:stCondLst>
                                        </p:cTn>
                                        <p:tgtEl>
                                          <p:spTgt spid="393"/>
                                        </p:tgtEl>
                                        <p:attrNameLst>
                                          <p:attrName>style.visibility</p:attrName>
                                        </p:attrNameLst>
                                      </p:cBhvr>
                                      <p:to>
                                        <p:strVal val="visible"/>
                                      </p:to>
                                    </p:set>
                                    <p:animEffect transition="in" filter="fade">
                                      <p:cBhvr>
                                        <p:cTn id="445" dur="500"/>
                                        <p:tgtEl>
                                          <p:spTgt spid="393"/>
                                        </p:tgtEl>
                                      </p:cBhvr>
                                    </p:animEffect>
                                  </p:childTnLst>
                                </p:cTn>
                              </p:par>
                              <p:par>
                                <p:cTn id="446" presetID="10" presetClass="entr" presetSubtype="0" fill="hold" grpId="0" nodeType="withEffect">
                                  <p:stCondLst>
                                    <p:cond delay="250"/>
                                  </p:stCondLst>
                                  <p:childTnLst>
                                    <p:set>
                                      <p:cBhvr>
                                        <p:cTn id="447" dur="1" fill="hold">
                                          <p:stCondLst>
                                            <p:cond delay="0"/>
                                          </p:stCondLst>
                                        </p:cTn>
                                        <p:tgtEl>
                                          <p:spTgt spid="461"/>
                                        </p:tgtEl>
                                        <p:attrNameLst>
                                          <p:attrName>style.visibility</p:attrName>
                                        </p:attrNameLst>
                                      </p:cBhvr>
                                      <p:to>
                                        <p:strVal val="visible"/>
                                      </p:to>
                                    </p:set>
                                    <p:animEffect transition="in" filter="fade">
                                      <p:cBhvr>
                                        <p:cTn id="448" dur="500"/>
                                        <p:tgtEl>
                                          <p:spTgt spid="461"/>
                                        </p:tgtEl>
                                      </p:cBhvr>
                                    </p:animEffect>
                                  </p:childTnLst>
                                </p:cTn>
                              </p:par>
                              <p:par>
                                <p:cTn id="449" presetID="10" presetClass="entr" presetSubtype="0" fill="hold" grpId="0" nodeType="withEffect">
                                  <p:stCondLst>
                                    <p:cond delay="250"/>
                                  </p:stCondLst>
                                  <p:childTnLst>
                                    <p:set>
                                      <p:cBhvr>
                                        <p:cTn id="450" dur="1" fill="hold">
                                          <p:stCondLst>
                                            <p:cond delay="0"/>
                                          </p:stCondLst>
                                        </p:cTn>
                                        <p:tgtEl>
                                          <p:spTgt spid="468"/>
                                        </p:tgtEl>
                                        <p:attrNameLst>
                                          <p:attrName>style.visibility</p:attrName>
                                        </p:attrNameLst>
                                      </p:cBhvr>
                                      <p:to>
                                        <p:strVal val="visible"/>
                                      </p:to>
                                    </p:set>
                                    <p:animEffect transition="in" filter="fade">
                                      <p:cBhvr>
                                        <p:cTn id="451" dur="500"/>
                                        <p:tgtEl>
                                          <p:spTgt spid="468"/>
                                        </p:tgtEl>
                                      </p:cBhvr>
                                    </p:animEffect>
                                  </p:childTnLst>
                                </p:cTn>
                              </p:par>
                              <p:par>
                                <p:cTn id="452" presetID="10" presetClass="entr" presetSubtype="0" fill="hold" grpId="0" nodeType="withEffect">
                                  <p:stCondLst>
                                    <p:cond delay="500"/>
                                  </p:stCondLst>
                                  <p:childTnLst>
                                    <p:set>
                                      <p:cBhvr>
                                        <p:cTn id="453" dur="1" fill="hold">
                                          <p:stCondLst>
                                            <p:cond delay="0"/>
                                          </p:stCondLst>
                                        </p:cTn>
                                        <p:tgtEl>
                                          <p:spTgt spid="465"/>
                                        </p:tgtEl>
                                        <p:attrNameLst>
                                          <p:attrName>style.visibility</p:attrName>
                                        </p:attrNameLst>
                                      </p:cBhvr>
                                      <p:to>
                                        <p:strVal val="visible"/>
                                      </p:to>
                                    </p:set>
                                    <p:animEffect transition="in" filter="fade">
                                      <p:cBhvr>
                                        <p:cTn id="454" dur="500"/>
                                        <p:tgtEl>
                                          <p:spTgt spid="465"/>
                                        </p:tgtEl>
                                      </p:cBhvr>
                                    </p:animEffect>
                                  </p:childTnLst>
                                </p:cTn>
                              </p:par>
                              <p:par>
                                <p:cTn id="455" presetID="10" presetClass="entr" presetSubtype="0" fill="hold" grpId="0" nodeType="withEffect">
                                  <p:stCondLst>
                                    <p:cond delay="750"/>
                                  </p:stCondLst>
                                  <p:childTnLst>
                                    <p:set>
                                      <p:cBhvr>
                                        <p:cTn id="456" dur="1" fill="hold">
                                          <p:stCondLst>
                                            <p:cond delay="0"/>
                                          </p:stCondLst>
                                        </p:cTn>
                                        <p:tgtEl>
                                          <p:spTgt spid="476"/>
                                        </p:tgtEl>
                                        <p:attrNameLst>
                                          <p:attrName>style.visibility</p:attrName>
                                        </p:attrNameLst>
                                      </p:cBhvr>
                                      <p:to>
                                        <p:strVal val="visible"/>
                                      </p:to>
                                    </p:set>
                                    <p:animEffect transition="in" filter="fade">
                                      <p:cBhvr>
                                        <p:cTn id="457" dur="500"/>
                                        <p:tgtEl>
                                          <p:spTgt spid="476"/>
                                        </p:tgtEl>
                                      </p:cBhvr>
                                    </p:animEffect>
                                  </p:childTnLst>
                                </p:cTn>
                              </p:par>
                              <p:par>
                                <p:cTn id="458" presetID="10" presetClass="entr" presetSubtype="0" fill="hold" grpId="0" nodeType="withEffect">
                                  <p:stCondLst>
                                    <p:cond delay="750"/>
                                  </p:stCondLst>
                                  <p:childTnLst>
                                    <p:set>
                                      <p:cBhvr>
                                        <p:cTn id="459" dur="1" fill="hold">
                                          <p:stCondLst>
                                            <p:cond delay="0"/>
                                          </p:stCondLst>
                                        </p:cTn>
                                        <p:tgtEl>
                                          <p:spTgt spid="414"/>
                                        </p:tgtEl>
                                        <p:attrNameLst>
                                          <p:attrName>style.visibility</p:attrName>
                                        </p:attrNameLst>
                                      </p:cBhvr>
                                      <p:to>
                                        <p:strVal val="visible"/>
                                      </p:to>
                                    </p:set>
                                    <p:animEffect transition="in" filter="fade">
                                      <p:cBhvr>
                                        <p:cTn id="460" dur="500"/>
                                        <p:tgtEl>
                                          <p:spTgt spid="414"/>
                                        </p:tgtEl>
                                      </p:cBhvr>
                                    </p:animEffect>
                                  </p:childTnLst>
                                </p:cTn>
                              </p:par>
                              <p:par>
                                <p:cTn id="461" presetID="10" presetClass="entr" presetSubtype="0" fill="hold" grpId="0" nodeType="withEffect">
                                  <p:stCondLst>
                                    <p:cond delay="1000"/>
                                  </p:stCondLst>
                                  <p:childTnLst>
                                    <p:set>
                                      <p:cBhvr>
                                        <p:cTn id="462" dur="1" fill="hold">
                                          <p:stCondLst>
                                            <p:cond delay="0"/>
                                          </p:stCondLst>
                                        </p:cTn>
                                        <p:tgtEl>
                                          <p:spTgt spid="444"/>
                                        </p:tgtEl>
                                        <p:attrNameLst>
                                          <p:attrName>style.visibility</p:attrName>
                                        </p:attrNameLst>
                                      </p:cBhvr>
                                      <p:to>
                                        <p:strVal val="visible"/>
                                      </p:to>
                                    </p:set>
                                    <p:animEffect transition="in" filter="fade">
                                      <p:cBhvr>
                                        <p:cTn id="463" dur="500"/>
                                        <p:tgtEl>
                                          <p:spTgt spid="444"/>
                                        </p:tgtEl>
                                      </p:cBhvr>
                                    </p:animEffect>
                                  </p:childTnLst>
                                </p:cTn>
                              </p:par>
                              <p:par>
                                <p:cTn id="464" presetID="10" presetClass="entr" presetSubtype="0" fill="hold" grpId="0" nodeType="withEffect">
                                  <p:stCondLst>
                                    <p:cond delay="1000"/>
                                  </p:stCondLst>
                                  <p:childTnLst>
                                    <p:set>
                                      <p:cBhvr>
                                        <p:cTn id="465" dur="1" fill="hold">
                                          <p:stCondLst>
                                            <p:cond delay="0"/>
                                          </p:stCondLst>
                                        </p:cTn>
                                        <p:tgtEl>
                                          <p:spTgt spid="438"/>
                                        </p:tgtEl>
                                        <p:attrNameLst>
                                          <p:attrName>style.visibility</p:attrName>
                                        </p:attrNameLst>
                                      </p:cBhvr>
                                      <p:to>
                                        <p:strVal val="visible"/>
                                      </p:to>
                                    </p:set>
                                    <p:animEffect transition="in" filter="fade">
                                      <p:cBhvr>
                                        <p:cTn id="466" dur="500"/>
                                        <p:tgtEl>
                                          <p:spTgt spid="438"/>
                                        </p:tgtEl>
                                      </p:cBhvr>
                                    </p:animEffect>
                                  </p:childTnLst>
                                </p:cTn>
                              </p:par>
                              <p:par>
                                <p:cTn id="467" presetID="10" presetClass="entr" presetSubtype="0" fill="hold" grpId="0" nodeType="withEffect">
                                  <p:stCondLst>
                                    <p:cond delay="2250"/>
                                  </p:stCondLst>
                                  <p:childTnLst>
                                    <p:set>
                                      <p:cBhvr>
                                        <p:cTn id="468" dur="1" fill="hold">
                                          <p:stCondLst>
                                            <p:cond delay="0"/>
                                          </p:stCondLst>
                                        </p:cTn>
                                        <p:tgtEl>
                                          <p:spTgt spid="445"/>
                                        </p:tgtEl>
                                        <p:attrNameLst>
                                          <p:attrName>style.visibility</p:attrName>
                                        </p:attrNameLst>
                                      </p:cBhvr>
                                      <p:to>
                                        <p:strVal val="visible"/>
                                      </p:to>
                                    </p:set>
                                    <p:animEffect transition="in" filter="fade">
                                      <p:cBhvr>
                                        <p:cTn id="469" dur="500"/>
                                        <p:tgtEl>
                                          <p:spTgt spid="445"/>
                                        </p:tgtEl>
                                      </p:cBhvr>
                                    </p:animEffect>
                                  </p:childTnLst>
                                </p:cTn>
                              </p:par>
                              <p:par>
                                <p:cTn id="470" presetID="10" presetClass="entr" presetSubtype="0" fill="hold" grpId="0" nodeType="withEffect">
                                  <p:stCondLst>
                                    <p:cond delay="2750"/>
                                  </p:stCondLst>
                                  <p:childTnLst>
                                    <p:set>
                                      <p:cBhvr>
                                        <p:cTn id="471" dur="1" fill="hold">
                                          <p:stCondLst>
                                            <p:cond delay="0"/>
                                          </p:stCondLst>
                                        </p:cTn>
                                        <p:tgtEl>
                                          <p:spTgt spid="418"/>
                                        </p:tgtEl>
                                        <p:attrNameLst>
                                          <p:attrName>style.visibility</p:attrName>
                                        </p:attrNameLst>
                                      </p:cBhvr>
                                      <p:to>
                                        <p:strVal val="visible"/>
                                      </p:to>
                                    </p:set>
                                    <p:animEffect transition="in" filter="fade">
                                      <p:cBhvr>
                                        <p:cTn id="472" dur="500"/>
                                        <p:tgtEl>
                                          <p:spTgt spid="418"/>
                                        </p:tgtEl>
                                      </p:cBhvr>
                                    </p:animEffect>
                                  </p:childTnLst>
                                </p:cTn>
                              </p:par>
                              <p:par>
                                <p:cTn id="473" presetID="10" presetClass="entr" presetSubtype="0" fill="hold" grpId="0" nodeType="withEffect">
                                  <p:stCondLst>
                                    <p:cond delay="3000"/>
                                  </p:stCondLst>
                                  <p:childTnLst>
                                    <p:set>
                                      <p:cBhvr>
                                        <p:cTn id="474" dur="1" fill="hold">
                                          <p:stCondLst>
                                            <p:cond delay="0"/>
                                          </p:stCondLst>
                                        </p:cTn>
                                        <p:tgtEl>
                                          <p:spTgt spid="450"/>
                                        </p:tgtEl>
                                        <p:attrNameLst>
                                          <p:attrName>style.visibility</p:attrName>
                                        </p:attrNameLst>
                                      </p:cBhvr>
                                      <p:to>
                                        <p:strVal val="visible"/>
                                      </p:to>
                                    </p:set>
                                    <p:animEffect transition="in" filter="fade">
                                      <p:cBhvr>
                                        <p:cTn id="475" dur="500"/>
                                        <p:tgtEl>
                                          <p:spTgt spid="450"/>
                                        </p:tgtEl>
                                      </p:cBhvr>
                                    </p:animEffect>
                                  </p:childTnLst>
                                </p:cTn>
                              </p:par>
                              <p:par>
                                <p:cTn id="476" presetID="10" presetClass="entr" presetSubtype="0" fill="hold" grpId="0" nodeType="withEffect">
                                  <p:stCondLst>
                                    <p:cond delay="3250"/>
                                  </p:stCondLst>
                                  <p:childTnLst>
                                    <p:set>
                                      <p:cBhvr>
                                        <p:cTn id="477" dur="1" fill="hold">
                                          <p:stCondLst>
                                            <p:cond delay="0"/>
                                          </p:stCondLst>
                                        </p:cTn>
                                        <p:tgtEl>
                                          <p:spTgt spid="422"/>
                                        </p:tgtEl>
                                        <p:attrNameLst>
                                          <p:attrName>style.visibility</p:attrName>
                                        </p:attrNameLst>
                                      </p:cBhvr>
                                      <p:to>
                                        <p:strVal val="visible"/>
                                      </p:to>
                                    </p:set>
                                    <p:animEffect transition="in" filter="fade">
                                      <p:cBhvr>
                                        <p:cTn id="478" dur="500"/>
                                        <p:tgtEl>
                                          <p:spTgt spid="422"/>
                                        </p:tgtEl>
                                      </p:cBhvr>
                                    </p:animEffect>
                                  </p:childTnLst>
                                </p:cTn>
                              </p:par>
                              <p:par>
                                <p:cTn id="479" presetID="10" presetClass="entr" presetSubtype="0" fill="hold" grpId="0" nodeType="withEffect">
                                  <p:stCondLst>
                                    <p:cond delay="3000"/>
                                  </p:stCondLst>
                                  <p:childTnLst>
                                    <p:set>
                                      <p:cBhvr>
                                        <p:cTn id="480" dur="1" fill="hold">
                                          <p:stCondLst>
                                            <p:cond delay="0"/>
                                          </p:stCondLst>
                                        </p:cTn>
                                        <p:tgtEl>
                                          <p:spTgt spid="427"/>
                                        </p:tgtEl>
                                        <p:attrNameLst>
                                          <p:attrName>style.visibility</p:attrName>
                                        </p:attrNameLst>
                                      </p:cBhvr>
                                      <p:to>
                                        <p:strVal val="visible"/>
                                      </p:to>
                                    </p:set>
                                    <p:animEffect transition="in" filter="fade">
                                      <p:cBhvr>
                                        <p:cTn id="481" dur="500"/>
                                        <p:tgtEl>
                                          <p:spTgt spid="427"/>
                                        </p:tgtEl>
                                      </p:cBhvr>
                                    </p:animEffect>
                                  </p:childTnLst>
                                </p:cTn>
                              </p:par>
                              <p:par>
                                <p:cTn id="482" presetID="10" presetClass="entr" presetSubtype="0" fill="hold" grpId="0" nodeType="withEffect">
                                  <p:stCondLst>
                                    <p:cond delay="3500"/>
                                  </p:stCondLst>
                                  <p:childTnLst>
                                    <p:set>
                                      <p:cBhvr>
                                        <p:cTn id="483" dur="1" fill="hold">
                                          <p:stCondLst>
                                            <p:cond delay="0"/>
                                          </p:stCondLst>
                                        </p:cTn>
                                        <p:tgtEl>
                                          <p:spTgt spid="428"/>
                                        </p:tgtEl>
                                        <p:attrNameLst>
                                          <p:attrName>style.visibility</p:attrName>
                                        </p:attrNameLst>
                                      </p:cBhvr>
                                      <p:to>
                                        <p:strVal val="visible"/>
                                      </p:to>
                                    </p:set>
                                    <p:animEffect transition="in" filter="fade">
                                      <p:cBhvr>
                                        <p:cTn id="484" dur="500"/>
                                        <p:tgtEl>
                                          <p:spTgt spid="428"/>
                                        </p:tgtEl>
                                      </p:cBhvr>
                                    </p:animEffect>
                                  </p:childTnLst>
                                </p:cTn>
                              </p:par>
                              <p:par>
                                <p:cTn id="485" presetID="10" presetClass="entr" presetSubtype="0" fill="hold" grpId="0" nodeType="withEffect">
                                  <p:stCondLst>
                                    <p:cond delay="4500"/>
                                  </p:stCondLst>
                                  <p:childTnLst>
                                    <p:set>
                                      <p:cBhvr>
                                        <p:cTn id="486" dur="1" fill="hold">
                                          <p:stCondLst>
                                            <p:cond delay="0"/>
                                          </p:stCondLst>
                                        </p:cTn>
                                        <p:tgtEl>
                                          <p:spTgt spid="423"/>
                                        </p:tgtEl>
                                        <p:attrNameLst>
                                          <p:attrName>style.visibility</p:attrName>
                                        </p:attrNameLst>
                                      </p:cBhvr>
                                      <p:to>
                                        <p:strVal val="visible"/>
                                      </p:to>
                                    </p:set>
                                    <p:animEffect transition="in" filter="fade">
                                      <p:cBhvr>
                                        <p:cTn id="487" dur="500"/>
                                        <p:tgtEl>
                                          <p:spTgt spid="423"/>
                                        </p:tgtEl>
                                      </p:cBhvr>
                                    </p:animEffect>
                                  </p:childTnLst>
                                </p:cTn>
                              </p:par>
                              <p:par>
                                <p:cTn id="488" presetID="10" presetClass="entr" presetSubtype="0" fill="hold" grpId="0" nodeType="withEffect">
                                  <p:stCondLst>
                                    <p:cond delay="5000"/>
                                  </p:stCondLst>
                                  <p:childTnLst>
                                    <p:set>
                                      <p:cBhvr>
                                        <p:cTn id="489" dur="1" fill="hold">
                                          <p:stCondLst>
                                            <p:cond delay="0"/>
                                          </p:stCondLst>
                                        </p:cTn>
                                        <p:tgtEl>
                                          <p:spTgt spid="462"/>
                                        </p:tgtEl>
                                        <p:attrNameLst>
                                          <p:attrName>style.visibility</p:attrName>
                                        </p:attrNameLst>
                                      </p:cBhvr>
                                      <p:to>
                                        <p:strVal val="visible"/>
                                      </p:to>
                                    </p:set>
                                    <p:animEffect transition="in" filter="fade">
                                      <p:cBhvr>
                                        <p:cTn id="490" dur="500"/>
                                        <p:tgtEl>
                                          <p:spTgt spid="462"/>
                                        </p:tgtEl>
                                      </p:cBhvr>
                                    </p:animEffect>
                                  </p:childTnLst>
                                </p:cTn>
                              </p:par>
                              <p:par>
                                <p:cTn id="491" presetID="10" presetClass="entr" presetSubtype="0" fill="hold" grpId="0" nodeType="withEffect">
                                  <p:stCondLst>
                                    <p:cond delay="5500"/>
                                  </p:stCondLst>
                                  <p:childTnLst>
                                    <p:set>
                                      <p:cBhvr>
                                        <p:cTn id="492" dur="1" fill="hold">
                                          <p:stCondLst>
                                            <p:cond delay="0"/>
                                          </p:stCondLst>
                                        </p:cTn>
                                        <p:tgtEl>
                                          <p:spTgt spid="424"/>
                                        </p:tgtEl>
                                        <p:attrNameLst>
                                          <p:attrName>style.visibility</p:attrName>
                                        </p:attrNameLst>
                                      </p:cBhvr>
                                      <p:to>
                                        <p:strVal val="visible"/>
                                      </p:to>
                                    </p:set>
                                    <p:animEffect transition="in" filter="fade">
                                      <p:cBhvr>
                                        <p:cTn id="493" dur="500"/>
                                        <p:tgtEl>
                                          <p:spTgt spid="424"/>
                                        </p:tgtEl>
                                      </p:cBhvr>
                                    </p:animEffect>
                                  </p:childTnLst>
                                </p:cTn>
                              </p:par>
                              <p:par>
                                <p:cTn id="494" presetID="10" presetClass="entr" presetSubtype="0" fill="hold" grpId="0" nodeType="withEffect">
                                  <p:stCondLst>
                                    <p:cond delay="6000"/>
                                  </p:stCondLst>
                                  <p:childTnLst>
                                    <p:set>
                                      <p:cBhvr>
                                        <p:cTn id="495" dur="1" fill="hold">
                                          <p:stCondLst>
                                            <p:cond delay="0"/>
                                          </p:stCondLst>
                                        </p:cTn>
                                        <p:tgtEl>
                                          <p:spTgt spid="446"/>
                                        </p:tgtEl>
                                        <p:attrNameLst>
                                          <p:attrName>style.visibility</p:attrName>
                                        </p:attrNameLst>
                                      </p:cBhvr>
                                      <p:to>
                                        <p:strVal val="visible"/>
                                      </p:to>
                                    </p:set>
                                    <p:animEffect transition="in" filter="fade">
                                      <p:cBhvr>
                                        <p:cTn id="496" dur="500"/>
                                        <p:tgtEl>
                                          <p:spTgt spid="446"/>
                                        </p:tgtEl>
                                      </p:cBhvr>
                                    </p:animEffect>
                                  </p:childTnLst>
                                </p:cTn>
                              </p:par>
                              <p:par>
                                <p:cTn id="497" presetID="10" presetClass="entr" presetSubtype="0" fill="hold" grpId="0" nodeType="withEffect">
                                  <p:stCondLst>
                                    <p:cond delay="6500"/>
                                  </p:stCondLst>
                                  <p:childTnLst>
                                    <p:set>
                                      <p:cBhvr>
                                        <p:cTn id="498" dur="1" fill="hold">
                                          <p:stCondLst>
                                            <p:cond delay="0"/>
                                          </p:stCondLst>
                                        </p:cTn>
                                        <p:tgtEl>
                                          <p:spTgt spid="473"/>
                                        </p:tgtEl>
                                        <p:attrNameLst>
                                          <p:attrName>style.visibility</p:attrName>
                                        </p:attrNameLst>
                                      </p:cBhvr>
                                      <p:to>
                                        <p:strVal val="visible"/>
                                      </p:to>
                                    </p:set>
                                    <p:animEffect transition="in" filter="fade">
                                      <p:cBhvr>
                                        <p:cTn id="499" dur="500"/>
                                        <p:tgtEl>
                                          <p:spTgt spid="473"/>
                                        </p:tgtEl>
                                      </p:cBhvr>
                                    </p:animEffect>
                                  </p:childTnLst>
                                </p:cTn>
                              </p:par>
                              <p:par>
                                <p:cTn id="500" presetID="10" presetClass="entr" presetSubtype="0" fill="hold" grpId="0" nodeType="withEffect">
                                  <p:stCondLst>
                                    <p:cond delay="6500"/>
                                  </p:stCondLst>
                                  <p:childTnLst>
                                    <p:set>
                                      <p:cBhvr>
                                        <p:cTn id="501" dur="1" fill="hold">
                                          <p:stCondLst>
                                            <p:cond delay="0"/>
                                          </p:stCondLst>
                                        </p:cTn>
                                        <p:tgtEl>
                                          <p:spTgt spid="475"/>
                                        </p:tgtEl>
                                        <p:attrNameLst>
                                          <p:attrName>style.visibility</p:attrName>
                                        </p:attrNameLst>
                                      </p:cBhvr>
                                      <p:to>
                                        <p:strVal val="visible"/>
                                      </p:to>
                                    </p:set>
                                    <p:animEffect transition="in" filter="fade">
                                      <p:cBhvr>
                                        <p:cTn id="502" dur="500"/>
                                        <p:tgtEl>
                                          <p:spTgt spid="475"/>
                                        </p:tgtEl>
                                      </p:cBhvr>
                                    </p:animEffect>
                                  </p:childTnLst>
                                </p:cTn>
                              </p:par>
                              <p:par>
                                <p:cTn id="503" presetID="10" presetClass="entr" presetSubtype="0" fill="hold" grpId="0" nodeType="withEffect">
                                  <p:stCondLst>
                                    <p:cond delay="6500"/>
                                  </p:stCondLst>
                                  <p:childTnLst>
                                    <p:set>
                                      <p:cBhvr>
                                        <p:cTn id="504" dur="1" fill="hold">
                                          <p:stCondLst>
                                            <p:cond delay="0"/>
                                          </p:stCondLst>
                                        </p:cTn>
                                        <p:tgtEl>
                                          <p:spTgt spid="460"/>
                                        </p:tgtEl>
                                        <p:attrNameLst>
                                          <p:attrName>style.visibility</p:attrName>
                                        </p:attrNameLst>
                                      </p:cBhvr>
                                      <p:to>
                                        <p:strVal val="visible"/>
                                      </p:to>
                                    </p:set>
                                    <p:animEffect transition="in" filter="fade">
                                      <p:cBhvr>
                                        <p:cTn id="505" dur="500"/>
                                        <p:tgtEl>
                                          <p:spTgt spid="460"/>
                                        </p:tgtEl>
                                      </p:cBhvr>
                                    </p:animEffect>
                                  </p:childTnLst>
                                </p:cTn>
                              </p:par>
                              <p:par>
                                <p:cTn id="506" presetID="10" presetClass="entr" presetSubtype="0" fill="hold" grpId="0" nodeType="withEffect">
                                  <p:stCondLst>
                                    <p:cond delay="750"/>
                                  </p:stCondLst>
                                  <p:childTnLst>
                                    <p:set>
                                      <p:cBhvr>
                                        <p:cTn id="507" dur="1" fill="hold">
                                          <p:stCondLst>
                                            <p:cond delay="0"/>
                                          </p:stCondLst>
                                        </p:cTn>
                                        <p:tgtEl>
                                          <p:spTgt spid="411"/>
                                        </p:tgtEl>
                                        <p:attrNameLst>
                                          <p:attrName>style.visibility</p:attrName>
                                        </p:attrNameLst>
                                      </p:cBhvr>
                                      <p:to>
                                        <p:strVal val="visible"/>
                                      </p:to>
                                    </p:set>
                                    <p:animEffect transition="in" filter="fade">
                                      <p:cBhvr>
                                        <p:cTn id="508" dur="500"/>
                                        <p:tgtEl>
                                          <p:spTgt spid="411"/>
                                        </p:tgtEl>
                                      </p:cBhvr>
                                    </p:animEffect>
                                  </p:childTnLst>
                                </p:cTn>
                              </p:par>
                              <p:par>
                                <p:cTn id="509" presetID="10" presetClass="entr" presetSubtype="0" fill="hold" grpId="0" nodeType="withEffect">
                                  <p:stCondLst>
                                    <p:cond delay="1000"/>
                                  </p:stCondLst>
                                  <p:childTnLst>
                                    <p:set>
                                      <p:cBhvr>
                                        <p:cTn id="510" dur="1" fill="hold">
                                          <p:stCondLst>
                                            <p:cond delay="0"/>
                                          </p:stCondLst>
                                        </p:cTn>
                                        <p:tgtEl>
                                          <p:spTgt spid="435"/>
                                        </p:tgtEl>
                                        <p:attrNameLst>
                                          <p:attrName>style.visibility</p:attrName>
                                        </p:attrNameLst>
                                      </p:cBhvr>
                                      <p:to>
                                        <p:strVal val="visible"/>
                                      </p:to>
                                    </p:set>
                                    <p:animEffect transition="in" filter="fade">
                                      <p:cBhvr>
                                        <p:cTn id="511" dur="500"/>
                                        <p:tgtEl>
                                          <p:spTgt spid="435"/>
                                        </p:tgtEl>
                                      </p:cBhvr>
                                    </p:animEffect>
                                  </p:childTnLst>
                                </p:cTn>
                              </p:par>
                              <p:par>
                                <p:cTn id="512" presetID="10" presetClass="entr" presetSubtype="0" fill="hold" grpId="0" nodeType="withEffect">
                                  <p:stCondLst>
                                    <p:cond delay="3250"/>
                                  </p:stCondLst>
                                  <p:childTnLst>
                                    <p:set>
                                      <p:cBhvr>
                                        <p:cTn id="513" dur="1" fill="hold">
                                          <p:stCondLst>
                                            <p:cond delay="0"/>
                                          </p:stCondLst>
                                        </p:cTn>
                                        <p:tgtEl>
                                          <p:spTgt spid="421"/>
                                        </p:tgtEl>
                                        <p:attrNameLst>
                                          <p:attrName>style.visibility</p:attrName>
                                        </p:attrNameLst>
                                      </p:cBhvr>
                                      <p:to>
                                        <p:strVal val="visible"/>
                                      </p:to>
                                    </p:set>
                                    <p:animEffect transition="in" filter="fade">
                                      <p:cBhvr>
                                        <p:cTn id="514" dur="500"/>
                                        <p:tgtEl>
                                          <p:spTgt spid="421"/>
                                        </p:tgtEl>
                                      </p:cBhvr>
                                    </p:animEffect>
                                  </p:childTnLst>
                                </p:cTn>
                              </p:par>
                              <p:par>
                                <p:cTn id="515" presetID="10" presetClass="entr" presetSubtype="0" fill="hold" grpId="0" nodeType="withEffect">
                                  <p:stCondLst>
                                    <p:cond delay="4500"/>
                                  </p:stCondLst>
                                  <p:childTnLst>
                                    <p:set>
                                      <p:cBhvr>
                                        <p:cTn id="516" dur="1" fill="hold">
                                          <p:stCondLst>
                                            <p:cond delay="0"/>
                                          </p:stCondLst>
                                        </p:cTn>
                                        <p:tgtEl>
                                          <p:spTgt spid="466"/>
                                        </p:tgtEl>
                                        <p:attrNameLst>
                                          <p:attrName>style.visibility</p:attrName>
                                        </p:attrNameLst>
                                      </p:cBhvr>
                                      <p:to>
                                        <p:strVal val="visible"/>
                                      </p:to>
                                    </p:set>
                                    <p:animEffect transition="in" filter="fade">
                                      <p:cBhvr>
                                        <p:cTn id="517" dur="500"/>
                                        <p:tgtEl>
                                          <p:spTgt spid="466"/>
                                        </p:tgtEl>
                                      </p:cBhvr>
                                    </p:animEffect>
                                  </p:childTnLst>
                                </p:cTn>
                              </p:par>
                              <p:par>
                                <p:cTn id="518" presetID="10" presetClass="entr" presetSubtype="0" fill="hold" grpId="0" nodeType="withEffect">
                                  <p:stCondLst>
                                    <p:cond delay="500"/>
                                  </p:stCondLst>
                                  <p:childTnLst>
                                    <p:set>
                                      <p:cBhvr>
                                        <p:cTn id="519" dur="1" fill="hold">
                                          <p:stCondLst>
                                            <p:cond delay="0"/>
                                          </p:stCondLst>
                                        </p:cTn>
                                        <p:tgtEl>
                                          <p:spTgt spid="474"/>
                                        </p:tgtEl>
                                        <p:attrNameLst>
                                          <p:attrName>style.visibility</p:attrName>
                                        </p:attrNameLst>
                                      </p:cBhvr>
                                      <p:to>
                                        <p:strVal val="visible"/>
                                      </p:to>
                                    </p:set>
                                    <p:animEffect transition="in" filter="fade">
                                      <p:cBhvr>
                                        <p:cTn id="520" dur="500"/>
                                        <p:tgtEl>
                                          <p:spTgt spid="474"/>
                                        </p:tgtEl>
                                      </p:cBhvr>
                                    </p:animEffect>
                                  </p:childTnLst>
                                </p:cTn>
                              </p:par>
                              <p:par>
                                <p:cTn id="521" presetID="10" presetClass="entr" presetSubtype="0" fill="hold" grpId="0" nodeType="withEffect">
                                  <p:stCondLst>
                                    <p:cond delay="500"/>
                                  </p:stCondLst>
                                  <p:childTnLst>
                                    <p:set>
                                      <p:cBhvr>
                                        <p:cTn id="522" dur="1" fill="hold">
                                          <p:stCondLst>
                                            <p:cond delay="0"/>
                                          </p:stCondLst>
                                        </p:cTn>
                                        <p:tgtEl>
                                          <p:spTgt spid="432"/>
                                        </p:tgtEl>
                                        <p:attrNameLst>
                                          <p:attrName>style.visibility</p:attrName>
                                        </p:attrNameLst>
                                      </p:cBhvr>
                                      <p:to>
                                        <p:strVal val="visible"/>
                                      </p:to>
                                    </p:set>
                                    <p:animEffect transition="in" filter="fade">
                                      <p:cBhvr>
                                        <p:cTn id="523" dur="500"/>
                                        <p:tgtEl>
                                          <p:spTgt spid="432"/>
                                        </p:tgtEl>
                                      </p:cBhvr>
                                    </p:animEffect>
                                  </p:childTnLst>
                                </p:cTn>
                              </p:par>
                              <p:par>
                                <p:cTn id="524" presetID="10" presetClass="entr" presetSubtype="0" fill="hold" grpId="0" nodeType="withEffect">
                                  <p:stCondLst>
                                    <p:cond delay="1000"/>
                                  </p:stCondLst>
                                  <p:childTnLst>
                                    <p:set>
                                      <p:cBhvr>
                                        <p:cTn id="525" dur="1" fill="hold">
                                          <p:stCondLst>
                                            <p:cond delay="0"/>
                                          </p:stCondLst>
                                        </p:cTn>
                                        <p:tgtEl>
                                          <p:spTgt spid="433"/>
                                        </p:tgtEl>
                                        <p:attrNameLst>
                                          <p:attrName>style.visibility</p:attrName>
                                        </p:attrNameLst>
                                      </p:cBhvr>
                                      <p:to>
                                        <p:strVal val="visible"/>
                                      </p:to>
                                    </p:set>
                                    <p:animEffect transition="in" filter="fade">
                                      <p:cBhvr>
                                        <p:cTn id="526" dur="500"/>
                                        <p:tgtEl>
                                          <p:spTgt spid="433"/>
                                        </p:tgtEl>
                                      </p:cBhvr>
                                    </p:animEffect>
                                  </p:childTnLst>
                                </p:cTn>
                              </p:par>
                              <p:par>
                                <p:cTn id="527" presetID="10" presetClass="entr" presetSubtype="0" fill="hold" grpId="0" nodeType="withEffect">
                                  <p:stCondLst>
                                    <p:cond delay="500"/>
                                  </p:stCondLst>
                                  <p:childTnLst>
                                    <p:set>
                                      <p:cBhvr>
                                        <p:cTn id="528" dur="1" fill="hold">
                                          <p:stCondLst>
                                            <p:cond delay="0"/>
                                          </p:stCondLst>
                                        </p:cTn>
                                        <p:tgtEl>
                                          <p:spTgt spid="534"/>
                                        </p:tgtEl>
                                        <p:attrNameLst>
                                          <p:attrName>style.visibility</p:attrName>
                                        </p:attrNameLst>
                                      </p:cBhvr>
                                      <p:to>
                                        <p:strVal val="visible"/>
                                      </p:to>
                                    </p:set>
                                    <p:animEffect transition="in" filter="fade">
                                      <p:cBhvr>
                                        <p:cTn id="529" dur="500"/>
                                        <p:tgtEl>
                                          <p:spTgt spid="534"/>
                                        </p:tgtEl>
                                      </p:cBhvr>
                                    </p:animEffect>
                                  </p:childTnLst>
                                </p:cTn>
                              </p:par>
                              <p:par>
                                <p:cTn id="530" presetID="10" presetClass="entr" presetSubtype="0" fill="hold" grpId="0" nodeType="withEffect">
                                  <p:stCondLst>
                                    <p:cond delay="1000"/>
                                  </p:stCondLst>
                                  <p:childTnLst>
                                    <p:set>
                                      <p:cBhvr>
                                        <p:cTn id="531" dur="1" fill="hold">
                                          <p:stCondLst>
                                            <p:cond delay="0"/>
                                          </p:stCondLst>
                                        </p:cTn>
                                        <p:tgtEl>
                                          <p:spTgt spid="463"/>
                                        </p:tgtEl>
                                        <p:attrNameLst>
                                          <p:attrName>style.visibility</p:attrName>
                                        </p:attrNameLst>
                                      </p:cBhvr>
                                      <p:to>
                                        <p:strVal val="visible"/>
                                      </p:to>
                                    </p:set>
                                    <p:animEffect transition="in" filter="fade">
                                      <p:cBhvr>
                                        <p:cTn id="532" dur="500"/>
                                        <p:tgtEl>
                                          <p:spTgt spid="463"/>
                                        </p:tgtEl>
                                      </p:cBhvr>
                                    </p:animEffect>
                                  </p:childTnLst>
                                </p:cTn>
                              </p:par>
                              <p:par>
                                <p:cTn id="533" presetID="10" presetClass="entr" presetSubtype="0" fill="hold" grpId="0" nodeType="withEffect">
                                  <p:stCondLst>
                                    <p:cond delay="1000"/>
                                  </p:stCondLst>
                                  <p:childTnLst>
                                    <p:set>
                                      <p:cBhvr>
                                        <p:cTn id="534" dur="1" fill="hold">
                                          <p:stCondLst>
                                            <p:cond delay="0"/>
                                          </p:stCondLst>
                                        </p:cTn>
                                        <p:tgtEl>
                                          <p:spTgt spid="536"/>
                                        </p:tgtEl>
                                        <p:attrNameLst>
                                          <p:attrName>style.visibility</p:attrName>
                                        </p:attrNameLst>
                                      </p:cBhvr>
                                      <p:to>
                                        <p:strVal val="visible"/>
                                      </p:to>
                                    </p:set>
                                    <p:animEffect transition="in" filter="fade">
                                      <p:cBhvr>
                                        <p:cTn id="535" dur="500"/>
                                        <p:tgtEl>
                                          <p:spTgt spid="536"/>
                                        </p:tgtEl>
                                      </p:cBhvr>
                                    </p:animEffect>
                                  </p:childTnLst>
                                </p:cTn>
                              </p:par>
                              <p:par>
                                <p:cTn id="536" presetID="10" presetClass="entr" presetSubtype="0" fill="hold" grpId="0" nodeType="withEffect">
                                  <p:stCondLst>
                                    <p:cond delay="500"/>
                                  </p:stCondLst>
                                  <p:childTnLst>
                                    <p:set>
                                      <p:cBhvr>
                                        <p:cTn id="537" dur="1" fill="hold">
                                          <p:stCondLst>
                                            <p:cond delay="0"/>
                                          </p:stCondLst>
                                        </p:cTn>
                                        <p:tgtEl>
                                          <p:spTgt spid="425"/>
                                        </p:tgtEl>
                                        <p:attrNameLst>
                                          <p:attrName>style.visibility</p:attrName>
                                        </p:attrNameLst>
                                      </p:cBhvr>
                                      <p:to>
                                        <p:strVal val="visible"/>
                                      </p:to>
                                    </p:set>
                                    <p:animEffect transition="in" filter="fade">
                                      <p:cBhvr>
                                        <p:cTn id="538" dur="500"/>
                                        <p:tgtEl>
                                          <p:spTgt spid="425"/>
                                        </p:tgtEl>
                                      </p:cBhvr>
                                    </p:animEffect>
                                  </p:childTnLst>
                                </p:cTn>
                              </p:par>
                              <p:par>
                                <p:cTn id="539" presetID="10" presetClass="entr" presetSubtype="0" fill="hold" grpId="0" nodeType="withEffect">
                                  <p:stCondLst>
                                    <p:cond delay="500"/>
                                  </p:stCondLst>
                                  <p:childTnLst>
                                    <p:set>
                                      <p:cBhvr>
                                        <p:cTn id="540" dur="1" fill="hold">
                                          <p:stCondLst>
                                            <p:cond delay="0"/>
                                          </p:stCondLst>
                                        </p:cTn>
                                        <p:tgtEl>
                                          <p:spTgt spid="430"/>
                                        </p:tgtEl>
                                        <p:attrNameLst>
                                          <p:attrName>style.visibility</p:attrName>
                                        </p:attrNameLst>
                                      </p:cBhvr>
                                      <p:to>
                                        <p:strVal val="visible"/>
                                      </p:to>
                                    </p:set>
                                    <p:animEffect transition="in" filter="fade">
                                      <p:cBhvr>
                                        <p:cTn id="541" dur="500"/>
                                        <p:tgtEl>
                                          <p:spTgt spid="430"/>
                                        </p:tgtEl>
                                      </p:cBhvr>
                                    </p:animEffect>
                                  </p:childTnLst>
                                </p:cTn>
                              </p:par>
                              <p:par>
                                <p:cTn id="542" presetID="10" presetClass="entr" presetSubtype="0" fill="hold" grpId="0" nodeType="withEffect">
                                  <p:stCondLst>
                                    <p:cond delay="500"/>
                                  </p:stCondLst>
                                  <p:childTnLst>
                                    <p:set>
                                      <p:cBhvr>
                                        <p:cTn id="543" dur="1" fill="hold">
                                          <p:stCondLst>
                                            <p:cond delay="0"/>
                                          </p:stCondLst>
                                        </p:cTn>
                                        <p:tgtEl>
                                          <p:spTgt spid="429"/>
                                        </p:tgtEl>
                                        <p:attrNameLst>
                                          <p:attrName>style.visibility</p:attrName>
                                        </p:attrNameLst>
                                      </p:cBhvr>
                                      <p:to>
                                        <p:strVal val="visible"/>
                                      </p:to>
                                    </p:set>
                                    <p:animEffect transition="in" filter="fade">
                                      <p:cBhvr>
                                        <p:cTn id="544" dur="500"/>
                                        <p:tgtEl>
                                          <p:spTgt spid="429"/>
                                        </p:tgtEl>
                                      </p:cBhvr>
                                    </p:animEffect>
                                  </p:childTnLst>
                                </p:cTn>
                              </p:par>
                              <p:par>
                                <p:cTn id="545" presetID="10" presetClass="entr" presetSubtype="0" fill="hold" grpId="0" nodeType="withEffect">
                                  <p:stCondLst>
                                    <p:cond delay="6300"/>
                                  </p:stCondLst>
                                  <p:childTnLst>
                                    <p:set>
                                      <p:cBhvr>
                                        <p:cTn id="546" dur="1" fill="hold">
                                          <p:stCondLst>
                                            <p:cond delay="0"/>
                                          </p:stCondLst>
                                        </p:cTn>
                                        <p:tgtEl>
                                          <p:spTgt spid="477"/>
                                        </p:tgtEl>
                                        <p:attrNameLst>
                                          <p:attrName>style.visibility</p:attrName>
                                        </p:attrNameLst>
                                      </p:cBhvr>
                                      <p:to>
                                        <p:strVal val="visible"/>
                                      </p:to>
                                    </p:set>
                                    <p:animEffect transition="in" filter="fade">
                                      <p:cBhvr>
                                        <p:cTn id="547" dur="500"/>
                                        <p:tgtEl>
                                          <p:spTgt spid="477"/>
                                        </p:tgtEl>
                                      </p:cBhvr>
                                    </p:animEffect>
                                  </p:childTnLst>
                                </p:cTn>
                              </p:par>
                              <p:par>
                                <p:cTn id="548" presetID="10" presetClass="entr" presetSubtype="0" fill="hold" grpId="0" nodeType="withEffect">
                                  <p:stCondLst>
                                    <p:cond delay="5000"/>
                                  </p:stCondLst>
                                  <p:childTnLst>
                                    <p:set>
                                      <p:cBhvr>
                                        <p:cTn id="549" dur="1" fill="hold">
                                          <p:stCondLst>
                                            <p:cond delay="0"/>
                                          </p:stCondLst>
                                        </p:cTn>
                                        <p:tgtEl>
                                          <p:spTgt spid="467"/>
                                        </p:tgtEl>
                                        <p:attrNameLst>
                                          <p:attrName>style.visibility</p:attrName>
                                        </p:attrNameLst>
                                      </p:cBhvr>
                                      <p:to>
                                        <p:strVal val="visible"/>
                                      </p:to>
                                    </p:set>
                                    <p:animEffect transition="in" filter="fade">
                                      <p:cBhvr>
                                        <p:cTn id="550" dur="500"/>
                                        <p:tgtEl>
                                          <p:spTgt spid="467"/>
                                        </p:tgtEl>
                                      </p:cBhvr>
                                    </p:animEffect>
                                  </p:childTnLst>
                                </p:cTn>
                              </p:par>
                              <p:par>
                                <p:cTn id="551" presetID="10" presetClass="entr" presetSubtype="0" fill="hold" grpId="0" nodeType="withEffect">
                                  <p:stCondLst>
                                    <p:cond delay="5200"/>
                                  </p:stCondLst>
                                  <p:childTnLst>
                                    <p:set>
                                      <p:cBhvr>
                                        <p:cTn id="552" dur="1" fill="hold">
                                          <p:stCondLst>
                                            <p:cond delay="0"/>
                                          </p:stCondLst>
                                        </p:cTn>
                                        <p:tgtEl>
                                          <p:spTgt spid="464"/>
                                        </p:tgtEl>
                                        <p:attrNameLst>
                                          <p:attrName>style.visibility</p:attrName>
                                        </p:attrNameLst>
                                      </p:cBhvr>
                                      <p:to>
                                        <p:strVal val="visible"/>
                                      </p:to>
                                    </p:set>
                                    <p:animEffect transition="in" filter="fade">
                                      <p:cBhvr>
                                        <p:cTn id="553" dur="500"/>
                                        <p:tgtEl>
                                          <p:spTgt spid="464"/>
                                        </p:tgtEl>
                                      </p:cBhvr>
                                    </p:animEffect>
                                  </p:childTnLst>
                                </p:cTn>
                              </p:par>
                              <p:par>
                                <p:cTn id="554" presetID="10" presetClass="entr" presetSubtype="0" fill="hold" grpId="0" nodeType="withEffect">
                                  <p:stCondLst>
                                    <p:cond delay="5000"/>
                                  </p:stCondLst>
                                  <p:childTnLst>
                                    <p:set>
                                      <p:cBhvr>
                                        <p:cTn id="555" dur="1" fill="hold">
                                          <p:stCondLst>
                                            <p:cond delay="0"/>
                                          </p:stCondLst>
                                        </p:cTn>
                                        <p:tgtEl>
                                          <p:spTgt spid="472"/>
                                        </p:tgtEl>
                                        <p:attrNameLst>
                                          <p:attrName>style.visibility</p:attrName>
                                        </p:attrNameLst>
                                      </p:cBhvr>
                                      <p:to>
                                        <p:strVal val="visible"/>
                                      </p:to>
                                    </p:set>
                                    <p:animEffect transition="in" filter="fade">
                                      <p:cBhvr>
                                        <p:cTn id="556" dur="500"/>
                                        <p:tgtEl>
                                          <p:spTgt spid="472"/>
                                        </p:tgtEl>
                                      </p:cBhvr>
                                    </p:animEffect>
                                  </p:childTnLst>
                                </p:cTn>
                              </p:par>
                              <p:par>
                                <p:cTn id="557" presetID="10" presetClass="entr" presetSubtype="0" fill="hold" grpId="0" nodeType="withEffect">
                                  <p:stCondLst>
                                    <p:cond delay="500"/>
                                  </p:stCondLst>
                                  <p:childTnLst>
                                    <p:set>
                                      <p:cBhvr>
                                        <p:cTn id="558" dur="1" fill="hold">
                                          <p:stCondLst>
                                            <p:cond delay="0"/>
                                          </p:stCondLst>
                                        </p:cTn>
                                        <p:tgtEl>
                                          <p:spTgt spid="417"/>
                                        </p:tgtEl>
                                        <p:attrNameLst>
                                          <p:attrName>style.visibility</p:attrName>
                                        </p:attrNameLst>
                                      </p:cBhvr>
                                      <p:to>
                                        <p:strVal val="visible"/>
                                      </p:to>
                                    </p:set>
                                    <p:animEffect transition="in" filter="fade">
                                      <p:cBhvr>
                                        <p:cTn id="559" dur="500"/>
                                        <p:tgtEl>
                                          <p:spTgt spid="417"/>
                                        </p:tgtEl>
                                      </p:cBhvr>
                                    </p:animEffect>
                                  </p:childTnLst>
                                </p:cTn>
                              </p:par>
                              <p:par>
                                <p:cTn id="560" presetID="10" presetClass="entr" presetSubtype="0" fill="hold" grpId="0" nodeType="withEffect">
                                  <p:stCondLst>
                                    <p:cond delay="2750"/>
                                  </p:stCondLst>
                                  <p:childTnLst>
                                    <p:set>
                                      <p:cBhvr>
                                        <p:cTn id="561" dur="1" fill="hold">
                                          <p:stCondLst>
                                            <p:cond delay="0"/>
                                          </p:stCondLst>
                                        </p:cTn>
                                        <p:tgtEl>
                                          <p:spTgt spid="469"/>
                                        </p:tgtEl>
                                        <p:attrNameLst>
                                          <p:attrName>style.visibility</p:attrName>
                                        </p:attrNameLst>
                                      </p:cBhvr>
                                      <p:to>
                                        <p:strVal val="visible"/>
                                      </p:to>
                                    </p:set>
                                    <p:animEffect transition="in" filter="fade">
                                      <p:cBhvr>
                                        <p:cTn id="562" dur="500"/>
                                        <p:tgtEl>
                                          <p:spTgt spid="469"/>
                                        </p:tgtEl>
                                      </p:cBhvr>
                                    </p:animEffect>
                                  </p:childTnLst>
                                </p:cTn>
                              </p:par>
                              <p:par>
                                <p:cTn id="563" presetID="10" presetClass="entr" presetSubtype="0" fill="hold" grpId="0" nodeType="withEffect">
                                  <p:stCondLst>
                                    <p:cond delay="3250"/>
                                  </p:stCondLst>
                                  <p:childTnLst>
                                    <p:set>
                                      <p:cBhvr>
                                        <p:cTn id="564" dur="1" fill="hold">
                                          <p:stCondLst>
                                            <p:cond delay="0"/>
                                          </p:stCondLst>
                                        </p:cTn>
                                        <p:tgtEl>
                                          <p:spTgt spid="470"/>
                                        </p:tgtEl>
                                        <p:attrNameLst>
                                          <p:attrName>style.visibility</p:attrName>
                                        </p:attrNameLst>
                                      </p:cBhvr>
                                      <p:to>
                                        <p:strVal val="visible"/>
                                      </p:to>
                                    </p:set>
                                    <p:animEffect transition="in" filter="fade">
                                      <p:cBhvr>
                                        <p:cTn id="565" dur="500"/>
                                        <p:tgtEl>
                                          <p:spTgt spid="470"/>
                                        </p:tgtEl>
                                      </p:cBhvr>
                                    </p:animEffect>
                                  </p:childTnLst>
                                </p:cTn>
                              </p:par>
                              <p:par>
                                <p:cTn id="566" presetID="10" presetClass="entr" presetSubtype="0" fill="hold" grpId="0" nodeType="withEffect">
                                  <p:stCondLst>
                                    <p:cond delay="500"/>
                                  </p:stCondLst>
                                  <p:childTnLst>
                                    <p:set>
                                      <p:cBhvr>
                                        <p:cTn id="567" dur="1" fill="hold">
                                          <p:stCondLst>
                                            <p:cond delay="0"/>
                                          </p:stCondLst>
                                        </p:cTn>
                                        <p:tgtEl>
                                          <p:spTgt spid="471"/>
                                        </p:tgtEl>
                                        <p:attrNameLst>
                                          <p:attrName>style.visibility</p:attrName>
                                        </p:attrNameLst>
                                      </p:cBhvr>
                                      <p:to>
                                        <p:strVal val="visible"/>
                                      </p:to>
                                    </p:set>
                                    <p:animEffect transition="in" filter="fade">
                                      <p:cBhvr>
                                        <p:cTn id="568" dur="500"/>
                                        <p:tgtEl>
                                          <p:spTgt spid="471"/>
                                        </p:tgtEl>
                                      </p:cBhvr>
                                    </p:animEffect>
                                  </p:childTnLst>
                                </p:cTn>
                              </p:par>
                              <p:par>
                                <p:cTn id="569" presetID="10" presetClass="entr" presetSubtype="0" fill="hold" grpId="0" nodeType="withEffect">
                                  <p:stCondLst>
                                    <p:cond delay="250"/>
                                  </p:stCondLst>
                                  <p:childTnLst>
                                    <p:set>
                                      <p:cBhvr>
                                        <p:cTn id="570" dur="1" fill="hold">
                                          <p:stCondLst>
                                            <p:cond delay="0"/>
                                          </p:stCondLst>
                                        </p:cTn>
                                        <p:tgtEl>
                                          <p:spTgt spid="535"/>
                                        </p:tgtEl>
                                        <p:attrNameLst>
                                          <p:attrName>style.visibility</p:attrName>
                                        </p:attrNameLst>
                                      </p:cBhvr>
                                      <p:to>
                                        <p:strVal val="visible"/>
                                      </p:to>
                                    </p:set>
                                    <p:animEffect transition="in" filter="fade">
                                      <p:cBhvr>
                                        <p:cTn id="571" dur="500"/>
                                        <p:tgtEl>
                                          <p:spTgt spid="535"/>
                                        </p:tgtEl>
                                      </p:cBhvr>
                                    </p:animEffect>
                                  </p:childTnLst>
                                </p:cTn>
                              </p:par>
                              <p:par>
                                <p:cTn id="572" presetID="10" presetClass="entr" presetSubtype="0" fill="hold" grpId="0" nodeType="withEffect">
                                  <p:stCondLst>
                                    <p:cond delay="3500"/>
                                  </p:stCondLst>
                                  <p:childTnLst>
                                    <p:set>
                                      <p:cBhvr>
                                        <p:cTn id="573" dur="1" fill="hold">
                                          <p:stCondLst>
                                            <p:cond delay="0"/>
                                          </p:stCondLst>
                                        </p:cTn>
                                        <p:tgtEl>
                                          <p:spTgt spid="489"/>
                                        </p:tgtEl>
                                        <p:attrNameLst>
                                          <p:attrName>style.visibility</p:attrName>
                                        </p:attrNameLst>
                                      </p:cBhvr>
                                      <p:to>
                                        <p:strVal val="visible"/>
                                      </p:to>
                                    </p:set>
                                    <p:animEffect transition="in" filter="fade">
                                      <p:cBhvr>
                                        <p:cTn id="574" dur="500"/>
                                        <p:tgtEl>
                                          <p:spTgt spid="489"/>
                                        </p:tgtEl>
                                      </p:cBhvr>
                                    </p:animEffect>
                                  </p:childTnLst>
                                </p:cTn>
                              </p:par>
                              <p:par>
                                <p:cTn id="575" presetID="10" presetClass="entr" presetSubtype="0" fill="hold" grpId="0" nodeType="withEffect">
                                  <p:stCondLst>
                                    <p:cond delay="4500"/>
                                  </p:stCondLst>
                                  <p:childTnLst>
                                    <p:set>
                                      <p:cBhvr>
                                        <p:cTn id="576" dur="1" fill="hold">
                                          <p:stCondLst>
                                            <p:cond delay="0"/>
                                          </p:stCondLst>
                                        </p:cTn>
                                        <p:tgtEl>
                                          <p:spTgt spid="396"/>
                                        </p:tgtEl>
                                        <p:attrNameLst>
                                          <p:attrName>style.visibility</p:attrName>
                                        </p:attrNameLst>
                                      </p:cBhvr>
                                      <p:to>
                                        <p:strVal val="visible"/>
                                      </p:to>
                                    </p:set>
                                    <p:animEffect transition="in" filter="fade">
                                      <p:cBhvr>
                                        <p:cTn id="577" dur="500"/>
                                        <p:tgtEl>
                                          <p:spTgt spid="396"/>
                                        </p:tgtEl>
                                      </p:cBhvr>
                                    </p:animEffect>
                                  </p:childTnLst>
                                </p:cTn>
                              </p:par>
                              <p:par>
                                <p:cTn id="578" presetID="10" presetClass="entr" presetSubtype="0" fill="hold" grpId="0" nodeType="withEffect">
                                  <p:stCondLst>
                                    <p:cond delay="750"/>
                                  </p:stCondLst>
                                  <p:childTnLst>
                                    <p:set>
                                      <p:cBhvr>
                                        <p:cTn id="579" dur="1" fill="hold">
                                          <p:stCondLst>
                                            <p:cond delay="0"/>
                                          </p:stCondLst>
                                        </p:cTn>
                                        <p:tgtEl>
                                          <p:spTgt spid="496"/>
                                        </p:tgtEl>
                                        <p:attrNameLst>
                                          <p:attrName>style.visibility</p:attrName>
                                        </p:attrNameLst>
                                      </p:cBhvr>
                                      <p:to>
                                        <p:strVal val="visible"/>
                                      </p:to>
                                    </p:set>
                                    <p:animEffect transition="in" filter="fade">
                                      <p:cBhvr>
                                        <p:cTn id="580" dur="500"/>
                                        <p:tgtEl>
                                          <p:spTgt spid="496"/>
                                        </p:tgtEl>
                                      </p:cBhvr>
                                    </p:animEffect>
                                  </p:childTnLst>
                                </p:cTn>
                              </p:par>
                              <p:par>
                                <p:cTn id="581" presetID="10" presetClass="entr" presetSubtype="0" fill="hold" grpId="0" nodeType="withEffect">
                                  <p:stCondLst>
                                    <p:cond delay="5000"/>
                                  </p:stCondLst>
                                  <p:childTnLst>
                                    <p:set>
                                      <p:cBhvr>
                                        <p:cTn id="582" dur="1" fill="hold">
                                          <p:stCondLst>
                                            <p:cond delay="0"/>
                                          </p:stCondLst>
                                        </p:cTn>
                                        <p:tgtEl>
                                          <p:spTgt spid="484"/>
                                        </p:tgtEl>
                                        <p:attrNameLst>
                                          <p:attrName>style.visibility</p:attrName>
                                        </p:attrNameLst>
                                      </p:cBhvr>
                                      <p:to>
                                        <p:strVal val="visible"/>
                                      </p:to>
                                    </p:set>
                                    <p:animEffect transition="in" filter="fade">
                                      <p:cBhvr>
                                        <p:cTn id="583" dur="500"/>
                                        <p:tgtEl>
                                          <p:spTgt spid="484"/>
                                        </p:tgtEl>
                                      </p:cBhvr>
                                    </p:animEffect>
                                  </p:childTnLst>
                                </p:cTn>
                              </p:par>
                              <p:par>
                                <p:cTn id="584" presetID="10" presetClass="entr" presetSubtype="0" fill="hold" grpId="0" nodeType="withEffect">
                                  <p:stCondLst>
                                    <p:cond delay="5000"/>
                                  </p:stCondLst>
                                  <p:childTnLst>
                                    <p:set>
                                      <p:cBhvr>
                                        <p:cTn id="585" dur="1" fill="hold">
                                          <p:stCondLst>
                                            <p:cond delay="0"/>
                                          </p:stCondLst>
                                        </p:cTn>
                                        <p:tgtEl>
                                          <p:spTgt spid="404"/>
                                        </p:tgtEl>
                                        <p:attrNameLst>
                                          <p:attrName>style.visibility</p:attrName>
                                        </p:attrNameLst>
                                      </p:cBhvr>
                                      <p:to>
                                        <p:strVal val="visible"/>
                                      </p:to>
                                    </p:set>
                                    <p:animEffect transition="in" filter="fade">
                                      <p:cBhvr>
                                        <p:cTn id="586" dur="500"/>
                                        <p:tgtEl>
                                          <p:spTgt spid="404"/>
                                        </p:tgtEl>
                                      </p:cBhvr>
                                    </p:animEffect>
                                  </p:childTnLst>
                                </p:cTn>
                              </p:par>
                              <p:par>
                                <p:cTn id="587" presetID="10" presetClass="entr" presetSubtype="0" fill="hold" grpId="0" nodeType="withEffect">
                                  <p:stCondLst>
                                    <p:cond delay="5500"/>
                                  </p:stCondLst>
                                  <p:childTnLst>
                                    <p:set>
                                      <p:cBhvr>
                                        <p:cTn id="588" dur="1" fill="hold">
                                          <p:stCondLst>
                                            <p:cond delay="0"/>
                                          </p:stCondLst>
                                        </p:cTn>
                                        <p:tgtEl>
                                          <p:spTgt spid="408"/>
                                        </p:tgtEl>
                                        <p:attrNameLst>
                                          <p:attrName>style.visibility</p:attrName>
                                        </p:attrNameLst>
                                      </p:cBhvr>
                                      <p:to>
                                        <p:strVal val="visible"/>
                                      </p:to>
                                    </p:set>
                                    <p:animEffect transition="in" filter="fade">
                                      <p:cBhvr>
                                        <p:cTn id="589" dur="500"/>
                                        <p:tgtEl>
                                          <p:spTgt spid="408"/>
                                        </p:tgtEl>
                                      </p:cBhvr>
                                    </p:animEffect>
                                  </p:childTnLst>
                                </p:cTn>
                              </p:par>
                              <p:par>
                                <p:cTn id="590" presetID="10" presetClass="entr" presetSubtype="0" fill="hold" grpId="0" nodeType="withEffect">
                                  <p:stCondLst>
                                    <p:cond delay="800"/>
                                  </p:stCondLst>
                                  <p:childTnLst>
                                    <p:set>
                                      <p:cBhvr>
                                        <p:cTn id="591" dur="1" fill="hold">
                                          <p:stCondLst>
                                            <p:cond delay="0"/>
                                          </p:stCondLst>
                                        </p:cTn>
                                        <p:tgtEl>
                                          <p:spTgt spid="497"/>
                                        </p:tgtEl>
                                        <p:attrNameLst>
                                          <p:attrName>style.visibility</p:attrName>
                                        </p:attrNameLst>
                                      </p:cBhvr>
                                      <p:to>
                                        <p:strVal val="visible"/>
                                      </p:to>
                                    </p:set>
                                    <p:animEffect transition="in" filter="fade">
                                      <p:cBhvr>
                                        <p:cTn id="592" dur="500"/>
                                        <p:tgtEl>
                                          <p:spTgt spid="497"/>
                                        </p:tgtEl>
                                      </p:cBhvr>
                                    </p:animEffect>
                                  </p:childTnLst>
                                </p:cTn>
                              </p:par>
                              <p:par>
                                <p:cTn id="593" presetID="10" presetClass="entr" presetSubtype="0" fill="hold" grpId="0" nodeType="withEffect">
                                  <p:stCondLst>
                                    <p:cond delay="5400"/>
                                  </p:stCondLst>
                                  <p:childTnLst>
                                    <p:set>
                                      <p:cBhvr>
                                        <p:cTn id="594" dur="1" fill="hold">
                                          <p:stCondLst>
                                            <p:cond delay="0"/>
                                          </p:stCondLst>
                                        </p:cTn>
                                        <p:tgtEl>
                                          <p:spTgt spid="409"/>
                                        </p:tgtEl>
                                        <p:attrNameLst>
                                          <p:attrName>style.visibility</p:attrName>
                                        </p:attrNameLst>
                                      </p:cBhvr>
                                      <p:to>
                                        <p:strVal val="visible"/>
                                      </p:to>
                                    </p:set>
                                    <p:animEffect transition="in" filter="fade">
                                      <p:cBhvr>
                                        <p:cTn id="595" dur="500"/>
                                        <p:tgtEl>
                                          <p:spTgt spid="409"/>
                                        </p:tgtEl>
                                      </p:cBhvr>
                                    </p:animEffect>
                                  </p:childTnLst>
                                </p:cTn>
                              </p:par>
                              <p:par>
                                <p:cTn id="596" presetID="10" presetClass="entr" presetSubtype="0" fill="hold" grpId="0" nodeType="withEffect">
                                  <p:stCondLst>
                                    <p:cond delay="0"/>
                                  </p:stCondLst>
                                  <p:childTnLst>
                                    <p:set>
                                      <p:cBhvr>
                                        <p:cTn id="597" dur="1" fill="hold">
                                          <p:stCondLst>
                                            <p:cond delay="0"/>
                                          </p:stCondLst>
                                        </p:cTn>
                                        <p:tgtEl>
                                          <p:spTgt spid="499"/>
                                        </p:tgtEl>
                                        <p:attrNameLst>
                                          <p:attrName>style.visibility</p:attrName>
                                        </p:attrNameLst>
                                      </p:cBhvr>
                                      <p:to>
                                        <p:strVal val="visible"/>
                                      </p:to>
                                    </p:set>
                                    <p:animEffect transition="in" filter="fade">
                                      <p:cBhvr>
                                        <p:cTn id="598" dur="500"/>
                                        <p:tgtEl>
                                          <p:spTgt spid="499"/>
                                        </p:tgtEl>
                                      </p:cBhvr>
                                    </p:animEffect>
                                  </p:childTnLst>
                                </p:cTn>
                              </p:par>
                              <p:par>
                                <p:cTn id="599" presetID="10" presetClass="entr" presetSubtype="0" fill="hold" grpId="0" nodeType="withEffect">
                                  <p:stCondLst>
                                    <p:cond delay="0"/>
                                  </p:stCondLst>
                                  <p:childTnLst>
                                    <p:set>
                                      <p:cBhvr>
                                        <p:cTn id="600" dur="1" fill="hold">
                                          <p:stCondLst>
                                            <p:cond delay="0"/>
                                          </p:stCondLst>
                                        </p:cTn>
                                        <p:tgtEl>
                                          <p:spTgt spid="500"/>
                                        </p:tgtEl>
                                        <p:attrNameLst>
                                          <p:attrName>style.visibility</p:attrName>
                                        </p:attrNameLst>
                                      </p:cBhvr>
                                      <p:to>
                                        <p:strVal val="visible"/>
                                      </p:to>
                                    </p:set>
                                    <p:animEffect transition="in" filter="fade">
                                      <p:cBhvr>
                                        <p:cTn id="601" dur="500"/>
                                        <p:tgtEl>
                                          <p:spTgt spid="500"/>
                                        </p:tgtEl>
                                      </p:cBhvr>
                                    </p:animEffect>
                                  </p:childTnLst>
                                </p:cTn>
                              </p:par>
                              <p:par>
                                <p:cTn id="602" presetID="10" presetClass="entr" presetSubtype="0" fill="hold" grpId="0" nodeType="withEffect">
                                  <p:stCondLst>
                                    <p:cond delay="1100"/>
                                  </p:stCondLst>
                                  <p:childTnLst>
                                    <p:set>
                                      <p:cBhvr>
                                        <p:cTn id="603" dur="1" fill="hold">
                                          <p:stCondLst>
                                            <p:cond delay="0"/>
                                          </p:stCondLst>
                                        </p:cTn>
                                        <p:tgtEl>
                                          <p:spTgt spid="504"/>
                                        </p:tgtEl>
                                        <p:attrNameLst>
                                          <p:attrName>style.visibility</p:attrName>
                                        </p:attrNameLst>
                                      </p:cBhvr>
                                      <p:to>
                                        <p:strVal val="visible"/>
                                      </p:to>
                                    </p:set>
                                    <p:animEffect transition="in" filter="fade">
                                      <p:cBhvr>
                                        <p:cTn id="604" dur="500"/>
                                        <p:tgtEl>
                                          <p:spTgt spid="504"/>
                                        </p:tgtEl>
                                      </p:cBhvr>
                                    </p:animEffect>
                                  </p:childTnLst>
                                </p:cTn>
                              </p:par>
                              <p:par>
                                <p:cTn id="605" presetID="10" presetClass="entr" presetSubtype="0" fill="hold" grpId="0" nodeType="withEffect">
                                  <p:stCondLst>
                                    <p:cond delay="2300"/>
                                  </p:stCondLst>
                                  <p:childTnLst>
                                    <p:set>
                                      <p:cBhvr>
                                        <p:cTn id="606" dur="1" fill="hold">
                                          <p:stCondLst>
                                            <p:cond delay="0"/>
                                          </p:stCondLst>
                                        </p:cTn>
                                        <p:tgtEl>
                                          <p:spTgt spid="505"/>
                                        </p:tgtEl>
                                        <p:attrNameLst>
                                          <p:attrName>style.visibility</p:attrName>
                                        </p:attrNameLst>
                                      </p:cBhvr>
                                      <p:to>
                                        <p:strVal val="visible"/>
                                      </p:to>
                                    </p:set>
                                    <p:animEffect transition="in" filter="fade">
                                      <p:cBhvr>
                                        <p:cTn id="607" dur="500"/>
                                        <p:tgtEl>
                                          <p:spTgt spid="505"/>
                                        </p:tgtEl>
                                      </p:cBhvr>
                                    </p:animEffect>
                                  </p:childTnLst>
                                </p:cTn>
                              </p:par>
                              <p:par>
                                <p:cTn id="608" presetID="10" presetClass="entr" presetSubtype="0" fill="hold" grpId="0" nodeType="withEffect">
                                  <p:stCondLst>
                                    <p:cond delay="1000"/>
                                  </p:stCondLst>
                                  <p:childTnLst>
                                    <p:set>
                                      <p:cBhvr>
                                        <p:cTn id="609" dur="1" fill="hold">
                                          <p:stCondLst>
                                            <p:cond delay="0"/>
                                          </p:stCondLst>
                                        </p:cTn>
                                        <p:tgtEl>
                                          <p:spTgt spid="506"/>
                                        </p:tgtEl>
                                        <p:attrNameLst>
                                          <p:attrName>style.visibility</p:attrName>
                                        </p:attrNameLst>
                                      </p:cBhvr>
                                      <p:to>
                                        <p:strVal val="visible"/>
                                      </p:to>
                                    </p:set>
                                    <p:animEffect transition="in" filter="fade">
                                      <p:cBhvr>
                                        <p:cTn id="610" dur="500"/>
                                        <p:tgtEl>
                                          <p:spTgt spid="506"/>
                                        </p:tgtEl>
                                      </p:cBhvr>
                                    </p:animEffect>
                                  </p:childTnLst>
                                </p:cTn>
                              </p:par>
                              <p:par>
                                <p:cTn id="611" presetID="10" presetClass="entr" presetSubtype="0" fill="hold" grpId="0" nodeType="withEffect">
                                  <p:stCondLst>
                                    <p:cond delay="1000"/>
                                  </p:stCondLst>
                                  <p:childTnLst>
                                    <p:set>
                                      <p:cBhvr>
                                        <p:cTn id="612" dur="1" fill="hold">
                                          <p:stCondLst>
                                            <p:cond delay="0"/>
                                          </p:stCondLst>
                                        </p:cTn>
                                        <p:tgtEl>
                                          <p:spTgt spid="507"/>
                                        </p:tgtEl>
                                        <p:attrNameLst>
                                          <p:attrName>style.visibility</p:attrName>
                                        </p:attrNameLst>
                                      </p:cBhvr>
                                      <p:to>
                                        <p:strVal val="visible"/>
                                      </p:to>
                                    </p:set>
                                    <p:animEffect transition="in" filter="fade">
                                      <p:cBhvr>
                                        <p:cTn id="613" dur="500"/>
                                        <p:tgtEl>
                                          <p:spTgt spid="507"/>
                                        </p:tgtEl>
                                      </p:cBhvr>
                                    </p:animEffect>
                                  </p:childTnLst>
                                </p:cTn>
                              </p:par>
                              <p:par>
                                <p:cTn id="614" presetID="10" presetClass="entr" presetSubtype="0" fill="hold" grpId="0" nodeType="withEffect">
                                  <p:stCondLst>
                                    <p:cond delay="200"/>
                                  </p:stCondLst>
                                  <p:childTnLst>
                                    <p:set>
                                      <p:cBhvr>
                                        <p:cTn id="615" dur="1" fill="hold">
                                          <p:stCondLst>
                                            <p:cond delay="0"/>
                                          </p:stCondLst>
                                        </p:cTn>
                                        <p:tgtEl>
                                          <p:spTgt spid="508"/>
                                        </p:tgtEl>
                                        <p:attrNameLst>
                                          <p:attrName>style.visibility</p:attrName>
                                        </p:attrNameLst>
                                      </p:cBhvr>
                                      <p:to>
                                        <p:strVal val="visible"/>
                                      </p:to>
                                    </p:set>
                                    <p:animEffect transition="in" filter="fade">
                                      <p:cBhvr>
                                        <p:cTn id="616" dur="500"/>
                                        <p:tgtEl>
                                          <p:spTgt spid="508"/>
                                        </p:tgtEl>
                                      </p:cBhvr>
                                    </p:animEffect>
                                  </p:childTnLst>
                                </p:cTn>
                              </p:par>
                              <p:par>
                                <p:cTn id="617" presetID="1" presetClass="entr" presetSubtype="0" fill="hold" grpId="0" nodeType="withEffect">
                                  <p:stCondLst>
                                    <p:cond delay="1700"/>
                                  </p:stCondLst>
                                  <p:childTnLst>
                                    <p:set>
                                      <p:cBhvr>
                                        <p:cTn id="618" dur="1" fill="hold">
                                          <p:stCondLst>
                                            <p:cond delay="0"/>
                                          </p:stCondLst>
                                        </p:cTn>
                                        <p:tgtEl>
                                          <p:spTgt spid="399"/>
                                        </p:tgtEl>
                                        <p:attrNameLst>
                                          <p:attrName>style.visibility</p:attrName>
                                        </p:attrNameLst>
                                      </p:cBhvr>
                                      <p:to>
                                        <p:strVal val="visible"/>
                                      </p:to>
                                    </p:set>
                                  </p:childTnLst>
                                </p:cTn>
                              </p:par>
                              <p:par>
                                <p:cTn id="619" presetID="1" presetClass="entr" presetSubtype="0" fill="hold" grpId="0" nodeType="withEffect">
                                  <p:stCondLst>
                                    <p:cond delay="1000"/>
                                  </p:stCondLst>
                                  <p:childTnLst>
                                    <p:set>
                                      <p:cBhvr>
                                        <p:cTn id="620" dur="1" fill="hold">
                                          <p:stCondLst>
                                            <p:cond delay="0"/>
                                          </p:stCondLst>
                                        </p:cTn>
                                        <p:tgtEl>
                                          <p:spTgt spid="400"/>
                                        </p:tgtEl>
                                        <p:attrNameLst>
                                          <p:attrName>style.visibility</p:attrName>
                                        </p:attrNameLst>
                                      </p:cBhvr>
                                      <p:to>
                                        <p:strVal val="visible"/>
                                      </p:to>
                                    </p:set>
                                  </p:childTnLst>
                                </p:cTn>
                              </p:par>
                              <p:par>
                                <p:cTn id="621" presetID="1" presetClass="entr" presetSubtype="0" fill="hold" grpId="0" nodeType="withEffect">
                                  <p:stCondLst>
                                    <p:cond delay="1300"/>
                                  </p:stCondLst>
                                  <p:childTnLst>
                                    <p:set>
                                      <p:cBhvr>
                                        <p:cTn id="622" dur="1" fill="hold">
                                          <p:stCondLst>
                                            <p:cond delay="0"/>
                                          </p:stCondLst>
                                        </p:cTn>
                                        <p:tgtEl>
                                          <p:spTgt spid="509"/>
                                        </p:tgtEl>
                                        <p:attrNameLst>
                                          <p:attrName>style.visibility</p:attrName>
                                        </p:attrNameLst>
                                      </p:cBhvr>
                                      <p:to>
                                        <p:strVal val="visible"/>
                                      </p:to>
                                    </p:set>
                                  </p:childTnLst>
                                </p:cTn>
                              </p:par>
                              <p:par>
                                <p:cTn id="623" presetID="1" presetClass="entr" presetSubtype="0" fill="hold" grpId="0" nodeType="withEffect">
                                  <p:stCondLst>
                                    <p:cond delay="5200"/>
                                  </p:stCondLst>
                                  <p:childTnLst>
                                    <p:set>
                                      <p:cBhvr>
                                        <p:cTn id="624" dur="1" fill="hold">
                                          <p:stCondLst>
                                            <p:cond delay="0"/>
                                          </p:stCondLst>
                                        </p:cTn>
                                        <p:tgtEl>
                                          <p:spTgt spid="402"/>
                                        </p:tgtEl>
                                        <p:attrNameLst>
                                          <p:attrName>style.visibility</p:attrName>
                                        </p:attrNameLst>
                                      </p:cBhvr>
                                      <p:to>
                                        <p:strVal val="visible"/>
                                      </p:to>
                                    </p:set>
                                  </p:childTnLst>
                                </p:cTn>
                              </p:par>
                              <p:par>
                                <p:cTn id="625" presetID="1" presetClass="entr" presetSubtype="0" fill="hold" grpId="0" nodeType="withEffect">
                                  <p:stCondLst>
                                    <p:cond delay="600"/>
                                  </p:stCondLst>
                                  <p:childTnLst>
                                    <p:set>
                                      <p:cBhvr>
                                        <p:cTn id="626" dur="1" fill="hold">
                                          <p:stCondLst>
                                            <p:cond delay="0"/>
                                          </p:stCondLst>
                                        </p:cTn>
                                        <p:tgtEl>
                                          <p:spTgt spid="510"/>
                                        </p:tgtEl>
                                        <p:attrNameLst>
                                          <p:attrName>style.visibility</p:attrName>
                                        </p:attrNameLst>
                                      </p:cBhvr>
                                      <p:to>
                                        <p:strVal val="visible"/>
                                      </p:to>
                                    </p:set>
                                  </p:childTnLst>
                                </p:cTn>
                              </p:par>
                              <p:par>
                                <p:cTn id="627" presetID="1" presetClass="entr" presetSubtype="0" fill="hold" grpId="0" nodeType="withEffect">
                                  <p:stCondLst>
                                    <p:cond delay="2500"/>
                                  </p:stCondLst>
                                  <p:childTnLst>
                                    <p:set>
                                      <p:cBhvr>
                                        <p:cTn id="628" dur="1" fill="hold">
                                          <p:stCondLst>
                                            <p:cond delay="0"/>
                                          </p:stCondLst>
                                        </p:cTn>
                                        <p:tgtEl>
                                          <p:spTgt spid="511"/>
                                        </p:tgtEl>
                                        <p:attrNameLst>
                                          <p:attrName>style.visibility</p:attrName>
                                        </p:attrNameLst>
                                      </p:cBhvr>
                                      <p:to>
                                        <p:strVal val="visible"/>
                                      </p:to>
                                    </p:set>
                                  </p:childTnLst>
                                </p:cTn>
                              </p:par>
                              <p:par>
                                <p:cTn id="629" presetID="1" presetClass="entr" presetSubtype="0" fill="hold" grpId="0" nodeType="withEffect">
                                  <p:stCondLst>
                                    <p:cond delay="800"/>
                                  </p:stCondLst>
                                  <p:childTnLst>
                                    <p:set>
                                      <p:cBhvr>
                                        <p:cTn id="630" dur="1" fill="hold">
                                          <p:stCondLst>
                                            <p:cond delay="0"/>
                                          </p:stCondLst>
                                        </p:cTn>
                                        <p:tgtEl>
                                          <p:spTgt spid="512"/>
                                        </p:tgtEl>
                                        <p:attrNameLst>
                                          <p:attrName>style.visibility</p:attrName>
                                        </p:attrNameLst>
                                      </p:cBhvr>
                                      <p:to>
                                        <p:strVal val="visible"/>
                                      </p:to>
                                    </p:set>
                                  </p:childTnLst>
                                </p:cTn>
                              </p:par>
                              <p:par>
                                <p:cTn id="631" presetID="1" presetClass="entr" presetSubtype="0" fill="hold" grpId="0" nodeType="withEffect">
                                  <p:stCondLst>
                                    <p:cond delay="2400"/>
                                  </p:stCondLst>
                                  <p:childTnLst>
                                    <p:set>
                                      <p:cBhvr>
                                        <p:cTn id="632" dur="1" fill="hold">
                                          <p:stCondLst>
                                            <p:cond delay="0"/>
                                          </p:stCondLst>
                                        </p:cTn>
                                        <p:tgtEl>
                                          <p:spTgt spid="513"/>
                                        </p:tgtEl>
                                        <p:attrNameLst>
                                          <p:attrName>style.visibility</p:attrName>
                                        </p:attrNameLst>
                                      </p:cBhvr>
                                      <p:to>
                                        <p:strVal val="visible"/>
                                      </p:to>
                                    </p:set>
                                  </p:childTnLst>
                                </p:cTn>
                              </p:par>
                              <p:par>
                                <p:cTn id="633" presetID="1" presetClass="entr" presetSubtype="0" fill="hold" grpId="0" nodeType="withEffect">
                                  <p:stCondLst>
                                    <p:cond delay="400"/>
                                  </p:stCondLst>
                                  <p:childTnLst>
                                    <p:set>
                                      <p:cBhvr>
                                        <p:cTn id="634" dur="1" fill="hold">
                                          <p:stCondLst>
                                            <p:cond delay="0"/>
                                          </p:stCondLst>
                                        </p:cTn>
                                        <p:tgtEl>
                                          <p:spTgt spid="518"/>
                                        </p:tgtEl>
                                        <p:attrNameLst>
                                          <p:attrName>style.visibility</p:attrName>
                                        </p:attrNameLst>
                                      </p:cBhvr>
                                      <p:to>
                                        <p:strVal val="visible"/>
                                      </p:to>
                                    </p:set>
                                  </p:childTnLst>
                                </p:cTn>
                              </p:par>
                              <p:par>
                                <p:cTn id="635" presetID="1" presetClass="entr" presetSubtype="0" fill="hold" grpId="0" nodeType="withEffect">
                                  <p:stCondLst>
                                    <p:cond delay="1000"/>
                                  </p:stCondLst>
                                  <p:childTnLst>
                                    <p:set>
                                      <p:cBhvr>
                                        <p:cTn id="636" dur="1" fill="hold">
                                          <p:stCondLst>
                                            <p:cond delay="0"/>
                                          </p:stCondLst>
                                        </p:cTn>
                                        <p:tgtEl>
                                          <p:spTgt spid="521"/>
                                        </p:tgtEl>
                                        <p:attrNameLst>
                                          <p:attrName>style.visibility</p:attrName>
                                        </p:attrNameLst>
                                      </p:cBhvr>
                                      <p:to>
                                        <p:strVal val="visible"/>
                                      </p:to>
                                    </p:set>
                                  </p:childTnLst>
                                </p:cTn>
                              </p:par>
                              <p:par>
                                <p:cTn id="637" presetID="1" presetClass="entr" presetSubtype="0" fill="hold" grpId="0" nodeType="withEffect">
                                  <p:stCondLst>
                                    <p:cond delay="1100"/>
                                  </p:stCondLst>
                                  <p:childTnLst>
                                    <p:set>
                                      <p:cBhvr>
                                        <p:cTn id="638" dur="1" fill="hold">
                                          <p:stCondLst>
                                            <p:cond delay="0"/>
                                          </p:stCondLst>
                                        </p:cTn>
                                        <p:tgtEl>
                                          <p:spTgt spid="527"/>
                                        </p:tgtEl>
                                        <p:attrNameLst>
                                          <p:attrName>style.visibility</p:attrName>
                                        </p:attrNameLst>
                                      </p:cBhvr>
                                      <p:to>
                                        <p:strVal val="visible"/>
                                      </p:to>
                                    </p:set>
                                  </p:childTnLst>
                                </p:cTn>
                              </p:par>
                              <p:par>
                                <p:cTn id="639" presetID="1" presetClass="entr" presetSubtype="0" fill="hold" grpId="0" nodeType="withEffect">
                                  <p:stCondLst>
                                    <p:cond delay="800"/>
                                  </p:stCondLst>
                                  <p:childTnLst>
                                    <p:set>
                                      <p:cBhvr>
                                        <p:cTn id="640" dur="1" fill="hold">
                                          <p:stCondLst>
                                            <p:cond delay="0"/>
                                          </p:stCondLst>
                                        </p:cTn>
                                        <p:tgtEl>
                                          <p:spTgt spid="532"/>
                                        </p:tgtEl>
                                        <p:attrNameLst>
                                          <p:attrName>style.visibility</p:attrName>
                                        </p:attrNameLst>
                                      </p:cBhvr>
                                      <p:to>
                                        <p:strVal val="visible"/>
                                      </p:to>
                                    </p:set>
                                  </p:childTnLst>
                                </p:cTn>
                              </p:par>
                              <p:par>
                                <p:cTn id="641" presetID="10" presetClass="entr" presetSubtype="0" fill="hold" grpId="0" nodeType="withEffect">
                                  <p:stCondLst>
                                    <p:cond delay="1400"/>
                                  </p:stCondLst>
                                  <p:childTnLst>
                                    <p:set>
                                      <p:cBhvr>
                                        <p:cTn id="642" dur="1" fill="hold">
                                          <p:stCondLst>
                                            <p:cond delay="0"/>
                                          </p:stCondLst>
                                        </p:cTn>
                                        <p:tgtEl>
                                          <p:spTgt spid="546"/>
                                        </p:tgtEl>
                                        <p:attrNameLst>
                                          <p:attrName>style.visibility</p:attrName>
                                        </p:attrNameLst>
                                      </p:cBhvr>
                                      <p:to>
                                        <p:strVal val="visible"/>
                                      </p:to>
                                    </p:set>
                                    <p:animEffect transition="in" filter="fade">
                                      <p:cBhvr>
                                        <p:cTn id="643" dur="500"/>
                                        <p:tgtEl>
                                          <p:spTgt spid="546"/>
                                        </p:tgtEl>
                                      </p:cBhvr>
                                    </p:animEffect>
                                  </p:childTnLst>
                                </p:cTn>
                              </p:par>
                              <p:par>
                                <p:cTn id="644" presetID="10" presetClass="entr" presetSubtype="0" fill="hold" grpId="0" nodeType="withEffect">
                                  <p:stCondLst>
                                    <p:cond delay="1300"/>
                                  </p:stCondLst>
                                  <p:childTnLst>
                                    <p:set>
                                      <p:cBhvr>
                                        <p:cTn id="645" dur="1" fill="hold">
                                          <p:stCondLst>
                                            <p:cond delay="0"/>
                                          </p:stCondLst>
                                        </p:cTn>
                                        <p:tgtEl>
                                          <p:spTgt spid="541"/>
                                        </p:tgtEl>
                                        <p:attrNameLst>
                                          <p:attrName>style.visibility</p:attrName>
                                        </p:attrNameLst>
                                      </p:cBhvr>
                                      <p:to>
                                        <p:strVal val="visible"/>
                                      </p:to>
                                    </p:set>
                                    <p:animEffect transition="in" filter="fade">
                                      <p:cBhvr>
                                        <p:cTn id="646" dur="500"/>
                                        <p:tgtEl>
                                          <p:spTgt spid="541"/>
                                        </p:tgtEl>
                                      </p:cBhvr>
                                    </p:animEffect>
                                  </p:childTnLst>
                                </p:cTn>
                              </p:par>
                              <p:par>
                                <p:cTn id="647" presetID="10" presetClass="entr" presetSubtype="0" fill="hold" grpId="0" nodeType="withEffect">
                                  <p:stCondLst>
                                    <p:cond delay="300"/>
                                  </p:stCondLst>
                                  <p:childTnLst>
                                    <p:set>
                                      <p:cBhvr>
                                        <p:cTn id="648" dur="1" fill="hold">
                                          <p:stCondLst>
                                            <p:cond delay="0"/>
                                          </p:stCondLst>
                                        </p:cTn>
                                        <p:tgtEl>
                                          <p:spTgt spid="540"/>
                                        </p:tgtEl>
                                        <p:attrNameLst>
                                          <p:attrName>style.visibility</p:attrName>
                                        </p:attrNameLst>
                                      </p:cBhvr>
                                      <p:to>
                                        <p:strVal val="visible"/>
                                      </p:to>
                                    </p:set>
                                    <p:animEffect transition="in" filter="fade">
                                      <p:cBhvr>
                                        <p:cTn id="649" dur="500"/>
                                        <p:tgtEl>
                                          <p:spTgt spid="540"/>
                                        </p:tgtEl>
                                      </p:cBhvr>
                                    </p:animEffect>
                                  </p:childTnLst>
                                </p:cTn>
                              </p:par>
                              <p:par>
                                <p:cTn id="650" presetID="10" presetClass="entr" presetSubtype="0" fill="hold" grpId="0" nodeType="withEffect">
                                  <p:stCondLst>
                                    <p:cond delay="1000"/>
                                  </p:stCondLst>
                                  <p:childTnLst>
                                    <p:set>
                                      <p:cBhvr>
                                        <p:cTn id="651" dur="1" fill="hold">
                                          <p:stCondLst>
                                            <p:cond delay="0"/>
                                          </p:stCondLst>
                                        </p:cTn>
                                        <p:tgtEl>
                                          <p:spTgt spid="543"/>
                                        </p:tgtEl>
                                        <p:attrNameLst>
                                          <p:attrName>style.visibility</p:attrName>
                                        </p:attrNameLst>
                                      </p:cBhvr>
                                      <p:to>
                                        <p:strVal val="visible"/>
                                      </p:to>
                                    </p:set>
                                    <p:animEffect transition="in" filter="fade">
                                      <p:cBhvr>
                                        <p:cTn id="652" dur="500"/>
                                        <p:tgtEl>
                                          <p:spTgt spid="543"/>
                                        </p:tgtEl>
                                      </p:cBhvr>
                                    </p:animEffect>
                                  </p:childTnLst>
                                </p:cTn>
                              </p:par>
                              <p:par>
                                <p:cTn id="653" presetID="10" presetClass="entr" presetSubtype="0" fill="hold" grpId="0" nodeType="withEffect">
                                  <p:stCondLst>
                                    <p:cond delay="300"/>
                                  </p:stCondLst>
                                  <p:childTnLst>
                                    <p:set>
                                      <p:cBhvr>
                                        <p:cTn id="654" dur="1" fill="hold">
                                          <p:stCondLst>
                                            <p:cond delay="0"/>
                                          </p:stCondLst>
                                        </p:cTn>
                                        <p:tgtEl>
                                          <p:spTgt spid="542"/>
                                        </p:tgtEl>
                                        <p:attrNameLst>
                                          <p:attrName>style.visibility</p:attrName>
                                        </p:attrNameLst>
                                      </p:cBhvr>
                                      <p:to>
                                        <p:strVal val="visible"/>
                                      </p:to>
                                    </p:set>
                                    <p:animEffect transition="in" filter="fade">
                                      <p:cBhvr>
                                        <p:cTn id="655" dur="500"/>
                                        <p:tgtEl>
                                          <p:spTgt spid="542"/>
                                        </p:tgtEl>
                                      </p:cBhvr>
                                    </p:animEffect>
                                  </p:childTnLst>
                                </p:cTn>
                              </p:par>
                              <p:par>
                                <p:cTn id="656" presetID="10" presetClass="entr" presetSubtype="0" fill="hold" grpId="0" nodeType="withEffect">
                                  <p:stCondLst>
                                    <p:cond delay="900"/>
                                  </p:stCondLst>
                                  <p:childTnLst>
                                    <p:set>
                                      <p:cBhvr>
                                        <p:cTn id="657" dur="1" fill="hold">
                                          <p:stCondLst>
                                            <p:cond delay="0"/>
                                          </p:stCondLst>
                                        </p:cTn>
                                        <p:tgtEl>
                                          <p:spTgt spid="539"/>
                                        </p:tgtEl>
                                        <p:attrNameLst>
                                          <p:attrName>style.visibility</p:attrName>
                                        </p:attrNameLst>
                                      </p:cBhvr>
                                      <p:to>
                                        <p:strVal val="visible"/>
                                      </p:to>
                                    </p:set>
                                    <p:animEffect transition="in" filter="fade">
                                      <p:cBhvr>
                                        <p:cTn id="658" dur="500"/>
                                        <p:tgtEl>
                                          <p:spTgt spid="539"/>
                                        </p:tgtEl>
                                      </p:cBhvr>
                                    </p:animEffect>
                                  </p:childTnLst>
                                </p:cTn>
                              </p:par>
                              <p:par>
                                <p:cTn id="659" presetID="10" presetClass="entr" presetSubtype="0" fill="hold" grpId="0" nodeType="withEffect">
                                  <p:stCondLst>
                                    <p:cond delay="500"/>
                                  </p:stCondLst>
                                  <p:childTnLst>
                                    <p:set>
                                      <p:cBhvr>
                                        <p:cTn id="660" dur="1" fill="hold">
                                          <p:stCondLst>
                                            <p:cond delay="0"/>
                                          </p:stCondLst>
                                        </p:cTn>
                                        <p:tgtEl>
                                          <p:spTgt spid="544"/>
                                        </p:tgtEl>
                                        <p:attrNameLst>
                                          <p:attrName>style.visibility</p:attrName>
                                        </p:attrNameLst>
                                      </p:cBhvr>
                                      <p:to>
                                        <p:strVal val="visible"/>
                                      </p:to>
                                    </p:set>
                                    <p:animEffect transition="in" filter="fade">
                                      <p:cBhvr>
                                        <p:cTn id="661" dur="500"/>
                                        <p:tgtEl>
                                          <p:spTgt spid="544"/>
                                        </p:tgtEl>
                                      </p:cBhvr>
                                    </p:animEffect>
                                  </p:childTnLst>
                                </p:cTn>
                              </p:par>
                              <p:par>
                                <p:cTn id="662" presetID="10" presetClass="entr" presetSubtype="0" fill="hold" grpId="0" nodeType="withEffect">
                                  <p:stCondLst>
                                    <p:cond delay="5200"/>
                                  </p:stCondLst>
                                  <p:childTnLst>
                                    <p:set>
                                      <p:cBhvr>
                                        <p:cTn id="663" dur="1" fill="hold">
                                          <p:stCondLst>
                                            <p:cond delay="0"/>
                                          </p:stCondLst>
                                        </p:cTn>
                                        <p:tgtEl>
                                          <p:spTgt spid="538"/>
                                        </p:tgtEl>
                                        <p:attrNameLst>
                                          <p:attrName>style.visibility</p:attrName>
                                        </p:attrNameLst>
                                      </p:cBhvr>
                                      <p:to>
                                        <p:strVal val="visible"/>
                                      </p:to>
                                    </p:set>
                                    <p:animEffect transition="in" filter="fade">
                                      <p:cBhvr>
                                        <p:cTn id="664" dur="500"/>
                                        <p:tgtEl>
                                          <p:spTgt spid="538"/>
                                        </p:tgtEl>
                                      </p:cBhvr>
                                    </p:animEffect>
                                  </p:childTnLst>
                                </p:cTn>
                              </p:par>
                              <p:par>
                                <p:cTn id="665" presetID="10" presetClass="entr" presetSubtype="0" fill="hold" grpId="0" nodeType="withEffect">
                                  <p:stCondLst>
                                    <p:cond delay="5300"/>
                                  </p:stCondLst>
                                  <p:childTnLst>
                                    <p:set>
                                      <p:cBhvr>
                                        <p:cTn id="666" dur="1" fill="hold">
                                          <p:stCondLst>
                                            <p:cond delay="0"/>
                                          </p:stCondLst>
                                        </p:cTn>
                                        <p:tgtEl>
                                          <p:spTgt spid="547"/>
                                        </p:tgtEl>
                                        <p:attrNameLst>
                                          <p:attrName>style.visibility</p:attrName>
                                        </p:attrNameLst>
                                      </p:cBhvr>
                                      <p:to>
                                        <p:strVal val="visible"/>
                                      </p:to>
                                    </p:set>
                                    <p:animEffect transition="in" filter="fade">
                                      <p:cBhvr>
                                        <p:cTn id="667" dur="500"/>
                                        <p:tgtEl>
                                          <p:spTgt spid="547"/>
                                        </p:tgtEl>
                                      </p:cBhvr>
                                    </p:animEffect>
                                  </p:childTnLst>
                                </p:cTn>
                              </p:par>
                              <p:par>
                                <p:cTn id="668" presetID="10" presetClass="entr" presetSubtype="0" fill="hold" grpId="0" nodeType="withEffect">
                                  <p:stCondLst>
                                    <p:cond delay="1900"/>
                                  </p:stCondLst>
                                  <p:childTnLst>
                                    <p:set>
                                      <p:cBhvr>
                                        <p:cTn id="669" dur="1" fill="hold">
                                          <p:stCondLst>
                                            <p:cond delay="0"/>
                                          </p:stCondLst>
                                        </p:cTn>
                                        <p:tgtEl>
                                          <p:spTgt spid="545"/>
                                        </p:tgtEl>
                                        <p:attrNameLst>
                                          <p:attrName>style.visibility</p:attrName>
                                        </p:attrNameLst>
                                      </p:cBhvr>
                                      <p:to>
                                        <p:strVal val="visible"/>
                                      </p:to>
                                    </p:set>
                                    <p:animEffect transition="in" filter="fade">
                                      <p:cBhvr>
                                        <p:cTn id="670" dur="500"/>
                                        <p:tgtEl>
                                          <p:spTgt spid="545"/>
                                        </p:tgtEl>
                                      </p:cBhvr>
                                    </p:animEffect>
                                  </p:childTnLst>
                                </p:cTn>
                              </p:par>
                              <p:par>
                                <p:cTn id="671" presetID="10" presetClass="entr" presetSubtype="0" fill="hold" grpId="0" nodeType="withEffect">
                                  <p:stCondLst>
                                    <p:cond delay="800"/>
                                  </p:stCondLst>
                                  <p:childTnLst>
                                    <p:set>
                                      <p:cBhvr>
                                        <p:cTn id="672" dur="1" fill="hold">
                                          <p:stCondLst>
                                            <p:cond delay="0"/>
                                          </p:stCondLst>
                                        </p:cTn>
                                        <p:tgtEl>
                                          <p:spTgt spid="537"/>
                                        </p:tgtEl>
                                        <p:attrNameLst>
                                          <p:attrName>style.visibility</p:attrName>
                                        </p:attrNameLst>
                                      </p:cBhvr>
                                      <p:to>
                                        <p:strVal val="visible"/>
                                      </p:to>
                                    </p:set>
                                    <p:animEffect transition="in" filter="fade">
                                      <p:cBhvr>
                                        <p:cTn id="673" dur="500"/>
                                        <p:tgtEl>
                                          <p:spTgt spid="537"/>
                                        </p:tgtEl>
                                      </p:cBhvr>
                                    </p:animEffect>
                                  </p:childTnLst>
                                </p:cTn>
                              </p:par>
                              <p:par>
                                <p:cTn id="674" presetID="10" presetClass="entr" presetSubtype="0" fill="hold" grpId="0" nodeType="withEffect">
                                  <p:stCondLst>
                                    <p:cond delay="400"/>
                                  </p:stCondLst>
                                  <p:childTnLst>
                                    <p:set>
                                      <p:cBhvr>
                                        <p:cTn id="675" dur="1" fill="hold">
                                          <p:stCondLst>
                                            <p:cond delay="0"/>
                                          </p:stCondLst>
                                        </p:cTn>
                                        <p:tgtEl>
                                          <p:spTgt spid="551"/>
                                        </p:tgtEl>
                                        <p:attrNameLst>
                                          <p:attrName>style.visibility</p:attrName>
                                        </p:attrNameLst>
                                      </p:cBhvr>
                                      <p:to>
                                        <p:strVal val="visible"/>
                                      </p:to>
                                    </p:set>
                                    <p:animEffect transition="in" filter="fade">
                                      <p:cBhvr>
                                        <p:cTn id="676" dur="500"/>
                                        <p:tgtEl>
                                          <p:spTgt spid="551"/>
                                        </p:tgtEl>
                                      </p:cBhvr>
                                    </p:animEffect>
                                  </p:childTnLst>
                                </p:cTn>
                              </p:par>
                              <p:par>
                                <p:cTn id="677" presetID="10" presetClass="entr" presetSubtype="0" fill="hold" grpId="0" nodeType="withEffect">
                                  <p:stCondLst>
                                    <p:cond delay="600"/>
                                  </p:stCondLst>
                                  <p:childTnLst>
                                    <p:set>
                                      <p:cBhvr>
                                        <p:cTn id="678" dur="1" fill="hold">
                                          <p:stCondLst>
                                            <p:cond delay="0"/>
                                          </p:stCondLst>
                                        </p:cTn>
                                        <p:tgtEl>
                                          <p:spTgt spid="558"/>
                                        </p:tgtEl>
                                        <p:attrNameLst>
                                          <p:attrName>style.visibility</p:attrName>
                                        </p:attrNameLst>
                                      </p:cBhvr>
                                      <p:to>
                                        <p:strVal val="visible"/>
                                      </p:to>
                                    </p:set>
                                    <p:animEffect transition="in" filter="fade">
                                      <p:cBhvr>
                                        <p:cTn id="679" dur="500"/>
                                        <p:tgtEl>
                                          <p:spTgt spid="558"/>
                                        </p:tgtEl>
                                      </p:cBhvr>
                                    </p:animEffect>
                                  </p:childTnLst>
                                </p:cTn>
                              </p:par>
                              <p:par>
                                <p:cTn id="680" presetID="10" presetClass="entr" presetSubtype="0" fill="hold" grpId="0" nodeType="withEffect">
                                  <p:stCondLst>
                                    <p:cond delay="6300"/>
                                  </p:stCondLst>
                                  <p:childTnLst>
                                    <p:set>
                                      <p:cBhvr>
                                        <p:cTn id="681" dur="1" fill="hold">
                                          <p:stCondLst>
                                            <p:cond delay="0"/>
                                          </p:stCondLst>
                                        </p:cTn>
                                        <p:tgtEl>
                                          <p:spTgt spid="554"/>
                                        </p:tgtEl>
                                        <p:attrNameLst>
                                          <p:attrName>style.visibility</p:attrName>
                                        </p:attrNameLst>
                                      </p:cBhvr>
                                      <p:to>
                                        <p:strVal val="visible"/>
                                      </p:to>
                                    </p:set>
                                    <p:animEffect transition="in" filter="fade">
                                      <p:cBhvr>
                                        <p:cTn id="682" dur="500"/>
                                        <p:tgtEl>
                                          <p:spTgt spid="554"/>
                                        </p:tgtEl>
                                      </p:cBhvr>
                                    </p:animEffect>
                                  </p:childTnLst>
                                </p:cTn>
                              </p:par>
                              <p:par>
                                <p:cTn id="683" presetID="10" presetClass="entr" presetSubtype="0" fill="hold" grpId="0" nodeType="withEffect">
                                  <p:stCondLst>
                                    <p:cond delay="600"/>
                                  </p:stCondLst>
                                  <p:childTnLst>
                                    <p:set>
                                      <p:cBhvr>
                                        <p:cTn id="684" dur="1" fill="hold">
                                          <p:stCondLst>
                                            <p:cond delay="0"/>
                                          </p:stCondLst>
                                        </p:cTn>
                                        <p:tgtEl>
                                          <p:spTgt spid="549"/>
                                        </p:tgtEl>
                                        <p:attrNameLst>
                                          <p:attrName>style.visibility</p:attrName>
                                        </p:attrNameLst>
                                      </p:cBhvr>
                                      <p:to>
                                        <p:strVal val="visible"/>
                                      </p:to>
                                    </p:set>
                                    <p:animEffect transition="in" filter="fade">
                                      <p:cBhvr>
                                        <p:cTn id="685" dur="500"/>
                                        <p:tgtEl>
                                          <p:spTgt spid="549"/>
                                        </p:tgtEl>
                                      </p:cBhvr>
                                    </p:animEffect>
                                  </p:childTnLst>
                                </p:cTn>
                              </p:par>
                              <p:par>
                                <p:cTn id="686" presetID="10" presetClass="entr" presetSubtype="0" fill="hold" grpId="0" nodeType="withEffect">
                                  <p:stCondLst>
                                    <p:cond delay="1300"/>
                                  </p:stCondLst>
                                  <p:childTnLst>
                                    <p:set>
                                      <p:cBhvr>
                                        <p:cTn id="687" dur="1" fill="hold">
                                          <p:stCondLst>
                                            <p:cond delay="0"/>
                                          </p:stCondLst>
                                        </p:cTn>
                                        <p:tgtEl>
                                          <p:spTgt spid="550"/>
                                        </p:tgtEl>
                                        <p:attrNameLst>
                                          <p:attrName>style.visibility</p:attrName>
                                        </p:attrNameLst>
                                      </p:cBhvr>
                                      <p:to>
                                        <p:strVal val="visible"/>
                                      </p:to>
                                    </p:set>
                                    <p:animEffect transition="in" filter="fade">
                                      <p:cBhvr>
                                        <p:cTn id="688" dur="500"/>
                                        <p:tgtEl>
                                          <p:spTgt spid="550"/>
                                        </p:tgtEl>
                                      </p:cBhvr>
                                    </p:animEffect>
                                  </p:childTnLst>
                                </p:cTn>
                              </p:par>
                              <p:par>
                                <p:cTn id="689" presetID="10" presetClass="entr" presetSubtype="0" fill="hold" grpId="0" nodeType="withEffect">
                                  <p:stCondLst>
                                    <p:cond delay="2100"/>
                                  </p:stCondLst>
                                  <p:childTnLst>
                                    <p:set>
                                      <p:cBhvr>
                                        <p:cTn id="690" dur="1" fill="hold">
                                          <p:stCondLst>
                                            <p:cond delay="0"/>
                                          </p:stCondLst>
                                        </p:cTn>
                                        <p:tgtEl>
                                          <p:spTgt spid="556"/>
                                        </p:tgtEl>
                                        <p:attrNameLst>
                                          <p:attrName>style.visibility</p:attrName>
                                        </p:attrNameLst>
                                      </p:cBhvr>
                                      <p:to>
                                        <p:strVal val="visible"/>
                                      </p:to>
                                    </p:set>
                                    <p:animEffect transition="in" filter="fade">
                                      <p:cBhvr>
                                        <p:cTn id="691" dur="500"/>
                                        <p:tgtEl>
                                          <p:spTgt spid="556"/>
                                        </p:tgtEl>
                                      </p:cBhvr>
                                    </p:animEffect>
                                  </p:childTnLst>
                                </p:cTn>
                              </p:par>
                              <p:par>
                                <p:cTn id="692" presetID="10" presetClass="entr" presetSubtype="0" fill="hold" grpId="0" nodeType="withEffect">
                                  <p:stCondLst>
                                    <p:cond delay="1500"/>
                                  </p:stCondLst>
                                  <p:childTnLst>
                                    <p:set>
                                      <p:cBhvr>
                                        <p:cTn id="693" dur="1" fill="hold">
                                          <p:stCondLst>
                                            <p:cond delay="0"/>
                                          </p:stCondLst>
                                        </p:cTn>
                                        <p:tgtEl>
                                          <p:spTgt spid="548"/>
                                        </p:tgtEl>
                                        <p:attrNameLst>
                                          <p:attrName>style.visibility</p:attrName>
                                        </p:attrNameLst>
                                      </p:cBhvr>
                                      <p:to>
                                        <p:strVal val="visible"/>
                                      </p:to>
                                    </p:set>
                                    <p:animEffect transition="in" filter="fade">
                                      <p:cBhvr>
                                        <p:cTn id="694" dur="500"/>
                                        <p:tgtEl>
                                          <p:spTgt spid="548"/>
                                        </p:tgtEl>
                                      </p:cBhvr>
                                    </p:animEffect>
                                  </p:childTnLst>
                                </p:cTn>
                              </p:par>
                              <p:par>
                                <p:cTn id="695" presetID="10" presetClass="entr" presetSubtype="0" fill="hold" grpId="0" nodeType="withEffect">
                                  <p:stCondLst>
                                    <p:cond delay="1400"/>
                                  </p:stCondLst>
                                  <p:childTnLst>
                                    <p:set>
                                      <p:cBhvr>
                                        <p:cTn id="696" dur="1" fill="hold">
                                          <p:stCondLst>
                                            <p:cond delay="0"/>
                                          </p:stCondLst>
                                        </p:cTn>
                                        <p:tgtEl>
                                          <p:spTgt spid="559"/>
                                        </p:tgtEl>
                                        <p:attrNameLst>
                                          <p:attrName>style.visibility</p:attrName>
                                        </p:attrNameLst>
                                      </p:cBhvr>
                                      <p:to>
                                        <p:strVal val="visible"/>
                                      </p:to>
                                    </p:set>
                                    <p:animEffect transition="in" filter="fade">
                                      <p:cBhvr>
                                        <p:cTn id="697" dur="500"/>
                                        <p:tgtEl>
                                          <p:spTgt spid="559"/>
                                        </p:tgtEl>
                                      </p:cBhvr>
                                    </p:animEffect>
                                  </p:childTnLst>
                                </p:cTn>
                              </p:par>
                              <p:par>
                                <p:cTn id="698" presetID="10" presetClass="entr" presetSubtype="0" fill="hold" grpId="0" nodeType="withEffect">
                                  <p:stCondLst>
                                    <p:cond delay="600"/>
                                  </p:stCondLst>
                                  <p:childTnLst>
                                    <p:set>
                                      <p:cBhvr>
                                        <p:cTn id="699" dur="1" fill="hold">
                                          <p:stCondLst>
                                            <p:cond delay="0"/>
                                          </p:stCondLst>
                                        </p:cTn>
                                        <p:tgtEl>
                                          <p:spTgt spid="560"/>
                                        </p:tgtEl>
                                        <p:attrNameLst>
                                          <p:attrName>style.visibility</p:attrName>
                                        </p:attrNameLst>
                                      </p:cBhvr>
                                      <p:to>
                                        <p:strVal val="visible"/>
                                      </p:to>
                                    </p:set>
                                    <p:animEffect transition="in" filter="fade">
                                      <p:cBhvr>
                                        <p:cTn id="700" dur="500"/>
                                        <p:tgtEl>
                                          <p:spTgt spid="560"/>
                                        </p:tgtEl>
                                      </p:cBhvr>
                                    </p:animEffect>
                                  </p:childTnLst>
                                </p:cTn>
                              </p:par>
                              <p:par>
                                <p:cTn id="701" presetID="10" presetClass="entr" presetSubtype="0" fill="hold" grpId="0" nodeType="withEffect">
                                  <p:stCondLst>
                                    <p:cond delay="1100"/>
                                  </p:stCondLst>
                                  <p:childTnLst>
                                    <p:set>
                                      <p:cBhvr>
                                        <p:cTn id="702" dur="1" fill="hold">
                                          <p:stCondLst>
                                            <p:cond delay="0"/>
                                          </p:stCondLst>
                                        </p:cTn>
                                        <p:tgtEl>
                                          <p:spTgt spid="580"/>
                                        </p:tgtEl>
                                        <p:attrNameLst>
                                          <p:attrName>style.visibility</p:attrName>
                                        </p:attrNameLst>
                                      </p:cBhvr>
                                      <p:to>
                                        <p:strVal val="visible"/>
                                      </p:to>
                                    </p:set>
                                    <p:animEffect transition="in" filter="fade">
                                      <p:cBhvr>
                                        <p:cTn id="703" dur="500"/>
                                        <p:tgtEl>
                                          <p:spTgt spid="580"/>
                                        </p:tgtEl>
                                      </p:cBhvr>
                                    </p:animEffect>
                                  </p:childTnLst>
                                </p:cTn>
                              </p:par>
                              <p:par>
                                <p:cTn id="704" presetID="10" presetClass="entr" presetSubtype="0" fill="hold" grpId="0" nodeType="withEffect">
                                  <p:stCondLst>
                                    <p:cond delay="500"/>
                                  </p:stCondLst>
                                  <p:childTnLst>
                                    <p:set>
                                      <p:cBhvr>
                                        <p:cTn id="705" dur="1" fill="hold">
                                          <p:stCondLst>
                                            <p:cond delay="0"/>
                                          </p:stCondLst>
                                        </p:cTn>
                                        <p:tgtEl>
                                          <p:spTgt spid="282"/>
                                        </p:tgtEl>
                                        <p:attrNameLst>
                                          <p:attrName>style.visibility</p:attrName>
                                        </p:attrNameLst>
                                      </p:cBhvr>
                                      <p:to>
                                        <p:strVal val="visible"/>
                                      </p:to>
                                    </p:set>
                                    <p:animEffect transition="in" filter="fade">
                                      <p:cBhvr>
                                        <p:cTn id="706" dur="500"/>
                                        <p:tgtEl>
                                          <p:spTgt spid="282"/>
                                        </p:tgtEl>
                                      </p:cBhvr>
                                    </p:animEffect>
                                  </p:childTnLst>
                                </p:cTn>
                              </p:par>
                              <p:par>
                                <p:cTn id="707" presetID="42" presetClass="path" presetSubtype="0" accel="50000" decel="50000" fill="hold" grpId="1" nodeType="withEffect">
                                  <p:stCondLst>
                                    <p:cond delay="500"/>
                                  </p:stCondLst>
                                  <p:childTnLst>
                                    <p:animMotion origin="layout" path="M -0.1681 0.025 L -0.20248 0.16181 " pathEditMode="relative" rAng="0" ptsTypes="AA">
                                      <p:cBhvr>
                                        <p:cTn id="708" dur="500" fill="hold"/>
                                        <p:tgtEl>
                                          <p:spTgt spid="282"/>
                                        </p:tgtEl>
                                        <p:attrNameLst>
                                          <p:attrName>ppt_x</p:attrName>
                                          <p:attrName>ppt_y</p:attrName>
                                        </p:attrNameLst>
                                      </p:cBhvr>
                                      <p:rCtr x="-1719" y="6829"/>
                                    </p:animMotion>
                                  </p:childTnLst>
                                </p:cTn>
                              </p:par>
                              <p:par>
                                <p:cTn id="709" presetID="6" presetClass="emph" presetSubtype="0" fill="hold" grpId="2" nodeType="withEffect">
                                  <p:stCondLst>
                                    <p:cond delay="0"/>
                                  </p:stCondLst>
                                  <p:childTnLst>
                                    <p:animScale>
                                      <p:cBhvr>
                                        <p:cTn id="710" dur="1000" fill="hold"/>
                                        <p:tgtEl>
                                          <p:spTgt spid="282"/>
                                        </p:tgtEl>
                                      </p:cBhvr>
                                      <p:by x="75000" y="75000"/>
                                    </p:animScale>
                                  </p:childTnLst>
                                </p:cTn>
                              </p:par>
                              <p:par>
                                <p:cTn id="711" presetID="10" presetClass="entr" presetSubtype="0" fill="hold" grpId="0" nodeType="withEffect">
                                  <p:stCondLst>
                                    <p:cond delay="5000"/>
                                  </p:stCondLst>
                                  <p:childTnLst>
                                    <p:set>
                                      <p:cBhvr>
                                        <p:cTn id="712" dur="1" fill="hold">
                                          <p:stCondLst>
                                            <p:cond delay="0"/>
                                          </p:stCondLst>
                                        </p:cTn>
                                        <p:tgtEl>
                                          <p:spTgt spid="278"/>
                                        </p:tgtEl>
                                        <p:attrNameLst>
                                          <p:attrName>style.visibility</p:attrName>
                                        </p:attrNameLst>
                                      </p:cBhvr>
                                      <p:to>
                                        <p:strVal val="visible"/>
                                      </p:to>
                                    </p:set>
                                    <p:animEffect transition="in" filter="fade">
                                      <p:cBhvr>
                                        <p:cTn id="713" dur="500"/>
                                        <p:tgtEl>
                                          <p:spTgt spid="278"/>
                                        </p:tgtEl>
                                      </p:cBhvr>
                                    </p:animEffect>
                                  </p:childTnLst>
                                </p:cTn>
                              </p:par>
                              <p:par>
                                <p:cTn id="714" presetID="42" presetClass="path" presetSubtype="0" accel="50000" decel="50000" fill="hold" grpId="1" nodeType="withEffect">
                                  <p:stCondLst>
                                    <p:cond delay="5000"/>
                                  </p:stCondLst>
                                  <p:childTnLst>
                                    <p:animMotion origin="layout" path="M -6.25E-7 0.00209 L -0.0112 0.16135 " pathEditMode="relative" rAng="0" ptsTypes="AA">
                                      <p:cBhvr>
                                        <p:cTn id="715" dur="500" fill="hold"/>
                                        <p:tgtEl>
                                          <p:spTgt spid="278"/>
                                        </p:tgtEl>
                                        <p:attrNameLst>
                                          <p:attrName>ppt_x</p:attrName>
                                          <p:attrName>ppt_y</p:attrName>
                                        </p:attrNameLst>
                                      </p:cBhvr>
                                      <p:rCtr x="-560" y="7963"/>
                                    </p:animMotion>
                                  </p:childTnLst>
                                </p:cTn>
                              </p:par>
                              <p:par>
                                <p:cTn id="716" presetID="6" presetClass="emph" presetSubtype="0" fill="hold" grpId="2" nodeType="withEffect">
                                  <p:stCondLst>
                                    <p:cond delay="4700"/>
                                  </p:stCondLst>
                                  <p:childTnLst>
                                    <p:animScale>
                                      <p:cBhvr>
                                        <p:cTn id="717" dur="750" fill="hold"/>
                                        <p:tgtEl>
                                          <p:spTgt spid="278"/>
                                        </p:tgtEl>
                                      </p:cBhvr>
                                      <p:by x="75000" y="75000"/>
                                    </p:animScale>
                                  </p:childTnLst>
                                </p:cTn>
                              </p:par>
                              <p:par>
                                <p:cTn id="718" presetID="10" presetClass="entr" presetSubtype="0" fill="hold" grpId="0" nodeType="withEffect">
                                  <p:stCondLst>
                                    <p:cond delay="750"/>
                                  </p:stCondLst>
                                  <p:childTnLst>
                                    <p:set>
                                      <p:cBhvr>
                                        <p:cTn id="719" dur="1" fill="hold">
                                          <p:stCondLst>
                                            <p:cond delay="0"/>
                                          </p:stCondLst>
                                        </p:cTn>
                                        <p:tgtEl>
                                          <p:spTgt spid="285"/>
                                        </p:tgtEl>
                                        <p:attrNameLst>
                                          <p:attrName>style.visibility</p:attrName>
                                        </p:attrNameLst>
                                      </p:cBhvr>
                                      <p:to>
                                        <p:strVal val="visible"/>
                                      </p:to>
                                    </p:set>
                                    <p:animEffect transition="in" filter="fade">
                                      <p:cBhvr>
                                        <p:cTn id="720" dur="500"/>
                                        <p:tgtEl>
                                          <p:spTgt spid="285"/>
                                        </p:tgtEl>
                                      </p:cBhvr>
                                    </p:animEffect>
                                  </p:childTnLst>
                                </p:cTn>
                              </p:par>
                              <p:par>
                                <p:cTn id="721" presetID="42" presetClass="path" presetSubtype="0" accel="50000" decel="50000" fill="hold" grpId="1" nodeType="withEffect">
                                  <p:stCondLst>
                                    <p:cond delay="750"/>
                                  </p:stCondLst>
                                  <p:childTnLst>
                                    <p:animMotion origin="layout" path="M 3.95833E-6 0.00209 L 0.01653 0.17547 " pathEditMode="relative" rAng="0" ptsTypes="AA">
                                      <p:cBhvr>
                                        <p:cTn id="722" dur="500" fill="hold"/>
                                        <p:tgtEl>
                                          <p:spTgt spid="285"/>
                                        </p:tgtEl>
                                        <p:attrNameLst>
                                          <p:attrName>ppt_x</p:attrName>
                                          <p:attrName>ppt_y</p:attrName>
                                        </p:attrNameLst>
                                      </p:cBhvr>
                                      <p:rCtr x="820" y="8657"/>
                                    </p:animMotion>
                                  </p:childTnLst>
                                </p:cTn>
                              </p:par>
                              <p:par>
                                <p:cTn id="723" presetID="6" presetClass="emph" presetSubtype="0" fill="hold" grpId="2" nodeType="withEffect">
                                  <p:stCondLst>
                                    <p:cond delay="300"/>
                                  </p:stCondLst>
                                  <p:childTnLst>
                                    <p:animScale>
                                      <p:cBhvr>
                                        <p:cTn id="724" dur="750" fill="hold"/>
                                        <p:tgtEl>
                                          <p:spTgt spid="285"/>
                                        </p:tgtEl>
                                      </p:cBhvr>
                                      <p:by x="75000" y="75000"/>
                                    </p:animScale>
                                  </p:childTnLst>
                                </p:cTn>
                              </p:par>
                              <p:par>
                                <p:cTn id="725" presetID="10" presetClass="entr" presetSubtype="0" fill="hold" grpId="0" nodeType="withEffect">
                                  <p:stCondLst>
                                    <p:cond delay="300"/>
                                  </p:stCondLst>
                                  <p:childTnLst>
                                    <p:set>
                                      <p:cBhvr>
                                        <p:cTn id="726" dur="1" fill="hold">
                                          <p:stCondLst>
                                            <p:cond delay="0"/>
                                          </p:stCondLst>
                                        </p:cTn>
                                        <p:tgtEl>
                                          <p:spTgt spid="296"/>
                                        </p:tgtEl>
                                        <p:attrNameLst>
                                          <p:attrName>style.visibility</p:attrName>
                                        </p:attrNameLst>
                                      </p:cBhvr>
                                      <p:to>
                                        <p:strVal val="visible"/>
                                      </p:to>
                                    </p:set>
                                    <p:animEffect transition="in" filter="fade">
                                      <p:cBhvr>
                                        <p:cTn id="727" dur="500"/>
                                        <p:tgtEl>
                                          <p:spTgt spid="296"/>
                                        </p:tgtEl>
                                      </p:cBhvr>
                                    </p:animEffect>
                                  </p:childTnLst>
                                </p:cTn>
                              </p:par>
                              <p:par>
                                <p:cTn id="728" presetID="42" presetClass="path" presetSubtype="0" accel="50000" decel="50000" fill="hold" grpId="1" nodeType="withEffect">
                                  <p:stCondLst>
                                    <p:cond delay="300"/>
                                  </p:stCondLst>
                                  <p:childTnLst>
                                    <p:animMotion origin="layout" path="M 2.70833E-6 0.00139 L -0.02956 0.17454 " pathEditMode="relative" rAng="0" ptsTypes="AA">
                                      <p:cBhvr>
                                        <p:cTn id="729" dur="500" fill="hold"/>
                                        <p:tgtEl>
                                          <p:spTgt spid="296"/>
                                        </p:tgtEl>
                                        <p:attrNameLst>
                                          <p:attrName>ppt_x</p:attrName>
                                          <p:attrName>ppt_y</p:attrName>
                                        </p:attrNameLst>
                                      </p:cBhvr>
                                      <p:rCtr x="-1484" y="8657"/>
                                    </p:animMotion>
                                  </p:childTnLst>
                                </p:cTn>
                              </p:par>
                              <p:par>
                                <p:cTn id="730" presetID="6" presetClass="emph" presetSubtype="0" fill="hold" grpId="2" nodeType="withEffect">
                                  <p:stCondLst>
                                    <p:cond delay="0"/>
                                  </p:stCondLst>
                                  <p:childTnLst>
                                    <p:animScale>
                                      <p:cBhvr>
                                        <p:cTn id="731" dur="750" fill="hold"/>
                                        <p:tgtEl>
                                          <p:spTgt spid="296"/>
                                        </p:tgtEl>
                                      </p:cBhvr>
                                      <p:by x="75000" y="7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 grpId="0" animBg="1"/>
      <p:bldP spid="278" grpId="1" animBg="1"/>
      <p:bldP spid="278" grpId="2" animBg="1"/>
      <p:bldP spid="285" grpId="0" animBg="1"/>
      <p:bldP spid="285" grpId="1" animBg="1"/>
      <p:bldP spid="285" grpId="2" animBg="1"/>
      <p:bldP spid="292" grpId="0" animBg="1"/>
      <p:bldP spid="290" grpId="0" animBg="1"/>
      <p:bldP spid="356" grpId="0" animBg="1"/>
      <p:bldP spid="230" grpId="0" animBg="1"/>
      <p:bldP spid="233" grpId="0" animBg="1"/>
      <p:bldP spid="302" grpId="0" animBg="1"/>
      <p:bldP spid="236" grpId="0" animBg="1"/>
      <p:bldP spid="282" grpId="0" animBg="1"/>
      <p:bldP spid="282" grpId="1" animBg="1"/>
      <p:bldP spid="282" grpId="2" animBg="1"/>
      <p:bldP spid="231" grpId="0" animBg="1"/>
      <p:bldP spid="366" grpId="0" animBg="1"/>
      <p:bldP spid="367" grpId="0" animBg="1"/>
      <p:bldP spid="365" grpId="0" animBg="1"/>
      <p:bldP spid="369" grpId="0" animBg="1"/>
      <p:bldP spid="380" grpId="0" animBg="1"/>
      <p:bldP spid="392" grpId="0" animBg="1"/>
      <p:bldP spid="393" grpId="0" animBg="1"/>
      <p:bldP spid="469" grpId="0" animBg="1"/>
      <p:bldP spid="470" grpId="0" animBg="1"/>
      <p:bldP spid="548" grpId="0" animBg="1"/>
      <p:bldP spid="549" grpId="0" animBg="1"/>
      <p:bldP spid="550" grpId="0" animBg="1"/>
      <p:bldP spid="560" grpId="0" animBg="1"/>
      <p:bldP spid="580" grpId="0" animBg="1"/>
      <p:bldP spid="484" grpId="0" animBg="1"/>
      <p:bldP spid="537" grpId="0" animBg="1"/>
      <p:bldP spid="354" grpId="0" animBg="1"/>
      <p:bldP spid="339" grpId="0" animBg="1"/>
      <p:bldP spid="411" grpId="0" animBg="1"/>
      <p:bldP spid="496" grpId="0" animBg="1"/>
      <p:bldP spid="251" grpId="0" animBg="1"/>
      <p:bldP spid="257" grpId="0" animBg="1"/>
      <p:bldP spid="341" grpId="0" animBg="1"/>
      <p:bldP spid="281" grpId="0" animBg="1"/>
      <p:bldP spid="190" grpId="0" animBg="1"/>
      <p:bldP spid="191" grpId="0" animBg="1"/>
      <p:bldP spid="193" grpId="0" animBg="1"/>
      <p:bldP spid="263" grpId="0" animBg="1"/>
      <p:bldP spid="268" grpId="0" animBg="1"/>
      <p:bldP spid="270" grpId="0" animBg="1"/>
      <p:bldP spid="271" grpId="0" animBg="1"/>
      <p:bldP spid="275" grpId="0" animBg="1"/>
      <p:bldP spid="276" grpId="0" animBg="1"/>
      <p:bldP spid="279" grpId="0" animBg="1"/>
      <p:bldP spid="280" grpId="0" animBg="1"/>
      <p:bldP spid="284" grpId="0" animBg="1"/>
      <p:bldP spid="286" grpId="0" animBg="1"/>
      <p:bldP spid="288" grpId="0" animBg="1"/>
      <p:bldP spid="295" grpId="0" animBg="1"/>
      <p:bldP spid="297" grpId="0" animBg="1"/>
      <p:bldP spid="299" grpId="0" animBg="1"/>
      <p:bldP spid="301" grpId="0" animBg="1"/>
      <p:bldP spid="315" grpId="0" animBg="1"/>
      <p:bldP spid="317" grpId="0" animBg="1"/>
      <p:bldP spid="326" grpId="0" animBg="1"/>
      <p:bldP spid="335" grpId="0" animBg="1"/>
      <p:bldP spid="338" grpId="0" animBg="1"/>
      <p:bldP spid="343" grpId="0" animBg="1"/>
      <p:bldP spid="352" grpId="0" animBg="1"/>
      <p:bldP spid="355" grpId="0" animBg="1"/>
      <p:bldP spid="452" grpId="0" animBg="1"/>
      <p:bldP spid="452" grpId="1" animBg="1"/>
      <p:bldP spid="453" grpId="0" animBg="1"/>
      <p:bldP spid="453" grpId="1" animBg="1"/>
      <p:bldP spid="454" grpId="0" animBg="1"/>
      <p:bldP spid="454" grpId="1" animBg="1"/>
      <p:bldP spid="455" grpId="0" animBg="1"/>
      <p:bldP spid="455" grpId="1" animBg="1"/>
      <p:bldP spid="456" grpId="0" animBg="1"/>
      <p:bldP spid="456" grpId="1" animBg="1"/>
      <p:bldP spid="457" grpId="0" animBg="1"/>
      <p:bldP spid="457" grpId="1" animBg="1"/>
      <p:bldP spid="478" grpId="0" animBg="1"/>
      <p:bldP spid="478" grpId="1" animBg="1"/>
      <p:bldP spid="479" grpId="0" animBg="1"/>
      <p:bldP spid="479" grpId="1" animBg="1"/>
      <p:bldP spid="482" grpId="0" animBg="1"/>
      <p:bldP spid="482" grpId="1" animBg="1"/>
      <p:bldP spid="483" grpId="0" animBg="1"/>
      <p:bldP spid="483" grpId="1" animBg="1"/>
      <p:bldP spid="485" grpId="0" animBg="1"/>
      <p:bldP spid="485" grpId="1" animBg="1"/>
      <p:bldP spid="486" grpId="0" animBg="1"/>
      <p:bldP spid="486" grpId="1" animBg="1"/>
      <p:bldP spid="487" grpId="0" animBg="1"/>
      <p:bldP spid="487" grpId="1" animBg="1"/>
      <p:bldP spid="488" grpId="0" animBg="1"/>
      <p:bldP spid="488" grpId="1" animBg="1"/>
      <p:bldP spid="490" grpId="0" animBg="1"/>
      <p:bldP spid="490" grpId="1" animBg="1"/>
      <p:bldP spid="491" grpId="0" animBg="1"/>
      <p:bldP spid="491" grpId="1" animBg="1"/>
      <p:bldP spid="492" grpId="0" animBg="1"/>
      <p:bldP spid="492" grpId="1" animBg="1"/>
      <p:bldP spid="493" grpId="0" animBg="1"/>
      <p:bldP spid="493" grpId="1" animBg="1"/>
      <p:bldP spid="494" grpId="0" animBg="1"/>
      <p:bldP spid="494" grpId="1" animBg="1"/>
      <p:bldP spid="495" grpId="0" animBg="1"/>
      <p:bldP spid="495" grpId="1" animBg="1"/>
      <p:bldP spid="498" grpId="0" animBg="1"/>
      <p:bldP spid="498" grpId="1" animBg="1"/>
      <p:bldP spid="501" grpId="0" animBg="1"/>
      <p:bldP spid="501" grpId="1" animBg="1"/>
      <p:bldP spid="502" grpId="0" animBg="1"/>
      <p:bldP spid="502" grpId="1" animBg="1"/>
      <p:bldP spid="503" grpId="0" animBg="1"/>
      <p:bldP spid="503" grpId="1" animBg="1"/>
      <p:bldP spid="514" grpId="0" animBg="1"/>
      <p:bldP spid="514" grpId="1" animBg="1"/>
      <p:bldP spid="515" grpId="0" animBg="1"/>
      <p:bldP spid="515" grpId="1" animBg="1"/>
      <p:bldP spid="516" grpId="0" animBg="1"/>
      <p:bldP spid="516" grpId="1" animBg="1"/>
      <p:bldP spid="517" grpId="0" animBg="1"/>
      <p:bldP spid="517" grpId="1" animBg="1"/>
      <p:bldP spid="519" grpId="0" animBg="1"/>
      <p:bldP spid="519" grpId="1" animBg="1"/>
      <p:bldP spid="520" grpId="0" animBg="1"/>
      <p:bldP spid="520" grpId="1" animBg="1"/>
      <p:bldP spid="522" grpId="0" animBg="1"/>
      <p:bldP spid="522" grpId="1" animBg="1"/>
      <p:bldP spid="523" grpId="0" animBg="1"/>
      <p:bldP spid="523" grpId="1" animBg="1"/>
      <p:bldP spid="524" grpId="0" animBg="1"/>
      <p:bldP spid="524" grpId="1" animBg="1"/>
      <p:bldP spid="525" grpId="0" animBg="1"/>
      <p:bldP spid="525" grpId="1" animBg="1"/>
      <p:bldP spid="526" grpId="0" animBg="1"/>
      <p:bldP spid="526" grpId="1" animBg="1"/>
      <p:bldP spid="528" grpId="0" animBg="1"/>
      <p:bldP spid="528" grpId="1" animBg="1"/>
      <p:bldP spid="529" grpId="0" animBg="1"/>
      <p:bldP spid="529" grpId="1" animBg="1"/>
      <p:bldP spid="530" grpId="0" animBg="1"/>
      <p:bldP spid="530" grpId="1" animBg="1"/>
      <p:bldP spid="531" grpId="0" animBg="1"/>
      <p:bldP spid="531" grpId="1" animBg="1"/>
      <p:bldP spid="533" grpId="0" animBg="1"/>
      <p:bldP spid="533" grpId="1" animBg="1"/>
      <p:bldP spid="374" grpId="0" animBg="1"/>
      <p:bldP spid="347" grpId="0" animBg="1"/>
      <p:bldP spid="348" grpId="0" animBg="1"/>
      <p:bldP spid="289" grpId="0" animBg="1"/>
      <p:bldP spid="363" grpId="0" animBg="1"/>
      <p:bldP spid="313" grpId="0" animBg="1"/>
      <p:bldP spid="313" grpId="1" animBg="1"/>
      <p:bldP spid="313" grpId="2" animBg="1"/>
      <p:bldP spid="316" grpId="0" animBg="1"/>
      <p:bldP spid="316" grpId="1" animBg="1"/>
      <p:bldP spid="316" grpId="2" animBg="1"/>
      <p:bldP spid="320" grpId="0" animBg="1"/>
      <p:bldP spid="320" grpId="1" animBg="1"/>
      <p:bldP spid="320" grpId="2" animBg="1"/>
      <p:bldP spid="362" grpId="0" animBg="1"/>
      <p:bldP spid="362" grpId="1" animBg="1"/>
      <p:bldP spid="362" grpId="2" animBg="1"/>
      <p:bldP spid="192" grpId="0" animBg="1"/>
      <p:bldP spid="194" grpId="0" animBg="1"/>
      <p:bldP spid="195" grpId="0" animBg="1"/>
      <p:bldP spid="196" grpId="0" animBg="1"/>
      <p:bldP spid="197" grpId="0" animBg="1"/>
      <p:bldP spid="198" grpId="0" animBg="1"/>
      <p:bldP spid="199" grpId="0" animBg="1"/>
      <p:bldP spid="200" grpId="0" animBg="1"/>
      <p:bldP spid="232" grpId="0" animBg="1"/>
      <p:bldP spid="234" grpId="0" animBg="1"/>
      <p:bldP spid="235" grpId="0" animBg="1"/>
      <p:bldP spid="237" grpId="0" animBg="1"/>
      <p:bldP spid="238" grpId="0" animBg="1"/>
      <p:bldP spid="239" grpId="0" animBg="1"/>
      <p:bldP spid="240" grpId="0" animBg="1"/>
      <p:bldP spid="241" grpId="0" animBg="1"/>
      <p:bldP spid="359" grpId="0" animBg="1"/>
      <p:bldP spid="353" grpId="0" animBg="1"/>
      <p:bldP spid="344" grpId="0" animBg="1"/>
      <p:bldP spid="346" grpId="0" animBg="1"/>
      <p:bldP spid="349" grpId="0" animBg="1"/>
      <p:bldP spid="357" grpId="0" animBg="1"/>
      <p:bldP spid="358" grpId="0" animBg="1"/>
      <p:bldP spid="360" grpId="0" animBg="1"/>
      <p:bldP spid="361" grpId="0" animBg="1"/>
      <p:bldP spid="364" grpId="0" animBg="1"/>
      <p:bldP spid="383" grpId="0" animBg="1"/>
      <p:bldP spid="385" grpId="0" animBg="1"/>
      <p:bldP spid="386" grpId="0" animBg="1"/>
      <p:bldP spid="387" grpId="0" animBg="1"/>
      <p:bldP spid="389" grpId="0" animBg="1"/>
      <p:bldP spid="396" grpId="0" animBg="1"/>
      <p:bldP spid="399" grpId="0" animBg="1"/>
      <p:bldP spid="400" grpId="0" animBg="1"/>
      <p:bldP spid="402" grpId="0" animBg="1"/>
      <p:bldP spid="404" grpId="0" animBg="1"/>
      <p:bldP spid="408" grpId="0" animBg="1"/>
      <p:bldP spid="409" grpId="0" animBg="1"/>
      <p:bldP spid="417" grpId="0" animBg="1"/>
      <p:bldP spid="418" grpId="0" animBg="1"/>
      <p:bldP spid="421" grpId="0" animBg="1"/>
      <p:bldP spid="422" grpId="0" animBg="1"/>
      <p:bldP spid="423" grpId="0" animBg="1"/>
      <p:bldP spid="424" grpId="0" animBg="1"/>
      <p:bldP spid="425" grpId="0" animBg="1"/>
      <p:bldP spid="427" grpId="0" animBg="1"/>
      <p:bldP spid="428" grpId="0" animBg="1"/>
      <p:bldP spid="429" grpId="0" animBg="1"/>
      <p:bldP spid="430" grpId="0" animBg="1"/>
      <p:bldP spid="432" grpId="0" animBg="1"/>
      <p:bldP spid="433" grpId="0" animBg="1"/>
      <p:bldP spid="435" grpId="0" animBg="1"/>
      <p:bldP spid="438" grpId="0" animBg="1"/>
      <p:bldP spid="444" grpId="0" animBg="1"/>
      <p:bldP spid="445" grpId="0" animBg="1"/>
      <p:bldP spid="446" grpId="0" animBg="1"/>
      <p:bldP spid="450" grpId="0" animBg="1"/>
      <p:bldP spid="460" grpId="0" animBg="1"/>
      <p:bldP spid="461" grpId="0" animBg="1"/>
      <p:bldP spid="462" grpId="0" animBg="1"/>
      <p:bldP spid="463" grpId="0" animBg="1"/>
      <p:bldP spid="466" grpId="0" animBg="1"/>
      <p:bldP spid="467" grpId="0" animBg="1"/>
      <p:bldP spid="468" grpId="0" animBg="1"/>
      <p:bldP spid="471" grpId="0" animBg="1"/>
      <p:bldP spid="475" grpId="0" animBg="1"/>
      <p:bldP spid="476" grpId="0" animBg="1"/>
      <p:bldP spid="489" grpId="0" animBg="1"/>
      <p:bldP spid="497" grpId="0" animBg="1"/>
      <p:bldP spid="499" grpId="0" animBg="1"/>
      <p:bldP spid="500" grpId="0" animBg="1"/>
      <p:bldP spid="504" grpId="0" animBg="1"/>
      <p:bldP spid="505" grpId="0" animBg="1"/>
      <p:bldP spid="506" grpId="0" animBg="1"/>
      <p:bldP spid="507" grpId="0" animBg="1"/>
      <p:bldP spid="508" grpId="0" animBg="1"/>
      <p:bldP spid="509" grpId="0" animBg="1"/>
      <p:bldP spid="510" grpId="0" animBg="1"/>
      <p:bldP spid="511" grpId="0" animBg="1"/>
      <p:bldP spid="512" grpId="0" animBg="1"/>
      <p:bldP spid="513" grpId="0" animBg="1"/>
      <p:bldP spid="518" grpId="0" animBg="1"/>
      <p:bldP spid="521" grpId="0" animBg="1"/>
      <p:bldP spid="527" grpId="0" animBg="1"/>
      <p:bldP spid="532" grpId="0" animBg="1"/>
      <p:bldP spid="534" grpId="0" animBg="1"/>
      <p:bldP spid="535" grpId="0" animBg="1"/>
      <p:bldP spid="536" grpId="0" animBg="1"/>
      <p:bldP spid="539" grpId="0" animBg="1"/>
      <p:bldP spid="542" grpId="0" animBg="1"/>
      <p:bldP spid="543" grpId="0" animBg="1"/>
      <p:bldP spid="551" grpId="0" animBg="1"/>
      <p:bldP spid="554" grpId="0" animBg="1"/>
      <p:bldP spid="556" grpId="0" animBg="1"/>
      <p:bldP spid="558" grpId="0" animBg="1"/>
      <p:bldP spid="559" grpId="0" animBg="1"/>
      <p:bldP spid="350" grpId="0" animBg="1"/>
      <p:bldP spid="340" grpId="0" animBg="1"/>
      <p:bldP spid="342" grpId="0" animBg="1"/>
      <p:bldP spid="464" grpId="0" animBg="1"/>
      <p:bldP spid="296" grpId="0" animBg="1"/>
      <p:bldP spid="296" grpId="1" animBg="1"/>
      <p:bldP spid="296" grpId="2" animBg="1"/>
      <p:bldP spid="314" grpId="0" animBg="1"/>
      <p:bldP spid="314" grpId="1" animBg="1"/>
      <p:bldP spid="314" grpId="2" animBg="1"/>
      <p:bldP spid="414" grpId="0" animBg="1"/>
      <p:bldP spid="538" grpId="0" animBg="1"/>
      <p:bldP spid="465" grpId="0" animBg="1"/>
      <p:bldP spid="540" grpId="0" animBg="1"/>
      <p:bldP spid="541" grpId="0" animBg="1"/>
      <p:bldP spid="474" grpId="0" animBg="1"/>
      <p:bldP spid="472" grpId="0" animBg="1"/>
      <p:bldP spid="473" grpId="0" animBg="1"/>
      <p:bldP spid="544" grpId="0" animBg="1"/>
      <p:bldP spid="545" grpId="0" animBg="1"/>
      <p:bldP spid="546" grpId="0" animBg="1"/>
      <p:bldP spid="547" grpId="0" animBg="1"/>
      <p:bldP spid="477"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1" name="Rectangle 250">
            <a:extLst>
              <a:ext uri="{FF2B5EF4-FFF2-40B4-BE49-F238E27FC236}">
                <a16:creationId xmlns:a16="http://schemas.microsoft.com/office/drawing/2014/main" id="{B97491AA-349E-4982-8228-FB54572276A8}"/>
              </a:ext>
            </a:extLst>
          </p:cNvPr>
          <p:cNvSpPr/>
          <p:nvPr/>
        </p:nvSpPr>
        <p:spPr bwMode="ltGray">
          <a:xfrm>
            <a:off x="906922" y="5037615"/>
            <a:ext cx="10378156" cy="1067266"/>
          </a:xfrm>
          <a:prstGeom prst="rect">
            <a:avLst/>
          </a:prstGeom>
          <a:solidFill>
            <a:schemeClr val="tx1"/>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90000"/>
              </a:lnSpc>
            </a:pPr>
            <a:endParaRPr lang="en-US" sz="1400" dirty="0">
              <a:solidFill>
                <a:schemeClr val="bg1"/>
              </a:solidFill>
            </a:endParaRPr>
          </a:p>
        </p:txBody>
      </p:sp>
      <p:sp>
        <p:nvSpPr>
          <p:cNvPr id="115" name="Rectangle 114"/>
          <p:cNvSpPr/>
          <p:nvPr/>
        </p:nvSpPr>
        <p:spPr bwMode="ltGray">
          <a:xfrm>
            <a:off x="906922" y="1899303"/>
            <a:ext cx="10378156" cy="2952332"/>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91440" bIns="0" rtlCol="0" anchor="t" anchorCtr="0"/>
          <a:lstStyle/>
          <a:p>
            <a:pPr algn="ctr" defTabSz="456890">
              <a:defRPr/>
            </a:pPr>
            <a:r>
              <a:rPr lang="en-US" dirty="0">
                <a:solidFill>
                  <a:schemeClr val="bg1"/>
                </a:solidFill>
                <a:ea typeface="MetricHPE" charset="0"/>
                <a:cs typeface="MetricHPE" charset="0"/>
              </a:rPr>
              <a:t>Data Virtualization Platform</a:t>
            </a:r>
            <a:endParaRPr lang="en-US" baseline="30000" dirty="0">
              <a:solidFill>
                <a:schemeClr val="bg1"/>
              </a:solidFill>
              <a:ea typeface="MetricHPE" charset="0"/>
              <a:cs typeface="MetricHPE" charset="0"/>
            </a:endParaRPr>
          </a:p>
        </p:txBody>
      </p:sp>
      <p:sp>
        <p:nvSpPr>
          <p:cNvPr id="561" name="Rectangle 560">
            <a:extLst>
              <a:ext uri="{FF2B5EF4-FFF2-40B4-BE49-F238E27FC236}">
                <a16:creationId xmlns:a16="http://schemas.microsoft.com/office/drawing/2014/main" id="{4B213260-66B1-4DE4-9B24-C5D221C92F2C}"/>
              </a:ext>
            </a:extLst>
          </p:cNvPr>
          <p:cNvSpPr/>
          <p:nvPr/>
        </p:nvSpPr>
        <p:spPr bwMode="ltGray">
          <a:xfrm>
            <a:off x="1098372" y="3792420"/>
            <a:ext cx="10026828" cy="1147221"/>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372" name="Rectangle 371">
            <a:extLst>
              <a:ext uri="{FF2B5EF4-FFF2-40B4-BE49-F238E27FC236}">
                <a16:creationId xmlns:a16="http://schemas.microsoft.com/office/drawing/2014/main" id="{7F3B8B70-7300-47DB-90C0-C9D0D42C083E}"/>
              </a:ext>
            </a:extLst>
          </p:cNvPr>
          <p:cNvSpPr>
            <a:spLocks noChangeAspect="1"/>
          </p:cNvSpPr>
          <p:nvPr/>
        </p:nvSpPr>
        <p:spPr>
          <a:xfrm>
            <a:off x="7833367" y="4371933"/>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481" name="Rectangle 480">
            <a:extLst>
              <a:ext uri="{FF2B5EF4-FFF2-40B4-BE49-F238E27FC236}">
                <a16:creationId xmlns:a16="http://schemas.microsoft.com/office/drawing/2014/main" id="{E5759FCE-88E1-4031-B182-41164D730E41}"/>
              </a:ext>
            </a:extLst>
          </p:cNvPr>
          <p:cNvSpPr>
            <a:spLocks noChangeAspect="1"/>
          </p:cNvSpPr>
          <p:nvPr/>
        </p:nvSpPr>
        <p:spPr>
          <a:xfrm>
            <a:off x="7911947" y="4271257"/>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32" name="Rectangle 531">
            <a:extLst>
              <a:ext uri="{FF2B5EF4-FFF2-40B4-BE49-F238E27FC236}">
                <a16:creationId xmlns:a16="http://schemas.microsoft.com/office/drawing/2014/main" id="{6B43D4ED-A3AD-42C6-906E-02AAF9E75B6E}"/>
              </a:ext>
            </a:extLst>
          </p:cNvPr>
          <p:cNvSpPr>
            <a:spLocks noChangeAspect="1"/>
          </p:cNvSpPr>
          <p:nvPr/>
        </p:nvSpPr>
        <p:spPr>
          <a:xfrm>
            <a:off x="10104120" y="4276524"/>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227" name="Rectangle 226">
            <a:extLst>
              <a:ext uri="{FF2B5EF4-FFF2-40B4-BE49-F238E27FC236}">
                <a16:creationId xmlns:a16="http://schemas.microsoft.com/office/drawing/2014/main" id="{1FF2A0CB-CF71-4F1A-B87E-DC1FC6DAF0AF}"/>
              </a:ext>
            </a:extLst>
          </p:cNvPr>
          <p:cNvSpPr>
            <a:spLocks noChangeAspect="1"/>
          </p:cNvSpPr>
          <p:nvPr/>
        </p:nvSpPr>
        <p:spPr>
          <a:xfrm>
            <a:off x="3144062" y="5497536"/>
            <a:ext cx="127682" cy="127682"/>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230" name="Rectangle 229">
            <a:extLst>
              <a:ext uri="{FF2B5EF4-FFF2-40B4-BE49-F238E27FC236}">
                <a16:creationId xmlns:a16="http://schemas.microsoft.com/office/drawing/2014/main" id="{77DA5C7A-5338-47BE-910C-6C414B6C0E51}"/>
              </a:ext>
            </a:extLst>
          </p:cNvPr>
          <p:cNvSpPr>
            <a:spLocks noChangeAspect="1"/>
          </p:cNvSpPr>
          <p:nvPr/>
        </p:nvSpPr>
        <p:spPr>
          <a:xfrm>
            <a:off x="5347246" y="5497369"/>
            <a:ext cx="128016" cy="128016"/>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232" name="Rectangle 231">
            <a:extLst>
              <a:ext uri="{FF2B5EF4-FFF2-40B4-BE49-F238E27FC236}">
                <a16:creationId xmlns:a16="http://schemas.microsoft.com/office/drawing/2014/main" id="{D0DCB57D-BCE9-445E-85A4-696F38449EA8}"/>
              </a:ext>
            </a:extLst>
          </p:cNvPr>
          <p:cNvSpPr>
            <a:spLocks noChangeAspect="1"/>
          </p:cNvSpPr>
          <p:nvPr/>
        </p:nvSpPr>
        <p:spPr>
          <a:xfrm>
            <a:off x="5097784" y="5497369"/>
            <a:ext cx="128016" cy="128016"/>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236" name="Rectangle 235">
            <a:extLst>
              <a:ext uri="{FF2B5EF4-FFF2-40B4-BE49-F238E27FC236}">
                <a16:creationId xmlns:a16="http://schemas.microsoft.com/office/drawing/2014/main" id="{C6CF7320-090F-4A13-AE29-D53740D1B1F6}"/>
              </a:ext>
            </a:extLst>
          </p:cNvPr>
          <p:cNvSpPr>
            <a:spLocks noChangeAspect="1"/>
          </p:cNvSpPr>
          <p:nvPr/>
        </p:nvSpPr>
        <p:spPr>
          <a:xfrm>
            <a:off x="9765034" y="5493230"/>
            <a:ext cx="128016" cy="128016"/>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242" name="Rectangle 241">
            <a:extLst>
              <a:ext uri="{FF2B5EF4-FFF2-40B4-BE49-F238E27FC236}">
                <a16:creationId xmlns:a16="http://schemas.microsoft.com/office/drawing/2014/main" id="{CDD32EEF-3C76-488B-AAD2-9DC776995554}"/>
              </a:ext>
            </a:extLst>
          </p:cNvPr>
          <p:cNvSpPr>
            <a:spLocks noChangeAspect="1"/>
          </p:cNvSpPr>
          <p:nvPr/>
        </p:nvSpPr>
        <p:spPr>
          <a:xfrm>
            <a:off x="7503786" y="5497369"/>
            <a:ext cx="128016" cy="128016"/>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238" name="Rectangle 237">
            <a:extLst>
              <a:ext uri="{FF2B5EF4-FFF2-40B4-BE49-F238E27FC236}">
                <a16:creationId xmlns:a16="http://schemas.microsoft.com/office/drawing/2014/main" id="{89062A1C-4949-4527-8698-3CAC0E2AAE2F}"/>
              </a:ext>
            </a:extLst>
          </p:cNvPr>
          <p:cNvSpPr>
            <a:spLocks noChangeAspect="1"/>
          </p:cNvSpPr>
          <p:nvPr/>
        </p:nvSpPr>
        <p:spPr>
          <a:xfrm>
            <a:off x="7967120" y="5497369"/>
            <a:ext cx="128016" cy="128016"/>
          </a:xfrm>
          <a:prstGeom prst="rect">
            <a:avLst/>
          </a:prstGeom>
          <a:solidFill>
            <a:schemeClr val="bg1">
              <a:lumMod val="95000"/>
            </a:schemeClr>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243" name="Rectangle 242">
            <a:extLst>
              <a:ext uri="{FF2B5EF4-FFF2-40B4-BE49-F238E27FC236}">
                <a16:creationId xmlns:a16="http://schemas.microsoft.com/office/drawing/2014/main" id="{A6BC5733-1D75-4597-B2FF-5E0B81ED1E21}"/>
              </a:ext>
            </a:extLst>
          </p:cNvPr>
          <p:cNvSpPr>
            <a:spLocks noChangeAspect="1"/>
          </p:cNvSpPr>
          <p:nvPr/>
        </p:nvSpPr>
        <p:spPr>
          <a:xfrm>
            <a:off x="7724802" y="5497369"/>
            <a:ext cx="128016" cy="128016"/>
          </a:xfrm>
          <a:prstGeom prst="rect">
            <a:avLst/>
          </a:prstGeom>
          <a:pattFill prst="horzBrick">
            <a:fgClr>
              <a:schemeClr val="bg2"/>
            </a:fgClr>
            <a:bgClr>
              <a:schemeClr val="bg1">
                <a:lumMod val="95000"/>
              </a:schemeClr>
            </a:bgClr>
          </a:pattFill>
          <a:ln w="15875"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62" name="Rectangle 561"/>
          <p:cNvSpPr/>
          <p:nvPr/>
        </p:nvSpPr>
        <p:spPr bwMode="ltGray">
          <a:xfrm>
            <a:off x="1098372" y="2338225"/>
            <a:ext cx="10026828" cy="1351398"/>
          </a:xfrm>
          <a:prstGeom prst="rect">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2" name="Title 1"/>
          <p:cNvSpPr>
            <a:spLocks noGrp="1"/>
          </p:cNvSpPr>
          <p:nvPr>
            <p:ph type="title"/>
          </p:nvPr>
        </p:nvSpPr>
        <p:spPr/>
        <p:txBody>
          <a:bodyPr/>
          <a:lstStyle/>
          <a:p>
            <a:r>
              <a:rPr lang="en-US"/>
              <a:t>HPE SimpliVity data virtualization platform</a:t>
            </a:r>
            <a:endParaRPr lang="en-US" dirty="0"/>
          </a:p>
        </p:txBody>
      </p:sp>
      <p:sp>
        <p:nvSpPr>
          <p:cNvPr id="202" name="TextBox 201"/>
          <p:cNvSpPr txBox="1"/>
          <p:nvPr/>
        </p:nvSpPr>
        <p:spPr>
          <a:xfrm>
            <a:off x="3416834" y="6196434"/>
            <a:ext cx="4006823" cy="323151"/>
          </a:xfrm>
          <a:prstGeom prst="rect">
            <a:avLst/>
          </a:prstGeom>
          <a:noFill/>
        </p:spPr>
        <p:txBody>
          <a:bodyPr wrap="square" lIns="91380" tIns="45689" rIns="91380" bIns="45689" rtlCol="0" anchor="ctr" anchorCtr="0">
            <a:spAutoFit/>
          </a:bodyPr>
          <a:lstStyle/>
          <a:p>
            <a:pPr algn="ctr"/>
            <a:r>
              <a:rPr lang="en-US" sz="1500" dirty="0">
                <a:ln w="1905">
                  <a:noFill/>
                </a:ln>
                <a:solidFill>
                  <a:schemeClr val="bg1"/>
                </a:solidFill>
                <a:ea typeface="MetricHPE" charset="0"/>
                <a:cs typeface="MetricHPE" charset="0"/>
              </a:rPr>
              <a:t>“The best IO is the one you don’t have to do.”</a:t>
            </a:r>
          </a:p>
        </p:txBody>
      </p:sp>
      <p:sp>
        <p:nvSpPr>
          <p:cNvPr id="273" name="Rectangle 272">
            <a:extLst>
              <a:ext uri="{FF2B5EF4-FFF2-40B4-BE49-F238E27FC236}">
                <a16:creationId xmlns:a16="http://schemas.microsoft.com/office/drawing/2014/main" id="{5E890BCB-05BA-4A1D-A7D7-C937E3695055}"/>
              </a:ext>
            </a:extLst>
          </p:cNvPr>
          <p:cNvSpPr/>
          <p:nvPr/>
        </p:nvSpPr>
        <p:spPr bwMode="ltGray">
          <a:xfrm>
            <a:off x="2631776" y="4188275"/>
            <a:ext cx="1394750" cy="614897"/>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275" name="Rectangle 274">
            <a:extLst>
              <a:ext uri="{FF2B5EF4-FFF2-40B4-BE49-F238E27FC236}">
                <a16:creationId xmlns:a16="http://schemas.microsoft.com/office/drawing/2014/main" id="{986C3E5D-D2C3-4C03-BF23-5C2CB3877593}"/>
              </a:ext>
            </a:extLst>
          </p:cNvPr>
          <p:cNvSpPr/>
          <p:nvPr/>
        </p:nvSpPr>
        <p:spPr bwMode="ltGray">
          <a:xfrm>
            <a:off x="4813113" y="4185703"/>
            <a:ext cx="1394750" cy="614897"/>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276" name="Rectangle 275">
            <a:extLst>
              <a:ext uri="{FF2B5EF4-FFF2-40B4-BE49-F238E27FC236}">
                <a16:creationId xmlns:a16="http://schemas.microsoft.com/office/drawing/2014/main" id="{0633A1BB-C563-4FCF-BC08-85699D145134}"/>
              </a:ext>
            </a:extLst>
          </p:cNvPr>
          <p:cNvSpPr/>
          <p:nvPr/>
        </p:nvSpPr>
        <p:spPr bwMode="ltGray">
          <a:xfrm>
            <a:off x="6994450" y="4185703"/>
            <a:ext cx="1394750" cy="614897"/>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277" name="Rectangle 276">
            <a:extLst>
              <a:ext uri="{FF2B5EF4-FFF2-40B4-BE49-F238E27FC236}">
                <a16:creationId xmlns:a16="http://schemas.microsoft.com/office/drawing/2014/main" id="{BD9F33B2-36D4-4DE3-8DCE-07715089DB31}"/>
              </a:ext>
            </a:extLst>
          </p:cNvPr>
          <p:cNvSpPr/>
          <p:nvPr/>
        </p:nvSpPr>
        <p:spPr bwMode="ltGray">
          <a:xfrm>
            <a:off x="9175786" y="4185830"/>
            <a:ext cx="1398166" cy="616402"/>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280" name="Rectangle 279">
            <a:extLst>
              <a:ext uri="{FF2B5EF4-FFF2-40B4-BE49-F238E27FC236}">
                <a16:creationId xmlns:a16="http://schemas.microsoft.com/office/drawing/2014/main" id="{48B74768-AAD2-49D7-9E9A-3D2F6432A146}"/>
              </a:ext>
            </a:extLst>
          </p:cNvPr>
          <p:cNvSpPr/>
          <p:nvPr/>
        </p:nvSpPr>
        <p:spPr bwMode="ltGray">
          <a:xfrm>
            <a:off x="2634228" y="2814458"/>
            <a:ext cx="1394750" cy="794553"/>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282" name="Rectangle 281">
            <a:extLst>
              <a:ext uri="{FF2B5EF4-FFF2-40B4-BE49-F238E27FC236}">
                <a16:creationId xmlns:a16="http://schemas.microsoft.com/office/drawing/2014/main" id="{35C28091-79BE-4493-B928-F733ECB256C7}"/>
              </a:ext>
            </a:extLst>
          </p:cNvPr>
          <p:cNvSpPr/>
          <p:nvPr/>
        </p:nvSpPr>
        <p:spPr bwMode="ltGray">
          <a:xfrm>
            <a:off x="4815565" y="2811886"/>
            <a:ext cx="1394750" cy="794553"/>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283" name="Rectangle 282">
            <a:extLst>
              <a:ext uri="{FF2B5EF4-FFF2-40B4-BE49-F238E27FC236}">
                <a16:creationId xmlns:a16="http://schemas.microsoft.com/office/drawing/2014/main" id="{0370E5C7-8BEF-459B-9B48-ECE88B256C8B}"/>
              </a:ext>
            </a:extLst>
          </p:cNvPr>
          <p:cNvSpPr/>
          <p:nvPr/>
        </p:nvSpPr>
        <p:spPr bwMode="ltGray">
          <a:xfrm>
            <a:off x="6996902" y="2811886"/>
            <a:ext cx="1394750" cy="794553"/>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284" name="Rectangle 283">
            <a:extLst>
              <a:ext uri="{FF2B5EF4-FFF2-40B4-BE49-F238E27FC236}">
                <a16:creationId xmlns:a16="http://schemas.microsoft.com/office/drawing/2014/main" id="{47F53B29-B2D7-4E2A-90CB-C1F3D000887A}"/>
              </a:ext>
            </a:extLst>
          </p:cNvPr>
          <p:cNvSpPr/>
          <p:nvPr/>
        </p:nvSpPr>
        <p:spPr bwMode="ltGray">
          <a:xfrm>
            <a:off x="9178238" y="2811632"/>
            <a:ext cx="1398166" cy="796498"/>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grpSp>
        <p:nvGrpSpPr>
          <p:cNvPr id="285" name="Group 284">
            <a:extLst>
              <a:ext uri="{FF2B5EF4-FFF2-40B4-BE49-F238E27FC236}">
                <a16:creationId xmlns:a16="http://schemas.microsoft.com/office/drawing/2014/main" id="{86783802-902D-4D83-9C23-B3230128A9ED}"/>
              </a:ext>
            </a:extLst>
          </p:cNvPr>
          <p:cNvGrpSpPr/>
          <p:nvPr/>
        </p:nvGrpSpPr>
        <p:grpSpPr>
          <a:xfrm>
            <a:off x="3095836" y="2667000"/>
            <a:ext cx="475209" cy="279511"/>
            <a:chOff x="3095836" y="2659160"/>
            <a:chExt cx="475209" cy="279511"/>
          </a:xfrm>
        </p:grpSpPr>
        <p:sp>
          <p:nvSpPr>
            <p:cNvPr id="286" name="Rectangle 285">
              <a:extLst>
                <a:ext uri="{FF2B5EF4-FFF2-40B4-BE49-F238E27FC236}">
                  <a16:creationId xmlns:a16="http://schemas.microsoft.com/office/drawing/2014/main" id="{0BF1C86F-CA3A-40B1-916A-97BA7E6AB0B0}"/>
                </a:ext>
              </a:extLst>
            </p:cNvPr>
            <p:cNvSpPr/>
            <p:nvPr/>
          </p:nvSpPr>
          <p:spPr bwMode="ltGray">
            <a:xfrm>
              <a:off x="3095836" y="2767621"/>
              <a:ext cx="475209" cy="94085"/>
            </a:xfrm>
            <a:prstGeom prst="rect">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pic>
          <p:nvPicPr>
            <p:cNvPr id="287" name="Picture 286">
              <a:extLst>
                <a:ext uri="{FF2B5EF4-FFF2-40B4-BE49-F238E27FC236}">
                  <a16:creationId xmlns:a16="http://schemas.microsoft.com/office/drawing/2014/main" id="{3500ACA4-0FF6-4303-9B98-08E03007976A}"/>
                </a:ext>
              </a:extLst>
            </p:cNvPr>
            <p:cNvPicPr>
              <a:picLocks noChangeAspect="1"/>
            </p:cNvPicPr>
            <p:nvPr/>
          </p:nvPicPr>
          <p:blipFill>
            <a:blip r:embed="rId3" cstate="screen">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3190900" y="2659160"/>
              <a:ext cx="279511" cy="279511"/>
            </a:xfrm>
            <a:prstGeom prst="rect">
              <a:avLst/>
            </a:prstGeom>
          </p:spPr>
        </p:pic>
      </p:grpSp>
      <p:grpSp>
        <p:nvGrpSpPr>
          <p:cNvPr id="288" name="Group 287">
            <a:extLst>
              <a:ext uri="{FF2B5EF4-FFF2-40B4-BE49-F238E27FC236}">
                <a16:creationId xmlns:a16="http://schemas.microsoft.com/office/drawing/2014/main" id="{69F63E5C-4E1B-4EC4-ABD9-7F4D3C84EB72}"/>
              </a:ext>
            </a:extLst>
          </p:cNvPr>
          <p:cNvGrpSpPr/>
          <p:nvPr/>
        </p:nvGrpSpPr>
        <p:grpSpPr>
          <a:xfrm>
            <a:off x="5283656" y="2667000"/>
            <a:ext cx="475209" cy="279511"/>
            <a:chOff x="3095836" y="2659160"/>
            <a:chExt cx="475209" cy="279511"/>
          </a:xfrm>
        </p:grpSpPr>
        <p:sp>
          <p:nvSpPr>
            <p:cNvPr id="289" name="Rectangle 288">
              <a:extLst>
                <a:ext uri="{FF2B5EF4-FFF2-40B4-BE49-F238E27FC236}">
                  <a16:creationId xmlns:a16="http://schemas.microsoft.com/office/drawing/2014/main" id="{884E5F3A-A6EC-4F73-825D-1D01B61E362D}"/>
                </a:ext>
              </a:extLst>
            </p:cNvPr>
            <p:cNvSpPr/>
            <p:nvPr/>
          </p:nvSpPr>
          <p:spPr bwMode="ltGray">
            <a:xfrm>
              <a:off x="3095836" y="2767621"/>
              <a:ext cx="475209" cy="94085"/>
            </a:xfrm>
            <a:prstGeom prst="rect">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pic>
          <p:nvPicPr>
            <p:cNvPr id="290" name="Picture 289">
              <a:extLst>
                <a:ext uri="{FF2B5EF4-FFF2-40B4-BE49-F238E27FC236}">
                  <a16:creationId xmlns:a16="http://schemas.microsoft.com/office/drawing/2014/main" id="{08710254-AD79-4CDA-BB37-3BA091C4EBEB}"/>
                </a:ext>
              </a:extLst>
            </p:cNvPr>
            <p:cNvPicPr>
              <a:picLocks noChangeAspect="1"/>
            </p:cNvPicPr>
            <p:nvPr/>
          </p:nvPicPr>
          <p:blipFill>
            <a:blip r:embed="rId3" cstate="screen">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3190900" y="2659160"/>
              <a:ext cx="279511" cy="279511"/>
            </a:xfrm>
            <a:prstGeom prst="rect">
              <a:avLst/>
            </a:prstGeom>
          </p:spPr>
        </p:pic>
      </p:grpSp>
      <p:grpSp>
        <p:nvGrpSpPr>
          <p:cNvPr id="291" name="Group 290">
            <a:extLst>
              <a:ext uri="{FF2B5EF4-FFF2-40B4-BE49-F238E27FC236}">
                <a16:creationId xmlns:a16="http://schemas.microsoft.com/office/drawing/2014/main" id="{79AAEA3D-23A9-4A3F-84C0-EAE28F524BA5}"/>
              </a:ext>
            </a:extLst>
          </p:cNvPr>
          <p:cNvGrpSpPr/>
          <p:nvPr/>
        </p:nvGrpSpPr>
        <p:grpSpPr>
          <a:xfrm>
            <a:off x="7471476" y="2667000"/>
            <a:ext cx="475209" cy="279511"/>
            <a:chOff x="3095836" y="2659160"/>
            <a:chExt cx="475209" cy="279511"/>
          </a:xfrm>
        </p:grpSpPr>
        <p:sp>
          <p:nvSpPr>
            <p:cNvPr id="292" name="Rectangle 291">
              <a:extLst>
                <a:ext uri="{FF2B5EF4-FFF2-40B4-BE49-F238E27FC236}">
                  <a16:creationId xmlns:a16="http://schemas.microsoft.com/office/drawing/2014/main" id="{88C0DBDA-CEEE-4187-A1CC-F5191D2EB6A4}"/>
                </a:ext>
              </a:extLst>
            </p:cNvPr>
            <p:cNvSpPr/>
            <p:nvPr/>
          </p:nvSpPr>
          <p:spPr bwMode="ltGray">
            <a:xfrm>
              <a:off x="3095836" y="2767621"/>
              <a:ext cx="475209" cy="94085"/>
            </a:xfrm>
            <a:prstGeom prst="rect">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pic>
          <p:nvPicPr>
            <p:cNvPr id="293" name="Picture 292">
              <a:extLst>
                <a:ext uri="{FF2B5EF4-FFF2-40B4-BE49-F238E27FC236}">
                  <a16:creationId xmlns:a16="http://schemas.microsoft.com/office/drawing/2014/main" id="{01AE2CC5-3D03-4560-B578-0CE83DF26CE9}"/>
                </a:ext>
              </a:extLst>
            </p:cNvPr>
            <p:cNvPicPr>
              <a:picLocks noChangeAspect="1"/>
            </p:cNvPicPr>
            <p:nvPr/>
          </p:nvPicPr>
          <p:blipFill>
            <a:blip r:embed="rId3" cstate="screen">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3190900" y="2659160"/>
              <a:ext cx="279511" cy="279511"/>
            </a:xfrm>
            <a:prstGeom prst="rect">
              <a:avLst/>
            </a:prstGeom>
          </p:spPr>
        </p:pic>
      </p:grpSp>
      <p:grpSp>
        <p:nvGrpSpPr>
          <p:cNvPr id="294" name="Group 293">
            <a:extLst>
              <a:ext uri="{FF2B5EF4-FFF2-40B4-BE49-F238E27FC236}">
                <a16:creationId xmlns:a16="http://schemas.microsoft.com/office/drawing/2014/main" id="{831F0661-3F5D-4711-AE21-46DF270EEC5D}"/>
              </a:ext>
            </a:extLst>
          </p:cNvPr>
          <p:cNvGrpSpPr/>
          <p:nvPr/>
        </p:nvGrpSpPr>
        <p:grpSpPr>
          <a:xfrm>
            <a:off x="9659295" y="2667000"/>
            <a:ext cx="475209" cy="279511"/>
            <a:chOff x="3095836" y="2659160"/>
            <a:chExt cx="475209" cy="279511"/>
          </a:xfrm>
        </p:grpSpPr>
        <p:sp>
          <p:nvSpPr>
            <p:cNvPr id="295" name="Rectangle 294">
              <a:extLst>
                <a:ext uri="{FF2B5EF4-FFF2-40B4-BE49-F238E27FC236}">
                  <a16:creationId xmlns:a16="http://schemas.microsoft.com/office/drawing/2014/main" id="{C196D94E-3A27-4094-BF48-9DC4032DF94B}"/>
                </a:ext>
              </a:extLst>
            </p:cNvPr>
            <p:cNvSpPr/>
            <p:nvPr/>
          </p:nvSpPr>
          <p:spPr bwMode="ltGray">
            <a:xfrm>
              <a:off x="3095836" y="2767621"/>
              <a:ext cx="475209" cy="94085"/>
            </a:xfrm>
            <a:prstGeom prst="rect">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pic>
          <p:nvPicPr>
            <p:cNvPr id="296" name="Picture 295">
              <a:extLst>
                <a:ext uri="{FF2B5EF4-FFF2-40B4-BE49-F238E27FC236}">
                  <a16:creationId xmlns:a16="http://schemas.microsoft.com/office/drawing/2014/main" id="{727045BC-88F8-4C1A-AF4A-678A6C8DBA38}"/>
                </a:ext>
              </a:extLst>
            </p:cNvPr>
            <p:cNvPicPr>
              <a:picLocks noChangeAspect="1"/>
            </p:cNvPicPr>
            <p:nvPr/>
          </p:nvPicPr>
          <p:blipFill>
            <a:blip r:embed="rId3" cstate="screen">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3190900" y="2659160"/>
              <a:ext cx="279511" cy="279511"/>
            </a:xfrm>
            <a:prstGeom prst="rect">
              <a:avLst/>
            </a:prstGeom>
          </p:spPr>
        </p:pic>
      </p:grpSp>
      <p:sp>
        <p:nvSpPr>
          <p:cNvPr id="235" name="Rectangle 234">
            <a:extLst>
              <a:ext uri="{FF2B5EF4-FFF2-40B4-BE49-F238E27FC236}">
                <a16:creationId xmlns:a16="http://schemas.microsoft.com/office/drawing/2014/main" id="{0EF656B6-E7AF-420C-B88D-23924FF5B89C}"/>
              </a:ext>
            </a:extLst>
          </p:cNvPr>
          <p:cNvSpPr>
            <a:spLocks noChangeAspect="1"/>
          </p:cNvSpPr>
          <p:nvPr/>
        </p:nvSpPr>
        <p:spPr>
          <a:xfrm>
            <a:off x="5823127" y="4380689"/>
            <a:ext cx="182880" cy="182880"/>
          </a:xfrm>
          <a:prstGeom prst="rect">
            <a:avLst/>
          </a:prstGeom>
          <a:solidFill>
            <a:schemeClr val="bg2"/>
          </a:solid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237" name="Rectangle 236">
            <a:extLst>
              <a:ext uri="{FF2B5EF4-FFF2-40B4-BE49-F238E27FC236}">
                <a16:creationId xmlns:a16="http://schemas.microsoft.com/office/drawing/2014/main" id="{0B6DC0AF-8028-4E50-A542-F5D90C2D2455}"/>
              </a:ext>
            </a:extLst>
          </p:cNvPr>
          <p:cNvSpPr>
            <a:spLocks noChangeAspect="1"/>
          </p:cNvSpPr>
          <p:nvPr/>
        </p:nvSpPr>
        <p:spPr>
          <a:xfrm>
            <a:off x="4997462" y="4271257"/>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244" name="Rectangle 243">
            <a:extLst>
              <a:ext uri="{FF2B5EF4-FFF2-40B4-BE49-F238E27FC236}">
                <a16:creationId xmlns:a16="http://schemas.microsoft.com/office/drawing/2014/main" id="{1AFED0AC-4B5F-4E39-BF87-36920DD20139}"/>
              </a:ext>
            </a:extLst>
          </p:cNvPr>
          <p:cNvSpPr>
            <a:spLocks noChangeAspect="1"/>
          </p:cNvSpPr>
          <p:nvPr/>
        </p:nvSpPr>
        <p:spPr>
          <a:xfrm>
            <a:off x="5872137" y="4271257"/>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245" name="Rectangle 244">
            <a:extLst>
              <a:ext uri="{FF2B5EF4-FFF2-40B4-BE49-F238E27FC236}">
                <a16:creationId xmlns:a16="http://schemas.microsoft.com/office/drawing/2014/main" id="{8D8DF535-207C-4459-B8B6-08771EE6553E}"/>
              </a:ext>
            </a:extLst>
          </p:cNvPr>
          <p:cNvSpPr>
            <a:spLocks noChangeAspect="1"/>
          </p:cNvSpPr>
          <p:nvPr/>
        </p:nvSpPr>
        <p:spPr>
          <a:xfrm>
            <a:off x="5217022" y="4271257"/>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246" name="Rectangle 245">
            <a:extLst>
              <a:ext uri="{FF2B5EF4-FFF2-40B4-BE49-F238E27FC236}">
                <a16:creationId xmlns:a16="http://schemas.microsoft.com/office/drawing/2014/main" id="{993AEF18-8933-4EAE-950F-1388D846FAB9}"/>
              </a:ext>
            </a:extLst>
          </p:cNvPr>
          <p:cNvSpPr>
            <a:spLocks noChangeAspect="1"/>
          </p:cNvSpPr>
          <p:nvPr/>
        </p:nvSpPr>
        <p:spPr>
          <a:xfrm>
            <a:off x="2855382" y="4271257"/>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247" name="Rectangle 246">
            <a:extLst>
              <a:ext uri="{FF2B5EF4-FFF2-40B4-BE49-F238E27FC236}">
                <a16:creationId xmlns:a16="http://schemas.microsoft.com/office/drawing/2014/main" id="{8F331C52-FDFC-4018-8477-2A16482CE083}"/>
              </a:ext>
            </a:extLst>
          </p:cNvPr>
          <p:cNvSpPr>
            <a:spLocks noChangeAspect="1"/>
          </p:cNvSpPr>
          <p:nvPr/>
        </p:nvSpPr>
        <p:spPr>
          <a:xfrm>
            <a:off x="3495313" y="4271257"/>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248" name="Rectangle 247">
            <a:extLst>
              <a:ext uri="{FF2B5EF4-FFF2-40B4-BE49-F238E27FC236}">
                <a16:creationId xmlns:a16="http://schemas.microsoft.com/office/drawing/2014/main" id="{ACD4A261-2CD5-4E3F-8272-A81CF8598CCA}"/>
              </a:ext>
            </a:extLst>
          </p:cNvPr>
          <p:cNvSpPr>
            <a:spLocks noChangeAspect="1"/>
          </p:cNvSpPr>
          <p:nvPr/>
        </p:nvSpPr>
        <p:spPr>
          <a:xfrm>
            <a:off x="3274562" y="4271257"/>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252" name="Rectangle 251">
            <a:extLst>
              <a:ext uri="{FF2B5EF4-FFF2-40B4-BE49-F238E27FC236}">
                <a16:creationId xmlns:a16="http://schemas.microsoft.com/office/drawing/2014/main" id="{653EA3D9-78DC-4B36-9A98-3521A0BE7A57}"/>
              </a:ext>
            </a:extLst>
          </p:cNvPr>
          <p:cNvSpPr>
            <a:spLocks noChangeAspect="1"/>
          </p:cNvSpPr>
          <p:nvPr/>
        </p:nvSpPr>
        <p:spPr>
          <a:xfrm>
            <a:off x="3725105" y="4271257"/>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253" name="Rectangle 252">
            <a:extLst>
              <a:ext uri="{FF2B5EF4-FFF2-40B4-BE49-F238E27FC236}">
                <a16:creationId xmlns:a16="http://schemas.microsoft.com/office/drawing/2014/main" id="{2FE08BE1-D485-483C-AABD-145CFB5EB545}"/>
              </a:ext>
            </a:extLst>
          </p:cNvPr>
          <p:cNvSpPr>
            <a:spLocks noChangeAspect="1"/>
          </p:cNvSpPr>
          <p:nvPr/>
        </p:nvSpPr>
        <p:spPr>
          <a:xfrm>
            <a:off x="3670646" y="4373804"/>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254" name="Rectangle 253">
            <a:extLst>
              <a:ext uri="{FF2B5EF4-FFF2-40B4-BE49-F238E27FC236}">
                <a16:creationId xmlns:a16="http://schemas.microsoft.com/office/drawing/2014/main" id="{EF02881D-AEED-4181-83A7-F6058872D25D}"/>
              </a:ext>
            </a:extLst>
          </p:cNvPr>
          <p:cNvSpPr>
            <a:spLocks noChangeAspect="1"/>
          </p:cNvSpPr>
          <p:nvPr/>
        </p:nvSpPr>
        <p:spPr>
          <a:xfrm>
            <a:off x="3448256" y="4373804"/>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255" name="Rectangle 254">
            <a:extLst>
              <a:ext uri="{FF2B5EF4-FFF2-40B4-BE49-F238E27FC236}">
                <a16:creationId xmlns:a16="http://schemas.microsoft.com/office/drawing/2014/main" id="{8A2DB5A3-E121-48E3-AED8-4F872544FE52}"/>
              </a:ext>
            </a:extLst>
          </p:cNvPr>
          <p:cNvSpPr>
            <a:spLocks noChangeAspect="1"/>
          </p:cNvSpPr>
          <p:nvPr/>
        </p:nvSpPr>
        <p:spPr>
          <a:xfrm>
            <a:off x="4949885" y="4373804"/>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256" name="Rectangle 255">
            <a:extLst>
              <a:ext uri="{FF2B5EF4-FFF2-40B4-BE49-F238E27FC236}">
                <a16:creationId xmlns:a16="http://schemas.microsoft.com/office/drawing/2014/main" id="{59BAE7ED-8B34-449D-A0BC-B9E9E4E13A4B}"/>
              </a:ext>
            </a:extLst>
          </p:cNvPr>
          <p:cNvSpPr>
            <a:spLocks noChangeAspect="1"/>
          </p:cNvSpPr>
          <p:nvPr/>
        </p:nvSpPr>
        <p:spPr>
          <a:xfrm>
            <a:off x="4912744" y="4450004"/>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258" name="Rectangle 257">
            <a:extLst>
              <a:ext uri="{FF2B5EF4-FFF2-40B4-BE49-F238E27FC236}">
                <a16:creationId xmlns:a16="http://schemas.microsoft.com/office/drawing/2014/main" id="{3703EEE7-0EC2-4814-95A0-CE7607575BBA}"/>
              </a:ext>
            </a:extLst>
          </p:cNvPr>
          <p:cNvSpPr>
            <a:spLocks noChangeAspect="1"/>
          </p:cNvSpPr>
          <p:nvPr/>
        </p:nvSpPr>
        <p:spPr>
          <a:xfrm>
            <a:off x="5648090" y="4271257"/>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259" name="Rectangle 258">
            <a:extLst>
              <a:ext uri="{FF2B5EF4-FFF2-40B4-BE49-F238E27FC236}">
                <a16:creationId xmlns:a16="http://schemas.microsoft.com/office/drawing/2014/main" id="{B9243C70-7A27-4897-BC2C-2368D5A4AE2D}"/>
              </a:ext>
            </a:extLst>
          </p:cNvPr>
          <p:cNvSpPr>
            <a:spLocks noChangeAspect="1"/>
          </p:cNvSpPr>
          <p:nvPr/>
        </p:nvSpPr>
        <p:spPr>
          <a:xfrm>
            <a:off x="4875603" y="4526204"/>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260" name="Rectangle 259">
            <a:extLst>
              <a:ext uri="{FF2B5EF4-FFF2-40B4-BE49-F238E27FC236}">
                <a16:creationId xmlns:a16="http://schemas.microsoft.com/office/drawing/2014/main" id="{6D558F65-4DDD-42BE-AADF-0BC64261A622}"/>
              </a:ext>
            </a:extLst>
          </p:cNvPr>
          <p:cNvSpPr>
            <a:spLocks noChangeAspect="1"/>
          </p:cNvSpPr>
          <p:nvPr/>
        </p:nvSpPr>
        <p:spPr>
          <a:xfrm>
            <a:off x="9667447" y="4271257"/>
            <a:ext cx="182880" cy="182880"/>
          </a:xfrm>
          <a:prstGeom prst="rect">
            <a:avLst/>
          </a:prstGeom>
          <a:pattFill prst="solidDmnd">
            <a:fgClr>
              <a:schemeClr val="tx1"/>
            </a:fgClr>
            <a:bgClr>
              <a:schemeClr val="accent1"/>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262" name="Rectangle 261">
            <a:extLst>
              <a:ext uri="{FF2B5EF4-FFF2-40B4-BE49-F238E27FC236}">
                <a16:creationId xmlns:a16="http://schemas.microsoft.com/office/drawing/2014/main" id="{799C7090-8F5D-4DC7-A9E2-F35E382A7F3C}"/>
              </a:ext>
            </a:extLst>
          </p:cNvPr>
          <p:cNvSpPr>
            <a:spLocks noChangeAspect="1"/>
          </p:cNvSpPr>
          <p:nvPr/>
        </p:nvSpPr>
        <p:spPr>
          <a:xfrm>
            <a:off x="7699514" y="4271257"/>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263" name="Rectangle 262">
            <a:extLst>
              <a:ext uri="{FF2B5EF4-FFF2-40B4-BE49-F238E27FC236}">
                <a16:creationId xmlns:a16="http://schemas.microsoft.com/office/drawing/2014/main" id="{B9EA5360-4B20-4510-A06D-031AE9925BE1}"/>
              </a:ext>
            </a:extLst>
          </p:cNvPr>
          <p:cNvSpPr>
            <a:spLocks noChangeAspect="1"/>
          </p:cNvSpPr>
          <p:nvPr/>
        </p:nvSpPr>
        <p:spPr>
          <a:xfrm>
            <a:off x="7482441" y="4271257"/>
            <a:ext cx="182880" cy="182880"/>
          </a:xfrm>
          <a:prstGeom prst="rect">
            <a:avLst/>
          </a:prstGeom>
          <a:pattFill prst="solidDmnd">
            <a:fgClr>
              <a:schemeClr val="tx1"/>
            </a:fgClr>
            <a:bgClr>
              <a:schemeClr val="accent1"/>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267" name="Rectangle 266">
            <a:extLst>
              <a:ext uri="{FF2B5EF4-FFF2-40B4-BE49-F238E27FC236}">
                <a16:creationId xmlns:a16="http://schemas.microsoft.com/office/drawing/2014/main" id="{F7053C7E-2AF4-49A3-AE42-4A2C0FADA79F}"/>
              </a:ext>
            </a:extLst>
          </p:cNvPr>
          <p:cNvSpPr>
            <a:spLocks noChangeAspect="1"/>
          </p:cNvSpPr>
          <p:nvPr/>
        </p:nvSpPr>
        <p:spPr>
          <a:xfrm>
            <a:off x="2801334" y="4373804"/>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268" name="Rectangle 267">
            <a:extLst>
              <a:ext uri="{FF2B5EF4-FFF2-40B4-BE49-F238E27FC236}">
                <a16:creationId xmlns:a16="http://schemas.microsoft.com/office/drawing/2014/main" id="{26780AB0-25E5-404E-8100-400C07F2AC4D}"/>
              </a:ext>
            </a:extLst>
          </p:cNvPr>
          <p:cNvSpPr>
            <a:spLocks noChangeAspect="1"/>
          </p:cNvSpPr>
          <p:nvPr/>
        </p:nvSpPr>
        <p:spPr>
          <a:xfrm>
            <a:off x="5169341" y="4373804"/>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269" name="Rectangle 268">
            <a:extLst>
              <a:ext uri="{FF2B5EF4-FFF2-40B4-BE49-F238E27FC236}">
                <a16:creationId xmlns:a16="http://schemas.microsoft.com/office/drawing/2014/main" id="{EC766130-1632-4EB8-9AE9-2638E9922F0F}"/>
              </a:ext>
            </a:extLst>
          </p:cNvPr>
          <p:cNvSpPr>
            <a:spLocks noChangeAspect="1"/>
          </p:cNvSpPr>
          <p:nvPr/>
        </p:nvSpPr>
        <p:spPr>
          <a:xfrm>
            <a:off x="3069535" y="4271257"/>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270" name="Rectangle 269">
            <a:extLst>
              <a:ext uri="{FF2B5EF4-FFF2-40B4-BE49-F238E27FC236}">
                <a16:creationId xmlns:a16="http://schemas.microsoft.com/office/drawing/2014/main" id="{C9BFC43C-EFAF-42F0-AE2D-09F71948D3FD}"/>
              </a:ext>
            </a:extLst>
          </p:cNvPr>
          <p:cNvSpPr>
            <a:spLocks noChangeAspect="1"/>
          </p:cNvSpPr>
          <p:nvPr/>
        </p:nvSpPr>
        <p:spPr>
          <a:xfrm>
            <a:off x="2739862" y="4450004"/>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271" name="Rectangle 270">
            <a:extLst>
              <a:ext uri="{FF2B5EF4-FFF2-40B4-BE49-F238E27FC236}">
                <a16:creationId xmlns:a16="http://schemas.microsoft.com/office/drawing/2014/main" id="{9EC63017-B46C-43AD-9BE6-76D5F35FF30E}"/>
              </a:ext>
            </a:extLst>
          </p:cNvPr>
          <p:cNvSpPr>
            <a:spLocks noChangeAspect="1"/>
          </p:cNvSpPr>
          <p:nvPr/>
        </p:nvSpPr>
        <p:spPr>
          <a:xfrm>
            <a:off x="2678390" y="4526204"/>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272" name="Rectangle 271">
            <a:extLst>
              <a:ext uri="{FF2B5EF4-FFF2-40B4-BE49-F238E27FC236}">
                <a16:creationId xmlns:a16="http://schemas.microsoft.com/office/drawing/2014/main" id="{51D17034-342B-4D85-A880-15A46A5E488C}"/>
              </a:ext>
            </a:extLst>
          </p:cNvPr>
          <p:cNvSpPr>
            <a:spLocks noChangeAspect="1"/>
          </p:cNvSpPr>
          <p:nvPr/>
        </p:nvSpPr>
        <p:spPr>
          <a:xfrm>
            <a:off x="3011871" y="4373804"/>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279" name="Rectangle 278">
            <a:extLst>
              <a:ext uri="{FF2B5EF4-FFF2-40B4-BE49-F238E27FC236}">
                <a16:creationId xmlns:a16="http://schemas.microsoft.com/office/drawing/2014/main" id="{DBFFD380-6D26-4676-B777-08CA34EA0BB5}"/>
              </a:ext>
            </a:extLst>
          </p:cNvPr>
          <p:cNvSpPr>
            <a:spLocks noChangeAspect="1"/>
          </p:cNvSpPr>
          <p:nvPr/>
        </p:nvSpPr>
        <p:spPr>
          <a:xfrm>
            <a:off x="7041491" y="4526204"/>
            <a:ext cx="182880" cy="182880"/>
          </a:xfrm>
          <a:prstGeom prst="rect">
            <a:avLst/>
          </a:prstGeom>
          <a:pattFill prst="solidDmnd">
            <a:fgClr>
              <a:schemeClr val="tx1"/>
            </a:fgClr>
            <a:bgClr>
              <a:schemeClr val="accent1"/>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281" name="Rectangle 280">
            <a:extLst>
              <a:ext uri="{FF2B5EF4-FFF2-40B4-BE49-F238E27FC236}">
                <a16:creationId xmlns:a16="http://schemas.microsoft.com/office/drawing/2014/main" id="{2D77F90B-9313-4B13-934E-739152D382B2}"/>
              </a:ext>
            </a:extLst>
          </p:cNvPr>
          <p:cNvSpPr>
            <a:spLocks noChangeAspect="1"/>
          </p:cNvSpPr>
          <p:nvPr/>
        </p:nvSpPr>
        <p:spPr>
          <a:xfrm>
            <a:off x="5822797" y="4373804"/>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298" name="Rectangle 297">
            <a:extLst>
              <a:ext uri="{FF2B5EF4-FFF2-40B4-BE49-F238E27FC236}">
                <a16:creationId xmlns:a16="http://schemas.microsoft.com/office/drawing/2014/main" id="{41BE74F3-99F0-4DC4-B163-74A67365530F}"/>
              </a:ext>
            </a:extLst>
          </p:cNvPr>
          <p:cNvSpPr>
            <a:spLocks noChangeAspect="1"/>
          </p:cNvSpPr>
          <p:nvPr/>
        </p:nvSpPr>
        <p:spPr>
          <a:xfrm>
            <a:off x="5783892" y="4450004"/>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305" name="Rectangle 304">
            <a:extLst>
              <a:ext uri="{FF2B5EF4-FFF2-40B4-BE49-F238E27FC236}">
                <a16:creationId xmlns:a16="http://schemas.microsoft.com/office/drawing/2014/main" id="{7FA26133-2543-4934-9523-ABFCB24284FE}"/>
              </a:ext>
            </a:extLst>
          </p:cNvPr>
          <p:cNvSpPr>
            <a:spLocks noChangeAspect="1"/>
          </p:cNvSpPr>
          <p:nvPr/>
        </p:nvSpPr>
        <p:spPr>
          <a:xfrm>
            <a:off x="10312795" y="4271257"/>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306" name="Rectangle 305">
            <a:extLst>
              <a:ext uri="{FF2B5EF4-FFF2-40B4-BE49-F238E27FC236}">
                <a16:creationId xmlns:a16="http://schemas.microsoft.com/office/drawing/2014/main" id="{05D3B567-A4F4-4B29-9669-8A683B1204DD}"/>
              </a:ext>
            </a:extLst>
          </p:cNvPr>
          <p:cNvSpPr>
            <a:spLocks noChangeAspect="1"/>
          </p:cNvSpPr>
          <p:nvPr/>
        </p:nvSpPr>
        <p:spPr>
          <a:xfrm>
            <a:off x="10259062" y="4373804"/>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308" name="Rectangle 307">
            <a:extLst>
              <a:ext uri="{FF2B5EF4-FFF2-40B4-BE49-F238E27FC236}">
                <a16:creationId xmlns:a16="http://schemas.microsoft.com/office/drawing/2014/main" id="{4E992AAC-1D25-430C-9C43-2EAFD6CD4C47}"/>
              </a:ext>
            </a:extLst>
          </p:cNvPr>
          <p:cNvSpPr>
            <a:spLocks noChangeAspect="1"/>
          </p:cNvSpPr>
          <p:nvPr/>
        </p:nvSpPr>
        <p:spPr>
          <a:xfrm>
            <a:off x="7832611" y="4373804"/>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313" name="Rectangle 312">
            <a:extLst>
              <a:ext uri="{FF2B5EF4-FFF2-40B4-BE49-F238E27FC236}">
                <a16:creationId xmlns:a16="http://schemas.microsoft.com/office/drawing/2014/main" id="{774E76F8-4CE6-4619-A5F0-DDA60C67CA20}"/>
              </a:ext>
            </a:extLst>
          </p:cNvPr>
          <p:cNvSpPr>
            <a:spLocks noChangeAspect="1"/>
          </p:cNvSpPr>
          <p:nvPr/>
        </p:nvSpPr>
        <p:spPr>
          <a:xfrm>
            <a:off x="8127673" y="4271257"/>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458" name="Rectangle 457">
            <a:extLst>
              <a:ext uri="{FF2B5EF4-FFF2-40B4-BE49-F238E27FC236}">
                <a16:creationId xmlns:a16="http://schemas.microsoft.com/office/drawing/2014/main" id="{56A49B67-5E4F-45BF-9F13-B825B699B434}"/>
              </a:ext>
            </a:extLst>
          </p:cNvPr>
          <p:cNvSpPr>
            <a:spLocks noChangeAspect="1"/>
          </p:cNvSpPr>
          <p:nvPr/>
        </p:nvSpPr>
        <p:spPr>
          <a:xfrm>
            <a:off x="7259585" y="4271257"/>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459" name="Rectangle 458">
            <a:extLst>
              <a:ext uri="{FF2B5EF4-FFF2-40B4-BE49-F238E27FC236}">
                <a16:creationId xmlns:a16="http://schemas.microsoft.com/office/drawing/2014/main" id="{25A2A4E0-134F-4BB9-9905-5E0EEC010CDA}"/>
              </a:ext>
            </a:extLst>
          </p:cNvPr>
          <p:cNvSpPr>
            <a:spLocks noChangeAspect="1"/>
          </p:cNvSpPr>
          <p:nvPr/>
        </p:nvSpPr>
        <p:spPr>
          <a:xfrm>
            <a:off x="3608763" y="4450004"/>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460" name="Rectangle 459">
            <a:extLst>
              <a:ext uri="{FF2B5EF4-FFF2-40B4-BE49-F238E27FC236}">
                <a16:creationId xmlns:a16="http://schemas.microsoft.com/office/drawing/2014/main" id="{77422B80-EA9D-483A-B7EB-8A4190DBD25B}"/>
              </a:ext>
            </a:extLst>
          </p:cNvPr>
          <p:cNvSpPr>
            <a:spLocks noChangeAspect="1"/>
          </p:cNvSpPr>
          <p:nvPr/>
        </p:nvSpPr>
        <p:spPr>
          <a:xfrm>
            <a:off x="3776420" y="4526204"/>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461" name="Rectangle 460">
            <a:extLst>
              <a:ext uri="{FF2B5EF4-FFF2-40B4-BE49-F238E27FC236}">
                <a16:creationId xmlns:a16="http://schemas.microsoft.com/office/drawing/2014/main" id="{FEFA97F9-9A87-4CF1-9357-BA1D4BB17693}"/>
              </a:ext>
            </a:extLst>
          </p:cNvPr>
          <p:cNvSpPr>
            <a:spLocks noChangeAspect="1"/>
          </p:cNvSpPr>
          <p:nvPr/>
        </p:nvSpPr>
        <p:spPr>
          <a:xfrm>
            <a:off x="3219556" y="4373804"/>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462" name="Rectangle 461">
            <a:extLst>
              <a:ext uri="{FF2B5EF4-FFF2-40B4-BE49-F238E27FC236}">
                <a16:creationId xmlns:a16="http://schemas.microsoft.com/office/drawing/2014/main" id="{77463FB6-93E4-461F-8912-87B7C42D4E34}"/>
              </a:ext>
            </a:extLst>
          </p:cNvPr>
          <p:cNvSpPr>
            <a:spLocks noChangeAspect="1"/>
          </p:cNvSpPr>
          <p:nvPr/>
        </p:nvSpPr>
        <p:spPr>
          <a:xfrm>
            <a:off x="2946784" y="4450004"/>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463" name="Rectangle 462">
            <a:extLst>
              <a:ext uri="{FF2B5EF4-FFF2-40B4-BE49-F238E27FC236}">
                <a16:creationId xmlns:a16="http://schemas.microsoft.com/office/drawing/2014/main" id="{372B9306-BCBC-4CFA-B761-E85B2B84D5FE}"/>
              </a:ext>
            </a:extLst>
          </p:cNvPr>
          <p:cNvSpPr>
            <a:spLocks noChangeAspect="1"/>
          </p:cNvSpPr>
          <p:nvPr/>
        </p:nvSpPr>
        <p:spPr>
          <a:xfrm>
            <a:off x="2897996" y="4526204"/>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464" name="Rectangle 463">
            <a:extLst>
              <a:ext uri="{FF2B5EF4-FFF2-40B4-BE49-F238E27FC236}">
                <a16:creationId xmlns:a16="http://schemas.microsoft.com/office/drawing/2014/main" id="{0DECEFC5-B9A7-445A-9D04-ECC0E73AF3F3}"/>
              </a:ext>
            </a:extLst>
          </p:cNvPr>
          <p:cNvSpPr>
            <a:spLocks noChangeAspect="1"/>
          </p:cNvSpPr>
          <p:nvPr/>
        </p:nvSpPr>
        <p:spPr>
          <a:xfrm>
            <a:off x="3164551" y="4450004"/>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465" name="Rectangle 464">
            <a:extLst>
              <a:ext uri="{FF2B5EF4-FFF2-40B4-BE49-F238E27FC236}">
                <a16:creationId xmlns:a16="http://schemas.microsoft.com/office/drawing/2014/main" id="{604E82A4-8118-4B4E-9147-589B1DBEB646}"/>
              </a:ext>
            </a:extLst>
          </p:cNvPr>
          <p:cNvSpPr>
            <a:spLocks noChangeAspect="1"/>
          </p:cNvSpPr>
          <p:nvPr/>
        </p:nvSpPr>
        <p:spPr>
          <a:xfrm>
            <a:off x="3117602" y="4526204"/>
            <a:ext cx="182880" cy="182880"/>
          </a:xfrm>
          <a:prstGeom prst="rect">
            <a:avLst/>
          </a:prstGeom>
          <a:pattFill prst="solidDmnd">
            <a:fgClr>
              <a:schemeClr val="tx1"/>
            </a:fgClr>
            <a:bgClr>
              <a:schemeClr val="accent1"/>
            </a:bgClr>
          </a:pattFill>
          <a:ln w="12700" cap="flat" cmpd="sng" algn="ctr">
            <a:solidFill>
              <a:schemeClr val="tx1"/>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467" name="Rectangle 466">
            <a:extLst>
              <a:ext uri="{FF2B5EF4-FFF2-40B4-BE49-F238E27FC236}">
                <a16:creationId xmlns:a16="http://schemas.microsoft.com/office/drawing/2014/main" id="{56DC6920-D5BF-45A3-941A-B7B5A272A102}"/>
              </a:ext>
            </a:extLst>
          </p:cNvPr>
          <p:cNvSpPr>
            <a:spLocks noChangeAspect="1"/>
          </p:cNvSpPr>
          <p:nvPr/>
        </p:nvSpPr>
        <p:spPr>
          <a:xfrm>
            <a:off x="5440077" y="4271257"/>
            <a:ext cx="182880" cy="182880"/>
          </a:xfrm>
          <a:prstGeom prst="rect">
            <a:avLst/>
          </a:prstGeom>
          <a:pattFill prst="solidDmnd">
            <a:fgClr>
              <a:schemeClr val="tx1"/>
            </a:fgClr>
            <a:bgClr>
              <a:schemeClr val="accent1"/>
            </a:bgClr>
          </a:pattFill>
          <a:ln w="12700" cap="flat" cmpd="sng" algn="ctr">
            <a:solidFill>
              <a:schemeClr val="tx1"/>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468" name="Rectangle 467">
            <a:extLst>
              <a:ext uri="{FF2B5EF4-FFF2-40B4-BE49-F238E27FC236}">
                <a16:creationId xmlns:a16="http://schemas.microsoft.com/office/drawing/2014/main" id="{CCE6EC01-BA5C-4530-8C80-FE637502C4C8}"/>
              </a:ext>
            </a:extLst>
          </p:cNvPr>
          <p:cNvSpPr>
            <a:spLocks noChangeAspect="1"/>
          </p:cNvSpPr>
          <p:nvPr/>
        </p:nvSpPr>
        <p:spPr>
          <a:xfrm>
            <a:off x="5617793" y="4373804"/>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469" name="Rectangle 468">
            <a:extLst>
              <a:ext uri="{FF2B5EF4-FFF2-40B4-BE49-F238E27FC236}">
                <a16:creationId xmlns:a16="http://schemas.microsoft.com/office/drawing/2014/main" id="{B4024AB1-BFCB-4C29-A969-FC6F5B6EA80D}"/>
              </a:ext>
            </a:extLst>
          </p:cNvPr>
          <p:cNvSpPr>
            <a:spLocks noChangeAspect="1"/>
          </p:cNvSpPr>
          <p:nvPr/>
        </p:nvSpPr>
        <p:spPr>
          <a:xfrm>
            <a:off x="5399990" y="4373804"/>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470" name="Rectangle 469">
            <a:extLst>
              <a:ext uri="{FF2B5EF4-FFF2-40B4-BE49-F238E27FC236}">
                <a16:creationId xmlns:a16="http://schemas.microsoft.com/office/drawing/2014/main" id="{412A2FEC-AF5C-4F56-930F-54911F470B48}"/>
              </a:ext>
            </a:extLst>
          </p:cNvPr>
          <p:cNvSpPr>
            <a:spLocks noChangeAspect="1"/>
          </p:cNvSpPr>
          <p:nvPr/>
        </p:nvSpPr>
        <p:spPr>
          <a:xfrm>
            <a:off x="5142533" y="4450004"/>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471" name="Rectangle 470">
            <a:extLst>
              <a:ext uri="{FF2B5EF4-FFF2-40B4-BE49-F238E27FC236}">
                <a16:creationId xmlns:a16="http://schemas.microsoft.com/office/drawing/2014/main" id="{BA7F53B9-7E84-4F47-87A5-A558A45F1C22}"/>
              </a:ext>
            </a:extLst>
          </p:cNvPr>
          <p:cNvSpPr>
            <a:spLocks noChangeAspect="1"/>
          </p:cNvSpPr>
          <p:nvPr/>
        </p:nvSpPr>
        <p:spPr>
          <a:xfrm>
            <a:off x="5359902" y="4450004"/>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472" name="Rectangle 471">
            <a:extLst>
              <a:ext uri="{FF2B5EF4-FFF2-40B4-BE49-F238E27FC236}">
                <a16:creationId xmlns:a16="http://schemas.microsoft.com/office/drawing/2014/main" id="{0F38CF84-9749-451A-B84A-925FC9F1960C}"/>
              </a:ext>
            </a:extLst>
          </p:cNvPr>
          <p:cNvSpPr>
            <a:spLocks noChangeAspect="1"/>
          </p:cNvSpPr>
          <p:nvPr/>
        </p:nvSpPr>
        <p:spPr>
          <a:xfrm>
            <a:off x="5577061" y="4450004"/>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473" name="Rectangle 472">
            <a:extLst>
              <a:ext uri="{FF2B5EF4-FFF2-40B4-BE49-F238E27FC236}">
                <a16:creationId xmlns:a16="http://schemas.microsoft.com/office/drawing/2014/main" id="{37282BED-A2B0-4621-9732-497C1D03B427}"/>
              </a:ext>
            </a:extLst>
          </p:cNvPr>
          <p:cNvSpPr>
            <a:spLocks noChangeAspect="1"/>
          </p:cNvSpPr>
          <p:nvPr/>
        </p:nvSpPr>
        <p:spPr>
          <a:xfrm>
            <a:off x="5319814" y="4526204"/>
            <a:ext cx="182880" cy="182880"/>
          </a:xfrm>
          <a:prstGeom prst="rect">
            <a:avLst/>
          </a:prstGeom>
          <a:pattFill prst="solidDmnd">
            <a:fgClr>
              <a:schemeClr val="tx1"/>
            </a:fgClr>
            <a:bgClr>
              <a:schemeClr val="accent1"/>
            </a:bgClr>
          </a:pattFill>
          <a:ln w="12700" cap="flat" cmpd="sng" algn="ctr">
            <a:solidFill>
              <a:schemeClr val="tx1"/>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474" name="Rectangle 473">
            <a:extLst>
              <a:ext uri="{FF2B5EF4-FFF2-40B4-BE49-F238E27FC236}">
                <a16:creationId xmlns:a16="http://schemas.microsoft.com/office/drawing/2014/main" id="{218C9B8F-6BCD-49C1-838F-7E4934214FE7}"/>
              </a:ext>
            </a:extLst>
          </p:cNvPr>
          <p:cNvSpPr>
            <a:spLocks noChangeAspect="1"/>
          </p:cNvSpPr>
          <p:nvPr/>
        </p:nvSpPr>
        <p:spPr>
          <a:xfrm>
            <a:off x="5536329" y="4526204"/>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475" name="Rectangle 474">
            <a:extLst>
              <a:ext uri="{FF2B5EF4-FFF2-40B4-BE49-F238E27FC236}">
                <a16:creationId xmlns:a16="http://schemas.microsoft.com/office/drawing/2014/main" id="{D166873B-C29D-4D29-8335-413529CB8E80}"/>
              </a:ext>
            </a:extLst>
          </p:cNvPr>
          <p:cNvSpPr>
            <a:spLocks noChangeAspect="1"/>
          </p:cNvSpPr>
          <p:nvPr/>
        </p:nvSpPr>
        <p:spPr>
          <a:xfrm>
            <a:off x="5949991" y="4526204"/>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480" name="Rectangle 479">
            <a:extLst>
              <a:ext uri="{FF2B5EF4-FFF2-40B4-BE49-F238E27FC236}">
                <a16:creationId xmlns:a16="http://schemas.microsoft.com/office/drawing/2014/main" id="{6DCDF11F-E927-402D-805E-53CEB4447AAD}"/>
              </a:ext>
            </a:extLst>
          </p:cNvPr>
          <p:cNvSpPr>
            <a:spLocks noChangeAspect="1"/>
          </p:cNvSpPr>
          <p:nvPr/>
        </p:nvSpPr>
        <p:spPr>
          <a:xfrm>
            <a:off x="5744987" y="4526204"/>
            <a:ext cx="182880" cy="182880"/>
          </a:xfrm>
          <a:prstGeom prst="rect">
            <a:avLst/>
          </a:prstGeom>
          <a:pattFill prst="solidDmnd">
            <a:fgClr>
              <a:schemeClr val="tx1"/>
            </a:fgClr>
            <a:bgClr>
              <a:schemeClr val="accent1"/>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489" name="Rectangle 488">
            <a:extLst>
              <a:ext uri="{FF2B5EF4-FFF2-40B4-BE49-F238E27FC236}">
                <a16:creationId xmlns:a16="http://schemas.microsoft.com/office/drawing/2014/main" id="{6B465C51-A00D-4BFE-B629-2808A13FE1BB}"/>
              </a:ext>
            </a:extLst>
          </p:cNvPr>
          <p:cNvSpPr>
            <a:spLocks noChangeAspect="1"/>
          </p:cNvSpPr>
          <p:nvPr/>
        </p:nvSpPr>
        <p:spPr>
          <a:xfrm>
            <a:off x="7405843" y="4373804"/>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499" name="Rectangle 498">
            <a:extLst>
              <a:ext uri="{FF2B5EF4-FFF2-40B4-BE49-F238E27FC236}">
                <a16:creationId xmlns:a16="http://schemas.microsoft.com/office/drawing/2014/main" id="{BBE27A96-7BEC-4BAA-9326-EFFE80D141AD}"/>
              </a:ext>
            </a:extLst>
          </p:cNvPr>
          <p:cNvSpPr>
            <a:spLocks noChangeAspect="1"/>
          </p:cNvSpPr>
          <p:nvPr/>
        </p:nvSpPr>
        <p:spPr>
          <a:xfrm>
            <a:off x="7632283" y="4373804"/>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00" name="Rectangle 499">
            <a:extLst>
              <a:ext uri="{FF2B5EF4-FFF2-40B4-BE49-F238E27FC236}">
                <a16:creationId xmlns:a16="http://schemas.microsoft.com/office/drawing/2014/main" id="{0DF38595-3460-4B8D-84C9-AEDEC805330A}"/>
              </a:ext>
            </a:extLst>
          </p:cNvPr>
          <p:cNvSpPr>
            <a:spLocks noChangeAspect="1"/>
          </p:cNvSpPr>
          <p:nvPr/>
        </p:nvSpPr>
        <p:spPr>
          <a:xfrm>
            <a:off x="7548339" y="4450004"/>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05" name="Rectangle 504">
            <a:extLst>
              <a:ext uri="{FF2B5EF4-FFF2-40B4-BE49-F238E27FC236}">
                <a16:creationId xmlns:a16="http://schemas.microsoft.com/office/drawing/2014/main" id="{CA0C4BB7-0EB8-44A8-8114-EFAF3160957F}"/>
              </a:ext>
            </a:extLst>
          </p:cNvPr>
          <p:cNvSpPr>
            <a:spLocks noChangeAspect="1"/>
          </p:cNvSpPr>
          <p:nvPr/>
        </p:nvSpPr>
        <p:spPr>
          <a:xfrm>
            <a:off x="8066532" y="4373804"/>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06" name="Rectangle 505">
            <a:extLst>
              <a:ext uri="{FF2B5EF4-FFF2-40B4-BE49-F238E27FC236}">
                <a16:creationId xmlns:a16="http://schemas.microsoft.com/office/drawing/2014/main" id="{D2450FD1-2667-402A-92C2-BB59FDC7D502}"/>
              </a:ext>
            </a:extLst>
          </p:cNvPr>
          <p:cNvSpPr>
            <a:spLocks noChangeAspect="1"/>
          </p:cNvSpPr>
          <p:nvPr/>
        </p:nvSpPr>
        <p:spPr>
          <a:xfrm>
            <a:off x="7995079" y="4450004"/>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08" name="Rectangle 507">
            <a:extLst>
              <a:ext uri="{FF2B5EF4-FFF2-40B4-BE49-F238E27FC236}">
                <a16:creationId xmlns:a16="http://schemas.microsoft.com/office/drawing/2014/main" id="{B6CE407C-42B5-49E7-B144-7FBCE86AD147}"/>
              </a:ext>
            </a:extLst>
          </p:cNvPr>
          <p:cNvSpPr>
            <a:spLocks noChangeAspect="1"/>
          </p:cNvSpPr>
          <p:nvPr/>
        </p:nvSpPr>
        <p:spPr>
          <a:xfrm>
            <a:off x="9890300" y="4271257"/>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09" name="Rectangle 508">
            <a:extLst>
              <a:ext uri="{FF2B5EF4-FFF2-40B4-BE49-F238E27FC236}">
                <a16:creationId xmlns:a16="http://schemas.microsoft.com/office/drawing/2014/main" id="{8E57AFC9-55F4-4794-984E-922B2CCC92EC}"/>
              </a:ext>
            </a:extLst>
          </p:cNvPr>
          <p:cNvSpPr>
            <a:spLocks noChangeAspect="1"/>
          </p:cNvSpPr>
          <p:nvPr/>
        </p:nvSpPr>
        <p:spPr>
          <a:xfrm>
            <a:off x="9451014" y="4271257"/>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10" name="Rectangle 509">
            <a:extLst>
              <a:ext uri="{FF2B5EF4-FFF2-40B4-BE49-F238E27FC236}">
                <a16:creationId xmlns:a16="http://schemas.microsoft.com/office/drawing/2014/main" id="{B2BA5BB5-10F1-4AD9-89E5-5161654C19FF}"/>
              </a:ext>
            </a:extLst>
          </p:cNvPr>
          <p:cNvSpPr>
            <a:spLocks noChangeAspect="1"/>
          </p:cNvSpPr>
          <p:nvPr/>
        </p:nvSpPr>
        <p:spPr>
          <a:xfrm>
            <a:off x="9397104" y="4373804"/>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11" name="Rectangle 510">
            <a:extLst>
              <a:ext uri="{FF2B5EF4-FFF2-40B4-BE49-F238E27FC236}">
                <a16:creationId xmlns:a16="http://schemas.microsoft.com/office/drawing/2014/main" id="{785FCB00-DA64-4FE8-A494-4AD73016B8A3}"/>
              </a:ext>
            </a:extLst>
          </p:cNvPr>
          <p:cNvSpPr>
            <a:spLocks noChangeAspect="1"/>
          </p:cNvSpPr>
          <p:nvPr/>
        </p:nvSpPr>
        <p:spPr>
          <a:xfrm>
            <a:off x="9614994" y="4373804"/>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12" name="Rectangle 511">
            <a:extLst>
              <a:ext uri="{FF2B5EF4-FFF2-40B4-BE49-F238E27FC236}">
                <a16:creationId xmlns:a16="http://schemas.microsoft.com/office/drawing/2014/main" id="{8A93BB9A-6344-42E0-B585-C27181F2DA72}"/>
              </a:ext>
            </a:extLst>
          </p:cNvPr>
          <p:cNvSpPr>
            <a:spLocks noChangeAspect="1"/>
          </p:cNvSpPr>
          <p:nvPr/>
        </p:nvSpPr>
        <p:spPr>
          <a:xfrm>
            <a:off x="9562542" y="4450004"/>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cxnSp>
        <p:nvCxnSpPr>
          <p:cNvPr id="5" name="Straight Arrow Connector 4">
            <a:extLst>
              <a:ext uri="{FF2B5EF4-FFF2-40B4-BE49-F238E27FC236}">
                <a16:creationId xmlns:a16="http://schemas.microsoft.com/office/drawing/2014/main" id="{38299838-7374-4718-9AA6-44855608DCB3}"/>
              </a:ext>
            </a:extLst>
          </p:cNvPr>
          <p:cNvCxnSpPr>
            <a:cxnSpLocks/>
            <a:stCxn id="277" idx="2"/>
            <a:endCxn id="180" idx="7"/>
          </p:cNvCxnSpPr>
          <p:nvPr/>
        </p:nvCxnSpPr>
        <p:spPr>
          <a:xfrm flipH="1">
            <a:off x="7451721" y="4802232"/>
            <a:ext cx="2423148" cy="655746"/>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60924A4-F4C1-49E1-8A2D-92334E8D8C15}"/>
              </a:ext>
            </a:extLst>
          </p:cNvPr>
          <p:cNvCxnSpPr>
            <a:cxnSpLocks/>
            <a:stCxn id="276" idx="2"/>
            <a:endCxn id="180" idx="0"/>
          </p:cNvCxnSpPr>
          <p:nvPr/>
        </p:nvCxnSpPr>
        <p:spPr>
          <a:xfrm flipH="1">
            <a:off x="7342793" y="4800600"/>
            <a:ext cx="349032" cy="612258"/>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534" name="Rectangle 533">
            <a:extLst>
              <a:ext uri="{FF2B5EF4-FFF2-40B4-BE49-F238E27FC236}">
                <a16:creationId xmlns:a16="http://schemas.microsoft.com/office/drawing/2014/main" id="{9CF76480-6E1A-40E6-A978-48E7BEA0A39D}"/>
              </a:ext>
            </a:extLst>
          </p:cNvPr>
          <p:cNvSpPr>
            <a:spLocks noChangeAspect="1"/>
          </p:cNvSpPr>
          <p:nvPr/>
        </p:nvSpPr>
        <p:spPr>
          <a:xfrm>
            <a:off x="10327193" y="3079949"/>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35" name="Rectangle 534">
            <a:extLst>
              <a:ext uri="{FF2B5EF4-FFF2-40B4-BE49-F238E27FC236}">
                <a16:creationId xmlns:a16="http://schemas.microsoft.com/office/drawing/2014/main" id="{D1F80392-B044-49EC-83CF-915659B8CADC}"/>
              </a:ext>
            </a:extLst>
          </p:cNvPr>
          <p:cNvSpPr>
            <a:spLocks noChangeAspect="1"/>
          </p:cNvSpPr>
          <p:nvPr/>
        </p:nvSpPr>
        <p:spPr>
          <a:xfrm>
            <a:off x="10273460" y="3177928"/>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36" name="Rectangle 535">
            <a:extLst>
              <a:ext uri="{FF2B5EF4-FFF2-40B4-BE49-F238E27FC236}">
                <a16:creationId xmlns:a16="http://schemas.microsoft.com/office/drawing/2014/main" id="{BED76A85-AAEE-43A1-9B9A-65F4C01EB4DB}"/>
              </a:ext>
            </a:extLst>
          </p:cNvPr>
          <p:cNvSpPr>
            <a:spLocks noChangeAspect="1"/>
          </p:cNvSpPr>
          <p:nvPr/>
        </p:nvSpPr>
        <p:spPr>
          <a:xfrm>
            <a:off x="9904698" y="3080648"/>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37" name="Rectangle 536">
            <a:extLst>
              <a:ext uri="{FF2B5EF4-FFF2-40B4-BE49-F238E27FC236}">
                <a16:creationId xmlns:a16="http://schemas.microsoft.com/office/drawing/2014/main" id="{05C01034-F27B-45A9-B0F3-CC68344A55AD}"/>
              </a:ext>
            </a:extLst>
          </p:cNvPr>
          <p:cNvSpPr>
            <a:spLocks noChangeAspect="1"/>
          </p:cNvSpPr>
          <p:nvPr/>
        </p:nvSpPr>
        <p:spPr>
          <a:xfrm>
            <a:off x="9465412" y="3080648"/>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38" name="Rectangle 537">
            <a:extLst>
              <a:ext uri="{FF2B5EF4-FFF2-40B4-BE49-F238E27FC236}">
                <a16:creationId xmlns:a16="http://schemas.microsoft.com/office/drawing/2014/main" id="{F2848961-FACD-4AA3-B6BC-04F9C073E0A7}"/>
              </a:ext>
            </a:extLst>
          </p:cNvPr>
          <p:cNvSpPr>
            <a:spLocks noChangeAspect="1"/>
          </p:cNvSpPr>
          <p:nvPr/>
        </p:nvSpPr>
        <p:spPr>
          <a:xfrm>
            <a:off x="9411502" y="3177928"/>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39" name="Rectangle 538">
            <a:extLst>
              <a:ext uri="{FF2B5EF4-FFF2-40B4-BE49-F238E27FC236}">
                <a16:creationId xmlns:a16="http://schemas.microsoft.com/office/drawing/2014/main" id="{2D117503-64B5-45B6-A00E-311AB0291502}"/>
              </a:ext>
            </a:extLst>
          </p:cNvPr>
          <p:cNvSpPr>
            <a:spLocks noChangeAspect="1"/>
          </p:cNvSpPr>
          <p:nvPr/>
        </p:nvSpPr>
        <p:spPr>
          <a:xfrm>
            <a:off x="10219726" y="3254128"/>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40" name="Rectangle 539">
            <a:extLst>
              <a:ext uri="{FF2B5EF4-FFF2-40B4-BE49-F238E27FC236}">
                <a16:creationId xmlns:a16="http://schemas.microsoft.com/office/drawing/2014/main" id="{4EB5C854-7621-44A6-8696-E364D8F600CB}"/>
              </a:ext>
            </a:extLst>
          </p:cNvPr>
          <p:cNvSpPr>
            <a:spLocks noChangeAspect="1"/>
          </p:cNvSpPr>
          <p:nvPr/>
        </p:nvSpPr>
        <p:spPr>
          <a:xfrm>
            <a:off x="10118518" y="3079949"/>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42" name="Rectangle 541">
            <a:extLst>
              <a:ext uri="{FF2B5EF4-FFF2-40B4-BE49-F238E27FC236}">
                <a16:creationId xmlns:a16="http://schemas.microsoft.com/office/drawing/2014/main" id="{D83E7D18-B613-4AFF-BB23-4622B7BBF173}"/>
              </a:ext>
            </a:extLst>
          </p:cNvPr>
          <p:cNvSpPr>
            <a:spLocks noChangeAspect="1"/>
          </p:cNvSpPr>
          <p:nvPr/>
        </p:nvSpPr>
        <p:spPr>
          <a:xfrm>
            <a:off x="7926345" y="3080648"/>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43" name="Rectangle 542">
            <a:extLst>
              <a:ext uri="{FF2B5EF4-FFF2-40B4-BE49-F238E27FC236}">
                <a16:creationId xmlns:a16="http://schemas.microsoft.com/office/drawing/2014/main" id="{65DDB1C5-26C8-4CCC-84DF-5D034EEA782E}"/>
              </a:ext>
            </a:extLst>
          </p:cNvPr>
          <p:cNvSpPr>
            <a:spLocks noChangeAspect="1"/>
          </p:cNvSpPr>
          <p:nvPr/>
        </p:nvSpPr>
        <p:spPr>
          <a:xfrm>
            <a:off x="7282912" y="3080648"/>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45" name="Rectangle 544">
            <a:extLst>
              <a:ext uri="{FF2B5EF4-FFF2-40B4-BE49-F238E27FC236}">
                <a16:creationId xmlns:a16="http://schemas.microsoft.com/office/drawing/2014/main" id="{3E857F6C-1C8E-40E4-9558-5A90DADBD780}"/>
              </a:ext>
            </a:extLst>
          </p:cNvPr>
          <p:cNvSpPr>
            <a:spLocks noChangeAspect="1"/>
          </p:cNvSpPr>
          <p:nvPr/>
        </p:nvSpPr>
        <p:spPr>
          <a:xfrm>
            <a:off x="7280406" y="3079949"/>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47" name="Rectangle 546">
            <a:extLst>
              <a:ext uri="{FF2B5EF4-FFF2-40B4-BE49-F238E27FC236}">
                <a16:creationId xmlns:a16="http://schemas.microsoft.com/office/drawing/2014/main" id="{5B422013-2B75-488F-A301-CE963558F82A}"/>
              </a:ext>
            </a:extLst>
          </p:cNvPr>
          <p:cNvSpPr>
            <a:spLocks noChangeAspect="1"/>
          </p:cNvSpPr>
          <p:nvPr/>
        </p:nvSpPr>
        <p:spPr>
          <a:xfrm>
            <a:off x="5837525" y="3184114"/>
            <a:ext cx="182880" cy="182880"/>
          </a:xfrm>
          <a:prstGeom prst="rect">
            <a:avLst/>
          </a:prstGeom>
          <a:solidFill>
            <a:schemeClr val="bg2"/>
          </a:solid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48" name="Rectangle 547">
            <a:extLst>
              <a:ext uri="{FF2B5EF4-FFF2-40B4-BE49-F238E27FC236}">
                <a16:creationId xmlns:a16="http://schemas.microsoft.com/office/drawing/2014/main" id="{86939322-3258-457E-B05D-E7A27325D59D}"/>
              </a:ext>
            </a:extLst>
          </p:cNvPr>
          <p:cNvSpPr>
            <a:spLocks noChangeAspect="1"/>
          </p:cNvSpPr>
          <p:nvPr/>
        </p:nvSpPr>
        <p:spPr>
          <a:xfrm>
            <a:off x="5011860" y="3080062"/>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49" name="Rectangle 548">
            <a:extLst>
              <a:ext uri="{FF2B5EF4-FFF2-40B4-BE49-F238E27FC236}">
                <a16:creationId xmlns:a16="http://schemas.microsoft.com/office/drawing/2014/main" id="{B4E412EB-7C14-4ECF-999C-1590922F03F5}"/>
              </a:ext>
            </a:extLst>
          </p:cNvPr>
          <p:cNvSpPr>
            <a:spLocks noChangeAspect="1"/>
          </p:cNvSpPr>
          <p:nvPr/>
        </p:nvSpPr>
        <p:spPr>
          <a:xfrm>
            <a:off x="5886535" y="3080062"/>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50" name="Rectangle 549">
            <a:extLst>
              <a:ext uri="{FF2B5EF4-FFF2-40B4-BE49-F238E27FC236}">
                <a16:creationId xmlns:a16="http://schemas.microsoft.com/office/drawing/2014/main" id="{2408543D-FDDB-4078-8284-5A6651367693}"/>
              </a:ext>
            </a:extLst>
          </p:cNvPr>
          <p:cNvSpPr>
            <a:spLocks noChangeAspect="1"/>
          </p:cNvSpPr>
          <p:nvPr/>
        </p:nvSpPr>
        <p:spPr>
          <a:xfrm>
            <a:off x="5231420" y="3080062"/>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51" name="Rectangle 550">
            <a:extLst>
              <a:ext uri="{FF2B5EF4-FFF2-40B4-BE49-F238E27FC236}">
                <a16:creationId xmlns:a16="http://schemas.microsoft.com/office/drawing/2014/main" id="{2337A081-7552-4C1B-B50D-70587106589E}"/>
              </a:ext>
            </a:extLst>
          </p:cNvPr>
          <p:cNvSpPr>
            <a:spLocks noChangeAspect="1"/>
          </p:cNvSpPr>
          <p:nvPr/>
        </p:nvSpPr>
        <p:spPr>
          <a:xfrm>
            <a:off x="2869780" y="3080648"/>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52" name="Rectangle 551">
            <a:extLst>
              <a:ext uri="{FF2B5EF4-FFF2-40B4-BE49-F238E27FC236}">
                <a16:creationId xmlns:a16="http://schemas.microsoft.com/office/drawing/2014/main" id="{FAA3185A-FDF8-4638-83D4-DCF3FB5B1A7C}"/>
              </a:ext>
            </a:extLst>
          </p:cNvPr>
          <p:cNvSpPr>
            <a:spLocks noChangeAspect="1"/>
          </p:cNvSpPr>
          <p:nvPr/>
        </p:nvSpPr>
        <p:spPr>
          <a:xfrm>
            <a:off x="3509711" y="3080648"/>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53" name="Rectangle 552">
            <a:extLst>
              <a:ext uri="{FF2B5EF4-FFF2-40B4-BE49-F238E27FC236}">
                <a16:creationId xmlns:a16="http://schemas.microsoft.com/office/drawing/2014/main" id="{F72C20AD-195F-4C57-9CD7-3015BAC89D0D}"/>
              </a:ext>
            </a:extLst>
          </p:cNvPr>
          <p:cNvSpPr>
            <a:spLocks noChangeAspect="1"/>
          </p:cNvSpPr>
          <p:nvPr/>
        </p:nvSpPr>
        <p:spPr>
          <a:xfrm>
            <a:off x="3288960" y="3080648"/>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55" name="Rectangle 554">
            <a:extLst>
              <a:ext uri="{FF2B5EF4-FFF2-40B4-BE49-F238E27FC236}">
                <a16:creationId xmlns:a16="http://schemas.microsoft.com/office/drawing/2014/main" id="{69B4E2A0-F6A5-4991-9E93-F61E2D72F404}"/>
              </a:ext>
            </a:extLst>
          </p:cNvPr>
          <p:cNvSpPr>
            <a:spLocks noChangeAspect="1"/>
          </p:cNvSpPr>
          <p:nvPr/>
        </p:nvSpPr>
        <p:spPr>
          <a:xfrm>
            <a:off x="3739503" y="3080648"/>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56" name="Rectangle 555">
            <a:extLst>
              <a:ext uri="{FF2B5EF4-FFF2-40B4-BE49-F238E27FC236}">
                <a16:creationId xmlns:a16="http://schemas.microsoft.com/office/drawing/2014/main" id="{CD397D76-B24F-46F5-BF0E-12038DAB8D49}"/>
              </a:ext>
            </a:extLst>
          </p:cNvPr>
          <p:cNvSpPr>
            <a:spLocks noChangeAspect="1"/>
          </p:cNvSpPr>
          <p:nvPr/>
        </p:nvSpPr>
        <p:spPr>
          <a:xfrm>
            <a:off x="3685044" y="3177928"/>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57" name="Rectangle 556">
            <a:extLst>
              <a:ext uri="{FF2B5EF4-FFF2-40B4-BE49-F238E27FC236}">
                <a16:creationId xmlns:a16="http://schemas.microsoft.com/office/drawing/2014/main" id="{50CE6997-57B0-4A4E-8DCD-97CD7DA76B1B}"/>
              </a:ext>
            </a:extLst>
          </p:cNvPr>
          <p:cNvSpPr>
            <a:spLocks noChangeAspect="1"/>
          </p:cNvSpPr>
          <p:nvPr/>
        </p:nvSpPr>
        <p:spPr>
          <a:xfrm>
            <a:off x="3462654" y="3177928"/>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58" name="Rectangle 557">
            <a:extLst>
              <a:ext uri="{FF2B5EF4-FFF2-40B4-BE49-F238E27FC236}">
                <a16:creationId xmlns:a16="http://schemas.microsoft.com/office/drawing/2014/main" id="{86B33C3C-163D-4D12-8B0B-A148D3073626}"/>
              </a:ext>
            </a:extLst>
          </p:cNvPr>
          <p:cNvSpPr>
            <a:spLocks noChangeAspect="1"/>
          </p:cNvSpPr>
          <p:nvPr/>
        </p:nvSpPr>
        <p:spPr>
          <a:xfrm>
            <a:off x="4964283" y="3177928"/>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59" name="Rectangle 558">
            <a:extLst>
              <a:ext uri="{FF2B5EF4-FFF2-40B4-BE49-F238E27FC236}">
                <a16:creationId xmlns:a16="http://schemas.microsoft.com/office/drawing/2014/main" id="{C29E9691-60B5-44F6-93AE-D196880D47FB}"/>
              </a:ext>
            </a:extLst>
          </p:cNvPr>
          <p:cNvSpPr>
            <a:spLocks noChangeAspect="1"/>
          </p:cNvSpPr>
          <p:nvPr/>
        </p:nvSpPr>
        <p:spPr>
          <a:xfrm>
            <a:off x="4927142" y="3254128"/>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60" name="Rectangle 559">
            <a:extLst>
              <a:ext uri="{FF2B5EF4-FFF2-40B4-BE49-F238E27FC236}">
                <a16:creationId xmlns:a16="http://schemas.microsoft.com/office/drawing/2014/main" id="{AD8B47A6-76B4-418C-B764-0BD77D4CB401}"/>
              </a:ext>
            </a:extLst>
          </p:cNvPr>
          <p:cNvSpPr>
            <a:spLocks noChangeAspect="1"/>
          </p:cNvSpPr>
          <p:nvPr/>
        </p:nvSpPr>
        <p:spPr>
          <a:xfrm>
            <a:off x="10060201" y="3177928"/>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63" name="Rectangle 562">
            <a:extLst>
              <a:ext uri="{FF2B5EF4-FFF2-40B4-BE49-F238E27FC236}">
                <a16:creationId xmlns:a16="http://schemas.microsoft.com/office/drawing/2014/main" id="{DE625319-9DC5-4A30-8852-9C87D32261D8}"/>
              </a:ext>
            </a:extLst>
          </p:cNvPr>
          <p:cNvSpPr>
            <a:spLocks noChangeAspect="1"/>
          </p:cNvSpPr>
          <p:nvPr/>
        </p:nvSpPr>
        <p:spPr>
          <a:xfrm>
            <a:off x="5662488" y="3080648"/>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64" name="Rectangle 563">
            <a:extLst>
              <a:ext uri="{FF2B5EF4-FFF2-40B4-BE49-F238E27FC236}">
                <a16:creationId xmlns:a16="http://schemas.microsoft.com/office/drawing/2014/main" id="{EC1E96C9-FDD1-4C01-873D-9FD8474BF37D}"/>
              </a:ext>
            </a:extLst>
          </p:cNvPr>
          <p:cNvSpPr>
            <a:spLocks noChangeAspect="1"/>
          </p:cNvSpPr>
          <p:nvPr/>
        </p:nvSpPr>
        <p:spPr>
          <a:xfrm>
            <a:off x="4890001" y="3330328"/>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65" name="Rectangle 564">
            <a:extLst>
              <a:ext uri="{FF2B5EF4-FFF2-40B4-BE49-F238E27FC236}">
                <a16:creationId xmlns:a16="http://schemas.microsoft.com/office/drawing/2014/main" id="{53F1DB10-DEC1-4121-A42F-A7DC1FE4872C}"/>
              </a:ext>
            </a:extLst>
          </p:cNvPr>
          <p:cNvSpPr>
            <a:spLocks noChangeAspect="1"/>
          </p:cNvSpPr>
          <p:nvPr/>
        </p:nvSpPr>
        <p:spPr>
          <a:xfrm>
            <a:off x="9681845" y="3079949"/>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66" name="Rectangle 565">
            <a:extLst>
              <a:ext uri="{FF2B5EF4-FFF2-40B4-BE49-F238E27FC236}">
                <a16:creationId xmlns:a16="http://schemas.microsoft.com/office/drawing/2014/main" id="{4D03F880-B57D-4F63-875D-1B19839510E3}"/>
              </a:ext>
            </a:extLst>
          </p:cNvPr>
          <p:cNvSpPr>
            <a:spLocks noChangeAspect="1"/>
          </p:cNvSpPr>
          <p:nvPr/>
        </p:nvSpPr>
        <p:spPr>
          <a:xfrm>
            <a:off x="9849000" y="3177928"/>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67" name="Rectangle 566">
            <a:extLst>
              <a:ext uri="{FF2B5EF4-FFF2-40B4-BE49-F238E27FC236}">
                <a16:creationId xmlns:a16="http://schemas.microsoft.com/office/drawing/2014/main" id="{92408071-2A12-4001-A1C3-EEE5AD76660A}"/>
              </a:ext>
            </a:extLst>
          </p:cNvPr>
          <p:cNvSpPr>
            <a:spLocks noChangeAspect="1"/>
          </p:cNvSpPr>
          <p:nvPr/>
        </p:nvSpPr>
        <p:spPr>
          <a:xfrm>
            <a:off x="7713912" y="3080648"/>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68" name="Rectangle 567">
            <a:extLst>
              <a:ext uri="{FF2B5EF4-FFF2-40B4-BE49-F238E27FC236}">
                <a16:creationId xmlns:a16="http://schemas.microsoft.com/office/drawing/2014/main" id="{1D67D7D2-FDDA-4662-8F25-BE6D2D399085}"/>
              </a:ext>
            </a:extLst>
          </p:cNvPr>
          <p:cNvSpPr>
            <a:spLocks noChangeAspect="1"/>
          </p:cNvSpPr>
          <p:nvPr/>
        </p:nvSpPr>
        <p:spPr>
          <a:xfrm>
            <a:off x="7496839" y="3080648"/>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69" name="Rectangle 568">
            <a:extLst>
              <a:ext uri="{FF2B5EF4-FFF2-40B4-BE49-F238E27FC236}">
                <a16:creationId xmlns:a16="http://schemas.microsoft.com/office/drawing/2014/main" id="{5F34F8E3-D750-493A-8226-CE01D29F1AEC}"/>
              </a:ext>
            </a:extLst>
          </p:cNvPr>
          <p:cNvSpPr>
            <a:spLocks noChangeAspect="1"/>
          </p:cNvSpPr>
          <p:nvPr/>
        </p:nvSpPr>
        <p:spPr>
          <a:xfrm>
            <a:off x="10006498" y="3254128"/>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70" name="Rectangle 569">
            <a:extLst>
              <a:ext uri="{FF2B5EF4-FFF2-40B4-BE49-F238E27FC236}">
                <a16:creationId xmlns:a16="http://schemas.microsoft.com/office/drawing/2014/main" id="{501271DE-3F9D-4203-936E-E43E97B7F9FA}"/>
              </a:ext>
            </a:extLst>
          </p:cNvPr>
          <p:cNvSpPr>
            <a:spLocks noChangeAspect="1"/>
          </p:cNvSpPr>
          <p:nvPr/>
        </p:nvSpPr>
        <p:spPr>
          <a:xfrm>
            <a:off x="9357592" y="3254128"/>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71" name="Rectangle 570">
            <a:extLst>
              <a:ext uri="{FF2B5EF4-FFF2-40B4-BE49-F238E27FC236}">
                <a16:creationId xmlns:a16="http://schemas.microsoft.com/office/drawing/2014/main" id="{9BB760E4-5BD8-4F57-AD98-58458F8B289D}"/>
              </a:ext>
            </a:extLst>
          </p:cNvPr>
          <p:cNvSpPr>
            <a:spLocks noChangeAspect="1"/>
          </p:cNvSpPr>
          <p:nvPr/>
        </p:nvSpPr>
        <p:spPr>
          <a:xfrm>
            <a:off x="9303682" y="3330328"/>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72" name="Rectangle 571">
            <a:extLst>
              <a:ext uri="{FF2B5EF4-FFF2-40B4-BE49-F238E27FC236}">
                <a16:creationId xmlns:a16="http://schemas.microsoft.com/office/drawing/2014/main" id="{DBE9E0E1-289F-44D0-9767-F8A5CCFB1612}"/>
              </a:ext>
            </a:extLst>
          </p:cNvPr>
          <p:cNvSpPr>
            <a:spLocks noChangeAspect="1"/>
          </p:cNvSpPr>
          <p:nvPr/>
        </p:nvSpPr>
        <p:spPr>
          <a:xfrm>
            <a:off x="2815732" y="3177928"/>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73" name="Rectangle 572">
            <a:extLst>
              <a:ext uri="{FF2B5EF4-FFF2-40B4-BE49-F238E27FC236}">
                <a16:creationId xmlns:a16="http://schemas.microsoft.com/office/drawing/2014/main" id="{3BEFB3A5-E55A-4644-8F15-17A0463D7486}"/>
              </a:ext>
            </a:extLst>
          </p:cNvPr>
          <p:cNvSpPr>
            <a:spLocks noChangeAspect="1"/>
          </p:cNvSpPr>
          <p:nvPr/>
        </p:nvSpPr>
        <p:spPr>
          <a:xfrm>
            <a:off x="5183739" y="3177928"/>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74" name="Rectangle 573">
            <a:extLst>
              <a:ext uri="{FF2B5EF4-FFF2-40B4-BE49-F238E27FC236}">
                <a16:creationId xmlns:a16="http://schemas.microsoft.com/office/drawing/2014/main" id="{178BD397-BFA2-4E90-81FE-6FD7672D85C4}"/>
              </a:ext>
            </a:extLst>
          </p:cNvPr>
          <p:cNvSpPr>
            <a:spLocks noChangeAspect="1"/>
          </p:cNvSpPr>
          <p:nvPr/>
        </p:nvSpPr>
        <p:spPr>
          <a:xfrm>
            <a:off x="3083933" y="3080648"/>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75" name="Rectangle 574">
            <a:extLst>
              <a:ext uri="{FF2B5EF4-FFF2-40B4-BE49-F238E27FC236}">
                <a16:creationId xmlns:a16="http://schemas.microsoft.com/office/drawing/2014/main" id="{3A995430-FB24-43C6-A011-5A279E2DFD0A}"/>
              </a:ext>
            </a:extLst>
          </p:cNvPr>
          <p:cNvSpPr>
            <a:spLocks noChangeAspect="1"/>
          </p:cNvSpPr>
          <p:nvPr/>
        </p:nvSpPr>
        <p:spPr>
          <a:xfrm>
            <a:off x="2754260" y="3254128"/>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76" name="Rectangle 575">
            <a:extLst>
              <a:ext uri="{FF2B5EF4-FFF2-40B4-BE49-F238E27FC236}">
                <a16:creationId xmlns:a16="http://schemas.microsoft.com/office/drawing/2014/main" id="{9F202FA2-4540-451B-B29A-8AC6EC505559}"/>
              </a:ext>
            </a:extLst>
          </p:cNvPr>
          <p:cNvSpPr>
            <a:spLocks noChangeAspect="1"/>
          </p:cNvSpPr>
          <p:nvPr/>
        </p:nvSpPr>
        <p:spPr>
          <a:xfrm>
            <a:off x="2692788" y="3330328"/>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77" name="Rectangle 576">
            <a:extLst>
              <a:ext uri="{FF2B5EF4-FFF2-40B4-BE49-F238E27FC236}">
                <a16:creationId xmlns:a16="http://schemas.microsoft.com/office/drawing/2014/main" id="{A0738EF3-2691-4D6A-92A8-E44C3A3FDCA9}"/>
              </a:ext>
            </a:extLst>
          </p:cNvPr>
          <p:cNvSpPr>
            <a:spLocks noChangeAspect="1"/>
          </p:cNvSpPr>
          <p:nvPr/>
        </p:nvSpPr>
        <p:spPr>
          <a:xfrm>
            <a:off x="3026269" y="3177928"/>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78" name="Rectangle 577">
            <a:extLst>
              <a:ext uri="{FF2B5EF4-FFF2-40B4-BE49-F238E27FC236}">
                <a16:creationId xmlns:a16="http://schemas.microsoft.com/office/drawing/2014/main" id="{EA40C141-4472-4E6D-9FBF-CA19BC028D52}"/>
              </a:ext>
            </a:extLst>
          </p:cNvPr>
          <p:cNvSpPr>
            <a:spLocks noChangeAspect="1"/>
          </p:cNvSpPr>
          <p:nvPr/>
        </p:nvSpPr>
        <p:spPr>
          <a:xfrm>
            <a:off x="3408173" y="3254128"/>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79" name="Rectangle 578">
            <a:extLst>
              <a:ext uri="{FF2B5EF4-FFF2-40B4-BE49-F238E27FC236}">
                <a16:creationId xmlns:a16="http://schemas.microsoft.com/office/drawing/2014/main" id="{F0D1B7CE-025C-475D-9EB2-35275B14BA71}"/>
              </a:ext>
            </a:extLst>
          </p:cNvPr>
          <p:cNvSpPr>
            <a:spLocks noChangeAspect="1"/>
          </p:cNvSpPr>
          <p:nvPr/>
        </p:nvSpPr>
        <p:spPr>
          <a:xfrm>
            <a:off x="7055889" y="3330328"/>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80" name="Rectangle 579">
            <a:extLst>
              <a:ext uri="{FF2B5EF4-FFF2-40B4-BE49-F238E27FC236}">
                <a16:creationId xmlns:a16="http://schemas.microsoft.com/office/drawing/2014/main" id="{F5BB3545-1E12-49F8-A828-62897F030DE0}"/>
              </a:ext>
            </a:extLst>
          </p:cNvPr>
          <p:cNvSpPr>
            <a:spLocks noChangeAspect="1"/>
          </p:cNvSpPr>
          <p:nvPr/>
        </p:nvSpPr>
        <p:spPr>
          <a:xfrm>
            <a:off x="5837195" y="3177928"/>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81" name="Rectangle 580">
            <a:extLst>
              <a:ext uri="{FF2B5EF4-FFF2-40B4-BE49-F238E27FC236}">
                <a16:creationId xmlns:a16="http://schemas.microsoft.com/office/drawing/2014/main" id="{ED51A9BA-F1FD-497D-A384-ED1779B712FB}"/>
              </a:ext>
            </a:extLst>
          </p:cNvPr>
          <p:cNvSpPr>
            <a:spLocks noChangeAspect="1"/>
          </p:cNvSpPr>
          <p:nvPr/>
        </p:nvSpPr>
        <p:spPr>
          <a:xfrm>
            <a:off x="5798290" y="3254128"/>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83" name="Rectangle 582">
            <a:extLst>
              <a:ext uri="{FF2B5EF4-FFF2-40B4-BE49-F238E27FC236}">
                <a16:creationId xmlns:a16="http://schemas.microsoft.com/office/drawing/2014/main" id="{D5477E0C-306E-4273-97D8-EA07E8F65DCA}"/>
              </a:ext>
            </a:extLst>
          </p:cNvPr>
          <p:cNvSpPr>
            <a:spLocks noChangeAspect="1"/>
          </p:cNvSpPr>
          <p:nvPr/>
        </p:nvSpPr>
        <p:spPr>
          <a:xfrm>
            <a:off x="10165992" y="3330328"/>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86" name="Rectangle 585">
            <a:extLst>
              <a:ext uri="{FF2B5EF4-FFF2-40B4-BE49-F238E27FC236}">
                <a16:creationId xmlns:a16="http://schemas.microsoft.com/office/drawing/2014/main" id="{DF8CBD99-194A-4CDD-AEAF-0622E4D5DF4D}"/>
              </a:ext>
            </a:extLst>
          </p:cNvPr>
          <p:cNvSpPr>
            <a:spLocks noChangeAspect="1"/>
          </p:cNvSpPr>
          <p:nvPr/>
        </p:nvSpPr>
        <p:spPr>
          <a:xfrm>
            <a:off x="8142071" y="3079949"/>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87" name="Rectangle 586">
            <a:extLst>
              <a:ext uri="{FF2B5EF4-FFF2-40B4-BE49-F238E27FC236}">
                <a16:creationId xmlns:a16="http://schemas.microsoft.com/office/drawing/2014/main" id="{985AC2A0-0C59-485A-8CB3-10D095C5B8C5}"/>
              </a:ext>
            </a:extLst>
          </p:cNvPr>
          <p:cNvSpPr>
            <a:spLocks noChangeAspect="1"/>
          </p:cNvSpPr>
          <p:nvPr/>
        </p:nvSpPr>
        <p:spPr>
          <a:xfrm>
            <a:off x="8023005" y="3254128"/>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89" name="Rectangle 588">
            <a:extLst>
              <a:ext uri="{FF2B5EF4-FFF2-40B4-BE49-F238E27FC236}">
                <a16:creationId xmlns:a16="http://schemas.microsoft.com/office/drawing/2014/main" id="{5BB68AC0-8538-4735-A7AA-7185066509BA}"/>
              </a:ext>
            </a:extLst>
          </p:cNvPr>
          <p:cNvSpPr>
            <a:spLocks noChangeAspect="1"/>
          </p:cNvSpPr>
          <p:nvPr/>
        </p:nvSpPr>
        <p:spPr>
          <a:xfrm>
            <a:off x="4888237" y="3337269"/>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90" name="Rectangle 589">
            <a:extLst>
              <a:ext uri="{FF2B5EF4-FFF2-40B4-BE49-F238E27FC236}">
                <a16:creationId xmlns:a16="http://schemas.microsoft.com/office/drawing/2014/main" id="{3409654D-8046-4C09-8D58-9E93BAB75896}"/>
              </a:ext>
            </a:extLst>
          </p:cNvPr>
          <p:cNvSpPr>
            <a:spLocks noChangeAspect="1"/>
          </p:cNvSpPr>
          <p:nvPr/>
        </p:nvSpPr>
        <p:spPr>
          <a:xfrm>
            <a:off x="3623161" y="3254128"/>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91" name="Rectangle 590">
            <a:extLst>
              <a:ext uri="{FF2B5EF4-FFF2-40B4-BE49-F238E27FC236}">
                <a16:creationId xmlns:a16="http://schemas.microsoft.com/office/drawing/2014/main" id="{13E70728-EA19-464A-BB39-6B709FF76B62}"/>
              </a:ext>
            </a:extLst>
          </p:cNvPr>
          <p:cNvSpPr>
            <a:spLocks noChangeAspect="1"/>
          </p:cNvSpPr>
          <p:nvPr/>
        </p:nvSpPr>
        <p:spPr>
          <a:xfrm>
            <a:off x="3790818" y="3330328"/>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92" name="Rectangle 591">
            <a:extLst>
              <a:ext uri="{FF2B5EF4-FFF2-40B4-BE49-F238E27FC236}">
                <a16:creationId xmlns:a16="http://schemas.microsoft.com/office/drawing/2014/main" id="{FDDE4B21-9A9A-4BC7-B7C0-2199FB9900DD}"/>
              </a:ext>
            </a:extLst>
          </p:cNvPr>
          <p:cNvSpPr>
            <a:spLocks noChangeAspect="1"/>
          </p:cNvSpPr>
          <p:nvPr/>
        </p:nvSpPr>
        <p:spPr>
          <a:xfrm>
            <a:off x="3233954" y="3177928"/>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93" name="Rectangle 592">
            <a:extLst>
              <a:ext uri="{FF2B5EF4-FFF2-40B4-BE49-F238E27FC236}">
                <a16:creationId xmlns:a16="http://schemas.microsoft.com/office/drawing/2014/main" id="{50EAA7F6-3C78-4A8C-915D-5CB9FD5FC63D}"/>
              </a:ext>
            </a:extLst>
          </p:cNvPr>
          <p:cNvSpPr>
            <a:spLocks noChangeAspect="1"/>
          </p:cNvSpPr>
          <p:nvPr/>
        </p:nvSpPr>
        <p:spPr>
          <a:xfrm>
            <a:off x="2961182" y="3254128"/>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94" name="Rectangle 593">
            <a:extLst>
              <a:ext uri="{FF2B5EF4-FFF2-40B4-BE49-F238E27FC236}">
                <a16:creationId xmlns:a16="http://schemas.microsoft.com/office/drawing/2014/main" id="{5A807E40-70F0-4FA9-9530-8AE484308D7C}"/>
              </a:ext>
            </a:extLst>
          </p:cNvPr>
          <p:cNvSpPr>
            <a:spLocks noChangeAspect="1"/>
          </p:cNvSpPr>
          <p:nvPr/>
        </p:nvSpPr>
        <p:spPr>
          <a:xfrm>
            <a:off x="2903519" y="3330328"/>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95" name="Rectangle 594">
            <a:extLst>
              <a:ext uri="{FF2B5EF4-FFF2-40B4-BE49-F238E27FC236}">
                <a16:creationId xmlns:a16="http://schemas.microsoft.com/office/drawing/2014/main" id="{E9788254-C26B-427C-9947-AD240BF79826}"/>
              </a:ext>
            </a:extLst>
          </p:cNvPr>
          <p:cNvSpPr>
            <a:spLocks noChangeAspect="1"/>
          </p:cNvSpPr>
          <p:nvPr/>
        </p:nvSpPr>
        <p:spPr>
          <a:xfrm>
            <a:off x="3178949" y="3254128"/>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96" name="Rectangle 595">
            <a:extLst>
              <a:ext uri="{FF2B5EF4-FFF2-40B4-BE49-F238E27FC236}">
                <a16:creationId xmlns:a16="http://schemas.microsoft.com/office/drawing/2014/main" id="{3BC0D5C6-4B04-4827-BEDB-0A961A258CA4}"/>
              </a:ext>
            </a:extLst>
          </p:cNvPr>
          <p:cNvSpPr>
            <a:spLocks noChangeAspect="1"/>
          </p:cNvSpPr>
          <p:nvPr/>
        </p:nvSpPr>
        <p:spPr>
          <a:xfrm>
            <a:off x="3123944" y="3330328"/>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97" name="Rectangle 596">
            <a:extLst>
              <a:ext uri="{FF2B5EF4-FFF2-40B4-BE49-F238E27FC236}">
                <a16:creationId xmlns:a16="http://schemas.microsoft.com/office/drawing/2014/main" id="{92811ED5-970B-40D0-9C6F-D0F3DF0785EA}"/>
              </a:ext>
            </a:extLst>
          </p:cNvPr>
          <p:cNvSpPr>
            <a:spLocks noChangeAspect="1"/>
          </p:cNvSpPr>
          <p:nvPr/>
        </p:nvSpPr>
        <p:spPr>
          <a:xfrm>
            <a:off x="3346268" y="3330328"/>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98" name="Rectangle 597">
            <a:extLst>
              <a:ext uri="{FF2B5EF4-FFF2-40B4-BE49-F238E27FC236}">
                <a16:creationId xmlns:a16="http://schemas.microsoft.com/office/drawing/2014/main" id="{FAD7FEBD-2286-4878-8564-56D790A44BE5}"/>
              </a:ext>
            </a:extLst>
          </p:cNvPr>
          <p:cNvSpPr>
            <a:spLocks noChangeAspect="1"/>
          </p:cNvSpPr>
          <p:nvPr/>
        </p:nvSpPr>
        <p:spPr>
          <a:xfrm>
            <a:off x="5454475" y="3080062"/>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99" name="Rectangle 598">
            <a:extLst>
              <a:ext uri="{FF2B5EF4-FFF2-40B4-BE49-F238E27FC236}">
                <a16:creationId xmlns:a16="http://schemas.microsoft.com/office/drawing/2014/main" id="{9040615B-DB19-4D35-BBC9-EB5CF3E99191}"/>
              </a:ext>
            </a:extLst>
          </p:cNvPr>
          <p:cNvSpPr>
            <a:spLocks noChangeAspect="1"/>
          </p:cNvSpPr>
          <p:nvPr/>
        </p:nvSpPr>
        <p:spPr>
          <a:xfrm>
            <a:off x="5632191" y="3177342"/>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600" name="Rectangle 599">
            <a:extLst>
              <a:ext uri="{FF2B5EF4-FFF2-40B4-BE49-F238E27FC236}">
                <a16:creationId xmlns:a16="http://schemas.microsoft.com/office/drawing/2014/main" id="{8413AA8F-7EB7-4A10-93FD-5A2DED3D882D}"/>
              </a:ext>
            </a:extLst>
          </p:cNvPr>
          <p:cNvSpPr>
            <a:spLocks noChangeAspect="1"/>
          </p:cNvSpPr>
          <p:nvPr/>
        </p:nvSpPr>
        <p:spPr>
          <a:xfrm>
            <a:off x="5414388" y="3177342"/>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601" name="Rectangle 600">
            <a:extLst>
              <a:ext uri="{FF2B5EF4-FFF2-40B4-BE49-F238E27FC236}">
                <a16:creationId xmlns:a16="http://schemas.microsoft.com/office/drawing/2014/main" id="{0A690138-D4CE-46A2-9326-BB83EFD14BBA}"/>
              </a:ext>
            </a:extLst>
          </p:cNvPr>
          <p:cNvSpPr>
            <a:spLocks noChangeAspect="1"/>
          </p:cNvSpPr>
          <p:nvPr/>
        </p:nvSpPr>
        <p:spPr>
          <a:xfrm>
            <a:off x="5156931" y="3253542"/>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602" name="Rectangle 601">
            <a:extLst>
              <a:ext uri="{FF2B5EF4-FFF2-40B4-BE49-F238E27FC236}">
                <a16:creationId xmlns:a16="http://schemas.microsoft.com/office/drawing/2014/main" id="{64512969-1381-4E7D-ABA0-F67279BEA04C}"/>
              </a:ext>
            </a:extLst>
          </p:cNvPr>
          <p:cNvSpPr>
            <a:spLocks noChangeAspect="1"/>
          </p:cNvSpPr>
          <p:nvPr/>
        </p:nvSpPr>
        <p:spPr>
          <a:xfrm>
            <a:off x="5374300" y="3253542"/>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603" name="Rectangle 602">
            <a:extLst>
              <a:ext uri="{FF2B5EF4-FFF2-40B4-BE49-F238E27FC236}">
                <a16:creationId xmlns:a16="http://schemas.microsoft.com/office/drawing/2014/main" id="{A7AEF4FC-C33C-452C-804A-30FA63BAD95D}"/>
              </a:ext>
            </a:extLst>
          </p:cNvPr>
          <p:cNvSpPr>
            <a:spLocks noChangeAspect="1"/>
          </p:cNvSpPr>
          <p:nvPr/>
        </p:nvSpPr>
        <p:spPr>
          <a:xfrm>
            <a:off x="5591459" y="3253542"/>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604" name="Rectangle 603">
            <a:extLst>
              <a:ext uri="{FF2B5EF4-FFF2-40B4-BE49-F238E27FC236}">
                <a16:creationId xmlns:a16="http://schemas.microsoft.com/office/drawing/2014/main" id="{93BDB39E-2771-46C8-BAA2-876196830900}"/>
              </a:ext>
            </a:extLst>
          </p:cNvPr>
          <p:cNvSpPr>
            <a:spLocks noChangeAspect="1"/>
          </p:cNvSpPr>
          <p:nvPr/>
        </p:nvSpPr>
        <p:spPr>
          <a:xfrm>
            <a:off x="5334212" y="3329742"/>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605" name="Rectangle 604">
            <a:extLst>
              <a:ext uri="{FF2B5EF4-FFF2-40B4-BE49-F238E27FC236}">
                <a16:creationId xmlns:a16="http://schemas.microsoft.com/office/drawing/2014/main" id="{64C0E9C7-09CE-4C9D-8658-4886C75D2CA1}"/>
              </a:ext>
            </a:extLst>
          </p:cNvPr>
          <p:cNvSpPr>
            <a:spLocks noChangeAspect="1"/>
          </p:cNvSpPr>
          <p:nvPr/>
        </p:nvSpPr>
        <p:spPr>
          <a:xfrm>
            <a:off x="5550727" y="3329742"/>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606" name="Rectangle 605">
            <a:extLst>
              <a:ext uri="{FF2B5EF4-FFF2-40B4-BE49-F238E27FC236}">
                <a16:creationId xmlns:a16="http://schemas.microsoft.com/office/drawing/2014/main" id="{D21922EA-1D85-461E-A9DB-1F9A6BECEE70}"/>
              </a:ext>
            </a:extLst>
          </p:cNvPr>
          <p:cNvSpPr>
            <a:spLocks noChangeAspect="1"/>
          </p:cNvSpPr>
          <p:nvPr/>
        </p:nvSpPr>
        <p:spPr>
          <a:xfrm>
            <a:off x="5964389" y="3329742"/>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607" name="Rectangle 606">
            <a:extLst>
              <a:ext uri="{FF2B5EF4-FFF2-40B4-BE49-F238E27FC236}">
                <a16:creationId xmlns:a16="http://schemas.microsoft.com/office/drawing/2014/main" id="{E4CEF8CB-D96B-49B7-AD04-4A606630F8E2}"/>
              </a:ext>
            </a:extLst>
          </p:cNvPr>
          <p:cNvSpPr>
            <a:spLocks noChangeAspect="1"/>
          </p:cNvSpPr>
          <p:nvPr/>
        </p:nvSpPr>
        <p:spPr>
          <a:xfrm>
            <a:off x="3576126" y="3330328"/>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609" name="Rectangle 608">
            <a:extLst>
              <a:ext uri="{FF2B5EF4-FFF2-40B4-BE49-F238E27FC236}">
                <a16:creationId xmlns:a16="http://schemas.microsoft.com/office/drawing/2014/main" id="{3D134B8F-8766-4BB7-9605-F58527A4D985}"/>
              </a:ext>
            </a:extLst>
          </p:cNvPr>
          <p:cNvSpPr>
            <a:spLocks noChangeAspect="1"/>
          </p:cNvSpPr>
          <p:nvPr/>
        </p:nvSpPr>
        <p:spPr>
          <a:xfrm>
            <a:off x="5759385" y="3330328"/>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610" name="Rectangle 609">
            <a:extLst>
              <a:ext uri="{FF2B5EF4-FFF2-40B4-BE49-F238E27FC236}">
                <a16:creationId xmlns:a16="http://schemas.microsoft.com/office/drawing/2014/main" id="{964CCB05-2C27-402D-A785-DB18C3FA08AF}"/>
              </a:ext>
            </a:extLst>
          </p:cNvPr>
          <p:cNvSpPr>
            <a:spLocks noChangeAspect="1"/>
          </p:cNvSpPr>
          <p:nvPr/>
        </p:nvSpPr>
        <p:spPr>
          <a:xfrm>
            <a:off x="7420241" y="3177928"/>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613" name="Rectangle 612">
            <a:extLst>
              <a:ext uri="{FF2B5EF4-FFF2-40B4-BE49-F238E27FC236}">
                <a16:creationId xmlns:a16="http://schemas.microsoft.com/office/drawing/2014/main" id="{33F423A7-24B3-4BB5-AE00-0D5E7B17D7A0}"/>
              </a:ext>
            </a:extLst>
          </p:cNvPr>
          <p:cNvSpPr>
            <a:spLocks noChangeAspect="1"/>
          </p:cNvSpPr>
          <p:nvPr/>
        </p:nvSpPr>
        <p:spPr>
          <a:xfrm>
            <a:off x="7646681" y="3177928"/>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614" name="Rectangle 613">
            <a:extLst>
              <a:ext uri="{FF2B5EF4-FFF2-40B4-BE49-F238E27FC236}">
                <a16:creationId xmlns:a16="http://schemas.microsoft.com/office/drawing/2014/main" id="{2CA3130B-7AAC-4F17-9388-F0563A27CA13}"/>
              </a:ext>
            </a:extLst>
          </p:cNvPr>
          <p:cNvSpPr>
            <a:spLocks noChangeAspect="1"/>
          </p:cNvSpPr>
          <p:nvPr/>
        </p:nvSpPr>
        <p:spPr>
          <a:xfrm>
            <a:off x="7562737" y="3254128"/>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619" name="Rectangle 618">
            <a:extLst>
              <a:ext uri="{FF2B5EF4-FFF2-40B4-BE49-F238E27FC236}">
                <a16:creationId xmlns:a16="http://schemas.microsoft.com/office/drawing/2014/main" id="{B0D412DD-E7B2-4735-9A60-C4F2245D7520}"/>
              </a:ext>
            </a:extLst>
          </p:cNvPr>
          <p:cNvSpPr>
            <a:spLocks noChangeAspect="1"/>
          </p:cNvSpPr>
          <p:nvPr/>
        </p:nvSpPr>
        <p:spPr>
          <a:xfrm>
            <a:off x="9629392" y="3177229"/>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620" name="Rectangle 619">
            <a:extLst>
              <a:ext uri="{FF2B5EF4-FFF2-40B4-BE49-F238E27FC236}">
                <a16:creationId xmlns:a16="http://schemas.microsoft.com/office/drawing/2014/main" id="{B164EC18-6BF1-4528-8B64-105916EDF516}"/>
              </a:ext>
            </a:extLst>
          </p:cNvPr>
          <p:cNvSpPr>
            <a:spLocks noChangeAspect="1"/>
          </p:cNvSpPr>
          <p:nvPr/>
        </p:nvSpPr>
        <p:spPr>
          <a:xfrm>
            <a:off x="9576940" y="3253429"/>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621" name="Rectangle 620">
            <a:extLst>
              <a:ext uri="{FF2B5EF4-FFF2-40B4-BE49-F238E27FC236}">
                <a16:creationId xmlns:a16="http://schemas.microsoft.com/office/drawing/2014/main" id="{F9D779A3-4D3D-4150-822A-A2C7266897DA}"/>
              </a:ext>
            </a:extLst>
          </p:cNvPr>
          <p:cNvSpPr>
            <a:spLocks noChangeAspect="1"/>
          </p:cNvSpPr>
          <p:nvPr/>
        </p:nvSpPr>
        <p:spPr>
          <a:xfrm>
            <a:off x="9524488" y="3329629"/>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622" name="Rectangle 621">
            <a:extLst>
              <a:ext uri="{FF2B5EF4-FFF2-40B4-BE49-F238E27FC236}">
                <a16:creationId xmlns:a16="http://schemas.microsoft.com/office/drawing/2014/main" id="{A1504029-B52D-4E21-87AB-2E0FA0A80B46}"/>
              </a:ext>
            </a:extLst>
          </p:cNvPr>
          <p:cNvSpPr>
            <a:spLocks noChangeAspect="1"/>
          </p:cNvSpPr>
          <p:nvPr/>
        </p:nvSpPr>
        <p:spPr>
          <a:xfrm>
            <a:off x="9793301" y="3254128"/>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623" name="Rectangle 622">
            <a:extLst>
              <a:ext uri="{FF2B5EF4-FFF2-40B4-BE49-F238E27FC236}">
                <a16:creationId xmlns:a16="http://schemas.microsoft.com/office/drawing/2014/main" id="{5740CE67-C959-4C60-999C-34121C175185}"/>
              </a:ext>
            </a:extLst>
          </p:cNvPr>
          <p:cNvSpPr>
            <a:spLocks noChangeAspect="1"/>
          </p:cNvSpPr>
          <p:nvPr/>
        </p:nvSpPr>
        <p:spPr>
          <a:xfrm>
            <a:off x="9737602" y="3330328"/>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626" name="Rectangle 625">
            <a:extLst>
              <a:ext uri="{FF2B5EF4-FFF2-40B4-BE49-F238E27FC236}">
                <a16:creationId xmlns:a16="http://schemas.microsoft.com/office/drawing/2014/main" id="{A7D70258-298C-4A3B-8493-4DC16F0726EF}"/>
              </a:ext>
            </a:extLst>
          </p:cNvPr>
          <p:cNvSpPr>
            <a:spLocks noChangeAspect="1"/>
          </p:cNvSpPr>
          <p:nvPr/>
        </p:nvSpPr>
        <p:spPr>
          <a:xfrm>
            <a:off x="9952795" y="3330328"/>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180" name="Oval 179"/>
          <p:cNvSpPr/>
          <p:nvPr/>
        </p:nvSpPr>
        <p:spPr>
          <a:xfrm>
            <a:off x="7188746" y="5412858"/>
            <a:ext cx="308094" cy="308098"/>
          </a:xfrm>
          <a:prstGeom prst="ellipse">
            <a:avLst/>
          </a:prstGeom>
          <a:solidFill>
            <a:sysClr val="window" lastClr="FFFFFF">
              <a:alpha val="65000"/>
            </a:sysClr>
          </a:solidFill>
          <a:ln w="19050" cap="flat" cmpd="sng" algn="ctr">
            <a:solidFill>
              <a:schemeClr val="accent1"/>
            </a:solidFill>
            <a:prstDash val="solid"/>
          </a:ln>
          <a:effectLst/>
        </p:spPr>
        <p:txBody>
          <a:bodyPr lIns="91380" tIns="45689" rIns="91380" bIns="45689" rtlCol="0" anchor="ctr"/>
          <a:lstStyle/>
          <a:p>
            <a:pPr algn="ctr" defTabSz="913781">
              <a:defRPr/>
            </a:pPr>
            <a:endParaRPr lang="en-US" sz="1900" kern="0" dirty="0">
              <a:solidFill>
                <a:sysClr val="window" lastClr="FFFFFF"/>
              </a:solidFill>
              <a:latin typeface="MetricHPE" panose="020B0503030202060203" pitchFamily="34" charset="0"/>
              <a:ea typeface="MetricHPE" charset="0"/>
              <a:cs typeface="MetricHPE" charset="0"/>
            </a:endParaRPr>
          </a:p>
        </p:txBody>
      </p:sp>
      <p:sp>
        <p:nvSpPr>
          <p:cNvPr id="303" name="Rectangle 302">
            <a:extLst>
              <a:ext uri="{FF2B5EF4-FFF2-40B4-BE49-F238E27FC236}">
                <a16:creationId xmlns:a16="http://schemas.microsoft.com/office/drawing/2014/main" id="{F2F3CBD8-56D8-47C5-8DB0-9CB65DB0C6DD}"/>
              </a:ext>
            </a:extLst>
          </p:cNvPr>
          <p:cNvSpPr>
            <a:spLocks noChangeAspect="1"/>
          </p:cNvSpPr>
          <p:nvPr/>
        </p:nvSpPr>
        <p:spPr>
          <a:xfrm>
            <a:off x="5094853" y="4526204"/>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274" name="Rectangle 273">
            <a:extLst>
              <a:ext uri="{FF2B5EF4-FFF2-40B4-BE49-F238E27FC236}">
                <a16:creationId xmlns:a16="http://schemas.microsoft.com/office/drawing/2014/main" id="{8DA920E3-31BC-4A28-877E-53E001E375C6}"/>
              </a:ext>
            </a:extLst>
          </p:cNvPr>
          <p:cNvSpPr>
            <a:spLocks noChangeAspect="1"/>
          </p:cNvSpPr>
          <p:nvPr/>
        </p:nvSpPr>
        <p:spPr>
          <a:xfrm>
            <a:off x="3393775" y="4450004"/>
            <a:ext cx="182880" cy="182880"/>
          </a:xfrm>
          <a:prstGeom prst="rect">
            <a:avLst/>
          </a:prstGeom>
          <a:pattFill prst="solidDmnd">
            <a:fgClr>
              <a:schemeClr val="tx1"/>
            </a:fgClr>
            <a:bgClr>
              <a:schemeClr val="accent1"/>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466" name="Rectangle 465">
            <a:extLst>
              <a:ext uri="{FF2B5EF4-FFF2-40B4-BE49-F238E27FC236}">
                <a16:creationId xmlns:a16="http://schemas.microsoft.com/office/drawing/2014/main" id="{A7B122E8-3C29-4FF6-A13F-CAB6350F837D}"/>
              </a:ext>
            </a:extLst>
          </p:cNvPr>
          <p:cNvSpPr>
            <a:spLocks noChangeAspect="1"/>
          </p:cNvSpPr>
          <p:nvPr/>
        </p:nvSpPr>
        <p:spPr>
          <a:xfrm>
            <a:off x="3337208" y="4526204"/>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476" name="Rectangle 475">
            <a:extLst>
              <a:ext uri="{FF2B5EF4-FFF2-40B4-BE49-F238E27FC236}">
                <a16:creationId xmlns:a16="http://schemas.microsoft.com/office/drawing/2014/main" id="{50CB6E2B-B9C2-4322-8399-13D6DFC58CE9}"/>
              </a:ext>
            </a:extLst>
          </p:cNvPr>
          <p:cNvSpPr>
            <a:spLocks noChangeAspect="1"/>
          </p:cNvSpPr>
          <p:nvPr/>
        </p:nvSpPr>
        <p:spPr>
          <a:xfrm>
            <a:off x="3556814" y="4526204"/>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250" name="Rectangle 249">
            <a:extLst>
              <a:ext uri="{FF2B5EF4-FFF2-40B4-BE49-F238E27FC236}">
                <a16:creationId xmlns:a16="http://schemas.microsoft.com/office/drawing/2014/main" id="{602207FD-1FC2-4E87-8F77-2493DD2A5143}"/>
              </a:ext>
            </a:extLst>
          </p:cNvPr>
          <p:cNvSpPr>
            <a:spLocks noChangeAspect="1"/>
          </p:cNvSpPr>
          <p:nvPr/>
        </p:nvSpPr>
        <p:spPr>
          <a:xfrm>
            <a:off x="7192839" y="4373804"/>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484" name="Rectangle 483">
            <a:extLst>
              <a:ext uri="{FF2B5EF4-FFF2-40B4-BE49-F238E27FC236}">
                <a16:creationId xmlns:a16="http://schemas.microsoft.com/office/drawing/2014/main" id="{D561E9E4-F3D0-4329-880A-3C573C7FCACC}"/>
              </a:ext>
            </a:extLst>
          </p:cNvPr>
          <p:cNvSpPr>
            <a:spLocks noChangeAspect="1"/>
          </p:cNvSpPr>
          <p:nvPr/>
        </p:nvSpPr>
        <p:spPr>
          <a:xfrm>
            <a:off x="7117165" y="4450004"/>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496" name="Rectangle 495">
            <a:extLst>
              <a:ext uri="{FF2B5EF4-FFF2-40B4-BE49-F238E27FC236}">
                <a16:creationId xmlns:a16="http://schemas.microsoft.com/office/drawing/2014/main" id="{BFF3A1FB-4FAD-4890-9456-018B859A7B57}"/>
              </a:ext>
            </a:extLst>
          </p:cNvPr>
          <p:cNvSpPr>
            <a:spLocks noChangeAspect="1"/>
          </p:cNvSpPr>
          <p:nvPr/>
        </p:nvSpPr>
        <p:spPr>
          <a:xfrm>
            <a:off x="7329245" y="4450004"/>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497" name="Rectangle 496">
            <a:extLst>
              <a:ext uri="{FF2B5EF4-FFF2-40B4-BE49-F238E27FC236}">
                <a16:creationId xmlns:a16="http://schemas.microsoft.com/office/drawing/2014/main" id="{CDF5567D-B0C2-4465-B8B7-0735E36AB33B}"/>
              </a:ext>
            </a:extLst>
          </p:cNvPr>
          <p:cNvSpPr>
            <a:spLocks noChangeAspect="1"/>
          </p:cNvSpPr>
          <p:nvPr/>
        </p:nvSpPr>
        <p:spPr>
          <a:xfrm>
            <a:off x="7252647" y="4526204"/>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370" name="Rectangle 369">
            <a:extLst>
              <a:ext uri="{FF2B5EF4-FFF2-40B4-BE49-F238E27FC236}">
                <a16:creationId xmlns:a16="http://schemas.microsoft.com/office/drawing/2014/main" id="{41435226-F232-4F72-832F-142BA32B8AB8}"/>
              </a:ext>
            </a:extLst>
          </p:cNvPr>
          <p:cNvSpPr>
            <a:spLocks noChangeAspect="1"/>
          </p:cNvSpPr>
          <p:nvPr/>
        </p:nvSpPr>
        <p:spPr>
          <a:xfrm>
            <a:off x="7040765" y="4526204"/>
            <a:ext cx="182880" cy="182880"/>
          </a:xfrm>
          <a:prstGeom prst="rect">
            <a:avLst/>
          </a:prstGeom>
          <a:pattFill prst="solidDmnd">
            <a:fgClr>
              <a:schemeClr val="tx1"/>
            </a:fgClr>
            <a:bgClr>
              <a:schemeClr val="accent1"/>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312" name="Rectangle 311">
            <a:extLst>
              <a:ext uri="{FF2B5EF4-FFF2-40B4-BE49-F238E27FC236}">
                <a16:creationId xmlns:a16="http://schemas.microsoft.com/office/drawing/2014/main" id="{E5CACA90-F668-4483-80CA-E6229DBE1D33}"/>
              </a:ext>
            </a:extLst>
          </p:cNvPr>
          <p:cNvSpPr>
            <a:spLocks noChangeAspect="1"/>
          </p:cNvSpPr>
          <p:nvPr/>
        </p:nvSpPr>
        <p:spPr>
          <a:xfrm>
            <a:off x="7464395" y="4526204"/>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311" name="Rectangle 310">
            <a:extLst>
              <a:ext uri="{FF2B5EF4-FFF2-40B4-BE49-F238E27FC236}">
                <a16:creationId xmlns:a16="http://schemas.microsoft.com/office/drawing/2014/main" id="{5F8120FA-334F-40D9-B9E8-341606824F94}"/>
              </a:ext>
            </a:extLst>
          </p:cNvPr>
          <p:cNvSpPr>
            <a:spLocks noChangeAspect="1"/>
          </p:cNvSpPr>
          <p:nvPr/>
        </p:nvSpPr>
        <p:spPr>
          <a:xfrm>
            <a:off x="7763090" y="4450004"/>
            <a:ext cx="182880" cy="182880"/>
          </a:xfrm>
          <a:prstGeom prst="rect">
            <a:avLst/>
          </a:prstGeom>
          <a:pattFill prst="solidDmnd">
            <a:fgClr>
              <a:schemeClr val="tx1"/>
            </a:fgClr>
            <a:bgClr>
              <a:schemeClr val="accent1"/>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04" name="Rectangle 503">
            <a:extLst>
              <a:ext uri="{FF2B5EF4-FFF2-40B4-BE49-F238E27FC236}">
                <a16:creationId xmlns:a16="http://schemas.microsoft.com/office/drawing/2014/main" id="{66A27689-D1B2-4074-9D65-4CEC0B3FAA4A}"/>
              </a:ext>
            </a:extLst>
          </p:cNvPr>
          <p:cNvSpPr>
            <a:spLocks noChangeAspect="1"/>
          </p:cNvSpPr>
          <p:nvPr/>
        </p:nvSpPr>
        <p:spPr>
          <a:xfrm>
            <a:off x="7673939" y="4526204"/>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07" name="Rectangle 506">
            <a:extLst>
              <a:ext uri="{FF2B5EF4-FFF2-40B4-BE49-F238E27FC236}">
                <a16:creationId xmlns:a16="http://schemas.microsoft.com/office/drawing/2014/main" id="{6545C467-44FD-4D5A-A014-B831BA7B3723}"/>
              </a:ext>
            </a:extLst>
          </p:cNvPr>
          <p:cNvSpPr>
            <a:spLocks noChangeAspect="1"/>
          </p:cNvSpPr>
          <p:nvPr/>
        </p:nvSpPr>
        <p:spPr>
          <a:xfrm>
            <a:off x="7889540" y="4526204"/>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316" name="Rectangle 315">
            <a:extLst>
              <a:ext uri="{FF2B5EF4-FFF2-40B4-BE49-F238E27FC236}">
                <a16:creationId xmlns:a16="http://schemas.microsoft.com/office/drawing/2014/main" id="{DFA0E40F-F8D9-4121-9342-FBD3B3ACC3A3}"/>
              </a:ext>
            </a:extLst>
          </p:cNvPr>
          <p:cNvSpPr>
            <a:spLocks noChangeAspect="1"/>
          </p:cNvSpPr>
          <p:nvPr/>
        </p:nvSpPr>
        <p:spPr>
          <a:xfrm>
            <a:off x="8101942" y="4526204"/>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265" name="Rectangle 264">
            <a:extLst>
              <a:ext uri="{FF2B5EF4-FFF2-40B4-BE49-F238E27FC236}">
                <a16:creationId xmlns:a16="http://schemas.microsoft.com/office/drawing/2014/main" id="{012C98E3-4ECF-44FB-9AF6-E41F5881321A}"/>
              </a:ext>
            </a:extLst>
          </p:cNvPr>
          <p:cNvSpPr>
            <a:spLocks noChangeAspect="1"/>
          </p:cNvSpPr>
          <p:nvPr/>
        </p:nvSpPr>
        <p:spPr>
          <a:xfrm>
            <a:off x="9343194" y="4450004"/>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266" name="Rectangle 265">
            <a:extLst>
              <a:ext uri="{FF2B5EF4-FFF2-40B4-BE49-F238E27FC236}">
                <a16:creationId xmlns:a16="http://schemas.microsoft.com/office/drawing/2014/main" id="{E6B2F866-E154-4519-AD52-D4335923876E}"/>
              </a:ext>
            </a:extLst>
          </p:cNvPr>
          <p:cNvSpPr>
            <a:spLocks noChangeAspect="1"/>
          </p:cNvSpPr>
          <p:nvPr/>
        </p:nvSpPr>
        <p:spPr>
          <a:xfrm>
            <a:off x="9289284" y="4526204"/>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13" name="Rectangle 512">
            <a:extLst>
              <a:ext uri="{FF2B5EF4-FFF2-40B4-BE49-F238E27FC236}">
                <a16:creationId xmlns:a16="http://schemas.microsoft.com/office/drawing/2014/main" id="{96AA4864-C849-48CC-9136-BE79F734C6A2}"/>
              </a:ext>
            </a:extLst>
          </p:cNvPr>
          <p:cNvSpPr>
            <a:spLocks noChangeAspect="1"/>
          </p:cNvSpPr>
          <p:nvPr/>
        </p:nvSpPr>
        <p:spPr>
          <a:xfrm>
            <a:off x="9504861" y="4526204"/>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261" name="Rectangle 260">
            <a:extLst>
              <a:ext uri="{FF2B5EF4-FFF2-40B4-BE49-F238E27FC236}">
                <a16:creationId xmlns:a16="http://schemas.microsoft.com/office/drawing/2014/main" id="{41ECC493-C335-49D8-97E7-CFEFDFC329B1}"/>
              </a:ext>
            </a:extLst>
          </p:cNvPr>
          <p:cNvSpPr>
            <a:spLocks noChangeAspect="1"/>
          </p:cNvSpPr>
          <p:nvPr/>
        </p:nvSpPr>
        <p:spPr>
          <a:xfrm>
            <a:off x="9834602" y="4373804"/>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18" name="Rectangle 517">
            <a:extLst>
              <a:ext uri="{FF2B5EF4-FFF2-40B4-BE49-F238E27FC236}">
                <a16:creationId xmlns:a16="http://schemas.microsoft.com/office/drawing/2014/main" id="{683ED182-D846-49A2-9F07-A29D3460F8EB}"/>
              </a:ext>
            </a:extLst>
          </p:cNvPr>
          <p:cNvSpPr>
            <a:spLocks noChangeAspect="1"/>
          </p:cNvSpPr>
          <p:nvPr/>
        </p:nvSpPr>
        <p:spPr>
          <a:xfrm>
            <a:off x="9778903" y="4450004"/>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21" name="Rectangle 520">
            <a:extLst>
              <a:ext uri="{FF2B5EF4-FFF2-40B4-BE49-F238E27FC236}">
                <a16:creationId xmlns:a16="http://schemas.microsoft.com/office/drawing/2014/main" id="{3BEFCCD2-8C71-4560-A874-399527BC5E28}"/>
              </a:ext>
            </a:extLst>
          </p:cNvPr>
          <p:cNvSpPr>
            <a:spLocks noChangeAspect="1"/>
          </p:cNvSpPr>
          <p:nvPr/>
        </p:nvSpPr>
        <p:spPr>
          <a:xfrm>
            <a:off x="9720438" y="4526204"/>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257" name="Rectangle 256">
            <a:extLst>
              <a:ext uri="{FF2B5EF4-FFF2-40B4-BE49-F238E27FC236}">
                <a16:creationId xmlns:a16="http://schemas.microsoft.com/office/drawing/2014/main" id="{72E792D4-F9BF-4D5E-A480-7922D5E92B10}"/>
              </a:ext>
            </a:extLst>
          </p:cNvPr>
          <p:cNvSpPr>
            <a:spLocks noChangeAspect="1"/>
          </p:cNvSpPr>
          <p:nvPr/>
        </p:nvSpPr>
        <p:spPr>
          <a:xfrm>
            <a:off x="10045803" y="4373804"/>
            <a:ext cx="182880" cy="182880"/>
          </a:xfrm>
          <a:prstGeom prst="rect">
            <a:avLst/>
          </a:prstGeom>
          <a:pattFill prst="solidDmnd">
            <a:fgClr>
              <a:schemeClr val="tx1"/>
            </a:fgClr>
            <a:bgClr>
              <a:schemeClr val="accent1"/>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264" name="Rectangle 263">
            <a:extLst>
              <a:ext uri="{FF2B5EF4-FFF2-40B4-BE49-F238E27FC236}">
                <a16:creationId xmlns:a16="http://schemas.microsoft.com/office/drawing/2014/main" id="{327402E9-FFFC-4837-A7A2-B5C76E2158AD}"/>
              </a:ext>
            </a:extLst>
          </p:cNvPr>
          <p:cNvSpPr>
            <a:spLocks noChangeAspect="1"/>
          </p:cNvSpPr>
          <p:nvPr/>
        </p:nvSpPr>
        <p:spPr>
          <a:xfrm>
            <a:off x="9992100" y="4450004"/>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278" name="Rectangle 277">
            <a:extLst>
              <a:ext uri="{FF2B5EF4-FFF2-40B4-BE49-F238E27FC236}">
                <a16:creationId xmlns:a16="http://schemas.microsoft.com/office/drawing/2014/main" id="{17A2BEF5-10D7-4F90-8778-B9CF30C73805}"/>
              </a:ext>
            </a:extLst>
          </p:cNvPr>
          <p:cNvSpPr>
            <a:spLocks noChangeAspect="1"/>
          </p:cNvSpPr>
          <p:nvPr/>
        </p:nvSpPr>
        <p:spPr>
          <a:xfrm>
            <a:off x="9936015" y="4526204"/>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27" name="Rectangle 526">
            <a:extLst>
              <a:ext uri="{FF2B5EF4-FFF2-40B4-BE49-F238E27FC236}">
                <a16:creationId xmlns:a16="http://schemas.microsoft.com/office/drawing/2014/main" id="{20DBA0F5-8216-4A7D-B924-FB01E02FD417}"/>
              </a:ext>
            </a:extLst>
          </p:cNvPr>
          <p:cNvSpPr>
            <a:spLocks noChangeAspect="1"/>
          </p:cNvSpPr>
          <p:nvPr/>
        </p:nvSpPr>
        <p:spPr>
          <a:xfrm>
            <a:off x="10205328" y="4450004"/>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307" name="Rectangle 306">
            <a:extLst>
              <a:ext uri="{FF2B5EF4-FFF2-40B4-BE49-F238E27FC236}">
                <a16:creationId xmlns:a16="http://schemas.microsoft.com/office/drawing/2014/main" id="{765B5170-E809-4979-9FC8-CD4A4FC796C6}"/>
              </a:ext>
            </a:extLst>
          </p:cNvPr>
          <p:cNvSpPr>
            <a:spLocks noChangeAspect="1"/>
          </p:cNvSpPr>
          <p:nvPr/>
        </p:nvSpPr>
        <p:spPr>
          <a:xfrm>
            <a:off x="10151594" y="4526204"/>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82" name="Rectangle 581">
            <a:extLst>
              <a:ext uri="{FF2B5EF4-FFF2-40B4-BE49-F238E27FC236}">
                <a16:creationId xmlns:a16="http://schemas.microsoft.com/office/drawing/2014/main" id="{8F746319-A247-4639-BC0F-C4853BD19540}"/>
              </a:ext>
            </a:extLst>
          </p:cNvPr>
          <p:cNvSpPr>
            <a:spLocks noChangeAspect="1"/>
          </p:cNvSpPr>
          <p:nvPr/>
        </p:nvSpPr>
        <p:spPr>
          <a:xfrm>
            <a:off x="5109251" y="3330328"/>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44" name="Rectangle 543">
            <a:extLst>
              <a:ext uri="{FF2B5EF4-FFF2-40B4-BE49-F238E27FC236}">
                <a16:creationId xmlns:a16="http://schemas.microsoft.com/office/drawing/2014/main" id="{67C9B5D2-C78C-49FB-A253-A7CF6EB11977}"/>
              </a:ext>
            </a:extLst>
          </p:cNvPr>
          <p:cNvSpPr>
            <a:spLocks noChangeAspect="1"/>
          </p:cNvSpPr>
          <p:nvPr/>
        </p:nvSpPr>
        <p:spPr>
          <a:xfrm>
            <a:off x="7207237" y="3177928"/>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46" name="Rectangle 545">
            <a:extLst>
              <a:ext uri="{FF2B5EF4-FFF2-40B4-BE49-F238E27FC236}">
                <a16:creationId xmlns:a16="http://schemas.microsoft.com/office/drawing/2014/main" id="{BFDCD6FF-EAF3-4E1D-A947-27A994D00061}"/>
              </a:ext>
            </a:extLst>
          </p:cNvPr>
          <p:cNvSpPr>
            <a:spLocks noChangeAspect="1"/>
          </p:cNvSpPr>
          <p:nvPr/>
        </p:nvSpPr>
        <p:spPr>
          <a:xfrm>
            <a:off x="7131563" y="3254128"/>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88" name="Rectangle 587">
            <a:extLst>
              <a:ext uri="{FF2B5EF4-FFF2-40B4-BE49-F238E27FC236}">
                <a16:creationId xmlns:a16="http://schemas.microsoft.com/office/drawing/2014/main" id="{5741E789-7E5E-4827-AC6C-E4B2A201FA57}"/>
              </a:ext>
            </a:extLst>
          </p:cNvPr>
          <p:cNvSpPr>
            <a:spLocks noChangeAspect="1"/>
          </p:cNvSpPr>
          <p:nvPr/>
        </p:nvSpPr>
        <p:spPr>
          <a:xfrm>
            <a:off x="7055163" y="3337269"/>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611" name="Rectangle 610">
            <a:extLst>
              <a:ext uri="{FF2B5EF4-FFF2-40B4-BE49-F238E27FC236}">
                <a16:creationId xmlns:a16="http://schemas.microsoft.com/office/drawing/2014/main" id="{7AA3C341-432A-46D4-A4F1-15A828341D1E}"/>
              </a:ext>
            </a:extLst>
          </p:cNvPr>
          <p:cNvSpPr>
            <a:spLocks noChangeAspect="1"/>
          </p:cNvSpPr>
          <p:nvPr/>
        </p:nvSpPr>
        <p:spPr>
          <a:xfrm>
            <a:off x="7343643" y="3254128"/>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612" name="Rectangle 611">
            <a:extLst>
              <a:ext uri="{FF2B5EF4-FFF2-40B4-BE49-F238E27FC236}">
                <a16:creationId xmlns:a16="http://schemas.microsoft.com/office/drawing/2014/main" id="{815BE974-9026-4293-AE29-ACBD00BDB9B3}"/>
              </a:ext>
            </a:extLst>
          </p:cNvPr>
          <p:cNvSpPr>
            <a:spLocks noChangeAspect="1"/>
          </p:cNvSpPr>
          <p:nvPr/>
        </p:nvSpPr>
        <p:spPr>
          <a:xfrm>
            <a:off x="7267045" y="3330328"/>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624" name="Rectangle 623">
            <a:extLst>
              <a:ext uri="{FF2B5EF4-FFF2-40B4-BE49-F238E27FC236}">
                <a16:creationId xmlns:a16="http://schemas.microsoft.com/office/drawing/2014/main" id="{97B9BC6F-F423-450C-B19C-5BC4E3DA6435}"/>
              </a:ext>
            </a:extLst>
          </p:cNvPr>
          <p:cNvSpPr>
            <a:spLocks noChangeAspect="1"/>
          </p:cNvSpPr>
          <p:nvPr/>
        </p:nvSpPr>
        <p:spPr>
          <a:xfrm>
            <a:off x="7478793" y="3330328"/>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84" name="Rectangle 583">
            <a:extLst>
              <a:ext uri="{FF2B5EF4-FFF2-40B4-BE49-F238E27FC236}">
                <a16:creationId xmlns:a16="http://schemas.microsoft.com/office/drawing/2014/main" id="{25835266-962B-4B8C-9303-3E012F1D5711}"/>
              </a:ext>
            </a:extLst>
          </p:cNvPr>
          <p:cNvSpPr>
            <a:spLocks noChangeAspect="1"/>
          </p:cNvSpPr>
          <p:nvPr/>
        </p:nvSpPr>
        <p:spPr>
          <a:xfrm>
            <a:off x="7859720" y="3177928"/>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585" name="Rectangle 584">
            <a:extLst>
              <a:ext uri="{FF2B5EF4-FFF2-40B4-BE49-F238E27FC236}">
                <a16:creationId xmlns:a16="http://schemas.microsoft.com/office/drawing/2014/main" id="{448C833B-DC37-44EE-87C9-4A4228778710}"/>
              </a:ext>
            </a:extLst>
          </p:cNvPr>
          <p:cNvSpPr>
            <a:spLocks noChangeAspect="1"/>
          </p:cNvSpPr>
          <p:nvPr/>
        </p:nvSpPr>
        <p:spPr>
          <a:xfrm>
            <a:off x="7767673" y="3254128"/>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615" name="Rectangle 614">
            <a:extLst>
              <a:ext uri="{FF2B5EF4-FFF2-40B4-BE49-F238E27FC236}">
                <a16:creationId xmlns:a16="http://schemas.microsoft.com/office/drawing/2014/main" id="{5D6CA375-01E6-4754-A77B-56EF97228B8B}"/>
              </a:ext>
            </a:extLst>
          </p:cNvPr>
          <p:cNvSpPr>
            <a:spLocks noChangeAspect="1"/>
          </p:cNvSpPr>
          <p:nvPr/>
        </p:nvSpPr>
        <p:spPr>
          <a:xfrm>
            <a:off x="7688337" y="3330328"/>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616" name="Rectangle 615">
            <a:extLst>
              <a:ext uri="{FF2B5EF4-FFF2-40B4-BE49-F238E27FC236}">
                <a16:creationId xmlns:a16="http://schemas.microsoft.com/office/drawing/2014/main" id="{F4BB041A-B82A-4DD2-A32D-E2EFF44D60D7}"/>
              </a:ext>
            </a:extLst>
          </p:cNvPr>
          <p:cNvSpPr>
            <a:spLocks noChangeAspect="1"/>
          </p:cNvSpPr>
          <p:nvPr/>
        </p:nvSpPr>
        <p:spPr>
          <a:xfrm>
            <a:off x="8080930" y="3177928"/>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617" name="Rectangle 616">
            <a:extLst>
              <a:ext uri="{FF2B5EF4-FFF2-40B4-BE49-F238E27FC236}">
                <a16:creationId xmlns:a16="http://schemas.microsoft.com/office/drawing/2014/main" id="{AEC73EFD-ADAE-4442-9D97-11D9CEC0310D}"/>
              </a:ext>
            </a:extLst>
          </p:cNvPr>
          <p:cNvSpPr>
            <a:spLocks noChangeAspect="1"/>
          </p:cNvSpPr>
          <p:nvPr/>
        </p:nvSpPr>
        <p:spPr>
          <a:xfrm>
            <a:off x="8022656" y="3254128"/>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618" name="Rectangle 617">
            <a:extLst>
              <a:ext uri="{FF2B5EF4-FFF2-40B4-BE49-F238E27FC236}">
                <a16:creationId xmlns:a16="http://schemas.microsoft.com/office/drawing/2014/main" id="{C2A7A403-D444-4BD1-94AF-D78BA9531219}"/>
              </a:ext>
            </a:extLst>
          </p:cNvPr>
          <p:cNvSpPr>
            <a:spLocks noChangeAspect="1"/>
          </p:cNvSpPr>
          <p:nvPr/>
        </p:nvSpPr>
        <p:spPr>
          <a:xfrm>
            <a:off x="7903938" y="3330328"/>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625" name="Rectangle 624">
            <a:extLst>
              <a:ext uri="{FF2B5EF4-FFF2-40B4-BE49-F238E27FC236}">
                <a16:creationId xmlns:a16="http://schemas.microsoft.com/office/drawing/2014/main" id="{708967F9-B5C9-4D3C-8471-557516599AEE}"/>
              </a:ext>
            </a:extLst>
          </p:cNvPr>
          <p:cNvSpPr>
            <a:spLocks noChangeAspect="1"/>
          </p:cNvSpPr>
          <p:nvPr/>
        </p:nvSpPr>
        <p:spPr>
          <a:xfrm>
            <a:off x="8116340" y="3330328"/>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cxnSp>
        <p:nvCxnSpPr>
          <p:cNvPr id="13" name="Straight Arrow Connector 12">
            <a:extLst>
              <a:ext uri="{FF2B5EF4-FFF2-40B4-BE49-F238E27FC236}">
                <a16:creationId xmlns:a16="http://schemas.microsoft.com/office/drawing/2014/main" id="{D3D0C638-2EDE-4891-83CE-96D04E483F5B}"/>
              </a:ext>
            </a:extLst>
          </p:cNvPr>
          <p:cNvCxnSpPr>
            <a:cxnSpLocks/>
            <a:stCxn id="275" idx="2"/>
            <a:endCxn id="180" idx="1"/>
          </p:cNvCxnSpPr>
          <p:nvPr/>
        </p:nvCxnSpPr>
        <p:spPr>
          <a:xfrm>
            <a:off x="5510488" y="4800600"/>
            <a:ext cx="1723377" cy="657378"/>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1DB4542-A017-43CC-8BE9-4BFE15A20748}"/>
              </a:ext>
            </a:extLst>
          </p:cNvPr>
          <p:cNvCxnSpPr>
            <a:cxnSpLocks/>
            <a:endCxn id="180" idx="2"/>
          </p:cNvCxnSpPr>
          <p:nvPr/>
        </p:nvCxnSpPr>
        <p:spPr>
          <a:xfrm>
            <a:off x="3331870" y="4800600"/>
            <a:ext cx="3856876" cy="766307"/>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299" name="Rectangle 298">
            <a:extLst>
              <a:ext uri="{FF2B5EF4-FFF2-40B4-BE49-F238E27FC236}">
                <a16:creationId xmlns:a16="http://schemas.microsoft.com/office/drawing/2014/main" id="{A495D058-3E42-490A-BE93-11CDAF76601C}"/>
              </a:ext>
            </a:extLst>
          </p:cNvPr>
          <p:cNvSpPr>
            <a:spLocks noChangeAspect="1"/>
          </p:cNvSpPr>
          <p:nvPr/>
        </p:nvSpPr>
        <p:spPr>
          <a:xfrm>
            <a:off x="3381695" y="5497369"/>
            <a:ext cx="128016" cy="128016"/>
          </a:xfrm>
          <a:prstGeom prst="rect">
            <a:avLst/>
          </a:prstGeom>
          <a:solidFill>
            <a:schemeClr val="bg1">
              <a:lumMod val="95000"/>
            </a:schemeClr>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MetricHPE" panose="020B0503030202060203" pitchFamily="34" charset="0"/>
              <a:ea typeface="MetricHPE" charset="0"/>
              <a:cs typeface="MetricHPE" charset="0"/>
            </a:endParaRPr>
          </a:p>
        </p:txBody>
      </p:sp>
      <p:sp>
        <p:nvSpPr>
          <p:cNvPr id="234" name="TextBox 233"/>
          <p:cNvSpPr txBox="1"/>
          <p:nvPr/>
        </p:nvSpPr>
        <p:spPr>
          <a:xfrm>
            <a:off x="1330962" y="2826894"/>
            <a:ext cx="1073351" cy="374059"/>
          </a:xfrm>
          <a:prstGeom prst="rect">
            <a:avLst/>
          </a:prstGeom>
          <a:solidFill>
            <a:schemeClr val="tx1"/>
          </a:solidFill>
        </p:spPr>
        <p:txBody>
          <a:bodyPr wrap="none" lIns="0" tIns="0" rIns="0" bIns="0" rtlCol="0">
            <a:noAutofit/>
          </a:bodyPr>
          <a:lstStyle/>
          <a:p>
            <a:pPr algn="ctr">
              <a:lnSpc>
                <a:spcPct val="90000"/>
              </a:lnSpc>
            </a:pPr>
            <a:r>
              <a:rPr lang="en-US" sz="1400" kern="0" dirty="0">
                <a:solidFill>
                  <a:schemeClr val="bg1"/>
                </a:solidFill>
                <a:ea typeface="MetricHPE" charset="0"/>
                <a:cs typeface="MetricHPE" charset="0"/>
              </a:rPr>
              <a:t>Presentation </a:t>
            </a:r>
            <a:br>
              <a:rPr lang="en-US" sz="1400" kern="0" dirty="0">
                <a:solidFill>
                  <a:schemeClr val="bg1"/>
                </a:solidFill>
                <a:ea typeface="MetricHPE" charset="0"/>
                <a:cs typeface="MetricHPE" charset="0"/>
              </a:rPr>
            </a:br>
            <a:r>
              <a:rPr lang="en-US" sz="1400" kern="0" dirty="0">
                <a:solidFill>
                  <a:schemeClr val="bg1"/>
                </a:solidFill>
                <a:ea typeface="MetricHPE" charset="0"/>
                <a:cs typeface="MetricHPE" charset="0"/>
              </a:rPr>
              <a:t>layer</a:t>
            </a:r>
          </a:p>
        </p:txBody>
      </p:sp>
      <p:sp>
        <p:nvSpPr>
          <p:cNvPr id="240" name="TextBox 239"/>
          <p:cNvSpPr txBox="1"/>
          <p:nvPr/>
        </p:nvSpPr>
        <p:spPr>
          <a:xfrm>
            <a:off x="1330962" y="4052374"/>
            <a:ext cx="1123749" cy="614896"/>
          </a:xfrm>
          <a:prstGeom prst="rect">
            <a:avLst/>
          </a:prstGeom>
          <a:solidFill>
            <a:schemeClr val="tx1"/>
          </a:solidFill>
        </p:spPr>
        <p:txBody>
          <a:bodyPr wrap="none" lIns="0" tIns="0" rIns="0" bIns="0" rtlCol="0">
            <a:noAutofit/>
          </a:bodyPr>
          <a:lstStyle/>
          <a:p>
            <a:pPr algn="ctr" defTabSz="913781">
              <a:defRPr/>
            </a:pPr>
            <a:r>
              <a:rPr lang="en-US" sz="1400" kern="0" dirty="0">
                <a:solidFill>
                  <a:schemeClr val="bg1"/>
                </a:solidFill>
                <a:ea typeface="MetricHPE" charset="0"/>
                <a:cs typeface="MetricHPE" charset="0"/>
              </a:rPr>
              <a:t>Data </a:t>
            </a:r>
            <a:br>
              <a:rPr lang="en-US" sz="1400" kern="0" dirty="0">
                <a:solidFill>
                  <a:schemeClr val="bg1"/>
                </a:solidFill>
                <a:ea typeface="MetricHPE" charset="0"/>
                <a:cs typeface="MetricHPE" charset="0"/>
              </a:rPr>
            </a:br>
            <a:r>
              <a:rPr lang="en-US" sz="1400" kern="0" dirty="0">
                <a:solidFill>
                  <a:schemeClr val="bg1"/>
                </a:solidFill>
                <a:ea typeface="MetricHPE" charset="0"/>
                <a:cs typeface="MetricHPE" charset="0"/>
              </a:rPr>
              <a:t>Management </a:t>
            </a:r>
            <a:br>
              <a:rPr lang="en-US" sz="1400" kern="0" dirty="0">
                <a:solidFill>
                  <a:schemeClr val="bg1"/>
                </a:solidFill>
                <a:ea typeface="MetricHPE" charset="0"/>
                <a:cs typeface="MetricHPE" charset="0"/>
              </a:rPr>
            </a:br>
            <a:r>
              <a:rPr lang="en-US" sz="1400" kern="0" dirty="0">
                <a:solidFill>
                  <a:schemeClr val="bg1"/>
                </a:solidFill>
                <a:ea typeface="MetricHPE" charset="0"/>
                <a:cs typeface="MetricHPE" charset="0"/>
              </a:rPr>
              <a:t>layer</a:t>
            </a:r>
            <a:endParaRPr lang="en-US" dirty="0">
              <a:solidFill>
                <a:schemeClr val="bg1"/>
              </a:solidFill>
            </a:endParaRPr>
          </a:p>
        </p:txBody>
      </p:sp>
      <p:sp>
        <p:nvSpPr>
          <p:cNvPr id="241" name="Rectangle 240"/>
          <p:cNvSpPr/>
          <p:nvPr/>
        </p:nvSpPr>
        <p:spPr>
          <a:xfrm>
            <a:off x="1330962" y="5331182"/>
            <a:ext cx="1125349" cy="480131"/>
          </a:xfrm>
          <a:prstGeom prst="rect">
            <a:avLst/>
          </a:prstGeom>
          <a:solidFill>
            <a:schemeClr val="tx1"/>
          </a:solidFill>
        </p:spPr>
        <p:txBody>
          <a:bodyPr wrap="square" lIns="0">
            <a:spAutoFit/>
          </a:bodyPr>
          <a:lstStyle/>
          <a:p>
            <a:pPr algn="ctr">
              <a:lnSpc>
                <a:spcPct val="90000"/>
              </a:lnSpc>
            </a:pPr>
            <a:r>
              <a:rPr lang="en-US" sz="1400" kern="0" dirty="0">
                <a:solidFill>
                  <a:schemeClr val="bg1"/>
                </a:solidFill>
                <a:ea typeface="MetricHPE" charset="0"/>
                <a:cs typeface="MetricHPE" charset="0"/>
              </a:rPr>
              <a:t>Persistent storage</a:t>
            </a:r>
          </a:p>
        </p:txBody>
      </p:sp>
      <p:pic>
        <p:nvPicPr>
          <p:cNvPr id="1027" name="Picture 3" descr="C:\Users\mvigneau\Desktop\Capture.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r="-83"/>
          <a:stretch/>
        </p:blipFill>
        <p:spPr bwMode="auto">
          <a:xfrm>
            <a:off x="7273400" y="5495302"/>
            <a:ext cx="159694" cy="14970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bwMode="ltGray">
          <a:xfrm>
            <a:off x="7426321" y="5493230"/>
            <a:ext cx="31227" cy="145570"/>
          </a:xfrm>
          <a:prstGeom prst="rect">
            <a:avLst/>
          </a:prstGeom>
          <a:solidFill>
            <a:schemeClr val="bg2">
              <a:alpha val="65000"/>
            </a:schemeClr>
          </a:solidFill>
          <a:ln w="19050" cap="flat" cmpd="sng" algn="ctr">
            <a:noFill/>
            <a:prstDash val="solid"/>
          </a:ln>
          <a:effectLst/>
        </p:spPr>
        <p:txBody>
          <a:bodyPr lIns="91380" tIns="45689" rIns="91380" bIns="45689" rtlCol="0" anchor="ctr"/>
          <a:lstStyle/>
          <a:p>
            <a:pPr algn="ctr" defTabSz="913781"/>
            <a:endParaRPr lang="en-US" sz="1900" kern="0" dirty="0">
              <a:solidFill>
                <a:sysClr val="window" lastClr="FFFFFF"/>
              </a:solidFill>
              <a:latin typeface="MetricHPE" panose="020B0503030202060203" pitchFamily="34" charset="0"/>
              <a:ea typeface="MetricHPE" charset="0"/>
              <a:cs typeface="MetricHPE" charset="0"/>
            </a:endParaRPr>
          </a:p>
        </p:txBody>
      </p:sp>
      <p:sp>
        <p:nvSpPr>
          <p:cNvPr id="239" name="TextBox 238">
            <a:extLst>
              <a:ext uri="{FF2B5EF4-FFF2-40B4-BE49-F238E27FC236}">
                <a16:creationId xmlns:a16="http://schemas.microsoft.com/office/drawing/2014/main" id="{5F9C10DA-38F6-479B-9799-5A0397DE7CB9}"/>
              </a:ext>
            </a:extLst>
          </p:cNvPr>
          <p:cNvSpPr txBox="1"/>
          <p:nvPr/>
        </p:nvSpPr>
        <p:spPr>
          <a:xfrm>
            <a:off x="1449665" y="1046687"/>
            <a:ext cx="740555" cy="461602"/>
          </a:xfrm>
          <a:prstGeom prst="rect">
            <a:avLst/>
          </a:prstGeom>
          <a:noFill/>
        </p:spPr>
        <p:txBody>
          <a:bodyPr wrap="square" lIns="91380" tIns="45689" rIns="91380" bIns="45689" rtlCol="0" anchor="ctr" anchorCtr="0">
            <a:spAutoFit/>
          </a:bodyPr>
          <a:lstStyle/>
          <a:p>
            <a:pPr defTabSz="913781">
              <a:defRPr/>
            </a:pPr>
            <a:r>
              <a:rPr lang="en-US" sz="2400" kern="0" dirty="0">
                <a:ln w="1905">
                  <a:noFill/>
                </a:ln>
                <a:solidFill>
                  <a:schemeClr val="bg1"/>
                </a:solidFill>
                <a:latin typeface="+mj-lt"/>
                <a:ea typeface="MetricHPE" charset="0"/>
                <a:cs typeface="MetricHPE" charset="0"/>
              </a:rPr>
              <a:t>VMs</a:t>
            </a:r>
            <a:endParaRPr lang="en-US" sz="2400" kern="0" baseline="30000" dirty="0">
              <a:ln w="1905">
                <a:noFill/>
              </a:ln>
              <a:solidFill>
                <a:schemeClr val="bg1"/>
              </a:solidFill>
              <a:latin typeface="+mj-lt"/>
              <a:ea typeface="MetricHPE" charset="0"/>
              <a:cs typeface="MetricHPE" charset="0"/>
            </a:endParaRPr>
          </a:p>
        </p:txBody>
      </p:sp>
      <p:grpSp>
        <p:nvGrpSpPr>
          <p:cNvPr id="249" name="Group 248">
            <a:extLst>
              <a:ext uri="{FF2B5EF4-FFF2-40B4-BE49-F238E27FC236}">
                <a16:creationId xmlns:a16="http://schemas.microsoft.com/office/drawing/2014/main" id="{A8F2E0FF-C0B9-4013-9BED-47BC415E8C18}"/>
              </a:ext>
            </a:extLst>
          </p:cNvPr>
          <p:cNvGrpSpPr/>
          <p:nvPr/>
        </p:nvGrpSpPr>
        <p:grpSpPr>
          <a:xfrm>
            <a:off x="2937839" y="936846"/>
            <a:ext cx="743379" cy="741451"/>
            <a:chOff x="5435245" y="-970831"/>
            <a:chExt cx="743379" cy="741451"/>
          </a:xfrm>
        </p:grpSpPr>
        <p:sp>
          <p:nvSpPr>
            <p:cNvPr id="297" name="Rectangle 296">
              <a:extLst>
                <a:ext uri="{FF2B5EF4-FFF2-40B4-BE49-F238E27FC236}">
                  <a16:creationId xmlns:a16="http://schemas.microsoft.com/office/drawing/2014/main" id="{3F4BC8E7-3102-4660-B90B-F57BD6AEE0FB}"/>
                </a:ext>
              </a:extLst>
            </p:cNvPr>
            <p:cNvSpPr/>
            <p:nvPr/>
          </p:nvSpPr>
          <p:spPr bwMode="ltGray">
            <a:xfrm>
              <a:off x="5437173" y="-968782"/>
              <a:ext cx="741451" cy="739402"/>
            </a:xfrm>
            <a:prstGeom prst="rect">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0" name="Picture 299" descr="Virtualization_white.emf">
              <a:extLst>
                <a:ext uri="{FF2B5EF4-FFF2-40B4-BE49-F238E27FC236}">
                  <a16:creationId xmlns:a16="http://schemas.microsoft.com/office/drawing/2014/main" id="{2338DE1C-BE72-497A-9EF4-C85C61C5C180}"/>
                </a:ext>
              </a:extLst>
            </p:cNvPr>
            <p:cNvPicPr preferRelativeResize="0">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35245" y="-970831"/>
              <a:ext cx="741451" cy="741451"/>
            </a:xfrm>
            <a:prstGeom prst="rect">
              <a:avLst/>
            </a:prstGeom>
          </p:spPr>
        </p:pic>
      </p:grpSp>
      <p:grpSp>
        <p:nvGrpSpPr>
          <p:cNvPr id="301" name="Group 300">
            <a:extLst>
              <a:ext uri="{FF2B5EF4-FFF2-40B4-BE49-F238E27FC236}">
                <a16:creationId xmlns:a16="http://schemas.microsoft.com/office/drawing/2014/main" id="{1DEF5A28-3BB0-4168-83F8-BA9BAB3462E5}"/>
              </a:ext>
            </a:extLst>
          </p:cNvPr>
          <p:cNvGrpSpPr/>
          <p:nvPr/>
        </p:nvGrpSpPr>
        <p:grpSpPr>
          <a:xfrm>
            <a:off x="5169787" y="936846"/>
            <a:ext cx="743379" cy="741451"/>
            <a:chOff x="5435245" y="-970831"/>
            <a:chExt cx="743379" cy="741451"/>
          </a:xfrm>
        </p:grpSpPr>
        <p:sp>
          <p:nvSpPr>
            <p:cNvPr id="302" name="Rectangle 301">
              <a:extLst>
                <a:ext uri="{FF2B5EF4-FFF2-40B4-BE49-F238E27FC236}">
                  <a16:creationId xmlns:a16="http://schemas.microsoft.com/office/drawing/2014/main" id="{118D8E4E-12F5-453C-8C40-A9872E3499D8}"/>
                </a:ext>
              </a:extLst>
            </p:cNvPr>
            <p:cNvSpPr/>
            <p:nvPr/>
          </p:nvSpPr>
          <p:spPr bwMode="ltGray">
            <a:xfrm>
              <a:off x="5437173" y="-968782"/>
              <a:ext cx="741451" cy="739402"/>
            </a:xfrm>
            <a:prstGeom prst="rect">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4" name="Picture 303" descr="Virtualization_white.emf">
              <a:extLst>
                <a:ext uri="{FF2B5EF4-FFF2-40B4-BE49-F238E27FC236}">
                  <a16:creationId xmlns:a16="http://schemas.microsoft.com/office/drawing/2014/main" id="{87B50C7C-5697-4FA1-B752-AC7EDC717E55}"/>
                </a:ext>
              </a:extLst>
            </p:cNvPr>
            <p:cNvPicPr preferRelativeResize="0">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35245" y="-970831"/>
              <a:ext cx="741451" cy="741451"/>
            </a:xfrm>
            <a:prstGeom prst="rect">
              <a:avLst/>
            </a:prstGeom>
          </p:spPr>
        </p:pic>
      </p:grpSp>
      <p:grpSp>
        <p:nvGrpSpPr>
          <p:cNvPr id="309" name="Group 308">
            <a:extLst>
              <a:ext uri="{FF2B5EF4-FFF2-40B4-BE49-F238E27FC236}">
                <a16:creationId xmlns:a16="http://schemas.microsoft.com/office/drawing/2014/main" id="{9D46C28C-CF00-4746-BB0E-5E088433ADED}"/>
              </a:ext>
            </a:extLst>
          </p:cNvPr>
          <p:cNvGrpSpPr/>
          <p:nvPr/>
        </p:nvGrpSpPr>
        <p:grpSpPr>
          <a:xfrm>
            <a:off x="7320135" y="936846"/>
            <a:ext cx="743379" cy="741451"/>
            <a:chOff x="5435245" y="-970831"/>
            <a:chExt cx="743379" cy="741451"/>
          </a:xfrm>
        </p:grpSpPr>
        <p:sp>
          <p:nvSpPr>
            <p:cNvPr id="310" name="Rectangle 309">
              <a:extLst>
                <a:ext uri="{FF2B5EF4-FFF2-40B4-BE49-F238E27FC236}">
                  <a16:creationId xmlns:a16="http://schemas.microsoft.com/office/drawing/2014/main" id="{973CD847-3661-455B-9559-DD1ACCEBCE73}"/>
                </a:ext>
              </a:extLst>
            </p:cNvPr>
            <p:cNvSpPr/>
            <p:nvPr/>
          </p:nvSpPr>
          <p:spPr bwMode="ltGray">
            <a:xfrm>
              <a:off x="5437173" y="-968782"/>
              <a:ext cx="741451" cy="739402"/>
            </a:xfrm>
            <a:prstGeom prst="rect">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4" name="Picture 313" descr="Virtualization_white.emf">
              <a:extLst>
                <a:ext uri="{FF2B5EF4-FFF2-40B4-BE49-F238E27FC236}">
                  <a16:creationId xmlns:a16="http://schemas.microsoft.com/office/drawing/2014/main" id="{83D9B561-5FA2-46A6-B31F-DF190819DFF6}"/>
                </a:ext>
              </a:extLst>
            </p:cNvPr>
            <p:cNvPicPr preferRelativeResize="0">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35245" y="-970831"/>
              <a:ext cx="741451" cy="741451"/>
            </a:xfrm>
            <a:prstGeom prst="rect">
              <a:avLst/>
            </a:prstGeom>
          </p:spPr>
        </p:pic>
      </p:grpSp>
      <p:grpSp>
        <p:nvGrpSpPr>
          <p:cNvPr id="315" name="Group 314">
            <a:extLst>
              <a:ext uri="{FF2B5EF4-FFF2-40B4-BE49-F238E27FC236}">
                <a16:creationId xmlns:a16="http://schemas.microsoft.com/office/drawing/2014/main" id="{6A3852DB-1313-4F30-8B37-4D7D1A9CB7A7}"/>
              </a:ext>
            </a:extLst>
          </p:cNvPr>
          <p:cNvGrpSpPr/>
          <p:nvPr/>
        </p:nvGrpSpPr>
        <p:grpSpPr>
          <a:xfrm>
            <a:off x="9522424" y="936846"/>
            <a:ext cx="743379" cy="741451"/>
            <a:chOff x="5435245" y="-970831"/>
            <a:chExt cx="743379" cy="741451"/>
          </a:xfrm>
        </p:grpSpPr>
        <p:sp>
          <p:nvSpPr>
            <p:cNvPr id="317" name="Rectangle 316">
              <a:extLst>
                <a:ext uri="{FF2B5EF4-FFF2-40B4-BE49-F238E27FC236}">
                  <a16:creationId xmlns:a16="http://schemas.microsoft.com/office/drawing/2014/main" id="{ED2463C9-9BE1-4F94-A1FB-B5820D2DFA95}"/>
                </a:ext>
              </a:extLst>
            </p:cNvPr>
            <p:cNvSpPr/>
            <p:nvPr/>
          </p:nvSpPr>
          <p:spPr bwMode="ltGray">
            <a:xfrm>
              <a:off x="5437173" y="-968782"/>
              <a:ext cx="741451" cy="739402"/>
            </a:xfrm>
            <a:prstGeom prst="rect">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8" name="Picture 317" descr="Virtualization_white.emf">
              <a:extLst>
                <a:ext uri="{FF2B5EF4-FFF2-40B4-BE49-F238E27FC236}">
                  <a16:creationId xmlns:a16="http://schemas.microsoft.com/office/drawing/2014/main" id="{3483C068-0652-46CA-A963-8A5BA320817C}"/>
                </a:ext>
              </a:extLst>
            </p:cNvPr>
            <p:cNvPicPr preferRelativeResize="0">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35245" y="-970831"/>
              <a:ext cx="741451" cy="741451"/>
            </a:xfrm>
            <a:prstGeom prst="rect">
              <a:avLst/>
            </a:prstGeom>
          </p:spPr>
        </p:pic>
      </p:grpSp>
      <p:pic>
        <p:nvPicPr>
          <p:cNvPr id="319" name="Picture 318">
            <a:extLst>
              <a:ext uri="{FF2B5EF4-FFF2-40B4-BE49-F238E27FC236}">
                <a16:creationId xmlns:a16="http://schemas.microsoft.com/office/drawing/2014/main" id="{4237D568-47EF-4305-9314-520008B9B5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85835" y="2614956"/>
            <a:ext cx="280520" cy="370787"/>
          </a:xfrm>
          <a:prstGeom prst="rect">
            <a:avLst/>
          </a:prstGeom>
          <a:solidFill>
            <a:schemeClr val="tx1"/>
          </a:solidFill>
        </p:spPr>
      </p:pic>
      <p:pic>
        <p:nvPicPr>
          <p:cNvPr id="320" name="Picture 319">
            <a:extLst>
              <a:ext uri="{FF2B5EF4-FFF2-40B4-BE49-F238E27FC236}">
                <a16:creationId xmlns:a16="http://schemas.microsoft.com/office/drawing/2014/main" id="{6336ED90-283F-488B-A168-F8093518AF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15384" y="2623132"/>
            <a:ext cx="280520" cy="370787"/>
          </a:xfrm>
          <a:prstGeom prst="rect">
            <a:avLst/>
          </a:prstGeom>
          <a:solidFill>
            <a:schemeClr val="tx1"/>
          </a:solidFill>
        </p:spPr>
      </p:pic>
      <p:pic>
        <p:nvPicPr>
          <p:cNvPr id="321" name="Picture 320">
            <a:extLst>
              <a:ext uri="{FF2B5EF4-FFF2-40B4-BE49-F238E27FC236}">
                <a16:creationId xmlns:a16="http://schemas.microsoft.com/office/drawing/2014/main" id="{365E9CC7-032A-475C-A298-56FD0B486E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62737" y="2607064"/>
            <a:ext cx="280520" cy="370787"/>
          </a:xfrm>
          <a:prstGeom prst="rect">
            <a:avLst/>
          </a:prstGeom>
          <a:solidFill>
            <a:schemeClr val="tx1"/>
          </a:solidFill>
        </p:spPr>
      </p:pic>
      <p:pic>
        <p:nvPicPr>
          <p:cNvPr id="322" name="Picture 321">
            <a:extLst>
              <a:ext uri="{FF2B5EF4-FFF2-40B4-BE49-F238E27FC236}">
                <a16:creationId xmlns:a16="http://schemas.microsoft.com/office/drawing/2014/main" id="{71D6786C-33C9-4340-B502-8E0F842F5B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63058" y="2614702"/>
            <a:ext cx="280520" cy="370787"/>
          </a:xfrm>
          <a:prstGeom prst="rect">
            <a:avLst/>
          </a:prstGeom>
          <a:solidFill>
            <a:schemeClr val="tx1"/>
          </a:solidFill>
        </p:spPr>
      </p:pic>
      <p:sp>
        <p:nvSpPr>
          <p:cNvPr id="3" name="Footer Placeholder 2"/>
          <p:cNvSpPr>
            <a:spLocks noGrp="1"/>
          </p:cNvSpPr>
          <p:nvPr>
            <p:ph type="ftr" sz="quarter" idx="10"/>
          </p:nvPr>
        </p:nvSpPr>
        <p:spPr/>
        <p:txBody>
          <a:bodyPr/>
          <a:lstStyle/>
          <a:p>
            <a:r>
              <a:rPr lang="en-US"/>
              <a:t>HPE CONFIDENTIAL | AUTHORIZED HPE PARTNER USE ONLY</a:t>
            </a:r>
            <a:endParaRPr lang="en-US" dirty="0"/>
          </a:p>
        </p:txBody>
      </p:sp>
      <p:sp>
        <p:nvSpPr>
          <p:cNvPr id="6" name="Slide Number Placeholder 5"/>
          <p:cNvSpPr>
            <a:spLocks noGrp="1"/>
          </p:cNvSpPr>
          <p:nvPr>
            <p:ph type="sldNum" sz="quarter" idx="11"/>
          </p:nvPr>
        </p:nvSpPr>
        <p:spPr/>
        <p:txBody>
          <a:bodyPr/>
          <a:lstStyle/>
          <a:p>
            <a:pPr defTabSz="1088421">
              <a:buFontTx/>
              <a:buBlip>
                <a:blip r:embed="rId7"/>
              </a:buBlip>
            </a:pPr>
            <a:fld id="{104FC826-72BB-4AF1-BA01-A94F7396A7DC}" type="slidenum">
              <a:rPr lang="en-US" smtClean="0"/>
              <a:pPr defTabSz="1088421">
                <a:buFontTx/>
                <a:buBlip>
                  <a:blip r:embed="rId7"/>
                </a:buBlip>
              </a:pPr>
              <a:t>42</a:t>
            </a:fld>
            <a:endParaRPr lang="en-US" dirty="0"/>
          </a:p>
        </p:txBody>
      </p:sp>
    </p:spTree>
    <p:extLst>
      <p:ext uri="{BB962C8B-B14F-4D97-AF65-F5344CB8AC3E}">
        <p14:creationId xmlns:p14="http://schemas.microsoft.com/office/powerpoint/2010/main" val="2228517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p:txBody>
          <a:bodyPr/>
          <a:lstStyle/>
          <a:p>
            <a:r>
              <a:rPr lang="en-US"/>
              <a:t>HPE SimpliVity RapidDR</a:t>
            </a:r>
            <a:endParaRPr lang="en-US" dirty="0"/>
          </a:p>
        </p:txBody>
      </p:sp>
      <p:sp>
        <p:nvSpPr>
          <p:cNvPr id="8" name="Text Placeholder 7"/>
          <p:cNvSpPr>
            <a:spLocks noGrp="1"/>
          </p:cNvSpPr>
          <p:nvPr>
            <p:ph type="body" sz="quarter" idx="17"/>
          </p:nvPr>
        </p:nvSpPr>
        <p:spPr/>
        <p:txBody>
          <a:bodyPr/>
          <a:lstStyle/>
          <a:p>
            <a:r>
              <a:rPr lang="en-US" dirty="0"/>
              <a:t>Disaster recovery orchestration automates VM failover and failback from primary site to secondary site </a:t>
            </a:r>
          </a:p>
          <a:p>
            <a:r>
              <a:rPr lang="en-US" dirty="0"/>
              <a:t>Reduces costs and complexity by streamlining the DR process</a:t>
            </a:r>
          </a:p>
          <a:p>
            <a:r>
              <a:rPr lang="en-US" dirty="0"/>
              <a:t>Improves service level agreements (SLAs) by lowering recovery point objectives (RPOs) and recovery time objectives (RTOs) from days or hours to minutes</a:t>
            </a:r>
          </a:p>
          <a:p>
            <a:r>
              <a:rPr lang="en-US" dirty="0"/>
              <a:t>Cost of downtime: 1 hour IT downtime = $102K; IT downtime costs organizations $20.1M annually**</a:t>
            </a:r>
          </a:p>
        </p:txBody>
      </p:sp>
      <p:sp>
        <p:nvSpPr>
          <p:cNvPr id="2" name="Title 1"/>
          <p:cNvSpPr>
            <a:spLocks noGrp="1"/>
          </p:cNvSpPr>
          <p:nvPr>
            <p:ph type="title"/>
          </p:nvPr>
        </p:nvSpPr>
        <p:spPr/>
        <p:txBody>
          <a:bodyPr/>
          <a:lstStyle/>
          <a:p>
            <a:r>
              <a:rPr lang="en-US"/>
              <a:t>Automated, simplified recovery reduces costly downtime</a:t>
            </a:r>
            <a:endParaRPr lang="en-US" dirty="0"/>
          </a:p>
        </p:txBody>
      </p:sp>
      <p:sp>
        <p:nvSpPr>
          <p:cNvPr id="10" name="TextBox 9">
            <a:extLst>
              <a:ext uri="{FF2B5EF4-FFF2-40B4-BE49-F238E27FC236}">
                <a16:creationId xmlns:a16="http://schemas.microsoft.com/office/drawing/2014/main" id="{33F04339-A554-4056-B6BA-E0EC4FCAF0DC}"/>
              </a:ext>
            </a:extLst>
          </p:cNvPr>
          <p:cNvSpPr txBox="1"/>
          <p:nvPr/>
        </p:nvSpPr>
        <p:spPr>
          <a:xfrm>
            <a:off x="1528477" y="4882799"/>
            <a:ext cx="914400" cy="328424"/>
          </a:xfrm>
          <a:prstGeom prst="rect">
            <a:avLst/>
          </a:prstGeom>
          <a:noFill/>
        </p:spPr>
        <p:txBody>
          <a:bodyPr wrap="none" lIns="0" tIns="0" rIns="0" bIns="0" rtlCol="0">
            <a:noAutofit/>
          </a:bodyPr>
          <a:lstStyle/>
          <a:p>
            <a:pPr algn="ctr">
              <a:lnSpc>
                <a:spcPct val="90000"/>
              </a:lnSpc>
            </a:pPr>
            <a:r>
              <a:rPr lang="en-US" sz="2400" dirty="0">
                <a:latin typeface="+mj-lt"/>
              </a:rPr>
              <a:t>Miami</a:t>
            </a:r>
          </a:p>
        </p:txBody>
      </p:sp>
      <p:sp>
        <p:nvSpPr>
          <p:cNvPr id="11" name="TextBox 10">
            <a:extLst>
              <a:ext uri="{FF2B5EF4-FFF2-40B4-BE49-F238E27FC236}">
                <a16:creationId xmlns:a16="http://schemas.microsoft.com/office/drawing/2014/main" id="{7E81F8BE-44E9-44C7-9045-EDDE249D267B}"/>
              </a:ext>
            </a:extLst>
          </p:cNvPr>
          <p:cNvSpPr txBox="1"/>
          <p:nvPr/>
        </p:nvSpPr>
        <p:spPr>
          <a:xfrm>
            <a:off x="9766516" y="4882799"/>
            <a:ext cx="914400" cy="328424"/>
          </a:xfrm>
          <a:prstGeom prst="rect">
            <a:avLst/>
          </a:prstGeom>
          <a:noFill/>
        </p:spPr>
        <p:txBody>
          <a:bodyPr wrap="none" lIns="0" tIns="0" rIns="0" bIns="0" rtlCol="0">
            <a:noAutofit/>
          </a:bodyPr>
          <a:lstStyle/>
          <a:p>
            <a:pPr algn="ctr">
              <a:lnSpc>
                <a:spcPct val="90000"/>
              </a:lnSpc>
            </a:pPr>
            <a:r>
              <a:rPr lang="en-US" sz="2400" dirty="0">
                <a:latin typeface="+mj-lt"/>
              </a:rPr>
              <a:t>Munich</a:t>
            </a:r>
          </a:p>
        </p:txBody>
      </p:sp>
      <p:sp>
        <p:nvSpPr>
          <p:cNvPr id="18" name="TextBox 17"/>
          <p:cNvSpPr txBox="1"/>
          <p:nvPr/>
        </p:nvSpPr>
        <p:spPr>
          <a:xfrm>
            <a:off x="381000" y="5966392"/>
            <a:ext cx="1513840" cy="170248"/>
          </a:xfrm>
          <a:prstGeom prst="rect">
            <a:avLst/>
          </a:prstGeom>
          <a:noFill/>
        </p:spPr>
        <p:txBody>
          <a:bodyPr wrap="square" lIns="0" tIns="0" rIns="0" bIns="0" rtlCol="0">
            <a:noAutofit/>
          </a:bodyPr>
          <a:lstStyle/>
          <a:p>
            <a:pPr>
              <a:lnSpc>
                <a:spcPct val="90000"/>
              </a:lnSpc>
            </a:pPr>
            <a:r>
              <a:rPr lang="en-US" sz="1000" dirty="0">
                <a:hlinkClick r:id="rId3"/>
              </a:rPr>
              <a:t>** 2019 Availability Report</a:t>
            </a:r>
            <a:endParaRPr lang="en-US" sz="1000" dirty="0"/>
          </a:p>
          <a:p>
            <a:pPr marL="171450" indent="-171450">
              <a:lnSpc>
                <a:spcPct val="90000"/>
              </a:lnSpc>
              <a:buFont typeface="MetricHPE" panose="020B0604020202020204" pitchFamily="34" charset="0"/>
              <a:buChar char="•"/>
            </a:pPr>
            <a:endParaRPr lang="en-US" sz="1000" dirty="0"/>
          </a:p>
        </p:txBody>
      </p:sp>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3715" y="3754780"/>
            <a:ext cx="5114055" cy="1640839"/>
          </a:xfrm>
          <a:prstGeom prst="rect">
            <a:avLst/>
          </a:prstGeom>
        </p:spPr>
      </p:pic>
      <p:sp>
        <p:nvSpPr>
          <p:cNvPr id="3" name="Footer Placeholder 2"/>
          <p:cNvSpPr>
            <a:spLocks noGrp="1"/>
          </p:cNvSpPr>
          <p:nvPr>
            <p:ph type="ftr" sz="quarter" idx="18"/>
          </p:nvPr>
        </p:nvSpPr>
        <p:spPr/>
        <p:txBody>
          <a:bodyPr/>
          <a:lstStyle/>
          <a:p>
            <a:r>
              <a:rPr lang="en-US"/>
              <a:t>HPE CONFIDENTIAL | AUTHORIZED HPE PARTNER USE ONLY</a:t>
            </a:r>
            <a:endParaRPr lang="en-US" dirty="0"/>
          </a:p>
        </p:txBody>
      </p:sp>
      <p:sp>
        <p:nvSpPr>
          <p:cNvPr id="4" name="Slide Number Placeholder 3"/>
          <p:cNvSpPr>
            <a:spLocks noGrp="1"/>
          </p:cNvSpPr>
          <p:nvPr>
            <p:ph type="sldNum" sz="quarter" idx="19"/>
          </p:nvPr>
        </p:nvSpPr>
        <p:spPr/>
        <p:txBody>
          <a:bodyPr/>
          <a:lstStyle/>
          <a:p>
            <a:pPr defTabSz="1088421">
              <a:buFontTx/>
              <a:buBlip>
                <a:blip r:embed="rId5"/>
              </a:buBlip>
            </a:pPr>
            <a:fld id="{104FC826-72BB-4AF1-BA01-A94F7396A7DC}" type="slidenum">
              <a:rPr lang="en-US" smtClean="0"/>
              <a:pPr defTabSz="1088421">
                <a:buFontTx/>
                <a:buBlip>
                  <a:blip r:embed="rId5"/>
                </a:buBlip>
              </a:pPr>
              <a:t>43</a:t>
            </a:fld>
            <a:endParaRPr lang="en-US" dirty="0"/>
          </a:p>
        </p:txBody>
      </p:sp>
    </p:spTree>
    <p:extLst>
      <p:ext uri="{BB962C8B-B14F-4D97-AF65-F5344CB8AC3E}">
        <p14:creationId xmlns:p14="http://schemas.microsoft.com/office/powerpoint/2010/main" val="3644260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xtBox 7"/>
          <p:cNvSpPr txBox="1"/>
          <p:nvPr/>
        </p:nvSpPr>
        <p:spPr>
          <a:xfrm>
            <a:off x="5262195" y="2165446"/>
            <a:ext cx="1535378" cy="406265"/>
          </a:xfrm>
          <a:prstGeom prst="rect">
            <a:avLst/>
          </a:prstGeom>
          <a:noFill/>
          <a:ln w="57150">
            <a:noFill/>
            <a:miter lim="800000"/>
          </a:ln>
        </p:spPr>
        <p:txBody>
          <a:bodyPr wrap="square" lIns="182880" tIns="182880" rIns="182880" bIns="0" rtlCol="0">
            <a:spAutoFit/>
          </a:bodyPr>
          <a:lstStyle/>
          <a:p>
            <a:pPr algn="l">
              <a:lnSpc>
                <a:spcPct val="90000"/>
              </a:lnSpc>
              <a:spcBef>
                <a:spcPts val="400"/>
              </a:spcBef>
            </a:pPr>
            <a:r>
              <a:rPr lang="en-US" sz="1600" dirty="0">
                <a:solidFill>
                  <a:schemeClr val="bg1"/>
                </a:solidFill>
              </a:rPr>
              <a:t>HPE SimpliVity</a:t>
            </a:r>
          </a:p>
        </p:txBody>
      </p:sp>
      <p:grpSp>
        <p:nvGrpSpPr>
          <p:cNvPr id="6" name="Group 5"/>
          <p:cNvGrpSpPr/>
          <p:nvPr/>
        </p:nvGrpSpPr>
        <p:grpSpPr>
          <a:xfrm>
            <a:off x="8126933" y="2444350"/>
            <a:ext cx="3481096" cy="2095879"/>
            <a:chOff x="8126933" y="1448182"/>
            <a:chExt cx="3481096" cy="2095879"/>
          </a:xfrm>
          <a:solidFill>
            <a:schemeClr val="accent2"/>
          </a:solidFill>
        </p:grpSpPr>
        <p:sp>
          <p:nvSpPr>
            <p:cNvPr id="5" name="Rectangle 4"/>
            <p:cNvSpPr/>
            <p:nvPr/>
          </p:nvSpPr>
          <p:spPr bwMode="ltGray">
            <a:xfrm>
              <a:off x="8126933" y="1448182"/>
              <a:ext cx="3481096" cy="2095879"/>
            </a:xfrm>
            <a:prstGeom prst="rect">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58" name="TextBox 57"/>
            <p:cNvSpPr txBox="1"/>
            <p:nvPr/>
          </p:nvSpPr>
          <p:spPr>
            <a:xfrm>
              <a:off x="8414480" y="1754172"/>
              <a:ext cx="2902342" cy="1538820"/>
            </a:xfrm>
            <a:prstGeom prst="rect">
              <a:avLst/>
            </a:prstGeom>
            <a:grpFill/>
            <a:ln>
              <a:solidFill>
                <a:schemeClr val="accent2"/>
              </a:solidFill>
            </a:ln>
            <a:effectLst/>
            <a:scene3d>
              <a:camera prst="orthographicFront">
                <a:rot lat="0" lon="0" rev="0"/>
              </a:camera>
              <a:lightRig rig="glow" dir="t">
                <a:rot lat="0" lon="0" rev="4800000"/>
              </a:lightRig>
            </a:scene3d>
            <a:sp3d prstMaterial="matte"/>
          </p:spPr>
          <p:style>
            <a:lnRef idx="0">
              <a:schemeClr val="accent2"/>
            </a:lnRef>
            <a:fillRef idx="3">
              <a:schemeClr val="accent2"/>
            </a:fillRef>
            <a:effectRef idx="3">
              <a:schemeClr val="accent2"/>
            </a:effectRef>
            <a:fontRef idx="minor">
              <a:schemeClr val="lt1"/>
            </a:fontRef>
          </p:style>
          <p:txBody>
            <a:bodyPr wrap="square" lIns="91380" tIns="45689" rIns="91380" bIns="45689" rtlCol="0">
              <a:spAutoFit/>
            </a:bodyPr>
            <a:lstStyle/>
            <a:p>
              <a:pPr marL="285750" indent="-285750" defTabSz="909834">
                <a:spcAft>
                  <a:spcPts val="1200"/>
                </a:spcAft>
                <a:buFont typeface="MetricHPE" panose="020B0604020202020204" pitchFamily="34" charset="0"/>
                <a:buChar char="•"/>
              </a:pPr>
              <a:r>
                <a:rPr lang="en-US" sz="1600" dirty="0">
                  <a:solidFill>
                    <a:schemeClr val="tx1"/>
                  </a:solidFill>
                  <a:ea typeface="MetricHPE" charset="0"/>
                  <a:cs typeface="MetricHPE" charset="0"/>
                </a:rPr>
                <a:t>Lowers upfront costs</a:t>
              </a:r>
            </a:p>
            <a:p>
              <a:pPr marL="285750" indent="-285750" defTabSz="909834">
                <a:spcAft>
                  <a:spcPts val="1200"/>
                </a:spcAft>
                <a:buFont typeface="MetricHPE" panose="020B0604020202020204" pitchFamily="34" charset="0"/>
                <a:buChar char="•"/>
              </a:pPr>
              <a:r>
                <a:rPr lang="en-US" sz="1600" dirty="0">
                  <a:solidFill>
                    <a:schemeClr val="tx1"/>
                  </a:solidFill>
                  <a:ea typeface="MetricHPE" charset="0"/>
                  <a:cs typeface="MetricHPE" charset="0"/>
                </a:rPr>
                <a:t>Reduces energy consumption</a:t>
              </a:r>
            </a:p>
            <a:p>
              <a:pPr marL="285750" indent="-285750" defTabSz="909834">
                <a:spcAft>
                  <a:spcPts val="1200"/>
                </a:spcAft>
                <a:buFont typeface="MetricHPE" panose="020B0604020202020204" pitchFamily="34" charset="0"/>
                <a:buChar char="•"/>
              </a:pPr>
              <a:r>
                <a:rPr lang="en-US" sz="1600" dirty="0">
                  <a:solidFill>
                    <a:schemeClr val="tx1"/>
                  </a:solidFill>
                  <a:ea typeface="MetricHPE" charset="0"/>
                  <a:cs typeface="MetricHPE" charset="0"/>
                </a:rPr>
                <a:t>Eliminates OPEX</a:t>
              </a:r>
            </a:p>
            <a:p>
              <a:pPr marL="285750" indent="-285750" defTabSz="909834">
                <a:spcAft>
                  <a:spcPts val="1200"/>
                </a:spcAft>
                <a:buFont typeface="MetricHPE" panose="020B0604020202020204" pitchFamily="34" charset="0"/>
                <a:buChar char="•"/>
              </a:pPr>
              <a:r>
                <a:rPr lang="en-US" sz="1600" dirty="0">
                  <a:solidFill>
                    <a:schemeClr val="tx1"/>
                  </a:solidFill>
                  <a:ea typeface="MetricHPE" charset="0"/>
                  <a:cs typeface="MetricHPE" charset="0"/>
                </a:rPr>
                <a:t>Avoids endless refresh cycles</a:t>
              </a:r>
              <a:endParaRPr lang="en-US" sz="1600" b="1" kern="0" dirty="0">
                <a:solidFill>
                  <a:schemeClr val="tx1"/>
                </a:solidFill>
                <a:ea typeface="MetricHPE" charset="0"/>
                <a:cs typeface="MetricHPE" charset="0"/>
              </a:endParaRPr>
            </a:p>
          </p:txBody>
        </p:sp>
      </p:grpSp>
      <p:sp>
        <p:nvSpPr>
          <p:cNvPr id="2" name="Title 1"/>
          <p:cNvSpPr>
            <a:spLocks noGrp="1"/>
          </p:cNvSpPr>
          <p:nvPr>
            <p:ph type="title"/>
          </p:nvPr>
        </p:nvSpPr>
        <p:spPr/>
        <p:txBody>
          <a:bodyPr/>
          <a:lstStyle/>
          <a:p>
            <a:r>
              <a:rPr lang="en-US"/>
              <a:t>Reducing costs and data center footprint</a:t>
            </a:r>
            <a:endParaRPr lang="en-US" dirty="0"/>
          </a:p>
        </p:txBody>
      </p:sp>
      <p:sp>
        <p:nvSpPr>
          <p:cNvPr id="24" name="TextBox 23"/>
          <p:cNvSpPr txBox="1"/>
          <p:nvPr/>
        </p:nvSpPr>
        <p:spPr>
          <a:xfrm>
            <a:off x="630841" y="1767375"/>
            <a:ext cx="1364895" cy="261610"/>
          </a:xfrm>
          <a:prstGeom prst="rect">
            <a:avLst/>
          </a:prstGeom>
          <a:noFill/>
        </p:spPr>
        <p:txBody>
          <a:bodyPr wrap="square">
            <a:spAutoFit/>
          </a:bodyPr>
          <a:lstStyle/>
          <a:p>
            <a:pPr algn="r">
              <a:defRPr/>
            </a:pPr>
            <a:r>
              <a:rPr lang="en-US" sz="1100" dirty="0">
                <a:solidFill>
                  <a:schemeClr val="bg1"/>
                </a:solidFill>
                <a:latin typeface="MetricHPE" panose="020B0503030202060203" pitchFamily="34" charset="0"/>
                <a:ea typeface="MetricHPE" charset="0"/>
                <a:cs typeface="MetricHPE" charset="0"/>
              </a:rPr>
              <a:t>Servers</a:t>
            </a:r>
          </a:p>
        </p:txBody>
      </p:sp>
      <p:sp>
        <p:nvSpPr>
          <p:cNvPr id="26" name="TextBox 25"/>
          <p:cNvSpPr txBox="1"/>
          <p:nvPr/>
        </p:nvSpPr>
        <p:spPr>
          <a:xfrm>
            <a:off x="630841" y="2495601"/>
            <a:ext cx="1364895" cy="261610"/>
          </a:xfrm>
          <a:prstGeom prst="rect">
            <a:avLst/>
          </a:prstGeom>
          <a:noFill/>
        </p:spPr>
        <p:txBody>
          <a:bodyPr wrap="square">
            <a:spAutoFit/>
          </a:bodyPr>
          <a:lstStyle/>
          <a:p>
            <a:pPr algn="r">
              <a:defRPr/>
            </a:pPr>
            <a:r>
              <a:rPr lang="en-US" sz="1100" dirty="0">
                <a:solidFill>
                  <a:schemeClr val="bg1"/>
                </a:solidFill>
                <a:latin typeface="MetricHPE" panose="020B0503030202060203" pitchFamily="34" charset="0"/>
                <a:ea typeface="MetricHPE" charset="0"/>
                <a:cs typeface="MetricHPE" charset="0"/>
              </a:rPr>
              <a:t>Storage Switch</a:t>
            </a:r>
          </a:p>
        </p:txBody>
      </p:sp>
      <p:sp>
        <p:nvSpPr>
          <p:cNvPr id="27" name="TextBox 26"/>
          <p:cNvSpPr txBox="1"/>
          <p:nvPr/>
        </p:nvSpPr>
        <p:spPr>
          <a:xfrm>
            <a:off x="630841" y="3146419"/>
            <a:ext cx="1364895" cy="261610"/>
          </a:xfrm>
          <a:prstGeom prst="rect">
            <a:avLst/>
          </a:prstGeom>
          <a:noFill/>
        </p:spPr>
        <p:txBody>
          <a:bodyPr wrap="square">
            <a:spAutoFit/>
          </a:bodyPr>
          <a:lstStyle/>
          <a:p>
            <a:pPr algn="r">
              <a:defRPr/>
            </a:pPr>
            <a:r>
              <a:rPr lang="en-US" sz="1100" dirty="0">
                <a:solidFill>
                  <a:schemeClr val="bg1"/>
                </a:solidFill>
                <a:latin typeface="MetricHPE" panose="020B0503030202060203" pitchFamily="34" charset="0"/>
                <a:ea typeface="MetricHPE" charset="0"/>
                <a:cs typeface="MetricHPE" charset="0"/>
              </a:rPr>
              <a:t>HA Shared Storage</a:t>
            </a:r>
          </a:p>
        </p:txBody>
      </p:sp>
      <p:sp>
        <p:nvSpPr>
          <p:cNvPr id="28" name="TextBox 27"/>
          <p:cNvSpPr txBox="1"/>
          <p:nvPr/>
        </p:nvSpPr>
        <p:spPr>
          <a:xfrm>
            <a:off x="954043" y="4555131"/>
            <a:ext cx="1036254" cy="261610"/>
          </a:xfrm>
          <a:prstGeom prst="rect">
            <a:avLst/>
          </a:prstGeom>
          <a:noFill/>
        </p:spPr>
        <p:txBody>
          <a:bodyPr>
            <a:spAutoFit/>
          </a:bodyPr>
          <a:lstStyle/>
          <a:p>
            <a:pPr algn="r">
              <a:defRPr/>
            </a:pPr>
            <a:r>
              <a:rPr lang="en-US" sz="1100" dirty="0">
                <a:solidFill>
                  <a:schemeClr val="bg1"/>
                </a:solidFill>
                <a:latin typeface="MetricHPE" panose="020B0503030202060203" pitchFamily="34" charset="0"/>
                <a:ea typeface="MetricHPE" charset="0"/>
                <a:cs typeface="MetricHPE" charset="0"/>
              </a:rPr>
              <a:t>SSD Array</a:t>
            </a:r>
          </a:p>
        </p:txBody>
      </p:sp>
      <p:sp>
        <p:nvSpPr>
          <p:cNvPr id="31" name="TextBox 30"/>
          <p:cNvSpPr txBox="1"/>
          <p:nvPr/>
        </p:nvSpPr>
        <p:spPr>
          <a:xfrm>
            <a:off x="630841" y="3838302"/>
            <a:ext cx="1364895" cy="261610"/>
          </a:xfrm>
          <a:prstGeom prst="rect">
            <a:avLst/>
          </a:prstGeom>
          <a:noFill/>
        </p:spPr>
        <p:txBody>
          <a:bodyPr wrap="square">
            <a:spAutoFit/>
          </a:bodyPr>
          <a:lstStyle/>
          <a:p>
            <a:pPr algn="r">
              <a:defRPr/>
            </a:pPr>
            <a:r>
              <a:rPr lang="en-US" sz="1100" dirty="0">
                <a:solidFill>
                  <a:schemeClr val="bg1"/>
                </a:solidFill>
                <a:latin typeface="MetricHPE" panose="020B0503030202060203" pitchFamily="34" charset="0"/>
                <a:ea typeface="MetricHPE" charset="0"/>
                <a:cs typeface="MetricHPE" charset="0"/>
              </a:rPr>
              <a:t>Backup and Dedupe</a:t>
            </a:r>
          </a:p>
        </p:txBody>
      </p:sp>
      <p:sp>
        <p:nvSpPr>
          <p:cNvPr id="32" name="TextBox 31"/>
          <p:cNvSpPr txBox="1"/>
          <p:nvPr/>
        </p:nvSpPr>
        <p:spPr>
          <a:xfrm>
            <a:off x="616698" y="4195306"/>
            <a:ext cx="1379038" cy="261610"/>
          </a:xfrm>
          <a:prstGeom prst="rect">
            <a:avLst/>
          </a:prstGeom>
          <a:noFill/>
        </p:spPr>
        <p:txBody>
          <a:bodyPr wrap="square">
            <a:spAutoFit/>
          </a:bodyPr>
          <a:lstStyle/>
          <a:p>
            <a:pPr algn="r" defTabSz="452646">
              <a:defRPr/>
            </a:pPr>
            <a:r>
              <a:rPr lang="en-US" sz="1100" dirty="0">
                <a:solidFill>
                  <a:schemeClr val="bg1"/>
                </a:solidFill>
                <a:latin typeface="MetricHPE" panose="020B0503030202060203" pitchFamily="34" charset="0"/>
                <a:ea typeface="MetricHPE" charset="0"/>
                <a:cs typeface="MetricHPE" charset="0"/>
              </a:rPr>
              <a:t>WAN Optimization</a:t>
            </a:r>
          </a:p>
        </p:txBody>
      </p:sp>
      <p:sp>
        <p:nvSpPr>
          <p:cNvPr id="35" name="TextBox 34"/>
          <p:cNvSpPr txBox="1"/>
          <p:nvPr/>
        </p:nvSpPr>
        <p:spPr>
          <a:xfrm>
            <a:off x="610380" y="4940127"/>
            <a:ext cx="1379038" cy="261610"/>
          </a:xfrm>
          <a:prstGeom prst="rect">
            <a:avLst/>
          </a:prstGeom>
          <a:noFill/>
        </p:spPr>
        <p:txBody>
          <a:bodyPr wrap="square">
            <a:spAutoFit/>
          </a:bodyPr>
          <a:lstStyle/>
          <a:p>
            <a:pPr algn="r">
              <a:defRPr/>
            </a:pPr>
            <a:r>
              <a:rPr lang="en-US" sz="1100" dirty="0">
                <a:solidFill>
                  <a:schemeClr val="bg1"/>
                </a:solidFill>
                <a:latin typeface="MetricHPE" panose="020B0503030202060203" pitchFamily="34" charset="0"/>
                <a:ea typeface="MetricHPE" charset="0"/>
                <a:cs typeface="MetricHPE" charset="0"/>
              </a:rPr>
              <a:t>Storage Caching</a:t>
            </a:r>
          </a:p>
        </p:txBody>
      </p:sp>
      <p:sp>
        <p:nvSpPr>
          <p:cNvPr id="36" name="TextBox 35"/>
          <p:cNvSpPr txBox="1"/>
          <p:nvPr/>
        </p:nvSpPr>
        <p:spPr>
          <a:xfrm>
            <a:off x="450882" y="5474042"/>
            <a:ext cx="1538536" cy="400110"/>
          </a:xfrm>
          <a:prstGeom prst="rect">
            <a:avLst/>
          </a:prstGeom>
          <a:noFill/>
        </p:spPr>
        <p:txBody>
          <a:bodyPr wrap="square">
            <a:spAutoFit/>
          </a:bodyPr>
          <a:lstStyle/>
          <a:p>
            <a:pPr algn="r">
              <a:defRPr/>
            </a:pPr>
            <a:r>
              <a:rPr lang="en-US" sz="1100" dirty="0">
                <a:solidFill>
                  <a:schemeClr val="bg1"/>
                </a:solidFill>
                <a:latin typeface="MetricHPE" panose="020B0503030202060203" pitchFamily="34" charset="0"/>
                <a:ea typeface="MetricHPE" charset="0"/>
                <a:cs typeface="MetricHPE" charset="0"/>
              </a:rPr>
              <a:t>Data Protection Apps</a:t>
            </a:r>
          </a:p>
          <a:p>
            <a:pPr algn="r">
              <a:defRPr/>
            </a:pPr>
            <a:r>
              <a:rPr lang="en-US" sz="900" dirty="0">
                <a:solidFill>
                  <a:schemeClr val="bg1"/>
                </a:solidFill>
                <a:latin typeface="MetricHPE" panose="020B0503030202060203" pitchFamily="34" charset="0"/>
                <a:ea typeface="MetricHPE" charset="0"/>
                <a:cs typeface="MetricHPE" charset="0"/>
              </a:rPr>
              <a:t>(Backup and Replication)</a:t>
            </a:r>
          </a:p>
        </p:txBody>
      </p:sp>
      <p:pic>
        <p:nvPicPr>
          <p:cNvPr id="37" name="Picture 148"/>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95032" y="1317172"/>
            <a:ext cx="1628624" cy="254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 name="Picture 150"/>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95036" y="2501911"/>
            <a:ext cx="1625465" cy="2274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 name="Picture 151"/>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995036" y="1612567"/>
            <a:ext cx="1625465" cy="2559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 name="Picture 152"/>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995036" y="1909542"/>
            <a:ext cx="1625465" cy="2559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 name="Picture 153"/>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996615" y="2206522"/>
            <a:ext cx="1622307" cy="254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 name="Picture 154"/>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990297" y="2770452"/>
            <a:ext cx="1634943" cy="4896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 name="Picture 156"/>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990297" y="3301217"/>
            <a:ext cx="1634943" cy="4896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 name="Picture 157"/>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990297" y="3831989"/>
            <a:ext cx="1634943" cy="3048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 name="Picture 158"/>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990297" y="4177928"/>
            <a:ext cx="1634943" cy="3143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 name="Picture 160"/>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990297" y="4564946"/>
            <a:ext cx="1634943" cy="296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 name="Picture 169"/>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983979" y="4921172"/>
            <a:ext cx="1634943" cy="3064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 name="Picture 171"/>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195649" y="5268688"/>
            <a:ext cx="1211596" cy="8166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33" name="Straight Connector 32"/>
          <p:cNvCxnSpPr/>
          <p:nvPr/>
        </p:nvCxnSpPr>
        <p:spPr>
          <a:xfrm flipV="1">
            <a:off x="3707020" y="3737451"/>
            <a:ext cx="1618794" cy="2419896"/>
          </a:xfrm>
          <a:prstGeom prst="line">
            <a:avLst/>
          </a:prstGeom>
          <a:blipFill>
            <a:blip r:embed="rId13"/>
            <a:tile tx="0" ty="0" sx="100000" sy="100000" flip="none" algn="tl"/>
          </a:blipFill>
          <a:ln w="22225" cmpd="sng">
            <a:solidFill>
              <a:srgbClr val="A6A6A6"/>
            </a:solidFill>
            <a:prstDash val="dot"/>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3667641" y="1122180"/>
            <a:ext cx="1658173" cy="1934837"/>
          </a:xfrm>
          <a:prstGeom prst="line">
            <a:avLst/>
          </a:prstGeom>
          <a:ln w="22225" cmpd="sng">
            <a:solidFill>
              <a:srgbClr val="A6A6A6"/>
            </a:solidFill>
            <a:prstDash val="dot"/>
          </a:ln>
          <a:effectLst/>
        </p:spPr>
        <p:style>
          <a:lnRef idx="2">
            <a:schemeClr val="accent1"/>
          </a:lnRef>
          <a:fillRef idx="0">
            <a:schemeClr val="accent1"/>
          </a:fillRef>
          <a:effectRef idx="1">
            <a:schemeClr val="accent1"/>
          </a:effectRef>
          <a:fontRef idx="minor">
            <a:schemeClr val="tx1"/>
          </a:fontRef>
        </p:style>
      </p:cxnSp>
      <p:sp>
        <p:nvSpPr>
          <p:cNvPr id="62" name="TextBox 61"/>
          <p:cNvSpPr txBox="1"/>
          <p:nvPr/>
        </p:nvSpPr>
        <p:spPr>
          <a:xfrm>
            <a:off x="8126933" y="4519036"/>
            <a:ext cx="3481096" cy="338492"/>
          </a:xfrm>
          <a:prstGeom prst="rect">
            <a:avLst/>
          </a:prstGeom>
          <a:solidFill>
            <a:schemeClr val="accent3"/>
          </a:solidFill>
          <a:ln>
            <a:solidFill>
              <a:schemeClr val="accent3"/>
            </a:solidFill>
          </a:ln>
          <a:effectLst/>
          <a:scene3d>
            <a:camera prst="orthographicFront">
              <a:rot lat="0" lon="0" rev="0"/>
            </a:camera>
            <a:lightRig rig="glow" dir="t">
              <a:rot lat="0" lon="0" rev="4800000"/>
            </a:lightRig>
          </a:scene3d>
          <a:sp3d prstMaterial="matte"/>
        </p:spPr>
        <p:style>
          <a:lnRef idx="0">
            <a:schemeClr val="accent2"/>
          </a:lnRef>
          <a:fillRef idx="3">
            <a:schemeClr val="accent2"/>
          </a:fillRef>
          <a:effectRef idx="3">
            <a:schemeClr val="accent2"/>
          </a:effectRef>
          <a:fontRef idx="minor">
            <a:schemeClr val="lt1"/>
          </a:fontRef>
        </p:style>
        <p:txBody>
          <a:bodyPr wrap="square" lIns="91380" tIns="45689" rIns="91380" bIns="45689" rtlCol="0">
            <a:spAutoFit/>
          </a:bodyPr>
          <a:lstStyle/>
          <a:p>
            <a:pPr algn="ctr" defTabSz="913781">
              <a:defRPr/>
            </a:pPr>
            <a:r>
              <a:rPr lang="en-US" sz="1600" b="1" kern="0" dirty="0">
                <a:solidFill>
                  <a:srgbClr val="FFFFFF"/>
                </a:solidFill>
                <a:ea typeface="MetricHPE" charset="0"/>
                <a:cs typeface="MetricHPE" charset="0"/>
              </a:rPr>
              <a:t>69% Cost savings</a:t>
            </a:r>
          </a:p>
        </p:txBody>
      </p:sp>
      <p:sp>
        <p:nvSpPr>
          <p:cNvPr id="63" name="Rectangle 62"/>
          <p:cNvSpPr/>
          <p:nvPr/>
        </p:nvSpPr>
        <p:spPr>
          <a:xfrm>
            <a:off x="8205543" y="5589974"/>
            <a:ext cx="3481096" cy="215444"/>
          </a:xfrm>
          <a:prstGeom prst="rect">
            <a:avLst/>
          </a:prstGeom>
        </p:spPr>
        <p:txBody>
          <a:bodyPr wrap="square">
            <a:spAutoFit/>
          </a:bodyPr>
          <a:lstStyle/>
          <a:p>
            <a:pPr algn="r" defTabSz="909834"/>
            <a:r>
              <a:rPr lang="en-US" sz="800" kern="0" dirty="0">
                <a:latin typeface="MetricHPE" panose="020B0503030202060203" pitchFamily="34" charset="0"/>
                <a:ea typeface="MetricHPE" charset="0"/>
                <a:cs typeface="MetricHPE" charset="0"/>
              </a:rPr>
              <a:t>Reported in Forrester Total Economic Impact Study, 2019</a:t>
            </a:r>
          </a:p>
        </p:txBody>
      </p:sp>
      <p:sp>
        <p:nvSpPr>
          <p:cNvPr id="65" name="TextBox 64"/>
          <p:cNvSpPr txBox="1"/>
          <p:nvPr/>
        </p:nvSpPr>
        <p:spPr>
          <a:xfrm>
            <a:off x="8126933" y="4862343"/>
            <a:ext cx="3481096" cy="338492"/>
          </a:xfrm>
          <a:prstGeom prst="rect">
            <a:avLst/>
          </a:prstGeom>
          <a:solidFill>
            <a:schemeClr val="accent3"/>
          </a:solidFill>
          <a:ln>
            <a:solidFill>
              <a:schemeClr val="accent3"/>
            </a:solidFill>
          </a:ln>
          <a:effectLst/>
          <a:scene3d>
            <a:camera prst="orthographicFront">
              <a:rot lat="0" lon="0" rev="0"/>
            </a:camera>
            <a:lightRig rig="glow" dir="t">
              <a:rot lat="0" lon="0" rev="4800000"/>
            </a:lightRig>
          </a:scene3d>
          <a:sp3d prstMaterial="matte"/>
        </p:spPr>
        <p:style>
          <a:lnRef idx="0">
            <a:schemeClr val="accent2"/>
          </a:lnRef>
          <a:fillRef idx="3">
            <a:schemeClr val="accent2"/>
          </a:fillRef>
          <a:effectRef idx="3">
            <a:schemeClr val="accent2"/>
          </a:effectRef>
          <a:fontRef idx="minor">
            <a:schemeClr val="lt1"/>
          </a:fontRef>
        </p:style>
        <p:txBody>
          <a:bodyPr wrap="square" lIns="91380" tIns="45689" rIns="91380" bIns="45689" rtlCol="0">
            <a:spAutoFit/>
          </a:bodyPr>
          <a:lstStyle/>
          <a:p>
            <a:pPr algn="ctr" defTabSz="913781">
              <a:defRPr/>
            </a:pPr>
            <a:r>
              <a:rPr lang="en-US" sz="1600" b="1" kern="0" dirty="0">
                <a:solidFill>
                  <a:srgbClr val="FFFFFF"/>
                </a:solidFill>
                <a:ea typeface="MetricHPE" charset="0"/>
                <a:cs typeface="MetricHPE" charset="0"/>
              </a:rPr>
              <a:t>10:1 Device Reduction</a:t>
            </a:r>
          </a:p>
        </p:txBody>
      </p:sp>
      <p:sp>
        <p:nvSpPr>
          <p:cNvPr id="66" name="TextBox 65"/>
          <p:cNvSpPr txBox="1"/>
          <p:nvPr/>
        </p:nvSpPr>
        <p:spPr>
          <a:xfrm>
            <a:off x="8126933" y="5208062"/>
            <a:ext cx="3481096" cy="338492"/>
          </a:xfrm>
          <a:prstGeom prst="rect">
            <a:avLst/>
          </a:prstGeom>
          <a:solidFill>
            <a:schemeClr val="accent3"/>
          </a:solidFill>
          <a:ln>
            <a:solidFill>
              <a:schemeClr val="accent3"/>
            </a:solidFill>
          </a:ln>
          <a:effectLst/>
          <a:scene3d>
            <a:camera prst="orthographicFront">
              <a:rot lat="0" lon="0" rev="0"/>
            </a:camera>
            <a:lightRig rig="glow" dir="t">
              <a:rot lat="0" lon="0" rev="4800000"/>
            </a:lightRig>
          </a:scene3d>
          <a:sp3d prstMaterial="matte"/>
        </p:spPr>
        <p:style>
          <a:lnRef idx="0">
            <a:schemeClr val="accent2"/>
          </a:lnRef>
          <a:fillRef idx="3">
            <a:schemeClr val="accent2"/>
          </a:fillRef>
          <a:effectRef idx="3">
            <a:schemeClr val="accent2"/>
          </a:effectRef>
          <a:fontRef idx="minor">
            <a:schemeClr val="lt1"/>
          </a:fontRef>
        </p:style>
        <p:txBody>
          <a:bodyPr wrap="square" lIns="91380" tIns="45689" rIns="91380" bIns="45689" rtlCol="0">
            <a:spAutoFit/>
          </a:bodyPr>
          <a:lstStyle/>
          <a:p>
            <a:pPr algn="ctr" defTabSz="913781">
              <a:defRPr/>
            </a:pPr>
            <a:r>
              <a:rPr lang="en-US" sz="1600" b="1" kern="0" dirty="0">
                <a:solidFill>
                  <a:srgbClr val="FFFFFF"/>
                </a:solidFill>
                <a:ea typeface="MetricHPE" charset="0"/>
                <a:cs typeface="MetricHPE" charset="0"/>
              </a:rPr>
              <a:t>47:1 Average Storage Efficiency</a:t>
            </a:r>
          </a:p>
        </p:txBody>
      </p:sp>
      <p:pic>
        <p:nvPicPr>
          <p:cNvPr id="52" name="Picture 5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17206" y="3336891"/>
            <a:ext cx="1785401" cy="591414"/>
          </a:xfrm>
          <a:prstGeom prst="rect">
            <a:avLst/>
          </a:prstGeom>
        </p:spPr>
      </p:pic>
      <p:pic>
        <p:nvPicPr>
          <p:cNvPr id="53" name="Picture 5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117207" y="3015793"/>
            <a:ext cx="1779910" cy="589595"/>
          </a:xfrm>
          <a:prstGeom prst="rect">
            <a:avLst/>
          </a:prstGeom>
        </p:spPr>
      </p:pic>
      <p:sp>
        <p:nvSpPr>
          <p:cNvPr id="54" name="TextBox 53"/>
          <p:cNvSpPr txBox="1"/>
          <p:nvPr/>
        </p:nvSpPr>
        <p:spPr>
          <a:xfrm>
            <a:off x="8098288" y="1552911"/>
            <a:ext cx="3481096" cy="892489"/>
          </a:xfrm>
          <a:prstGeom prst="rect">
            <a:avLst/>
          </a:prstGeom>
          <a:solidFill>
            <a:schemeClr val="accent3"/>
          </a:solidFill>
          <a:ln>
            <a:solidFill>
              <a:schemeClr val="accent3"/>
            </a:solidFill>
          </a:ln>
          <a:effectLst/>
          <a:scene3d>
            <a:camera prst="orthographicFront">
              <a:rot lat="0" lon="0" rev="0"/>
            </a:camera>
            <a:lightRig rig="glow" dir="t">
              <a:rot lat="0" lon="0" rev="4800000"/>
            </a:lightRig>
          </a:scene3d>
          <a:sp3d prstMaterial="matte"/>
        </p:spPr>
        <p:style>
          <a:lnRef idx="0">
            <a:schemeClr val="accent2"/>
          </a:lnRef>
          <a:fillRef idx="3">
            <a:schemeClr val="accent2"/>
          </a:fillRef>
          <a:effectRef idx="3">
            <a:schemeClr val="accent2"/>
          </a:effectRef>
          <a:fontRef idx="minor">
            <a:schemeClr val="lt1"/>
          </a:fontRef>
        </p:style>
        <p:txBody>
          <a:bodyPr wrap="square" lIns="91380" tIns="45689" rIns="91380" bIns="45689" rtlCol="0">
            <a:spAutoFit/>
          </a:bodyPr>
          <a:lstStyle/>
          <a:p>
            <a:pPr algn="ctr" defTabSz="456890">
              <a:defRPr/>
            </a:pPr>
            <a:r>
              <a:rPr lang="en-US" sz="1400" dirty="0">
                <a:solidFill>
                  <a:sysClr val="window" lastClr="FFFFFF"/>
                </a:solidFill>
                <a:ea typeface="MetricHPE" charset="0"/>
                <a:cs typeface="MetricHPE" charset="0"/>
              </a:rPr>
              <a:t>Powered by</a:t>
            </a:r>
            <a:r>
              <a:rPr lang="en-US" sz="1400" b="1" dirty="0">
                <a:solidFill>
                  <a:sysClr val="window" lastClr="FFFFFF"/>
                </a:solidFill>
                <a:ea typeface="MetricHPE" charset="0"/>
                <a:cs typeface="MetricHPE" charset="0"/>
              </a:rPr>
              <a:t> </a:t>
            </a:r>
            <a:br>
              <a:rPr lang="en-US" sz="1400" b="1" dirty="0">
                <a:solidFill>
                  <a:srgbClr val="5AC6FE"/>
                </a:solidFill>
                <a:ea typeface="MetricHPE" charset="0"/>
                <a:cs typeface="MetricHPE" charset="0"/>
              </a:rPr>
            </a:br>
            <a:r>
              <a:rPr lang="en-US" sz="2400" b="1" dirty="0">
                <a:solidFill>
                  <a:schemeClr val="bg1"/>
                </a:solidFill>
                <a:ea typeface="MetricHPE" charset="0"/>
                <a:cs typeface="MetricHPE" charset="0"/>
              </a:rPr>
              <a:t>HPE SimpliVity</a:t>
            </a:r>
            <a:endParaRPr lang="en-US" sz="1400" b="1" dirty="0">
              <a:solidFill>
                <a:schemeClr val="accent2">
                  <a:lumMod val="40000"/>
                  <a:lumOff val="60000"/>
                </a:schemeClr>
              </a:solidFill>
              <a:ea typeface="MetricHPE" charset="0"/>
              <a:cs typeface="MetricHPE" charset="0"/>
            </a:endParaRPr>
          </a:p>
          <a:p>
            <a:pPr algn="ctr" defTabSz="456890">
              <a:defRPr/>
            </a:pPr>
            <a:r>
              <a:rPr lang="en-US" sz="1400" dirty="0">
                <a:solidFill>
                  <a:schemeClr val="bg1"/>
                </a:solidFill>
                <a:ea typeface="MetricHPE" charset="0"/>
                <a:cs typeface="MetricHPE" charset="0"/>
              </a:rPr>
              <a:t>Data Virtualization Platform</a:t>
            </a:r>
            <a:endParaRPr lang="en-US" sz="1400" baseline="30000" dirty="0">
              <a:solidFill>
                <a:schemeClr val="bg1"/>
              </a:solidFill>
              <a:ea typeface="MetricHPE" charset="0"/>
              <a:cs typeface="MetricHPE" charset="0"/>
            </a:endParaRPr>
          </a:p>
        </p:txBody>
      </p:sp>
      <p:cxnSp>
        <p:nvCxnSpPr>
          <p:cNvPr id="56" name="Straight Connector 55"/>
          <p:cNvCxnSpPr/>
          <p:nvPr/>
        </p:nvCxnSpPr>
        <p:spPr>
          <a:xfrm flipH="1" flipV="1">
            <a:off x="6677122" y="3737451"/>
            <a:ext cx="1292834" cy="1852523"/>
          </a:xfrm>
          <a:prstGeom prst="line">
            <a:avLst/>
          </a:prstGeom>
          <a:blipFill>
            <a:blip r:embed="rId13"/>
            <a:tile tx="0" ty="0" sx="100000" sy="100000" flip="none" algn="tl"/>
          </a:blipFill>
          <a:ln w="22225" cmpd="sng">
            <a:solidFill>
              <a:srgbClr val="A6A6A6"/>
            </a:solidFill>
            <a:prstDash val="dot"/>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flipH="1">
            <a:off x="6637744" y="1517722"/>
            <a:ext cx="1332212" cy="1539295"/>
          </a:xfrm>
          <a:prstGeom prst="line">
            <a:avLst/>
          </a:prstGeom>
          <a:ln w="22225" cmpd="sng">
            <a:solidFill>
              <a:srgbClr val="A6A6A6"/>
            </a:solidFill>
            <a:prstDash val="dot"/>
          </a:ln>
          <a:effectLst/>
        </p:spPr>
        <p:style>
          <a:lnRef idx="2">
            <a:schemeClr val="accent1"/>
          </a:lnRef>
          <a:fillRef idx="0">
            <a:schemeClr val="accent1"/>
          </a:fillRef>
          <a:effectRef idx="1">
            <a:schemeClr val="accent1"/>
          </a:effectRef>
          <a:fontRef idx="minor">
            <a:schemeClr val="tx1"/>
          </a:fontRef>
        </p:style>
      </p:cxnSp>
      <p:sp>
        <p:nvSpPr>
          <p:cNvPr id="7" name="Rectangle 6"/>
          <p:cNvSpPr/>
          <p:nvPr/>
        </p:nvSpPr>
        <p:spPr bwMode="ltGray">
          <a:xfrm>
            <a:off x="8126933" y="1517722"/>
            <a:ext cx="3481096" cy="4058328"/>
          </a:xfrm>
          <a:prstGeom prst="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4" name="TextBox 3"/>
          <p:cNvSpPr txBox="1"/>
          <p:nvPr/>
        </p:nvSpPr>
        <p:spPr>
          <a:xfrm>
            <a:off x="9225116" y="5745265"/>
            <a:ext cx="2585884" cy="563231"/>
          </a:xfrm>
          <a:prstGeom prst="rect">
            <a:avLst/>
          </a:prstGeom>
          <a:noFill/>
          <a:ln w="57150">
            <a:noFill/>
            <a:miter lim="800000"/>
          </a:ln>
        </p:spPr>
        <p:txBody>
          <a:bodyPr wrap="square" lIns="182880" tIns="182880" rIns="182880" bIns="182880" rtlCol="0">
            <a:spAutoFit/>
          </a:bodyPr>
          <a:lstStyle/>
          <a:p>
            <a:pPr algn="r">
              <a:lnSpc>
                <a:spcPct val="90000"/>
              </a:lnSpc>
              <a:spcBef>
                <a:spcPts val="400"/>
              </a:spcBef>
            </a:pPr>
            <a:r>
              <a:rPr lang="en-US" sz="1400" dirty="0">
                <a:solidFill>
                  <a:schemeClr val="bg1"/>
                </a:solidFill>
              </a:rPr>
              <a:t>Source: Forrester, May 2019</a:t>
            </a:r>
          </a:p>
        </p:txBody>
      </p:sp>
      <p:sp>
        <p:nvSpPr>
          <p:cNvPr id="3" name="Footer Placeholder 2"/>
          <p:cNvSpPr>
            <a:spLocks noGrp="1"/>
          </p:cNvSpPr>
          <p:nvPr>
            <p:ph type="ftr" sz="quarter" idx="10"/>
          </p:nvPr>
        </p:nvSpPr>
        <p:spPr/>
        <p:txBody>
          <a:bodyPr/>
          <a:lstStyle/>
          <a:p>
            <a:r>
              <a:rPr lang="en-US"/>
              <a:t>HPE CONFIDENTIAL | AUTHORIZED HPE PARTNER USE ONLY</a:t>
            </a:r>
            <a:endParaRPr lang="en-US" dirty="0"/>
          </a:p>
        </p:txBody>
      </p:sp>
      <p:sp>
        <p:nvSpPr>
          <p:cNvPr id="9" name="Slide Number Placeholder 8"/>
          <p:cNvSpPr>
            <a:spLocks noGrp="1"/>
          </p:cNvSpPr>
          <p:nvPr>
            <p:ph type="sldNum" sz="quarter" idx="11"/>
          </p:nvPr>
        </p:nvSpPr>
        <p:spPr/>
        <p:txBody>
          <a:bodyPr/>
          <a:lstStyle/>
          <a:p>
            <a:pPr defTabSz="1088421">
              <a:buFontTx/>
              <a:buBlip>
                <a:blip r:embed="rId16"/>
              </a:buBlip>
            </a:pPr>
            <a:fld id="{104FC826-72BB-4AF1-BA01-A94F7396A7DC}" type="slidenum">
              <a:rPr lang="en-US" smtClean="0"/>
              <a:pPr defTabSz="1088421">
                <a:buFontTx/>
                <a:buBlip>
                  <a:blip r:embed="rId16"/>
                </a:buBlip>
              </a:pPr>
              <a:t>44</a:t>
            </a:fld>
            <a:endParaRPr lang="en-US" dirty="0"/>
          </a:p>
        </p:txBody>
      </p:sp>
    </p:spTree>
    <p:extLst>
      <p:ext uri="{BB962C8B-B14F-4D97-AF65-F5344CB8AC3E}">
        <p14:creationId xmlns:p14="http://schemas.microsoft.com/office/powerpoint/2010/main" val="1409502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250"/>
                                        <p:tgtEl>
                                          <p:spTgt spid="51"/>
                                        </p:tgtEl>
                                      </p:cBhvr>
                                    </p:animEffect>
                                  </p:childTnLst>
                                </p:cTn>
                              </p:par>
                              <p:par>
                                <p:cTn id="8" presetID="10"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250"/>
                                        <p:tgtEl>
                                          <p:spTgt spid="3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250"/>
                                        <p:tgtEl>
                                          <p:spTgt spid="53"/>
                                        </p:tgtEl>
                                      </p:cBhvr>
                                    </p:animEffect>
                                  </p:childTnLst>
                                </p:cTn>
                              </p:par>
                              <p:par>
                                <p:cTn id="17" presetID="10" presetClass="entr" presetSubtype="0" fill="hold" nodeType="with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fade">
                                      <p:cBhvr>
                                        <p:cTn id="19" dur="250"/>
                                        <p:tgtEl>
                                          <p:spTgt spid="5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fade">
                                      <p:cBhvr>
                                        <p:cTn id="24" dur="250"/>
                                        <p:tgtEl>
                                          <p:spTgt spid="57"/>
                                        </p:tgtEl>
                                      </p:cBhvr>
                                    </p:animEffect>
                                  </p:childTnLst>
                                </p:cTn>
                              </p:par>
                              <p:par>
                                <p:cTn id="25" presetID="10" presetClass="entr" presetSubtype="0" fill="hold" nodeType="with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fade">
                                      <p:cBhvr>
                                        <p:cTn id="27" dur="250"/>
                                        <p:tgtEl>
                                          <p:spTgt spid="5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fade">
                                      <p:cBhvr>
                                        <p:cTn id="30" dur="250"/>
                                        <p:tgtEl>
                                          <p:spTgt spid="5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2"/>
                                        </p:tgtEl>
                                        <p:attrNameLst>
                                          <p:attrName>style.visibility</p:attrName>
                                        </p:attrNameLst>
                                      </p:cBhvr>
                                      <p:to>
                                        <p:strVal val="visible"/>
                                      </p:to>
                                    </p:set>
                                    <p:animEffect transition="in" filter="fade">
                                      <p:cBhvr>
                                        <p:cTn id="33" dur="250"/>
                                        <p:tgtEl>
                                          <p:spTgt spid="6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5"/>
                                        </p:tgtEl>
                                        <p:attrNameLst>
                                          <p:attrName>style.visibility</p:attrName>
                                        </p:attrNameLst>
                                      </p:cBhvr>
                                      <p:to>
                                        <p:strVal val="visible"/>
                                      </p:to>
                                    </p:set>
                                    <p:animEffect transition="in" filter="fade">
                                      <p:cBhvr>
                                        <p:cTn id="36" dur="250"/>
                                        <p:tgtEl>
                                          <p:spTgt spid="6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6"/>
                                        </p:tgtEl>
                                        <p:attrNameLst>
                                          <p:attrName>style.visibility</p:attrName>
                                        </p:attrNameLst>
                                      </p:cBhvr>
                                      <p:to>
                                        <p:strVal val="visible"/>
                                      </p:to>
                                    </p:set>
                                    <p:animEffect transition="in" filter="fade">
                                      <p:cBhvr>
                                        <p:cTn id="39" dur="250"/>
                                        <p:tgtEl>
                                          <p:spTgt spid="6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63"/>
                                        </p:tgtEl>
                                        <p:attrNameLst>
                                          <p:attrName>style.visibility</p:attrName>
                                        </p:attrNameLst>
                                      </p:cBhvr>
                                      <p:to>
                                        <p:strVal val="visible"/>
                                      </p:to>
                                    </p:set>
                                    <p:animEffect transition="in" filter="fade">
                                      <p:cBhvr>
                                        <p:cTn id="42" dur="250"/>
                                        <p:tgtEl>
                                          <p:spTgt spid="63"/>
                                        </p:tgtEl>
                                      </p:cBhvr>
                                    </p:animEffect>
                                  </p:childTnLst>
                                </p:cTn>
                              </p:par>
                              <p:par>
                                <p:cTn id="43" presetID="10" presetClass="entr" presetSubtype="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250"/>
                                        <p:tgtEl>
                                          <p:spTgt spid="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250"/>
                                        <p:tgtEl>
                                          <p:spTgt spid="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2" grpId="0" animBg="1"/>
      <p:bldP spid="63" grpId="0"/>
      <p:bldP spid="65" grpId="0" animBg="1"/>
      <p:bldP spid="66" grpId="0" animBg="1"/>
      <p:bldP spid="54" grpId="0" animBg="1"/>
      <p:bldP spid="7" grpId="0" animBg="1"/>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Top use cases</a:t>
            </a:r>
            <a:endParaRPr lang="en-US" dirty="0"/>
          </a:p>
        </p:txBody>
      </p:sp>
      <p:sp>
        <p:nvSpPr>
          <p:cNvPr id="22" name="TextBox 21"/>
          <p:cNvSpPr txBox="1"/>
          <p:nvPr/>
        </p:nvSpPr>
        <p:spPr>
          <a:xfrm>
            <a:off x="7394578" y="3226612"/>
            <a:ext cx="2292489" cy="474614"/>
          </a:xfrm>
          <a:prstGeom prst="rect">
            <a:avLst/>
          </a:prstGeom>
          <a:noFill/>
        </p:spPr>
        <p:txBody>
          <a:bodyPr wrap="square" lIns="0" tIns="0" rIns="0" bIns="0" rtlCol="0">
            <a:noAutofit/>
          </a:bodyPr>
          <a:lstStyle/>
          <a:p>
            <a:pPr lvl="0" algn="ctr">
              <a:lnSpc>
                <a:spcPct val="90000"/>
              </a:lnSpc>
            </a:pPr>
            <a:r>
              <a:rPr lang="en-US" sz="1000" dirty="0">
                <a:solidFill>
                  <a:schemeClr val="bg1"/>
                </a:solidFill>
              </a:rPr>
              <a:t>Power graphics-intensive </a:t>
            </a:r>
            <a:br>
              <a:rPr lang="en-US" sz="1000" dirty="0">
                <a:solidFill>
                  <a:schemeClr val="bg1"/>
                </a:solidFill>
              </a:rPr>
            </a:br>
            <a:r>
              <a:rPr lang="en-US" sz="1000" dirty="0">
                <a:solidFill>
                  <a:schemeClr val="bg1"/>
                </a:solidFill>
              </a:rPr>
              <a:t>VDI workloads with NVIDIA Tesla</a:t>
            </a:r>
            <a:br>
              <a:rPr lang="en-US" sz="1000" dirty="0">
                <a:solidFill>
                  <a:schemeClr val="bg1"/>
                </a:solidFill>
              </a:rPr>
            </a:br>
            <a:r>
              <a:rPr lang="en-US" sz="1000" dirty="0">
                <a:solidFill>
                  <a:schemeClr val="bg1"/>
                </a:solidFill>
              </a:rPr>
              <a:t>M10 and P40 GPU accelerator cards</a:t>
            </a:r>
            <a:endParaRPr lang="en-GB" sz="1000" dirty="0">
              <a:solidFill>
                <a:schemeClr val="bg1"/>
              </a:solidFill>
            </a:endParaRPr>
          </a:p>
        </p:txBody>
      </p:sp>
      <p:grpSp>
        <p:nvGrpSpPr>
          <p:cNvPr id="15" name="Group 14">
            <a:extLst>
              <a:ext uri="{FF2B5EF4-FFF2-40B4-BE49-F238E27FC236}">
                <a16:creationId xmlns:a16="http://schemas.microsoft.com/office/drawing/2014/main" id="{1D186665-A6F6-4BB6-92B2-140A10179AC3}"/>
              </a:ext>
            </a:extLst>
          </p:cNvPr>
          <p:cNvGrpSpPr/>
          <p:nvPr/>
        </p:nvGrpSpPr>
        <p:grpSpPr>
          <a:xfrm>
            <a:off x="2504933" y="1616168"/>
            <a:ext cx="7182135" cy="1527582"/>
            <a:chOff x="1332964" y="1649815"/>
            <a:chExt cx="7182135" cy="1527582"/>
          </a:xfrm>
        </p:grpSpPr>
        <p:sp>
          <p:nvSpPr>
            <p:cNvPr id="6" name="Rectangle 5"/>
            <p:cNvSpPr/>
            <p:nvPr/>
          </p:nvSpPr>
          <p:spPr bwMode="ltGray">
            <a:xfrm>
              <a:off x="6222610" y="1649815"/>
              <a:ext cx="2292489" cy="1527582"/>
            </a:xfrm>
            <a:prstGeom prst="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5538"/>
              <a:r>
                <a:rPr lang="en-US" sz="2400" dirty="0">
                  <a:solidFill>
                    <a:schemeClr val="bg1"/>
                  </a:solidFill>
                  <a:latin typeface="+mj-lt"/>
                  <a:ea typeface="MetricHPE" charset="0"/>
                  <a:cs typeface="MetricHPE" charset="0"/>
                </a:rPr>
                <a:t>VDI</a:t>
              </a:r>
            </a:p>
          </p:txBody>
        </p:sp>
        <p:sp>
          <p:nvSpPr>
            <p:cNvPr id="4" name="Rectangle 3"/>
            <p:cNvSpPr/>
            <p:nvPr/>
          </p:nvSpPr>
          <p:spPr bwMode="ltGray">
            <a:xfrm>
              <a:off x="1332964" y="1649815"/>
              <a:ext cx="2292489" cy="1527582"/>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5538"/>
              <a:r>
                <a:rPr lang="en-US" sz="2400" dirty="0">
                  <a:solidFill>
                    <a:schemeClr val="bg1"/>
                  </a:solidFill>
                  <a:latin typeface="+mj-lt"/>
                  <a:ea typeface="MetricHPE" charset="0"/>
                  <a:cs typeface="MetricHPE" charset="0"/>
                </a:rPr>
                <a:t>Data center in a box</a:t>
              </a:r>
            </a:p>
          </p:txBody>
        </p:sp>
        <p:sp>
          <p:nvSpPr>
            <p:cNvPr id="7" name="Rectangle 6"/>
            <p:cNvSpPr/>
            <p:nvPr/>
          </p:nvSpPr>
          <p:spPr bwMode="ltGray">
            <a:xfrm>
              <a:off x="3777787" y="1649815"/>
              <a:ext cx="2292489" cy="1527582"/>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5538"/>
              <a:r>
                <a:rPr lang="en-US" sz="2400" dirty="0">
                  <a:solidFill>
                    <a:schemeClr val="bg1"/>
                  </a:solidFill>
                  <a:latin typeface="+mj-lt"/>
                  <a:ea typeface="MetricHPE" charset="0"/>
                  <a:cs typeface="MetricHPE" charset="0"/>
                </a:rPr>
                <a:t>EDGE/ROBO</a:t>
              </a:r>
            </a:p>
          </p:txBody>
        </p:sp>
      </p:grpSp>
      <p:grpSp>
        <p:nvGrpSpPr>
          <p:cNvPr id="14" name="Group 13">
            <a:extLst>
              <a:ext uri="{FF2B5EF4-FFF2-40B4-BE49-F238E27FC236}">
                <a16:creationId xmlns:a16="http://schemas.microsoft.com/office/drawing/2014/main" id="{DD2FC497-B0E5-493B-8D80-3E94D656019B}"/>
              </a:ext>
            </a:extLst>
          </p:cNvPr>
          <p:cNvGrpSpPr/>
          <p:nvPr/>
        </p:nvGrpSpPr>
        <p:grpSpPr>
          <a:xfrm>
            <a:off x="2504933" y="3880675"/>
            <a:ext cx="7182135" cy="1527582"/>
            <a:chOff x="1332964" y="3880675"/>
            <a:chExt cx="7182135" cy="1527582"/>
          </a:xfrm>
        </p:grpSpPr>
        <p:sp>
          <p:nvSpPr>
            <p:cNvPr id="8" name="Rectangle 7"/>
            <p:cNvSpPr/>
            <p:nvPr/>
          </p:nvSpPr>
          <p:spPr bwMode="ltGray">
            <a:xfrm>
              <a:off x="1332964" y="3880675"/>
              <a:ext cx="2292489" cy="1527582"/>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5538"/>
              <a:r>
                <a:rPr lang="en-US" sz="2400" dirty="0">
                  <a:solidFill>
                    <a:schemeClr val="bg1"/>
                  </a:solidFill>
                  <a:latin typeface="+mj-lt"/>
                  <a:ea typeface="MetricHPE" charset="0"/>
                  <a:cs typeface="MetricHPE" charset="0"/>
                </a:rPr>
                <a:t>Mixed workloads</a:t>
              </a:r>
            </a:p>
          </p:txBody>
        </p:sp>
        <p:sp>
          <p:nvSpPr>
            <p:cNvPr id="10" name="Rectangle 9"/>
            <p:cNvSpPr/>
            <p:nvPr/>
          </p:nvSpPr>
          <p:spPr bwMode="ltGray">
            <a:xfrm>
              <a:off x="3777787" y="3880675"/>
              <a:ext cx="2292489" cy="1527582"/>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5538"/>
              <a:r>
                <a:rPr lang="en-US" sz="2400" dirty="0">
                  <a:solidFill>
                    <a:schemeClr val="bg1"/>
                  </a:solidFill>
                  <a:latin typeface="+mj-lt"/>
                  <a:ea typeface="MetricHPE" charset="0"/>
                  <a:cs typeface="MetricHPE" charset="0"/>
                </a:rPr>
                <a:t>Data</a:t>
              </a:r>
            </a:p>
            <a:p>
              <a:pPr algn="ctr" defTabSz="605538"/>
              <a:r>
                <a:rPr lang="en-US" sz="2400" dirty="0">
                  <a:solidFill>
                    <a:schemeClr val="bg1"/>
                  </a:solidFill>
                  <a:latin typeface="+mj-lt"/>
                  <a:ea typeface="MetricHPE" charset="0"/>
                  <a:cs typeface="MetricHPE" charset="0"/>
                </a:rPr>
                <a:t>protection</a:t>
              </a:r>
            </a:p>
          </p:txBody>
        </p:sp>
        <p:sp>
          <p:nvSpPr>
            <p:cNvPr id="9" name="Rectangle 8"/>
            <p:cNvSpPr/>
            <p:nvPr/>
          </p:nvSpPr>
          <p:spPr bwMode="ltGray">
            <a:xfrm>
              <a:off x="6222610" y="3880675"/>
              <a:ext cx="2292489" cy="1527582"/>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5538"/>
              <a:r>
                <a:rPr lang="en-US" sz="2400" dirty="0">
                  <a:solidFill>
                    <a:schemeClr val="bg1"/>
                  </a:solidFill>
                  <a:latin typeface="+mj-lt"/>
                  <a:ea typeface="MetricHPE" charset="0"/>
                  <a:cs typeface="MetricHPE" charset="0"/>
                </a:rPr>
                <a:t>Test/dev</a:t>
              </a:r>
            </a:p>
          </p:txBody>
        </p:sp>
      </p:grpSp>
      <p:sp>
        <p:nvSpPr>
          <p:cNvPr id="3" name="TextBox 2"/>
          <p:cNvSpPr txBox="1"/>
          <p:nvPr/>
        </p:nvSpPr>
        <p:spPr>
          <a:xfrm>
            <a:off x="3416968" y="79534"/>
            <a:ext cx="914400" cy="914400"/>
          </a:xfrm>
          <a:prstGeom prst="rect">
            <a:avLst/>
          </a:prstGeom>
          <a:noFill/>
        </p:spPr>
        <p:txBody>
          <a:bodyPr wrap="none" lIns="0" tIns="0" rIns="0" bIns="0" rtlCol="0">
            <a:noAutofit/>
          </a:bodyPr>
          <a:lstStyle/>
          <a:p>
            <a:pPr>
              <a:lnSpc>
                <a:spcPct val="90000"/>
              </a:lnSpc>
            </a:pPr>
            <a:r>
              <a:rPr lang="en-US" sz="2400" b="1" dirty="0">
                <a:solidFill>
                  <a:srgbClr val="FF0000"/>
                </a:solidFill>
              </a:rPr>
              <a:t> </a:t>
            </a:r>
          </a:p>
        </p:txBody>
      </p:sp>
      <p:sp>
        <p:nvSpPr>
          <p:cNvPr id="5" name="Footer Placeholder 4"/>
          <p:cNvSpPr>
            <a:spLocks noGrp="1"/>
          </p:cNvSpPr>
          <p:nvPr>
            <p:ph type="ftr" sz="quarter" idx="10"/>
          </p:nvPr>
        </p:nvSpPr>
        <p:spPr/>
        <p:txBody>
          <a:bodyPr/>
          <a:lstStyle/>
          <a:p>
            <a:r>
              <a:rPr lang="en-US"/>
              <a:t>HPE CONFIDENTIAL | AUTHORIZED HPE PARTNER USE ONLY</a:t>
            </a:r>
            <a:endParaRPr lang="en-US" dirty="0"/>
          </a:p>
        </p:txBody>
      </p:sp>
      <p:sp>
        <p:nvSpPr>
          <p:cNvPr id="11" name="Slide Number Placeholder 10"/>
          <p:cNvSpPr>
            <a:spLocks noGrp="1"/>
          </p:cNvSpPr>
          <p:nvPr>
            <p:ph type="sldNum" sz="quarter" idx="11"/>
          </p:nvPr>
        </p:nvSpPr>
        <p:spPr/>
        <p:txBody>
          <a:bodyPr/>
          <a:lstStyle/>
          <a:p>
            <a:pPr defTabSz="1088421">
              <a:buFontTx/>
              <a:buBlip>
                <a:blip r:embed="rId3"/>
              </a:buBlip>
            </a:pPr>
            <a:fld id="{104FC826-72BB-4AF1-BA01-A94F7396A7DC}" type="slidenum">
              <a:rPr lang="en-US" smtClean="0"/>
              <a:pPr defTabSz="1088421">
                <a:buFontTx/>
                <a:buBlip>
                  <a:blip r:embed="rId3"/>
                </a:buBlip>
              </a:pPr>
              <a:t>45</a:t>
            </a:fld>
            <a:endParaRPr lang="en-US" dirty="0"/>
          </a:p>
        </p:txBody>
      </p:sp>
    </p:spTree>
    <p:extLst>
      <p:ext uri="{BB962C8B-B14F-4D97-AF65-F5344CB8AC3E}">
        <p14:creationId xmlns:p14="http://schemas.microsoft.com/office/powerpoint/2010/main" val="805918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0AC72A20-86CE-184E-83CF-CDBAF512C8FB}"/>
              </a:ext>
            </a:extLst>
          </p:cNvPr>
          <p:cNvSpPr>
            <a:spLocks noGrp="1"/>
          </p:cNvSpPr>
          <p:nvPr>
            <p:ph sz="quarter" idx="17"/>
          </p:nvPr>
        </p:nvSpPr>
        <p:spPr>
          <a:xfrm>
            <a:off x="276815" y="1739233"/>
            <a:ext cx="5326543" cy="4360322"/>
          </a:xfrm>
        </p:spPr>
        <p:txBody>
          <a:bodyPr/>
          <a:lstStyle/>
          <a:p>
            <a:pPr>
              <a:lnSpc>
                <a:spcPts val="2000"/>
              </a:lnSpc>
            </a:pPr>
            <a:r>
              <a:rPr lang="en-US" dirty="0"/>
              <a:t>Ideal for VDI, ROBO/edge, and SMB/Midmarket consolidation use cases</a:t>
            </a:r>
          </a:p>
          <a:p>
            <a:pPr>
              <a:lnSpc>
                <a:spcPts val="2000"/>
              </a:lnSpc>
            </a:pPr>
            <a:r>
              <a:rPr lang="en-US" dirty="0"/>
              <a:t>2P performance at 1P economics </a:t>
            </a:r>
          </a:p>
          <a:p>
            <a:pPr>
              <a:lnSpc>
                <a:spcPts val="2000"/>
              </a:lnSpc>
            </a:pPr>
            <a:r>
              <a:rPr lang="en-US" dirty="0"/>
              <a:t>Highly dense, 1U, single 64-core AMD EPYC processor system delivers twice the desktop density vs. alternatives</a:t>
            </a:r>
          </a:p>
          <a:p>
            <a:pPr>
              <a:lnSpc>
                <a:spcPts val="2000"/>
              </a:lnSpc>
            </a:pPr>
            <a:r>
              <a:rPr lang="en-US" dirty="0"/>
              <a:t>Peak and predictable VDI performance from 300 to 1800 desktops, tested by HPE and Login VSI</a:t>
            </a:r>
          </a:p>
          <a:p>
            <a:pPr>
              <a:lnSpc>
                <a:spcPts val="2000"/>
              </a:lnSpc>
            </a:pPr>
            <a:r>
              <a:rPr lang="en-US" dirty="0"/>
              <a:t>Citrix and VMware client virtualization options</a:t>
            </a:r>
          </a:p>
        </p:txBody>
      </p:sp>
      <p:sp>
        <p:nvSpPr>
          <p:cNvPr id="3" name="Text Placeholder 2"/>
          <p:cNvSpPr>
            <a:spLocks noGrp="1"/>
          </p:cNvSpPr>
          <p:nvPr>
            <p:ph type="body" sz="quarter" idx="19"/>
          </p:nvPr>
        </p:nvSpPr>
        <p:spPr/>
        <p:txBody>
          <a:bodyPr/>
          <a:lstStyle/>
          <a:p>
            <a:r>
              <a:rPr lang="en-US"/>
              <a:t>Compact, powerful all-in-one appliance:</a:t>
            </a:r>
          </a:p>
          <a:p>
            <a:endParaRPr lang="en-US"/>
          </a:p>
          <a:p>
            <a:endParaRPr lang="en-US" dirty="0"/>
          </a:p>
        </p:txBody>
      </p:sp>
      <p:sp>
        <p:nvSpPr>
          <p:cNvPr id="16" name="Text Placeholder 15">
            <a:extLst>
              <a:ext uri="{FF2B5EF4-FFF2-40B4-BE49-F238E27FC236}">
                <a16:creationId xmlns:a16="http://schemas.microsoft.com/office/drawing/2014/main" id="{A36A6804-26B4-B64D-BE52-9E30242DFC72}"/>
              </a:ext>
            </a:extLst>
          </p:cNvPr>
          <p:cNvSpPr>
            <a:spLocks noGrp="1"/>
          </p:cNvSpPr>
          <p:nvPr>
            <p:ph type="body" sz="quarter" idx="21"/>
          </p:nvPr>
        </p:nvSpPr>
        <p:spPr/>
        <p:txBody>
          <a:bodyPr/>
          <a:lstStyle/>
          <a:p>
            <a:r>
              <a:rPr lang="en-US"/>
              <a:t>HPE SimpliVity 325 Gen10 Login VSI results:</a:t>
            </a:r>
            <a:endParaRPr lang="en-US" dirty="0"/>
          </a:p>
        </p:txBody>
      </p:sp>
      <p:sp>
        <p:nvSpPr>
          <p:cNvPr id="14" name="Content Placeholder 13">
            <a:extLst>
              <a:ext uri="{FF2B5EF4-FFF2-40B4-BE49-F238E27FC236}">
                <a16:creationId xmlns:a16="http://schemas.microsoft.com/office/drawing/2014/main" id="{1AB502D8-BE87-044E-A362-2A1CDFB224E7}"/>
              </a:ext>
            </a:extLst>
          </p:cNvPr>
          <p:cNvSpPr>
            <a:spLocks noGrp="1"/>
          </p:cNvSpPr>
          <p:nvPr>
            <p:ph sz="quarter" idx="24"/>
          </p:nvPr>
        </p:nvSpPr>
        <p:spPr/>
        <p:txBody>
          <a:bodyPr/>
          <a:lstStyle/>
          <a:p>
            <a:r>
              <a:rPr lang="en-US"/>
              <a:t>Tested 1,800 Desktops in 6 Rack Units</a:t>
            </a:r>
          </a:p>
          <a:p>
            <a:r>
              <a:rPr lang="en-US"/>
              <a:t>300 Knowledge Worker desktops per 1U node</a:t>
            </a:r>
            <a:endParaRPr lang="en-US" dirty="0"/>
          </a:p>
        </p:txBody>
      </p:sp>
      <p:sp>
        <p:nvSpPr>
          <p:cNvPr id="4" name="Content Placeholder 3"/>
          <p:cNvSpPr>
            <a:spLocks noGrp="1"/>
          </p:cNvSpPr>
          <p:nvPr>
            <p:ph type="body" sz="quarter" idx="13"/>
          </p:nvPr>
        </p:nvSpPr>
        <p:spPr/>
        <p:txBody>
          <a:bodyPr/>
          <a:lstStyle/>
          <a:p>
            <a:r>
              <a:rPr lang="en-US"/>
              <a:t>Most density in small footprint, powerful all-in-one appliance </a:t>
            </a:r>
            <a:endParaRPr lang="en-US" dirty="0"/>
          </a:p>
        </p:txBody>
      </p:sp>
      <p:sp>
        <p:nvSpPr>
          <p:cNvPr id="11" name="Title 10">
            <a:extLst>
              <a:ext uri="{FF2B5EF4-FFF2-40B4-BE49-F238E27FC236}">
                <a16:creationId xmlns:a16="http://schemas.microsoft.com/office/drawing/2014/main" id="{16E0CF98-A776-E343-B582-85B4D5F8576F}"/>
              </a:ext>
            </a:extLst>
          </p:cNvPr>
          <p:cNvSpPr>
            <a:spLocks noGrp="1"/>
          </p:cNvSpPr>
          <p:nvPr>
            <p:ph type="title"/>
          </p:nvPr>
        </p:nvSpPr>
        <p:spPr/>
        <p:txBody>
          <a:bodyPr/>
          <a:lstStyle/>
          <a:p>
            <a:r>
              <a:rPr lang="en-US"/>
              <a:t>HPE SimpliVity 325 Gen10</a:t>
            </a:r>
            <a:endParaRPr lang="en-US"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30545" b="24568"/>
          <a:stretch/>
        </p:blipFill>
        <p:spPr>
          <a:xfrm>
            <a:off x="289889" y="5329441"/>
            <a:ext cx="1873803" cy="730599"/>
          </a:xfrm>
          <a:prstGeom prst="rect">
            <a:avLst/>
          </a:prstGeom>
        </p:spPr>
      </p:pic>
      <p:pic>
        <p:nvPicPr>
          <p:cNvPr id="13" name="Picture 12"/>
          <p:cNvPicPr>
            <a:picLocks noChangeAspect="1"/>
          </p:cNvPicPr>
          <p:nvPr/>
        </p:nvPicPr>
        <p:blipFill>
          <a:blip r:embed="rId4"/>
          <a:stretch>
            <a:fillRect/>
          </a:stretch>
        </p:blipFill>
        <p:spPr>
          <a:xfrm>
            <a:off x="6425496" y="2777756"/>
            <a:ext cx="5290247" cy="1635976"/>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12" name="Content Placeholder 8">
            <a:hlinkClick r:id="rId5"/>
            <a:extLst>
              <a:ext uri="{FF2B5EF4-FFF2-40B4-BE49-F238E27FC236}">
                <a16:creationId xmlns:a16="http://schemas.microsoft.com/office/drawing/2014/main" id="{F609ED1C-477B-1C4D-9B17-1CA86BACED54}"/>
              </a:ext>
            </a:extLst>
          </p:cNvPr>
          <p:cNvPicPr>
            <a:picLocks noChangeAspect="1"/>
          </p:cNvPicPr>
          <p:nvPr/>
        </p:nvPicPr>
        <p:blipFill>
          <a:blip r:embed="rId6"/>
          <a:stretch>
            <a:fillRect/>
          </a:stretch>
        </p:blipFill>
        <p:spPr>
          <a:xfrm>
            <a:off x="6425496" y="5535513"/>
            <a:ext cx="755715" cy="766211"/>
          </a:xfrm>
          <a:prstGeom prst="rect">
            <a:avLst/>
          </a:prstGeom>
        </p:spPr>
      </p:pic>
      <p:sp>
        <p:nvSpPr>
          <p:cNvPr id="5" name="TextBox 4"/>
          <p:cNvSpPr txBox="1"/>
          <p:nvPr/>
        </p:nvSpPr>
        <p:spPr>
          <a:xfrm>
            <a:off x="7187223" y="5296910"/>
            <a:ext cx="4435366" cy="867930"/>
          </a:xfrm>
          <a:prstGeom prst="rect">
            <a:avLst/>
          </a:prstGeom>
          <a:noFill/>
          <a:ln w="57150">
            <a:noFill/>
            <a:miter lim="800000"/>
          </a:ln>
        </p:spPr>
        <p:txBody>
          <a:bodyPr wrap="square" lIns="182880" tIns="182880" rIns="182880" bIns="182880" rtlCol="0">
            <a:spAutoFit/>
          </a:bodyPr>
          <a:lstStyle/>
          <a:p>
            <a:pPr>
              <a:lnSpc>
                <a:spcPct val="90000"/>
              </a:lnSpc>
              <a:spcBef>
                <a:spcPts val="400"/>
              </a:spcBef>
            </a:pPr>
            <a:r>
              <a:rPr lang="en-US" dirty="0">
                <a:hlinkClick r:id="rId7"/>
              </a:rPr>
              <a:t>https://www.loginvsi.com/login-vsi-blog/1091-login-vsi-results-hpe-simplivity-325</a:t>
            </a:r>
            <a:endParaRPr lang="en-US" dirty="0">
              <a:solidFill>
                <a:schemeClr val="bg1"/>
              </a:solidFill>
            </a:endParaRPr>
          </a:p>
        </p:txBody>
      </p:sp>
      <p:grpSp>
        <p:nvGrpSpPr>
          <p:cNvPr id="6" name="Group 5"/>
          <p:cNvGrpSpPr/>
          <p:nvPr/>
        </p:nvGrpSpPr>
        <p:grpSpPr>
          <a:xfrm>
            <a:off x="1982505" y="5138383"/>
            <a:ext cx="1879815" cy="890025"/>
            <a:chOff x="1982505" y="5010787"/>
            <a:chExt cx="1879815" cy="890025"/>
          </a:xfrm>
        </p:grpSpPr>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t="30545" b="24568"/>
            <a:stretch/>
          </p:blipFill>
          <p:spPr>
            <a:xfrm>
              <a:off x="1988517" y="5170213"/>
              <a:ext cx="1873803" cy="730599"/>
            </a:xfrm>
            <a:prstGeom prst="rect">
              <a:avLst/>
            </a:prstGeom>
          </p:spPr>
        </p:pic>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t="30545" b="24568"/>
            <a:stretch/>
          </p:blipFill>
          <p:spPr>
            <a:xfrm>
              <a:off x="1982505" y="5010787"/>
              <a:ext cx="1873803" cy="730599"/>
            </a:xfrm>
            <a:prstGeom prst="rect">
              <a:avLst/>
            </a:prstGeom>
          </p:spPr>
        </p:pic>
      </p:grpSp>
      <p:pic>
        <p:nvPicPr>
          <p:cNvPr id="25" name="Picture 24"/>
          <p:cNvPicPr>
            <a:picLocks noChangeAspect="1"/>
          </p:cNvPicPr>
          <p:nvPr/>
        </p:nvPicPr>
        <p:blipFill rotWithShape="1">
          <a:blip r:embed="rId3" cstate="print">
            <a:extLst>
              <a:ext uri="{28A0092B-C50C-407E-A947-70E740481C1C}">
                <a14:useLocalDpi xmlns:a14="http://schemas.microsoft.com/office/drawing/2010/main" val="0"/>
              </a:ext>
            </a:extLst>
          </a:blip>
          <a:srcRect t="30545" b="24568"/>
          <a:stretch/>
        </p:blipFill>
        <p:spPr>
          <a:xfrm>
            <a:off x="3842134" y="5329441"/>
            <a:ext cx="1873803" cy="730599"/>
          </a:xfrm>
          <a:prstGeom prst="rect">
            <a:avLst/>
          </a:prstGeom>
        </p:spPr>
      </p:pic>
      <p:pic>
        <p:nvPicPr>
          <p:cNvPr id="26" name="Picture 25"/>
          <p:cNvPicPr>
            <a:picLocks noChangeAspect="1"/>
          </p:cNvPicPr>
          <p:nvPr/>
        </p:nvPicPr>
        <p:blipFill rotWithShape="1">
          <a:blip r:embed="rId3" cstate="print">
            <a:extLst>
              <a:ext uri="{28A0092B-C50C-407E-A947-70E740481C1C}">
                <a14:useLocalDpi xmlns:a14="http://schemas.microsoft.com/office/drawing/2010/main" val="0"/>
              </a:ext>
            </a:extLst>
          </a:blip>
          <a:srcRect t="30545" b="24568"/>
          <a:stretch/>
        </p:blipFill>
        <p:spPr>
          <a:xfrm>
            <a:off x="3842133" y="5174210"/>
            <a:ext cx="1873803" cy="730599"/>
          </a:xfrm>
          <a:prstGeom prst="rect">
            <a:avLst/>
          </a:prstGeom>
        </p:spPr>
      </p:pic>
      <p:pic>
        <p:nvPicPr>
          <p:cNvPr id="27" name="Picture 26"/>
          <p:cNvPicPr>
            <a:picLocks noChangeAspect="1"/>
          </p:cNvPicPr>
          <p:nvPr/>
        </p:nvPicPr>
        <p:blipFill rotWithShape="1">
          <a:blip r:embed="rId3" cstate="print">
            <a:extLst>
              <a:ext uri="{28A0092B-C50C-407E-A947-70E740481C1C}">
                <a14:useLocalDpi xmlns:a14="http://schemas.microsoft.com/office/drawing/2010/main" val="0"/>
              </a:ext>
            </a:extLst>
          </a:blip>
          <a:srcRect t="30545" b="24568"/>
          <a:stretch/>
        </p:blipFill>
        <p:spPr>
          <a:xfrm>
            <a:off x="3842134" y="5005616"/>
            <a:ext cx="1873803" cy="730599"/>
          </a:xfrm>
          <a:prstGeom prst="rect">
            <a:avLst/>
          </a:prstGeom>
        </p:spPr>
      </p:pic>
      <p:pic>
        <p:nvPicPr>
          <p:cNvPr id="28" name="Picture 27"/>
          <p:cNvPicPr>
            <a:picLocks noChangeAspect="1"/>
          </p:cNvPicPr>
          <p:nvPr/>
        </p:nvPicPr>
        <p:blipFill rotWithShape="1">
          <a:blip r:embed="rId3" cstate="print">
            <a:extLst>
              <a:ext uri="{28A0092B-C50C-407E-A947-70E740481C1C}">
                <a14:useLocalDpi xmlns:a14="http://schemas.microsoft.com/office/drawing/2010/main" val="0"/>
              </a:ext>
            </a:extLst>
          </a:blip>
          <a:srcRect t="30545" b="24568"/>
          <a:stretch/>
        </p:blipFill>
        <p:spPr>
          <a:xfrm>
            <a:off x="3842133" y="4837022"/>
            <a:ext cx="1873803" cy="730599"/>
          </a:xfrm>
          <a:prstGeom prst="rect">
            <a:avLst/>
          </a:prstGeom>
        </p:spPr>
      </p:pic>
      <p:pic>
        <p:nvPicPr>
          <p:cNvPr id="29" name="Picture 28"/>
          <p:cNvPicPr>
            <a:picLocks noChangeAspect="1"/>
          </p:cNvPicPr>
          <p:nvPr/>
        </p:nvPicPr>
        <p:blipFill rotWithShape="1">
          <a:blip r:embed="rId3" cstate="print">
            <a:extLst>
              <a:ext uri="{28A0092B-C50C-407E-A947-70E740481C1C}">
                <a14:useLocalDpi xmlns:a14="http://schemas.microsoft.com/office/drawing/2010/main" val="0"/>
              </a:ext>
            </a:extLst>
          </a:blip>
          <a:srcRect t="30545" b="24568"/>
          <a:stretch/>
        </p:blipFill>
        <p:spPr>
          <a:xfrm>
            <a:off x="3842134" y="4681791"/>
            <a:ext cx="1873803" cy="730599"/>
          </a:xfrm>
          <a:prstGeom prst="rect">
            <a:avLst/>
          </a:prstGeom>
        </p:spPr>
      </p:pic>
      <p:pic>
        <p:nvPicPr>
          <p:cNvPr id="30" name="Picture 29"/>
          <p:cNvPicPr>
            <a:picLocks noChangeAspect="1"/>
          </p:cNvPicPr>
          <p:nvPr/>
        </p:nvPicPr>
        <p:blipFill rotWithShape="1">
          <a:blip r:embed="rId3" cstate="print">
            <a:extLst>
              <a:ext uri="{28A0092B-C50C-407E-A947-70E740481C1C}">
                <a14:useLocalDpi xmlns:a14="http://schemas.microsoft.com/office/drawing/2010/main" val="0"/>
              </a:ext>
            </a:extLst>
          </a:blip>
          <a:srcRect t="30545" b="24568"/>
          <a:stretch/>
        </p:blipFill>
        <p:spPr>
          <a:xfrm>
            <a:off x="3842134" y="4499960"/>
            <a:ext cx="1873803" cy="730599"/>
          </a:xfrm>
          <a:prstGeom prst="rect">
            <a:avLst/>
          </a:prstGeom>
        </p:spPr>
      </p:pic>
      <p:sp>
        <p:nvSpPr>
          <p:cNvPr id="7" name="Footer Placeholder 6"/>
          <p:cNvSpPr>
            <a:spLocks noGrp="1"/>
          </p:cNvSpPr>
          <p:nvPr>
            <p:ph type="ftr" sz="quarter" idx="22"/>
          </p:nvPr>
        </p:nvSpPr>
        <p:spPr/>
        <p:txBody>
          <a:bodyPr/>
          <a:lstStyle/>
          <a:p>
            <a:r>
              <a:rPr lang="en-US"/>
              <a:t>HPE CONFIDENTIAL | AUTHORIZED HPE PARTNER USE ONLY</a:t>
            </a:r>
            <a:endParaRPr lang="en-US" dirty="0"/>
          </a:p>
        </p:txBody>
      </p:sp>
      <p:sp>
        <p:nvSpPr>
          <p:cNvPr id="8" name="Slide Number Placeholder 7"/>
          <p:cNvSpPr>
            <a:spLocks noGrp="1"/>
          </p:cNvSpPr>
          <p:nvPr>
            <p:ph type="sldNum" sz="quarter" idx="23"/>
          </p:nvPr>
        </p:nvSpPr>
        <p:spPr/>
        <p:txBody>
          <a:bodyPr/>
          <a:lstStyle/>
          <a:p>
            <a:pPr defTabSz="1088421">
              <a:buFontTx/>
              <a:buBlip>
                <a:blip r:embed="rId8"/>
              </a:buBlip>
            </a:pPr>
            <a:fld id="{104FC826-72BB-4AF1-BA01-A94F7396A7DC}" type="slidenum">
              <a:rPr lang="en-US" smtClean="0"/>
              <a:pPr defTabSz="1088421">
                <a:buFontTx/>
                <a:buBlip>
                  <a:blip r:embed="rId8"/>
                </a:buBlip>
              </a:pPr>
              <a:t>46</a:t>
            </a:fld>
            <a:endParaRPr lang="en-US" dirty="0"/>
          </a:p>
        </p:txBody>
      </p:sp>
    </p:spTree>
    <p:extLst>
      <p:ext uri="{BB962C8B-B14F-4D97-AF65-F5344CB8AC3E}">
        <p14:creationId xmlns:p14="http://schemas.microsoft.com/office/powerpoint/2010/main" val="2197583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ESG Economic validation—most cost-effective solution for edge</a:t>
            </a:r>
          </a:p>
        </p:txBody>
      </p:sp>
      <p:sp>
        <p:nvSpPr>
          <p:cNvPr id="4" name="Rectangle 3"/>
          <p:cNvSpPr/>
          <p:nvPr/>
        </p:nvSpPr>
        <p:spPr>
          <a:xfrm>
            <a:off x="582781" y="4507100"/>
            <a:ext cx="1824276" cy="1276993"/>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154" tIns="45576" rIns="91154" bIns="45576" numCol="1" spcCol="0" rtlCol="0" fromWordArt="0" anchor="ctr" anchorCtr="0" forceAA="0" compatLnSpc="1">
            <a:prstTxWarp prst="textNoShape">
              <a:avLst/>
            </a:prstTxWarp>
            <a:noAutofit/>
          </a:bodyPr>
          <a:lstStyle/>
          <a:p>
            <a:pPr algn="ctr" defTabSz="605950"/>
            <a:r>
              <a:rPr lang="en-US" sz="2394" b="1" dirty="0">
                <a:solidFill>
                  <a:schemeClr val="bg1"/>
                </a:solidFill>
                <a:latin typeface="MetricHPE" charset="0"/>
                <a:ea typeface="MetricHPE" charset="0"/>
                <a:cs typeface="MetricHPE" charset="0"/>
              </a:rPr>
              <a:t>66% less </a:t>
            </a:r>
          </a:p>
          <a:p>
            <a:pPr algn="ctr" defTabSz="605950"/>
            <a:r>
              <a:rPr lang="en-US" sz="2394" b="1" dirty="0">
                <a:solidFill>
                  <a:schemeClr val="bg1"/>
                </a:solidFill>
                <a:latin typeface="MetricHPE" charset="0"/>
                <a:ea typeface="MetricHPE" charset="0"/>
                <a:cs typeface="MetricHPE" charset="0"/>
              </a:rPr>
              <a:t>than Cloud</a:t>
            </a:r>
          </a:p>
        </p:txBody>
      </p:sp>
      <p:sp>
        <p:nvSpPr>
          <p:cNvPr id="9" name="Rectangle 8"/>
          <p:cNvSpPr/>
          <p:nvPr/>
        </p:nvSpPr>
        <p:spPr>
          <a:xfrm>
            <a:off x="4593779" y="4507100"/>
            <a:ext cx="1819721" cy="127699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154" tIns="45576" rIns="91154" bIns="45576" numCol="1" spcCol="0" rtlCol="0" fromWordArt="0" anchor="ctr" anchorCtr="0" forceAA="0" compatLnSpc="1">
            <a:prstTxWarp prst="textNoShape">
              <a:avLst/>
            </a:prstTxWarp>
            <a:noAutofit/>
          </a:bodyPr>
          <a:lstStyle/>
          <a:p>
            <a:pPr algn="ctr" defTabSz="605950"/>
            <a:r>
              <a:rPr lang="en-US" sz="2394" b="1" dirty="0">
                <a:solidFill>
                  <a:schemeClr val="bg1"/>
                </a:solidFill>
                <a:latin typeface="MetricHPE" charset="0"/>
                <a:ea typeface="MetricHPE" charset="0"/>
                <a:cs typeface="MetricHPE" charset="0"/>
              </a:rPr>
              <a:t>~$7.6M saved over 50 sites</a:t>
            </a:r>
          </a:p>
        </p:txBody>
      </p:sp>
      <p:sp>
        <p:nvSpPr>
          <p:cNvPr id="6" name="Rectangle 5"/>
          <p:cNvSpPr/>
          <p:nvPr/>
        </p:nvSpPr>
        <p:spPr>
          <a:xfrm>
            <a:off x="2588279" y="4507100"/>
            <a:ext cx="1824276" cy="127699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154" tIns="45576" rIns="91154" bIns="45576" numCol="1" spcCol="0" rtlCol="0" fromWordArt="0" anchor="ctr" anchorCtr="0" forceAA="0" compatLnSpc="1">
            <a:prstTxWarp prst="textNoShape">
              <a:avLst/>
            </a:prstTxWarp>
            <a:noAutofit/>
          </a:bodyPr>
          <a:lstStyle/>
          <a:p>
            <a:pPr algn="ctr" defTabSz="605950"/>
            <a:r>
              <a:rPr lang="en-US" sz="2394" b="1" dirty="0">
                <a:solidFill>
                  <a:schemeClr val="bg1"/>
                </a:solidFill>
                <a:latin typeface="MetricHPE" charset="0"/>
                <a:ea typeface="MetricHPE" charset="0"/>
                <a:cs typeface="MetricHPE" charset="0"/>
              </a:rPr>
              <a:t>28% less than other HCI</a:t>
            </a:r>
          </a:p>
        </p:txBody>
      </p:sp>
      <p:sp>
        <p:nvSpPr>
          <p:cNvPr id="5" name="Rectangle 4"/>
          <p:cNvSpPr/>
          <p:nvPr/>
        </p:nvSpPr>
        <p:spPr>
          <a:xfrm>
            <a:off x="6818745" y="5324466"/>
            <a:ext cx="5068455" cy="459627"/>
          </a:xfrm>
          <a:prstGeom prst="rect">
            <a:avLst/>
          </a:prstGeom>
        </p:spPr>
        <p:txBody>
          <a:bodyPr wrap="square">
            <a:spAutoFit/>
          </a:bodyPr>
          <a:lstStyle/>
          <a:p>
            <a:pPr defTabSz="909834">
              <a:spcAft>
                <a:spcPts val="598"/>
              </a:spcAft>
              <a:buClr>
                <a:srgbClr val="009ECC"/>
              </a:buClr>
              <a:buSzPts val="1400"/>
              <a:tabLst>
                <a:tab pos="113729" algn="l"/>
              </a:tabLst>
            </a:pPr>
            <a:r>
              <a:rPr lang="en-US" sz="1197" spc="-10" dirty="0">
                <a:solidFill>
                  <a:schemeClr val="bg1"/>
                </a:solidFill>
                <a:latin typeface="MetricHPE" charset="0"/>
                <a:ea typeface="MetricHPE" charset="0"/>
                <a:cs typeface="MetricHPE" charset="0"/>
                <a:hlinkClick r:id="rId3"/>
              </a:rPr>
              <a:t>Independent commissioned study conducted by ESG, Oct 2020</a:t>
            </a:r>
            <a:r>
              <a:rPr lang="en-US" sz="2394" spc="-10" dirty="0">
                <a:solidFill>
                  <a:schemeClr val="bg1"/>
                </a:solidFill>
                <a:latin typeface="MetricHPE" charset="0"/>
                <a:ea typeface="MetricHPE" charset="0"/>
                <a:cs typeface="MetricHPE" charset="0"/>
              </a:rPr>
              <a:t>	</a:t>
            </a:r>
          </a:p>
        </p:txBody>
      </p:sp>
      <p:pic>
        <p:nvPicPr>
          <p:cNvPr id="17" name="Picture 16"/>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582780" y="1295401"/>
            <a:ext cx="5830719" cy="2676076"/>
          </a:xfrm>
          <a:prstGeom prst="rect">
            <a:avLst/>
          </a:prstGeom>
          <a:noFill/>
        </p:spPr>
      </p:pic>
      <p:sp>
        <p:nvSpPr>
          <p:cNvPr id="15" name="TextBox 14"/>
          <p:cNvSpPr txBox="1"/>
          <p:nvPr/>
        </p:nvSpPr>
        <p:spPr>
          <a:xfrm>
            <a:off x="6670921" y="1027252"/>
            <a:ext cx="5216279" cy="4218591"/>
          </a:xfrm>
          <a:prstGeom prst="rect">
            <a:avLst/>
          </a:prstGeom>
          <a:noFill/>
          <a:ln w="57150">
            <a:noFill/>
            <a:miter lim="800000"/>
          </a:ln>
        </p:spPr>
        <p:txBody>
          <a:bodyPr wrap="square" lIns="182880" tIns="182880" rIns="182880" bIns="182880" rtlCol="0">
            <a:spAutoFit/>
          </a:bodyPr>
          <a:lstStyle/>
          <a:p>
            <a:pPr>
              <a:lnSpc>
                <a:spcPct val="90000"/>
              </a:lnSpc>
              <a:spcBef>
                <a:spcPts val="400"/>
              </a:spcBef>
            </a:pPr>
            <a:r>
              <a:rPr lang="en-US" sz="2800" b="1" dirty="0">
                <a:solidFill>
                  <a:schemeClr val="bg1"/>
                </a:solidFill>
              </a:rPr>
              <a:t>2-node highly available </a:t>
            </a:r>
          </a:p>
          <a:p>
            <a:pPr>
              <a:lnSpc>
                <a:spcPct val="90000"/>
              </a:lnSpc>
              <a:spcBef>
                <a:spcPts val="400"/>
              </a:spcBef>
            </a:pPr>
            <a:r>
              <a:rPr lang="en-US" sz="2800" b="1" dirty="0">
                <a:solidFill>
                  <a:schemeClr val="bg1"/>
                </a:solidFill>
              </a:rPr>
              <a:t>HPE SimpliVity 325 is most cost effective regarding: </a:t>
            </a:r>
          </a:p>
          <a:p>
            <a:pPr marL="285750" indent="-285750">
              <a:lnSpc>
                <a:spcPct val="90000"/>
              </a:lnSpc>
              <a:spcBef>
                <a:spcPts val="400"/>
              </a:spcBef>
              <a:buFont typeface="MetricHPE" panose="020B0503030202060203" pitchFamily="34" charset="0"/>
              <a:buChar char="•"/>
            </a:pPr>
            <a:r>
              <a:rPr lang="en-US" sz="2800" b="1" dirty="0">
                <a:solidFill>
                  <a:schemeClr val="bg1"/>
                </a:solidFill>
              </a:rPr>
              <a:t>Cost to acquire</a:t>
            </a:r>
          </a:p>
          <a:p>
            <a:pPr marL="285750" indent="-285750">
              <a:lnSpc>
                <a:spcPct val="90000"/>
              </a:lnSpc>
              <a:spcBef>
                <a:spcPts val="400"/>
              </a:spcBef>
              <a:buFont typeface="MetricHPE" panose="020B0503030202060203" pitchFamily="34" charset="0"/>
              <a:buChar char="•"/>
            </a:pPr>
            <a:r>
              <a:rPr lang="en-US" sz="2800" b="1" dirty="0">
                <a:solidFill>
                  <a:schemeClr val="bg1"/>
                </a:solidFill>
              </a:rPr>
              <a:t>Data protection costs</a:t>
            </a:r>
          </a:p>
          <a:p>
            <a:pPr marL="285750" indent="-285750">
              <a:lnSpc>
                <a:spcPct val="90000"/>
              </a:lnSpc>
              <a:spcBef>
                <a:spcPts val="400"/>
              </a:spcBef>
              <a:buFont typeface="MetricHPE" panose="020B0503030202060203" pitchFamily="34" charset="0"/>
              <a:buChar char="•"/>
            </a:pPr>
            <a:r>
              <a:rPr lang="en-US" sz="2800" b="1" dirty="0">
                <a:solidFill>
                  <a:schemeClr val="bg1"/>
                </a:solidFill>
              </a:rPr>
              <a:t>Space, power, cooling</a:t>
            </a:r>
          </a:p>
          <a:p>
            <a:pPr marL="285750" indent="-285750">
              <a:lnSpc>
                <a:spcPct val="90000"/>
              </a:lnSpc>
              <a:spcBef>
                <a:spcPts val="400"/>
              </a:spcBef>
              <a:buFont typeface="MetricHPE" panose="020B0503030202060203" pitchFamily="34" charset="0"/>
              <a:buChar char="•"/>
            </a:pPr>
            <a:r>
              <a:rPr lang="en-US" sz="2800" b="1" dirty="0">
                <a:solidFill>
                  <a:schemeClr val="bg1"/>
                </a:solidFill>
              </a:rPr>
              <a:t>Admin costs</a:t>
            </a:r>
          </a:p>
          <a:p>
            <a:pPr marL="285750" indent="-285750">
              <a:lnSpc>
                <a:spcPct val="90000"/>
              </a:lnSpc>
              <a:spcBef>
                <a:spcPts val="400"/>
              </a:spcBef>
              <a:buFont typeface="MetricHPE" panose="020B0503030202060203" pitchFamily="34" charset="0"/>
              <a:buChar char="•"/>
            </a:pPr>
            <a:r>
              <a:rPr lang="en-US" sz="2800" b="1" dirty="0">
                <a:solidFill>
                  <a:schemeClr val="bg1"/>
                </a:solidFill>
              </a:rPr>
              <a:t>Support</a:t>
            </a:r>
          </a:p>
          <a:p>
            <a:pPr marL="285750" indent="-285750" algn="l">
              <a:lnSpc>
                <a:spcPct val="90000"/>
              </a:lnSpc>
              <a:spcBef>
                <a:spcPts val="400"/>
              </a:spcBef>
              <a:buFont typeface="MetricHPE" panose="020B0604020202020204" pitchFamily="34" charset="0"/>
              <a:buChar char="•"/>
            </a:pPr>
            <a:endParaRPr lang="en-US" sz="2800" b="1" dirty="0">
              <a:solidFill>
                <a:schemeClr val="bg1"/>
              </a:solidFill>
            </a:endParaRPr>
          </a:p>
        </p:txBody>
      </p:sp>
      <p:sp>
        <p:nvSpPr>
          <p:cNvPr id="3" name="Footer Placeholder 2"/>
          <p:cNvSpPr>
            <a:spLocks noGrp="1"/>
          </p:cNvSpPr>
          <p:nvPr>
            <p:ph type="ftr" sz="quarter" idx="10"/>
          </p:nvPr>
        </p:nvSpPr>
        <p:spPr/>
        <p:txBody>
          <a:bodyPr/>
          <a:lstStyle/>
          <a:p>
            <a:r>
              <a:rPr lang="en-US"/>
              <a:t>HPE CONFIDENTIAL | AUTHORIZED HPE PARTNER USE ONLY</a:t>
            </a:r>
            <a:endParaRPr lang="en-US" dirty="0"/>
          </a:p>
        </p:txBody>
      </p:sp>
      <p:sp>
        <p:nvSpPr>
          <p:cNvPr id="7" name="Slide Number Placeholder 6"/>
          <p:cNvSpPr>
            <a:spLocks noGrp="1"/>
          </p:cNvSpPr>
          <p:nvPr>
            <p:ph type="sldNum" sz="quarter" idx="11"/>
          </p:nvPr>
        </p:nvSpPr>
        <p:spPr/>
        <p:txBody>
          <a:bodyPr/>
          <a:lstStyle/>
          <a:p>
            <a:pPr defTabSz="1088421">
              <a:buFontTx/>
              <a:buBlip>
                <a:blip r:embed="rId5"/>
              </a:buBlip>
            </a:pPr>
            <a:fld id="{104FC826-72BB-4AF1-BA01-A94F7396A7DC}" type="slidenum">
              <a:rPr lang="en-US" smtClean="0"/>
              <a:pPr defTabSz="1088421">
                <a:buFontTx/>
                <a:buBlip>
                  <a:blip r:embed="rId5"/>
                </a:buBlip>
              </a:pPr>
              <a:t>47</a:t>
            </a:fld>
            <a:endParaRPr lang="en-US" dirty="0"/>
          </a:p>
        </p:txBody>
      </p:sp>
    </p:spTree>
    <p:extLst>
      <p:ext uri="{BB962C8B-B14F-4D97-AF65-F5344CB8AC3E}">
        <p14:creationId xmlns:p14="http://schemas.microsoft.com/office/powerpoint/2010/main" val="37531733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 name="Title 35">
            <a:extLst>
              <a:ext uri="{FF2B5EF4-FFF2-40B4-BE49-F238E27FC236}">
                <a16:creationId xmlns:a16="http://schemas.microsoft.com/office/drawing/2014/main" id="{7BFAF9D8-C4BD-FB4E-9DEE-BA964B612A5C}"/>
              </a:ext>
            </a:extLst>
          </p:cNvPr>
          <p:cNvSpPr>
            <a:spLocks noGrp="1"/>
          </p:cNvSpPr>
          <p:nvPr>
            <p:ph type="title"/>
          </p:nvPr>
        </p:nvSpPr>
        <p:spPr/>
        <p:txBody>
          <a:bodyPr/>
          <a:lstStyle/>
          <a:p>
            <a:r>
              <a:rPr lang="en-US"/>
              <a:t>HPE SimpliVity for VDI</a:t>
            </a:r>
            <a:endParaRPr lang="en-US" dirty="0"/>
          </a:p>
        </p:txBody>
      </p:sp>
      <p:grpSp>
        <p:nvGrpSpPr>
          <p:cNvPr id="10" name="Group 9">
            <a:extLst>
              <a:ext uri="{FF2B5EF4-FFF2-40B4-BE49-F238E27FC236}">
                <a16:creationId xmlns:a16="http://schemas.microsoft.com/office/drawing/2014/main" id="{7CE89550-5E18-4D54-AB61-B459C914F1DF}"/>
              </a:ext>
            </a:extLst>
          </p:cNvPr>
          <p:cNvGrpSpPr>
            <a:grpSpLocks/>
          </p:cNvGrpSpPr>
          <p:nvPr/>
        </p:nvGrpSpPr>
        <p:grpSpPr>
          <a:xfrm>
            <a:off x="3009977" y="1055690"/>
            <a:ext cx="9048673" cy="4821833"/>
            <a:chOff x="3009977" y="1074888"/>
            <a:chExt cx="9048673" cy="4821833"/>
          </a:xfrm>
        </p:grpSpPr>
        <p:sp>
          <p:nvSpPr>
            <p:cNvPr id="23" name="object 24">
              <a:extLst>
                <a:ext uri="{FF2B5EF4-FFF2-40B4-BE49-F238E27FC236}">
                  <a16:creationId xmlns:a16="http://schemas.microsoft.com/office/drawing/2014/main" id="{28E5BAED-E211-554B-9D07-3CDAF185279D}"/>
                </a:ext>
              </a:extLst>
            </p:cNvPr>
            <p:cNvSpPr txBox="1"/>
            <p:nvPr/>
          </p:nvSpPr>
          <p:spPr>
            <a:xfrm>
              <a:off x="3009977" y="1074888"/>
              <a:ext cx="9048673" cy="4821833"/>
            </a:xfrm>
            <a:prstGeom prst="rect">
              <a:avLst/>
            </a:prstGeom>
            <a:noFill/>
            <a:ln w="50800">
              <a:noFill/>
            </a:ln>
          </p:spPr>
          <p:txBody>
            <a:bodyPr vert="horz" wrap="square" lIns="0" tIns="0" rIns="0" bIns="0" rtlCol="0">
              <a:noAutofit/>
            </a:bodyPr>
            <a:lstStyle/>
            <a:p>
              <a:pPr marL="2726690"/>
              <a:r>
                <a:rPr sz="2000" spc="5" dirty="0">
                  <a:solidFill>
                    <a:schemeClr val="bg1"/>
                  </a:solidFill>
                  <a:latin typeface="MetricHPE"/>
                  <a:cs typeface="MetricHPE"/>
                </a:rPr>
                <a:t>Excellent desktop performance with or without hardware acceleration</a:t>
              </a:r>
            </a:p>
            <a:p>
              <a:pPr marL="2726690">
                <a:spcBef>
                  <a:spcPts val="17"/>
                </a:spcBef>
              </a:pPr>
              <a:endParaRPr sz="2000" spc="5" dirty="0">
                <a:solidFill>
                  <a:schemeClr val="bg1"/>
                </a:solidFill>
                <a:latin typeface="MetricHPE"/>
                <a:cs typeface="MetricHPE"/>
              </a:endParaRPr>
            </a:p>
            <a:p>
              <a:pPr marL="2726690" marR="544830"/>
              <a:r>
                <a:rPr sz="2000" spc="5" dirty="0">
                  <a:solidFill>
                    <a:schemeClr val="bg1"/>
                  </a:solidFill>
                  <a:latin typeface="MetricHPE"/>
                  <a:cs typeface="MetricHPE"/>
                </a:rPr>
                <a:t>More desktops on less hardware reduce capital expenditure (CAPEX) and operational expenditure (OPEX)</a:t>
              </a:r>
            </a:p>
            <a:p>
              <a:pPr marL="2726690">
                <a:spcBef>
                  <a:spcPts val="819"/>
                </a:spcBef>
              </a:pPr>
              <a:endParaRPr lang="en-US" sz="2000" spc="5" dirty="0">
                <a:solidFill>
                  <a:schemeClr val="bg1"/>
                </a:solidFill>
                <a:latin typeface="MetricHPE"/>
                <a:cs typeface="MetricHPE"/>
              </a:endParaRPr>
            </a:p>
            <a:p>
              <a:pPr marL="2726690">
                <a:spcBef>
                  <a:spcPts val="819"/>
                </a:spcBef>
              </a:pPr>
              <a:r>
                <a:rPr sz="2000" spc="5" dirty="0">
                  <a:solidFill>
                    <a:schemeClr val="bg1"/>
                  </a:solidFill>
                  <a:latin typeface="MetricHPE"/>
                  <a:cs typeface="MetricHPE"/>
                </a:rPr>
                <a:t>Linear scaling in affordable increments</a:t>
              </a:r>
              <a:r>
                <a:rPr lang="en-US" sz="2000" spc="5" dirty="0">
                  <a:solidFill>
                    <a:schemeClr val="bg1"/>
                  </a:solidFill>
                  <a:latin typeface="MetricHPE"/>
                  <a:cs typeface="MetricHPE"/>
                </a:rPr>
                <a:t> - </a:t>
              </a:r>
              <a:r>
                <a:rPr sz="2000" spc="5" dirty="0">
                  <a:solidFill>
                    <a:schemeClr val="bg1"/>
                  </a:solidFill>
                  <a:latin typeface="MetricHPE"/>
                  <a:cs typeface="MetricHPE"/>
                </a:rPr>
                <a:t>from pilot to production</a:t>
              </a:r>
            </a:p>
            <a:p>
              <a:pPr marL="2726690">
                <a:spcBef>
                  <a:spcPts val="10"/>
                </a:spcBef>
              </a:pPr>
              <a:endParaRPr sz="2000" spc="5" dirty="0">
                <a:solidFill>
                  <a:schemeClr val="bg1"/>
                </a:solidFill>
                <a:latin typeface="MetricHPE"/>
                <a:cs typeface="MetricHPE"/>
              </a:endParaRPr>
            </a:p>
            <a:p>
              <a:pPr marL="2726690"/>
              <a:endParaRPr lang="en-US" sz="2000" spc="5" dirty="0">
                <a:solidFill>
                  <a:schemeClr val="bg1"/>
                </a:solidFill>
                <a:latin typeface="MetricHPE"/>
                <a:cs typeface="MetricHPE"/>
              </a:endParaRPr>
            </a:p>
            <a:p>
              <a:pPr marL="2726690"/>
              <a:r>
                <a:rPr sz="2000" spc="5" dirty="0">
                  <a:solidFill>
                    <a:schemeClr val="bg1"/>
                  </a:solidFill>
                  <a:latin typeface="MetricHPE"/>
                  <a:cs typeface="MetricHPE"/>
                </a:rPr>
                <a:t>Built-in data protection for client virtualization server workloads</a:t>
              </a:r>
            </a:p>
            <a:p>
              <a:pPr marL="2726690">
                <a:spcBef>
                  <a:spcPts val="17"/>
                </a:spcBef>
              </a:pPr>
              <a:endParaRPr sz="2000" spc="5" dirty="0">
                <a:solidFill>
                  <a:schemeClr val="bg1"/>
                </a:solidFill>
                <a:latin typeface="MetricHPE"/>
                <a:cs typeface="MetricHPE"/>
              </a:endParaRPr>
            </a:p>
            <a:p>
              <a:pPr marL="2726690" marR="185420"/>
              <a:endParaRPr lang="en-US" sz="2000" spc="5" dirty="0">
                <a:solidFill>
                  <a:schemeClr val="bg1"/>
                </a:solidFill>
                <a:latin typeface="MetricHPE"/>
                <a:cs typeface="MetricHPE"/>
              </a:endParaRPr>
            </a:p>
            <a:p>
              <a:pPr marL="2726690" marR="185420"/>
              <a:r>
                <a:rPr sz="2000" spc="5" dirty="0">
                  <a:solidFill>
                    <a:schemeClr val="bg1"/>
                  </a:solidFill>
                  <a:latin typeface="MetricHPE"/>
                  <a:cs typeface="MetricHPE"/>
                </a:rPr>
                <a:t>No single points of failure</a:t>
              </a:r>
              <a:r>
                <a:rPr lang="en-US" sz="2000" spc="5" dirty="0">
                  <a:solidFill>
                    <a:schemeClr val="bg1"/>
                  </a:solidFill>
                  <a:latin typeface="MetricHPE"/>
                  <a:cs typeface="MetricHPE"/>
                </a:rPr>
                <a:t>: </a:t>
              </a:r>
              <a:r>
                <a:rPr sz="2000" spc="5" dirty="0">
                  <a:solidFill>
                    <a:schemeClr val="bg1"/>
                  </a:solidFill>
                  <a:latin typeface="MetricHPE"/>
                  <a:cs typeface="MetricHPE"/>
                </a:rPr>
                <a:t>resiliency to withstand component failure without VM downtime and node failure with no loss of data</a:t>
              </a:r>
            </a:p>
          </p:txBody>
        </p:sp>
        <p:grpSp>
          <p:nvGrpSpPr>
            <p:cNvPr id="9" name="Group 8">
              <a:extLst>
                <a:ext uri="{FF2B5EF4-FFF2-40B4-BE49-F238E27FC236}">
                  <a16:creationId xmlns:a16="http://schemas.microsoft.com/office/drawing/2014/main" id="{1C59F1FF-1746-489F-9243-C86F9CAB3F1E}"/>
                </a:ext>
              </a:extLst>
            </p:cNvPr>
            <p:cNvGrpSpPr/>
            <p:nvPr/>
          </p:nvGrpSpPr>
          <p:grpSpPr>
            <a:xfrm>
              <a:off x="3115476" y="1074888"/>
              <a:ext cx="2485224" cy="4565328"/>
              <a:chOff x="3115476" y="1074888"/>
              <a:chExt cx="2485224" cy="4565328"/>
            </a:xfrm>
          </p:grpSpPr>
          <p:sp>
            <p:nvSpPr>
              <p:cNvPr id="7" name="object 8">
                <a:extLst>
                  <a:ext uri="{FF2B5EF4-FFF2-40B4-BE49-F238E27FC236}">
                    <a16:creationId xmlns:a16="http://schemas.microsoft.com/office/drawing/2014/main" id="{F18BCA6B-F301-2C44-AD7F-BBD02194278C}"/>
                  </a:ext>
                </a:extLst>
              </p:cNvPr>
              <p:cNvSpPr/>
              <p:nvPr/>
            </p:nvSpPr>
            <p:spPr>
              <a:xfrm>
                <a:off x="3115476" y="1074888"/>
                <a:ext cx="704174" cy="4565328"/>
              </a:xfrm>
              <a:custGeom>
                <a:avLst/>
                <a:gdLst/>
                <a:ahLst/>
                <a:cxnLst/>
                <a:rect l="l" t="t" r="r" b="b"/>
                <a:pathLst>
                  <a:path w="269875" h="1432560">
                    <a:moveTo>
                      <a:pt x="33705" y="1432013"/>
                    </a:moveTo>
                    <a:lnTo>
                      <a:pt x="75095" y="1382095"/>
                    </a:lnTo>
                    <a:lnTo>
                      <a:pt x="113224" y="1326700"/>
                    </a:lnTo>
                    <a:lnTo>
                      <a:pt x="147832" y="1266218"/>
                    </a:lnTo>
                    <a:lnTo>
                      <a:pt x="178663" y="1201038"/>
                    </a:lnTo>
                    <a:lnTo>
                      <a:pt x="205459" y="1131550"/>
                    </a:lnTo>
                    <a:lnTo>
                      <a:pt x="217262" y="1095313"/>
                    </a:lnTo>
                    <a:lnTo>
                      <a:pt x="227960" y="1058145"/>
                    </a:lnTo>
                    <a:lnTo>
                      <a:pt x="237521" y="1020094"/>
                    </a:lnTo>
                    <a:lnTo>
                      <a:pt x="245911" y="981210"/>
                    </a:lnTo>
                    <a:lnTo>
                      <a:pt x="253099" y="941541"/>
                    </a:lnTo>
                    <a:lnTo>
                      <a:pt x="259052" y="901137"/>
                    </a:lnTo>
                    <a:lnTo>
                      <a:pt x="263739" y="860045"/>
                    </a:lnTo>
                    <a:lnTo>
                      <a:pt x="267126" y="818314"/>
                    </a:lnTo>
                    <a:lnTo>
                      <a:pt x="269182" y="775994"/>
                    </a:lnTo>
                    <a:lnTo>
                      <a:pt x="269874" y="733132"/>
                    </a:lnTo>
                    <a:lnTo>
                      <a:pt x="269072" y="687014"/>
                    </a:lnTo>
                    <a:lnTo>
                      <a:pt x="266693" y="641528"/>
                    </a:lnTo>
                    <a:lnTo>
                      <a:pt x="262776" y="596733"/>
                    </a:lnTo>
                    <a:lnTo>
                      <a:pt x="257362" y="552691"/>
                    </a:lnTo>
                    <a:lnTo>
                      <a:pt x="250492" y="509463"/>
                    </a:lnTo>
                    <a:lnTo>
                      <a:pt x="242205" y="467109"/>
                    </a:lnTo>
                    <a:lnTo>
                      <a:pt x="232541" y="425691"/>
                    </a:lnTo>
                    <a:lnTo>
                      <a:pt x="221542" y="385268"/>
                    </a:lnTo>
                    <a:lnTo>
                      <a:pt x="209247" y="345902"/>
                    </a:lnTo>
                    <a:lnTo>
                      <a:pt x="195697" y="307654"/>
                    </a:lnTo>
                    <a:lnTo>
                      <a:pt x="180931" y="270584"/>
                    </a:lnTo>
                    <a:lnTo>
                      <a:pt x="164991" y="234752"/>
                    </a:lnTo>
                    <a:lnTo>
                      <a:pt x="147916" y="200221"/>
                    </a:lnTo>
                    <a:lnTo>
                      <a:pt x="110522" y="135301"/>
                    </a:lnTo>
                    <a:lnTo>
                      <a:pt x="69073" y="76308"/>
                    </a:lnTo>
                    <a:lnTo>
                      <a:pt x="23890" y="23731"/>
                    </a:lnTo>
                    <a:lnTo>
                      <a:pt x="0" y="0"/>
                    </a:lnTo>
                  </a:path>
                </a:pathLst>
              </a:custGeom>
              <a:ln w="38100" cap="flat" cmpd="sng" algn="ctr">
                <a:solidFill>
                  <a:schemeClr val="accent2">
                    <a:lumMod val="50000"/>
                  </a:schemeClr>
                </a:solidFill>
                <a:prstDash val="solid"/>
                <a:round/>
                <a:headEnd type="none" w="med" len="med"/>
                <a:tailEnd type="none" w="med" len="med"/>
              </a:ln>
            </p:spPr>
            <p:txBody>
              <a:bodyPr wrap="square" lIns="0" tIns="0" rIns="0" bIns="0" rtlCol="0"/>
              <a:lstStyle/>
              <a:p>
                <a:endParaRPr>
                  <a:solidFill>
                    <a:schemeClr val="bg1"/>
                  </a:solidFill>
                </a:endParaRPr>
              </a:p>
            </p:txBody>
          </p:sp>
          <p:sp>
            <p:nvSpPr>
              <p:cNvPr id="11" name="object 12">
                <a:extLst>
                  <a:ext uri="{FF2B5EF4-FFF2-40B4-BE49-F238E27FC236}">
                    <a16:creationId xmlns:a16="http://schemas.microsoft.com/office/drawing/2014/main" id="{E0C1C9D8-27B3-CA49-B883-78BCB7DC4BF0}"/>
                  </a:ext>
                </a:extLst>
              </p:cNvPr>
              <p:cNvSpPr/>
              <p:nvPr/>
            </p:nvSpPr>
            <p:spPr>
              <a:xfrm>
                <a:off x="3245161" y="1258405"/>
                <a:ext cx="2355539" cy="45719"/>
              </a:xfrm>
              <a:custGeom>
                <a:avLst/>
                <a:gdLst/>
                <a:ahLst/>
                <a:cxnLst/>
                <a:rect l="l" t="t" r="r" b="b"/>
                <a:pathLst>
                  <a:path w="420369">
                    <a:moveTo>
                      <a:pt x="0" y="0"/>
                    </a:moveTo>
                    <a:lnTo>
                      <a:pt x="420243" y="0"/>
                    </a:lnTo>
                  </a:path>
                </a:pathLst>
              </a:custGeom>
              <a:ln w="25400" cap="flat" cmpd="sng" algn="ctr">
                <a:solidFill>
                  <a:schemeClr val="accent2">
                    <a:lumMod val="50000"/>
                  </a:schemeClr>
                </a:solidFill>
                <a:prstDash val="solid"/>
                <a:round/>
                <a:headEnd type="none" w="med" len="med"/>
                <a:tailEnd type="none" w="med" len="med"/>
              </a:ln>
            </p:spPr>
            <p:txBody>
              <a:bodyPr wrap="square" lIns="0" tIns="0" rIns="0" bIns="0" rtlCol="0"/>
              <a:lstStyle/>
              <a:p>
                <a:endParaRPr>
                  <a:solidFill>
                    <a:schemeClr val="bg1"/>
                  </a:solidFill>
                </a:endParaRPr>
              </a:p>
            </p:txBody>
          </p:sp>
          <p:sp>
            <p:nvSpPr>
              <p:cNvPr id="25" name="object 12">
                <a:extLst>
                  <a:ext uri="{FF2B5EF4-FFF2-40B4-BE49-F238E27FC236}">
                    <a16:creationId xmlns:a16="http://schemas.microsoft.com/office/drawing/2014/main" id="{E062D467-AE42-D741-BA5E-B5263236219A}"/>
                  </a:ext>
                </a:extLst>
              </p:cNvPr>
              <p:cNvSpPr/>
              <p:nvPr/>
            </p:nvSpPr>
            <p:spPr>
              <a:xfrm>
                <a:off x="3646842" y="2157061"/>
                <a:ext cx="1953857" cy="72610"/>
              </a:xfrm>
              <a:custGeom>
                <a:avLst/>
                <a:gdLst/>
                <a:ahLst/>
                <a:cxnLst/>
                <a:rect l="l" t="t" r="r" b="b"/>
                <a:pathLst>
                  <a:path w="420369">
                    <a:moveTo>
                      <a:pt x="0" y="0"/>
                    </a:moveTo>
                    <a:lnTo>
                      <a:pt x="420243" y="0"/>
                    </a:lnTo>
                  </a:path>
                </a:pathLst>
              </a:custGeom>
              <a:ln w="25400" cap="flat" cmpd="sng" algn="ctr">
                <a:solidFill>
                  <a:schemeClr val="accent2">
                    <a:lumMod val="50000"/>
                  </a:schemeClr>
                </a:solidFill>
                <a:prstDash val="solid"/>
                <a:round/>
                <a:headEnd type="none" w="med" len="med"/>
                <a:tailEnd type="none" w="med" len="med"/>
              </a:ln>
            </p:spPr>
            <p:txBody>
              <a:bodyPr wrap="square" lIns="0" tIns="0" rIns="0" bIns="0" rtlCol="0"/>
              <a:lstStyle/>
              <a:p>
                <a:endParaRPr>
                  <a:solidFill>
                    <a:schemeClr val="bg1"/>
                  </a:solidFill>
                </a:endParaRPr>
              </a:p>
            </p:txBody>
          </p:sp>
          <p:sp>
            <p:nvSpPr>
              <p:cNvPr id="26" name="object 12">
                <a:extLst>
                  <a:ext uri="{FF2B5EF4-FFF2-40B4-BE49-F238E27FC236}">
                    <a16:creationId xmlns:a16="http://schemas.microsoft.com/office/drawing/2014/main" id="{F0746797-E318-0D46-87C3-ED3BFEBBE596}"/>
                  </a:ext>
                </a:extLst>
              </p:cNvPr>
              <p:cNvSpPr/>
              <p:nvPr/>
            </p:nvSpPr>
            <p:spPr>
              <a:xfrm>
                <a:off x="3819650" y="3278936"/>
                <a:ext cx="1781049" cy="45719"/>
              </a:xfrm>
              <a:custGeom>
                <a:avLst/>
                <a:gdLst/>
                <a:ahLst/>
                <a:cxnLst/>
                <a:rect l="l" t="t" r="r" b="b"/>
                <a:pathLst>
                  <a:path w="420369">
                    <a:moveTo>
                      <a:pt x="0" y="0"/>
                    </a:moveTo>
                    <a:lnTo>
                      <a:pt x="420243" y="0"/>
                    </a:lnTo>
                  </a:path>
                </a:pathLst>
              </a:custGeom>
              <a:ln w="25400" cap="flat" cmpd="sng" algn="ctr">
                <a:solidFill>
                  <a:schemeClr val="accent2">
                    <a:lumMod val="50000"/>
                  </a:schemeClr>
                </a:solidFill>
                <a:prstDash val="solid"/>
                <a:round/>
                <a:headEnd type="none" w="med" len="med"/>
                <a:tailEnd type="none" w="med" len="med"/>
              </a:ln>
            </p:spPr>
            <p:txBody>
              <a:bodyPr wrap="square" lIns="0" tIns="0" rIns="0" bIns="0" rtlCol="0"/>
              <a:lstStyle/>
              <a:p>
                <a:endParaRPr>
                  <a:solidFill>
                    <a:schemeClr val="bg1"/>
                  </a:solidFill>
                </a:endParaRPr>
              </a:p>
            </p:txBody>
          </p:sp>
          <p:sp>
            <p:nvSpPr>
              <p:cNvPr id="27" name="object 12">
                <a:extLst>
                  <a:ext uri="{FF2B5EF4-FFF2-40B4-BE49-F238E27FC236}">
                    <a16:creationId xmlns:a16="http://schemas.microsoft.com/office/drawing/2014/main" id="{75368D1B-A8B8-0742-947E-3C100F784A45}"/>
                  </a:ext>
                </a:extLst>
              </p:cNvPr>
              <p:cNvSpPr/>
              <p:nvPr/>
            </p:nvSpPr>
            <p:spPr>
              <a:xfrm>
                <a:off x="3769502" y="4188349"/>
                <a:ext cx="1831197" cy="45719"/>
              </a:xfrm>
              <a:custGeom>
                <a:avLst/>
                <a:gdLst/>
                <a:ahLst/>
                <a:cxnLst/>
                <a:rect l="l" t="t" r="r" b="b"/>
                <a:pathLst>
                  <a:path w="420369">
                    <a:moveTo>
                      <a:pt x="0" y="0"/>
                    </a:moveTo>
                    <a:lnTo>
                      <a:pt x="420243" y="0"/>
                    </a:lnTo>
                  </a:path>
                </a:pathLst>
              </a:custGeom>
              <a:ln w="25400" cap="flat" cmpd="sng" algn="ctr">
                <a:solidFill>
                  <a:schemeClr val="accent2">
                    <a:lumMod val="50000"/>
                  </a:schemeClr>
                </a:solidFill>
                <a:prstDash val="solid"/>
                <a:round/>
                <a:headEnd type="none" w="med" len="med"/>
                <a:tailEnd type="none" w="med" len="med"/>
              </a:ln>
            </p:spPr>
            <p:txBody>
              <a:bodyPr wrap="square" lIns="0" tIns="0" rIns="0" bIns="0" rtlCol="0"/>
              <a:lstStyle/>
              <a:p>
                <a:endParaRPr>
                  <a:solidFill>
                    <a:schemeClr val="bg1"/>
                  </a:solidFill>
                </a:endParaRPr>
              </a:p>
            </p:txBody>
          </p:sp>
          <p:sp>
            <p:nvSpPr>
              <p:cNvPr id="28" name="object 12">
                <a:extLst>
                  <a:ext uri="{FF2B5EF4-FFF2-40B4-BE49-F238E27FC236}">
                    <a16:creationId xmlns:a16="http://schemas.microsoft.com/office/drawing/2014/main" id="{FB6D1590-9D44-524C-9FB9-B25EE854A80A}"/>
                  </a:ext>
                </a:extLst>
              </p:cNvPr>
              <p:cNvSpPr/>
              <p:nvPr/>
            </p:nvSpPr>
            <p:spPr>
              <a:xfrm flipV="1">
                <a:off x="3486150" y="5070862"/>
                <a:ext cx="2114549" cy="45719"/>
              </a:xfrm>
              <a:custGeom>
                <a:avLst/>
                <a:gdLst/>
                <a:ahLst/>
                <a:cxnLst/>
                <a:rect l="l" t="t" r="r" b="b"/>
                <a:pathLst>
                  <a:path w="420369">
                    <a:moveTo>
                      <a:pt x="0" y="0"/>
                    </a:moveTo>
                    <a:lnTo>
                      <a:pt x="420243" y="0"/>
                    </a:lnTo>
                  </a:path>
                </a:pathLst>
              </a:custGeom>
              <a:ln w="25400" cap="flat" cmpd="sng" algn="ctr">
                <a:solidFill>
                  <a:schemeClr val="accent2">
                    <a:lumMod val="50000"/>
                  </a:schemeClr>
                </a:solidFill>
                <a:prstDash val="solid"/>
                <a:round/>
                <a:headEnd type="none" w="med" len="med"/>
                <a:tailEnd type="none" w="med" len="med"/>
              </a:ln>
            </p:spPr>
            <p:txBody>
              <a:bodyPr wrap="square" lIns="0" tIns="0" rIns="0" bIns="0" rtlCol="0"/>
              <a:lstStyle/>
              <a:p>
                <a:endParaRPr>
                  <a:solidFill>
                    <a:schemeClr val="bg1"/>
                  </a:solidFill>
                </a:endParaRPr>
              </a:p>
            </p:txBody>
          </p:sp>
        </p:grpSp>
      </p:grpSp>
      <p:sp>
        <p:nvSpPr>
          <p:cNvPr id="30" name="object 12">
            <a:extLst>
              <a:ext uri="{FF2B5EF4-FFF2-40B4-BE49-F238E27FC236}">
                <a16:creationId xmlns:a16="http://schemas.microsoft.com/office/drawing/2014/main" id="{FD040127-1EBD-F744-AC33-FEB9C0F84A73}"/>
              </a:ext>
            </a:extLst>
          </p:cNvPr>
          <p:cNvSpPr>
            <a:spLocks/>
          </p:cNvSpPr>
          <p:nvPr/>
        </p:nvSpPr>
        <p:spPr>
          <a:xfrm>
            <a:off x="1457456" y="3073695"/>
            <a:ext cx="898633" cy="1554657"/>
          </a:xfrm>
          <a:custGeom>
            <a:avLst/>
            <a:gdLst/>
            <a:ahLst/>
            <a:cxnLst/>
            <a:rect l="l" t="t" r="r" b="b"/>
            <a:pathLst>
              <a:path w="673100" h="1050925">
                <a:moveTo>
                  <a:pt x="0" y="1050416"/>
                </a:moveTo>
                <a:lnTo>
                  <a:pt x="673049" y="0"/>
                </a:lnTo>
              </a:path>
            </a:pathLst>
          </a:custGeom>
          <a:ln w="31076">
            <a:solidFill>
              <a:srgbClr val="A6A6A6"/>
            </a:solidFill>
            <a:prstDash val="dash"/>
          </a:ln>
        </p:spPr>
        <p:txBody>
          <a:bodyPr wrap="square" lIns="0" tIns="0" rIns="0" bIns="0" rtlCol="0"/>
          <a:lstStyle/>
          <a:p>
            <a:endParaRPr/>
          </a:p>
        </p:txBody>
      </p:sp>
      <p:sp>
        <p:nvSpPr>
          <p:cNvPr id="31" name="object 13">
            <a:extLst>
              <a:ext uri="{FF2B5EF4-FFF2-40B4-BE49-F238E27FC236}">
                <a16:creationId xmlns:a16="http://schemas.microsoft.com/office/drawing/2014/main" id="{056974EE-4E2F-304F-8F96-3B62A08DFD0E}"/>
              </a:ext>
            </a:extLst>
          </p:cNvPr>
          <p:cNvSpPr/>
          <p:nvPr/>
        </p:nvSpPr>
        <p:spPr>
          <a:xfrm>
            <a:off x="1671093" y="1487149"/>
            <a:ext cx="684996" cy="1437236"/>
          </a:xfrm>
          <a:custGeom>
            <a:avLst/>
            <a:gdLst/>
            <a:ahLst/>
            <a:cxnLst/>
            <a:rect l="l" t="t" r="r" b="b"/>
            <a:pathLst>
              <a:path w="513080" h="971550">
                <a:moveTo>
                  <a:pt x="0" y="0"/>
                </a:moveTo>
                <a:lnTo>
                  <a:pt x="513080" y="971245"/>
                </a:lnTo>
              </a:path>
            </a:pathLst>
          </a:custGeom>
          <a:ln w="31076">
            <a:solidFill>
              <a:srgbClr val="A6A6A6"/>
            </a:solidFill>
            <a:prstDash val="dash"/>
          </a:ln>
        </p:spPr>
        <p:txBody>
          <a:bodyPr wrap="square" lIns="0" tIns="0" rIns="0" bIns="0" rtlCol="0"/>
          <a:lstStyle/>
          <a:p>
            <a:endParaRPr/>
          </a:p>
        </p:txBody>
      </p:sp>
      <p:grpSp>
        <p:nvGrpSpPr>
          <p:cNvPr id="2" name="Group 1">
            <a:extLst>
              <a:ext uri="{FF2B5EF4-FFF2-40B4-BE49-F238E27FC236}">
                <a16:creationId xmlns:a16="http://schemas.microsoft.com/office/drawing/2014/main" id="{0F7C4593-5AA7-481B-B4F9-232202C94759}"/>
              </a:ext>
            </a:extLst>
          </p:cNvPr>
          <p:cNvGrpSpPr/>
          <p:nvPr/>
        </p:nvGrpSpPr>
        <p:grpSpPr>
          <a:xfrm>
            <a:off x="1811847" y="2714435"/>
            <a:ext cx="1379843" cy="718520"/>
            <a:chOff x="1599371" y="2103016"/>
            <a:chExt cx="1379843" cy="718520"/>
          </a:xfrm>
        </p:grpSpPr>
        <p:sp>
          <p:nvSpPr>
            <p:cNvPr id="32" name="object 14">
              <a:extLst>
                <a:ext uri="{FF2B5EF4-FFF2-40B4-BE49-F238E27FC236}">
                  <a16:creationId xmlns:a16="http://schemas.microsoft.com/office/drawing/2014/main" id="{99FF3158-48AE-BA4F-92F8-997983F9413D}"/>
                </a:ext>
              </a:extLst>
            </p:cNvPr>
            <p:cNvSpPr/>
            <p:nvPr/>
          </p:nvSpPr>
          <p:spPr>
            <a:xfrm>
              <a:off x="1601201" y="2302294"/>
              <a:ext cx="1377400" cy="519242"/>
            </a:xfrm>
            <a:prstGeom prst="rect">
              <a:avLst/>
            </a:prstGeom>
            <a:blipFill>
              <a:blip r:embed="rId3" cstate="print"/>
              <a:stretch>
                <a:fillRect/>
              </a:stretch>
            </a:blipFill>
          </p:spPr>
          <p:txBody>
            <a:bodyPr wrap="square" lIns="0" tIns="0" rIns="0" bIns="0" rtlCol="0"/>
            <a:lstStyle/>
            <a:p>
              <a:endParaRPr/>
            </a:p>
          </p:txBody>
        </p:sp>
        <p:sp>
          <p:nvSpPr>
            <p:cNvPr id="33" name="object 15">
              <a:extLst>
                <a:ext uri="{FF2B5EF4-FFF2-40B4-BE49-F238E27FC236}">
                  <a16:creationId xmlns:a16="http://schemas.microsoft.com/office/drawing/2014/main" id="{B33F9222-36D3-664B-BBB1-A708DDDB30CA}"/>
                </a:ext>
              </a:extLst>
            </p:cNvPr>
            <p:cNvSpPr/>
            <p:nvPr/>
          </p:nvSpPr>
          <p:spPr>
            <a:xfrm>
              <a:off x="1599371" y="2103016"/>
              <a:ext cx="1379843" cy="516540"/>
            </a:xfrm>
            <a:prstGeom prst="rect">
              <a:avLst/>
            </a:prstGeom>
            <a:blipFill>
              <a:blip r:embed="rId3" cstate="print"/>
              <a:stretch>
                <a:fillRect/>
              </a:stretch>
            </a:blipFill>
          </p:spPr>
          <p:txBody>
            <a:bodyPr wrap="square" lIns="0" tIns="0" rIns="0" bIns="0" rtlCol="0"/>
            <a:lstStyle/>
            <a:p>
              <a:endParaRPr/>
            </a:p>
          </p:txBody>
        </p:sp>
      </p:grpSp>
      <p:grpSp>
        <p:nvGrpSpPr>
          <p:cNvPr id="3" name="Group 2">
            <a:extLst>
              <a:ext uri="{FF2B5EF4-FFF2-40B4-BE49-F238E27FC236}">
                <a16:creationId xmlns:a16="http://schemas.microsoft.com/office/drawing/2014/main" id="{5A4A53B5-4616-498D-A602-22C8326F40BA}"/>
              </a:ext>
            </a:extLst>
          </p:cNvPr>
          <p:cNvGrpSpPr/>
          <p:nvPr/>
        </p:nvGrpSpPr>
        <p:grpSpPr>
          <a:xfrm>
            <a:off x="218309" y="1312195"/>
            <a:ext cx="1782966" cy="4565328"/>
            <a:chOff x="73657" y="1041645"/>
            <a:chExt cx="1782966" cy="4565328"/>
          </a:xfrm>
        </p:grpSpPr>
        <p:sp>
          <p:nvSpPr>
            <p:cNvPr id="34" name="object 16">
              <a:extLst>
                <a:ext uri="{FF2B5EF4-FFF2-40B4-BE49-F238E27FC236}">
                  <a16:creationId xmlns:a16="http://schemas.microsoft.com/office/drawing/2014/main" id="{C304A627-AA85-2840-B5F0-2E0DDA8B9065}"/>
                </a:ext>
              </a:extLst>
            </p:cNvPr>
            <p:cNvSpPr/>
            <p:nvPr/>
          </p:nvSpPr>
          <p:spPr>
            <a:xfrm>
              <a:off x="73657" y="1041645"/>
              <a:ext cx="1782966" cy="4565328"/>
            </a:xfrm>
            <a:prstGeom prst="rect">
              <a:avLst/>
            </a:prstGeom>
            <a:blipFill>
              <a:blip r:embed="rId4" cstate="print"/>
              <a:stretch>
                <a:fillRect/>
              </a:stretch>
            </a:blipFill>
          </p:spPr>
          <p:txBody>
            <a:bodyPr wrap="square" lIns="0" tIns="0" rIns="0" bIns="0" rtlCol="0"/>
            <a:lstStyle/>
            <a:p>
              <a:endParaRPr/>
            </a:p>
          </p:txBody>
        </p:sp>
        <p:sp>
          <p:nvSpPr>
            <p:cNvPr id="35" name="object 17">
              <a:extLst>
                <a:ext uri="{FF2B5EF4-FFF2-40B4-BE49-F238E27FC236}">
                  <a16:creationId xmlns:a16="http://schemas.microsoft.com/office/drawing/2014/main" id="{088511FB-6A8F-E94F-8B01-ECB34FE012C7}"/>
                </a:ext>
              </a:extLst>
            </p:cNvPr>
            <p:cNvSpPr/>
            <p:nvPr/>
          </p:nvSpPr>
          <p:spPr>
            <a:xfrm>
              <a:off x="530055" y="1369392"/>
              <a:ext cx="882486" cy="724018"/>
            </a:xfrm>
            <a:prstGeom prst="rect">
              <a:avLst/>
            </a:prstGeom>
            <a:blipFill>
              <a:blip r:embed="rId5" cstate="print"/>
              <a:stretch>
                <a:fillRect/>
              </a:stretch>
            </a:blipFill>
          </p:spPr>
          <p:txBody>
            <a:bodyPr wrap="square" lIns="0" tIns="0" rIns="0" bIns="0" rtlCol="0"/>
            <a:lstStyle/>
            <a:p>
              <a:endParaRPr/>
            </a:p>
          </p:txBody>
        </p:sp>
      </p:grpSp>
      <p:sp>
        <p:nvSpPr>
          <p:cNvPr id="4" name="Footer Placeholder 3"/>
          <p:cNvSpPr>
            <a:spLocks noGrp="1"/>
          </p:cNvSpPr>
          <p:nvPr>
            <p:ph type="ftr" sz="quarter" idx="10"/>
          </p:nvPr>
        </p:nvSpPr>
        <p:spPr/>
        <p:txBody>
          <a:bodyPr/>
          <a:lstStyle/>
          <a:p>
            <a:r>
              <a:rPr lang="en-US"/>
              <a:t>HPE CONFIDENTIAL | AUTHORIZED HPE PARTNER USE ONLY</a:t>
            </a:r>
            <a:endParaRPr lang="en-US" dirty="0"/>
          </a:p>
        </p:txBody>
      </p:sp>
      <p:sp>
        <p:nvSpPr>
          <p:cNvPr id="5" name="Slide Number Placeholder 4"/>
          <p:cNvSpPr>
            <a:spLocks noGrp="1"/>
          </p:cNvSpPr>
          <p:nvPr>
            <p:ph type="sldNum" sz="quarter" idx="11"/>
          </p:nvPr>
        </p:nvSpPr>
        <p:spPr/>
        <p:txBody>
          <a:bodyPr/>
          <a:lstStyle/>
          <a:p>
            <a:pPr defTabSz="1088421">
              <a:buFontTx/>
              <a:buBlip>
                <a:blip r:embed="rId6"/>
              </a:buBlip>
            </a:pPr>
            <a:fld id="{104FC826-72BB-4AF1-BA01-A94F7396A7DC}" type="slidenum">
              <a:rPr lang="en-US" smtClean="0"/>
              <a:pPr defTabSz="1088421">
                <a:buFontTx/>
                <a:buBlip>
                  <a:blip r:embed="rId6"/>
                </a:buBlip>
              </a:pPr>
              <a:t>48</a:t>
            </a:fld>
            <a:endParaRPr lang="en-US" dirty="0"/>
          </a:p>
        </p:txBody>
      </p:sp>
    </p:spTree>
    <p:extLst>
      <p:ext uri="{BB962C8B-B14F-4D97-AF65-F5344CB8AC3E}">
        <p14:creationId xmlns:p14="http://schemas.microsoft.com/office/powerpoint/2010/main" val="3796455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ext Placeholder 9"/>
          <p:cNvSpPr>
            <a:spLocks noGrp="1"/>
          </p:cNvSpPr>
          <p:nvPr>
            <p:ph type="body" sz="quarter" idx="19"/>
          </p:nvPr>
        </p:nvSpPr>
        <p:spPr/>
        <p:txBody>
          <a:bodyPr/>
          <a:lstStyle/>
          <a:p>
            <a:r>
              <a:rPr lang="en-US" dirty="0"/>
              <a:t>Unique security</a:t>
            </a:r>
          </a:p>
        </p:txBody>
      </p:sp>
      <p:sp>
        <p:nvSpPr>
          <p:cNvPr id="11" name="Text Placeholder 10"/>
          <p:cNvSpPr>
            <a:spLocks noGrp="1"/>
          </p:cNvSpPr>
          <p:nvPr>
            <p:ph type="body" sz="quarter" idx="21"/>
          </p:nvPr>
        </p:nvSpPr>
        <p:spPr/>
        <p:txBody>
          <a:bodyPr/>
          <a:lstStyle/>
          <a:p>
            <a:r>
              <a:rPr lang="en-US" dirty="0"/>
              <a:t>Leading compliance</a:t>
            </a:r>
          </a:p>
        </p:txBody>
      </p:sp>
      <p:sp>
        <p:nvSpPr>
          <p:cNvPr id="8" name="Content Placeholder 7"/>
          <p:cNvSpPr>
            <a:spLocks noGrp="1"/>
          </p:cNvSpPr>
          <p:nvPr>
            <p:ph sz="quarter" idx="17"/>
          </p:nvPr>
        </p:nvSpPr>
        <p:spPr/>
        <p:txBody>
          <a:bodyPr/>
          <a:lstStyle/>
          <a:p>
            <a:r>
              <a:rPr lang="en-US" dirty="0"/>
              <a:t>Protection against firmware level advanced persistent threats</a:t>
            </a:r>
          </a:p>
          <a:p>
            <a:r>
              <a:rPr lang="en-US" dirty="0"/>
              <a:t>Continually scans firmware at runtime for malware</a:t>
            </a:r>
          </a:p>
          <a:p>
            <a:endParaRPr lang="en-US" dirty="0"/>
          </a:p>
        </p:txBody>
      </p:sp>
      <p:sp>
        <p:nvSpPr>
          <p:cNvPr id="9" name="Content Placeholder 8"/>
          <p:cNvSpPr>
            <a:spLocks noGrp="1"/>
          </p:cNvSpPr>
          <p:nvPr>
            <p:ph sz="quarter" idx="18"/>
          </p:nvPr>
        </p:nvSpPr>
        <p:spPr/>
        <p:txBody>
          <a:bodyPr/>
          <a:lstStyle/>
          <a:p>
            <a:r>
              <a:rPr lang="en-US" dirty="0"/>
              <a:t>Only HPE has independent verification</a:t>
            </a:r>
          </a:p>
          <a:p>
            <a:r>
              <a:rPr lang="en-US" dirty="0"/>
              <a:t>Black Hat penetration testing ranks HPE two generations ahead of competitors</a:t>
            </a:r>
          </a:p>
          <a:p>
            <a:r>
              <a:rPr lang="en-US" dirty="0" err="1"/>
              <a:t>InfusionPoints</a:t>
            </a:r>
            <a:r>
              <a:rPr lang="en-US" dirty="0"/>
              <a:t>’ testing ranks HPE two generations ahead of competitors</a:t>
            </a:r>
          </a:p>
        </p:txBody>
      </p:sp>
      <p:sp>
        <p:nvSpPr>
          <p:cNvPr id="12" name="Content Placeholder 11"/>
          <p:cNvSpPr>
            <a:spLocks noGrp="1"/>
          </p:cNvSpPr>
          <p:nvPr>
            <p:ph sz="quarter" idx="22"/>
          </p:nvPr>
        </p:nvSpPr>
        <p:spPr/>
        <p:txBody>
          <a:bodyPr/>
          <a:lstStyle/>
          <a:p>
            <a:r>
              <a:rPr lang="en-US" dirty="0"/>
              <a:t>Only HPE applied NIST 800-53 controls</a:t>
            </a:r>
          </a:p>
          <a:p>
            <a:r>
              <a:rPr lang="en-US" dirty="0"/>
              <a:t>Highest and most comprehensive government guidelines for operating HW/SW in the world</a:t>
            </a:r>
          </a:p>
          <a:p>
            <a:r>
              <a:rPr lang="en-US" dirty="0"/>
              <a:t>No competitors have this level</a:t>
            </a:r>
          </a:p>
          <a:p>
            <a:r>
              <a:rPr lang="en-US" dirty="0"/>
              <a:t>Accelerates certification/compliance</a:t>
            </a:r>
          </a:p>
        </p:txBody>
      </p:sp>
      <p:sp>
        <p:nvSpPr>
          <p:cNvPr id="13" name="Text Placeholder 12"/>
          <p:cNvSpPr>
            <a:spLocks noGrp="1"/>
          </p:cNvSpPr>
          <p:nvPr>
            <p:ph type="body" sz="quarter" idx="23"/>
          </p:nvPr>
        </p:nvSpPr>
        <p:spPr/>
        <p:txBody>
          <a:bodyPr/>
          <a:lstStyle/>
          <a:p>
            <a:r>
              <a:rPr lang="en-US" dirty="0"/>
              <a:t>Tested and proven</a:t>
            </a:r>
          </a:p>
        </p:txBody>
      </p:sp>
      <p:sp>
        <p:nvSpPr>
          <p:cNvPr id="7" name="Text Placeholder 6"/>
          <p:cNvSpPr>
            <a:spLocks noGrp="1"/>
          </p:cNvSpPr>
          <p:nvPr>
            <p:ph type="body" sz="quarter" idx="13"/>
          </p:nvPr>
        </p:nvSpPr>
        <p:spPr/>
        <p:txBody>
          <a:bodyPr/>
          <a:lstStyle/>
          <a:p>
            <a:r>
              <a:rPr lang="en-US" dirty="0"/>
              <a:t>Fully integrated HCI on the world’s most secure industry-standard servers</a:t>
            </a:r>
          </a:p>
        </p:txBody>
      </p:sp>
      <p:sp>
        <p:nvSpPr>
          <p:cNvPr id="5" name="Title 4"/>
          <p:cNvSpPr>
            <a:spLocks noGrp="1"/>
          </p:cNvSpPr>
          <p:nvPr>
            <p:ph type="title"/>
          </p:nvPr>
        </p:nvSpPr>
        <p:spPr/>
        <p:txBody>
          <a:bodyPr/>
          <a:lstStyle/>
          <a:p>
            <a:r>
              <a:rPr lang="en-US"/>
              <a:t>HPE SimpliVity</a:t>
            </a:r>
            <a:endParaRPr lang="en-US" dirty="0"/>
          </a:p>
        </p:txBody>
      </p:sp>
      <p:sp>
        <p:nvSpPr>
          <p:cNvPr id="6" name="Rectangle 5"/>
          <p:cNvSpPr/>
          <p:nvPr/>
        </p:nvSpPr>
        <p:spPr>
          <a:xfrm>
            <a:off x="5439704" y="6347570"/>
            <a:ext cx="1128835" cy="276999"/>
          </a:xfrm>
          <a:prstGeom prst="rect">
            <a:avLst/>
          </a:prstGeom>
        </p:spPr>
        <p:txBody>
          <a:bodyPr wrap="none">
            <a:spAutoFit/>
          </a:bodyPr>
          <a:lstStyle/>
          <a:p>
            <a:r>
              <a:rPr lang="en-US" sz="1200" dirty="0">
                <a:solidFill>
                  <a:schemeClr val="tx2">
                    <a:lumMod val="60000"/>
                    <a:lumOff val="40000"/>
                  </a:schemeClr>
                </a:solidFill>
              </a:rPr>
              <a:t>a00005881enw</a:t>
            </a:r>
          </a:p>
        </p:txBody>
      </p:sp>
      <p:sp>
        <p:nvSpPr>
          <p:cNvPr id="14" name="TextBox 13"/>
          <p:cNvSpPr txBox="1"/>
          <p:nvPr/>
        </p:nvSpPr>
        <p:spPr>
          <a:xfrm>
            <a:off x="287426" y="5348859"/>
            <a:ext cx="11599773" cy="517065"/>
          </a:xfrm>
          <a:prstGeom prst="rect">
            <a:avLst/>
          </a:prstGeom>
          <a:solidFill>
            <a:schemeClr val="accent3"/>
          </a:solidFill>
          <a:ln w="57150">
            <a:solidFill>
              <a:schemeClr val="accent3"/>
            </a:solidFill>
            <a:miter lim="800000"/>
          </a:ln>
        </p:spPr>
        <p:txBody>
          <a:bodyPr wrap="square" lIns="91440" tIns="91440" rIns="91440" bIns="91440" rtlCol="0">
            <a:spAutoFit/>
          </a:bodyPr>
          <a:lstStyle/>
          <a:p>
            <a:pPr algn="ctr">
              <a:lnSpc>
                <a:spcPct val="90000"/>
              </a:lnSpc>
              <a:spcBef>
                <a:spcPts val="400"/>
              </a:spcBef>
            </a:pPr>
            <a:r>
              <a:rPr lang="en-US" sz="2400" dirty="0">
                <a:solidFill>
                  <a:schemeClr val="bg1"/>
                </a:solidFill>
              </a:rPr>
              <a:t>Made possible by the </a:t>
            </a:r>
            <a:r>
              <a:rPr lang="en-US" sz="2400" b="1" dirty="0">
                <a:solidFill>
                  <a:schemeClr val="bg1"/>
                </a:solidFill>
              </a:rPr>
              <a:t>Silicon Root of Trust</a:t>
            </a:r>
            <a:endParaRPr lang="en-US" sz="2400" dirty="0">
              <a:solidFill>
                <a:schemeClr val="bg1"/>
              </a:solidFill>
            </a:endParaRPr>
          </a:p>
        </p:txBody>
      </p:sp>
      <p:sp>
        <p:nvSpPr>
          <p:cNvPr id="4" name="Footer Placeholder 3"/>
          <p:cNvSpPr>
            <a:spLocks noGrp="1"/>
          </p:cNvSpPr>
          <p:nvPr>
            <p:ph type="ftr" sz="quarter" idx="24"/>
          </p:nvPr>
        </p:nvSpPr>
        <p:spPr/>
        <p:txBody>
          <a:bodyPr/>
          <a:lstStyle/>
          <a:p>
            <a:r>
              <a:rPr lang="en-US"/>
              <a:t>HPE CONFIDENTIAL | AUTHORIZED HPE PARTNER USE ONLY</a:t>
            </a:r>
            <a:endParaRPr lang="en-US" dirty="0"/>
          </a:p>
        </p:txBody>
      </p:sp>
      <p:sp>
        <p:nvSpPr>
          <p:cNvPr id="15" name="Slide Number Placeholder 14"/>
          <p:cNvSpPr>
            <a:spLocks noGrp="1"/>
          </p:cNvSpPr>
          <p:nvPr>
            <p:ph type="sldNum" sz="quarter" idx="25"/>
          </p:nvPr>
        </p:nvSpPr>
        <p:spPr/>
        <p:txBody>
          <a:bodyPr/>
          <a:lstStyle/>
          <a:p>
            <a:pPr defTabSz="1088421">
              <a:buFontTx/>
              <a:buBlip>
                <a:blip r:embed="rId3"/>
              </a:buBlip>
            </a:pPr>
            <a:fld id="{104FC826-72BB-4AF1-BA01-A94F7396A7DC}" type="slidenum">
              <a:rPr lang="en-US" smtClean="0"/>
              <a:pPr defTabSz="1088421">
                <a:buFontTx/>
                <a:buBlip>
                  <a:blip r:embed="rId3"/>
                </a:buBlip>
              </a:pPr>
              <a:t>49</a:t>
            </a:fld>
            <a:endParaRPr lang="en-US" dirty="0"/>
          </a:p>
        </p:txBody>
      </p:sp>
    </p:spTree>
    <p:extLst>
      <p:ext uri="{BB962C8B-B14F-4D97-AF65-F5344CB8AC3E}">
        <p14:creationId xmlns:p14="http://schemas.microsoft.com/office/powerpoint/2010/main" val="3234996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623756" y="2159794"/>
            <a:ext cx="8521700" cy="1957388"/>
          </a:xfrm>
        </p:spPr>
        <p:txBody>
          <a:bodyPr/>
          <a:lstStyle/>
          <a:p>
            <a:r>
              <a:rPr lang="en-US"/>
              <a:t>Global intelligence</a:t>
            </a:r>
            <a:endParaRPr lang="en-US" dirty="0"/>
          </a:p>
        </p:txBody>
      </p:sp>
      <p:sp>
        <p:nvSpPr>
          <p:cNvPr id="6" name="Text Placeholder 5"/>
          <p:cNvSpPr>
            <a:spLocks noGrp="1"/>
          </p:cNvSpPr>
          <p:nvPr>
            <p:ph type="body" sz="quarter" idx="4294967295"/>
          </p:nvPr>
        </p:nvSpPr>
        <p:spPr>
          <a:xfrm>
            <a:off x="623756" y="3372153"/>
            <a:ext cx="8228013" cy="533400"/>
          </a:xfrm>
        </p:spPr>
        <p:txBody>
          <a:bodyPr/>
          <a:lstStyle/>
          <a:p>
            <a:pPr marL="0" indent="0">
              <a:buNone/>
            </a:pPr>
            <a:r>
              <a:rPr lang="en-US" dirty="0"/>
              <a:t>Powered by HPE InfoSight</a:t>
            </a:r>
          </a:p>
        </p:txBody>
      </p:sp>
      <p:sp>
        <p:nvSpPr>
          <p:cNvPr id="4" name="Footer Placeholder 3"/>
          <p:cNvSpPr>
            <a:spLocks noGrp="1"/>
          </p:cNvSpPr>
          <p:nvPr>
            <p:ph type="ftr" sz="quarter" idx="15"/>
          </p:nvPr>
        </p:nvSpPr>
        <p:spPr/>
        <p:txBody>
          <a:bodyPr/>
          <a:lstStyle/>
          <a:p>
            <a:r>
              <a:rPr lang="en-US"/>
              <a:t>HPE CONFIDENTIAL | AUTHORIZED HPE PARTNER USE ONLY</a:t>
            </a:r>
            <a:endParaRPr lang="en-US" dirty="0"/>
          </a:p>
        </p:txBody>
      </p:sp>
      <p:sp>
        <p:nvSpPr>
          <p:cNvPr id="7" name="Slide Number Placeholder 6"/>
          <p:cNvSpPr>
            <a:spLocks noGrp="1"/>
          </p:cNvSpPr>
          <p:nvPr>
            <p:ph type="sldNum" sz="quarter" idx="16"/>
          </p:nvPr>
        </p:nvSpPr>
        <p:spPr/>
        <p:txBody>
          <a:bodyPr/>
          <a:lstStyle/>
          <a:p>
            <a:pPr defTabSz="1088421">
              <a:buFontTx/>
              <a:buBlip>
                <a:blip r:embed="rId4"/>
              </a:buBlip>
            </a:pPr>
            <a:fld id="{104FC826-72BB-4AF1-BA01-A94F7396A7DC}" type="slidenum">
              <a:rPr lang="en-US" smtClean="0"/>
              <a:pPr defTabSz="1088421">
                <a:buFontTx/>
                <a:buBlip>
                  <a:blip r:embed="rId4"/>
                </a:buBlip>
              </a:pPr>
              <a:t>5</a:t>
            </a:fld>
            <a:endParaRPr lang="en-US" dirty="0"/>
          </a:p>
        </p:txBody>
      </p:sp>
    </p:spTree>
    <p:extLst>
      <p:ext uri="{BB962C8B-B14F-4D97-AF65-F5344CB8AC3E}">
        <p14:creationId xmlns:p14="http://schemas.microsoft.com/office/powerpoint/2010/main" val="2755626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ooter Placeholder 30"/>
          <p:cNvSpPr>
            <a:spLocks noGrp="1"/>
          </p:cNvSpPr>
          <p:nvPr>
            <p:ph type="ftr" sz="quarter" idx="10"/>
          </p:nvPr>
        </p:nvSpPr>
        <p:spPr/>
        <p:txBody>
          <a:bodyPr/>
          <a:lstStyle/>
          <a:p>
            <a:r>
              <a:rPr lang="en-US"/>
              <a:t>HPE CONFIDENTIAL | AUTHORIZED HPE PARTNER USE ONLY</a:t>
            </a:r>
            <a:endParaRPr lang="en-US" dirty="0"/>
          </a:p>
        </p:txBody>
      </p:sp>
      <p:sp>
        <p:nvSpPr>
          <p:cNvPr id="32" name="Slide Number Placeholder 31"/>
          <p:cNvSpPr>
            <a:spLocks noGrp="1"/>
          </p:cNvSpPr>
          <p:nvPr>
            <p:ph type="sldNum" sz="quarter" idx="11"/>
          </p:nvPr>
        </p:nvSpPr>
        <p:spPr/>
        <p:txBody>
          <a:bodyPr/>
          <a:lstStyle/>
          <a:p>
            <a:fld id="{104FC826-72BB-4AF1-BA01-A94F7396A7DC}" type="slidenum">
              <a:rPr lang="en-US" smtClean="0"/>
              <a:pPr/>
              <a:t>6</a:t>
            </a:fld>
            <a:endParaRPr lang="en-US" dirty="0"/>
          </a:p>
        </p:txBody>
      </p:sp>
      <p:sp>
        <p:nvSpPr>
          <p:cNvPr id="4" name="Title 3"/>
          <p:cNvSpPr>
            <a:spLocks noGrp="1"/>
          </p:cNvSpPr>
          <p:nvPr>
            <p:ph type="title"/>
          </p:nvPr>
        </p:nvSpPr>
        <p:spPr/>
        <p:txBody>
          <a:bodyPr/>
          <a:lstStyle/>
          <a:p>
            <a:r>
              <a:rPr lang="en-US"/>
              <a:t>What if…</a:t>
            </a:r>
            <a:endParaRPr lang="en-US" dirty="0"/>
          </a:p>
        </p:txBody>
      </p:sp>
      <p:sp>
        <p:nvSpPr>
          <p:cNvPr id="5" name="Text Placeholder 17"/>
          <p:cNvSpPr txBox="1">
            <a:spLocks/>
          </p:cNvSpPr>
          <p:nvPr/>
        </p:nvSpPr>
        <p:spPr>
          <a:xfrm>
            <a:off x="440409" y="3768183"/>
            <a:ext cx="1943560" cy="1152211"/>
          </a:xfrm>
          <a:prstGeom prst="rect">
            <a:avLst/>
          </a:prstGeom>
          <a:ln>
            <a:noFill/>
          </a:ln>
        </p:spPr>
        <p:txBody>
          <a:bodyPr/>
          <a:lst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bg1"/>
                </a:solidFill>
                <a:latin typeface="MetricHPE" panose="020B0503030202060203" pitchFamily="34" charset="0"/>
                <a:ea typeface="+mn-ea"/>
                <a:cs typeface="+mn-cs"/>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bg1"/>
                </a:solidFill>
                <a:latin typeface="MetricHPE" panose="020B0503030202060203" pitchFamily="34" charset="0"/>
                <a:ea typeface="+mn-ea"/>
                <a:cs typeface="+mn-cs"/>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bg1"/>
                </a:solidFill>
                <a:latin typeface="MetricHPE" panose="020B0503030202060203" pitchFamily="34" charset="0"/>
                <a:ea typeface="+mn-ea"/>
                <a:cs typeface="+mn-cs"/>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bg1"/>
                </a:solidFill>
                <a:latin typeface="MetricHPE" panose="020B0503030202060203" pitchFamily="34" charset="0"/>
                <a:ea typeface="+mn-ea"/>
                <a:cs typeface="+mn-cs"/>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bg1"/>
                </a:solidFill>
                <a:latin typeface="MetricHPE" panose="020B0503030202060203" pitchFamily="34" charset="0"/>
                <a:ea typeface="+mn-ea"/>
                <a:cs typeface="+mn-cs"/>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bg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bg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bg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bg1"/>
                </a:solidFill>
                <a:latin typeface="+mn-lt"/>
                <a:ea typeface="+mn-ea"/>
                <a:cs typeface="+mn-cs"/>
              </a:defRPr>
            </a:lvl9pPr>
          </a:lstStyle>
          <a:p>
            <a:pPr marL="0" indent="0">
              <a:buNone/>
            </a:pPr>
            <a:r>
              <a:rPr lang="en-US" sz="4400" b="1" dirty="0"/>
              <a:t>91%</a:t>
            </a:r>
            <a:r>
              <a:rPr lang="en-US" sz="2800" b="1" dirty="0"/>
              <a:t> </a:t>
            </a:r>
            <a:br>
              <a:rPr lang="en-US" sz="1800" b="1" dirty="0"/>
            </a:br>
            <a:r>
              <a:rPr lang="en-US" b="1" dirty="0"/>
              <a:t>More time to </a:t>
            </a:r>
            <a:r>
              <a:rPr lang="en-US" sz="2400" b="1" dirty="0"/>
              <a:t>INNOVATE </a:t>
            </a:r>
            <a:br>
              <a:rPr lang="en-US" b="1" dirty="0"/>
            </a:br>
            <a:r>
              <a:rPr lang="en-US" b="1" dirty="0"/>
              <a:t>to cloud</a:t>
            </a:r>
          </a:p>
          <a:p>
            <a:endParaRPr lang="en-US" dirty="0"/>
          </a:p>
        </p:txBody>
      </p:sp>
      <p:pic>
        <p:nvPicPr>
          <p:cNvPr id="6" name="Picture Placeholder 35"/>
          <p:cNvPicPr>
            <a:picLocks noChangeAspect="1"/>
          </p:cNvPicPr>
          <p:nvPr/>
        </p:nvPicPr>
        <p:blipFill rotWithShape="1">
          <a:blip r:embed="rId3" cstate="print">
            <a:extLst>
              <a:ext uri="{28A0092B-C50C-407E-A947-70E740481C1C}">
                <a14:useLocalDpi xmlns:a14="http://schemas.microsoft.com/office/drawing/2010/main" val="0"/>
              </a:ext>
            </a:extLst>
          </a:blip>
          <a:srcRect l="27308" r="21175" b="1045"/>
          <a:stretch/>
        </p:blipFill>
        <p:spPr>
          <a:xfrm rot="10800000" flipV="1">
            <a:off x="436030" y="1208854"/>
            <a:ext cx="1952318" cy="2404866"/>
          </a:xfrm>
          <a:prstGeom prst="rect">
            <a:avLst/>
          </a:prstGeom>
        </p:spPr>
      </p:pic>
      <p:grpSp>
        <p:nvGrpSpPr>
          <p:cNvPr id="7" name="Group 6"/>
          <p:cNvGrpSpPr/>
          <p:nvPr/>
        </p:nvGrpSpPr>
        <p:grpSpPr>
          <a:xfrm>
            <a:off x="2654517" y="3946309"/>
            <a:ext cx="1943560" cy="1545036"/>
            <a:chOff x="2654517" y="3946309"/>
            <a:chExt cx="1943560" cy="1545036"/>
          </a:xfrm>
        </p:grpSpPr>
        <p:sp>
          <p:nvSpPr>
            <p:cNvPr id="8" name="Text Placeholder 17"/>
            <p:cNvSpPr txBox="1">
              <a:spLocks/>
            </p:cNvSpPr>
            <p:nvPr/>
          </p:nvSpPr>
          <p:spPr bwMode="ltGray">
            <a:xfrm>
              <a:off x="2654517" y="3946309"/>
              <a:ext cx="1943560" cy="517877"/>
            </a:xfrm>
            <a:prstGeom prst="rect">
              <a:avLst/>
            </a:prstGeom>
            <a:noFill/>
            <a:ln w="57150">
              <a:noFill/>
              <a:miter lim="800000"/>
            </a:ln>
          </p:spPr>
          <p:txBody>
            <a:bodyPr vert="horz" lIns="137160" tIns="91440" rIns="137160" bIns="91440" rtlCol="0">
              <a:noAutofit/>
            </a:bodyPr>
            <a:lstStyle>
              <a:lvl1pPr marL="0" indent="0" algn="ctr" defTabSz="914400" rtl="0" eaLnBrk="1" latinLnBrk="0" hangingPunct="1">
                <a:lnSpc>
                  <a:spcPct val="90000"/>
                </a:lnSpc>
                <a:spcBef>
                  <a:spcPts val="900"/>
                </a:spcBef>
                <a:buClr>
                  <a:schemeClr val="bg1"/>
                </a:buClr>
                <a:buFont typeface="MetricHPE" panose="020B0303030202060203" pitchFamily="34" charset="0"/>
                <a:buNone/>
                <a:defRPr sz="2000" kern="1200">
                  <a:solidFill>
                    <a:schemeClr val="bg1"/>
                  </a:solidFill>
                  <a:latin typeface="MetricHPE" panose="020B0303030202060203" pitchFamily="34" charset="0"/>
                  <a:ea typeface="+mn-ea"/>
                  <a:cs typeface="+mn-cs"/>
                </a:defRPr>
              </a:lvl1pPr>
              <a:lvl2pPr marL="457200" indent="0" algn="l" defTabSz="914400" rtl="0" eaLnBrk="1" latinLnBrk="0" hangingPunct="1">
                <a:lnSpc>
                  <a:spcPct val="90000"/>
                </a:lnSpc>
                <a:spcBef>
                  <a:spcPts val="400"/>
                </a:spcBef>
                <a:buClr>
                  <a:schemeClr val="bg1"/>
                </a:buClr>
                <a:buSzPct val="90000"/>
                <a:buFont typeface="MetricHPE" panose="020B0303030202060203" pitchFamily="34" charset="0"/>
                <a:buNone/>
                <a:defRPr sz="1400" kern="1200">
                  <a:solidFill>
                    <a:schemeClr val="bg1"/>
                  </a:solidFill>
                  <a:latin typeface="MetricHPE" panose="020B0303030202060203" pitchFamily="34" charset="0"/>
                  <a:ea typeface="+mn-ea"/>
                  <a:cs typeface="+mn-cs"/>
                </a:defRPr>
              </a:lvl2pPr>
              <a:lvl3pPr marL="914400" indent="0" algn="l" defTabSz="914400" rtl="0" eaLnBrk="1" latinLnBrk="0" hangingPunct="1">
                <a:lnSpc>
                  <a:spcPct val="90000"/>
                </a:lnSpc>
                <a:spcBef>
                  <a:spcPts val="400"/>
                </a:spcBef>
                <a:buClr>
                  <a:schemeClr val="bg1"/>
                </a:buClr>
                <a:buFont typeface="MetricHPE" panose="020B0303030202060203" pitchFamily="34" charset="0"/>
                <a:buNone/>
                <a:defRPr sz="1200" kern="1200">
                  <a:solidFill>
                    <a:schemeClr val="bg1"/>
                  </a:solidFill>
                  <a:latin typeface="MetricHPE" panose="020B0303030202060203" pitchFamily="34" charset="0"/>
                  <a:ea typeface="+mn-ea"/>
                  <a:cs typeface="+mn-cs"/>
                </a:defRPr>
              </a:lvl3pPr>
              <a:lvl4pPr marL="1371600" indent="0" algn="l" defTabSz="914400" rtl="0" eaLnBrk="1" latinLnBrk="0" hangingPunct="1">
                <a:lnSpc>
                  <a:spcPct val="90000"/>
                </a:lnSpc>
                <a:spcBef>
                  <a:spcPts val="400"/>
                </a:spcBef>
                <a:buClr>
                  <a:schemeClr val="bg1"/>
                </a:buClr>
                <a:buFont typeface="MetricHPE" panose="020B0303030202060203" pitchFamily="34" charset="0"/>
                <a:buNone/>
                <a:defRPr sz="1000" kern="1200">
                  <a:solidFill>
                    <a:schemeClr val="bg1"/>
                  </a:solidFill>
                  <a:latin typeface="MetricHPE" panose="020B0303030202060203" pitchFamily="34" charset="0"/>
                  <a:ea typeface="+mn-ea"/>
                  <a:cs typeface="+mn-cs"/>
                </a:defRPr>
              </a:lvl4pPr>
              <a:lvl5pPr marL="1828800" indent="0" algn="l" defTabSz="914400" rtl="0" eaLnBrk="1" latinLnBrk="0" hangingPunct="1">
                <a:lnSpc>
                  <a:spcPct val="90000"/>
                </a:lnSpc>
                <a:spcBef>
                  <a:spcPts val="400"/>
                </a:spcBef>
                <a:buClr>
                  <a:schemeClr val="bg1"/>
                </a:buClr>
                <a:buFont typeface="MetricHPE" panose="020B0303030202060203" pitchFamily="34" charset="0"/>
                <a:buNone/>
                <a:defRPr sz="1000" kern="1200">
                  <a:solidFill>
                    <a:schemeClr val="bg1"/>
                  </a:solidFill>
                  <a:latin typeface="MetricHPE" panose="020B0303030202060203" pitchFamily="34" charset="0"/>
                  <a:ea typeface="+mn-ea"/>
                  <a:cs typeface="+mn-cs"/>
                </a:defRPr>
              </a:lvl5pPr>
              <a:lvl6pPr marL="2286000" indent="0" algn="l" defTabSz="914400" rtl="0" eaLnBrk="1" latinLnBrk="0" hangingPunct="1">
                <a:lnSpc>
                  <a:spcPct val="90000"/>
                </a:lnSpc>
                <a:spcBef>
                  <a:spcPts val="600"/>
                </a:spcBef>
                <a:buClr>
                  <a:schemeClr val="tx1"/>
                </a:buClr>
                <a:buFont typeface="MetricHPE" panose="020B0303030202060203"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600"/>
                </a:spcBef>
                <a:buClr>
                  <a:schemeClr val="tx1"/>
                </a:buClr>
                <a:buFont typeface="MetricHPE" panose="020B0303030202060203"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600"/>
                </a:spcBef>
                <a:buClr>
                  <a:schemeClr val="tx1"/>
                </a:buClr>
                <a:buFont typeface="MetricHPE" panose="020B0303030202060203"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600"/>
                </a:spcBef>
                <a:buClr>
                  <a:schemeClr val="tx1"/>
                </a:buClr>
                <a:buFont typeface="MetricHPE" panose="020B0303030202060203" pitchFamily="34" charset="0"/>
                <a:buNone/>
                <a:defRPr sz="1000" kern="1200">
                  <a:solidFill>
                    <a:schemeClr val="tx1"/>
                  </a:solidFill>
                  <a:latin typeface="+mn-lt"/>
                  <a:ea typeface="+mn-ea"/>
                  <a:cs typeface="+mn-cs"/>
                </a:defRPr>
              </a:lvl9pPr>
            </a:lstStyle>
            <a:p>
              <a:pPr>
                <a:lnSpc>
                  <a:spcPts val="3000"/>
                </a:lnSpc>
                <a:spcBef>
                  <a:spcPts val="0"/>
                </a:spcBef>
                <a:buClr>
                  <a:prstClr val="white"/>
                </a:buClr>
              </a:pPr>
              <a:r>
                <a:rPr lang="en-US" sz="4400" b="1" dirty="0">
                  <a:solidFill>
                    <a:prstClr val="white"/>
                  </a:solidFill>
                  <a:latin typeface="MetricHPE" panose="020B0503030202060203" pitchFamily="34" charset="0"/>
                </a:rPr>
                <a:t>192%</a:t>
              </a:r>
            </a:p>
          </p:txBody>
        </p:sp>
        <p:sp>
          <p:nvSpPr>
            <p:cNvPr id="9" name="Text Placeholder 17"/>
            <p:cNvSpPr txBox="1">
              <a:spLocks/>
            </p:cNvSpPr>
            <p:nvPr/>
          </p:nvSpPr>
          <p:spPr bwMode="ltGray">
            <a:xfrm>
              <a:off x="2654517" y="4360732"/>
              <a:ext cx="1943560" cy="1130613"/>
            </a:xfrm>
            <a:prstGeom prst="rect">
              <a:avLst/>
            </a:prstGeom>
            <a:noFill/>
            <a:ln w="57150">
              <a:noFill/>
              <a:miter lim="800000"/>
            </a:ln>
          </p:spPr>
          <p:txBody>
            <a:bodyPr vert="horz" lIns="137160" tIns="91440" rIns="137160" bIns="91440" rtlCol="0">
              <a:noAutofit/>
            </a:bodyPr>
            <a:lstStyle>
              <a:lvl1pPr marL="0" indent="0" algn="ctr" defTabSz="914400" rtl="0" eaLnBrk="1" latinLnBrk="0" hangingPunct="1">
                <a:lnSpc>
                  <a:spcPct val="90000"/>
                </a:lnSpc>
                <a:spcBef>
                  <a:spcPts val="900"/>
                </a:spcBef>
                <a:buClr>
                  <a:schemeClr val="bg1"/>
                </a:buClr>
                <a:buFont typeface="MetricHPE" panose="020B0303030202060203" pitchFamily="34" charset="0"/>
                <a:buNone/>
                <a:defRPr sz="2000" kern="1200">
                  <a:solidFill>
                    <a:schemeClr val="bg1"/>
                  </a:solidFill>
                  <a:latin typeface="MetricHPE" panose="020B0303030202060203" pitchFamily="34" charset="0"/>
                  <a:ea typeface="+mn-ea"/>
                  <a:cs typeface="+mn-cs"/>
                </a:defRPr>
              </a:lvl1pPr>
              <a:lvl2pPr marL="457200" indent="0" algn="l" defTabSz="914400" rtl="0" eaLnBrk="1" latinLnBrk="0" hangingPunct="1">
                <a:lnSpc>
                  <a:spcPct val="90000"/>
                </a:lnSpc>
                <a:spcBef>
                  <a:spcPts val="400"/>
                </a:spcBef>
                <a:buClr>
                  <a:schemeClr val="bg1"/>
                </a:buClr>
                <a:buSzPct val="90000"/>
                <a:buFont typeface="MetricHPE" panose="020B0303030202060203" pitchFamily="34" charset="0"/>
                <a:buNone/>
                <a:defRPr sz="1400" kern="1200">
                  <a:solidFill>
                    <a:schemeClr val="bg1"/>
                  </a:solidFill>
                  <a:latin typeface="MetricHPE" panose="020B0303030202060203" pitchFamily="34" charset="0"/>
                  <a:ea typeface="+mn-ea"/>
                  <a:cs typeface="+mn-cs"/>
                </a:defRPr>
              </a:lvl2pPr>
              <a:lvl3pPr marL="914400" indent="0" algn="l" defTabSz="914400" rtl="0" eaLnBrk="1" latinLnBrk="0" hangingPunct="1">
                <a:lnSpc>
                  <a:spcPct val="90000"/>
                </a:lnSpc>
                <a:spcBef>
                  <a:spcPts val="400"/>
                </a:spcBef>
                <a:buClr>
                  <a:schemeClr val="bg1"/>
                </a:buClr>
                <a:buFont typeface="MetricHPE" panose="020B0303030202060203" pitchFamily="34" charset="0"/>
                <a:buNone/>
                <a:defRPr sz="1200" kern="1200">
                  <a:solidFill>
                    <a:schemeClr val="bg1"/>
                  </a:solidFill>
                  <a:latin typeface="MetricHPE" panose="020B0303030202060203" pitchFamily="34" charset="0"/>
                  <a:ea typeface="+mn-ea"/>
                  <a:cs typeface="+mn-cs"/>
                </a:defRPr>
              </a:lvl3pPr>
              <a:lvl4pPr marL="1371600" indent="0" algn="l" defTabSz="914400" rtl="0" eaLnBrk="1" latinLnBrk="0" hangingPunct="1">
                <a:lnSpc>
                  <a:spcPct val="90000"/>
                </a:lnSpc>
                <a:spcBef>
                  <a:spcPts val="400"/>
                </a:spcBef>
                <a:buClr>
                  <a:schemeClr val="bg1"/>
                </a:buClr>
                <a:buFont typeface="MetricHPE" panose="020B0303030202060203" pitchFamily="34" charset="0"/>
                <a:buNone/>
                <a:defRPr sz="1000" kern="1200">
                  <a:solidFill>
                    <a:schemeClr val="bg1"/>
                  </a:solidFill>
                  <a:latin typeface="MetricHPE" panose="020B0303030202060203" pitchFamily="34" charset="0"/>
                  <a:ea typeface="+mn-ea"/>
                  <a:cs typeface="+mn-cs"/>
                </a:defRPr>
              </a:lvl4pPr>
              <a:lvl5pPr marL="1828800" indent="0" algn="l" defTabSz="914400" rtl="0" eaLnBrk="1" latinLnBrk="0" hangingPunct="1">
                <a:lnSpc>
                  <a:spcPct val="90000"/>
                </a:lnSpc>
                <a:spcBef>
                  <a:spcPts val="400"/>
                </a:spcBef>
                <a:buClr>
                  <a:schemeClr val="bg1"/>
                </a:buClr>
                <a:buFont typeface="MetricHPE" panose="020B0303030202060203" pitchFamily="34" charset="0"/>
                <a:buNone/>
                <a:defRPr sz="1000" kern="1200">
                  <a:solidFill>
                    <a:schemeClr val="bg1"/>
                  </a:solidFill>
                  <a:latin typeface="MetricHPE" panose="020B0303030202060203" pitchFamily="34" charset="0"/>
                  <a:ea typeface="+mn-ea"/>
                  <a:cs typeface="+mn-cs"/>
                </a:defRPr>
              </a:lvl5pPr>
              <a:lvl6pPr marL="2286000" indent="0" algn="l" defTabSz="914400" rtl="0" eaLnBrk="1" latinLnBrk="0" hangingPunct="1">
                <a:lnSpc>
                  <a:spcPct val="90000"/>
                </a:lnSpc>
                <a:spcBef>
                  <a:spcPts val="600"/>
                </a:spcBef>
                <a:buClr>
                  <a:schemeClr val="tx1"/>
                </a:buClr>
                <a:buFont typeface="MetricHPE" panose="020B0303030202060203"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600"/>
                </a:spcBef>
                <a:buClr>
                  <a:schemeClr val="tx1"/>
                </a:buClr>
                <a:buFont typeface="MetricHPE" panose="020B0303030202060203"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600"/>
                </a:spcBef>
                <a:buClr>
                  <a:schemeClr val="tx1"/>
                </a:buClr>
                <a:buFont typeface="MetricHPE" panose="020B0303030202060203"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600"/>
                </a:spcBef>
                <a:buClr>
                  <a:schemeClr val="tx1"/>
                </a:buClr>
                <a:buFont typeface="MetricHPE" panose="020B0303030202060203" pitchFamily="34" charset="0"/>
                <a:buNone/>
                <a:defRPr sz="1000" kern="1200">
                  <a:solidFill>
                    <a:schemeClr val="tx1"/>
                  </a:solidFill>
                  <a:latin typeface="+mn-lt"/>
                  <a:ea typeface="+mn-ea"/>
                  <a:cs typeface="+mn-cs"/>
                </a:defRPr>
              </a:lvl9pPr>
            </a:lstStyle>
            <a:p>
              <a:pPr>
                <a:buClr>
                  <a:prstClr val="white"/>
                </a:buClr>
              </a:pPr>
              <a:r>
                <a:rPr lang="en-US" b="1" dirty="0">
                  <a:solidFill>
                    <a:prstClr val="white"/>
                  </a:solidFill>
                  <a:latin typeface="MetricHPE" panose="020B0503030202060203" pitchFamily="34" charset="0"/>
                </a:rPr>
                <a:t>ROI payback within </a:t>
              </a:r>
              <a:br>
                <a:rPr lang="en-US" b="1" dirty="0">
                  <a:solidFill>
                    <a:prstClr val="white"/>
                  </a:solidFill>
                  <a:latin typeface="MetricHPE" panose="020B0503030202060203" pitchFamily="34" charset="0"/>
                </a:rPr>
              </a:br>
              <a:r>
                <a:rPr lang="en-US" sz="2400" b="1" dirty="0">
                  <a:solidFill>
                    <a:prstClr val="white"/>
                  </a:solidFill>
                  <a:latin typeface="MetricHPE" panose="020B0503030202060203" pitchFamily="34" charset="0"/>
                </a:rPr>
                <a:t>1 YEAR</a:t>
              </a:r>
            </a:p>
          </p:txBody>
        </p:sp>
      </p:grpSp>
      <p:cxnSp>
        <p:nvCxnSpPr>
          <p:cNvPr id="10" name="Straight Connector 9"/>
          <p:cNvCxnSpPr/>
          <p:nvPr/>
        </p:nvCxnSpPr>
        <p:spPr>
          <a:xfrm>
            <a:off x="2675466" y="3698016"/>
            <a:ext cx="1914294" cy="0"/>
          </a:xfrm>
          <a:prstGeom prst="line">
            <a:avLst/>
          </a:prstGeom>
          <a:ln w="571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40408" y="3698016"/>
            <a:ext cx="1943561" cy="0"/>
          </a:xfrm>
          <a:prstGeom prst="line">
            <a:avLst/>
          </a:prstGeom>
          <a:ln w="571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2" name="Group 11"/>
          <p:cNvGrpSpPr>
            <a:grpSpLocks/>
          </p:cNvGrpSpPr>
          <p:nvPr/>
        </p:nvGrpSpPr>
        <p:grpSpPr>
          <a:xfrm>
            <a:off x="7031334" y="1010814"/>
            <a:ext cx="2006824" cy="3881727"/>
            <a:chOff x="7048500" y="1038667"/>
            <a:chExt cx="2006824" cy="3881727"/>
          </a:xfrm>
        </p:grpSpPr>
        <p:sp>
          <p:nvSpPr>
            <p:cNvPr id="13" name="Text Placeholder 17"/>
            <p:cNvSpPr txBox="1">
              <a:spLocks/>
            </p:cNvSpPr>
            <p:nvPr/>
          </p:nvSpPr>
          <p:spPr bwMode="ltGray">
            <a:xfrm>
              <a:off x="7082733" y="3768183"/>
              <a:ext cx="1943560" cy="1152211"/>
            </a:xfrm>
            <a:prstGeom prst="rect">
              <a:avLst/>
            </a:prstGeom>
            <a:noFill/>
            <a:ln w="57150">
              <a:noFill/>
              <a:miter lim="800000"/>
            </a:ln>
          </p:spPr>
          <p:txBody>
            <a:bodyPr vert="horz" lIns="137160" tIns="91440" rIns="137160" bIns="91440" rtlCol="0">
              <a:noAutofit/>
            </a:bodyPr>
            <a:lstStyle>
              <a:lvl1pPr marL="0" indent="0" algn="ctr" defTabSz="914400" rtl="0" eaLnBrk="1" latinLnBrk="0" hangingPunct="1">
                <a:lnSpc>
                  <a:spcPct val="90000"/>
                </a:lnSpc>
                <a:spcBef>
                  <a:spcPts val="900"/>
                </a:spcBef>
                <a:buClr>
                  <a:schemeClr val="bg1"/>
                </a:buClr>
                <a:buFont typeface="MetricHPE" panose="020B0303030202060203" pitchFamily="34" charset="0"/>
                <a:buNone/>
                <a:defRPr sz="2000" kern="1200">
                  <a:solidFill>
                    <a:schemeClr val="bg1"/>
                  </a:solidFill>
                  <a:latin typeface="MetricHPE" panose="020B0303030202060203" pitchFamily="34" charset="0"/>
                  <a:ea typeface="+mn-ea"/>
                  <a:cs typeface="+mn-cs"/>
                </a:defRPr>
              </a:lvl1pPr>
              <a:lvl2pPr marL="457200" indent="0" algn="l" defTabSz="914400" rtl="0" eaLnBrk="1" latinLnBrk="0" hangingPunct="1">
                <a:lnSpc>
                  <a:spcPct val="90000"/>
                </a:lnSpc>
                <a:spcBef>
                  <a:spcPts val="400"/>
                </a:spcBef>
                <a:buClr>
                  <a:schemeClr val="bg1"/>
                </a:buClr>
                <a:buSzPct val="90000"/>
                <a:buFont typeface="MetricHPE" panose="020B0303030202060203" pitchFamily="34" charset="0"/>
                <a:buNone/>
                <a:defRPr sz="1400" kern="1200">
                  <a:solidFill>
                    <a:schemeClr val="bg1"/>
                  </a:solidFill>
                  <a:latin typeface="MetricHPE" panose="020B0303030202060203" pitchFamily="34" charset="0"/>
                  <a:ea typeface="+mn-ea"/>
                  <a:cs typeface="+mn-cs"/>
                </a:defRPr>
              </a:lvl2pPr>
              <a:lvl3pPr marL="914400" indent="0" algn="l" defTabSz="914400" rtl="0" eaLnBrk="1" latinLnBrk="0" hangingPunct="1">
                <a:lnSpc>
                  <a:spcPct val="90000"/>
                </a:lnSpc>
                <a:spcBef>
                  <a:spcPts val="400"/>
                </a:spcBef>
                <a:buClr>
                  <a:schemeClr val="bg1"/>
                </a:buClr>
                <a:buFont typeface="MetricHPE" panose="020B0303030202060203" pitchFamily="34" charset="0"/>
                <a:buNone/>
                <a:defRPr sz="1200" kern="1200">
                  <a:solidFill>
                    <a:schemeClr val="bg1"/>
                  </a:solidFill>
                  <a:latin typeface="MetricHPE" panose="020B0303030202060203" pitchFamily="34" charset="0"/>
                  <a:ea typeface="+mn-ea"/>
                  <a:cs typeface="+mn-cs"/>
                </a:defRPr>
              </a:lvl3pPr>
              <a:lvl4pPr marL="1371600" indent="0" algn="l" defTabSz="914400" rtl="0" eaLnBrk="1" latinLnBrk="0" hangingPunct="1">
                <a:lnSpc>
                  <a:spcPct val="90000"/>
                </a:lnSpc>
                <a:spcBef>
                  <a:spcPts val="400"/>
                </a:spcBef>
                <a:buClr>
                  <a:schemeClr val="bg1"/>
                </a:buClr>
                <a:buFont typeface="MetricHPE" panose="020B0303030202060203" pitchFamily="34" charset="0"/>
                <a:buNone/>
                <a:defRPr sz="1000" kern="1200">
                  <a:solidFill>
                    <a:schemeClr val="bg1"/>
                  </a:solidFill>
                  <a:latin typeface="MetricHPE" panose="020B0303030202060203" pitchFamily="34" charset="0"/>
                  <a:ea typeface="+mn-ea"/>
                  <a:cs typeface="+mn-cs"/>
                </a:defRPr>
              </a:lvl4pPr>
              <a:lvl5pPr marL="1828800" indent="0" algn="l" defTabSz="914400" rtl="0" eaLnBrk="1" latinLnBrk="0" hangingPunct="1">
                <a:lnSpc>
                  <a:spcPct val="90000"/>
                </a:lnSpc>
                <a:spcBef>
                  <a:spcPts val="400"/>
                </a:spcBef>
                <a:buClr>
                  <a:schemeClr val="bg1"/>
                </a:buClr>
                <a:buFont typeface="MetricHPE" panose="020B0303030202060203" pitchFamily="34" charset="0"/>
                <a:buNone/>
                <a:defRPr sz="1000" kern="1200">
                  <a:solidFill>
                    <a:schemeClr val="bg1"/>
                  </a:solidFill>
                  <a:latin typeface="MetricHPE" panose="020B0303030202060203" pitchFamily="34" charset="0"/>
                  <a:ea typeface="+mn-ea"/>
                  <a:cs typeface="+mn-cs"/>
                </a:defRPr>
              </a:lvl5pPr>
              <a:lvl6pPr marL="2286000" indent="0" algn="l" defTabSz="914400" rtl="0" eaLnBrk="1" latinLnBrk="0" hangingPunct="1">
                <a:lnSpc>
                  <a:spcPct val="90000"/>
                </a:lnSpc>
                <a:spcBef>
                  <a:spcPts val="600"/>
                </a:spcBef>
                <a:buClr>
                  <a:schemeClr val="tx1"/>
                </a:buClr>
                <a:buFont typeface="MetricHPE" panose="020B0303030202060203"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600"/>
                </a:spcBef>
                <a:buClr>
                  <a:schemeClr val="tx1"/>
                </a:buClr>
                <a:buFont typeface="MetricHPE" panose="020B0303030202060203"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600"/>
                </a:spcBef>
                <a:buClr>
                  <a:schemeClr val="tx1"/>
                </a:buClr>
                <a:buFont typeface="MetricHPE" panose="020B0303030202060203"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600"/>
                </a:spcBef>
                <a:buClr>
                  <a:schemeClr val="tx1"/>
                </a:buClr>
                <a:buFont typeface="MetricHPE" panose="020B0303030202060203" pitchFamily="34" charset="0"/>
                <a:buNone/>
                <a:defRPr sz="1000" kern="1200">
                  <a:solidFill>
                    <a:schemeClr val="tx1"/>
                  </a:solidFill>
                  <a:latin typeface="+mn-lt"/>
                  <a:ea typeface="+mn-ea"/>
                  <a:cs typeface="+mn-cs"/>
                </a:defRPr>
              </a:lvl9pPr>
            </a:lstStyle>
            <a:p>
              <a:pPr>
                <a:buClr>
                  <a:prstClr val="white"/>
                </a:buClr>
              </a:pPr>
              <a:r>
                <a:rPr lang="en-US" sz="4400" b="1" dirty="0">
                  <a:solidFill>
                    <a:prstClr val="white"/>
                  </a:solidFill>
                  <a:latin typeface="MetricHPE" panose="020B0503030202060203" pitchFamily="34" charset="0"/>
                </a:rPr>
                <a:t>1 TB </a:t>
              </a:r>
              <a:r>
                <a:rPr lang="en-US" sz="2400" b="1" dirty="0">
                  <a:solidFill>
                    <a:prstClr val="white"/>
                  </a:solidFill>
                  <a:latin typeface="MetricHPE" panose="020B0503030202060203" pitchFamily="34" charset="0"/>
                </a:rPr>
                <a:t>VM</a:t>
              </a:r>
              <a:r>
                <a:rPr lang="en-US" sz="3200" b="1" dirty="0">
                  <a:solidFill>
                    <a:prstClr val="white"/>
                  </a:solidFill>
                  <a:latin typeface="MetricHPE" panose="020B0503030202060203" pitchFamily="34" charset="0"/>
                </a:rPr>
                <a:t> </a:t>
              </a:r>
              <a:r>
                <a:rPr lang="en-US" b="1" dirty="0">
                  <a:solidFill>
                    <a:prstClr val="white"/>
                  </a:solidFill>
                  <a:latin typeface="MetricHPE" panose="020B0503030202060203" pitchFamily="34" charset="0"/>
                </a:rPr>
                <a:t>recovery in </a:t>
              </a:r>
              <a:br>
                <a:rPr lang="en-US" b="1" dirty="0">
                  <a:solidFill>
                    <a:prstClr val="white"/>
                  </a:solidFill>
                  <a:latin typeface="MetricHPE" panose="020B0503030202060203" pitchFamily="34" charset="0"/>
                </a:rPr>
              </a:br>
              <a:r>
                <a:rPr lang="en-US" sz="2800" b="1" dirty="0">
                  <a:solidFill>
                    <a:prstClr val="white"/>
                  </a:solidFill>
                  <a:latin typeface="MetricHPE" panose="020B0503030202060203" pitchFamily="34" charset="0"/>
                </a:rPr>
                <a:t>60 seconds</a:t>
              </a:r>
            </a:p>
            <a:p>
              <a:pPr>
                <a:buClr>
                  <a:prstClr val="white"/>
                </a:buClr>
              </a:pPr>
              <a:endParaRPr lang="en-US" dirty="0">
                <a:solidFill>
                  <a:prstClr val="white"/>
                </a:solidFill>
                <a:latin typeface="MetricHPE" panose="020B0503030202060203" pitchFamily="34" charset="0"/>
              </a:endParaRPr>
            </a:p>
          </p:txBody>
        </p:sp>
        <p:cxnSp>
          <p:nvCxnSpPr>
            <p:cNvPr id="14" name="Straight Connector 13"/>
            <p:cNvCxnSpPr/>
            <p:nvPr/>
          </p:nvCxnSpPr>
          <p:spPr>
            <a:xfrm>
              <a:off x="7078133" y="3698016"/>
              <a:ext cx="1914294" cy="0"/>
            </a:xfrm>
            <a:prstGeom prst="line">
              <a:avLst/>
            </a:prstGeom>
            <a:ln w="571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31858" r="26191"/>
            <a:stretch/>
          </p:blipFill>
          <p:spPr>
            <a:xfrm>
              <a:off x="7048500" y="1038667"/>
              <a:ext cx="2006824" cy="2589183"/>
            </a:xfrm>
            <a:prstGeom prst="rect">
              <a:avLst/>
            </a:prstGeom>
          </p:spPr>
        </p:pic>
      </p:grpSp>
      <p:grpSp>
        <p:nvGrpSpPr>
          <p:cNvPr id="16" name="Group 15"/>
          <p:cNvGrpSpPr>
            <a:grpSpLocks/>
          </p:cNvGrpSpPr>
          <p:nvPr/>
        </p:nvGrpSpPr>
        <p:grpSpPr>
          <a:xfrm>
            <a:off x="9181383" y="1190837"/>
            <a:ext cx="2174476" cy="3701704"/>
            <a:chOff x="9181383" y="1223227"/>
            <a:chExt cx="2174476" cy="3701704"/>
          </a:xfrm>
        </p:grpSpPr>
        <p:sp>
          <p:nvSpPr>
            <p:cNvPr id="17" name="Text Placeholder 17"/>
            <p:cNvSpPr txBox="1">
              <a:spLocks/>
            </p:cNvSpPr>
            <p:nvPr/>
          </p:nvSpPr>
          <p:spPr bwMode="ltGray">
            <a:xfrm>
              <a:off x="9181383" y="3772720"/>
              <a:ext cx="2174476" cy="1152211"/>
            </a:xfrm>
            <a:prstGeom prst="rect">
              <a:avLst/>
            </a:prstGeom>
            <a:noFill/>
            <a:ln w="57150">
              <a:noFill/>
              <a:miter lim="800000"/>
            </a:ln>
          </p:spPr>
          <p:txBody>
            <a:bodyPr vert="horz" lIns="137160" tIns="91440" rIns="137160" bIns="91440" rtlCol="0">
              <a:noAutofit/>
            </a:bodyPr>
            <a:lstStyle>
              <a:lvl1pPr marL="0" indent="0" algn="ctr" defTabSz="914400" rtl="0" eaLnBrk="1" latinLnBrk="0" hangingPunct="1">
                <a:lnSpc>
                  <a:spcPct val="90000"/>
                </a:lnSpc>
                <a:spcBef>
                  <a:spcPts val="900"/>
                </a:spcBef>
                <a:buClr>
                  <a:schemeClr val="bg1"/>
                </a:buClr>
                <a:buFont typeface="MetricHPE" panose="020B0303030202060203" pitchFamily="34" charset="0"/>
                <a:buNone/>
                <a:defRPr sz="2000" kern="1200">
                  <a:solidFill>
                    <a:schemeClr val="bg1"/>
                  </a:solidFill>
                  <a:latin typeface="MetricHPE" panose="020B0303030202060203" pitchFamily="34" charset="0"/>
                  <a:ea typeface="+mn-ea"/>
                  <a:cs typeface="+mn-cs"/>
                </a:defRPr>
              </a:lvl1pPr>
              <a:lvl2pPr marL="457200" indent="0" algn="l" defTabSz="914400" rtl="0" eaLnBrk="1" latinLnBrk="0" hangingPunct="1">
                <a:lnSpc>
                  <a:spcPct val="90000"/>
                </a:lnSpc>
                <a:spcBef>
                  <a:spcPts val="400"/>
                </a:spcBef>
                <a:buClr>
                  <a:schemeClr val="bg1"/>
                </a:buClr>
                <a:buSzPct val="90000"/>
                <a:buFont typeface="MetricHPE" panose="020B0303030202060203" pitchFamily="34" charset="0"/>
                <a:buNone/>
                <a:defRPr sz="1400" kern="1200">
                  <a:solidFill>
                    <a:schemeClr val="bg1"/>
                  </a:solidFill>
                  <a:latin typeface="MetricHPE" panose="020B0303030202060203" pitchFamily="34" charset="0"/>
                  <a:ea typeface="+mn-ea"/>
                  <a:cs typeface="+mn-cs"/>
                </a:defRPr>
              </a:lvl2pPr>
              <a:lvl3pPr marL="914400" indent="0" algn="l" defTabSz="914400" rtl="0" eaLnBrk="1" latinLnBrk="0" hangingPunct="1">
                <a:lnSpc>
                  <a:spcPct val="90000"/>
                </a:lnSpc>
                <a:spcBef>
                  <a:spcPts val="400"/>
                </a:spcBef>
                <a:buClr>
                  <a:schemeClr val="bg1"/>
                </a:buClr>
                <a:buFont typeface="MetricHPE" panose="020B0303030202060203" pitchFamily="34" charset="0"/>
                <a:buNone/>
                <a:defRPr sz="1200" kern="1200">
                  <a:solidFill>
                    <a:schemeClr val="bg1"/>
                  </a:solidFill>
                  <a:latin typeface="MetricHPE" panose="020B0303030202060203" pitchFamily="34" charset="0"/>
                  <a:ea typeface="+mn-ea"/>
                  <a:cs typeface="+mn-cs"/>
                </a:defRPr>
              </a:lvl3pPr>
              <a:lvl4pPr marL="1371600" indent="0" algn="l" defTabSz="914400" rtl="0" eaLnBrk="1" latinLnBrk="0" hangingPunct="1">
                <a:lnSpc>
                  <a:spcPct val="90000"/>
                </a:lnSpc>
                <a:spcBef>
                  <a:spcPts val="400"/>
                </a:spcBef>
                <a:buClr>
                  <a:schemeClr val="bg1"/>
                </a:buClr>
                <a:buFont typeface="MetricHPE" panose="020B0303030202060203" pitchFamily="34" charset="0"/>
                <a:buNone/>
                <a:defRPr sz="1000" kern="1200">
                  <a:solidFill>
                    <a:schemeClr val="bg1"/>
                  </a:solidFill>
                  <a:latin typeface="MetricHPE" panose="020B0303030202060203" pitchFamily="34" charset="0"/>
                  <a:ea typeface="+mn-ea"/>
                  <a:cs typeface="+mn-cs"/>
                </a:defRPr>
              </a:lvl4pPr>
              <a:lvl5pPr marL="1828800" indent="0" algn="l" defTabSz="914400" rtl="0" eaLnBrk="1" latinLnBrk="0" hangingPunct="1">
                <a:lnSpc>
                  <a:spcPct val="90000"/>
                </a:lnSpc>
                <a:spcBef>
                  <a:spcPts val="400"/>
                </a:spcBef>
                <a:buClr>
                  <a:schemeClr val="bg1"/>
                </a:buClr>
                <a:buFont typeface="MetricHPE" panose="020B0303030202060203" pitchFamily="34" charset="0"/>
                <a:buNone/>
                <a:defRPr sz="1000" kern="1200">
                  <a:solidFill>
                    <a:schemeClr val="bg1"/>
                  </a:solidFill>
                  <a:latin typeface="MetricHPE" panose="020B0303030202060203" pitchFamily="34" charset="0"/>
                  <a:ea typeface="+mn-ea"/>
                  <a:cs typeface="+mn-cs"/>
                </a:defRPr>
              </a:lvl5pPr>
              <a:lvl6pPr marL="2286000" indent="0" algn="l" defTabSz="914400" rtl="0" eaLnBrk="1" latinLnBrk="0" hangingPunct="1">
                <a:lnSpc>
                  <a:spcPct val="90000"/>
                </a:lnSpc>
                <a:spcBef>
                  <a:spcPts val="600"/>
                </a:spcBef>
                <a:buClr>
                  <a:schemeClr val="tx1"/>
                </a:buClr>
                <a:buFont typeface="MetricHPE" panose="020B0303030202060203"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600"/>
                </a:spcBef>
                <a:buClr>
                  <a:schemeClr val="tx1"/>
                </a:buClr>
                <a:buFont typeface="MetricHPE" panose="020B0303030202060203"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600"/>
                </a:spcBef>
                <a:buClr>
                  <a:schemeClr val="tx1"/>
                </a:buClr>
                <a:buFont typeface="MetricHPE" panose="020B0303030202060203"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600"/>
                </a:spcBef>
                <a:buClr>
                  <a:schemeClr val="tx1"/>
                </a:buClr>
                <a:buFont typeface="MetricHPE" panose="020B0303030202060203" pitchFamily="34" charset="0"/>
                <a:buNone/>
                <a:defRPr sz="1000" kern="1200">
                  <a:solidFill>
                    <a:schemeClr val="tx1"/>
                  </a:solidFill>
                  <a:latin typeface="+mn-lt"/>
                  <a:ea typeface="+mn-ea"/>
                  <a:cs typeface="+mn-cs"/>
                </a:defRPr>
              </a:lvl9pPr>
            </a:lstStyle>
            <a:p>
              <a:pPr>
                <a:buClr>
                  <a:prstClr val="white"/>
                </a:buClr>
              </a:pPr>
              <a:r>
                <a:rPr lang="en-US" sz="4400" b="1" dirty="0">
                  <a:solidFill>
                    <a:prstClr val="white"/>
                  </a:solidFill>
                  <a:latin typeface="MetricHPE" panose="020B0503030202060203" pitchFamily="34" charset="0"/>
                </a:rPr>
                <a:t>1</a:t>
              </a:r>
              <a:r>
                <a:rPr lang="en-US" sz="3200" b="1" dirty="0">
                  <a:solidFill>
                    <a:prstClr val="white"/>
                  </a:solidFill>
                  <a:latin typeface="MetricHPE" panose="020B0503030202060203" pitchFamily="34" charset="0"/>
                </a:rPr>
                <a:t> </a:t>
              </a:r>
              <a:r>
                <a:rPr lang="en-US" sz="2800" b="1" dirty="0">
                  <a:solidFill>
                    <a:prstClr val="white"/>
                  </a:solidFill>
                  <a:latin typeface="MetricHPE" panose="020B0503030202060203" pitchFamily="34" charset="0"/>
                </a:rPr>
                <a:t>simple </a:t>
              </a:r>
              <a:r>
                <a:rPr lang="en-US" b="1" dirty="0">
                  <a:solidFill>
                    <a:prstClr val="white"/>
                  </a:solidFill>
                  <a:latin typeface="MetricHPE" panose="020B0503030202060203" pitchFamily="34" charset="0"/>
                </a:rPr>
                <a:t>experience with </a:t>
              </a:r>
              <a:r>
                <a:rPr lang="en-US" sz="2400" b="1" dirty="0">
                  <a:solidFill>
                    <a:prstClr val="white"/>
                  </a:solidFill>
                  <a:latin typeface="MetricHPE" panose="020B0503030202060203" pitchFamily="34" charset="0"/>
                </a:rPr>
                <a:t>INTELLIGENCE</a:t>
              </a:r>
            </a:p>
            <a:p>
              <a:pPr>
                <a:buClr>
                  <a:prstClr val="white"/>
                </a:buClr>
              </a:pPr>
              <a:endParaRPr lang="en-US" dirty="0">
                <a:solidFill>
                  <a:prstClr val="white"/>
                </a:solidFill>
                <a:latin typeface="MetricHPE" panose="020B0503030202060203" pitchFamily="34" charset="0"/>
              </a:endParaRPr>
            </a:p>
          </p:txBody>
        </p:sp>
        <p:cxnSp>
          <p:nvCxnSpPr>
            <p:cNvPr id="18" name="Straight Connector 17"/>
            <p:cNvCxnSpPr/>
            <p:nvPr/>
          </p:nvCxnSpPr>
          <p:spPr>
            <a:xfrm>
              <a:off x="9296400" y="3698016"/>
              <a:ext cx="1914294" cy="0"/>
            </a:xfrm>
            <a:prstGeom prst="line">
              <a:avLst/>
            </a:prstGeom>
            <a:ln w="571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l="10001" r="36156"/>
            <a:stretch/>
          </p:blipFill>
          <p:spPr>
            <a:xfrm>
              <a:off x="9296400" y="1223227"/>
              <a:ext cx="1918450" cy="2376120"/>
            </a:xfrm>
            <a:prstGeom prst="rect">
              <a:avLst/>
            </a:prstGeom>
          </p:spPr>
        </p:pic>
      </p:grpSp>
      <p:grpSp>
        <p:nvGrpSpPr>
          <p:cNvPr id="20" name="Group 19"/>
          <p:cNvGrpSpPr/>
          <p:nvPr/>
        </p:nvGrpSpPr>
        <p:grpSpPr>
          <a:xfrm>
            <a:off x="4859867" y="1190837"/>
            <a:ext cx="1952318" cy="3932228"/>
            <a:chOff x="4859867" y="1190837"/>
            <a:chExt cx="1952318" cy="3932228"/>
          </a:xfrm>
        </p:grpSpPr>
        <p:sp>
          <p:nvSpPr>
            <p:cNvPr id="21" name="Text Placeholder 17"/>
            <p:cNvSpPr txBox="1">
              <a:spLocks/>
            </p:cNvSpPr>
            <p:nvPr/>
          </p:nvSpPr>
          <p:spPr bwMode="ltGray">
            <a:xfrm>
              <a:off x="4868625" y="3970854"/>
              <a:ext cx="1943560" cy="1152211"/>
            </a:xfrm>
            <a:prstGeom prst="rect">
              <a:avLst/>
            </a:prstGeom>
            <a:noFill/>
            <a:ln w="57150">
              <a:noFill/>
              <a:miter lim="800000"/>
            </a:ln>
          </p:spPr>
          <p:txBody>
            <a:bodyPr vert="horz" lIns="137160" tIns="274320" rIns="137160" bIns="91440" rtlCol="0" anchor="ctr" anchorCtr="1">
              <a:noAutofit/>
            </a:bodyPr>
            <a:lstStyle>
              <a:lvl1pPr marL="0" indent="0" algn="ctr" defTabSz="914400" rtl="0" eaLnBrk="1" latinLnBrk="0" hangingPunct="1">
                <a:lnSpc>
                  <a:spcPct val="90000"/>
                </a:lnSpc>
                <a:spcBef>
                  <a:spcPts val="900"/>
                </a:spcBef>
                <a:buClr>
                  <a:schemeClr val="bg1"/>
                </a:buClr>
                <a:buFont typeface="MetricHPE" panose="020B0303030202060203" pitchFamily="34" charset="0"/>
                <a:buNone/>
                <a:defRPr sz="2000" kern="1200">
                  <a:solidFill>
                    <a:schemeClr val="bg1"/>
                  </a:solidFill>
                  <a:latin typeface="MetricHPE" panose="020B0303030202060203" pitchFamily="34" charset="0"/>
                  <a:ea typeface="+mn-ea"/>
                  <a:cs typeface="+mn-cs"/>
                </a:defRPr>
              </a:lvl1pPr>
              <a:lvl2pPr marL="457200" indent="0" algn="l" defTabSz="914400" rtl="0" eaLnBrk="1" latinLnBrk="0" hangingPunct="1">
                <a:lnSpc>
                  <a:spcPct val="90000"/>
                </a:lnSpc>
                <a:spcBef>
                  <a:spcPts val="400"/>
                </a:spcBef>
                <a:buClr>
                  <a:schemeClr val="bg1"/>
                </a:buClr>
                <a:buSzPct val="90000"/>
                <a:buFont typeface="MetricHPE" panose="020B0303030202060203" pitchFamily="34" charset="0"/>
                <a:buNone/>
                <a:defRPr sz="1400" kern="1200">
                  <a:solidFill>
                    <a:schemeClr val="bg1"/>
                  </a:solidFill>
                  <a:latin typeface="MetricHPE" panose="020B0303030202060203" pitchFamily="34" charset="0"/>
                  <a:ea typeface="+mn-ea"/>
                  <a:cs typeface="+mn-cs"/>
                </a:defRPr>
              </a:lvl2pPr>
              <a:lvl3pPr marL="914400" indent="0" algn="l" defTabSz="914400" rtl="0" eaLnBrk="1" latinLnBrk="0" hangingPunct="1">
                <a:lnSpc>
                  <a:spcPct val="90000"/>
                </a:lnSpc>
                <a:spcBef>
                  <a:spcPts val="400"/>
                </a:spcBef>
                <a:buClr>
                  <a:schemeClr val="bg1"/>
                </a:buClr>
                <a:buFont typeface="MetricHPE" panose="020B0303030202060203" pitchFamily="34" charset="0"/>
                <a:buNone/>
                <a:defRPr sz="1200" kern="1200">
                  <a:solidFill>
                    <a:schemeClr val="bg1"/>
                  </a:solidFill>
                  <a:latin typeface="MetricHPE" panose="020B0303030202060203" pitchFamily="34" charset="0"/>
                  <a:ea typeface="+mn-ea"/>
                  <a:cs typeface="+mn-cs"/>
                </a:defRPr>
              </a:lvl3pPr>
              <a:lvl4pPr marL="1371600" indent="0" algn="l" defTabSz="914400" rtl="0" eaLnBrk="1" latinLnBrk="0" hangingPunct="1">
                <a:lnSpc>
                  <a:spcPct val="90000"/>
                </a:lnSpc>
                <a:spcBef>
                  <a:spcPts val="400"/>
                </a:spcBef>
                <a:buClr>
                  <a:schemeClr val="bg1"/>
                </a:buClr>
                <a:buFont typeface="MetricHPE" panose="020B0303030202060203" pitchFamily="34" charset="0"/>
                <a:buNone/>
                <a:defRPr sz="1000" kern="1200">
                  <a:solidFill>
                    <a:schemeClr val="bg1"/>
                  </a:solidFill>
                  <a:latin typeface="MetricHPE" panose="020B0303030202060203" pitchFamily="34" charset="0"/>
                  <a:ea typeface="+mn-ea"/>
                  <a:cs typeface="+mn-cs"/>
                </a:defRPr>
              </a:lvl4pPr>
              <a:lvl5pPr marL="1828800" indent="0" algn="l" defTabSz="914400" rtl="0" eaLnBrk="1" latinLnBrk="0" hangingPunct="1">
                <a:lnSpc>
                  <a:spcPct val="90000"/>
                </a:lnSpc>
                <a:spcBef>
                  <a:spcPts val="400"/>
                </a:spcBef>
                <a:buClr>
                  <a:schemeClr val="bg1"/>
                </a:buClr>
                <a:buFont typeface="MetricHPE" panose="020B0303030202060203" pitchFamily="34" charset="0"/>
                <a:buNone/>
                <a:defRPr sz="1000" kern="1200">
                  <a:solidFill>
                    <a:schemeClr val="bg1"/>
                  </a:solidFill>
                  <a:latin typeface="MetricHPE" panose="020B0303030202060203" pitchFamily="34" charset="0"/>
                  <a:ea typeface="+mn-ea"/>
                  <a:cs typeface="+mn-cs"/>
                </a:defRPr>
              </a:lvl5pPr>
              <a:lvl6pPr marL="2286000" indent="0" algn="l" defTabSz="914400" rtl="0" eaLnBrk="1" latinLnBrk="0" hangingPunct="1">
                <a:lnSpc>
                  <a:spcPct val="90000"/>
                </a:lnSpc>
                <a:spcBef>
                  <a:spcPts val="600"/>
                </a:spcBef>
                <a:buClr>
                  <a:schemeClr val="tx1"/>
                </a:buClr>
                <a:buFont typeface="MetricHPE" panose="020B0303030202060203"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600"/>
                </a:spcBef>
                <a:buClr>
                  <a:schemeClr val="tx1"/>
                </a:buClr>
                <a:buFont typeface="MetricHPE" panose="020B0303030202060203"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600"/>
                </a:spcBef>
                <a:buClr>
                  <a:schemeClr val="tx1"/>
                </a:buClr>
                <a:buFont typeface="MetricHPE" panose="020B0303030202060203"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600"/>
                </a:spcBef>
                <a:buClr>
                  <a:schemeClr val="tx1"/>
                </a:buClr>
                <a:buFont typeface="MetricHPE" panose="020B0303030202060203" pitchFamily="34" charset="0"/>
                <a:buNone/>
                <a:defRPr sz="1000" kern="1200">
                  <a:solidFill>
                    <a:schemeClr val="tx1"/>
                  </a:solidFill>
                  <a:latin typeface="+mn-lt"/>
                  <a:ea typeface="+mn-ea"/>
                  <a:cs typeface="+mn-cs"/>
                </a:defRPr>
              </a:lvl9pPr>
            </a:lstStyle>
            <a:p>
              <a:pPr>
                <a:lnSpc>
                  <a:spcPct val="100000"/>
                </a:lnSpc>
                <a:spcBef>
                  <a:spcPts val="0"/>
                </a:spcBef>
                <a:buClr>
                  <a:prstClr val="white"/>
                </a:buClr>
              </a:pPr>
              <a:r>
                <a:rPr lang="en-US" sz="4400" b="1" dirty="0">
                  <a:solidFill>
                    <a:prstClr val="white"/>
                  </a:solidFill>
                  <a:latin typeface="MetricHPE" panose="020B0503030202060203" pitchFamily="34" charset="0"/>
                </a:rPr>
                <a:t>69% </a:t>
              </a:r>
              <a:br>
                <a:rPr lang="en-US" sz="3200" b="1" dirty="0">
                  <a:solidFill>
                    <a:prstClr val="white"/>
                  </a:solidFill>
                  <a:latin typeface="MetricHPE" panose="020B0503030202060203" pitchFamily="34" charset="0"/>
                </a:rPr>
              </a:br>
              <a:r>
                <a:rPr lang="en-US" sz="2400" b="1" dirty="0">
                  <a:solidFill>
                    <a:prstClr val="white"/>
                  </a:solidFill>
                  <a:latin typeface="MetricHPE" panose="020B0503030202060203" pitchFamily="34" charset="0"/>
                </a:rPr>
                <a:t>COST SAVINGS</a:t>
              </a:r>
            </a:p>
            <a:p>
              <a:pPr>
                <a:buClr>
                  <a:prstClr val="white"/>
                </a:buClr>
              </a:pPr>
              <a:endParaRPr lang="en-US" dirty="0">
                <a:solidFill>
                  <a:prstClr val="white"/>
                </a:solidFill>
                <a:latin typeface="MetricHPE" panose="020B0503030202060203" pitchFamily="34" charset="0"/>
              </a:endParaRPr>
            </a:p>
          </p:txBody>
        </p:sp>
        <p:cxnSp>
          <p:nvCxnSpPr>
            <p:cNvPr id="22" name="Straight Connector 21"/>
            <p:cNvCxnSpPr/>
            <p:nvPr/>
          </p:nvCxnSpPr>
          <p:spPr>
            <a:xfrm>
              <a:off x="4859867" y="3698016"/>
              <a:ext cx="1914294" cy="0"/>
            </a:xfrm>
            <a:prstGeom prst="line">
              <a:avLst/>
            </a:prstGeom>
            <a:ln w="571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p:nvPicPr>
          <p:blipFill rotWithShape="1">
            <a:blip r:embed="rId6" cstate="print">
              <a:extLst>
                <a:ext uri="{28A0092B-C50C-407E-A947-70E740481C1C}">
                  <a14:useLocalDpi xmlns:a14="http://schemas.microsoft.com/office/drawing/2010/main" val="0"/>
                </a:ext>
              </a:extLst>
            </a:blip>
            <a:srcRect r="46888"/>
            <a:stretch/>
          </p:blipFill>
          <p:spPr>
            <a:xfrm>
              <a:off x="4865300" y="1190837"/>
              <a:ext cx="1908861" cy="2422883"/>
            </a:xfrm>
            <a:prstGeom prst="rect">
              <a:avLst/>
            </a:prstGeom>
          </p:spPr>
        </p:pic>
      </p:grpSp>
      <p:pic>
        <p:nvPicPr>
          <p:cNvPr id="24" name="Picture 23"/>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l="12946" r="33532"/>
          <a:stretch/>
        </p:blipFill>
        <p:spPr>
          <a:xfrm flipH="1">
            <a:off x="2660792" y="1161910"/>
            <a:ext cx="1943100" cy="2439070"/>
          </a:xfrm>
          <a:prstGeom prst="rect">
            <a:avLst/>
          </a:prstGeom>
        </p:spPr>
      </p:pic>
    </p:spTree>
    <p:extLst>
      <p:ext uri="{BB962C8B-B14F-4D97-AF65-F5344CB8AC3E}">
        <p14:creationId xmlns:p14="http://schemas.microsoft.com/office/powerpoint/2010/main" val="2732567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75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75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75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75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750"/>
                                        <p:tgtEl>
                                          <p:spTgt spid="24"/>
                                        </p:tgtEl>
                                      </p:cBhvr>
                                    </p:animEffect>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75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75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75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595B034-2204-E446-8934-2F00588DC9B3}"/>
              </a:ext>
            </a:extLst>
          </p:cNvPr>
          <p:cNvSpPr txBox="1"/>
          <p:nvPr/>
        </p:nvSpPr>
        <p:spPr>
          <a:xfrm>
            <a:off x="700614" y="1495865"/>
            <a:ext cx="5909783" cy="2122099"/>
          </a:xfrm>
          <a:prstGeom prst="rect">
            <a:avLst/>
          </a:prstGeom>
          <a:noFill/>
        </p:spPr>
        <p:txBody>
          <a:bodyPr wrap="square" lIns="0" tIns="0" rIns="0" bIns="0" rtlCol="0" anchor="t">
            <a:noAutofit/>
          </a:bodyPr>
          <a:lstStyle/>
          <a:p>
            <a:pPr algn="ctr">
              <a:lnSpc>
                <a:spcPct val="90000"/>
              </a:lnSpc>
              <a:defRPr/>
            </a:pPr>
            <a:r>
              <a:rPr lang="en-US" sz="5400" b="1" dirty="0">
                <a:solidFill>
                  <a:srgbClr val="FFFFFF"/>
                </a:solidFill>
              </a:rPr>
              <a:t>HPE S</a:t>
            </a:r>
            <a:r>
              <a:rPr lang="en-US" sz="4400" b="1" dirty="0">
                <a:solidFill>
                  <a:srgbClr val="FFFFFF"/>
                </a:solidFill>
              </a:rPr>
              <a:t>IMPLI</a:t>
            </a:r>
            <a:r>
              <a:rPr lang="en-US" sz="5400" b="1" dirty="0">
                <a:solidFill>
                  <a:srgbClr val="FFFFFF"/>
                </a:solidFill>
              </a:rPr>
              <a:t>V</a:t>
            </a:r>
            <a:r>
              <a:rPr lang="en-US" sz="4400" b="1" dirty="0">
                <a:solidFill>
                  <a:srgbClr val="FFFFFF"/>
                </a:solidFill>
              </a:rPr>
              <a:t>ITY</a:t>
            </a:r>
            <a:br>
              <a:rPr lang="en-US" sz="3200" b="1" dirty="0">
                <a:solidFill>
                  <a:srgbClr val="FFFFFF"/>
                </a:solidFill>
              </a:rPr>
            </a:br>
            <a:r>
              <a:rPr lang="en-US" sz="3200" b="1" dirty="0">
                <a:solidFill>
                  <a:srgbClr val="FFFFFF"/>
                </a:solidFill>
              </a:rPr>
              <a:t>Intelligent HCI for the Edge </a:t>
            </a:r>
          </a:p>
        </p:txBody>
      </p:sp>
      <p:sp>
        <p:nvSpPr>
          <p:cNvPr id="2" name="Footer Placeholder 1"/>
          <p:cNvSpPr>
            <a:spLocks noGrp="1"/>
          </p:cNvSpPr>
          <p:nvPr>
            <p:ph type="ftr" sz="quarter" idx="15"/>
          </p:nvPr>
        </p:nvSpPr>
        <p:spPr/>
        <p:txBody>
          <a:bodyPr/>
          <a:lstStyle/>
          <a:p>
            <a:r>
              <a:rPr lang="en-US"/>
              <a:t>HPE CONFIDENTIAL | AUTHORIZED HPE PARTNER USE ONLY</a:t>
            </a:r>
            <a:endParaRPr lang="en-US" dirty="0"/>
          </a:p>
        </p:txBody>
      </p:sp>
      <p:sp>
        <p:nvSpPr>
          <p:cNvPr id="3" name="Slide Number Placeholder 2"/>
          <p:cNvSpPr>
            <a:spLocks noGrp="1"/>
          </p:cNvSpPr>
          <p:nvPr>
            <p:ph type="sldNum" sz="quarter" idx="16"/>
          </p:nvPr>
        </p:nvSpPr>
        <p:spPr/>
        <p:txBody>
          <a:bodyPr/>
          <a:lstStyle/>
          <a:p>
            <a:fld id="{104FC826-72BB-4AF1-BA01-A94F7396A7DC}" type="slidenum">
              <a:rPr lang="en-US" smtClean="0"/>
              <a:pPr/>
              <a:t>7</a:t>
            </a:fld>
            <a:endParaRPr lang="en-US" dirty="0"/>
          </a:p>
        </p:txBody>
      </p:sp>
      <p:grpSp>
        <p:nvGrpSpPr>
          <p:cNvPr id="24" name="Group 23">
            <a:extLst>
              <a:ext uri="{FF2B5EF4-FFF2-40B4-BE49-F238E27FC236}">
                <a16:creationId xmlns:a16="http://schemas.microsoft.com/office/drawing/2014/main" id="{F1CE53AE-AA53-40F5-B8D5-71F1C88027FE}"/>
              </a:ext>
            </a:extLst>
          </p:cNvPr>
          <p:cNvGrpSpPr/>
          <p:nvPr/>
        </p:nvGrpSpPr>
        <p:grpSpPr>
          <a:xfrm>
            <a:off x="7060585" y="2923049"/>
            <a:ext cx="1031815" cy="263893"/>
            <a:chOff x="748951" y="4651296"/>
            <a:chExt cx="3338455" cy="873204"/>
          </a:xfrm>
        </p:grpSpPr>
        <p:pic>
          <p:nvPicPr>
            <p:cNvPr id="25" name="Picture 24">
              <a:extLst>
                <a:ext uri="{FF2B5EF4-FFF2-40B4-BE49-F238E27FC236}">
                  <a16:creationId xmlns:a16="http://schemas.microsoft.com/office/drawing/2014/main" id="{F43E04EF-C6D5-4F95-9684-70B7945126F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8951" y="4936932"/>
              <a:ext cx="3338455" cy="587568"/>
            </a:xfrm>
            <a:prstGeom prst="rect">
              <a:avLst/>
            </a:prstGeom>
            <a:effectLst>
              <a:reflection blurRad="6350" stA="52000" endA="300" endPos="35000" dir="5400000" sy="-100000" algn="bl" rotWithShape="0"/>
            </a:effectLst>
          </p:spPr>
        </p:pic>
        <p:pic>
          <p:nvPicPr>
            <p:cNvPr id="30" name="Picture 29">
              <a:extLst>
                <a:ext uri="{FF2B5EF4-FFF2-40B4-BE49-F238E27FC236}">
                  <a16:creationId xmlns:a16="http://schemas.microsoft.com/office/drawing/2014/main" id="{B70F5C35-AEA7-4801-935A-752A649265B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8951" y="4651296"/>
              <a:ext cx="3338455" cy="587568"/>
            </a:xfrm>
            <a:prstGeom prst="rect">
              <a:avLst/>
            </a:prstGeom>
          </p:spPr>
        </p:pic>
      </p:grpSp>
      <p:cxnSp>
        <p:nvCxnSpPr>
          <p:cNvPr id="31" name="Straight Arrow Connector 30"/>
          <p:cNvCxnSpPr>
            <a:cxnSpLocks/>
          </p:cNvCxnSpPr>
          <p:nvPr/>
        </p:nvCxnSpPr>
        <p:spPr>
          <a:xfrm>
            <a:off x="7812428" y="1145360"/>
            <a:ext cx="374235" cy="141030"/>
          </a:xfrm>
          <a:prstGeom prst="straightConnector1">
            <a:avLst/>
          </a:prstGeom>
          <a:ln w="38100" cap="rnd">
            <a:solidFill>
              <a:schemeClr val="accent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cxnSpLocks/>
            <a:endCxn id="42" idx="2"/>
          </p:cNvCxnSpPr>
          <p:nvPr/>
        </p:nvCxnSpPr>
        <p:spPr>
          <a:xfrm flipV="1">
            <a:off x="7436755" y="1971915"/>
            <a:ext cx="2569007" cy="15300"/>
          </a:xfrm>
          <a:prstGeom prst="straightConnector1">
            <a:avLst/>
          </a:prstGeom>
          <a:ln w="38100" cap="rnd">
            <a:solidFill>
              <a:schemeClr val="accent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cxnSpLocks/>
            <a:endCxn id="42" idx="2"/>
          </p:cNvCxnSpPr>
          <p:nvPr/>
        </p:nvCxnSpPr>
        <p:spPr>
          <a:xfrm flipV="1">
            <a:off x="8149571" y="1971915"/>
            <a:ext cx="1856191" cy="1017201"/>
          </a:xfrm>
          <a:prstGeom prst="straightConnector1">
            <a:avLst/>
          </a:prstGeom>
          <a:ln w="38100" cap="rnd">
            <a:solidFill>
              <a:schemeClr val="accent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9038722" y="2475041"/>
            <a:ext cx="1934077" cy="338729"/>
          </a:xfrm>
          <a:prstGeom prst="rect">
            <a:avLst/>
          </a:prstGeom>
          <a:noFill/>
          <a:ln w="57150">
            <a:noFill/>
            <a:miter lim="800000"/>
          </a:ln>
        </p:spPr>
        <p:txBody>
          <a:bodyPr wrap="square" lIns="182880" tIns="182880" rIns="182880" bIns="182880" rtlCol="0" anchor="ctr">
            <a:noAutofit/>
          </a:bodyPr>
          <a:lstStyle/>
          <a:p>
            <a:pPr algn="ctr">
              <a:lnSpc>
                <a:spcPct val="90000"/>
              </a:lnSpc>
              <a:spcBef>
                <a:spcPts val="400"/>
              </a:spcBef>
              <a:defRPr/>
            </a:pPr>
            <a:r>
              <a:rPr lang="en-US" sz="2000" b="1" dirty="0">
                <a:solidFill>
                  <a:prstClr val="white"/>
                </a:solidFill>
                <a:latin typeface="MetricHPE" panose="020B0503030202060203" pitchFamily="34" charset="0"/>
              </a:rPr>
              <a:t>Core Site</a:t>
            </a:r>
          </a:p>
        </p:txBody>
      </p:sp>
      <p:sp>
        <p:nvSpPr>
          <p:cNvPr id="37" name="TextBox 36"/>
          <p:cNvSpPr txBox="1"/>
          <p:nvPr/>
        </p:nvSpPr>
        <p:spPr>
          <a:xfrm>
            <a:off x="6317336" y="1152751"/>
            <a:ext cx="1226713" cy="187385"/>
          </a:xfrm>
          <a:prstGeom prst="rect">
            <a:avLst/>
          </a:prstGeom>
          <a:noFill/>
          <a:ln w="57150">
            <a:noFill/>
            <a:miter lim="800000"/>
          </a:ln>
        </p:spPr>
        <p:txBody>
          <a:bodyPr wrap="square" lIns="182880" tIns="182880" rIns="182880" bIns="182880" rtlCol="0" anchor="ctr">
            <a:noAutofit/>
          </a:bodyPr>
          <a:lstStyle/>
          <a:p>
            <a:pPr algn="ctr">
              <a:lnSpc>
                <a:spcPct val="90000"/>
              </a:lnSpc>
              <a:spcBef>
                <a:spcPts val="400"/>
              </a:spcBef>
              <a:defRPr/>
            </a:pPr>
            <a:r>
              <a:rPr lang="en-US" b="1" dirty="0">
                <a:solidFill>
                  <a:prstClr val="white"/>
                </a:solidFill>
                <a:latin typeface="MetricHPE" panose="020B0503030202060203" pitchFamily="34" charset="0"/>
              </a:rPr>
              <a:t>Site 1</a:t>
            </a:r>
          </a:p>
        </p:txBody>
      </p:sp>
      <p:grpSp>
        <p:nvGrpSpPr>
          <p:cNvPr id="38" name="Group 37">
            <a:extLst>
              <a:ext uri="{FF2B5EF4-FFF2-40B4-BE49-F238E27FC236}">
                <a16:creationId xmlns:a16="http://schemas.microsoft.com/office/drawing/2014/main" id="{994F84CD-9CDB-4F11-99AD-BE51A8AD6E9D}"/>
              </a:ext>
            </a:extLst>
          </p:cNvPr>
          <p:cNvGrpSpPr/>
          <p:nvPr/>
        </p:nvGrpSpPr>
        <p:grpSpPr>
          <a:xfrm>
            <a:off x="9450137" y="1785593"/>
            <a:ext cx="1116131" cy="690913"/>
            <a:chOff x="454450" y="526692"/>
            <a:chExt cx="4439017" cy="2892822"/>
          </a:xfrm>
        </p:grpSpPr>
        <p:pic>
          <p:nvPicPr>
            <p:cNvPr id="39" name="Picture 38">
              <a:extLst>
                <a:ext uri="{FF2B5EF4-FFF2-40B4-BE49-F238E27FC236}">
                  <a16:creationId xmlns:a16="http://schemas.microsoft.com/office/drawing/2014/main" id="{593B074F-A2C9-4371-9903-63FFC2F5214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3867" y="1955521"/>
              <a:ext cx="4419600" cy="1463993"/>
            </a:xfrm>
            <a:prstGeom prst="rect">
              <a:avLst/>
            </a:prstGeom>
          </p:spPr>
        </p:pic>
        <p:pic>
          <p:nvPicPr>
            <p:cNvPr id="40" name="Picture 39">
              <a:extLst>
                <a:ext uri="{FF2B5EF4-FFF2-40B4-BE49-F238E27FC236}">
                  <a16:creationId xmlns:a16="http://schemas.microsoft.com/office/drawing/2014/main" id="{9DF5288D-DD34-4981-A1F5-612084CD58B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8338" y="1258689"/>
              <a:ext cx="4419600" cy="1463993"/>
            </a:xfrm>
            <a:prstGeom prst="rect">
              <a:avLst/>
            </a:prstGeom>
          </p:spPr>
        </p:pic>
        <p:pic>
          <p:nvPicPr>
            <p:cNvPr id="41" name="Picture 40">
              <a:extLst>
                <a:ext uri="{FF2B5EF4-FFF2-40B4-BE49-F238E27FC236}">
                  <a16:creationId xmlns:a16="http://schemas.microsoft.com/office/drawing/2014/main" id="{251BF278-2AA2-455F-A484-4DF7AA0ABF4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4450" y="526692"/>
              <a:ext cx="4419600" cy="1463993"/>
            </a:xfrm>
            <a:prstGeom prst="rect">
              <a:avLst/>
            </a:prstGeom>
          </p:spPr>
        </p:pic>
      </p:grpSp>
      <p:pic>
        <p:nvPicPr>
          <p:cNvPr id="42" name="Picture 41">
            <a:extLst>
              <a:ext uri="{FF2B5EF4-FFF2-40B4-BE49-F238E27FC236}">
                <a16:creationId xmlns:a16="http://schemas.microsoft.com/office/drawing/2014/main" id="{251BF278-2AA2-455F-A484-4DF7AA0ABF4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450137" y="1595014"/>
            <a:ext cx="1111249" cy="376901"/>
          </a:xfrm>
          <a:prstGeom prst="rect">
            <a:avLst/>
          </a:prstGeom>
        </p:spPr>
      </p:pic>
      <p:grpSp>
        <p:nvGrpSpPr>
          <p:cNvPr id="43" name="Group 42"/>
          <p:cNvGrpSpPr/>
          <p:nvPr/>
        </p:nvGrpSpPr>
        <p:grpSpPr>
          <a:xfrm>
            <a:off x="9837509" y="1169002"/>
            <a:ext cx="864482" cy="550351"/>
            <a:chOff x="914567" y="1368217"/>
            <a:chExt cx="2343758" cy="1418980"/>
          </a:xfrm>
        </p:grpSpPr>
        <p:pic>
          <p:nvPicPr>
            <p:cNvPr id="44" name="Picture 43" descr="Image result for tablet png">
              <a:extLst>
                <a:ext uri="{FF2B5EF4-FFF2-40B4-BE49-F238E27FC236}">
                  <a16:creationId xmlns:a16="http://schemas.microsoft.com/office/drawing/2014/main" id="{06B1AE63-989A-44F3-952A-02CAC2498A56}"/>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14567" y="1368217"/>
              <a:ext cx="2343758" cy="141898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4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81228" y="1497137"/>
              <a:ext cx="2010436" cy="1129494"/>
            </a:xfrm>
            <a:prstGeom prst="rect">
              <a:avLst/>
            </a:prstGeom>
          </p:spPr>
        </p:pic>
      </p:grpSp>
      <p:grpSp>
        <p:nvGrpSpPr>
          <p:cNvPr id="46" name="Group 45">
            <a:extLst>
              <a:ext uri="{FF2B5EF4-FFF2-40B4-BE49-F238E27FC236}">
                <a16:creationId xmlns:a16="http://schemas.microsoft.com/office/drawing/2014/main" id="{D185291C-1AF6-43E2-912B-BB7DEDFF3526}"/>
              </a:ext>
            </a:extLst>
          </p:cNvPr>
          <p:cNvGrpSpPr/>
          <p:nvPr/>
        </p:nvGrpSpPr>
        <p:grpSpPr>
          <a:xfrm>
            <a:off x="6428892" y="1834315"/>
            <a:ext cx="1031815" cy="263893"/>
            <a:chOff x="748951" y="4651296"/>
            <a:chExt cx="3338455" cy="873204"/>
          </a:xfrm>
        </p:grpSpPr>
        <p:pic>
          <p:nvPicPr>
            <p:cNvPr id="47" name="Picture 46">
              <a:extLst>
                <a:ext uri="{FF2B5EF4-FFF2-40B4-BE49-F238E27FC236}">
                  <a16:creationId xmlns:a16="http://schemas.microsoft.com/office/drawing/2014/main" id="{41A33DC2-305D-437C-B115-E09FF82365F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8951" y="4936932"/>
              <a:ext cx="3338455" cy="587568"/>
            </a:xfrm>
            <a:prstGeom prst="rect">
              <a:avLst/>
            </a:prstGeom>
            <a:effectLst>
              <a:reflection blurRad="6350" stA="52000" endA="300" endPos="35000" dir="5400000" sy="-100000" algn="bl" rotWithShape="0"/>
            </a:effectLst>
          </p:spPr>
        </p:pic>
        <p:pic>
          <p:nvPicPr>
            <p:cNvPr id="48" name="Picture 47">
              <a:extLst>
                <a:ext uri="{FF2B5EF4-FFF2-40B4-BE49-F238E27FC236}">
                  <a16:creationId xmlns:a16="http://schemas.microsoft.com/office/drawing/2014/main" id="{3649F403-5872-48E7-887C-1C8978E43C8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8951" y="4651296"/>
              <a:ext cx="3338455" cy="587568"/>
            </a:xfrm>
            <a:prstGeom prst="rect">
              <a:avLst/>
            </a:prstGeom>
          </p:spPr>
        </p:pic>
      </p:grpSp>
      <p:grpSp>
        <p:nvGrpSpPr>
          <p:cNvPr id="49" name="Group 48">
            <a:extLst>
              <a:ext uri="{FF2B5EF4-FFF2-40B4-BE49-F238E27FC236}">
                <a16:creationId xmlns:a16="http://schemas.microsoft.com/office/drawing/2014/main" id="{C6A12437-CD65-42CC-9343-0C1AC5A35056}"/>
              </a:ext>
            </a:extLst>
          </p:cNvPr>
          <p:cNvGrpSpPr/>
          <p:nvPr/>
        </p:nvGrpSpPr>
        <p:grpSpPr>
          <a:xfrm>
            <a:off x="7060585" y="819452"/>
            <a:ext cx="1031815" cy="263893"/>
            <a:chOff x="748951" y="4651296"/>
            <a:chExt cx="3338455" cy="873204"/>
          </a:xfrm>
        </p:grpSpPr>
        <p:pic>
          <p:nvPicPr>
            <p:cNvPr id="50" name="Picture 49">
              <a:extLst>
                <a:ext uri="{FF2B5EF4-FFF2-40B4-BE49-F238E27FC236}">
                  <a16:creationId xmlns:a16="http://schemas.microsoft.com/office/drawing/2014/main" id="{3C8064E8-D759-4AA8-AA7A-F8FC7582BC6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8951" y="4936932"/>
              <a:ext cx="3338455" cy="587568"/>
            </a:xfrm>
            <a:prstGeom prst="rect">
              <a:avLst/>
            </a:prstGeom>
            <a:effectLst>
              <a:reflection blurRad="6350" stA="52000" endA="300" endPos="35000" dir="5400000" sy="-100000" algn="bl" rotWithShape="0"/>
            </a:effectLst>
          </p:spPr>
        </p:pic>
        <p:pic>
          <p:nvPicPr>
            <p:cNvPr id="51" name="Picture 50">
              <a:extLst>
                <a:ext uri="{FF2B5EF4-FFF2-40B4-BE49-F238E27FC236}">
                  <a16:creationId xmlns:a16="http://schemas.microsoft.com/office/drawing/2014/main" id="{7B23987B-97E9-42AE-95B4-64214980BC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8951" y="4651296"/>
              <a:ext cx="3338455" cy="587568"/>
            </a:xfrm>
            <a:prstGeom prst="rect">
              <a:avLst/>
            </a:prstGeom>
          </p:spPr>
        </p:pic>
      </p:grpSp>
      <p:sp>
        <p:nvSpPr>
          <p:cNvPr id="52" name="TextBox 51"/>
          <p:cNvSpPr txBox="1"/>
          <p:nvPr/>
        </p:nvSpPr>
        <p:spPr>
          <a:xfrm>
            <a:off x="6317336" y="3230134"/>
            <a:ext cx="1226713" cy="187385"/>
          </a:xfrm>
          <a:prstGeom prst="rect">
            <a:avLst/>
          </a:prstGeom>
          <a:noFill/>
          <a:ln w="57150">
            <a:noFill/>
            <a:miter lim="800000"/>
          </a:ln>
        </p:spPr>
        <p:txBody>
          <a:bodyPr wrap="square" lIns="182880" tIns="182880" rIns="182880" bIns="182880" rtlCol="0" anchor="ctr">
            <a:noAutofit/>
          </a:bodyPr>
          <a:lstStyle/>
          <a:p>
            <a:pPr algn="ctr">
              <a:lnSpc>
                <a:spcPct val="90000"/>
              </a:lnSpc>
              <a:spcBef>
                <a:spcPts val="400"/>
              </a:spcBef>
              <a:defRPr/>
            </a:pPr>
            <a:r>
              <a:rPr lang="en-US" b="1" dirty="0">
                <a:solidFill>
                  <a:prstClr val="white"/>
                </a:solidFill>
                <a:latin typeface="MetricHPE" panose="020B0503030202060203" pitchFamily="34" charset="0"/>
              </a:rPr>
              <a:t>Site N</a:t>
            </a:r>
          </a:p>
        </p:txBody>
      </p:sp>
      <p:sp>
        <p:nvSpPr>
          <p:cNvPr id="57" name="TextBox 56"/>
          <p:cNvSpPr txBox="1"/>
          <p:nvPr/>
        </p:nvSpPr>
        <p:spPr>
          <a:xfrm>
            <a:off x="5978831" y="2170537"/>
            <a:ext cx="1226713" cy="187385"/>
          </a:xfrm>
          <a:prstGeom prst="rect">
            <a:avLst/>
          </a:prstGeom>
          <a:noFill/>
          <a:ln w="57150">
            <a:noFill/>
            <a:miter lim="800000"/>
          </a:ln>
        </p:spPr>
        <p:txBody>
          <a:bodyPr wrap="square" lIns="182880" tIns="182880" rIns="182880" bIns="182880" rtlCol="0" anchor="ctr">
            <a:noAutofit/>
          </a:bodyPr>
          <a:lstStyle/>
          <a:p>
            <a:pPr algn="ctr">
              <a:lnSpc>
                <a:spcPct val="90000"/>
              </a:lnSpc>
              <a:spcBef>
                <a:spcPts val="400"/>
              </a:spcBef>
              <a:defRPr/>
            </a:pPr>
            <a:r>
              <a:rPr lang="en-US" b="1" dirty="0">
                <a:solidFill>
                  <a:prstClr val="white"/>
                </a:solidFill>
                <a:latin typeface="MetricHPE" panose="020B0503030202060203" pitchFamily="34" charset="0"/>
              </a:rPr>
              <a:t>Site 2</a:t>
            </a:r>
          </a:p>
        </p:txBody>
      </p:sp>
      <p:sp>
        <p:nvSpPr>
          <p:cNvPr id="58" name="TextBox 57">
            <a:extLst>
              <a:ext uri="{FF2B5EF4-FFF2-40B4-BE49-F238E27FC236}">
                <a16:creationId xmlns:a16="http://schemas.microsoft.com/office/drawing/2014/main" id="{69040A10-AC3D-DB41-84A1-EC0110BFF347}"/>
              </a:ext>
            </a:extLst>
          </p:cNvPr>
          <p:cNvSpPr txBox="1">
            <a:spLocks/>
          </p:cNvSpPr>
          <p:nvPr/>
        </p:nvSpPr>
        <p:spPr>
          <a:xfrm>
            <a:off x="1910326" y="4745565"/>
            <a:ext cx="2525280" cy="522632"/>
          </a:xfrm>
          <a:prstGeom prst="rect">
            <a:avLst/>
          </a:prstGeom>
          <a:noFill/>
        </p:spPr>
        <p:txBody>
          <a:bodyPr wrap="square" rtlCol="0" anchor="ctr">
            <a:noAutofit/>
          </a:bodyPr>
          <a:lstStyle/>
          <a:p>
            <a:pPr algn="ctr">
              <a:lnSpc>
                <a:spcPct val="80000"/>
              </a:lnSpc>
              <a:defRPr/>
            </a:pPr>
            <a:r>
              <a:rPr lang="en-US" sz="2400" b="1" dirty="0">
                <a:solidFill>
                  <a:prstClr val="white"/>
                </a:solidFill>
              </a:rPr>
              <a:t>INTELLIGENTLY SIMPLE</a:t>
            </a:r>
          </a:p>
        </p:txBody>
      </p:sp>
      <p:sp>
        <p:nvSpPr>
          <p:cNvPr id="59" name="TextBox 58">
            <a:extLst>
              <a:ext uri="{FF2B5EF4-FFF2-40B4-BE49-F238E27FC236}">
                <a16:creationId xmlns:a16="http://schemas.microsoft.com/office/drawing/2014/main" id="{48192F27-4EB1-6648-AFB1-D5E631FD14C8}"/>
              </a:ext>
            </a:extLst>
          </p:cNvPr>
          <p:cNvSpPr txBox="1"/>
          <p:nvPr/>
        </p:nvSpPr>
        <p:spPr>
          <a:xfrm>
            <a:off x="5181600" y="4745565"/>
            <a:ext cx="1828800" cy="522632"/>
          </a:xfrm>
          <a:prstGeom prst="rect">
            <a:avLst/>
          </a:prstGeom>
          <a:noFill/>
        </p:spPr>
        <p:txBody>
          <a:bodyPr wrap="square" rtlCol="0" anchor="ctr">
            <a:noAutofit/>
          </a:bodyPr>
          <a:lstStyle/>
          <a:p>
            <a:pPr algn="ctr">
              <a:lnSpc>
                <a:spcPct val="80000"/>
              </a:lnSpc>
              <a:defRPr/>
            </a:pPr>
            <a:r>
              <a:rPr lang="en-US" sz="2400" b="1" dirty="0">
                <a:solidFill>
                  <a:prstClr val="white"/>
                </a:solidFill>
              </a:rPr>
              <a:t>HYPER </a:t>
            </a:r>
            <a:br>
              <a:rPr lang="en-US" sz="2400" b="1" dirty="0">
                <a:solidFill>
                  <a:prstClr val="white"/>
                </a:solidFill>
              </a:rPr>
            </a:br>
            <a:r>
              <a:rPr lang="en-US" sz="2400" b="1" dirty="0">
                <a:solidFill>
                  <a:prstClr val="white"/>
                </a:solidFill>
              </a:rPr>
              <a:t>EFFICIENT</a:t>
            </a:r>
          </a:p>
        </p:txBody>
      </p:sp>
      <p:cxnSp>
        <p:nvCxnSpPr>
          <p:cNvPr id="60" name="Straight Connector 59">
            <a:extLst>
              <a:ext uri="{FF2B5EF4-FFF2-40B4-BE49-F238E27FC236}">
                <a16:creationId xmlns:a16="http://schemas.microsoft.com/office/drawing/2014/main" id="{6CC3D024-214F-E04C-9455-5D44EC24E730}"/>
              </a:ext>
            </a:extLst>
          </p:cNvPr>
          <p:cNvCxnSpPr>
            <a:cxnSpLocks/>
          </p:cNvCxnSpPr>
          <p:nvPr/>
        </p:nvCxnSpPr>
        <p:spPr>
          <a:xfrm>
            <a:off x="4721619" y="4754860"/>
            <a:ext cx="0" cy="513337"/>
          </a:xfrm>
          <a:prstGeom prst="line">
            <a:avLst/>
          </a:prstGeom>
          <a:ln w="28575">
            <a:solidFill>
              <a:srgbClr val="32DAC8"/>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BB22C6AF-F80F-E749-B152-EE945897C6E6}"/>
              </a:ext>
            </a:extLst>
          </p:cNvPr>
          <p:cNvCxnSpPr/>
          <p:nvPr/>
        </p:nvCxnSpPr>
        <p:spPr>
          <a:xfrm>
            <a:off x="7601406" y="4754860"/>
            <a:ext cx="0" cy="513337"/>
          </a:xfrm>
          <a:prstGeom prst="line">
            <a:avLst/>
          </a:prstGeom>
          <a:ln w="28575">
            <a:solidFill>
              <a:srgbClr val="32DAC8"/>
            </a:solidFil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48192F27-4EB1-6648-AFB1-D5E631FD14C8}"/>
              </a:ext>
            </a:extLst>
          </p:cNvPr>
          <p:cNvSpPr txBox="1"/>
          <p:nvPr/>
        </p:nvSpPr>
        <p:spPr>
          <a:xfrm>
            <a:off x="8109974" y="4745565"/>
            <a:ext cx="1828800" cy="522632"/>
          </a:xfrm>
          <a:prstGeom prst="rect">
            <a:avLst/>
          </a:prstGeom>
          <a:noFill/>
        </p:spPr>
        <p:txBody>
          <a:bodyPr wrap="square" rtlCol="0" anchor="ctr">
            <a:noAutofit/>
          </a:bodyPr>
          <a:lstStyle/>
          <a:p>
            <a:pPr algn="ctr">
              <a:lnSpc>
                <a:spcPct val="80000"/>
              </a:lnSpc>
              <a:defRPr/>
            </a:pPr>
            <a:r>
              <a:rPr lang="en-US" sz="2400" b="1" dirty="0">
                <a:solidFill>
                  <a:prstClr val="white"/>
                </a:solidFill>
              </a:rPr>
              <a:t>EDGE OPTIMIZED</a:t>
            </a:r>
          </a:p>
        </p:txBody>
      </p:sp>
      <p:sp>
        <p:nvSpPr>
          <p:cNvPr id="63" name="Rectangle 62"/>
          <p:cNvSpPr/>
          <p:nvPr/>
        </p:nvSpPr>
        <p:spPr bwMode="ltGray">
          <a:xfrm>
            <a:off x="1430655" y="4384265"/>
            <a:ext cx="9330690" cy="1410247"/>
          </a:xfrm>
          <a:prstGeom prst="rect">
            <a:avLst/>
          </a:prstGeom>
          <a:noFill/>
          <a:ln w="28575">
            <a:solidFill>
              <a:srgbClr val="32DA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64" name="Picture 6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21462" y="1261199"/>
            <a:ext cx="414316" cy="547636"/>
          </a:xfrm>
          <a:prstGeom prst="rect">
            <a:avLst/>
          </a:prstGeom>
        </p:spPr>
      </p:pic>
      <p:pic>
        <p:nvPicPr>
          <p:cNvPr id="65" name="Picture 6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46316" y="1057300"/>
            <a:ext cx="414316" cy="547636"/>
          </a:xfrm>
          <a:prstGeom prst="rect">
            <a:avLst/>
          </a:prstGeom>
        </p:spPr>
      </p:pic>
      <p:cxnSp>
        <p:nvCxnSpPr>
          <p:cNvPr id="66" name="Straight Arrow Connector 65"/>
          <p:cNvCxnSpPr>
            <a:cxnSpLocks/>
            <a:stCxn id="64" idx="3"/>
            <a:endCxn id="42" idx="1"/>
          </p:cNvCxnSpPr>
          <p:nvPr/>
        </p:nvCxnSpPr>
        <p:spPr>
          <a:xfrm>
            <a:off x="9035778" y="1535017"/>
            <a:ext cx="414359" cy="248448"/>
          </a:xfrm>
          <a:prstGeom prst="straightConnector1">
            <a:avLst/>
          </a:prstGeom>
          <a:ln w="38100" cap="rnd">
            <a:solidFill>
              <a:schemeClr val="accent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29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9"/>
                                        </p:tgtEl>
                                        <p:attrNameLst>
                                          <p:attrName>style.visibility</p:attrName>
                                        </p:attrNameLst>
                                      </p:cBhvr>
                                      <p:to>
                                        <p:strVal val="visible"/>
                                      </p:to>
                                    </p:set>
                                    <p:animEffect transition="in" filter="fade">
                                      <p:cBhvr>
                                        <p:cTn id="11" dur="500"/>
                                        <p:tgtEl>
                                          <p:spTgt spid="5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2"/>
                                        </p:tgtEl>
                                        <p:attrNameLst>
                                          <p:attrName>style.visibility</p:attrName>
                                        </p:attrNameLst>
                                      </p:cBhvr>
                                      <p:to>
                                        <p:strVal val="visible"/>
                                      </p:to>
                                    </p:set>
                                    <p:animEffect transition="in" filter="fade">
                                      <p:cBhvr>
                                        <p:cTn id="15" dur="500"/>
                                        <p:tgtEl>
                                          <p:spTgt spid="62"/>
                                        </p:tgtEl>
                                      </p:cBhvr>
                                    </p:animEffect>
                                  </p:childTnLst>
                                </p:cTn>
                              </p:par>
                              <p:par>
                                <p:cTn id="16" presetID="22" presetClass="entr" presetSubtype="4" fill="hold" nodeType="withEffect">
                                  <p:stCondLst>
                                    <p:cond delay="0"/>
                                  </p:stCondLst>
                                  <p:childTnLst>
                                    <p:set>
                                      <p:cBhvr>
                                        <p:cTn id="17" dur="1" fill="hold">
                                          <p:stCondLst>
                                            <p:cond delay="0"/>
                                          </p:stCondLst>
                                        </p:cTn>
                                        <p:tgtEl>
                                          <p:spTgt spid="60"/>
                                        </p:tgtEl>
                                        <p:attrNameLst>
                                          <p:attrName>style.visibility</p:attrName>
                                        </p:attrNameLst>
                                      </p:cBhvr>
                                      <p:to>
                                        <p:strVal val="visible"/>
                                      </p:to>
                                    </p:set>
                                    <p:animEffect transition="in" filter="wipe(down)">
                                      <p:cBhvr>
                                        <p:cTn id="18" dur="500"/>
                                        <p:tgtEl>
                                          <p:spTgt spid="60"/>
                                        </p:tgtEl>
                                      </p:cBhvr>
                                    </p:animEffect>
                                  </p:childTnLst>
                                </p:cTn>
                              </p:par>
                              <p:par>
                                <p:cTn id="19" presetID="22" presetClass="entr" presetSubtype="4" fill="hold" nodeType="withEffect">
                                  <p:stCondLst>
                                    <p:cond delay="0"/>
                                  </p:stCondLst>
                                  <p:childTnLst>
                                    <p:set>
                                      <p:cBhvr>
                                        <p:cTn id="20" dur="1" fill="hold">
                                          <p:stCondLst>
                                            <p:cond delay="0"/>
                                          </p:stCondLst>
                                        </p:cTn>
                                        <p:tgtEl>
                                          <p:spTgt spid="61"/>
                                        </p:tgtEl>
                                        <p:attrNameLst>
                                          <p:attrName>style.visibility</p:attrName>
                                        </p:attrNameLst>
                                      </p:cBhvr>
                                      <p:to>
                                        <p:strVal val="visible"/>
                                      </p:to>
                                    </p:set>
                                    <p:animEffect transition="in" filter="wipe(down)">
                                      <p:cBhvr>
                                        <p:cTn id="21" dur="500"/>
                                        <p:tgtEl>
                                          <p:spTgt spid="61"/>
                                        </p:tgtEl>
                                      </p:cBhvr>
                                    </p:animEffect>
                                  </p:childTnLst>
                                </p:cTn>
                              </p:par>
                              <p:par>
                                <p:cTn id="22" presetID="21" presetClass="entr" presetSubtype="2" fill="hold" grpId="0" nodeType="withEffect">
                                  <p:stCondLst>
                                    <p:cond delay="250"/>
                                  </p:stCondLst>
                                  <p:childTnLst>
                                    <p:set>
                                      <p:cBhvr>
                                        <p:cTn id="23" dur="1" fill="hold">
                                          <p:stCondLst>
                                            <p:cond delay="0"/>
                                          </p:stCondLst>
                                        </p:cTn>
                                        <p:tgtEl>
                                          <p:spTgt spid="63"/>
                                        </p:tgtEl>
                                        <p:attrNameLst>
                                          <p:attrName>style.visibility</p:attrName>
                                        </p:attrNameLst>
                                      </p:cBhvr>
                                      <p:to>
                                        <p:strVal val="visible"/>
                                      </p:to>
                                    </p:set>
                                    <p:animEffect transition="in" filter="wheel(2)">
                                      <p:cBhvr>
                                        <p:cTn id="24" dur="1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2" grpId="0"/>
      <p:bldP spid="6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HPE CONFIDENTIAL | AUTHORIZED HPE PARTNER USE ONLY</a:t>
            </a:r>
            <a:endParaRPr lang="en-US" dirty="0"/>
          </a:p>
        </p:txBody>
      </p:sp>
      <p:sp>
        <p:nvSpPr>
          <p:cNvPr id="6" name="Slide Number Placeholder 5"/>
          <p:cNvSpPr>
            <a:spLocks noGrp="1"/>
          </p:cNvSpPr>
          <p:nvPr>
            <p:ph type="sldNum" sz="quarter" idx="11"/>
          </p:nvPr>
        </p:nvSpPr>
        <p:spPr/>
        <p:txBody>
          <a:bodyPr/>
          <a:lstStyle/>
          <a:p>
            <a:fld id="{104FC826-72BB-4AF1-BA01-A94F7396A7DC}" type="slidenum">
              <a:rPr lang="en-US" smtClean="0"/>
              <a:pPr/>
              <a:t>8</a:t>
            </a:fld>
            <a:endParaRPr lang="en-US" dirty="0"/>
          </a:p>
        </p:txBody>
      </p:sp>
      <p:sp>
        <p:nvSpPr>
          <p:cNvPr id="2" name="Title 1">
            <a:extLst>
              <a:ext uri="{FF2B5EF4-FFF2-40B4-BE49-F238E27FC236}">
                <a16:creationId xmlns:a16="http://schemas.microsoft.com/office/drawing/2014/main" id="{18448B07-4CB8-994D-A704-A80140F65FB4}"/>
              </a:ext>
            </a:extLst>
          </p:cNvPr>
          <p:cNvSpPr>
            <a:spLocks noGrp="1"/>
          </p:cNvSpPr>
          <p:nvPr>
            <p:ph type="title"/>
          </p:nvPr>
        </p:nvSpPr>
        <p:spPr/>
        <p:txBody>
          <a:bodyPr/>
          <a:lstStyle/>
          <a:p>
            <a:r>
              <a:rPr lang="en-US"/>
              <a:t>Intelligently SIMPLE: ANYONE CAN MANAGE</a:t>
            </a:r>
            <a:endParaRPr lang="en-US" dirty="0"/>
          </a:p>
        </p:txBody>
      </p:sp>
      <p:grpSp>
        <p:nvGrpSpPr>
          <p:cNvPr id="114" name="Group 113"/>
          <p:cNvGrpSpPr/>
          <p:nvPr/>
        </p:nvGrpSpPr>
        <p:grpSpPr>
          <a:xfrm>
            <a:off x="408279" y="1152818"/>
            <a:ext cx="4937760" cy="1409545"/>
            <a:chOff x="408279" y="1152818"/>
            <a:chExt cx="4755142" cy="1409545"/>
          </a:xfrm>
        </p:grpSpPr>
        <p:sp>
          <p:nvSpPr>
            <p:cNvPr id="9" name="Rectangle 8">
              <a:extLst>
                <a:ext uri="{FF2B5EF4-FFF2-40B4-BE49-F238E27FC236}">
                  <a16:creationId xmlns:a16="http://schemas.microsoft.com/office/drawing/2014/main" id="{993C92FC-241E-4344-B5EA-21B56CAE8D71}"/>
                </a:ext>
              </a:extLst>
            </p:cNvPr>
            <p:cNvSpPr/>
            <p:nvPr/>
          </p:nvSpPr>
          <p:spPr>
            <a:xfrm>
              <a:off x="586490" y="1639033"/>
              <a:ext cx="3875996" cy="923330"/>
            </a:xfrm>
            <a:prstGeom prst="rect">
              <a:avLst/>
            </a:prstGeom>
            <a:noFill/>
          </p:spPr>
          <p:txBody>
            <a:bodyPr wrap="square">
              <a:spAutoFit/>
            </a:bodyPr>
            <a:lstStyle/>
            <a:p>
              <a:pPr defTabSz="573144">
                <a:buSzPct val="100000"/>
                <a:defRPr/>
              </a:pPr>
              <a:r>
                <a:rPr lang="en-US" dirty="0">
                  <a:solidFill>
                    <a:prstClr val="white"/>
                  </a:solidFill>
                  <a:latin typeface="MetricHPE"/>
                  <a:cs typeface="MetricHPE" panose="020B0604020202020204" pitchFamily="34" charset="0"/>
                  <a:sym typeface="MetricHPE" panose="020B0404020204020204" pitchFamily="34" charset="0"/>
                </a:rPr>
                <a:t>Collapses the stack, removing silos with built-in resiliency, backup and disaster recovery</a:t>
              </a:r>
            </a:p>
          </p:txBody>
        </p:sp>
        <p:grpSp>
          <p:nvGrpSpPr>
            <p:cNvPr id="108" name="Group 107"/>
            <p:cNvGrpSpPr/>
            <p:nvPr/>
          </p:nvGrpSpPr>
          <p:grpSpPr>
            <a:xfrm>
              <a:off x="408279" y="1152818"/>
              <a:ext cx="4755142" cy="1314281"/>
              <a:chOff x="408279" y="1152818"/>
              <a:chExt cx="4755142" cy="1314281"/>
            </a:xfrm>
          </p:grpSpPr>
          <p:pic>
            <p:nvPicPr>
              <p:cNvPr id="18" name="Picture 17" descr="Infrastructure_white.emf">
                <a:extLst>
                  <a:ext uri="{FF2B5EF4-FFF2-40B4-BE49-F238E27FC236}">
                    <a16:creationId xmlns:a16="http://schemas.microsoft.com/office/drawing/2014/main" id="{D1CCE2BD-5166-5E43-8D0B-8972D82AF310}"/>
                  </a:ext>
                </a:extLst>
              </p:cNvPr>
              <p:cNvPicPr preferRelativeResize="0">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9508" y="1271627"/>
                <a:ext cx="583913" cy="588206"/>
              </a:xfrm>
              <a:prstGeom prst="rect">
                <a:avLst/>
              </a:prstGeom>
            </p:spPr>
          </p:pic>
          <p:sp>
            <p:nvSpPr>
              <p:cNvPr id="3" name="Rectangle 2"/>
              <p:cNvSpPr/>
              <p:nvPr/>
            </p:nvSpPr>
            <p:spPr>
              <a:xfrm>
                <a:off x="408279" y="1152818"/>
                <a:ext cx="2442848" cy="461665"/>
              </a:xfrm>
              <a:prstGeom prst="rect">
                <a:avLst/>
              </a:prstGeom>
            </p:spPr>
            <p:txBody>
              <a:bodyPr wrap="none">
                <a:spAutoFit/>
              </a:bodyPr>
              <a:lstStyle/>
              <a:p>
                <a:pPr defTabSz="573144">
                  <a:buSzPct val="100000"/>
                  <a:defRPr/>
                </a:pPr>
                <a:r>
                  <a:rPr lang="en-US" sz="2400" b="1" dirty="0">
                    <a:solidFill>
                      <a:prstClr val="white"/>
                    </a:solidFill>
                    <a:latin typeface="MetricHPE"/>
                    <a:cs typeface="MetricHPE" panose="020B0604020202020204" pitchFamily="34" charset="0"/>
                    <a:sym typeface="MetricHPE" panose="020B0404020204020204" pitchFamily="34" charset="0"/>
                  </a:rPr>
                  <a:t>All-in-One System</a:t>
                </a:r>
              </a:p>
            </p:txBody>
          </p:sp>
          <p:grpSp>
            <p:nvGrpSpPr>
              <p:cNvPr id="30" name="Group 29"/>
              <p:cNvGrpSpPr/>
              <p:nvPr/>
            </p:nvGrpSpPr>
            <p:grpSpPr>
              <a:xfrm flipH="1">
                <a:off x="488337" y="1600092"/>
                <a:ext cx="3986792" cy="867007"/>
                <a:chOff x="1623984" y="1600092"/>
                <a:chExt cx="3549265" cy="867007"/>
              </a:xfrm>
            </p:grpSpPr>
            <p:cxnSp>
              <p:nvCxnSpPr>
                <p:cNvPr id="25" name="Straight Connector 24"/>
                <p:cNvCxnSpPr/>
                <p:nvPr/>
              </p:nvCxnSpPr>
              <p:spPr>
                <a:xfrm>
                  <a:off x="1623984" y="1600092"/>
                  <a:ext cx="3549263" cy="0"/>
                </a:xfrm>
                <a:prstGeom prst="line">
                  <a:avLst/>
                </a:prstGeom>
                <a:ln w="44450" cap="rnd">
                  <a:solidFill>
                    <a:schemeClr val="accent1">
                      <a:lumMod val="60000"/>
                      <a:lumOff val="40000"/>
                    </a:schemeClr>
                  </a:solidFill>
                  <a:round/>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5173249" y="1600092"/>
                  <a:ext cx="0" cy="867007"/>
                </a:xfrm>
                <a:prstGeom prst="line">
                  <a:avLst/>
                </a:prstGeom>
                <a:ln w="44450" cap="rnd">
                  <a:solidFill>
                    <a:schemeClr val="accent1">
                      <a:lumMod val="60000"/>
                      <a:lumOff val="40000"/>
                    </a:schemeClr>
                  </a:solidFill>
                  <a:round/>
                </a:ln>
              </p:spPr>
              <p:style>
                <a:lnRef idx="1">
                  <a:schemeClr val="accent1"/>
                </a:lnRef>
                <a:fillRef idx="0">
                  <a:schemeClr val="accent1"/>
                </a:fillRef>
                <a:effectRef idx="0">
                  <a:schemeClr val="accent1"/>
                </a:effectRef>
                <a:fontRef idx="minor">
                  <a:schemeClr val="tx1"/>
                </a:fontRef>
              </p:style>
            </p:cxnSp>
          </p:grpSp>
        </p:grpSp>
      </p:grpSp>
      <p:grpSp>
        <p:nvGrpSpPr>
          <p:cNvPr id="110" name="Group 109"/>
          <p:cNvGrpSpPr/>
          <p:nvPr/>
        </p:nvGrpSpPr>
        <p:grpSpPr>
          <a:xfrm>
            <a:off x="6921532" y="1149408"/>
            <a:ext cx="4965668" cy="1314488"/>
            <a:chOff x="6921532" y="1149408"/>
            <a:chExt cx="4965668" cy="1314488"/>
          </a:xfrm>
        </p:grpSpPr>
        <p:sp>
          <p:nvSpPr>
            <p:cNvPr id="16" name="Rectangle 15">
              <a:extLst>
                <a:ext uri="{FF2B5EF4-FFF2-40B4-BE49-F238E27FC236}">
                  <a16:creationId xmlns:a16="http://schemas.microsoft.com/office/drawing/2014/main" id="{48E735A2-1380-2443-BB11-E778D5BEA907}"/>
                </a:ext>
              </a:extLst>
            </p:cNvPr>
            <p:cNvSpPr/>
            <p:nvPr/>
          </p:nvSpPr>
          <p:spPr>
            <a:xfrm>
              <a:off x="7706227" y="1639033"/>
              <a:ext cx="3949778" cy="646331"/>
            </a:xfrm>
            <a:prstGeom prst="rect">
              <a:avLst/>
            </a:prstGeom>
            <a:noFill/>
          </p:spPr>
          <p:txBody>
            <a:bodyPr wrap="square">
              <a:spAutoFit/>
            </a:bodyPr>
            <a:lstStyle/>
            <a:p>
              <a:pPr defTabSz="573144">
                <a:buSzPct val="100000"/>
                <a:defRPr/>
              </a:pPr>
              <a:r>
                <a:rPr lang="en-US" dirty="0">
                  <a:solidFill>
                    <a:prstClr val="white"/>
                  </a:solidFill>
                  <a:latin typeface="MetricHPE"/>
                  <a:cs typeface="MetricHPE" panose="020B0604020202020204" pitchFamily="34" charset="0"/>
                  <a:sym typeface="MetricHPE" panose="020B0404020204020204" pitchFamily="34" charset="0"/>
                </a:rPr>
                <a:t>Flexibly add or remove modular systems non-disruptively to meet business needs</a:t>
              </a:r>
            </a:p>
          </p:txBody>
        </p:sp>
        <p:grpSp>
          <p:nvGrpSpPr>
            <p:cNvPr id="109" name="Group 108"/>
            <p:cNvGrpSpPr/>
            <p:nvPr/>
          </p:nvGrpSpPr>
          <p:grpSpPr>
            <a:xfrm>
              <a:off x="6921532" y="1149408"/>
              <a:ext cx="4965668" cy="1314488"/>
              <a:chOff x="6921532" y="1149408"/>
              <a:chExt cx="4965668" cy="1314488"/>
            </a:xfrm>
          </p:grpSpPr>
          <p:sp>
            <p:nvSpPr>
              <p:cNvPr id="32" name="AutoShape 15"/>
              <p:cNvSpPr>
                <a:spLocks noChangeAspect="1" noChangeArrowheads="1" noTextEdit="1"/>
              </p:cNvSpPr>
              <p:nvPr/>
            </p:nvSpPr>
            <p:spPr bwMode="auto">
              <a:xfrm>
                <a:off x="6921532" y="1433707"/>
                <a:ext cx="271412" cy="357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nvGrpSpPr>
              <p:cNvPr id="61" name="Group 60"/>
              <p:cNvGrpSpPr/>
              <p:nvPr/>
            </p:nvGrpSpPr>
            <p:grpSpPr>
              <a:xfrm>
                <a:off x="7646878" y="1600092"/>
                <a:ext cx="4114800" cy="863804"/>
                <a:chOff x="1186797" y="1600092"/>
                <a:chExt cx="3986452" cy="867007"/>
              </a:xfrm>
            </p:grpSpPr>
            <p:cxnSp>
              <p:nvCxnSpPr>
                <p:cNvPr id="62" name="Straight Connector 61"/>
                <p:cNvCxnSpPr/>
                <p:nvPr/>
              </p:nvCxnSpPr>
              <p:spPr>
                <a:xfrm>
                  <a:off x="1186797" y="1600092"/>
                  <a:ext cx="3986452" cy="0"/>
                </a:xfrm>
                <a:prstGeom prst="line">
                  <a:avLst/>
                </a:prstGeom>
                <a:ln w="44450" cap="rnd">
                  <a:solidFill>
                    <a:schemeClr val="accent1">
                      <a:lumMod val="60000"/>
                      <a:lumOff val="40000"/>
                    </a:schemeClr>
                  </a:solidFill>
                  <a:round/>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5173249" y="1600092"/>
                  <a:ext cx="0" cy="867007"/>
                </a:xfrm>
                <a:prstGeom prst="line">
                  <a:avLst/>
                </a:prstGeom>
                <a:ln w="44450" cap="rnd">
                  <a:solidFill>
                    <a:schemeClr val="accent1">
                      <a:lumMod val="60000"/>
                      <a:lumOff val="40000"/>
                    </a:schemeClr>
                  </a:solidFill>
                  <a:round/>
                </a:ln>
              </p:spPr>
              <p:style>
                <a:lnRef idx="1">
                  <a:schemeClr val="accent1"/>
                </a:lnRef>
                <a:fillRef idx="0">
                  <a:schemeClr val="accent1"/>
                </a:fillRef>
                <a:effectRef idx="0">
                  <a:schemeClr val="accent1"/>
                </a:effectRef>
                <a:fontRef idx="minor">
                  <a:schemeClr val="tx1"/>
                </a:fontRef>
              </p:style>
            </p:cxnSp>
          </p:grpSp>
          <p:sp>
            <p:nvSpPr>
              <p:cNvPr id="64" name="Rectangle 63"/>
              <p:cNvSpPr/>
              <p:nvPr/>
            </p:nvSpPr>
            <p:spPr>
              <a:xfrm>
                <a:off x="7883412" y="1149408"/>
                <a:ext cx="4003788" cy="461665"/>
              </a:xfrm>
              <a:prstGeom prst="rect">
                <a:avLst/>
              </a:prstGeom>
            </p:spPr>
            <p:txBody>
              <a:bodyPr wrap="none">
                <a:spAutoFit/>
              </a:bodyPr>
              <a:lstStyle/>
              <a:p>
                <a:pPr defTabSz="573144">
                  <a:buSzPct val="100000"/>
                  <a:defRPr/>
                </a:pPr>
                <a:r>
                  <a:rPr lang="en-US" sz="2400" b="1">
                    <a:solidFill>
                      <a:prstClr val="white"/>
                    </a:solidFill>
                    <a:latin typeface="MetricHPE"/>
                    <a:cs typeface="MetricHPE" panose="020B0604020202020204" pitchFamily="34" charset="0"/>
                    <a:sym typeface="MetricHPE" panose="020B0404020204020204" pitchFamily="34" charset="0"/>
                  </a:rPr>
                  <a:t>Zero Downtime </a:t>
                </a:r>
                <a:r>
                  <a:rPr lang="en-US" sz="2400" b="1" dirty="0">
                    <a:solidFill>
                      <a:prstClr val="white"/>
                    </a:solidFill>
                    <a:latin typeface="MetricHPE"/>
                    <a:cs typeface="MetricHPE" panose="020B0604020202020204" pitchFamily="34" charset="0"/>
                    <a:sym typeface="MetricHPE" panose="020B0404020204020204" pitchFamily="34" charset="0"/>
                  </a:rPr>
                  <a:t>Refresh Cycles</a:t>
                </a:r>
              </a:p>
            </p:txBody>
          </p:sp>
        </p:grpSp>
      </p:grpSp>
      <p:grpSp>
        <p:nvGrpSpPr>
          <p:cNvPr id="113" name="Group 112"/>
          <p:cNvGrpSpPr/>
          <p:nvPr/>
        </p:nvGrpSpPr>
        <p:grpSpPr>
          <a:xfrm>
            <a:off x="6870526" y="2867108"/>
            <a:ext cx="4669816" cy="1339378"/>
            <a:chOff x="6870526" y="2867108"/>
            <a:chExt cx="4669816" cy="1339378"/>
          </a:xfrm>
        </p:grpSpPr>
        <p:sp>
          <p:nvSpPr>
            <p:cNvPr id="8" name="TextBox 7">
              <a:extLst>
                <a:ext uri="{FF2B5EF4-FFF2-40B4-BE49-F238E27FC236}">
                  <a16:creationId xmlns:a16="http://schemas.microsoft.com/office/drawing/2014/main" id="{1B4134C7-E1B9-C84C-9520-282B3FA9B615}"/>
                </a:ext>
              </a:extLst>
            </p:cNvPr>
            <p:cNvSpPr txBox="1"/>
            <p:nvPr/>
          </p:nvSpPr>
          <p:spPr>
            <a:xfrm>
              <a:off x="7612838" y="3398728"/>
              <a:ext cx="3927504" cy="646331"/>
            </a:xfrm>
            <a:prstGeom prst="rect">
              <a:avLst/>
            </a:prstGeom>
            <a:noFill/>
          </p:spPr>
          <p:txBody>
            <a:bodyPr wrap="square" rtlCol="0">
              <a:spAutoFit/>
            </a:bodyPr>
            <a:lstStyle/>
            <a:p>
              <a:pPr defTabSz="573144">
                <a:buSzPct val="100000"/>
                <a:defRPr/>
              </a:pPr>
              <a:r>
                <a:rPr lang="en-US" dirty="0">
                  <a:solidFill>
                    <a:prstClr val="white"/>
                  </a:solidFill>
                  <a:latin typeface="MetricHPE"/>
                  <a:cs typeface="MetricHPE" panose="020B0604020202020204" pitchFamily="34" charset="0"/>
                  <a:sym typeface="MetricHPE" panose="020B0404020204020204" pitchFamily="34" charset="0"/>
                </a:rPr>
                <a:t>Always optimal performance, efficiency, resiliency without knobs or tradeoffs</a:t>
              </a:r>
            </a:p>
          </p:txBody>
        </p:sp>
        <p:pic>
          <p:nvPicPr>
            <p:cNvPr id="15" name="Picture 14" descr="Automate_white.emf">
              <a:extLst>
                <a:ext uri="{FF2B5EF4-FFF2-40B4-BE49-F238E27FC236}">
                  <a16:creationId xmlns:a16="http://schemas.microsoft.com/office/drawing/2014/main" id="{B114EB3C-634A-9248-B523-296DD024B2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0526" y="3050119"/>
              <a:ext cx="643289" cy="568158"/>
            </a:xfrm>
            <a:prstGeom prst="rect">
              <a:avLst/>
            </a:prstGeom>
          </p:spPr>
        </p:pic>
        <p:grpSp>
          <p:nvGrpSpPr>
            <p:cNvPr id="65" name="Group 64"/>
            <p:cNvGrpSpPr/>
            <p:nvPr/>
          </p:nvGrpSpPr>
          <p:grpSpPr>
            <a:xfrm>
              <a:off x="7612838" y="3339479"/>
              <a:ext cx="3827615" cy="867007"/>
              <a:chOff x="1345634" y="1600092"/>
              <a:chExt cx="3827615" cy="867007"/>
            </a:xfrm>
          </p:grpSpPr>
          <p:cxnSp>
            <p:nvCxnSpPr>
              <p:cNvPr id="66" name="Straight Connector 65"/>
              <p:cNvCxnSpPr/>
              <p:nvPr/>
            </p:nvCxnSpPr>
            <p:spPr>
              <a:xfrm>
                <a:off x="1345634" y="1600092"/>
                <a:ext cx="3827615" cy="0"/>
              </a:xfrm>
              <a:prstGeom prst="line">
                <a:avLst/>
              </a:prstGeom>
              <a:ln w="44450" cap="rnd">
                <a:solidFill>
                  <a:schemeClr val="accent3">
                    <a:lumMod val="60000"/>
                    <a:lumOff val="40000"/>
                  </a:schemeClr>
                </a:solidFill>
                <a:round/>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5173249" y="1600092"/>
                <a:ext cx="0" cy="867007"/>
              </a:xfrm>
              <a:prstGeom prst="line">
                <a:avLst/>
              </a:prstGeom>
              <a:ln w="44450" cap="rnd">
                <a:solidFill>
                  <a:schemeClr val="accent3">
                    <a:lumMod val="60000"/>
                    <a:lumOff val="40000"/>
                  </a:schemeClr>
                </a:solidFill>
                <a:round/>
              </a:ln>
            </p:spPr>
            <p:style>
              <a:lnRef idx="1">
                <a:schemeClr val="accent1"/>
              </a:lnRef>
              <a:fillRef idx="0">
                <a:schemeClr val="accent1"/>
              </a:fillRef>
              <a:effectRef idx="0">
                <a:schemeClr val="accent1"/>
              </a:effectRef>
              <a:fontRef idx="minor">
                <a:schemeClr val="tx1"/>
              </a:fontRef>
            </p:style>
          </p:cxnSp>
        </p:grpSp>
        <p:sp>
          <p:nvSpPr>
            <p:cNvPr id="68" name="Rectangle 67"/>
            <p:cNvSpPr/>
            <p:nvPr/>
          </p:nvSpPr>
          <p:spPr>
            <a:xfrm>
              <a:off x="8997082" y="2867108"/>
              <a:ext cx="2543260" cy="461665"/>
            </a:xfrm>
            <a:prstGeom prst="rect">
              <a:avLst/>
            </a:prstGeom>
          </p:spPr>
          <p:txBody>
            <a:bodyPr wrap="none">
              <a:spAutoFit/>
            </a:bodyPr>
            <a:lstStyle/>
            <a:p>
              <a:pPr defTabSz="573144">
                <a:buSzPct val="100000"/>
                <a:defRPr/>
              </a:pPr>
              <a:r>
                <a:rPr lang="en-US" sz="2400" b="1" dirty="0">
                  <a:solidFill>
                    <a:prstClr val="white"/>
                  </a:solidFill>
                  <a:latin typeface="MetricHPE"/>
                  <a:cs typeface="MetricHPE" panose="020B0604020202020204" pitchFamily="34" charset="0"/>
                  <a:sym typeface="MetricHPE" panose="020B0404020204020204" pitchFamily="34" charset="0"/>
                </a:rPr>
                <a:t>Automated Tuning</a:t>
              </a:r>
            </a:p>
          </p:txBody>
        </p:sp>
      </p:grpSp>
      <p:grpSp>
        <p:nvGrpSpPr>
          <p:cNvPr id="112" name="Group 111"/>
          <p:cNvGrpSpPr/>
          <p:nvPr/>
        </p:nvGrpSpPr>
        <p:grpSpPr>
          <a:xfrm>
            <a:off x="629335" y="2904760"/>
            <a:ext cx="4572713" cy="1301726"/>
            <a:chOff x="629335" y="2904760"/>
            <a:chExt cx="4572713" cy="1301726"/>
          </a:xfrm>
        </p:grpSpPr>
        <p:sp>
          <p:nvSpPr>
            <p:cNvPr id="10" name="Rectangle 9">
              <a:extLst>
                <a:ext uri="{FF2B5EF4-FFF2-40B4-BE49-F238E27FC236}">
                  <a16:creationId xmlns:a16="http://schemas.microsoft.com/office/drawing/2014/main" id="{2D0FB7E0-E87C-C441-AF39-3BE65AB55F1A}"/>
                </a:ext>
              </a:extLst>
            </p:cNvPr>
            <p:cNvSpPr/>
            <p:nvPr/>
          </p:nvSpPr>
          <p:spPr>
            <a:xfrm>
              <a:off x="796783" y="3398728"/>
              <a:ext cx="3810825" cy="646331"/>
            </a:xfrm>
            <a:prstGeom prst="rect">
              <a:avLst/>
            </a:prstGeom>
            <a:noFill/>
          </p:spPr>
          <p:txBody>
            <a:bodyPr wrap="square">
              <a:spAutoFit/>
            </a:bodyPr>
            <a:lstStyle/>
            <a:p>
              <a:pPr defTabSz="573144">
                <a:buSzPct val="100000"/>
                <a:defRPr/>
              </a:pPr>
              <a:r>
                <a:rPr lang="en-US" dirty="0">
                  <a:solidFill>
                    <a:prstClr val="white"/>
                  </a:solidFill>
                  <a:latin typeface="MetricHPE"/>
                  <a:cs typeface="MetricHPE" panose="020B0604020202020204" pitchFamily="34" charset="0"/>
                  <a:sym typeface="MetricHPE" panose="020B0404020204020204" pitchFamily="34" charset="0"/>
                </a:rPr>
                <a:t>Centrally manage everything including data protection</a:t>
              </a:r>
            </a:p>
          </p:txBody>
        </p:sp>
        <p:grpSp>
          <p:nvGrpSpPr>
            <p:cNvPr id="111" name="Group 110"/>
            <p:cNvGrpSpPr/>
            <p:nvPr/>
          </p:nvGrpSpPr>
          <p:grpSpPr>
            <a:xfrm>
              <a:off x="629335" y="2904760"/>
              <a:ext cx="4572713" cy="1301726"/>
              <a:chOff x="629335" y="2904760"/>
              <a:chExt cx="4572713" cy="1301726"/>
            </a:xfrm>
          </p:grpSpPr>
          <p:pic>
            <p:nvPicPr>
              <p:cNvPr id="19" name="Picture 18" descr="Managed_cloud_white.emf">
                <a:extLst>
                  <a:ext uri="{FF2B5EF4-FFF2-40B4-BE49-F238E27FC236}">
                    <a16:creationId xmlns:a16="http://schemas.microsoft.com/office/drawing/2014/main" id="{46E59600-CC2B-8947-8343-39071EAFC0E8}"/>
                  </a:ext>
                </a:extLst>
              </p:cNvPr>
              <p:cNvPicPr preferRelativeResize="0">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92998" y="3034954"/>
                <a:ext cx="609050" cy="609050"/>
              </a:xfrm>
              <a:prstGeom prst="rect">
                <a:avLst/>
              </a:prstGeom>
            </p:spPr>
          </p:pic>
          <p:grpSp>
            <p:nvGrpSpPr>
              <p:cNvPr id="83" name="Group 82"/>
              <p:cNvGrpSpPr/>
              <p:nvPr/>
            </p:nvGrpSpPr>
            <p:grpSpPr>
              <a:xfrm flipH="1">
                <a:off x="729765" y="3383948"/>
                <a:ext cx="3745364" cy="822538"/>
                <a:chOff x="1431399" y="1600092"/>
                <a:chExt cx="3741850" cy="867007"/>
              </a:xfrm>
            </p:grpSpPr>
            <p:cxnSp>
              <p:nvCxnSpPr>
                <p:cNvPr id="84" name="Straight Connector 83"/>
                <p:cNvCxnSpPr/>
                <p:nvPr/>
              </p:nvCxnSpPr>
              <p:spPr>
                <a:xfrm>
                  <a:off x="1431399" y="1600092"/>
                  <a:ext cx="3741849" cy="0"/>
                </a:xfrm>
                <a:prstGeom prst="line">
                  <a:avLst/>
                </a:prstGeom>
                <a:ln w="44450" cap="rnd">
                  <a:solidFill>
                    <a:schemeClr val="accent3">
                      <a:lumMod val="60000"/>
                      <a:lumOff val="40000"/>
                    </a:schemeClr>
                  </a:solidFill>
                  <a:round/>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5173249" y="1600092"/>
                  <a:ext cx="0" cy="867007"/>
                </a:xfrm>
                <a:prstGeom prst="line">
                  <a:avLst/>
                </a:prstGeom>
                <a:ln w="44450" cap="rnd">
                  <a:solidFill>
                    <a:schemeClr val="accent3">
                      <a:lumMod val="60000"/>
                      <a:lumOff val="40000"/>
                    </a:schemeClr>
                  </a:solidFill>
                  <a:round/>
                </a:ln>
              </p:spPr>
              <p:style>
                <a:lnRef idx="1">
                  <a:schemeClr val="accent1"/>
                </a:lnRef>
                <a:fillRef idx="0">
                  <a:schemeClr val="accent1"/>
                </a:fillRef>
                <a:effectRef idx="0">
                  <a:schemeClr val="accent1"/>
                </a:effectRef>
                <a:fontRef idx="minor">
                  <a:schemeClr val="tx1"/>
                </a:fontRef>
              </p:style>
            </p:cxnSp>
          </p:grpSp>
          <p:sp>
            <p:nvSpPr>
              <p:cNvPr id="86" name="Rectangle 85"/>
              <p:cNvSpPr/>
              <p:nvPr/>
            </p:nvSpPr>
            <p:spPr>
              <a:xfrm>
                <a:off x="629335" y="2904760"/>
                <a:ext cx="3704797" cy="461665"/>
              </a:xfrm>
              <a:prstGeom prst="rect">
                <a:avLst/>
              </a:prstGeom>
            </p:spPr>
            <p:txBody>
              <a:bodyPr wrap="none">
                <a:spAutoFit/>
              </a:bodyPr>
              <a:lstStyle/>
              <a:p>
                <a:pPr defTabSz="573144">
                  <a:buSzPct val="100000"/>
                  <a:defRPr/>
                </a:pPr>
                <a:r>
                  <a:rPr lang="en-US" sz="2400" b="1" dirty="0">
                    <a:solidFill>
                      <a:prstClr val="white"/>
                    </a:solidFill>
                    <a:latin typeface="MetricHPE"/>
                    <a:cs typeface="MetricHPE" panose="020B0604020202020204" pitchFamily="34" charset="0"/>
                    <a:sym typeface="MetricHPE" panose="020B0404020204020204" pitchFamily="34" charset="0"/>
                  </a:rPr>
                  <a:t>Global Unified Management </a:t>
                </a:r>
              </a:p>
            </p:txBody>
          </p:sp>
        </p:grpSp>
      </p:grpSp>
      <p:grpSp>
        <p:nvGrpSpPr>
          <p:cNvPr id="91" name="Group 90"/>
          <p:cNvGrpSpPr/>
          <p:nvPr/>
        </p:nvGrpSpPr>
        <p:grpSpPr>
          <a:xfrm>
            <a:off x="1031716" y="4571889"/>
            <a:ext cx="4190584" cy="1316506"/>
            <a:chOff x="866736" y="4571889"/>
            <a:chExt cx="4190584" cy="1316506"/>
          </a:xfrm>
        </p:grpSpPr>
        <p:pic>
          <p:nvPicPr>
            <p:cNvPr id="22" name="Picture 21" descr="Photonics_white.emf">
              <a:extLst>
                <a:ext uri="{FF2B5EF4-FFF2-40B4-BE49-F238E27FC236}">
                  <a16:creationId xmlns:a16="http://schemas.microsoft.com/office/drawing/2014/main" id="{1B3F504C-DDB7-1841-B12A-529717B0AAA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576532" y="4825463"/>
              <a:ext cx="480788" cy="480788"/>
            </a:xfrm>
            <a:prstGeom prst="rect">
              <a:avLst/>
            </a:prstGeom>
          </p:spPr>
        </p:pic>
        <p:sp>
          <p:nvSpPr>
            <p:cNvPr id="24" name="Rectangle 23">
              <a:extLst>
                <a:ext uri="{FF2B5EF4-FFF2-40B4-BE49-F238E27FC236}">
                  <a16:creationId xmlns:a16="http://schemas.microsoft.com/office/drawing/2014/main" id="{01D208E8-EB51-FC41-8113-8D3230059C6B}"/>
                </a:ext>
              </a:extLst>
            </p:cNvPr>
            <p:cNvSpPr/>
            <p:nvPr/>
          </p:nvSpPr>
          <p:spPr>
            <a:xfrm>
              <a:off x="1044947" y="5117257"/>
              <a:ext cx="3252559" cy="646331"/>
            </a:xfrm>
            <a:prstGeom prst="rect">
              <a:avLst/>
            </a:prstGeom>
            <a:noFill/>
          </p:spPr>
          <p:txBody>
            <a:bodyPr wrap="square">
              <a:spAutoFit/>
            </a:bodyPr>
            <a:lstStyle/>
            <a:p>
              <a:pPr defTabSz="573144">
                <a:buSzPct val="100000"/>
                <a:defRPr/>
              </a:pPr>
              <a:r>
                <a:rPr lang="en-US" dirty="0">
                  <a:solidFill>
                    <a:prstClr val="white"/>
                  </a:solidFill>
                  <a:latin typeface="MetricHPE"/>
                  <a:cs typeface="MetricHPE" panose="020B0604020202020204" pitchFamily="34" charset="0"/>
                  <a:sym typeface="MetricHPE" panose="020B0404020204020204" pitchFamily="34" charset="0"/>
                </a:rPr>
                <a:t>Simple lifecycle management across firmware, hypervisor, OS</a:t>
              </a:r>
            </a:p>
          </p:txBody>
        </p:sp>
        <p:grpSp>
          <p:nvGrpSpPr>
            <p:cNvPr id="87" name="Group 86"/>
            <p:cNvGrpSpPr/>
            <p:nvPr/>
          </p:nvGrpSpPr>
          <p:grpSpPr>
            <a:xfrm flipH="1">
              <a:off x="946796" y="5065857"/>
              <a:ext cx="3444660" cy="822538"/>
              <a:chOff x="1728589" y="1600092"/>
              <a:chExt cx="3444660" cy="867007"/>
            </a:xfrm>
          </p:grpSpPr>
          <p:cxnSp>
            <p:nvCxnSpPr>
              <p:cNvPr id="88" name="Straight Connector 87"/>
              <p:cNvCxnSpPr/>
              <p:nvPr/>
            </p:nvCxnSpPr>
            <p:spPr>
              <a:xfrm>
                <a:off x="1728589" y="1600092"/>
                <a:ext cx="3444658" cy="0"/>
              </a:xfrm>
              <a:prstGeom prst="line">
                <a:avLst/>
              </a:prstGeom>
              <a:ln w="44450" cap="rnd">
                <a:solidFill>
                  <a:srgbClr val="01A982"/>
                </a:solidFill>
                <a:round/>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5173249" y="1600092"/>
                <a:ext cx="0" cy="867007"/>
              </a:xfrm>
              <a:prstGeom prst="line">
                <a:avLst/>
              </a:prstGeom>
              <a:ln w="44450" cap="rnd">
                <a:solidFill>
                  <a:srgbClr val="01A982"/>
                </a:solidFill>
                <a:round/>
              </a:ln>
            </p:spPr>
            <p:style>
              <a:lnRef idx="1">
                <a:schemeClr val="accent1"/>
              </a:lnRef>
              <a:fillRef idx="0">
                <a:schemeClr val="accent1"/>
              </a:fillRef>
              <a:effectRef idx="0">
                <a:schemeClr val="accent1"/>
              </a:effectRef>
              <a:fontRef idx="minor">
                <a:schemeClr val="tx1"/>
              </a:fontRef>
            </p:style>
          </p:cxnSp>
        </p:grpSp>
        <p:sp>
          <p:nvSpPr>
            <p:cNvPr id="90" name="Rectangle 89"/>
            <p:cNvSpPr/>
            <p:nvPr/>
          </p:nvSpPr>
          <p:spPr>
            <a:xfrm>
              <a:off x="866736" y="4571889"/>
              <a:ext cx="2647328" cy="461665"/>
            </a:xfrm>
            <a:prstGeom prst="rect">
              <a:avLst/>
            </a:prstGeom>
          </p:spPr>
          <p:txBody>
            <a:bodyPr wrap="none">
              <a:spAutoFit/>
            </a:bodyPr>
            <a:lstStyle/>
            <a:p>
              <a:pPr defTabSz="573144">
                <a:buSzPct val="100000"/>
                <a:defRPr/>
              </a:pPr>
              <a:r>
                <a:rPr lang="en-US" sz="2400" b="1" dirty="0">
                  <a:solidFill>
                    <a:prstClr val="white"/>
                  </a:solidFill>
                  <a:latin typeface="MetricHPE"/>
                  <a:cs typeface="MetricHPE" panose="020B0604020202020204" pitchFamily="34" charset="0"/>
                  <a:sym typeface="MetricHPE" panose="020B0404020204020204" pitchFamily="34" charset="0"/>
                </a:rPr>
                <a:t>One-Click Upgrades</a:t>
              </a:r>
            </a:p>
          </p:txBody>
        </p:sp>
      </p:grpSp>
      <p:sp>
        <p:nvSpPr>
          <p:cNvPr id="103" name="Rectangle 102"/>
          <p:cNvSpPr/>
          <p:nvPr/>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endParaRPr>
          </a:p>
        </p:txBody>
      </p:sp>
      <p:pic>
        <p:nvPicPr>
          <p:cNvPr id="105" name="Picture 104"/>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grpSp>
        <p:nvGrpSpPr>
          <p:cNvPr id="5" name="Group 4"/>
          <p:cNvGrpSpPr/>
          <p:nvPr/>
        </p:nvGrpSpPr>
        <p:grpSpPr>
          <a:xfrm>
            <a:off x="6725156" y="4593487"/>
            <a:ext cx="4212676" cy="1339378"/>
            <a:chOff x="6725156" y="4593487"/>
            <a:chExt cx="4212676" cy="1339378"/>
          </a:xfrm>
        </p:grpSpPr>
        <p:grpSp>
          <p:nvGrpSpPr>
            <p:cNvPr id="92" name="Group 91"/>
            <p:cNvGrpSpPr/>
            <p:nvPr/>
          </p:nvGrpSpPr>
          <p:grpSpPr>
            <a:xfrm>
              <a:off x="7289451" y="4593487"/>
              <a:ext cx="3648381" cy="1339378"/>
              <a:chOff x="7907474" y="4593487"/>
              <a:chExt cx="3648381" cy="1339378"/>
            </a:xfrm>
          </p:grpSpPr>
          <p:sp>
            <p:nvSpPr>
              <p:cNvPr id="13" name="Rectangle 12">
                <a:extLst>
                  <a:ext uri="{FF2B5EF4-FFF2-40B4-BE49-F238E27FC236}">
                    <a16:creationId xmlns:a16="http://schemas.microsoft.com/office/drawing/2014/main" id="{E7F82E8C-D79D-6045-B9DF-E9503349EAB2}"/>
                  </a:ext>
                </a:extLst>
              </p:cNvPr>
              <p:cNvSpPr/>
              <p:nvPr/>
            </p:nvSpPr>
            <p:spPr>
              <a:xfrm>
                <a:off x="8134541" y="5117257"/>
                <a:ext cx="3157331" cy="646331"/>
              </a:xfrm>
              <a:prstGeom prst="rect">
                <a:avLst/>
              </a:prstGeom>
              <a:noFill/>
            </p:spPr>
            <p:txBody>
              <a:bodyPr wrap="square">
                <a:spAutoFit/>
              </a:bodyPr>
              <a:lstStyle/>
              <a:p>
                <a:pPr defTabSz="573144">
                  <a:buSzPct val="100000"/>
                  <a:defRPr/>
                </a:pPr>
                <a:r>
                  <a:rPr lang="en-US" dirty="0">
                    <a:solidFill>
                      <a:prstClr val="white"/>
                    </a:solidFill>
                    <a:latin typeface="MetricHPE"/>
                    <a:cs typeface="MetricHPE" panose="020B0604020202020204" pitchFamily="34" charset="0"/>
                    <a:sym typeface="MetricHPE" panose="020B0404020204020204" pitchFamily="34" charset="0"/>
                  </a:rPr>
                  <a:t>Predictive analytics and support automation </a:t>
                </a:r>
                <a:r>
                  <a:rPr lang="en-US" b="1" dirty="0">
                    <a:solidFill>
                      <a:prstClr val="white"/>
                    </a:solidFill>
                    <a:latin typeface="MetricHPE"/>
                    <a:cs typeface="MetricHPE" panose="020B0604020202020204" pitchFamily="34" charset="0"/>
                    <a:sym typeface="MetricHPE" panose="020B0404020204020204" pitchFamily="34" charset="0"/>
                  </a:rPr>
                  <a:t> </a:t>
                </a:r>
              </a:p>
            </p:txBody>
          </p:sp>
          <p:grpSp>
            <p:nvGrpSpPr>
              <p:cNvPr id="69" name="Group 68"/>
              <p:cNvGrpSpPr/>
              <p:nvPr/>
            </p:nvGrpSpPr>
            <p:grpSpPr>
              <a:xfrm>
                <a:off x="7907474" y="5065857"/>
                <a:ext cx="3505315" cy="867008"/>
                <a:chOff x="1667934" y="1600091"/>
                <a:chExt cx="3505315" cy="867008"/>
              </a:xfrm>
            </p:grpSpPr>
            <p:cxnSp>
              <p:nvCxnSpPr>
                <p:cNvPr id="70" name="Straight Connector 69"/>
                <p:cNvCxnSpPr/>
                <p:nvPr/>
              </p:nvCxnSpPr>
              <p:spPr>
                <a:xfrm>
                  <a:off x="1667934" y="1600092"/>
                  <a:ext cx="3505315" cy="0"/>
                </a:xfrm>
                <a:prstGeom prst="line">
                  <a:avLst/>
                </a:prstGeom>
                <a:ln w="44450" cap="rnd">
                  <a:solidFill>
                    <a:srgbClr val="01A982"/>
                  </a:solidFill>
                  <a:round/>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5173249" y="1600091"/>
                  <a:ext cx="0" cy="867008"/>
                </a:xfrm>
                <a:prstGeom prst="line">
                  <a:avLst/>
                </a:prstGeom>
                <a:ln w="44450" cap="rnd">
                  <a:solidFill>
                    <a:srgbClr val="01A982"/>
                  </a:solidFill>
                  <a:round/>
                </a:ln>
              </p:spPr>
              <p:style>
                <a:lnRef idx="1">
                  <a:schemeClr val="accent1"/>
                </a:lnRef>
                <a:fillRef idx="0">
                  <a:schemeClr val="accent1"/>
                </a:fillRef>
                <a:effectRef idx="0">
                  <a:schemeClr val="accent1"/>
                </a:effectRef>
                <a:fontRef idx="minor">
                  <a:schemeClr val="tx1"/>
                </a:fontRef>
              </p:style>
            </p:cxnSp>
          </p:grpSp>
          <p:sp>
            <p:nvSpPr>
              <p:cNvPr id="72" name="Rectangle 71"/>
              <p:cNvSpPr/>
              <p:nvPr/>
            </p:nvSpPr>
            <p:spPr>
              <a:xfrm>
                <a:off x="9012595" y="4593487"/>
                <a:ext cx="2543260" cy="461665"/>
              </a:xfrm>
              <a:prstGeom prst="rect">
                <a:avLst/>
              </a:prstGeom>
            </p:spPr>
            <p:txBody>
              <a:bodyPr wrap="none">
                <a:spAutoFit/>
              </a:bodyPr>
              <a:lstStyle/>
              <a:p>
                <a:pPr defTabSz="573144">
                  <a:buSzPct val="100000"/>
                  <a:defRPr/>
                </a:pPr>
                <a:r>
                  <a:rPr lang="en-US" sz="2400" b="1" dirty="0">
                    <a:solidFill>
                      <a:prstClr val="white"/>
                    </a:solidFill>
                    <a:latin typeface="MetricHPE"/>
                    <a:cs typeface="MetricHPE" panose="020B0604020202020204" pitchFamily="34" charset="0"/>
                    <a:sym typeface="MetricHPE" panose="020B0404020204020204" pitchFamily="34" charset="0"/>
                  </a:rPr>
                  <a:t>Global Intelligence</a:t>
                </a:r>
              </a:p>
            </p:txBody>
          </p:sp>
        </p:grpSp>
        <p:pic>
          <p:nvPicPr>
            <p:cNvPr id="78" name="Picture 77" descr="Innovation_white.emf"/>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25156" y="4824319"/>
              <a:ext cx="383086" cy="552450"/>
            </a:xfrm>
            <a:prstGeom prst="rect">
              <a:avLst/>
            </a:prstGeom>
          </p:spPr>
        </p:pic>
      </p:grpSp>
      <p:pic>
        <p:nvPicPr>
          <p:cNvPr id="93" name="Picture 92" descr="Quick_setup_white.emf"/>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91502" y="1334848"/>
            <a:ext cx="552450" cy="552450"/>
          </a:xfrm>
          <a:prstGeom prst="rect">
            <a:avLst/>
          </a:prstGeom>
        </p:spPr>
      </p:pic>
    </p:spTree>
    <p:extLst>
      <p:ext uri="{BB962C8B-B14F-4D97-AF65-F5344CB8AC3E}">
        <p14:creationId xmlns:p14="http://schemas.microsoft.com/office/powerpoint/2010/main" val="2432459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fade">
                                      <p:cBhvr>
                                        <p:cTn id="7" dur="1000"/>
                                        <p:tgtEl>
                                          <p:spTgt spid="93"/>
                                        </p:tgtEl>
                                      </p:cBhvr>
                                    </p:animEffect>
                                    <p:anim calcmode="lin" valueType="num">
                                      <p:cBhvr>
                                        <p:cTn id="8" dur="1000" fill="hold"/>
                                        <p:tgtEl>
                                          <p:spTgt spid="93"/>
                                        </p:tgtEl>
                                        <p:attrNameLst>
                                          <p:attrName>ppt_x</p:attrName>
                                        </p:attrNameLst>
                                      </p:cBhvr>
                                      <p:tavLst>
                                        <p:tav tm="0">
                                          <p:val>
                                            <p:strVal val="#ppt_x"/>
                                          </p:val>
                                        </p:tav>
                                        <p:tav tm="100000">
                                          <p:val>
                                            <p:strVal val="#ppt_x"/>
                                          </p:val>
                                        </p:tav>
                                      </p:tavLst>
                                    </p:anim>
                                    <p:anim calcmode="lin" valueType="num">
                                      <p:cBhvr>
                                        <p:cTn id="9" dur="1000" fill="hold"/>
                                        <p:tgtEl>
                                          <p:spTgt spid="9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0"/>
                                        </p:tgtEl>
                                        <p:attrNameLst>
                                          <p:attrName>style.visibility</p:attrName>
                                        </p:attrNameLst>
                                      </p:cBhvr>
                                      <p:to>
                                        <p:strVal val="visible"/>
                                      </p:to>
                                    </p:set>
                                    <p:animEffect transition="in" filter="fade">
                                      <p:cBhvr>
                                        <p:cTn id="12" dur="1000"/>
                                        <p:tgtEl>
                                          <p:spTgt spid="110"/>
                                        </p:tgtEl>
                                      </p:cBhvr>
                                    </p:animEffect>
                                    <p:anim calcmode="lin" valueType="num">
                                      <p:cBhvr>
                                        <p:cTn id="13" dur="1000" fill="hold"/>
                                        <p:tgtEl>
                                          <p:spTgt spid="110"/>
                                        </p:tgtEl>
                                        <p:attrNameLst>
                                          <p:attrName>ppt_x</p:attrName>
                                        </p:attrNameLst>
                                      </p:cBhvr>
                                      <p:tavLst>
                                        <p:tav tm="0">
                                          <p:val>
                                            <p:strVal val="#ppt_x"/>
                                          </p:val>
                                        </p:tav>
                                        <p:tav tm="100000">
                                          <p:val>
                                            <p:strVal val="#ppt_x"/>
                                          </p:val>
                                        </p:tav>
                                      </p:tavLst>
                                    </p:anim>
                                    <p:anim calcmode="lin" valueType="num">
                                      <p:cBhvr>
                                        <p:cTn id="14" dur="1000" fill="hold"/>
                                        <p:tgtEl>
                                          <p:spTgt spid="1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4"/>
                                        </p:tgtEl>
                                        <p:attrNameLst>
                                          <p:attrName>style.visibility</p:attrName>
                                        </p:attrNameLst>
                                      </p:cBhvr>
                                      <p:to>
                                        <p:strVal val="visible"/>
                                      </p:to>
                                    </p:set>
                                    <p:animEffect transition="in" filter="fade">
                                      <p:cBhvr>
                                        <p:cTn id="17" dur="1000"/>
                                        <p:tgtEl>
                                          <p:spTgt spid="114"/>
                                        </p:tgtEl>
                                      </p:cBhvr>
                                    </p:animEffect>
                                    <p:anim calcmode="lin" valueType="num">
                                      <p:cBhvr>
                                        <p:cTn id="18" dur="1000" fill="hold"/>
                                        <p:tgtEl>
                                          <p:spTgt spid="114"/>
                                        </p:tgtEl>
                                        <p:attrNameLst>
                                          <p:attrName>ppt_x</p:attrName>
                                        </p:attrNameLst>
                                      </p:cBhvr>
                                      <p:tavLst>
                                        <p:tav tm="0">
                                          <p:val>
                                            <p:strVal val="#ppt_x"/>
                                          </p:val>
                                        </p:tav>
                                        <p:tav tm="100000">
                                          <p:val>
                                            <p:strVal val="#ppt_x"/>
                                          </p:val>
                                        </p:tav>
                                      </p:tavLst>
                                    </p:anim>
                                    <p:anim calcmode="lin" valueType="num">
                                      <p:cBhvr>
                                        <p:cTn id="19" dur="1000" fill="hold"/>
                                        <p:tgtEl>
                                          <p:spTgt spid="1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12"/>
                                        </p:tgtEl>
                                        <p:attrNameLst>
                                          <p:attrName>style.visibility</p:attrName>
                                        </p:attrNameLst>
                                      </p:cBhvr>
                                      <p:to>
                                        <p:strVal val="visible"/>
                                      </p:to>
                                    </p:set>
                                    <p:animEffect transition="in" filter="fade">
                                      <p:cBhvr>
                                        <p:cTn id="24" dur="1000"/>
                                        <p:tgtEl>
                                          <p:spTgt spid="112"/>
                                        </p:tgtEl>
                                      </p:cBhvr>
                                    </p:animEffect>
                                    <p:anim calcmode="lin" valueType="num">
                                      <p:cBhvr>
                                        <p:cTn id="25" dur="1000" fill="hold"/>
                                        <p:tgtEl>
                                          <p:spTgt spid="112"/>
                                        </p:tgtEl>
                                        <p:attrNameLst>
                                          <p:attrName>ppt_x</p:attrName>
                                        </p:attrNameLst>
                                      </p:cBhvr>
                                      <p:tavLst>
                                        <p:tav tm="0">
                                          <p:val>
                                            <p:strVal val="#ppt_x"/>
                                          </p:val>
                                        </p:tav>
                                        <p:tav tm="100000">
                                          <p:val>
                                            <p:strVal val="#ppt_x"/>
                                          </p:val>
                                        </p:tav>
                                      </p:tavLst>
                                    </p:anim>
                                    <p:anim calcmode="lin" valueType="num">
                                      <p:cBhvr>
                                        <p:cTn id="26" dur="1000" fill="hold"/>
                                        <p:tgtEl>
                                          <p:spTgt spid="11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13"/>
                                        </p:tgtEl>
                                        <p:attrNameLst>
                                          <p:attrName>style.visibility</p:attrName>
                                        </p:attrNameLst>
                                      </p:cBhvr>
                                      <p:to>
                                        <p:strVal val="visible"/>
                                      </p:to>
                                    </p:set>
                                    <p:animEffect transition="in" filter="fade">
                                      <p:cBhvr>
                                        <p:cTn id="29" dur="1000"/>
                                        <p:tgtEl>
                                          <p:spTgt spid="113"/>
                                        </p:tgtEl>
                                      </p:cBhvr>
                                    </p:animEffect>
                                    <p:anim calcmode="lin" valueType="num">
                                      <p:cBhvr>
                                        <p:cTn id="30" dur="1000" fill="hold"/>
                                        <p:tgtEl>
                                          <p:spTgt spid="113"/>
                                        </p:tgtEl>
                                        <p:attrNameLst>
                                          <p:attrName>ppt_x</p:attrName>
                                        </p:attrNameLst>
                                      </p:cBhvr>
                                      <p:tavLst>
                                        <p:tav tm="0">
                                          <p:val>
                                            <p:strVal val="#ppt_x"/>
                                          </p:val>
                                        </p:tav>
                                        <p:tav tm="100000">
                                          <p:val>
                                            <p:strVal val="#ppt_x"/>
                                          </p:val>
                                        </p:tav>
                                      </p:tavLst>
                                    </p:anim>
                                    <p:anim calcmode="lin" valueType="num">
                                      <p:cBhvr>
                                        <p:cTn id="31" dur="1000" fill="hold"/>
                                        <p:tgtEl>
                                          <p:spTgt spid="11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91"/>
                                        </p:tgtEl>
                                        <p:attrNameLst>
                                          <p:attrName>style.visibility</p:attrName>
                                        </p:attrNameLst>
                                      </p:cBhvr>
                                      <p:to>
                                        <p:strVal val="visible"/>
                                      </p:to>
                                    </p:set>
                                    <p:animEffect transition="in" filter="fade">
                                      <p:cBhvr>
                                        <p:cTn id="41" dur="1000"/>
                                        <p:tgtEl>
                                          <p:spTgt spid="91"/>
                                        </p:tgtEl>
                                      </p:cBhvr>
                                    </p:animEffect>
                                    <p:anim calcmode="lin" valueType="num">
                                      <p:cBhvr>
                                        <p:cTn id="42" dur="1000" fill="hold"/>
                                        <p:tgtEl>
                                          <p:spTgt spid="91"/>
                                        </p:tgtEl>
                                        <p:attrNameLst>
                                          <p:attrName>ppt_x</p:attrName>
                                        </p:attrNameLst>
                                      </p:cBhvr>
                                      <p:tavLst>
                                        <p:tav tm="0">
                                          <p:val>
                                            <p:strVal val="#ppt_x"/>
                                          </p:val>
                                        </p:tav>
                                        <p:tav tm="100000">
                                          <p:val>
                                            <p:strVal val="#ppt_x"/>
                                          </p:val>
                                        </p:tav>
                                      </p:tavLst>
                                    </p:anim>
                                    <p:anim calcmode="lin" valueType="num">
                                      <p:cBhvr>
                                        <p:cTn id="43" dur="1000" fill="hold"/>
                                        <p:tgtEl>
                                          <p:spTgt spid="9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r="22277"/>
          <a:stretch/>
        </p:blipFill>
        <p:spPr>
          <a:xfrm>
            <a:off x="2704629" y="0"/>
            <a:ext cx="9523466" cy="6858000"/>
          </a:xfrm>
          <a:prstGeom prst="rect">
            <a:avLst/>
          </a:prstGeom>
        </p:spPr>
      </p:pic>
      <p:sp>
        <p:nvSpPr>
          <p:cNvPr id="10" name="Rectangle 9"/>
          <p:cNvSpPr/>
          <p:nvPr/>
        </p:nvSpPr>
        <p:spPr bwMode="ltGray">
          <a:xfrm>
            <a:off x="3215933" y="0"/>
            <a:ext cx="8976067" cy="6869498"/>
          </a:xfrm>
          <a:prstGeom prst="rect">
            <a:avLst/>
          </a:prstGeom>
          <a:gradFill flip="none" rotWithShape="1">
            <a:gsLst>
              <a:gs pos="47421">
                <a:srgbClr val="000000">
                  <a:alpha val="52000"/>
                </a:srgbClr>
              </a:gs>
              <a:gs pos="0">
                <a:schemeClr val="tx1"/>
              </a:gs>
              <a:gs pos="99000">
                <a:schemeClr val="tx1">
                  <a:alpha val="0"/>
                </a:schemeClr>
              </a:gs>
            </a:gsLst>
            <a:lin ang="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Footer Placeholder 2"/>
          <p:cNvSpPr>
            <a:spLocks noGrp="1"/>
          </p:cNvSpPr>
          <p:nvPr>
            <p:ph type="ftr" sz="quarter" idx="10"/>
          </p:nvPr>
        </p:nvSpPr>
        <p:spPr/>
        <p:txBody>
          <a:bodyPr/>
          <a:lstStyle/>
          <a:p>
            <a:r>
              <a:rPr lang="en-US"/>
              <a:t>HPE CONFIDENTIAL | AUTHORIZED HPE PARTNER USE ONLY</a:t>
            </a:r>
            <a:endParaRPr lang="en-US" dirty="0"/>
          </a:p>
        </p:txBody>
      </p:sp>
      <p:sp>
        <p:nvSpPr>
          <p:cNvPr id="5" name="Slide Number Placeholder 4"/>
          <p:cNvSpPr>
            <a:spLocks noGrp="1"/>
          </p:cNvSpPr>
          <p:nvPr>
            <p:ph type="sldNum" sz="quarter" idx="11"/>
          </p:nvPr>
        </p:nvSpPr>
        <p:spPr/>
        <p:txBody>
          <a:bodyPr/>
          <a:lstStyle/>
          <a:p>
            <a:fld id="{104FC826-72BB-4AF1-BA01-A94F7396A7DC}" type="slidenum">
              <a:rPr lang="en-US" smtClean="0"/>
              <a:pPr/>
              <a:t>9</a:t>
            </a:fld>
            <a:endParaRPr lang="en-US" dirty="0"/>
          </a:p>
        </p:txBody>
      </p:sp>
      <p:sp>
        <p:nvSpPr>
          <p:cNvPr id="2" name="Title 1"/>
          <p:cNvSpPr>
            <a:spLocks noGrp="1"/>
          </p:cNvSpPr>
          <p:nvPr>
            <p:ph type="title"/>
          </p:nvPr>
        </p:nvSpPr>
        <p:spPr/>
        <p:txBody>
          <a:bodyPr/>
          <a:lstStyle/>
          <a:p>
            <a:r>
              <a:rPr lang="en-US"/>
              <a:t>All-in-one SYSTEM: One platform / one partner / one generalist</a:t>
            </a:r>
            <a:endParaRPr lang="en-US" dirty="0"/>
          </a:p>
        </p:txBody>
      </p:sp>
      <p:sp>
        <p:nvSpPr>
          <p:cNvPr id="57" name="Rectangle 56">
            <a:extLst>
              <a:ext uri="{FF2B5EF4-FFF2-40B4-BE49-F238E27FC236}">
                <a16:creationId xmlns:a16="http://schemas.microsoft.com/office/drawing/2014/main" id="{7A83F280-A1DA-431B-9E70-BD23F961A198}"/>
              </a:ext>
            </a:extLst>
          </p:cNvPr>
          <p:cNvSpPr/>
          <p:nvPr/>
        </p:nvSpPr>
        <p:spPr bwMode="ltGray">
          <a:xfrm>
            <a:off x="941774" y="1297137"/>
            <a:ext cx="2123206" cy="354534"/>
          </a:xfrm>
          <a:prstGeom prst="rect">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400" dirty="0">
                <a:solidFill>
                  <a:prstClr val="white"/>
                </a:solidFill>
              </a:rPr>
              <a:t>ToR switches</a:t>
            </a:r>
          </a:p>
        </p:txBody>
      </p:sp>
      <p:sp>
        <p:nvSpPr>
          <p:cNvPr id="58" name="Rectangle 57">
            <a:extLst>
              <a:ext uri="{FF2B5EF4-FFF2-40B4-BE49-F238E27FC236}">
                <a16:creationId xmlns:a16="http://schemas.microsoft.com/office/drawing/2014/main" id="{5D02611F-5701-4D0F-BD9B-C9E1A4C2DB5B}"/>
              </a:ext>
            </a:extLst>
          </p:cNvPr>
          <p:cNvSpPr/>
          <p:nvPr/>
        </p:nvSpPr>
        <p:spPr bwMode="ltGray">
          <a:xfrm>
            <a:off x="924754" y="1745625"/>
            <a:ext cx="2133600" cy="371884"/>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400" dirty="0">
                <a:solidFill>
                  <a:prstClr val="white"/>
                </a:solidFill>
              </a:rPr>
              <a:t>Servers with hypervisor</a:t>
            </a:r>
          </a:p>
        </p:txBody>
      </p:sp>
      <p:sp>
        <p:nvSpPr>
          <p:cNvPr id="59" name="Rectangle 58">
            <a:extLst>
              <a:ext uri="{FF2B5EF4-FFF2-40B4-BE49-F238E27FC236}">
                <a16:creationId xmlns:a16="http://schemas.microsoft.com/office/drawing/2014/main" id="{DCE41610-E635-4A0C-9906-48BA95D0B14B}"/>
              </a:ext>
            </a:extLst>
          </p:cNvPr>
          <p:cNvSpPr/>
          <p:nvPr/>
        </p:nvSpPr>
        <p:spPr bwMode="ltGray">
          <a:xfrm>
            <a:off x="924754" y="2234598"/>
            <a:ext cx="2150620" cy="328337"/>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400" dirty="0">
                <a:solidFill>
                  <a:prstClr val="white"/>
                </a:solidFill>
              </a:rPr>
              <a:t>Storage switches</a:t>
            </a:r>
          </a:p>
        </p:txBody>
      </p:sp>
      <p:sp>
        <p:nvSpPr>
          <p:cNvPr id="60" name="Rectangle 59">
            <a:extLst>
              <a:ext uri="{FF2B5EF4-FFF2-40B4-BE49-F238E27FC236}">
                <a16:creationId xmlns:a16="http://schemas.microsoft.com/office/drawing/2014/main" id="{16BFA561-7275-4899-BC04-38B42EE2E0B2}"/>
              </a:ext>
            </a:extLst>
          </p:cNvPr>
          <p:cNvSpPr/>
          <p:nvPr/>
        </p:nvSpPr>
        <p:spPr bwMode="ltGray">
          <a:xfrm>
            <a:off x="924754" y="2690882"/>
            <a:ext cx="2150620" cy="331203"/>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400" dirty="0">
                <a:solidFill>
                  <a:prstClr val="white"/>
                </a:solidFill>
              </a:rPr>
              <a:t>HA shared storage</a:t>
            </a:r>
          </a:p>
        </p:txBody>
      </p:sp>
      <p:sp>
        <p:nvSpPr>
          <p:cNvPr id="61" name="Rectangle 60">
            <a:extLst>
              <a:ext uri="{FF2B5EF4-FFF2-40B4-BE49-F238E27FC236}">
                <a16:creationId xmlns:a16="http://schemas.microsoft.com/office/drawing/2014/main" id="{A50FED64-1B26-46CE-AE7D-43F26702B1B2}"/>
              </a:ext>
            </a:extLst>
          </p:cNvPr>
          <p:cNvSpPr/>
          <p:nvPr/>
        </p:nvSpPr>
        <p:spPr bwMode="ltGray">
          <a:xfrm>
            <a:off x="941774" y="3133421"/>
            <a:ext cx="2133600" cy="304800"/>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400" dirty="0">
                <a:solidFill>
                  <a:prstClr val="white"/>
                </a:solidFill>
              </a:rPr>
              <a:t>Backup </a:t>
            </a:r>
            <a:r>
              <a:rPr lang="en-US" sz="1400">
                <a:solidFill>
                  <a:prstClr val="white"/>
                </a:solidFill>
              </a:rPr>
              <a:t>&amp; deduplication</a:t>
            </a:r>
            <a:endParaRPr lang="en-US" sz="1400" dirty="0">
              <a:solidFill>
                <a:prstClr val="white"/>
              </a:solidFill>
            </a:endParaRPr>
          </a:p>
        </p:txBody>
      </p:sp>
      <p:sp>
        <p:nvSpPr>
          <p:cNvPr id="63" name="Rectangle 62">
            <a:extLst>
              <a:ext uri="{FF2B5EF4-FFF2-40B4-BE49-F238E27FC236}">
                <a16:creationId xmlns:a16="http://schemas.microsoft.com/office/drawing/2014/main" id="{B8B312BB-92E4-4650-8B54-5134C6FC81E4}"/>
              </a:ext>
            </a:extLst>
          </p:cNvPr>
          <p:cNvSpPr/>
          <p:nvPr/>
        </p:nvSpPr>
        <p:spPr bwMode="ltGray">
          <a:xfrm>
            <a:off x="931380" y="3610962"/>
            <a:ext cx="2133600" cy="304800"/>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400" dirty="0">
                <a:solidFill>
                  <a:prstClr val="white"/>
                </a:solidFill>
              </a:rPr>
              <a:t>WAN optimization</a:t>
            </a:r>
          </a:p>
        </p:txBody>
      </p:sp>
      <p:sp>
        <p:nvSpPr>
          <p:cNvPr id="64" name="Rectangle 63">
            <a:extLst>
              <a:ext uri="{FF2B5EF4-FFF2-40B4-BE49-F238E27FC236}">
                <a16:creationId xmlns:a16="http://schemas.microsoft.com/office/drawing/2014/main" id="{B3AE68F2-757F-4B3E-89F8-7E7114C3726F}"/>
              </a:ext>
            </a:extLst>
          </p:cNvPr>
          <p:cNvSpPr/>
          <p:nvPr/>
        </p:nvSpPr>
        <p:spPr bwMode="ltGray">
          <a:xfrm>
            <a:off x="931380" y="4021148"/>
            <a:ext cx="2133600" cy="304800"/>
          </a:xfrm>
          <a:prstGeom prst="rect">
            <a:avLst/>
          </a:prstGeom>
          <a:noFill/>
          <a:ln w="38100" cap="flat" cmpd="sng" algn="ctr">
            <a:solidFill>
              <a:schemeClr val="accent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400" dirty="0">
                <a:solidFill>
                  <a:prstClr val="white"/>
                </a:solidFill>
              </a:rPr>
              <a:t>SSD array</a:t>
            </a:r>
          </a:p>
        </p:txBody>
      </p:sp>
      <p:sp>
        <p:nvSpPr>
          <p:cNvPr id="65" name="Rectangle 64">
            <a:extLst>
              <a:ext uri="{FF2B5EF4-FFF2-40B4-BE49-F238E27FC236}">
                <a16:creationId xmlns:a16="http://schemas.microsoft.com/office/drawing/2014/main" id="{C5C02693-C710-434B-BB78-6FE5CB5A3403}"/>
              </a:ext>
            </a:extLst>
          </p:cNvPr>
          <p:cNvSpPr/>
          <p:nvPr/>
        </p:nvSpPr>
        <p:spPr bwMode="ltGray">
          <a:xfrm>
            <a:off x="924754" y="4431334"/>
            <a:ext cx="2153478" cy="304800"/>
          </a:xfrm>
          <a:prstGeom prst="rect">
            <a:avLst/>
          </a:prstGeom>
          <a:noFill/>
          <a:ln w="38100" cap="flat" cmpd="sng" algn="ctr">
            <a:solidFill>
              <a:schemeClr val="accent6"/>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400" dirty="0">
                <a:solidFill>
                  <a:prstClr val="white"/>
                </a:solidFill>
              </a:rPr>
              <a:t>Storage caching</a:t>
            </a:r>
          </a:p>
        </p:txBody>
      </p:sp>
      <p:sp>
        <p:nvSpPr>
          <p:cNvPr id="66" name="Rectangle 65">
            <a:extLst>
              <a:ext uri="{FF2B5EF4-FFF2-40B4-BE49-F238E27FC236}">
                <a16:creationId xmlns:a16="http://schemas.microsoft.com/office/drawing/2014/main" id="{61FD9C2A-9DBF-46A3-AD3E-B5523CC96EAB}"/>
              </a:ext>
            </a:extLst>
          </p:cNvPr>
          <p:cNvSpPr/>
          <p:nvPr/>
        </p:nvSpPr>
        <p:spPr bwMode="ltGray">
          <a:xfrm>
            <a:off x="924754" y="4841523"/>
            <a:ext cx="2153478" cy="50989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400">
                <a:solidFill>
                  <a:prstClr val="white"/>
                </a:solidFill>
              </a:rPr>
              <a:t>Data protection </a:t>
            </a:r>
            <a:r>
              <a:rPr lang="en-US" sz="1400" dirty="0">
                <a:solidFill>
                  <a:prstClr val="white"/>
                </a:solidFill>
              </a:rPr>
              <a:t>apps</a:t>
            </a:r>
          </a:p>
          <a:p>
            <a:pPr algn="ctr">
              <a:lnSpc>
                <a:spcPct val="90000"/>
              </a:lnSpc>
            </a:pPr>
            <a:r>
              <a:rPr lang="en-US" sz="1200" dirty="0">
                <a:solidFill>
                  <a:prstClr val="white"/>
                </a:solidFill>
              </a:rPr>
              <a:t>(backup </a:t>
            </a:r>
            <a:r>
              <a:rPr lang="en-US" sz="1200">
                <a:solidFill>
                  <a:prstClr val="white"/>
                </a:solidFill>
              </a:rPr>
              <a:t>and deduplication)</a:t>
            </a:r>
            <a:endParaRPr lang="en-US" sz="1200" dirty="0">
              <a:solidFill>
                <a:prstClr val="white"/>
              </a:solidFill>
            </a:endParaRPr>
          </a:p>
        </p:txBody>
      </p:sp>
      <p:sp>
        <p:nvSpPr>
          <p:cNvPr id="67" name="Right Brace 66">
            <a:extLst>
              <a:ext uri="{FF2B5EF4-FFF2-40B4-BE49-F238E27FC236}">
                <a16:creationId xmlns:a16="http://schemas.microsoft.com/office/drawing/2014/main" id="{64582FA1-199D-4F55-86DC-66D6EE611A80}"/>
              </a:ext>
            </a:extLst>
          </p:cNvPr>
          <p:cNvSpPr/>
          <p:nvPr/>
        </p:nvSpPr>
        <p:spPr>
          <a:xfrm>
            <a:off x="3210936" y="1299413"/>
            <a:ext cx="358904" cy="4468135"/>
          </a:xfrm>
          <a:prstGeom prst="rightBrace">
            <a:avLst>
              <a:gd name="adj1" fmla="val 880"/>
              <a:gd name="adj2" fmla="val 50270"/>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pic>
        <p:nvPicPr>
          <p:cNvPr id="28" name="Picture 27">
            <a:extLst>
              <a:ext uri="{FF2B5EF4-FFF2-40B4-BE49-F238E27FC236}">
                <a16:creationId xmlns:a16="http://schemas.microsoft.com/office/drawing/2014/main" id="{C470F727-ED73-404E-A828-D9B629D857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10327" y="3324275"/>
            <a:ext cx="2351809" cy="779035"/>
          </a:xfrm>
          <a:prstGeom prst="rect">
            <a:avLst/>
          </a:prstGeom>
        </p:spPr>
      </p:pic>
      <p:pic>
        <p:nvPicPr>
          <p:cNvPr id="27" name="Picture 26">
            <a:extLst>
              <a:ext uri="{FF2B5EF4-FFF2-40B4-BE49-F238E27FC236}">
                <a16:creationId xmlns:a16="http://schemas.microsoft.com/office/drawing/2014/main" id="{C470F727-ED73-404E-A828-D9B629D857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10327" y="3000673"/>
            <a:ext cx="2351809" cy="779035"/>
          </a:xfrm>
          <a:prstGeom prst="rect">
            <a:avLst/>
          </a:prstGeom>
        </p:spPr>
      </p:pic>
      <p:sp>
        <p:nvSpPr>
          <p:cNvPr id="19" name="Rectangle 18">
            <a:extLst>
              <a:ext uri="{FF2B5EF4-FFF2-40B4-BE49-F238E27FC236}">
                <a16:creationId xmlns:a16="http://schemas.microsoft.com/office/drawing/2014/main" id="{1298DD67-1FC8-AD4E-9289-4C3130866D88}"/>
              </a:ext>
            </a:extLst>
          </p:cNvPr>
          <p:cNvSpPr/>
          <p:nvPr/>
        </p:nvSpPr>
        <p:spPr bwMode="ltGray">
          <a:xfrm>
            <a:off x="924936" y="5462748"/>
            <a:ext cx="2133600" cy="347226"/>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400" dirty="0">
                <a:solidFill>
                  <a:prstClr val="white"/>
                </a:solidFill>
              </a:rPr>
              <a:t>On-Premise Monitoring</a:t>
            </a:r>
          </a:p>
        </p:txBody>
      </p:sp>
      <p:sp>
        <p:nvSpPr>
          <p:cNvPr id="9" name="Rectangle 8"/>
          <p:cNvSpPr/>
          <p:nvPr/>
        </p:nvSpPr>
        <p:spPr>
          <a:xfrm>
            <a:off x="6342783" y="1439560"/>
            <a:ext cx="3710647" cy="535531"/>
          </a:xfrm>
          <a:prstGeom prst="rect">
            <a:avLst/>
          </a:prstGeom>
        </p:spPr>
        <p:txBody>
          <a:bodyPr wrap="square">
            <a:spAutoFit/>
          </a:bodyPr>
          <a:lstStyle/>
          <a:p>
            <a:pPr algn="ctr">
              <a:lnSpc>
                <a:spcPct val="90000"/>
              </a:lnSpc>
              <a:spcBef>
                <a:spcPts val="400"/>
              </a:spcBef>
            </a:pPr>
            <a:r>
              <a:rPr lang="en-US" sz="3200" b="1" dirty="0">
                <a:solidFill>
                  <a:prstClr val="white"/>
                </a:solidFill>
              </a:rPr>
              <a:t>SILOS COLLAPSED</a:t>
            </a:r>
          </a:p>
        </p:txBody>
      </p:sp>
      <p:sp>
        <p:nvSpPr>
          <p:cNvPr id="31" name="Rectangle 30"/>
          <p:cNvSpPr/>
          <p:nvPr/>
        </p:nvSpPr>
        <p:spPr bwMode="ltGray">
          <a:xfrm>
            <a:off x="6162137" y="1978490"/>
            <a:ext cx="3643741" cy="45720"/>
          </a:xfrm>
          <a:prstGeom prst="rect">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Rectangle 29"/>
          <p:cNvSpPr/>
          <p:nvPr/>
        </p:nvSpPr>
        <p:spPr>
          <a:xfrm>
            <a:off x="6322404" y="2845560"/>
            <a:ext cx="3731026" cy="978729"/>
          </a:xfrm>
          <a:prstGeom prst="rect">
            <a:avLst/>
          </a:prstGeom>
        </p:spPr>
        <p:txBody>
          <a:bodyPr wrap="square">
            <a:spAutoFit/>
          </a:bodyPr>
          <a:lstStyle/>
          <a:p>
            <a:pPr algn="ctr">
              <a:lnSpc>
                <a:spcPct val="90000"/>
              </a:lnSpc>
              <a:spcBef>
                <a:spcPts val="400"/>
              </a:spcBef>
            </a:pPr>
            <a:r>
              <a:rPr lang="en-US" sz="3200" b="1" dirty="0">
                <a:solidFill>
                  <a:prstClr val="white"/>
                </a:solidFill>
              </a:rPr>
              <a:t>NO SPECIALISTS REQUIRED</a:t>
            </a:r>
          </a:p>
        </p:txBody>
      </p:sp>
      <p:sp>
        <p:nvSpPr>
          <p:cNvPr id="32" name="Rectangle 31"/>
          <p:cNvSpPr/>
          <p:nvPr/>
        </p:nvSpPr>
        <p:spPr bwMode="ltGray">
          <a:xfrm>
            <a:off x="6162136" y="3799278"/>
            <a:ext cx="3625507" cy="45720"/>
          </a:xfrm>
          <a:prstGeom prst="rect">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 name="Rectangle 25"/>
          <p:cNvSpPr/>
          <p:nvPr/>
        </p:nvSpPr>
        <p:spPr bwMode="ltGray">
          <a:xfrm>
            <a:off x="6358268" y="4433611"/>
            <a:ext cx="3695162" cy="1198366"/>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lnSpc>
                <a:spcPct val="90000"/>
              </a:lnSpc>
              <a:spcBef>
                <a:spcPts val="400"/>
              </a:spcBef>
            </a:pPr>
            <a:r>
              <a:rPr lang="en-US" sz="3200" b="1" dirty="0">
                <a:solidFill>
                  <a:prstClr val="white"/>
                </a:solidFill>
              </a:rPr>
              <a:t>LOWERS OVERALL COST</a:t>
            </a:r>
          </a:p>
        </p:txBody>
      </p:sp>
      <p:sp>
        <p:nvSpPr>
          <p:cNvPr id="33" name="Rectangle 32"/>
          <p:cNvSpPr/>
          <p:nvPr/>
        </p:nvSpPr>
        <p:spPr bwMode="ltGray">
          <a:xfrm>
            <a:off x="6162136" y="5564749"/>
            <a:ext cx="3657600" cy="45720"/>
          </a:xfrm>
          <a:prstGeom prst="rect">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293507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6otp.aTLQdK0.yBEOJjj_A"/>
</p:tagLst>
</file>

<file path=ppt/theme/theme1.xml><?xml version="1.0" encoding="utf-8"?>
<a:theme xmlns:a="http://schemas.openxmlformats.org/drawingml/2006/main" name="HPE_Standard_Metric_16x9_080117">
  <a:themeElements>
    <a:clrScheme name="HPE Spring 2019">
      <a:dk1>
        <a:sysClr val="windowText" lastClr="000000"/>
      </a:dk1>
      <a:lt1>
        <a:sysClr val="window" lastClr="FFFFFF"/>
      </a:lt1>
      <a:dk2>
        <a:srgbClr val="C6C6C2"/>
      </a:dk2>
      <a:lt2>
        <a:srgbClr val="787871"/>
      </a:lt2>
      <a:accent1>
        <a:srgbClr val="0D5265"/>
      </a:accent1>
      <a:accent2>
        <a:srgbClr val="7FF9E2"/>
      </a:accent2>
      <a:accent3>
        <a:srgbClr val="7630EA"/>
      </a:accent3>
      <a:accent4>
        <a:srgbClr val="C140FF"/>
      </a:accent4>
      <a:accent5>
        <a:srgbClr val="FF8300"/>
      </a:accent5>
      <a:accent6>
        <a:srgbClr val="FEC901"/>
      </a:accent6>
      <a:hlink>
        <a:srgbClr val="01A982"/>
      </a:hlink>
      <a:folHlink>
        <a:srgbClr val="01A982"/>
      </a:folHlink>
    </a:clrScheme>
    <a:fontScheme name="HPE Standard">
      <a:majorFont>
        <a:latin typeface="MetricHPE"/>
        <a:ea typeface=""/>
        <a:cs typeface=""/>
      </a:majorFont>
      <a:minorFont>
        <a:latin typeface="MetricH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noFill/>
        <a:ln w="57150">
          <a:solidFill>
            <a:schemeClr val="accent1"/>
          </a:solidFill>
        </a:ln>
      </a:spPr>
      <a:bodyPr tIns="91440" bIns="91440" rtlCol="0" anchor="ctr"/>
      <a:lstStyle>
        <a:defPPr algn="ctr">
          <a:defRPr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571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ln w="57150">
          <a:noFill/>
          <a:miter lim="800000"/>
        </a:ln>
      </a:spPr>
      <a:bodyPr wrap="square" lIns="91440" tIns="91440" rIns="91440" bIns="91440" rtlCol="0">
        <a:spAutoFit/>
      </a:bodyPr>
      <a:lstStyle>
        <a:defPPr marL="285750" indent="-285750" algn="l">
          <a:lnSpc>
            <a:spcPct val="90000"/>
          </a:lnSpc>
          <a:spcBef>
            <a:spcPts val="400"/>
          </a:spcBef>
          <a:buFont typeface="MetricHPE" panose="020B0503030202060203" pitchFamily="34" charset="0"/>
          <a:buChar char="•"/>
          <a:defRPr dirty="0" err="1" smtClean="0">
            <a:solidFill>
              <a:schemeClr val="bg1"/>
            </a:solidFill>
          </a:defRPr>
        </a:defPPr>
      </a:lstStyle>
    </a:txDef>
  </a:objectDefaults>
  <a:extraClrSchemeLst/>
  <a:custClrLst>
    <a:custClr name="HPE Green">
      <a:srgbClr val="01A982"/>
    </a:custClr>
    <a:custClr name="Medium Blue">
      <a:srgbClr val="32DAC8"/>
    </a:custClr>
    <a:custClr name="Light Gray">
      <a:srgbClr val="C6C9CA"/>
    </a:custClr>
    <a:custClr name="Dark Gray">
      <a:srgbClr val="808285"/>
    </a:custClr>
  </a:custClrLst>
  <a:extLst>
    <a:ext uri="{05A4C25C-085E-4340-85A3-A5531E510DB2}">
      <thm15:themeFamily xmlns:thm15="http://schemas.microsoft.com/office/thememl/2012/main" name="Presentation1" id="{47D522F7-1749-4ADC-8F49-3278142C3D39}" vid="{824A8022-150D-4C45-98A5-5941DE677E57}"/>
    </a:ext>
  </a:extLst>
</a:theme>
</file>

<file path=ppt/theme/theme2.xml><?xml version="1.0" encoding="utf-8"?>
<a:theme xmlns:a="http://schemas.openxmlformats.org/drawingml/2006/main" name="1_HPE_Standard_Metric_16x9_080117">
  <a:themeElements>
    <a:clrScheme name="HPE Spring 2019">
      <a:dk1>
        <a:sysClr val="windowText" lastClr="000000"/>
      </a:dk1>
      <a:lt1>
        <a:sysClr val="window" lastClr="FFFFFF"/>
      </a:lt1>
      <a:dk2>
        <a:srgbClr val="C6C6C2"/>
      </a:dk2>
      <a:lt2>
        <a:srgbClr val="787871"/>
      </a:lt2>
      <a:accent1>
        <a:srgbClr val="0D5265"/>
      </a:accent1>
      <a:accent2>
        <a:srgbClr val="7FF9E2"/>
      </a:accent2>
      <a:accent3>
        <a:srgbClr val="7630EA"/>
      </a:accent3>
      <a:accent4>
        <a:srgbClr val="C140FF"/>
      </a:accent4>
      <a:accent5>
        <a:srgbClr val="FF8300"/>
      </a:accent5>
      <a:accent6>
        <a:srgbClr val="FEC901"/>
      </a:accent6>
      <a:hlink>
        <a:srgbClr val="01A982"/>
      </a:hlink>
      <a:folHlink>
        <a:srgbClr val="01A982"/>
      </a:folHlink>
    </a:clrScheme>
    <a:fontScheme name="HPE Standard">
      <a:majorFont>
        <a:latin typeface="MetricHPE Semibold"/>
        <a:ea typeface=""/>
        <a:cs typeface=""/>
      </a:majorFont>
      <a:minorFont>
        <a:latin typeface="MetricHPE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noFill/>
        <a:ln w="19050">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571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ln w="57150">
          <a:noFill/>
          <a:miter lim="800000"/>
        </a:ln>
      </a:spPr>
      <a:bodyPr wrap="square" lIns="182880" tIns="182880" rIns="182880" bIns="182880" rtlCol="0">
        <a:spAutoFit/>
      </a:bodyPr>
      <a:lstStyle>
        <a:defPPr algn="l">
          <a:lnSpc>
            <a:spcPct val="90000"/>
          </a:lnSpc>
          <a:spcBef>
            <a:spcPts val="400"/>
          </a:spcBef>
          <a:defRPr dirty="0" err="1" smtClean="0">
            <a:solidFill>
              <a:schemeClr val="bg1"/>
            </a:solidFill>
          </a:defRPr>
        </a:defPPr>
      </a:lstStyle>
    </a:txDef>
  </a:objectDefaults>
  <a:extraClrSchemeLst/>
  <a:custClrLst>
    <a:custClr name="HPE Green">
      <a:srgbClr val="01A982"/>
    </a:custClr>
    <a:custClr name="Medium Blue">
      <a:srgbClr val="32DAC8"/>
    </a:custClr>
    <a:custClr name="Light Gray">
      <a:srgbClr val="C6C9CA"/>
    </a:custClr>
    <a:custClr name="Dark Gray">
      <a:srgbClr val="808285"/>
    </a:custClr>
  </a:custClrLst>
  <a:extLst>
    <a:ext uri="{05A4C25C-085E-4340-85A3-A5531E510DB2}">
      <thm15:themeFamily xmlns:thm15="http://schemas.microsoft.com/office/thememl/2012/main" name="HPE Standard 16x9 Black Template.pptx" id="{A3C3D246-D47C-4F5B-943A-DF9B1561CC82}" vid="{56580C8A-7AEF-4FE5-9DC8-CBA08DE652B7}"/>
    </a:ext>
  </a:extLst>
</a:theme>
</file>

<file path=ppt/theme/theme3.xml><?xml version="1.0" encoding="utf-8"?>
<a:theme xmlns:a="http://schemas.openxmlformats.org/drawingml/2006/main" name="2_HPE_Standard_Metric_16x9_080117">
  <a:themeElements>
    <a:clrScheme name="HPE Spring 2019">
      <a:dk1>
        <a:sysClr val="windowText" lastClr="000000"/>
      </a:dk1>
      <a:lt1>
        <a:sysClr val="window" lastClr="FFFFFF"/>
      </a:lt1>
      <a:dk2>
        <a:srgbClr val="C6C6C2"/>
      </a:dk2>
      <a:lt2>
        <a:srgbClr val="787871"/>
      </a:lt2>
      <a:accent1>
        <a:srgbClr val="0D5265"/>
      </a:accent1>
      <a:accent2>
        <a:srgbClr val="7FF9E2"/>
      </a:accent2>
      <a:accent3>
        <a:srgbClr val="7630EA"/>
      </a:accent3>
      <a:accent4>
        <a:srgbClr val="C140FF"/>
      </a:accent4>
      <a:accent5>
        <a:srgbClr val="FF8300"/>
      </a:accent5>
      <a:accent6>
        <a:srgbClr val="FEC901"/>
      </a:accent6>
      <a:hlink>
        <a:srgbClr val="01A982"/>
      </a:hlink>
      <a:folHlink>
        <a:srgbClr val="01A982"/>
      </a:folHlink>
    </a:clrScheme>
    <a:fontScheme name="HPE Standard">
      <a:majorFont>
        <a:latin typeface="MetricHPE Semibold"/>
        <a:ea typeface=""/>
        <a:cs typeface=""/>
      </a:majorFont>
      <a:minorFont>
        <a:latin typeface="MetricHPE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noFill/>
        <a:ln w="19050">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571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ln w="57150">
          <a:noFill/>
          <a:miter lim="800000"/>
        </a:ln>
      </a:spPr>
      <a:bodyPr wrap="square" lIns="182880" tIns="182880" rIns="182880" bIns="182880" rtlCol="0">
        <a:spAutoFit/>
      </a:bodyPr>
      <a:lstStyle>
        <a:defPPr algn="l">
          <a:lnSpc>
            <a:spcPct val="90000"/>
          </a:lnSpc>
          <a:spcBef>
            <a:spcPts val="400"/>
          </a:spcBef>
          <a:defRPr dirty="0" err="1" smtClean="0">
            <a:solidFill>
              <a:schemeClr val="bg1"/>
            </a:solidFill>
          </a:defRPr>
        </a:defPPr>
      </a:lstStyle>
    </a:txDef>
  </a:objectDefaults>
  <a:extraClrSchemeLst/>
  <a:custClrLst>
    <a:custClr name="HPE Green">
      <a:srgbClr val="01A982"/>
    </a:custClr>
    <a:custClr name="Medium Blue">
      <a:srgbClr val="32DAC8"/>
    </a:custClr>
    <a:custClr name="Light Gray">
      <a:srgbClr val="C6C9CA"/>
    </a:custClr>
    <a:custClr name="Dark Gray">
      <a:srgbClr val="808285"/>
    </a:custClr>
  </a:custClrLst>
  <a:extLst>
    <a:ext uri="{05A4C25C-085E-4340-85A3-A5531E510DB2}">
      <thm15:themeFamily xmlns:thm15="http://schemas.microsoft.com/office/thememl/2012/main" name="HPE Standard 16x9 Black Template.pptx" id="{A3C3D246-D47C-4F5B-943A-DF9B1561CC82}" vid="{56580C8A-7AEF-4FE5-9DC8-CBA08DE652B7}"/>
    </a:ext>
  </a:extLst>
</a:theme>
</file>

<file path=ppt/theme/theme4.xml><?xml version="1.0" encoding="utf-8"?>
<a:theme xmlns:a="http://schemas.openxmlformats.org/drawingml/2006/main" name="Office Theme">
  <a:themeElements>
    <a:clrScheme name="HPE Spring 2019">
      <a:dk1>
        <a:sysClr val="windowText" lastClr="000000"/>
      </a:dk1>
      <a:lt1>
        <a:sysClr val="window" lastClr="FFFFFF"/>
      </a:lt1>
      <a:dk2>
        <a:srgbClr val="C6C6C2"/>
      </a:dk2>
      <a:lt2>
        <a:srgbClr val="787871"/>
      </a:lt2>
      <a:accent1>
        <a:srgbClr val="0D5265"/>
      </a:accent1>
      <a:accent2>
        <a:srgbClr val="7FF9E2"/>
      </a:accent2>
      <a:accent3>
        <a:srgbClr val="7630EA"/>
      </a:accent3>
      <a:accent4>
        <a:srgbClr val="C140FF"/>
      </a:accent4>
      <a:accent5>
        <a:srgbClr val="FF8300"/>
      </a:accent5>
      <a:accent6>
        <a:srgbClr val="FEC901"/>
      </a:accent6>
      <a:hlink>
        <a:srgbClr val="01A982"/>
      </a:hlink>
      <a:folHlink>
        <a:srgbClr val="01A982"/>
      </a:folHlink>
    </a:clrScheme>
    <a:fontScheme name="HPE Standard">
      <a:majorFont>
        <a:latin typeface="MetricHPE"/>
        <a:ea typeface=""/>
        <a:cs typeface=""/>
      </a:majorFont>
      <a:minorFont>
        <a:latin typeface="MetricH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1"/>
        </a:solidFill>
        <a:ln w="19050">
          <a:solidFill>
            <a:schemeClr val="accent1"/>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HPE Green">
      <a:srgbClr val="01A982"/>
    </a:custClr>
    <a:custClr name="Medium Blue">
      <a:srgbClr val="32DAC8"/>
    </a:custClr>
    <a:custClr name="Light Gray">
      <a:srgbClr val="C6C9CA"/>
    </a:custClr>
    <a:custClr name="Dark Gray">
      <a:srgbClr val="808285"/>
    </a:custClr>
  </a:custClr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HPE Spring 2019">
      <a:dk1>
        <a:sysClr val="windowText" lastClr="000000"/>
      </a:dk1>
      <a:lt1>
        <a:sysClr val="window" lastClr="FFFFFF"/>
      </a:lt1>
      <a:dk2>
        <a:srgbClr val="C6C6C2"/>
      </a:dk2>
      <a:lt2>
        <a:srgbClr val="787871"/>
      </a:lt2>
      <a:accent1>
        <a:srgbClr val="0D5265"/>
      </a:accent1>
      <a:accent2>
        <a:srgbClr val="7FF9E2"/>
      </a:accent2>
      <a:accent3>
        <a:srgbClr val="7630EA"/>
      </a:accent3>
      <a:accent4>
        <a:srgbClr val="C140FF"/>
      </a:accent4>
      <a:accent5>
        <a:srgbClr val="FF8300"/>
      </a:accent5>
      <a:accent6>
        <a:srgbClr val="FEC901"/>
      </a:accent6>
      <a:hlink>
        <a:srgbClr val="01A982"/>
      </a:hlink>
      <a:folHlink>
        <a:srgbClr val="01A982"/>
      </a:folHlink>
    </a:clrScheme>
    <a:fontScheme name="HPE Standard">
      <a:majorFont>
        <a:latin typeface="MetricHPE"/>
        <a:ea typeface=""/>
        <a:cs typeface=""/>
      </a:majorFont>
      <a:minorFont>
        <a:latin typeface="MetricH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1"/>
        </a:solidFill>
        <a:ln w="19050">
          <a:solidFill>
            <a:schemeClr val="accent1"/>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HPE Green">
      <a:srgbClr val="01A982"/>
    </a:custClr>
    <a:custClr name="Medium Blue">
      <a:srgbClr val="32DAC8"/>
    </a:custClr>
    <a:custClr name="Light Gray">
      <a:srgbClr val="C6C9CA"/>
    </a:custClr>
    <a:custClr name="Dark Gray">
      <a:srgbClr val="808285"/>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94E0B0FD6D7C74997785AEAD8DF2C50" ma:contentTypeVersion="13" ma:contentTypeDescription="Create a new document." ma:contentTypeScope="" ma:versionID="8dd0fb28fd34657e44e8858d875f9664">
  <xsd:schema xmlns:xsd="http://www.w3.org/2001/XMLSchema" xmlns:xs="http://www.w3.org/2001/XMLSchema" xmlns:p="http://schemas.microsoft.com/office/2006/metadata/properties" xmlns:ns3="f8abd13d-311d-4998-b82c-6541877c2382" xmlns:ns4="9daf8d2a-a576-4e80-856e-32c8ddc71a49" targetNamespace="http://schemas.microsoft.com/office/2006/metadata/properties" ma:root="true" ma:fieldsID="efc04042635674b0858d277ceef760d1" ns3:_="" ns4:_="">
    <xsd:import namespace="f8abd13d-311d-4998-b82c-6541877c2382"/>
    <xsd:import namespace="9daf8d2a-a576-4e80-856e-32c8ddc71a49"/>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abd13d-311d-4998-b82c-6541877c238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daf8d2a-a576-4e80-856e-32c8ddc71a49"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2A877DC-69A4-481A-834D-2695E4B6463A}">
  <ds:schemaRefs>
    <ds:schemaRef ds:uri="9daf8d2a-a576-4e80-856e-32c8ddc71a49"/>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f8abd13d-311d-4998-b82c-6541877c2382"/>
    <ds:schemaRef ds:uri="http://www.w3.org/XML/1998/namespace"/>
    <ds:schemaRef ds:uri="http://purl.org/dc/dcmitype/"/>
  </ds:schemaRefs>
</ds:datastoreItem>
</file>

<file path=customXml/itemProps2.xml><?xml version="1.0" encoding="utf-8"?>
<ds:datastoreItem xmlns:ds="http://schemas.openxmlformats.org/officeDocument/2006/customXml" ds:itemID="{B4CD490C-08B0-4AB5-9A71-987BF3EC3099}">
  <ds:schemaRefs>
    <ds:schemaRef ds:uri="http://schemas.microsoft.com/sharepoint/v3/contenttype/forms"/>
  </ds:schemaRefs>
</ds:datastoreItem>
</file>

<file path=customXml/itemProps3.xml><?xml version="1.0" encoding="utf-8"?>
<ds:datastoreItem xmlns:ds="http://schemas.openxmlformats.org/officeDocument/2006/customXml" ds:itemID="{DF715B16-BCB8-4A3A-AEB0-DE1BDF84256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abd13d-311d-4998-b82c-6541877c2382"/>
    <ds:schemaRef ds:uri="9daf8d2a-a576-4e80-856e-32c8ddc71a4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winter2019-hpe-standard-16x9-black-template-1582541611083</Template>
  <TotalTime>851</TotalTime>
  <Words>13278</Words>
  <Application>Microsoft Office PowerPoint</Application>
  <PresentationFormat>Widescreen</PresentationFormat>
  <Paragraphs>1378</Paragraphs>
  <Slides>49</Slides>
  <Notes>48</Notes>
  <HiddenSlides>28</HiddenSlides>
  <MMClips>0</MMClips>
  <ScaleCrop>false</ScaleCrop>
  <HeadingPairs>
    <vt:vector size="8" baseType="variant">
      <vt:variant>
        <vt:lpstr>Fonts Used</vt:lpstr>
      </vt:variant>
      <vt:variant>
        <vt:i4>2</vt:i4>
      </vt:variant>
      <vt:variant>
        <vt:lpstr>Theme</vt:lpstr>
      </vt:variant>
      <vt:variant>
        <vt:i4>3</vt:i4>
      </vt:variant>
      <vt:variant>
        <vt:lpstr>Embedded OLE Servers</vt:lpstr>
      </vt:variant>
      <vt:variant>
        <vt:i4>1</vt:i4>
      </vt:variant>
      <vt:variant>
        <vt:lpstr>Slide Titles</vt:lpstr>
      </vt:variant>
      <vt:variant>
        <vt:i4>49</vt:i4>
      </vt:variant>
    </vt:vector>
  </HeadingPairs>
  <TitlesOfParts>
    <vt:vector size="55" baseType="lpstr">
      <vt:lpstr>MetricHPE</vt:lpstr>
      <vt:lpstr>MetricHPE Black</vt:lpstr>
      <vt:lpstr>HPE_Standard_Metric_16x9_080117</vt:lpstr>
      <vt:lpstr>1_HPE_Standard_Metric_16x9_080117</vt:lpstr>
      <vt:lpstr>2_HPE_Standard_Metric_16x9_080117</vt:lpstr>
      <vt:lpstr>think-cell Slide</vt:lpstr>
      <vt:lpstr>Reimagine hyperconverged: software-defined to ai-driven with HPE SimpliVity</vt:lpstr>
      <vt:lpstr>Presenter instructions</vt:lpstr>
      <vt:lpstr>Today’s reality for every VM admin</vt:lpstr>
      <vt:lpstr>Artificial intelligence is the key to day 2 and beyond</vt:lpstr>
      <vt:lpstr>Global intelligence</vt:lpstr>
      <vt:lpstr>What if…</vt:lpstr>
      <vt:lpstr>PowerPoint Presentation</vt:lpstr>
      <vt:lpstr>Intelligently SIMPLE: ANYONE CAN MANAGE</vt:lpstr>
      <vt:lpstr>All-in-one SYSTEM: One platform / one partner / one generalist</vt:lpstr>
      <vt:lpstr>Global Unified management</vt:lpstr>
      <vt:lpstr>Automated Tuning and resiliency without compromise</vt:lpstr>
      <vt:lpstr>One-click cluster upgrade: Simplifying the experience </vt:lpstr>
      <vt:lpstr>Global intelligence: Shifting from simple to intelligent HCI</vt:lpstr>
      <vt:lpstr>Hyper efficient: Eliminating waste in time and money</vt:lpstr>
      <vt:lpstr>Built-in backup and disaster recovery reduces costs and risk </vt:lpstr>
      <vt:lpstr>Hyper efficient</vt:lpstr>
      <vt:lpstr>Six reasons customers choose HPE simplivity for their edge…</vt:lpstr>
      <vt:lpstr>Edge optimized: Reduced complexity with seamless management</vt:lpstr>
      <vt:lpstr>NEW: COMPREHENSIVE DATA PROTECTION for the edge</vt:lpstr>
      <vt:lpstr>ADVANCING built-in BACKUP: Native cloud protection</vt:lpstr>
      <vt:lpstr>HPE SimpliVity: Enterprise backup to cloud that’s effortless</vt:lpstr>
      <vt:lpstr>ADVANCING built-in BACKUP: Cost-effective secondary backup TIER</vt:lpstr>
      <vt:lpstr>Network optimization for the edge</vt:lpstr>
      <vt:lpstr>ADVANCING built-in BACKUP: Edge to cloud protection</vt:lpstr>
      <vt:lpstr>Evolving app requirements at the Enterprise edge</vt:lpstr>
      <vt:lpstr>HPE SimPliVity: One platform for the Enterprise EDGE</vt:lpstr>
      <vt:lpstr>One edge foundation for any application  </vt:lpstr>
      <vt:lpstr>HPE SimpliVity runs a variety of workloads</vt:lpstr>
      <vt:lpstr>HPE SimpliVity gives aston martin red bull racing the density, resiliency, performance that they require</vt:lpstr>
      <vt:lpstr>Adapting to the new realities in retail</vt:lpstr>
      <vt:lpstr>Profile of a CryptoLocker attack</vt:lpstr>
      <vt:lpstr>Recovering from CryptoLocker with HPE SimpliVity</vt:lpstr>
      <vt:lpstr>HPE SimpliVity HyperGuarantee</vt:lpstr>
      <vt:lpstr>HPE SimpliVity: Intelligent HCI for the Enterprise edge</vt:lpstr>
      <vt:lpstr>More ResourceS: Where to learn more</vt:lpstr>
      <vt:lpstr>Thank you</vt:lpstr>
      <vt:lpstr>What’s to simplify? Evolution of convergence</vt:lpstr>
      <vt:lpstr>Doing more with less</vt:lpstr>
      <vt:lpstr>Cloud experience with simple, powerful business continuity</vt:lpstr>
      <vt:lpstr>HPE SimpliVity data virtualization platform</vt:lpstr>
      <vt:lpstr>HPE SimpliVity data virtualization platform</vt:lpstr>
      <vt:lpstr>HPE SimpliVity data virtualization platform</vt:lpstr>
      <vt:lpstr>Automated, simplified recovery reduces costly downtime</vt:lpstr>
      <vt:lpstr>Reducing costs and data center footprint</vt:lpstr>
      <vt:lpstr>Top use cases</vt:lpstr>
      <vt:lpstr>HPE SimpliVity 325 Gen10</vt:lpstr>
      <vt:lpstr>ESG Economic validation—most cost-effective solution for edge</vt:lpstr>
      <vt:lpstr>HPE SimpliVity for VDI</vt:lpstr>
      <vt:lpstr>HPE SimpliVity</vt:lpstr>
    </vt:vector>
  </TitlesOfParts>
  <Company>Hewlett 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Reimagine hyperconverged: software-defined to ai-driven with HPE SimpliVity</dc:title>
  <dc:creator>Sundararajan, Narendiran</dc:creator>
  <cp:lastModifiedBy>Costel Mazilu</cp:lastModifiedBy>
  <cp:revision>38</cp:revision>
  <dcterms:created xsi:type="dcterms:W3CDTF">2020-07-28T07:54:20Z</dcterms:created>
  <dcterms:modified xsi:type="dcterms:W3CDTF">2021-09-22T06:48:16Z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2289701</vt:lpwstr>
  </property>
  <property fmtid="{D5CDD505-2E9C-101B-9397-08002B2CF9AE}" pid="3" name="NXPowerLiteSettings">
    <vt:lpwstr>B74006B004C800</vt:lpwstr>
  </property>
  <property fmtid="{D5CDD505-2E9C-101B-9397-08002B2CF9AE}" pid="4" name="NXPowerLiteVersion">
    <vt:lpwstr>D6.0.7</vt:lpwstr>
  </property>
  <property fmtid="{D5CDD505-2E9C-101B-9397-08002B2CF9AE}" pid="5" name="ContentTypeId">
    <vt:lpwstr>0x010100994E0B0FD6D7C74997785AEAD8DF2C50</vt:lpwstr>
  </property>
</Properties>
</file>