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4213" r:id="rId1"/>
    <p:sldMasterId id="2147485351" r:id="rId2"/>
    <p:sldMasterId id="2147485405" r:id="rId3"/>
  </p:sldMasterIdLst>
  <p:notesMasterIdLst>
    <p:notesMasterId r:id="rId27"/>
  </p:notesMasterIdLst>
  <p:sldIdLst>
    <p:sldId id="256" r:id="rId4"/>
    <p:sldId id="667" r:id="rId5"/>
    <p:sldId id="1000259" r:id="rId6"/>
    <p:sldId id="1421" r:id="rId7"/>
    <p:sldId id="5179" r:id="rId8"/>
    <p:sldId id="703" r:id="rId9"/>
    <p:sldId id="5095" r:id="rId10"/>
    <p:sldId id="4039" r:id="rId11"/>
    <p:sldId id="5094" r:id="rId12"/>
    <p:sldId id="1175" r:id="rId13"/>
    <p:sldId id="5538" r:id="rId14"/>
    <p:sldId id="5036" r:id="rId15"/>
    <p:sldId id="260" r:id="rId16"/>
    <p:sldId id="261" r:id="rId17"/>
    <p:sldId id="700" r:id="rId18"/>
    <p:sldId id="341" r:id="rId19"/>
    <p:sldId id="600" r:id="rId20"/>
    <p:sldId id="699" r:id="rId21"/>
    <p:sldId id="601" r:id="rId22"/>
    <p:sldId id="684" r:id="rId23"/>
    <p:sldId id="701" r:id="rId24"/>
    <p:sldId id="1000260" r:id="rId25"/>
    <p:sldId id="304" r:id="rId26"/>
  </p:sldIdLst>
  <p:sldSz cx="24384000" cy="13716000"/>
  <p:notesSz cx="6858000" cy="9144000"/>
  <p:defaultTextStyle>
    <a:defPPr>
      <a:defRPr lang="en-US"/>
    </a:defPPr>
    <a:lvl1pPr algn="l" defTabSz="1828800" rtl="0" eaLnBrk="0" fontAlgn="base" hangingPunct="0">
      <a:spcBef>
        <a:spcPct val="0"/>
      </a:spcBef>
      <a:spcAft>
        <a:spcPct val="0"/>
      </a:spcAft>
      <a:defRPr sz="3600" kern="1200">
        <a:solidFill>
          <a:srgbClr val="222222"/>
        </a:solidFill>
        <a:latin typeface="Proxima Nova Light" charset="0"/>
        <a:ea typeface="Proxima Nova Light" charset="0"/>
        <a:cs typeface="Proxima Nova Light" charset="0"/>
        <a:sym typeface="Proxima Nova Light" charset="0"/>
      </a:defRPr>
    </a:lvl1pPr>
    <a:lvl2pPr marL="457200" algn="l" defTabSz="1828800" rtl="0" eaLnBrk="0" fontAlgn="base" hangingPunct="0">
      <a:spcBef>
        <a:spcPct val="0"/>
      </a:spcBef>
      <a:spcAft>
        <a:spcPct val="0"/>
      </a:spcAft>
      <a:defRPr sz="3600" kern="1200">
        <a:solidFill>
          <a:srgbClr val="222222"/>
        </a:solidFill>
        <a:latin typeface="Proxima Nova Light" charset="0"/>
        <a:ea typeface="Proxima Nova Light" charset="0"/>
        <a:cs typeface="Proxima Nova Light" charset="0"/>
        <a:sym typeface="Proxima Nova Light" charset="0"/>
      </a:defRPr>
    </a:lvl2pPr>
    <a:lvl3pPr marL="914400" algn="l" defTabSz="1828800" rtl="0" eaLnBrk="0" fontAlgn="base" hangingPunct="0">
      <a:spcBef>
        <a:spcPct val="0"/>
      </a:spcBef>
      <a:spcAft>
        <a:spcPct val="0"/>
      </a:spcAft>
      <a:defRPr sz="3600" kern="1200">
        <a:solidFill>
          <a:srgbClr val="222222"/>
        </a:solidFill>
        <a:latin typeface="Proxima Nova Light" charset="0"/>
        <a:ea typeface="Proxima Nova Light" charset="0"/>
        <a:cs typeface="Proxima Nova Light" charset="0"/>
        <a:sym typeface="Proxima Nova Light" charset="0"/>
      </a:defRPr>
    </a:lvl3pPr>
    <a:lvl4pPr marL="1371600" algn="l" defTabSz="1828800" rtl="0" eaLnBrk="0" fontAlgn="base" hangingPunct="0">
      <a:spcBef>
        <a:spcPct val="0"/>
      </a:spcBef>
      <a:spcAft>
        <a:spcPct val="0"/>
      </a:spcAft>
      <a:defRPr sz="3600" kern="1200">
        <a:solidFill>
          <a:srgbClr val="222222"/>
        </a:solidFill>
        <a:latin typeface="Proxima Nova Light" charset="0"/>
        <a:ea typeface="Proxima Nova Light" charset="0"/>
        <a:cs typeface="Proxima Nova Light" charset="0"/>
        <a:sym typeface="Proxima Nova Light" charset="0"/>
      </a:defRPr>
    </a:lvl4pPr>
    <a:lvl5pPr marL="1828800" algn="l" defTabSz="1828800" rtl="0" eaLnBrk="0" fontAlgn="base" hangingPunct="0">
      <a:spcBef>
        <a:spcPct val="0"/>
      </a:spcBef>
      <a:spcAft>
        <a:spcPct val="0"/>
      </a:spcAft>
      <a:defRPr sz="3600" kern="1200">
        <a:solidFill>
          <a:srgbClr val="222222"/>
        </a:solidFill>
        <a:latin typeface="Proxima Nova Light" charset="0"/>
        <a:ea typeface="Proxima Nova Light" charset="0"/>
        <a:cs typeface="Proxima Nova Light" charset="0"/>
        <a:sym typeface="Proxima Nova Light" charset="0"/>
      </a:defRPr>
    </a:lvl5pPr>
    <a:lvl6pPr marL="2286000" algn="l" defTabSz="914400" rtl="0" eaLnBrk="1" latinLnBrk="0" hangingPunct="1">
      <a:defRPr sz="3600" kern="1200">
        <a:solidFill>
          <a:srgbClr val="222222"/>
        </a:solidFill>
        <a:latin typeface="Proxima Nova Light" charset="0"/>
        <a:ea typeface="Proxima Nova Light" charset="0"/>
        <a:cs typeface="Proxima Nova Light" charset="0"/>
        <a:sym typeface="Proxima Nova Light" charset="0"/>
      </a:defRPr>
    </a:lvl6pPr>
    <a:lvl7pPr marL="2743200" algn="l" defTabSz="914400" rtl="0" eaLnBrk="1" latinLnBrk="0" hangingPunct="1">
      <a:defRPr sz="3600" kern="1200">
        <a:solidFill>
          <a:srgbClr val="222222"/>
        </a:solidFill>
        <a:latin typeface="Proxima Nova Light" charset="0"/>
        <a:ea typeface="Proxima Nova Light" charset="0"/>
        <a:cs typeface="Proxima Nova Light" charset="0"/>
        <a:sym typeface="Proxima Nova Light" charset="0"/>
      </a:defRPr>
    </a:lvl7pPr>
    <a:lvl8pPr marL="3200400" algn="l" defTabSz="914400" rtl="0" eaLnBrk="1" latinLnBrk="0" hangingPunct="1">
      <a:defRPr sz="3600" kern="1200">
        <a:solidFill>
          <a:srgbClr val="222222"/>
        </a:solidFill>
        <a:latin typeface="Proxima Nova Light" charset="0"/>
        <a:ea typeface="Proxima Nova Light" charset="0"/>
        <a:cs typeface="Proxima Nova Light" charset="0"/>
        <a:sym typeface="Proxima Nova Light" charset="0"/>
      </a:defRPr>
    </a:lvl8pPr>
    <a:lvl9pPr marL="3657600" algn="l" defTabSz="914400" rtl="0" eaLnBrk="1" latinLnBrk="0" hangingPunct="1">
      <a:defRPr sz="3600" kern="1200">
        <a:solidFill>
          <a:srgbClr val="222222"/>
        </a:solidFill>
        <a:latin typeface="Proxima Nova Light" charset="0"/>
        <a:ea typeface="Proxima Nova Light" charset="0"/>
        <a:cs typeface="Proxima Nova Light" charset="0"/>
        <a:sym typeface="Proxima Nova Light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4F00"/>
    <a:srgbClr val="FFFFFF"/>
    <a:srgbClr val="63C4AD"/>
    <a:srgbClr val="64C4AE"/>
    <a:srgbClr val="000000"/>
    <a:srgbClr val="9DA0A1"/>
    <a:srgbClr val="FE5002"/>
    <a:srgbClr val="2D2D2D"/>
    <a:srgbClr val="FF2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60"/>
    <p:restoredTop sz="96327"/>
  </p:normalViewPr>
  <p:slideViewPr>
    <p:cSldViewPr snapToGrid="0">
      <p:cViewPr varScale="1">
        <p:scale>
          <a:sx n="61" d="100"/>
          <a:sy n="61" d="100"/>
        </p:scale>
        <p:origin x="1080" y="256"/>
      </p:cViewPr>
      <p:guideLst>
        <p:guide orient="horz" pos="4320"/>
        <p:guide pos="7680"/>
      </p:guideLst>
    </p:cSldViewPr>
  </p:slid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5" d="100"/>
          <a:sy n="105" d="100"/>
        </p:scale>
        <p:origin x="326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6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Proxima Nova Light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Proxima Nova Light" charset="0"/>
              </a:rPr>
              <a:t>Second level</a:t>
            </a:r>
          </a:p>
          <a:p>
            <a:pPr lvl="2"/>
            <a:r>
              <a:rPr lang="en-US" altLang="en-US" noProof="0">
                <a:sym typeface="Proxima Nova Light" charset="0"/>
              </a:rPr>
              <a:t>Third level</a:t>
            </a:r>
          </a:p>
          <a:p>
            <a:pPr lvl="3"/>
            <a:r>
              <a:rPr lang="en-US" altLang="en-US" noProof="0">
                <a:sym typeface="Proxima Nova Light" charset="0"/>
              </a:rPr>
              <a:t>Fourth level</a:t>
            </a:r>
          </a:p>
          <a:p>
            <a:pPr lvl="4"/>
            <a:r>
              <a:rPr lang="en-US" altLang="en-US" noProof="0">
                <a:sym typeface="Proxima Nova Light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27265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828800" rtl="0" eaLnBrk="0" fontAlgn="base" hangingPunct="0">
      <a:lnSpc>
        <a:spcPct val="85000"/>
      </a:lnSpc>
      <a:spcBef>
        <a:spcPts val="800"/>
      </a:spcBef>
      <a:spcAft>
        <a:spcPct val="0"/>
      </a:spcAft>
      <a:defRPr sz="2400" kern="1200">
        <a:solidFill>
          <a:srgbClr val="222222"/>
        </a:solidFill>
        <a:latin typeface="Proxima Nova Light" charset="0"/>
        <a:ea typeface="Proxima Nova Light" charset="0"/>
        <a:cs typeface="Proxima Nova Light" charset="0"/>
        <a:sym typeface="Proxima Nova Light" charset="0"/>
      </a:defRPr>
    </a:lvl1pPr>
    <a:lvl2pPr indent="228600" algn="l" defTabSz="1828800" rtl="0" eaLnBrk="0" fontAlgn="base" hangingPunct="0">
      <a:lnSpc>
        <a:spcPct val="85000"/>
      </a:lnSpc>
      <a:spcBef>
        <a:spcPts val="800"/>
      </a:spcBef>
      <a:spcAft>
        <a:spcPct val="0"/>
      </a:spcAft>
      <a:defRPr sz="2400" kern="1200">
        <a:solidFill>
          <a:srgbClr val="222222"/>
        </a:solidFill>
        <a:latin typeface="Proxima Nova Light" charset="0"/>
        <a:ea typeface="Proxima Nova Light" charset="0"/>
        <a:cs typeface="Proxima Nova Light" charset="0"/>
        <a:sym typeface="Proxima Nova Light" charset="0"/>
      </a:defRPr>
    </a:lvl2pPr>
    <a:lvl3pPr indent="457200" algn="l" defTabSz="1828800" rtl="0" eaLnBrk="0" fontAlgn="base" hangingPunct="0">
      <a:lnSpc>
        <a:spcPct val="85000"/>
      </a:lnSpc>
      <a:spcBef>
        <a:spcPts val="800"/>
      </a:spcBef>
      <a:spcAft>
        <a:spcPct val="0"/>
      </a:spcAft>
      <a:defRPr sz="2400" kern="1200">
        <a:solidFill>
          <a:srgbClr val="222222"/>
        </a:solidFill>
        <a:latin typeface="Proxima Nova Light" charset="0"/>
        <a:ea typeface="Proxima Nova Light" charset="0"/>
        <a:cs typeface="Proxima Nova Light" charset="0"/>
        <a:sym typeface="Proxima Nova Light" charset="0"/>
      </a:defRPr>
    </a:lvl3pPr>
    <a:lvl4pPr indent="685800" algn="l" defTabSz="1828800" rtl="0" eaLnBrk="0" fontAlgn="base" hangingPunct="0">
      <a:lnSpc>
        <a:spcPct val="85000"/>
      </a:lnSpc>
      <a:spcBef>
        <a:spcPts val="800"/>
      </a:spcBef>
      <a:spcAft>
        <a:spcPct val="0"/>
      </a:spcAft>
      <a:defRPr sz="2400" kern="1200">
        <a:solidFill>
          <a:srgbClr val="222222"/>
        </a:solidFill>
        <a:latin typeface="Proxima Nova Light" charset="0"/>
        <a:ea typeface="Proxima Nova Light" charset="0"/>
        <a:cs typeface="Proxima Nova Light" charset="0"/>
        <a:sym typeface="Proxima Nova Light" charset="0"/>
      </a:defRPr>
    </a:lvl4pPr>
    <a:lvl5pPr indent="914400" algn="l" defTabSz="1828800" rtl="0" eaLnBrk="0" fontAlgn="base" hangingPunct="0">
      <a:lnSpc>
        <a:spcPct val="85000"/>
      </a:lnSpc>
      <a:spcBef>
        <a:spcPts val="800"/>
      </a:spcBef>
      <a:spcAft>
        <a:spcPct val="0"/>
      </a:spcAft>
      <a:defRPr sz="2400" kern="1200">
        <a:solidFill>
          <a:srgbClr val="222222"/>
        </a:solidFill>
        <a:latin typeface="Proxima Nova Light" charset="0"/>
        <a:ea typeface="Proxima Nova Light" charset="0"/>
        <a:cs typeface="Proxima Nova Light" charset="0"/>
        <a:sym typeface="Proxima Nova Light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b9967c3242_0_3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gb9967c3242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b9ac2df61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b9ac2df619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Configuration </a:t>
            </a:r>
            <a:r>
              <a:rPr lang="en-US" sz="1200" b="1">
                <a:solidFill>
                  <a:srgbClr val="00B89E"/>
                </a:solidFill>
              </a:rPr>
              <a:t>Point in time backup,can’t be modified</a:t>
            </a:r>
            <a:endParaRPr/>
          </a:p>
        </p:txBody>
      </p:sp>
      <p:sp>
        <p:nvSpPr>
          <p:cNvPr id="903" name="Google Shape;903;gb9ac2df619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b9ac2df619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0" name="Google Shape;930;gb9ac2df619_0_2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snapshots want to be when they grow up.</a:t>
            </a:r>
            <a:endParaRPr/>
          </a:p>
        </p:txBody>
      </p:sp>
      <p:sp>
        <p:nvSpPr>
          <p:cNvPr id="931" name="Google Shape;931;gb9ac2df619_0_2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A5F6D-AE36-2045-8FBC-CC75880C59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874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Pure1 overview. It’s easy to spend a lot of time on this slide, but try not to. In this presentation we want to talk about </a:t>
            </a:r>
            <a:r>
              <a:rPr lang="en-US" b="1" dirty="0"/>
              <a:t>management</a:t>
            </a:r>
            <a:r>
              <a:rPr lang="en-US" b="0" dirty="0"/>
              <a:t> at this point, not </a:t>
            </a:r>
            <a:r>
              <a:rPr lang="en-US" b="1" dirty="0"/>
              <a:t>support. </a:t>
            </a:r>
            <a:r>
              <a:rPr lang="en-US" b="0" dirty="0"/>
              <a:t>There’s another section that talks about the predictive support. </a:t>
            </a:r>
          </a:p>
          <a:p>
            <a:r>
              <a:rPr lang="en-US" b="0" dirty="0"/>
              <a:t>Here, focus on the global monitoring (including the iOS and Android apps), predictive analytics and a it on the support managed upgrades. Link everything to “spending less time managing storage”.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A5F6D-AE36-2045-8FBC-CC75880C59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939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/>
              <a:t>Essentially, Evergreen Storage is a subscription to innovation. Here, you can see the the components of our business model at each stage in the storage ownership lifecycle, from acquisition, to run, to upgrade. </a:t>
            </a:r>
          </a:p>
        </p:txBody>
      </p:sp>
    </p:spTree>
    <p:extLst>
      <p:ext uri="{BB962C8B-B14F-4D97-AF65-F5344CB8AC3E}">
        <p14:creationId xmlns:p14="http://schemas.microsoft.com/office/powerpoint/2010/main" val="3941369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A5F6D-AE36-2045-8FBC-CC75880C59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270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/>
              <a:t>Essentially, Evergreen Storage is a subscription to innovation. Here, you can see the the components of our business model at each stage in the storage ownership lifecycle, from acquisition, to run, to upgrade. </a:t>
            </a:r>
          </a:p>
        </p:txBody>
      </p:sp>
    </p:spTree>
    <p:extLst>
      <p:ext uri="{BB962C8B-B14F-4D97-AF65-F5344CB8AC3E}">
        <p14:creationId xmlns:p14="http://schemas.microsoft.com/office/powerpoint/2010/main" val="3708778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957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years ago Pure brought together a profoundly gifted team that was profoundly dissatisfied with the current state of storage, and who had had a front row seat to the impact of flash and cloud on the data center</a:t>
            </a:r>
          </a:p>
          <a:p>
            <a:r>
              <a:rPr lang="en-US" dirty="0"/>
              <a:t>Together we crafted a new storage platform that was the first mover for several essential innovations</a:t>
            </a:r>
          </a:p>
          <a:p>
            <a:pPr marL="395685" lvl="1" indent="-224325">
              <a:buFont typeface="+mj-lt"/>
              <a:buAutoNum type="arabicPeriod"/>
            </a:pPr>
            <a:r>
              <a:rPr lang="en-US" dirty="0"/>
              <a:t>All flash for every workload</a:t>
            </a:r>
          </a:p>
          <a:p>
            <a:pPr marL="567044" lvl="2" indent="-224325"/>
            <a:r>
              <a:rPr lang="en-US" dirty="0"/>
              <a:t>100% flash below the cost of fast disk, combined with</a:t>
            </a:r>
          </a:p>
          <a:p>
            <a:pPr marL="567044" lvl="2" indent="-224325"/>
            <a:r>
              <a:rPr lang="en-US" dirty="0"/>
              <a:t>Compatibility out of the box with existing storage infrastructure</a:t>
            </a:r>
          </a:p>
          <a:p>
            <a:pPr marL="395685" lvl="1" indent="-224325">
              <a:buFont typeface="+mj-lt"/>
              <a:buAutoNum type="arabicPeriod"/>
            </a:pPr>
            <a:r>
              <a:rPr lang="en-US" dirty="0"/>
              <a:t>Simplicity – Our platform sheds decades of accumulated complexity, bringing a consumer tech-like experience to storage for the first time</a:t>
            </a:r>
          </a:p>
          <a:p>
            <a:pPr marL="395685" lvl="1" indent="-224325">
              <a:buFont typeface="+mj-lt"/>
              <a:buAutoNum type="arabicPeriod"/>
            </a:pPr>
            <a:r>
              <a:rPr lang="en-US" dirty="0"/>
              <a:t>And we rethought the technology and business model to focus on data rather than storage arrays</a:t>
            </a:r>
          </a:p>
          <a:p>
            <a:pPr lvl="2" indent="-165128"/>
            <a:r>
              <a:rPr lang="en-US" dirty="0"/>
              <a:t>With Pure, data stays in place while the containing hardware and software non-disruptively evolves around it, as it does within the cloud</a:t>
            </a:r>
          </a:p>
          <a:p>
            <a:pPr lvl="2" indent="-165128">
              <a:defRPr/>
            </a:pPr>
            <a:r>
              <a:rPr lang="en-US" dirty="0"/>
              <a:t>Under traditional storage, the data is subordinate to the array, meaning access is disrupted and migrations required to rev the storage</a:t>
            </a:r>
          </a:p>
        </p:txBody>
      </p:sp>
    </p:spTree>
    <p:extLst>
      <p:ext uri="{BB962C8B-B14F-4D97-AF65-F5344CB8AC3E}">
        <p14:creationId xmlns:p14="http://schemas.microsoft.com/office/powerpoint/2010/main" val="198617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years ago Pure brought together a profoundly gifted team that was profoundly dissatisfied with the current state of storage, and who had had a front row seat to the impact of flash and cloud on the data center</a:t>
            </a:r>
          </a:p>
          <a:p>
            <a:r>
              <a:rPr lang="en-US" dirty="0"/>
              <a:t>Together we crafted a new storage platform that was the first mover for several essential innovations</a:t>
            </a:r>
          </a:p>
          <a:p>
            <a:pPr marL="395685" lvl="1" indent="-224325">
              <a:buFont typeface="+mj-lt"/>
              <a:buAutoNum type="arabicPeriod"/>
            </a:pPr>
            <a:r>
              <a:rPr lang="en-US" dirty="0"/>
              <a:t>All flash for every workload</a:t>
            </a:r>
          </a:p>
          <a:p>
            <a:pPr marL="567044" lvl="2" indent="-224325"/>
            <a:r>
              <a:rPr lang="en-US" dirty="0"/>
              <a:t>100% flash below the cost of fast disk, combined with</a:t>
            </a:r>
          </a:p>
          <a:p>
            <a:pPr marL="567044" lvl="2" indent="-224325"/>
            <a:r>
              <a:rPr lang="en-US" dirty="0"/>
              <a:t>Compatibility out of the box with existing storage infrastructure</a:t>
            </a:r>
          </a:p>
          <a:p>
            <a:pPr marL="395685" lvl="1" indent="-224325">
              <a:buFont typeface="+mj-lt"/>
              <a:buAutoNum type="arabicPeriod"/>
            </a:pPr>
            <a:r>
              <a:rPr lang="en-US" dirty="0"/>
              <a:t>Simplicity – Our platform sheds decades of accumulated complexity, bringing a consumer tech-like experience to storage for the first time</a:t>
            </a:r>
          </a:p>
          <a:p>
            <a:pPr marL="395685" lvl="1" indent="-224325">
              <a:buFont typeface="+mj-lt"/>
              <a:buAutoNum type="arabicPeriod"/>
            </a:pPr>
            <a:r>
              <a:rPr lang="en-US" dirty="0"/>
              <a:t>And we rethought the technology and business model to focus on data rather than storage arrays</a:t>
            </a:r>
          </a:p>
          <a:p>
            <a:pPr lvl="2" indent="-165128"/>
            <a:r>
              <a:rPr lang="en-US" dirty="0"/>
              <a:t>With Pure, data stays in place while the containing hardware and software non-disruptively evolves around it, as it does within the cloud</a:t>
            </a:r>
          </a:p>
          <a:p>
            <a:pPr lvl="2" indent="-165128">
              <a:defRPr/>
            </a:pPr>
            <a:r>
              <a:rPr lang="en-US" dirty="0"/>
              <a:t>Under traditional storage, the data is subordinate to the array, meaning access is disrupted and migrations required to rev the storage</a:t>
            </a:r>
          </a:p>
        </p:txBody>
      </p:sp>
    </p:spTree>
    <p:extLst>
      <p:ext uri="{BB962C8B-B14F-4D97-AF65-F5344CB8AC3E}">
        <p14:creationId xmlns:p14="http://schemas.microsoft.com/office/powerpoint/2010/main" val="319118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rgbClr val="222222"/>
                </a:solidFill>
                <a:effectLst/>
                <a:latin typeface="Proxima Nova Light" charset="0"/>
                <a:sym typeface="Proxima Nova Light" charset="0"/>
              </a:rPr>
              <a:t>The combination of these 4 pillars of a Modern Data Experience make Pure unique in the industry and enable us to deliver a complete solution for all the different data needs in your environment. </a:t>
            </a:r>
          </a:p>
          <a:p>
            <a:endParaRPr lang="en-US" sz="1200" b="0" i="0" u="none" strike="noStrike" kern="1200" dirty="0">
              <a:solidFill>
                <a:srgbClr val="222222"/>
              </a:solidFill>
              <a:effectLst/>
              <a:latin typeface="Proxima Nova Light" charset="0"/>
              <a:sym typeface="Proxima Nova Light" charset="0"/>
            </a:endParaRPr>
          </a:p>
          <a:p>
            <a:r>
              <a:rPr lang="en-US" sz="1200" b="0" i="0" u="none" strike="noStrike" kern="1200" dirty="0">
                <a:solidFill>
                  <a:srgbClr val="222222"/>
                </a:solidFill>
                <a:effectLst/>
                <a:latin typeface="Proxima Nova Light" charset="0"/>
                <a:sym typeface="Proxima Nova Light" charset="0"/>
              </a:rPr>
              <a:t>If we look at this from a portfolio perspective, you’ll see how we bring everything together.</a:t>
            </a:r>
          </a:p>
          <a:p>
            <a:endParaRPr lang="en-US" sz="1200" b="0" i="0" u="none" strike="noStrike" kern="1200" dirty="0">
              <a:solidFill>
                <a:srgbClr val="222222"/>
              </a:solidFill>
              <a:effectLst/>
              <a:latin typeface="Proxima Nova Light" charset="0"/>
              <a:sym typeface="Proxima Nova Light" charset="0"/>
            </a:endParaRPr>
          </a:p>
          <a:p>
            <a:r>
              <a:rPr lang="en-US" sz="1200" b="0" i="0" u="none" strike="noStrike" kern="1200" dirty="0">
                <a:solidFill>
                  <a:srgbClr val="222222"/>
                </a:solidFill>
                <a:effectLst/>
                <a:latin typeface="Proxima Nova Light" charset="0"/>
                <a:sym typeface="Proxima Nova Light" charset="0"/>
              </a:rPr>
              <a:t>At the top of the pyramid we have offerings to support for the most mission-critical applications: </a:t>
            </a:r>
            <a:r>
              <a:rPr lang="en-US" sz="1200" b="0" i="0" u="none" strike="noStrike" kern="1200" dirty="0" err="1">
                <a:solidFill>
                  <a:srgbClr val="222222"/>
                </a:solidFill>
                <a:effectLst/>
                <a:latin typeface="Proxima Nova Light" charset="0"/>
                <a:sym typeface="Proxima Nova Light" charset="0"/>
              </a:rPr>
              <a:t>FlashArray</a:t>
            </a:r>
            <a:r>
              <a:rPr lang="en-US" sz="1200" b="0" i="0" u="none" strike="noStrike" kern="1200" dirty="0">
                <a:solidFill>
                  <a:srgbClr val="222222"/>
                </a:solidFill>
                <a:effectLst/>
                <a:latin typeface="Proxima Nova Light" charset="0"/>
                <a:sym typeface="Proxima Nova Light" charset="0"/>
              </a:rPr>
              <a:t> //X and </a:t>
            </a:r>
            <a:r>
              <a:rPr lang="en-US" sz="1200" b="0" i="0" u="none" strike="noStrike" kern="1200" dirty="0" err="1">
                <a:solidFill>
                  <a:srgbClr val="222222"/>
                </a:solidFill>
                <a:effectLst/>
                <a:latin typeface="Proxima Nova Light" charset="0"/>
                <a:sym typeface="Proxima Nova Light" charset="0"/>
              </a:rPr>
              <a:t>DirectMemory</a:t>
            </a:r>
            <a:r>
              <a:rPr lang="en-US" sz="1200" b="0" i="0" u="none" strike="noStrike" kern="1200" dirty="0">
                <a:solidFill>
                  <a:srgbClr val="222222"/>
                </a:solidFill>
                <a:effectLst/>
                <a:latin typeface="Proxima Nova Light" charset="0"/>
                <a:sym typeface="Proxima Nova Light" charset="0"/>
              </a:rPr>
              <a:t>. Long term, Cloud Block Store will supplement this allowing you to take application processes (dev test today, production in the future) to and from the cloud. </a:t>
            </a:r>
          </a:p>
          <a:p>
            <a:endParaRPr lang="en-US" sz="1200" b="0" i="0" u="none" strike="noStrike" kern="1200" dirty="0">
              <a:solidFill>
                <a:srgbClr val="222222"/>
              </a:solidFill>
              <a:effectLst/>
              <a:latin typeface="Proxima Nova Light" charset="0"/>
              <a:sym typeface="Proxima Nova Light" charset="0"/>
            </a:endParaRPr>
          </a:p>
          <a:p>
            <a:r>
              <a:rPr lang="en-US" sz="1200" b="0" i="0" u="none" strike="noStrike" kern="1200" dirty="0">
                <a:solidFill>
                  <a:srgbClr val="222222"/>
                </a:solidFill>
                <a:effectLst/>
                <a:latin typeface="Proxima Nova Light" charset="0"/>
                <a:sym typeface="Proxima Nova Light" charset="0"/>
              </a:rPr>
              <a:t>For real-time Analytics, HPC, data warehouse and other big data workloads, </a:t>
            </a:r>
            <a:r>
              <a:rPr lang="en-US" sz="1200" b="0" i="0" u="none" strike="noStrike" kern="1200" dirty="0" err="1">
                <a:solidFill>
                  <a:srgbClr val="222222"/>
                </a:solidFill>
                <a:effectLst/>
                <a:latin typeface="Proxima Nova Light" charset="0"/>
                <a:sym typeface="Proxima Nova Light" charset="0"/>
              </a:rPr>
              <a:t>FlashBlade</a:t>
            </a:r>
            <a:r>
              <a:rPr lang="en-US" sz="1200" b="0" i="0" u="none" strike="noStrike" kern="1200" dirty="0">
                <a:solidFill>
                  <a:srgbClr val="222222"/>
                </a:solidFill>
                <a:effectLst/>
                <a:latin typeface="Proxima Nova Light" charset="0"/>
                <a:sym typeface="Proxima Nova Light" charset="0"/>
              </a:rPr>
              <a:t> (</a:t>
            </a:r>
            <a:r>
              <a:rPr lang="en-US" sz="1200" b="0" i="0" u="none" strike="noStrike" kern="1200" dirty="0" err="1">
                <a:solidFill>
                  <a:srgbClr val="222222"/>
                </a:solidFill>
                <a:effectLst/>
                <a:latin typeface="Proxima Nova Light" charset="0"/>
                <a:sym typeface="Proxima Nova Light" charset="0"/>
              </a:rPr>
              <a:t>Pure’s</a:t>
            </a:r>
            <a:r>
              <a:rPr lang="en-US" sz="1200" b="0" i="0" u="none" strike="noStrike" kern="1200" dirty="0">
                <a:solidFill>
                  <a:srgbClr val="222222"/>
                </a:solidFill>
                <a:effectLst/>
                <a:latin typeface="Proxima Nova Light" charset="0"/>
                <a:sym typeface="Proxima Nova Light" charset="0"/>
              </a:rPr>
              <a:t> unified scale-out File and Object store solution) allows unprecedented levels of scale-out  bandwidth. </a:t>
            </a:r>
          </a:p>
          <a:p>
            <a:endParaRPr lang="en-US" sz="1200" b="0" i="0" u="none" strike="noStrike" kern="1200" dirty="0">
              <a:solidFill>
                <a:srgbClr val="222222"/>
              </a:solidFill>
              <a:effectLst/>
              <a:latin typeface="Proxima Nova Light" charset="0"/>
              <a:sym typeface="Proxima Nova Light" charset="0"/>
            </a:endParaRPr>
          </a:p>
          <a:p>
            <a:r>
              <a:rPr lang="en-US" sz="1200" b="0" i="0" u="none" strike="noStrike" kern="1200" dirty="0">
                <a:solidFill>
                  <a:srgbClr val="222222"/>
                </a:solidFill>
                <a:effectLst/>
                <a:latin typeface="Proxima Nova Light" charset="0"/>
                <a:sym typeface="Proxima Nova Light" charset="0"/>
              </a:rPr>
              <a:t>And for your Tier 2 applications, large scale Data protection and backup use cases, </a:t>
            </a:r>
            <a:r>
              <a:rPr lang="en-US" sz="1200" b="0" i="0" u="none" strike="noStrike" kern="1200" dirty="0" err="1">
                <a:solidFill>
                  <a:srgbClr val="222222"/>
                </a:solidFill>
                <a:effectLst/>
                <a:latin typeface="Proxima Nova Light" charset="0"/>
                <a:sym typeface="Proxima Nova Light" charset="0"/>
              </a:rPr>
              <a:t>FlashArray</a:t>
            </a:r>
            <a:r>
              <a:rPr lang="en-US" sz="1200" b="0" i="0" u="none" strike="noStrike" kern="1200" dirty="0">
                <a:solidFill>
                  <a:srgbClr val="222222"/>
                </a:solidFill>
                <a:effectLst/>
                <a:latin typeface="Proxima Nova Light" charset="0"/>
                <a:sym typeface="Proxima Nova Light" charset="0"/>
              </a:rPr>
              <a:t> //C is our capacity-optimized QLC </a:t>
            </a:r>
            <a:r>
              <a:rPr lang="en-US" sz="1200" b="0" i="0" u="none" strike="noStrike" kern="1200" dirty="0" err="1">
                <a:solidFill>
                  <a:srgbClr val="222222"/>
                </a:solidFill>
                <a:effectLst/>
                <a:latin typeface="Proxima Nova Light" charset="0"/>
                <a:sym typeface="Proxima Nova Light" charset="0"/>
              </a:rPr>
              <a:t>FlashArray</a:t>
            </a:r>
            <a:r>
              <a:rPr lang="en-US" sz="1200" b="0" i="0" u="none" strike="noStrike" kern="1200" dirty="0">
                <a:solidFill>
                  <a:srgbClr val="222222"/>
                </a:solidFill>
                <a:effectLst/>
                <a:latin typeface="Proxima Nova Light" charset="0"/>
                <a:sym typeface="Proxima Nova Light" charset="0"/>
              </a:rPr>
              <a:t> that allows the consolidation of Tier2 applications on flash, at affordability levels you never imagined!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5E7E4-6857-4F03-A780-9887AA86825E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1944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CONTAINS</a:t>
            </a:r>
            <a:r>
              <a:rPr lang="en-US" sz="9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BUILDS</a:t>
            </a:r>
          </a:p>
          <a:p>
            <a:endParaRPr lang="en-US" sz="9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we’re doing it together. We’re a modern data storage company unlike the rest. Only Pure brings together:</a:t>
            </a:r>
          </a:p>
          <a:p>
            <a:pPr rtl="0"/>
            <a:endParaRPr lang="en-US" sz="9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 #1:</a:t>
            </a:r>
            <a:endParaRPr lang="en-US" b="0" dirty="0">
              <a:effectLst/>
            </a:endParaRPr>
          </a:p>
          <a:p>
            <a:pPr rtl="0" fontAlgn="base"/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modern subscription-like business model that delivers more than 55% in total cost of ownership savings; </a:t>
            </a:r>
          </a:p>
          <a:p>
            <a:pPr marL="0" marR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leading market analyst’s January 2018 estimated aggressive street pricing models for 1.5PB storage arrays from EMC, HP and NetApp, averaged, versus Pure.</a:t>
            </a:r>
            <a:endParaRPr lang="en-US" sz="9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9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 #2:</a:t>
            </a:r>
          </a:p>
          <a:p>
            <a:pPr rtl="0" fontAlgn="base"/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world class approach to customer experience, which is validated by our </a:t>
            </a:r>
            <a:r>
              <a:rPr lang="en-US" sz="9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Satmetrix</a:t>
            </a:r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certified NPS score.</a:t>
            </a:r>
          </a:p>
          <a:p>
            <a:pPr rtl="0" fontAlgn="base"/>
            <a:endParaRPr lang="en-US" sz="9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 #3</a:t>
            </a:r>
          </a:p>
          <a:p>
            <a:pPr rtl="0" fontAlgn="base"/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superior, innovative technology which is validated by consistent recognition from Gartner and IDC for being </a:t>
            </a:r>
            <a:r>
              <a:rPr lang="en-US" sz="9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technology leader and innovator in the market.</a:t>
            </a:r>
          </a:p>
          <a:p>
            <a:pPr rtl="0"/>
            <a:br>
              <a:rPr lang="en-US" b="0" dirty="0">
                <a:effectLst/>
              </a:rPr>
            </a:br>
            <a:r>
              <a:rPr lang="en-US" b="0" dirty="0">
                <a:effectLst/>
              </a:rPr>
              <a:t>FINAL BUILD</a:t>
            </a:r>
          </a:p>
          <a:p>
            <a:pPr rtl="0"/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of these pieces combined</a:t>
            </a:r>
            <a:r>
              <a:rPr lang="en-US" sz="9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anchored by</a:t>
            </a:r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fierce</a:t>
            </a:r>
            <a:r>
              <a:rPr lang="en-US" sz="9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of</a:t>
            </a:r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passionate employees who bleed orange and love what they do, uniquely set us apart.</a:t>
            </a:r>
            <a:endParaRPr lang="en-US" b="0" dirty="0">
              <a:effectLst/>
            </a:endParaRPr>
          </a:p>
          <a:p>
            <a:pPr rtl="0"/>
            <a:endParaRPr lang="en-US" sz="9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work together to understand what your data can do for you.</a:t>
            </a:r>
          </a:p>
          <a:p>
            <a:pPr rtl="0"/>
            <a:endParaRPr lang="en-US" sz="9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&lt;End with transition into next facet of discussion beginning </a:t>
            </a:r>
            <a:r>
              <a:rPr lang="en-US" sz="9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business model, customer experience or technology.&gt;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sz="900" dirty="0">
              <a:solidFill>
                <a:schemeClr val="bg1"/>
              </a:solidFill>
              <a:latin typeface="Proxima Nova Thin" charset="0"/>
              <a:ea typeface="Proxima Nova Thin" charset="0"/>
              <a:cs typeface="Proxima Nova Thin" charset="0"/>
            </a:endParaRPr>
          </a:p>
          <a:p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A5F6D-AE36-2045-8FBC-CC75880C59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912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6487a76e52_2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0" name="Google Shape;780;g6487a76e52_2_7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do we automate and scale – containers – PSO, mount, read </a:t>
            </a:r>
            <a:r>
              <a:rPr lang="en-US" dirty="0" err="1"/>
              <a:t>etc</a:t>
            </a:r>
            <a:endParaRPr lang="en" dirty="0"/>
          </a:p>
        </p:txBody>
      </p:sp>
      <p:sp>
        <p:nvSpPr>
          <p:cNvPr id="781" name="Google Shape;781;g6487a76e52_2_7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7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596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Reduce: 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roxima Nova Light"/>
              </a:rPr>
              <a:t>DEDUPLICATION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roxima Nova Light"/>
              </a:rPr>
              <a:t>COMPRESSION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roxima Nova Light"/>
              </a:rPr>
              <a:t>THIN-PROVISIONING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Protect: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roxima Nova Light"/>
              </a:rPr>
              <a:t>SNAPSHOTS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roxima Nova Light"/>
              </a:rPr>
              <a:t>PURITY//REPLICATE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roxima Nova Light"/>
              </a:rPr>
              <a:t>ACTIVECLUSTER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roxima Nova Light"/>
              </a:rPr>
              <a:t>CLOUDSNAP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Secure: 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roxima Nova Light"/>
              </a:rPr>
              <a:t>AES-265 ENCRYPTION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roxima Nova Light"/>
              </a:rPr>
              <a:t>RAPID DATA LOCKING</a:t>
            </a:r>
            <a:b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roxima Nova Light"/>
              </a:rPr>
            </a:b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roxima Nova Light"/>
              </a:rPr>
              <a:t>ENCRYPTREDUCE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oxima Nova Light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roxima Nova Light"/>
              </a:rPr>
              <a:t>Optimize: Quality of Service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roxima Nova Light"/>
              </a:rPr>
              <a:t>DirectMemory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roxima Nova Light"/>
              </a:rPr>
              <a:t> Cache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A5F6D-AE36-2045-8FBC-CC75880C593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708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defTabSz="679338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i="1" kern="1200" dirty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Regular"/>
                <a:sym typeface="Proxima Nova Light" charset="0"/>
              </a:rPr>
              <a:t>Goal is to have installation and upgrade procedures so simple that it is easier for a customer to do it themselves, versus arranging a meeting to schedule it with us.”</a:t>
            </a:r>
          </a:p>
          <a:p>
            <a:pPr marL="285750" indent="-285750" defTabSz="679338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endParaRPr lang="en-US" sz="2400" kern="1200" dirty="0">
              <a:solidFill>
                <a:srgbClr val="222222"/>
              </a:solidFill>
              <a:latin typeface="Proxima Nova Light" charset="0"/>
              <a:ea typeface="Proxima Nova Light" charset="0"/>
              <a:cs typeface="Proxima Nova Regular"/>
              <a:sym typeface="Proxima Nova Light" charset="0"/>
            </a:endParaRPr>
          </a:p>
          <a:p>
            <a:pPr marL="285750" indent="-285750" defTabSz="679338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kern="1200" dirty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Regular"/>
                <a:sym typeface="Proxima Nova Light" charset="0"/>
              </a:rPr>
              <a:t>Ability to make hardware changes plug and play</a:t>
            </a:r>
          </a:p>
          <a:p>
            <a:pPr marL="285750" indent="-285750" defTabSz="679338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kern="1200" dirty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Regular"/>
                <a:sym typeface="Proxima Nova Light" charset="0"/>
              </a:rPr>
              <a:t>One button firmware updates</a:t>
            </a:r>
          </a:p>
          <a:p>
            <a:pPr marL="285750" indent="-285750" defTabSz="679338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endParaRPr lang="en-US" sz="2400" kern="1200" dirty="0">
              <a:solidFill>
                <a:srgbClr val="222222"/>
              </a:solidFill>
              <a:latin typeface="Proxima Nova Light" charset="0"/>
              <a:ea typeface="Proxima Nova Light" charset="0"/>
              <a:cs typeface="Proxima Nova Regular"/>
              <a:sym typeface="Proxima Nova Light" charset="0"/>
            </a:endParaRPr>
          </a:p>
          <a:p>
            <a:pPr marL="223338" indent="-285750" defTabSz="679338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kern="1200" dirty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Regular"/>
                <a:sym typeface="Proxima Nova Light" charset="0"/>
              </a:rPr>
              <a:t>Non-disruptive controller replacements</a:t>
            </a:r>
          </a:p>
          <a:p>
            <a:pPr marL="223338" indent="-285750" defTabSz="679338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kern="1200" dirty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Regular"/>
                <a:sym typeface="Proxima Nova Light" charset="0"/>
              </a:rPr>
              <a:t>Non-disruptive shelf replacements (coming soon)</a:t>
            </a:r>
          </a:p>
          <a:p>
            <a:pPr defTabSz="679338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kern="1200" dirty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Regular"/>
                <a:sym typeface="Proxima Nova Light" charset="0"/>
              </a:rPr>
              <a:t>Customer Value:</a:t>
            </a:r>
          </a:p>
          <a:p>
            <a:pPr marL="285750" indent="-285750" defTabSz="679338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kern="1200" dirty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Regular"/>
                <a:sym typeface="Proxima Nova Light" charset="0"/>
              </a:rPr>
              <a:t>Never take a downtime every again</a:t>
            </a:r>
          </a:p>
          <a:p>
            <a:pPr marL="285750" indent="-285750" defTabSz="679338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kern="1200" dirty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Regular"/>
                <a:sym typeface="Proxima Nova Light" charset="0"/>
              </a:rPr>
              <a:t>6 9s includes maintenance windows</a:t>
            </a:r>
          </a:p>
          <a:p>
            <a:pPr marL="667852" lvl="1" indent="-285750" defTabSz="679338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>
                <a:cs typeface="Proxima Nova Regular"/>
              </a:rPr>
              <a:t>While achieving consistent performance</a:t>
            </a:r>
          </a:p>
          <a:p>
            <a:pPr marL="285750" indent="-285750" defTabSz="679338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kern="1200" dirty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Regular"/>
                <a:sym typeface="Proxima Nova Light" charset="0"/>
              </a:rPr>
              <a:t>Increase capacity and performance while decreasing footprint</a:t>
            </a:r>
          </a:p>
          <a:p>
            <a:pPr marL="285750" indent="-285750" defTabSz="679338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kern="1200" dirty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Regular"/>
                <a:sym typeface="Proxima Nova Light" charset="0"/>
              </a:rPr>
              <a:t>Array lives forever </a:t>
            </a:r>
          </a:p>
          <a:p>
            <a:pPr marL="285750" indent="-285750" defTabSz="679338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endParaRPr lang="en-US" sz="2400" kern="1200" dirty="0">
              <a:solidFill>
                <a:srgbClr val="222222"/>
              </a:solidFill>
              <a:latin typeface="Proxima Nova Light" charset="0"/>
              <a:ea typeface="Proxima Nova Light" charset="0"/>
              <a:cs typeface="Proxima Nova Regular"/>
              <a:sym typeface="Proxima Nov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800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Purity is the controller storage software that takes unique advantage of flash</a:t>
            </a:r>
          </a:p>
          <a:p>
            <a:pPr lvl="1"/>
            <a:r>
              <a:rPr lang="en-US" dirty="0"/>
              <a:t>For example, 2-5X better data reduction than anyone else, giving us substantial leverage to maintain margins in the face of competitive discounting</a:t>
            </a:r>
          </a:p>
          <a:p>
            <a:pPr lvl="1"/>
            <a:r>
              <a:rPr lang="en-US" dirty="0"/>
              <a:t>Use of the most cost effective </a:t>
            </a:r>
            <a:r>
              <a:rPr lang="en-US" dirty="0" err="1"/>
              <a:t>cMLC</a:t>
            </a:r>
            <a:r>
              <a:rPr lang="en-US" dirty="0"/>
              <a:t> flash, which also happens to be the most reliable because it’s tested for 100s of millions of phones</a:t>
            </a:r>
          </a:p>
          <a:p>
            <a:pPr lvl="1"/>
            <a:r>
              <a:rPr lang="en-US" dirty="0"/>
              <a:t>Preservation of performance when there is a problem or a change – Unlike all our competitors, Pure Storage doesn’t loose altitude if it looses and engine</a:t>
            </a:r>
          </a:p>
          <a:p>
            <a:pPr lvl="0"/>
            <a:r>
              <a:rPr lang="en-US" dirty="0"/>
              <a:t>Purity is so sophisticated it is proving very hard for competitors to reproduce</a:t>
            </a:r>
          </a:p>
          <a:p>
            <a:pPr lvl="1"/>
            <a:r>
              <a:rPr lang="en-US" dirty="0"/>
              <a:t>We have principles on the team from VMware, including Diane and Mendel who are angels</a:t>
            </a:r>
          </a:p>
          <a:p>
            <a:pPr lvl="1"/>
            <a:r>
              <a:rPr lang="en-US" dirty="0"/>
              <a:t>What we have crafted in Purity is comparable in sophistication VMware at a similar stage</a:t>
            </a:r>
          </a:p>
          <a:p>
            <a:pPr lvl="1"/>
            <a:r>
              <a:rPr lang="en-US" dirty="0"/>
              <a:t>And our engineering team is of similar quality</a:t>
            </a:r>
          </a:p>
          <a:p>
            <a:pPr lvl="1"/>
            <a:r>
              <a:rPr lang="en-US" dirty="0"/>
              <a:t>Most importantly, like VMware at 3 years in the market, we have a substantial lead in innovation and the team that will enable us to grow that lead</a:t>
            </a:r>
          </a:p>
          <a:p>
            <a:r>
              <a:rPr lang="en-US" dirty="0"/>
              <a:t>Or consider </a:t>
            </a:r>
            <a:r>
              <a:rPr lang="en-US" dirty="0" err="1"/>
              <a:t>Symmetrix</a:t>
            </a:r>
            <a:r>
              <a:rPr lang="en-US" dirty="0"/>
              <a:t> from EMC, the first mover in networked disk storage</a:t>
            </a:r>
          </a:p>
          <a:p>
            <a:pPr lvl="1"/>
            <a:r>
              <a:rPr lang="en-US" dirty="0"/>
              <a:t>Their competitive advantage has help up for 25 years, despite everything that IBM, HP, Dell, </a:t>
            </a:r>
            <a:r>
              <a:rPr lang="en-US" dirty="0" err="1"/>
              <a:t>NetApp</a:t>
            </a:r>
            <a:r>
              <a:rPr lang="en-US" dirty="0"/>
              <a:t>, Hitachi and start ups could throw at them</a:t>
            </a:r>
          </a:p>
          <a:p>
            <a:pPr lvl="1"/>
            <a:r>
              <a:rPr lang="en-US" dirty="0"/>
              <a:t>Only now that flash and cloud have rendered that IP obsolete is the market changing</a:t>
            </a:r>
          </a:p>
          <a:p>
            <a:pPr lvl="0"/>
            <a:r>
              <a:rPr lang="en-US" dirty="0"/>
              <a:t>Moreover, the challenge of getting flash and cloud right is raising the bar to play in storage, a currently fragmented market</a:t>
            </a:r>
          </a:p>
          <a:p>
            <a:pPr lvl="0"/>
            <a:r>
              <a:rPr lang="en-US" dirty="0"/>
              <a:t>Pure is uniquely well positioned as this market consolidates rather than commoditizes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19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marL="0" marR="0" indent="0" algn="ctr" defTabSz="18288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FE5000"/>
                </a:solidFill>
                <a:sym typeface="Proxima Nova" charset="0"/>
              </a:rPr>
              <a:t>PURE STORAGE CONFIDENTIAL </a:t>
            </a:r>
            <a:r>
              <a:rPr lang="mr-IN" altLang="en-US" sz="1501">
                <a:solidFill>
                  <a:srgbClr val="FE5000"/>
                </a:solidFill>
                <a:sym typeface="Proxima Nova" charset="0"/>
              </a:rPr>
              <a:t>–</a:t>
            </a:r>
            <a:r>
              <a:rPr lang="en-US" altLang="en-US" sz="1501">
                <a:solidFill>
                  <a:srgbClr val="FE5000"/>
                </a:solidFill>
                <a:sym typeface="Proxima Nova" charset="0"/>
              </a:rPr>
              <a:t> DO NOT DISTRIBUTE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880422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kern="1200" baseline="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"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p275"/>
          <p:cNvSpPr txBox="1">
            <a:spLocks noGrp="1"/>
          </p:cNvSpPr>
          <p:nvPr>
            <p:ph type="body" idx="1"/>
          </p:nvPr>
        </p:nvSpPr>
        <p:spPr>
          <a:xfrm>
            <a:off x="647832" y="3381373"/>
            <a:ext cx="23084000" cy="8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L="1219215" lvl="0" indent="-880544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600"/>
              <a:buChar char="▪"/>
              <a:defRPr>
                <a:uFillTx/>
              </a:defRPr>
            </a:lvl1pPr>
            <a:lvl2pPr marL="2438430" lvl="1" indent="-84667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400"/>
              <a:buChar char="▪"/>
              <a:defRPr>
                <a:uFillTx/>
              </a:defRPr>
            </a:lvl2pPr>
            <a:lvl3pPr marL="3657646" lvl="2" indent="-79587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100"/>
              <a:buChar char="▪"/>
              <a:defRPr>
                <a:uFillTx/>
              </a:defRPr>
            </a:lvl3pPr>
            <a:lvl4pPr marL="4876861" lvl="3" indent="-79587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100"/>
              <a:buChar char="▪"/>
              <a:defRPr>
                <a:uFillTx/>
              </a:defRPr>
            </a:lvl4pPr>
            <a:lvl5pPr marL="6096076" lvl="4" indent="-79587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100"/>
              <a:buChar char="▪"/>
              <a:defRPr>
                <a:uFillTx/>
              </a:defRPr>
            </a:lvl5pPr>
            <a:lvl6pPr marL="7315291" lvl="5" indent="-79587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>
                <a:uFillTx/>
              </a:defRPr>
            </a:lvl6pPr>
            <a:lvl7pPr marL="8534507" lvl="6" indent="-79587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>
                <a:uFillTx/>
              </a:defRPr>
            </a:lvl7pPr>
            <a:lvl8pPr marL="9753722" lvl="7" indent="-79587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>
                <a:uFillTx/>
              </a:defRPr>
            </a:lvl8pPr>
            <a:lvl9pPr marL="10972937" lvl="8" indent="-79587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id="1826" name="Google Shape;1826;p275"/>
          <p:cNvSpPr txBox="1">
            <a:spLocks noGrp="1"/>
          </p:cNvSpPr>
          <p:nvPr>
            <p:ph type="title"/>
          </p:nvPr>
        </p:nvSpPr>
        <p:spPr>
          <a:xfrm>
            <a:off x="1219200" y="911261"/>
            <a:ext cx="21945600" cy="9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None/>
              <a:defRPr>
                <a:uFillTx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uFillTx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uFillTx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uFillTx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uFillTx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uFillTx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uFillTx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uFillTx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255817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8099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buNone/>
              <a:defRPr sz="3600" b="0" i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938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buNone/>
              <a:defRPr sz="3600" b="0" i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1674813" y="3789364"/>
            <a:ext cx="15317787" cy="7848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eaLnBrk="1">
              <a:spcBef>
                <a:spcPts val="3600"/>
              </a:spcBef>
              <a:buSzPct val="100000"/>
              <a:buFont typeface="+mj-lt"/>
              <a:buNone/>
              <a:defRPr lang="en-US" sz="36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 eaLnBrk="1">
              <a:spcBef>
                <a:spcPts val="3600"/>
              </a:spcBef>
              <a:buSzPct val="100000"/>
              <a:buFontTx/>
              <a:buChar char="•"/>
              <a:defRPr/>
            </a:lvl2pPr>
            <a:lvl3pPr marL="342906" indent="0">
              <a:buFont typeface="+mj-lt"/>
              <a:buNone/>
              <a:defRPr/>
            </a:lvl3pPr>
            <a:lvl4pPr marL="685809" indent="0">
              <a:buFont typeface="+mj-lt"/>
              <a:buNone/>
              <a:defRPr/>
            </a:lvl4pPr>
            <a:lvl5pPr marL="685809" indent="0">
              <a:buFont typeface="+mj-lt"/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941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buNone/>
              <a:defRPr sz="3600" b="0" i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1674813" y="3789364"/>
            <a:ext cx="15317787" cy="7848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922878" indent="-922878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CambriaMath" charset="0"/>
              <a:buChar char="⎯"/>
              <a:tabLst/>
              <a:defRPr lang="is-IS" sz="3600" b="0" i="0" kern="1200" baseline="0" dirty="0" smtClean="0">
                <a:solidFill>
                  <a:srgbClr val="222222"/>
                </a:solidFill>
                <a:latin typeface="Proxima Nova Medium" charset="0"/>
                <a:ea typeface="Proxima Nova Medium" charset="0"/>
                <a:cs typeface="Proxima Nova Medium" charset="0"/>
                <a:sym typeface="Proxima Nova" charset="0"/>
              </a:defRPr>
            </a:lvl1pPr>
            <a:lvl2pPr marL="1828823" indent="-910179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CambriaMath" charset="0"/>
              <a:buChar char="⎯"/>
              <a:tabLst/>
              <a:defRPr lang="is-IS" sz="3200" b="0" i="0" kern="1200" baseline="0" dirty="0" smtClean="0">
                <a:solidFill>
                  <a:schemeClr val="tx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2pPr>
            <a:lvl3pPr marL="2751701" marR="0" indent="-910179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>
                <a:schemeClr val="accent6"/>
              </a:buClr>
              <a:buSzPct val="100000"/>
              <a:buFont typeface="CambriaMath" charset="0"/>
              <a:buChar char="⎯"/>
              <a:tabLst/>
              <a:defRPr lang="en-US" sz="3200" b="0" i="0" kern="1200" baseline="0" dirty="0" smtClean="0">
                <a:solidFill>
                  <a:schemeClr val="accent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3pPr>
            <a:lvl4pPr marL="685809" indent="0">
              <a:buFont typeface="+mj-lt"/>
              <a:buNone/>
              <a:defRPr/>
            </a:lvl4pPr>
            <a:lvl5pPr marL="685809" indent="0">
              <a:buFont typeface="+mj-lt"/>
              <a:buNone/>
              <a:defRPr/>
            </a:lvl5pPr>
          </a:lstStyle>
          <a:p>
            <a:pPr marL="914411" lvl="0" indent="-914411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</a:pPr>
            <a:r>
              <a:rPr lang="en-US" dirty="0"/>
              <a:t>Level One Bullet</a:t>
            </a:r>
          </a:p>
          <a:p>
            <a:pPr marL="1820356" lvl="1" indent="-914411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</a:pPr>
            <a:r>
              <a:rPr lang="en-US" dirty="0"/>
              <a:t>Level Two Bullet</a:t>
            </a:r>
          </a:p>
          <a:p>
            <a:pPr marL="2743234" lvl="2" indent="-914411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</a:pPr>
            <a:r>
              <a:rPr lang="en-US" dirty="0"/>
              <a:t>Level Three Bullet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69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buNone/>
              <a:defRPr sz="3600" b="0" i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1674813" y="3789364"/>
            <a:ext cx="15317787" cy="7848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914411" indent="-914411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AutoNum type="arabicPeriod"/>
              <a:defRPr lang="is-IS" sz="3600" b="0" i="0" kern="1200" baseline="0" dirty="0" smtClean="0">
                <a:solidFill>
                  <a:schemeClr val="tx2"/>
                </a:solidFill>
                <a:latin typeface="Proxima Nova Medium" charset="0"/>
                <a:ea typeface="Proxima Nova Medium" charset="0"/>
                <a:cs typeface="Proxima Nova Medium" charset="0"/>
                <a:sym typeface="Proxima Nova" charset="0"/>
              </a:defRPr>
            </a:lvl1pPr>
            <a:lvl2pPr marL="1833058" indent="-905945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AutoNum type="arabicPeriod"/>
              <a:tabLst/>
              <a:defRPr lang="is-IS" sz="3200" b="0" i="0" kern="1200" baseline="0" dirty="0" smtClean="0">
                <a:solidFill>
                  <a:schemeClr val="tx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2pPr>
            <a:lvl3pPr marL="2751701" indent="-918646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AutoNum type="arabicPeriod"/>
              <a:tabLst/>
              <a:defRPr lang="en-US" sz="3200" b="0" i="0" kern="1200" baseline="0" dirty="0" smtClean="0">
                <a:solidFill>
                  <a:schemeClr val="accent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3pPr>
            <a:lvl4pPr marL="685809" indent="0">
              <a:buFont typeface="+mj-lt"/>
              <a:buNone/>
              <a:defRPr/>
            </a:lvl4pPr>
            <a:lvl5pPr marL="685809" indent="0">
              <a:buFont typeface="+mj-lt"/>
              <a:buNone/>
              <a:defRPr/>
            </a:lvl5pPr>
          </a:lstStyle>
          <a:p>
            <a:pPr marL="914411" lvl="0" indent="-914411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</a:pPr>
            <a:r>
              <a:rPr lang="en-US" dirty="0"/>
              <a:t>Level One Number</a:t>
            </a:r>
          </a:p>
          <a:p>
            <a:pPr marL="1833058" lvl="1" indent="-914411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</a:pPr>
            <a:r>
              <a:rPr lang="en-US" dirty="0"/>
              <a:t>Level Two Number</a:t>
            </a:r>
          </a:p>
          <a:p>
            <a:pPr marL="2751701" lvl="2" indent="-914411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</a:pPr>
            <a:r>
              <a:rPr lang="en-US" dirty="0"/>
              <a:t>Level Three Number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525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buNone/>
              <a:defRPr sz="3600" b="0" i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1674815" y="3789364"/>
            <a:ext cx="10212387" cy="7848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eaLnBrk="1">
              <a:spcBef>
                <a:spcPts val="3600"/>
              </a:spcBef>
              <a:buSzPct val="100000"/>
              <a:buFont typeface="+mj-lt"/>
              <a:buNone/>
              <a:defRPr lang="en-US" sz="3600" b="0" i="0" kern="1200" baseline="0" dirty="0" smtClean="0">
                <a:solidFill>
                  <a:srgbClr val="2D2D2D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 eaLnBrk="1">
              <a:spcBef>
                <a:spcPts val="3600"/>
              </a:spcBef>
              <a:buSzPct val="100000"/>
              <a:buFontTx/>
              <a:buChar char="•"/>
              <a:defRPr/>
            </a:lvl2pPr>
            <a:lvl3pPr marL="342906" indent="0">
              <a:buFont typeface="+mj-lt"/>
              <a:buNone/>
              <a:defRPr/>
            </a:lvl3pPr>
            <a:lvl4pPr marL="685809" indent="0">
              <a:buFont typeface="+mj-lt"/>
              <a:buNone/>
              <a:defRPr/>
            </a:lvl4pPr>
            <a:lvl5pPr marL="685809" indent="0">
              <a:buFont typeface="+mj-lt"/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goes here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12954002" y="3789364"/>
            <a:ext cx="9752013" cy="784860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3600" kern="1200" baseline="0" dirty="0" smtClean="0">
                <a:solidFill>
                  <a:srgbClr val="222222"/>
                </a:solidFill>
                <a:latin typeface="+mn-lt"/>
                <a:ea typeface="+mn-ea"/>
                <a:cs typeface="+mn-cs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 algn="l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None/>
            </a:pPr>
            <a:r>
              <a:rPr lang="en-US" dirty="0"/>
              <a:t>Image goes here.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2037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 baseline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buNone/>
              <a:defRPr sz="3600" b="0" i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1674815" y="3789363"/>
            <a:ext cx="9752013" cy="756443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  <a:defRPr lang="en-US" sz="36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12979402" y="3789363"/>
            <a:ext cx="9752013" cy="756443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  <a:defRPr lang="en-US" sz="36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</a:t>
            </a:r>
            <a:r>
              <a:rPr lang="is-IS" dirty="0"/>
              <a:t>…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12192000" y="5562600"/>
            <a:ext cx="0" cy="350520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1662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 baseline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buNone/>
              <a:defRPr sz="3600" b="0" i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1674815" y="3789363"/>
            <a:ext cx="5792787" cy="7564437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6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294023" y="3789363"/>
            <a:ext cx="5792787" cy="7564437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6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16913228" y="3789363"/>
            <a:ext cx="5792787" cy="7564437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6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16002000" y="5562600"/>
            <a:ext cx="0" cy="350520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8382000" y="5562600"/>
            <a:ext cx="0" cy="350520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3219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 baseline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buNone/>
              <a:defRPr sz="3600" b="0" i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1674815" y="3789363"/>
            <a:ext cx="3659187" cy="756443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17983200" y="5562600"/>
            <a:ext cx="0" cy="350520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6400800" y="5562600"/>
            <a:ext cx="0" cy="350520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Content Placeholder 8"/>
          <p:cNvSpPr>
            <a:spLocks noGrp="1"/>
          </p:cNvSpPr>
          <p:nvPr>
            <p:ph sz="quarter" idx="15" hasCustomPrompt="1"/>
          </p:nvPr>
        </p:nvSpPr>
        <p:spPr>
          <a:xfrm>
            <a:off x="19046828" y="3789363"/>
            <a:ext cx="3659187" cy="756443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13256156" y="3789363"/>
            <a:ext cx="3659187" cy="756443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auto">
          <a:xfrm>
            <a:off x="12192000" y="5562600"/>
            <a:ext cx="0" cy="350520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7465487" y="3789363"/>
            <a:ext cx="3659187" cy="756443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72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51499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i="0" kern="1200" baseline="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PLACEHOLDER SUBTITLE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880422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kern="1200" baseline="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2475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51499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i="0" kern="1200" baseline="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PLACEHOLDER SUBTITLE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7096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51499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i="0" kern="1200" baseline="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PLACEHOLDER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4334966"/>
            <a:ext cx="21031200" cy="685458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/>
            </a:pPr>
            <a:r>
              <a:rPr lang="en-US" dirty="0"/>
              <a:t>Text goes here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7731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51499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i="0" kern="1200" baseline="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PLACEHOLDER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4334966"/>
            <a:ext cx="21031200" cy="6854581"/>
          </a:xfrm>
          <a:prstGeom prst="rect">
            <a:avLst/>
          </a:prstGeom>
        </p:spPr>
        <p:txBody>
          <a:bodyPr lIns="0" tIns="0" rIns="0" bIns="0" anchor="ctr"/>
          <a:lstStyle>
            <a:lvl1pPr marL="457206" marR="0" indent="-457206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CambriaMath" charset="0"/>
              <a:buChar char="⎯"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dirty="0"/>
              <a:t>Text goes here</a:t>
            </a:r>
            <a:r>
              <a:rPr lang="is-IS" dirty="0"/>
              <a:t>…</a:t>
            </a:r>
          </a:p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is-IS" dirty="0"/>
              <a:t>Text goes here...</a:t>
            </a:r>
          </a:p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is-IS" dirty="0"/>
              <a:t>Text goes here...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7745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Numb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51499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i="0" kern="1200" baseline="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PLACEHOLDER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4334966"/>
            <a:ext cx="21031200" cy="6854581"/>
          </a:xfrm>
          <a:prstGeom prst="rect">
            <a:avLst/>
          </a:prstGeom>
        </p:spPr>
        <p:txBody>
          <a:bodyPr lIns="0" tIns="0" rIns="0" bIns="0" anchor="ctr"/>
          <a:lstStyle>
            <a:lvl1pPr marL="609608" marR="0" indent="-609608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dirty="0"/>
              <a:t>Text goes here</a:t>
            </a:r>
            <a:r>
              <a:rPr lang="is-IS" dirty="0"/>
              <a:t>…</a:t>
            </a:r>
          </a:p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is-IS" dirty="0"/>
              <a:t>Text goes here...</a:t>
            </a:r>
          </a:p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is-IS" dirty="0"/>
              <a:t>Text goes here...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81669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51499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i="0" kern="1200" baseline="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PLACEHOLDER SUBTITLE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 rot="5400000" flipH="1">
            <a:off x="11939816" y="6555181"/>
            <a:ext cx="504373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9DA0A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1676401" y="5669512"/>
            <a:ext cx="9534691" cy="2139216"/>
          </a:xfrm>
          <a:prstGeom prst="rect">
            <a:avLst/>
          </a:prstGeom>
        </p:spPr>
        <p:txBody>
          <a:bodyPr/>
          <a:lstStyle>
            <a:lvl1pPr marL="0" marR="0" indent="0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12301" b="1" kern="120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" charset="0"/>
              </a:defRPr>
            </a:lvl1pPr>
          </a:lstStyle>
          <a:p>
            <a:pPr algn="ctr"/>
            <a:r>
              <a:rPr lang="en-US" sz="12301" b="1" kern="120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</a:rPr>
              <a:t>1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2" hasCustomPrompt="1"/>
          </p:nvPr>
        </p:nvSpPr>
        <p:spPr>
          <a:xfrm>
            <a:off x="13172896" y="5669512"/>
            <a:ext cx="9534704" cy="2139216"/>
          </a:xfrm>
          <a:prstGeom prst="rect">
            <a:avLst/>
          </a:prstGeom>
        </p:spPr>
        <p:txBody>
          <a:bodyPr/>
          <a:lstStyle>
            <a:lvl1pPr algn="ctr">
              <a:buNone/>
              <a:defRPr lang="en-US" sz="12301" b="1" kern="120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" charset="0"/>
              </a:defRPr>
            </a:lvl1pPr>
          </a:lstStyle>
          <a:p>
            <a:pPr algn="ctr"/>
            <a:r>
              <a:rPr lang="en-US" sz="12301" b="1" kern="120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</a:rPr>
              <a:t>2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4" hasCustomPrompt="1"/>
          </p:nvPr>
        </p:nvSpPr>
        <p:spPr>
          <a:xfrm>
            <a:off x="1676405" y="7436656"/>
            <a:ext cx="9534683" cy="912944"/>
          </a:xfrm>
          <a:prstGeom prst="rect">
            <a:avLst/>
          </a:prstGeom>
        </p:spPr>
        <p:txBody>
          <a:bodyPr/>
          <a:lstStyle>
            <a:lvl1pPr marL="0" marR="0" indent="-342906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2400" b="1" kern="1200" baseline="0" dirty="0" smtClean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</a:lstStyle>
          <a:p>
            <a:pPr algn="ctr"/>
            <a:r>
              <a:rPr lang="en-US" sz="2400" b="1" kern="1200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PLACEHOLDER SUBJECT</a:t>
            </a:r>
          </a:p>
        </p:txBody>
      </p:sp>
      <p:sp>
        <p:nvSpPr>
          <p:cNvPr id="19" name="Content Placeholder 17"/>
          <p:cNvSpPr>
            <a:spLocks noGrp="1"/>
          </p:cNvSpPr>
          <p:nvPr>
            <p:ph sz="quarter" idx="15" hasCustomPrompt="1"/>
          </p:nvPr>
        </p:nvSpPr>
        <p:spPr>
          <a:xfrm>
            <a:off x="13172884" y="7436656"/>
            <a:ext cx="9534696" cy="912944"/>
          </a:xfrm>
          <a:prstGeom prst="rect">
            <a:avLst/>
          </a:prstGeom>
        </p:spPr>
        <p:txBody>
          <a:bodyPr/>
          <a:lstStyle>
            <a:lvl1pPr marL="0" marR="0" indent="-342906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2400" b="1" kern="1200" dirty="0" smtClean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</a:lstStyle>
          <a:p>
            <a:pPr algn="ctr"/>
            <a:r>
              <a:rPr lang="en-US" sz="2400" b="1" kern="1200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PLACEHOLDER SUBJECT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5959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51499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i="0" kern="1200" baseline="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PLACEHOLDER SUBTITLE</a:t>
            </a:r>
          </a:p>
        </p:txBody>
      </p:sp>
      <p:cxnSp>
        <p:nvCxnSpPr>
          <p:cNvPr id="56" name="Straight Connector 55"/>
          <p:cNvCxnSpPr/>
          <p:nvPr userDrawn="1"/>
        </p:nvCxnSpPr>
        <p:spPr bwMode="auto">
          <a:xfrm rot="5400000" flipH="1">
            <a:off x="15771984" y="6555181"/>
            <a:ext cx="504373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/>
          <p:nvPr userDrawn="1"/>
        </p:nvCxnSpPr>
        <p:spPr bwMode="auto">
          <a:xfrm rot="5400000" flipH="1">
            <a:off x="8107643" y="6555181"/>
            <a:ext cx="504373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9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1676385" y="5669512"/>
            <a:ext cx="5702531" cy="2139216"/>
          </a:xfrm>
          <a:prstGeom prst="rect">
            <a:avLst/>
          </a:prstGeom>
        </p:spPr>
        <p:txBody>
          <a:bodyPr/>
          <a:lstStyle>
            <a:lvl1pPr algn="ctr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None/>
              <a:defRPr lang="en-US" sz="12301" b="1" kern="120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" charset="0"/>
              </a:defRPr>
            </a:lvl1pPr>
          </a:lstStyle>
          <a:p>
            <a:pPr algn="ctr"/>
            <a:r>
              <a:rPr lang="en-US" sz="12301" b="1" kern="120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</a:rPr>
              <a:t>1</a:t>
            </a:r>
          </a:p>
        </p:txBody>
      </p:sp>
      <p:sp>
        <p:nvSpPr>
          <p:cNvPr id="60" name="Content Placeholder 13"/>
          <p:cNvSpPr>
            <a:spLocks noGrp="1"/>
          </p:cNvSpPr>
          <p:nvPr>
            <p:ph sz="quarter" idx="12" hasCustomPrompt="1"/>
          </p:nvPr>
        </p:nvSpPr>
        <p:spPr>
          <a:xfrm>
            <a:off x="9340721" y="5669512"/>
            <a:ext cx="5702531" cy="2139216"/>
          </a:xfrm>
          <a:prstGeom prst="rect">
            <a:avLst/>
          </a:prstGeom>
        </p:spPr>
        <p:txBody>
          <a:bodyPr/>
          <a:lstStyle>
            <a:lvl1pPr algn="ctr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None/>
              <a:defRPr lang="en-US" sz="12301" b="1" kern="120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" charset="0"/>
              </a:defRPr>
            </a:lvl1pPr>
          </a:lstStyle>
          <a:p>
            <a:pPr algn="ctr"/>
            <a:r>
              <a:rPr lang="en-US" sz="12301" b="1" kern="120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</a:rPr>
              <a:t>2</a:t>
            </a:r>
          </a:p>
        </p:txBody>
      </p:sp>
      <p:sp>
        <p:nvSpPr>
          <p:cNvPr id="61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17005049" y="5669512"/>
            <a:ext cx="5702531" cy="2139216"/>
          </a:xfrm>
          <a:prstGeom prst="rect">
            <a:avLst/>
          </a:prstGeom>
        </p:spPr>
        <p:txBody>
          <a:bodyPr/>
          <a:lstStyle>
            <a:lvl1pPr algn="ctr">
              <a:buNone/>
              <a:defRPr lang="en-US" sz="12301" b="1" kern="120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" charset="0"/>
              </a:defRPr>
            </a:lvl1pPr>
          </a:lstStyle>
          <a:p>
            <a:pPr algn="ctr"/>
            <a:r>
              <a:rPr lang="en-US" sz="12301" b="1" kern="120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</a:rPr>
              <a:t>3</a:t>
            </a:r>
          </a:p>
        </p:txBody>
      </p:sp>
      <p:sp>
        <p:nvSpPr>
          <p:cNvPr id="62" name="Content Placeholder 17"/>
          <p:cNvSpPr>
            <a:spLocks noGrp="1"/>
          </p:cNvSpPr>
          <p:nvPr>
            <p:ph sz="quarter" idx="14" hasCustomPrompt="1"/>
          </p:nvPr>
        </p:nvSpPr>
        <p:spPr>
          <a:xfrm>
            <a:off x="1676386" y="7436656"/>
            <a:ext cx="5702525" cy="912944"/>
          </a:xfrm>
          <a:prstGeom prst="rect">
            <a:avLst/>
          </a:prstGeom>
        </p:spPr>
        <p:txBody>
          <a:bodyPr/>
          <a:lstStyle>
            <a:lvl1pPr marL="0" marR="0" indent="-342906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2400" b="1" kern="1200" dirty="0" smtClean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</a:lstStyle>
          <a:p>
            <a:pPr algn="ctr"/>
            <a:r>
              <a:rPr lang="en-US" sz="2400" b="1" kern="1200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PLACEHOLDER SUBJECT INFORMATION</a:t>
            </a:r>
          </a:p>
        </p:txBody>
      </p:sp>
      <p:sp>
        <p:nvSpPr>
          <p:cNvPr id="63" name="Content Placeholder 17"/>
          <p:cNvSpPr>
            <a:spLocks noGrp="1"/>
          </p:cNvSpPr>
          <p:nvPr>
            <p:ph sz="quarter" idx="15" hasCustomPrompt="1"/>
          </p:nvPr>
        </p:nvSpPr>
        <p:spPr>
          <a:xfrm>
            <a:off x="9340708" y="7436656"/>
            <a:ext cx="5702525" cy="912944"/>
          </a:xfrm>
          <a:prstGeom prst="rect">
            <a:avLst/>
          </a:prstGeom>
        </p:spPr>
        <p:txBody>
          <a:bodyPr/>
          <a:lstStyle>
            <a:lvl1pPr marL="0" marR="0" indent="-342906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2400" b="1" kern="1200" baseline="0" dirty="0" smtClean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</a:lstStyle>
          <a:p>
            <a:pPr algn="ctr"/>
            <a:r>
              <a:rPr lang="en-US" sz="2400" b="1" kern="1200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PLACEHOLDER SUBJECT INFORMATION</a:t>
            </a:r>
          </a:p>
        </p:txBody>
      </p:sp>
      <p:sp>
        <p:nvSpPr>
          <p:cNvPr id="64" name="Content Placeholder 17"/>
          <p:cNvSpPr>
            <a:spLocks noGrp="1"/>
          </p:cNvSpPr>
          <p:nvPr>
            <p:ph sz="quarter" idx="16" hasCustomPrompt="1"/>
          </p:nvPr>
        </p:nvSpPr>
        <p:spPr>
          <a:xfrm>
            <a:off x="17005055" y="7436656"/>
            <a:ext cx="5702525" cy="912944"/>
          </a:xfrm>
          <a:prstGeom prst="rect">
            <a:avLst/>
          </a:prstGeom>
        </p:spPr>
        <p:txBody>
          <a:bodyPr/>
          <a:lstStyle>
            <a:lvl1pPr marL="0" marR="0" indent="-342906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2400" b="1" kern="1200" dirty="0" smtClean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</a:lstStyle>
          <a:p>
            <a:pPr algn="ctr"/>
            <a:r>
              <a:rPr lang="en-US" sz="2400" b="1" kern="1200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PLACEHOLDER SUBJECT INFORMATION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055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 userDrawn="1"/>
        </p:nvCxnSpPr>
        <p:spPr bwMode="auto">
          <a:xfrm flipH="1">
            <a:off x="14627676" y="9153996"/>
            <a:ext cx="3346344" cy="477908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 userDrawn="1"/>
        </p:nvCxnSpPr>
        <p:spPr bwMode="auto">
          <a:xfrm flipH="1">
            <a:off x="19514590" y="-184569"/>
            <a:ext cx="2821013" cy="4028829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 userDrawn="1"/>
        </p:nvCxnSpPr>
        <p:spPr bwMode="auto">
          <a:xfrm flipH="1">
            <a:off x="19783428" y="2735219"/>
            <a:ext cx="5432877" cy="7758949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 userDrawn="1"/>
        </p:nvCxnSpPr>
        <p:spPr bwMode="auto">
          <a:xfrm flipH="1">
            <a:off x="12356431" y="12574600"/>
            <a:ext cx="912931" cy="1303797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 userDrawn="1"/>
        </p:nvCxnSpPr>
        <p:spPr bwMode="auto">
          <a:xfrm flipH="1">
            <a:off x="22460421" y="-270180"/>
            <a:ext cx="1975264" cy="2820973"/>
          </a:xfrm>
          <a:prstGeom prst="line">
            <a:avLst/>
          </a:prstGeom>
          <a:solidFill>
            <a:srgbClr val="FFFFFF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 userDrawn="1"/>
        </p:nvCxnSpPr>
        <p:spPr bwMode="auto">
          <a:xfrm flipH="1">
            <a:off x="14836552" y="-1544860"/>
            <a:ext cx="5024699" cy="7176019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458201" y="0"/>
            <a:ext cx="15925800" cy="13703301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2" y="1395275"/>
            <a:ext cx="6050477" cy="75776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7200" b="1" i="0" kern="1200" baseline="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5" y="2150456"/>
            <a:ext cx="6050475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SUBJECT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2" y="3478742"/>
            <a:ext cx="6050477" cy="6854581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/>
            </a:pPr>
            <a:r>
              <a:rPr lang="en-US" dirty="0"/>
              <a:t>Text goes here</a:t>
            </a:r>
            <a:r>
              <a:rPr lang="is-IS" dirty="0"/>
              <a:t>…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 flipH="1">
            <a:off x="0" y="2974840"/>
            <a:ext cx="5273749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278716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 bwMode="auto">
          <a:xfrm flipH="1">
            <a:off x="14627676" y="9153996"/>
            <a:ext cx="3346344" cy="477908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 userDrawn="1"/>
        </p:nvCxnSpPr>
        <p:spPr bwMode="auto">
          <a:xfrm flipH="1">
            <a:off x="19514590" y="-184569"/>
            <a:ext cx="2821013" cy="4028829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 userDrawn="1"/>
        </p:nvCxnSpPr>
        <p:spPr bwMode="auto">
          <a:xfrm flipH="1">
            <a:off x="19783428" y="2735219"/>
            <a:ext cx="5432877" cy="7758949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 userDrawn="1"/>
        </p:nvCxnSpPr>
        <p:spPr bwMode="auto">
          <a:xfrm flipH="1">
            <a:off x="12356431" y="12574600"/>
            <a:ext cx="912931" cy="1303797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 userDrawn="1"/>
        </p:nvCxnSpPr>
        <p:spPr bwMode="auto">
          <a:xfrm flipH="1">
            <a:off x="22460421" y="-270180"/>
            <a:ext cx="1975264" cy="2820973"/>
          </a:xfrm>
          <a:prstGeom prst="line">
            <a:avLst/>
          </a:prstGeom>
          <a:solidFill>
            <a:srgbClr val="FFFFFF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 userDrawn="1"/>
        </p:nvCxnSpPr>
        <p:spPr bwMode="auto">
          <a:xfrm flipH="1">
            <a:off x="14836552" y="-1544860"/>
            <a:ext cx="5024699" cy="7176019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287335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013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51499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i="0" kern="1200" baseline="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PLACEHOLDER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4334966"/>
            <a:ext cx="21031200" cy="685458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/>
            </a:pPr>
            <a:r>
              <a:rPr lang="en-US" dirty="0"/>
              <a:t>Text goes here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of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2" y="1395275"/>
            <a:ext cx="6050477" cy="75776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7200" b="1" i="0" kern="1200" baseline="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5" y="2150456"/>
            <a:ext cx="6050475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SUBJECT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 flipH="1">
            <a:off x="0" y="2974840"/>
            <a:ext cx="5273749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Content Placeholder 2"/>
          <p:cNvSpPr>
            <a:spLocks noGrp="1"/>
          </p:cNvSpPr>
          <p:nvPr>
            <p:ph sz="quarter" idx="14"/>
          </p:nvPr>
        </p:nvSpPr>
        <p:spPr>
          <a:xfrm>
            <a:off x="3381583" y="3478740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15"/>
          </p:nvPr>
        </p:nvSpPr>
        <p:spPr>
          <a:xfrm>
            <a:off x="7944143" y="3478740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6"/>
          </p:nvPr>
        </p:nvSpPr>
        <p:spPr>
          <a:xfrm>
            <a:off x="12506703" y="3478740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quarter" idx="17"/>
          </p:nvPr>
        </p:nvSpPr>
        <p:spPr>
          <a:xfrm>
            <a:off x="17069263" y="3478740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2" name="Content Placeholder 2"/>
          <p:cNvSpPr>
            <a:spLocks noGrp="1"/>
          </p:cNvSpPr>
          <p:nvPr>
            <p:ph sz="quarter" idx="35"/>
          </p:nvPr>
        </p:nvSpPr>
        <p:spPr>
          <a:xfrm>
            <a:off x="3381583" y="8030346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3" name="Content Placeholder 2"/>
          <p:cNvSpPr>
            <a:spLocks noGrp="1"/>
          </p:cNvSpPr>
          <p:nvPr>
            <p:ph sz="quarter" idx="36"/>
          </p:nvPr>
        </p:nvSpPr>
        <p:spPr>
          <a:xfrm>
            <a:off x="7944143" y="8030346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4" name="Content Placeholder 2"/>
          <p:cNvSpPr>
            <a:spLocks noGrp="1"/>
          </p:cNvSpPr>
          <p:nvPr>
            <p:ph sz="quarter" idx="37"/>
          </p:nvPr>
        </p:nvSpPr>
        <p:spPr>
          <a:xfrm>
            <a:off x="12506703" y="8030346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5" name="Content Placeholder 2"/>
          <p:cNvSpPr>
            <a:spLocks noGrp="1"/>
          </p:cNvSpPr>
          <p:nvPr>
            <p:ph sz="quarter" idx="38"/>
          </p:nvPr>
        </p:nvSpPr>
        <p:spPr>
          <a:xfrm>
            <a:off x="17069263" y="8030346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6328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of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2" y="1395275"/>
            <a:ext cx="6050477" cy="75776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7200" b="1" i="0" kern="1200" baseline="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5" y="2150456"/>
            <a:ext cx="6050475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SUBJECT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 flipH="1">
            <a:off x="0" y="2974840"/>
            <a:ext cx="5273749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1676384" y="4389792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5"/>
          </p:nvPr>
        </p:nvSpPr>
        <p:spPr>
          <a:xfrm>
            <a:off x="5262376" y="4389792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6"/>
          </p:nvPr>
        </p:nvSpPr>
        <p:spPr>
          <a:xfrm>
            <a:off x="8848368" y="4389792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7"/>
          </p:nvPr>
        </p:nvSpPr>
        <p:spPr>
          <a:xfrm>
            <a:off x="12434360" y="4389792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8"/>
          </p:nvPr>
        </p:nvSpPr>
        <p:spPr>
          <a:xfrm>
            <a:off x="16020352" y="4389792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sz="quarter" idx="27"/>
          </p:nvPr>
        </p:nvSpPr>
        <p:spPr>
          <a:xfrm>
            <a:off x="19606347" y="4389792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2" name="Content Placeholder 2"/>
          <p:cNvSpPr>
            <a:spLocks noGrp="1"/>
          </p:cNvSpPr>
          <p:nvPr>
            <p:ph sz="quarter" idx="28"/>
          </p:nvPr>
        </p:nvSpPr>
        <p:spPr>
          <a:xfrm>
            <a:off x="1676384" y="7994944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3" name="Content Placeholder 2"/>
          <p:cNvSpPr>
            <a:spLocks noGrp="1"/>
          </p:cNvSpPr>
          <p:nvPr>
            <p:ph sz="quarter" idx="29"/>
          </p:nvPr>
        </p:nvSpPr>
        <p:spPr>
          <a:xfrm>
            <a:off x="5262376" y="7994944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30"/>
          </p:nvPr>
        </p:nvSpPr>
        <p:spPr>
          <a:xfrm>
            <a:off x="8848368" y="7994944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5" name="Content Placeholder 2"/>
          <p:cNvSpPr>
            <a:spLocks noGrp="1"/>
          </p:cNvSpPr>
          <p:nvPr>
            <p:ph sz="quarter" idx="31"/>
          </p:nvPr>
        </p:nvSpPr>
        <p:spPr>
          <a:xfrm>
            <a:off x="12434360" y="7994944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6" name="Content Placeholder 2"/>
          <p:cNvSpPr>
            <a:spLocks noGrp="1"/>
          </p:cNvSpPr>
          <p:nvPr>
            <p:ph sz="quarter" idx="32"/>
          </p:nvPr>
        </p:nvSpPr>
        <p:spPr>
          <a:xfrm>
            <a:off x="16020352" y="7994944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7" name="Content Placeholder 2"/>
          <p:cNvSpPr>
            <a:spLocks noGrp="1"/>
          </p:cNvSpPr>
          <p:nvPr>
            <p:ph sz="quarter" idx="33"/>
          </p:nvPr>
        </p:nvSpPr>
        <p:spPr>
          <a:xfrm>
            <a:off x="19606347" y="7994944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78669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d of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2" y="1395275"/>
            <a:ext cx="6050477" cy="75776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7200" b="1" i="0" kern="1200" baseline="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5" y="2150456"/>
            <a:ext cx="6050475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SUBJECT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 flipH="1">
            <a:off x="0" y="2974840"/>
            <a:ext cx="5273749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1676384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5"/>
          </p:nvPr>
        </p:nvSpPr>
        <p:spPr>
          <a:xfrm>
            <a:off x="4775187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6"/>
          </p:nvPr>
        </p:nvSpPr>
        <p:spPr>
          <a:xfrm>
            <a:off x="7873989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7"/>
          </p:nvPr>
        </p:nvSpPr>
        <p:spPr>
          <a:xfrm>
            <a:off x="10972792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8"/>
          </p:nvPr>
        </p:nvSpPr>
        <p:spPr>
          <a:xfrm>
            <a:off x="14071595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9"/>
          </p:nvPr>
        </p:nvSpPr>
        <p:spPr>
          <a:xfrm>
            <a:off x="17170397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quarter" idx="20"/>
          </p:nvPr>
        </p:nvSpPr>
        <p:spPr>
          <a:xfrm>
            <a:off x="20269200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1676384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22"/>
          </p:nvPr>
        </p:nvSpPr>
        <p:spPr>
          <a:xfrm>
            <a:off x="4775187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quarter" idx="23"/>
          </p:nvPr>
        </p:nvSpPr>
        <p:spPr>
          <a:xfrm>
            <a:off x="7873989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quarter" idx="24"/>
          </p:nvPr>
        </p:nvSpPr>
        <p:spPr>
          <a:xfrm>
            <a:off x="10972792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sz="quarter" idx="25"/>
          </p:nvPr>
        </p:nvSpPr>
        <p:spPr>
          <a:xfrm>
            <a:off x="14071595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26"/>
          </p:nvPr>
        </p:nvSpPr>
        <p:spPr>
          <a:xfrm>
            <a:off x="17170397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sz="quarter" idx="27"/>
          </p:nvPr>
        </p:nvSpPr>
        <p:spPr>
          <a:xfrm>
            <a:off x="20269200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sz="quarter" idx="28"/>
          </p:nvPr>
        </p:nvSpPr>
        <p:spPr>
          <a:xfrm>
            <a:off x="1676384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sz="quarter" idx="29"/>
          </p:nvPr>
        </p:nvSpPr>
        <p:spPr>
          <a:xfrm>
            <a:off x="4775187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7" name="Content Placeholder 2"/>
          <p:cNvSpPr>
            <a:spLocks noGrp="1"/>
          </p:cNvSpPr>
          <p:nvPr>
            <p:ph sz="quarter" idx="30"/>
          </p:nvPr>
        </p:nvSpPr>
        <p:spPr>
          <a:xfrm>
            <a:off x="7873989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8" name="Content Placeholder 2"/>
          <p:cNvSpPr>
            <a:spLocks noGrp="1"/>
          </p:cNvSpPr>
          <p:nvPr>
            <p:ph sz="quarter" idx="31"/>
          </p:nvPr>
        </p:nvSpPr>
        <p:spPr>
          <a:xfrm>
            <a:off x="10972792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9" name="Content Placeholder 2"/>
          <p:cNvSpPr>
            <a:spLocks noGrp="1"/>
          </p:cNvSpPr>
          <p:nvPr>
            <p:ph sz="quarter" idx="32"/>
          </p:nvPr>
        </p:nvSpPr>
        <p:spPr>
          <a:xfrm>
            <a:off x="14071595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0" name="Content Placeholder 2"/>
          <p:cNvSpPr>
            <a:spLocks noGrp="1"/>
          </p:cNvSpPr>
          <p:nvPr>
            <p:ph sz="quarter" idx="33"/>
          </p:nvPr>
        </p:nvSpPr>
        <p:spPr>
          <a:xfrm>
            <a:off x="17170397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1" name="Content Placeholder 2"/>
          <p:cNvSpPr>
            <a:spLocks noGrp="1"/>
          </p:cNvSpPr>
          <p:nvPr>
            <p:ph sz="quarter" idx="34"/>
          </p:nvPr>
        </p:nvSpPr>
        <p:spPr>
          <a:xfrm>
            <a:off x="20269200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959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2-Line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6"/>
          <p:cNvSpPr>
            <a:spLocks noGrp="1"/>
          </p:cNvSpPr>
          <p:nvPr>
            <p:ph type="title" hasCustomPrompt="1"/>
          </p:nvPr>
        </p:nvSpPr>
        <p:spPr>
          <a:xfrm>
            <a:off x="1832883" y="5443196"/>
            <a:ext cx="12496800" cy="2528307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1828778" rtl="0" eaLnBrk="0" fontAlgn="base" hangingPunct="0">
              <a:lnSpc>
                <a:spcPts val="96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lang="en-US" sz="12000" kern="1200" baseline="0" dirty="0" smtClean="0">
                <a:solidFill>
                  <a:srgbClr val="FFFFFF"/>
                </a:solidFill>
                <a:latin typeface="+mj-lt"/>
                <a:ea typeface="+mj-ea"/>
                <a:cs typeface="+mj-cs"/>
                <a:sym typeface="Proxima Nova Black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PLACEHOLDER TITLE</a:t>
            </a:r>
          </a:p>
        </p:txBody>
      </p:sp>
      <p:sp>
        <p:nvSpPr>
          <p:cNvPr id="12" name="Rectangle 11"/>
          <p:cNvSpPr>
            <a:spLocks/>
          </p:cNvSpPr>
          <p:nvPr userDrawn="1"/>
        </p:nvSpPr>
        <p:spPr bwMode="auto">
          <a:xfrm>
            <a:off x="1" y="5443192"/>
            <a:ext cx="228600" cy="2829616"/>
          </a:xfrm>
          <a:prstGeom prst="rect">
            <a:avLst/>
          </a:prstGeom>
          <a:solidFill>
            <a:srgbClr val="FE5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defTabSz="8255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1pPr>
            <a:lvl2pPr marL="742950" indent="-285750" defTabSz="8255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2pPr>
            <a:lvl3pPr marL="1143000" indent="-228600" defTabSz="8255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3pPr>
            <a:lvl4pPr marL="1600200" indent="-228600" defTabSz="8255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4pPr>
            <a:lvl5pPr marL="2057400" indent="-228600" defTabSz="8255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3200">
              <a:solidFill>
                <a:srgbClr val="FFFFFF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832887" y="7843523"/>
            <a:ext cx="11036451" cy="5300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0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" charset="0"/>
              </a:defRPr>
            </a:lvl1pPr>
            <a:lvl2pPr>
              <a:defRPr>
                <a:solidFill>
                  <a:srgbClr val="2D2D2D"/>
                </a:solidFill>
              </a:defRPr>
            </a:lvl2pPr>
          </a:lstStyle>
          <a:p>
            <a:pPr marL="0" marR="0" lvl="0" indent="-342898" algn="l" defTabSz="1828778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US" dirty="0"/>
              <a:t>PLACEHOLDER SUBTITLE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14387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FFFFFF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182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235" y="320677"/>
            <a:ext cx="22047200" cy="19494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472017"/>
      </p:ext>
    </p:extLst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154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51499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i="0" kern="1200" baseline="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PLACEHOLDER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4334966"/>
            <a:ext cx="21031200" cy="6854581"/>
          </a:xfrm>
          <a:prstGeom prst="rect">
            <a:avLst/>
          </a:prstGeom>
        </p:spPr>
        <p:txBody>
          <a:bodyPr lIns="0" tIns="0" rIns="0" bIns="0" anchor="ctr"/>
          <a:lstStyle>
            <a:lvl1pPr marL="457206" marR="0" indent="-457206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CambriaMath" charset="0"/>
              <a:buChar char="⎯"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dirty="0"/>
              <a:t>Text goes here</a:t>
            </a:r>
            <a:r>
              <a:rPr lang="is-IS" dirty="0"/>
              <a:t>…</a:t>
            </a:r>
          </a:p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is-IS" dirty="0"/>
              <a:t>Text goes here...</a:t>
            </a:r>
          </a:p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is-IS" dirty="0"/>
              <a:t>Text goes here...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Numb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51499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i="0" kern="1200" baseline="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PLACEHOLDER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4334966"/>
            <a:ext cx="21031200" cy="6854581"/>
          </a:xfrm>
          <a:prstGeom prst="rect">
            <a:avLst/>
          </a:prstGeom>
        </p:spPr>
        <p:txBody>
          <a:bodyPr lIns="0" tIns="0" rIns="0" bIns="0" anchor="ctr"/>
          <a:lstStyle>
            <a:lvl1pPr marL="609608" marR="0" indent="-609608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dirty="0"/>
              <a:t>Text goes here</a:t>
            </a:r>
            <a:r>
              <a:rPr lang="is-IS" dirty="0"/>
              <a:t>…</a:t>
            </a:r>
          </a:p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is-IS" dirty="0"/>
              <a:t>Text goes here...</a:t>
            </a:r>
          </a:p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is-IS" dirty="0"/>
              <a:t>Text goes here...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51499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i="0" kern="1200" baseline="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PLACEHOLDER SUBTITLE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 rot="5400000" flipH="1">
            <a:off x="11939816" y="6555181"/>
            <a:ext cx="504373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9DA0A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1676401" y="5669512"/>
            <a:ext cx="9534691" cy="2139216"/>
          </a:xfrm>
          <a:prstGeom prst="rect">
            <a:avLst/>
          </a:prstGeom>
        </p:spPr>
        <p:txBody>
          <a:bodyPr/>
          <a:lstStyle>
            <a:lvl1pPr marL="0" marR="0" indent="0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12301" b="1" kern="120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" charset="0"/>
              </a:defRPr>
            </a:lvl1pPr>
          </a:lstStyle>
          <a:p>
            <a:pPr algn="ctr"/>
            <a:r>
              <a:rPr lang="en-US" sz="12301" b="1" kern="120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</a:rPr>
              <a:t>1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2" hasCustomPrompt="1"/>
          </p:nvPr>
        </p:nvSpPr>
        <p:spPr>
          <a:xfrm>
            <a:off x="13172896" y="5669512"/>
            <a:ext cx="9534704" cy="2139216"/>
          </a:xfrm>
          <a:prstGeom prst="rect">
            <a:avLst/>
          </a:prstGeom>
        </p:spPr>
        <p:txBody>
          <a:bodyPr/>
          <a:lstStyle>
            <a:lvl1pPr algn="ctr">
              <a:buNone/>
              <a:defRPr lang="en-US" sz="12301" b="1" kern="120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" charset="0"/>
              </a:defRPr>
            </a:lvl1pPr>
          </a:lstStyle>
          <a:p>
            <a:pPr algn="ctr"/>
            <a:r>
              <a:rPr lang="en-US" sz="12301" b="1" kern="120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</a:rPr>
              <a:t>2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4" hasCustomPrompt="1"/>
          </p:nvPr>
        </p:nvSpPr>
        <p:spPr>
          <a:xfrm>
            <a:off x="1676405" y="7436656"/>
            <a:ext cx="9534683" cy="912944"/>
          </a:xfrm>
          <a:prstGeom prst="rect">
            <a:avLst/>
          </a:prstGeom>
        </p:spPr>
        <p:txBody>
          <a:bodyPr/>
          <a:lstStyle>
            <a:lvl1pPr marL="0" marR="0" indent="-342906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2400" b="1" kern="1200" baseline="0" dirty="0" smtClean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</a:lstStyle>
          <a:p>
            <a:pPr algn="ctr"/>
            <a:r>
              <a:rPr lang="en-US" sz="2400" b="1" kern="1200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PLACEHOLDER SUBJECT</a:t>
            </a:r>
          </a:p>
        </p:txBody>
      </p:sp>
      <p:sp>
        <p:nvSpPr>
          <p:cNvPr id="19" name="Content Placeholder 17"/>
          <p:cNvSpPr>
            <a:spLocks noGrp="1"/>
          </p:cNvSpPr>
          <p:nvPr>
            <p:ph sz="quarter" idx="15" hasCustomPrompt="1"/>
          </p:nvPr>
        </p:nvSpPr>
        <p:spPr>
          <a:xfrm>
            <a:off x="13172884" y="7436656"/>
            <a:ext cx="9534696" cy="912944"/>
          </a:xfrm>
          <a:prstGeom prst="rect">
            <a:avLst/>
          </a:prstGeom>
        </p:spPr>
        <p:txBody>
          <a:bodyPr/>
          <a:lstStyle>
            <a:lvl1pPr marL="0" marR="0" indent="-342906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2400" b="1" kern="1200" dirty="0" smtClean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</a:lstStyle>
          <a:p>
            <a:pPr algn="ctr"/>
            <a:r>
              <a:rPr lang="en-US" sz="2400" b="1" kern="1200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PLACEHOLDER SUBJECT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51499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i="0" kern="1200" baseline="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PLACEHOLDER SUBTITLE</a:t>
            </a:r>
          </a:p>
        </p:txBody>
      </p:sp>
      <p:cxnSp>
        <p:nvCxnSpPr>
          <p:cNvPr id="56" name="Straight Connector 55"/>
          <p:cNvCxnSpPr/>
          <p:nvPr userDrawn="1"/>
        </p:nvCxnSpPr>
        <p:spPr bwMode="auto">
          <a:xfrm rot="5400000" flipH="1">
            <a:off x="15771984" y="6555181"/>
            <a:ext cx="504373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/>
          <p:nvPr userDrawn="1"/>
        </p:nvCxnSpPr>
        <p:spPr bwMode="auto">
          <a:xfrm rot="5400000" flipH="1">
            <a:off x="8107643" y="6555181"/>
            <a:ext cx="504373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9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1676385" y="5669512"/>
            <a:ext cx="5702531" cy="2139216"/>
          </a:xfrm>
          <a:prstGeom prst="rect">
            <a:avLst/>
          </a:prstGeom>
        </p:spPr>
        <p:txBody>
          <a:bodyPr/>
          <a:lstStyle>
            <a:lvl1pPr algn="ctr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None/>
              <a:defRPr lang="en-US" sz="12301" b="1" kern="120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" charset="0"/>
              </a:defRPr>
            </a:lvl1pPr>
          </a:lstStyle>
          <a:p>
            <a:pPr algn="ctr"/>
            <a:r>
              <a:rPr lang="en-US" sz="12301" b="1" kern="120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</a:rPr>
              <a:t>1</a:t>
            </a:r>
          </a:p>
        </p:txBody>
      </p:sp>
      <p:sp>
        <p:nvSpPr>
          <p:cNvPr id="60" name="Content Placeholder 13"/>
          <p:cNvSpPr>
            <a:spLocks noGrp="1"/>
          </p:cNvSpPr>
          <p:nvPr>
            <p:ph sz="quarter" idx="12" hasCustomPrompt="1"/>
          </p:nvPr>
        </p:nvSpPr>
        <p:spPr>
          <a:xfrm>
            <a:off x="9340721" y="5669512"/>
            <a:ext cx="5702531" cy="2139216"/>
          </a:xfrm>
          <a:prstGeom prst="rect">
            <a:avLst/>
          </a:prstGeom>
        </p:spPr>
        <p:txBody>
          <a:bodyPr/>
          <a:lstStyle>
            <a:lvl1pPr algn="ctr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None/>
              <a:defRPr lang="en-US" sz="12301" b="1" kern="120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" charset="0"/>
              </a:defRPr>
            </a:lvl1pPr>
          </a:lstStyle>
          <a:p>
            <a:pPr algn="ctr"/>
            <a:r>
              <a:rPr lang="en-US" sz="12301" b="1" kern="120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</a:rPr>
              <a:t>2</a:t>
            </a:r>
          </a:p>
        </p:txBody>
      </p:sp>
      <p:sp>
        <p:nvSpPr>
          <p:cNvPr id="61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17005049" y="5669512"/>
            <a:ext cx="5702531" cy="2139216"/>
          </a:xfrm>
          <a:prstGeom prst="rect">
            <a:avLst/>
          </a:prstGeom>
        </p:spPr>
        <p:txBody>
          <a:bodyPr/>
          <a:lstStyle>
            <a:lvl1pPr algn="ctr">
              <a:buNone/>
              <a:defRPr lang="en-US" sz="12301" b="1" kern="120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" charset="0"/>
              </a:defRPr>
            </a:lvl1pPr>
          </a:lstStyle>
          <a:p>
            <a:pPr algn="ctr"/>
            <a:r>
              <a:rPr lang="en-US" sz="12301" b="1" kern="120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</a:rPr>
              <a:t>3</a:t>
            </a:r>
          </a:p>
        </p:txBody>
      </p:sp>
      <p:sp>
        <p:nvSpPr>
          <p:cNvPr id="62" name="Content Placeholder 17"/>
          <p:cNvSpPr>
            <a:spLocks noGrp="1"/>
          </p:cNvSpPr>
          <p:nvPr>
            <p:ph sz="quarter" idx="14" hasCustomPrompt="1"/>
          </p:nvPr>
        </p:nvSpPr>
        <p:spPr>
          <a:xfrm>
            <a:off x="1676386" y="7436656"/>
            <a:ext cx="5702525" cy="912944"/>
          </a:xfrm>
          <a:prstGeom prst="rect">
            <a:avLst/>
          </a:prstGeom>
        </p:spPr>
        <p:txBody>
          <a:bodyPr/>
          <a:lstStyle>
            <a:lvl1pPr marL="0" marR="0" indent="-342906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2400" b="1" kern="1200" dirty="0" smtClean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</a:lstStyle>
          <a:p>
            <a:pPr algn="ctr"/>
            <a:r>
              <a:rPr lang="en-US" sz="2400" b="1" kern="1200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PLACEHOLDER SUBJECT INFORMATION</a:t>
            </a:r>
          </a:p>
        </p:txBody>
      </p:sp>
      <p:sp>
        <p:nvSpPr>
          <p:cNvPr id="63" name="Content Placeholder 17"/>
          <p:cNvSpPr>
            <a:spLocks noGrp="1"/>
          </p:cNvSpPr>
          <p:nvPr>
            <p:ph sz="quarter" idx="15" hasCustomPrompt="1"/>
          </p:nvPr>
        </p:nvSpPr>
        <p:spPr>
          <a:xfrm>
            <a:off x="9340708" y="7436656"/>
            <a:ext cx="5702525" cy="912944"/>
          </a:xfrm>
          <a:prstGeom prst="rect">
            <a:avLst/>
          </a:prstGeom>
        </p:spPr>
        <p:txBody>
          <a:bodyPr/>
          <a:lstStyle>
            <a:lvl1pPr marL="0" marR="0" indent="-342906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2400" b="1" kern="1200" baseline="0" dirty="0" smtClean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</a:lstStyle>
          <a:p>
            <a:pPr algn="ctr"/>
            <a:r>
              <a:rPr lang="en-US" sz="2400" b="1" kern="1200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PLACEHOLDER SUBJECT INFORMATION</a:t>
            </a:r>
          </a:p>
        </p:txBody>
      </p:sp>
      <p:sp>
        <p:nvSpPr>
          <p:cNvPr id="64" name="Content Placeholder 17"/>
          <p:cNvSpPr>
            <a:spLocks noGrp="1"/>
          </p:cNvSpPr>
          <p:nvPr>
            <p:ph sz="quarter" idx="16" hasCustomPrompt="1"/>
          </p:nvPr>
        </p:nvSpPr>
        <p:spPr>
          <a:xfrm>
            <a:off x="17005055" y="7436656"/>
            <a:ext cx="5702525" cy="912944"/>
          </a:xfrm>
          <a:prstGeom prst="rect">
            <a:avLst/>
          </a:prstGeom>
        </p:spPr>
        <p:txBody>
          <a:bodyPr/>
          <a:lstStyle>
            <a:lvl1pPr marL="0" marR="0" indent="-342906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2400" b="1" kern="1200" dirty="0" smtClean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</a:lstStyle>
          <a:p>
            <a:pPr algn="ctr"/>
            <a:r>
              <a:rPr lang="en-US" sz="2400" b="1" kern="1200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PLACEHOLDER SUBJECT INFORMATION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 userDrawn="1"/>
        </p:nvCxnSpPr>
        <p:spPr bwMode="auto">
          <a:xfrm flipH="1">
            <a:off x="14627676" y="9153996"/>
            <a:ext cx="3346344" cy="477908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 userDrawn="1"/>
        </p:nvCxnSpPr>
        <p:spPr bwMode="auto">
          <a:xfrm flipH="1">
            <a:off x="19514590" y="-184569"/>
            <a:ext cx="2821013" cy="4028829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 userDrawn="1"/>
        </p:nvCxnSpPr>
        <p:spPr bwMode="auto">
          <a:xfrm flipH="1">
            <a:off x="19783428" y="2735219"/>
            <a:ext cx="5432877" cy="7758949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 userDrawn="1"/>
        </p:nvCxnSpPr>
        <p:spPr bwMode="auto">
          <a:xfrm flipH="1">
            <a:off x="12356431" y="12574600"/>
            <a:ext cx="912931" cy="1303797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 userDrawn="1"/>
        </p:nvCxnSpPr>
        <p:spPr bwMode="auto">
          <a:xfrm flipH="1">
            <a:off x="22460421" y="-270180"/>
            <a:ext cx="1975264" cy="2820973"/>
          </a:xfrm>
          <a:prstGeom prst="line">
            <a:avLst/>
          </a:prstGeom>
          <a:solidFill>
            <a:srgbClr val="FFFFFF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 userDrawn="1"/>
        </p:nvCxnSpPr>
        <p:spPr bwMode="auto">
          <a:xfrm flipH="1">
            <a:off x="14836552" y="-1544860"/>
            <a:ext cx="5024699" cy="7176019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458201" y="0"/>
            <a:ext cx="15925800" cy="13703301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2" y="1395275"/>
            <a:ext cx="6050477" cy="75776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7200" b="1" i="0" kern="1200" baseline="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5" y="2150456"/>
            <a:ext cx="6050475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SUBJECT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2" y="3478742"/>
            <a:ext cx="6050477" cy="6854581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/>
            </a:pPr>
            <a:r>
              <a:rPr lang="en-US" dirty="0"/>
              <a:t>Text goes here</a:t>
            </a:r>
            <a:r>
              <a:rPr lang="is-IS" dirty="0"/>
              <a:t>…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 flipH="1">
            <a:off x="0" y="2974840"/>
            <a:ext cx="5273749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 bwMode="auto">
          <a:xfrm flipH="1">
            <a:off x="14627676" y="9153996"/>
            <a:ext cx="3346344" cy="477908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 userDrawn="1"/>
        </p:nvCxnSpPr>
        <p:spPr bwMode="auto">
          <a:xfrm flipH="1">
            <a:off x="19514590" y="-184569"/>
            <a:ext cx="2821013" cy="4028829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 userDrawn="1"/>
        </p:nvCxnSpPr>
        <p:spPr bwMode="auto">
          <a:xfrm flipH="1">
            <a:off x="19783428" y="2735219"/>
            <a:ext cx="5432877" cy="7758949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 userDrawn="1"/>
        </p:nvCxnSpPr>
        <p:spPr bwMode="auto">
          <a:xfrm flipH="1">
            <a:off x="12356431" y="12574600"/>
            <a:ext cx="912931" cy="1303797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 userDrawn="1"/>
        </p:nvCxnSpPr>
        <p:spPr bwMode="auto">
          <a:xfrm flipH="1">
            <a:off x="22460421" y="-270180"/>
            <a:ext cx="1975264" cy="2820973"/>
          </a:xfrm>
          <a:prstGeom prst="line">
            <a:avLst/>
          </a:prstGeom>
          <a:solidFill>
            <a:srgbClr val="FFFFFF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 userDrawn="1"/>
        </p:nvCxnSpPr>
        <p:spPr bwMode="auto">
          <a:xfrm flipH="1">
            <a:off x="14836552" y="-1544860"/>
            <a:ext cx="5024699" cy="7176019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buNone/>
              <a:defRPr sz="3600" b="0" i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of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2" y="1395275"/>
            <a:ext cx="6050477" cy="75776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7200" b="1" i="0" kern="1200" baseline="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5" y="2150456"/>
            <a:ext cx="6050475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SUBJECT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 flipH="1">
            <a:off x="0" y="2974840"/>
            <a:ext cx="5273749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Content Placeholder 2"/>
          <p:cNvSpPr>
            <a:spLocks noGrp="1"/>
          </p:cNvSpPr>
          <p:nvPr>
            <p:ph sz="quarter" idx="14"/>
          </p:nvPr>
        </p:nvSpPr>
        <p:spPr>
          <a:xfrm>
            <a:off x="3381583" y="3478740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15"/>
          </p:nvPr>
        </p:nvSpPr>
        <p:spPr>
          <a:xfrm>
            <a:off x="7944143" y="3478740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6"/>
          </p:nvPr>
        </p:nvSpPr>
        <p:spPr>
          <a:xfrm>
            <a:off x="12506703" y="3478740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quarter" idx="17"/>
          </p:nvPr>
        </p:nvSpPr>
        <p:spPr>
          <a:xfrm>
            <a:off x="17069263" y="3478740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2" name="Content Placeholder 2"/>
          <p:cNvSpPr>
            <a:spLocks noGrp="1"/>
          </p:cNvSpPr>
          <p:nvPr>
            <p:ph sz="quarter" idx="35"/>
          </p:nvPr>
        </p:nvSpPr>
        <p:spPr>
          <a:xfrm>
            <a:off x="3381583" y="8030346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3" name="Content Placeholder 2"/>
          <p:cNvSpPr>
            <a:spLocks noGrp="1"/>
          </p:cNvSpPr>
          <p:nvPr>
            <p:ph sz="quarter" idx="36"/>
          </p:nvPr>
        </p:nvSpPr>
        <p:spPr>
          <a:xfrm>
            <a:off x="7944143" y="8030346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4" name="Content Placeholder 2"/>
          <p:cNvSpPr>
            <a:spLocks noGrp="1"/>
          </p:cNvSpPr>
          <p:nvPr>
            <p:ph sz="quarter" idx="37"/>
          </p:nvPr>
        </p:nvSpPr>
        <p:spPr>
          <a:xfrm>
            <a:off x="12506703" y="8030346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5" name="Content Placeholder 2"/>
          <p:cNvSpPr>
            <a:spLocks noGrp="1"/>
          </p:cNvSpPr>
          <p:nvPr>
            <p:ph sz="quarter" idx="38"/>
          </p:nvPr>
        </p:nvSpPr>
        <p:spPr>
          <a:xfrm>
            <a:off x="17069263" y="8030346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9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of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2" y="1395275"/>
            <a:ext cx="6050477" cy="75776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7200" b="1" i="0" kern="1200" baseline="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5" y="2150456"/>
            <a:ext cx="6050475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SUBJECT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 flipH="1">
            <a:off x="0" y="2974840"/>
            <a:ext cx="5273749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1676384" y="4389792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5"/>
          </p:nvPr>
        </p:nvSpPr>
        <p:spPr>
          <a:xfrm>
            <a:off x="5262376" y="4389792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6"/>
          </p:nvPr>
        </p:nvSpPr>
        <p:spPr>
          <a:xfrm>
            <a:off x="8848368" y="4389792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7"/>
          </p:nvPr>
        </p:nvSpPr>
        <p:spPr>
          <a:xfrm>
            <a:off x="12434360" y="4389792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8"/>
          </p:nvPr>
        </p:nvSpPr>
        <p:spPr>
          <a:xfrm>
            <a:off x="16020352" y="4389792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sz="quarter" idx="27"/>
          </p:nvPr>
        </p:nvSpPr>
        <p:spPr>
          <a:xfrm>
            <a:off x="19606347" y="4389792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2" name="Content Placeholder 2"/>
          <p:cNvSpPr>
            <a:spLocks noGrp="1"/>
          </p:cNvSpPr>
          <p:nvPr>
            <p:ph sz="quarter" idx="28"/>
          </p:nvPr>
        </p:nvSpPr>
        <p:spPr>
          <a:xfrm>
            <a:off x="1676384" y="7994944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3" name="Content Placeholder 2"/>
          <p:cNvSpPr>
            <a:spLocks noGrp="1"/>
          </p:cNvSpPr>
          <p:nvPr>
            <p:ph sz="quarter" idx="29"/>
          </p:nvPr>
        </p:nvSpPr>
        <p:spPr>
          <a:xfrm>
            <a:off x="5262376" y="7994944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30"/>
          </p:nvPr>
        </p:nvSpPr>
        <p:spPr>
          <a:xfrm>
            <a:off x="8848368" y="7994944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5" name="Content Placeholder 2"/>
          <p:cNvSpPr>
            <a:spLocks noGrp="1"/>
          </p:cNvSpPr>
          <p:nvPr>
            <p:ph sz="quarter" idx="31"/>
          </p:nvPr>
        </p:nvSpPr>
        <p:spPr>
          <a:xfrm>
            <a:off x="12434360" y="7994944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6" name="Content Placeholder 2"/>
          <p:cNvSpPr>
            <a:spLocks noGrp="1"/>
          </p:cNvSpPr>
          <p:nvPr>
            <p:ph sz="quarter" idx="32"/>
          </p:nvPr>
        </p:nvSpPr>
        <p:spPr>
          <a:xfrm>
            <a:off x="16020352" y="7994944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7" name="Content Placeholder 2"/>
          <p:cNvSpPr>
            <a:spLocks noGrp="1"/>
          </p:cNvSpPr>
          <p:nvPr>
            <p:ph sz="quarter" idx="33"/>
          </p:nvPr>
        </p:nvSpPr>
        <p:spPr>
          <a:xfrm>
            <a:off x="19606347" y="7994944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4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d of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2" y="1395275"/>
            <a:ext cx="6050477" cy="75776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7200" b="1" i="0" kern="1200" baseline="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5" y="2150456"/>
            <a:ext cx="6050475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SUBJECT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 flipH="1">
            <a:off x="0" y="2974840"/>
            <a:ext cx="5273749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1676384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5"/>
          </p:nvPr>
        </p:nvSpPr>
        <p:spPr>
          <a:xfrm>
            <a:off x="4775187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6"/>
          </p:nvPr>
        </p:nvSpPr>
        <p:spPr>
          <a:xfrm>
            <a:off x="7873989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7"/>
          </p:nvPr>
        </p:nvSpPr>
        <p:spPr>
          <a:xfrm>
            <a:off x="10972792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8"/>
          </p:nvPr>
        </p:nvSpPr>
        <p:spPr>
          <a:xfrm>
            <a:off x="14071595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9"/>
          </p:nvPr>
        </p:nvSpPr>
        <p:spPr>
          <a:xfrm>
            <a:off x="17170397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quarter" idx="20"/>
          </p:nvPr>
        </p:nvSpPr>
        <p:spPr>
          <a:xfrm>
            <a:off x="20269200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1676384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22"/>
          </p:nvPr>
        </p:nvSpPr>
        <p:spPr>
          <a:xfrm>
            <a:off x="4775187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quarter" idx="23"/>
          </p:nvPr>
        </p:nvSpPr>
        <p:spPr>
          <a:xfrm>
            <a:off x="7873989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quarter" idx="24"/>
          </p:nvPr>
        </p:nvSpPr>
        <p:spPr>
          <a:xfrm>
            <a:off x="10972792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sz="quarter" idx="25"/>
          </p:nvPr>
        </p:nvSpPr>
        <p:spPr>
          <a:xfrm>
            <a:off x="14071595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26"/>
          </p:nvPr>
        </p:nvSpPr>
        <p:spPr>
          <a:xfrm>
            <a:off x="17170397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sz="quarter" idx="27"/>
          </p:nvPr>
        </p:nvSpPr>
        <p:spPr>
          <a:xfrm>
            <a:off x="20269200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sz="quarter" idx="28"/>
          </p:nvPr>
        </p:nvSpPr>
        <p:spPr>
          <a:xfrm>
            <a:off x="1676384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sz="quarter" idx="29"/>
          </p:nvPr>
        </p:nvSpPr>
        <p:spPr>
          <a:xfrm>
            <a:off x="4775187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7" name="Content Placeholder 2"/>
          <p:cNvSpPr>
            <a:spLocks noGrp="1"/>
          </p:cNvSpPr>
          <p:nvPr>
            <p:ph sz="quarter" idx="30"/>
          </p:nvPr>
        </p:nvSpPr>
        <p:spPr>
          <a:xfrm>
            <a:off x="7873989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8" name="Content Placeholder 2"/>
          <p:cNvSpPr>
            <a:spLocks noGrp="1"/>
          </p:cNvSpPr>
          <p:nvPr>
            <p:ph sz="quarter" idx="31"/>
          </p:nvPr>
        </p:nvSpPr>
        <p:spPr>
          <a:xfrm>
            <a:off x="10972792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9" name="Content Placeholder 2"/>
          <p:cNvSpPr>
            <a:spLocks noGrp="1"/>
          </p:cNvSpPr>
          <p:nvPr>
            <p:ph sz="quarter" idx="32"/>
          </p:nvPr>
        </p:nvSpPr>
        <p:spPr>
          <a:xfrm>
            <a:off x="14071595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0" name="Content Placeholder 2"/>
          <p:cNvSpPr>
            <a:spLocks noGrp="1"/>
          </p:cNvSpPr>
          <p:nvPr>
            <p:ph sz="quarter" idx="33"/>
          </p:nvPr>
        </p:nvSpPr>
        <p:spPr>
          <a:xfrm>
            <a:off x="17170397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1" name="Content Placeholder 2"/>
          <p:cNvSpPr>
            <a:spLocks noGrp="1"/>
          </p:cNvSpPr>
          <p:nvPr>
            <p:ph sz="quarter" idx="34"/>
          </p:nvPr>
        </p:nvSpPr>
        <p:spPr>
          <a:xfrm>
            <a:off x="20269200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5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solidFill>
                  <a:srgbClr val="FE5002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600" cy="9110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22593219" y="12435243"/>
            <a:ext cx="1463200" cy="10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defTabSz="1828823" eaLnBrk="1" fontAlgn="auto" hangingPunct="1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latin typeface="Proxima Nova"/>
                <a:ea typeface="Proxima Nova"/>
                <a:cs typeface="Proxima Nova"/>
              </a:rPr>
              <a:pPr defTabSz="182882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>
              <a:latin typeface="Proxima Nova"/>
              <a:ea typeface="Proxima Nova"/>
              <a:cs typeface="Proxima Nov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FE5000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342" y="1943487"/>
            <a:ext cx="21951317" cy="707885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l">
              <a:buNone/>
              <a:defRPr cap="none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908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1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27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36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45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5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63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272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216347" y="3200407"/>
            <a:ext cx="17946288" cy="8610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345" y="1152043"/>
            <a:ext cx="22008483" cy="78790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764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06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6"/>
            <a:ext cx="21031200" cy="10668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6"/>
            <a:ext cx="21031200" cy="10668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6"/>
            <a:ext cx="21031200" cy="533400"/>
          </a:xfrm>
          <a:prstGeom prst="rect">
            <a:avLst/>
          </a:prstGeom>
        </p:spPr>
        <p:txBody>
          <a:bodyPr/>
          <a:lstStyle>
            <a:lvl1pPr>
              <a:buNone/>
              <a:defRPr sz="3600" b="0" i="0">
                <a:latin typeface="Proxima Nova" charset="0"/>
                <a:ea typeface="Proxima Nova" charset="0"/>
                <a:cs typeface="Proxima Nova" charset="0"/>
              </a:defRPr>
            </a:lvl1pPr>
            <a:lvl2pPr marL="342900" indent="0">
              <a:buNone/>
              <a:defRPr/>
            </a:lvl2pPr>
            <a:lvl3pPr marL="3429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buNone/>
              <a:defRPr sz="3600" b="0" i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1674813" y="3789364"/>
            <a:ext cx="15317787" cy="7848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eaLnBrk="1">
              <a:spcBef>
                <a:spcPts val="3600"/>
              </a:spcBef>
              <a:buSzPct val="100000"/>
              <a:buFont typeface="+mj-lt"/>
              <a:buNone/>
              <a:defRPr lang="en-US" sz="36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 eaLnBrk="1">
              <a:spcBef>
                <a:spcPts val="3600"/>
              </a:spcBef>
              <a:buSzPct val="100000"/>
              <a:buFontTx/>
              <a:buChar char="•"/>
              <a:defRPr/>
            </a:lvl2pPr>
            <a:lvl3pPr marL="342906" indent="0">
              <a:buFont typeface="+mj-lt"/>
              <a:buNone/>
              <a:defRPr/>
            </a:lvl3pPr>
            <a:lvl4pPr marL="685809" indent="0">
              <a:buFont typeface="+mj-lt"/>
              <a:buNone/>
              <a:defRPr/>
            </a:lvl4pPr>
            <a:lvl5pPr marL="685809" indent="0">
              <a:buFont typeface="+mj-lt"/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6"/>
            <a:ext cx="21031200" cy="10668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6"/>
            <a:ext cx="21031200" cy="533400"/>
          </a:xfrm>
          <a:prstGeom prst="rect">
            <a:avLst/>
          </a:prstGeom>
        </p:spPr>
        <p:txBody>
          <a:bodyPr/>
          <a:lstStyle>
            <a:lvl1pPr>
              <a:buNone/>
              <a:defRPr sz="3600" b="0" i="0">
                <a:latin typeface="Proxima Nova" charset="0"/>
                <a:ea typeface="Proxima Nova" charset="0"/>
                <a:cs typeface="Proxima Nova" charset="0"/>
              </a:defRPr>
            </a:lvl1pPr>
            <a:lvl2pPr marL="342900" indent="0">
              <a:buNone/>
              <a:defRPr/>
            </a:lvl2pPr>
            <a:lvl3pPr marL="3429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1674813" y="3789363"/>
            <a:ext cx="10212387" cy="7848600"/>
          </a:xfrm>
          <a:prstGeom prst="rect">
            <a:avLst/>
          </a:prstGeom>
        </p:spPr>
        <p:txBody>
          <a:bodyPr/>
          <a:lstStyle>
            <a:lvl1pPr marL="0" indent="0" eaLnBrk="1">
              <a:spcBef>
                <a:spcPts val="3600"/>
              </a:spcBef>
              <a:buSzPct val="100000"/>
              <a:buFont typeface="+mj-lt"/>
              <a:buNone/>
              <a:defRPr baseline="0"/>
            </a:lvl1pPr>
            <a:lvl2pPr marL="342900" indent="0" eaLnBrk="1">
              <a:spcBef>
                <a:spcPts val="3600"/>
              </a:spcBef>
              <a:buSzPct val="100000"/>
              <a:buFontTx/>
              <a:buChar char="•"/>
              <a:defRPr/>
            </a:lvl2pPr>
            <a:lvl3pPr marL="342900" indent="0">
              <a:buFont typeface="+mj-lt"/>
              <a:buNone/>
              <a:defRPr/>
            </a:lvl3pPr>
            <a:lvl4pPr marL="685800" indent="0">
              <a:buFont typeface="+mj-lt"/>
              <a:buNone/>
              <a:defRPr/>
            </a:lvl4pPr>
            <a:lvl5pPr marL="685800" indent="0">
              <a:buFont typeface="+mj-lt"/>
              <a:buNone/>
              <a:defRPr/>
            </a:lvl5pPr>
          </a:lstStyle>
          <a:p>
            <a:pPr eaLnBrk="1">
              <a:spcBef>
                <a:spcPts val="3600"/>
              </a:spcBef>
              <a:buSzPct val="100000"/>
              <a:defRPr/>
            </a:pPr>
            <a:r>
              <a:rPr lang="en-US" altLang="en-US" sz="4000" dirty="0">
                <a:solidFill>
                  <a:srgbClr val="9D9FA1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rPr>
              <a:t>Text goes here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12954000" y="3789363"/>
            <a:ext cx="9752013" cy="7848600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  <a:lvl2pPr marL="342900" indent="0">
              <a:buNone/>
              <a:defRPr/>
            </a:lvl2pPr>
            <a:lvl3pPr marL="3429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Images go here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6"/>
            <a:ext cx="21031200" cy="1066800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6"/>
            <a:ext cx="21031200" cy="533400"/>
          </a:xfrm>
          <a:prstGeom prst="rect">
            <a:avLst/>
          </a:prstGeom>
        </p:spPr>
        <p:txBody>
          <a:bodyPr/>
          <a:lstStyle>
            <a:lvl1pPr>
              <a:buNone/>
              <a:defRPr sz="3600" b="0" i="0">
                <a:latin typeface="Proxima Nova" charset="0"/>
                <a:ea typeface="Proxima Nova" charset="0"/>
                <a:cs typeface="Proxima Nova" charset="0"/>
              </a:defRPr>
            </a:lvl1pPr>
            <a:lvl2pPr marL="342900" indent="0">
              <a:buNone/>
              <a:defRPr/>
            </a:lvl2pPr>
            <a:lvl3pPr marL="3429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1674813" y="3789363"/>
            <a:ext cx="9752013" cy="7564437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  <a:lvl2pPr marL="342900" indent="0">
              <a:buNone/>
              <a:defRPr/>
            </a:lvl2pPr>
            <a:lvl3pPr marL="3429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Images go here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12979400" y="3789363"/>
            <a:ext cx="9752013" cy="7564437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  <a:lvl2pPr marL="342900" indent="0">
              <a:buNone/>
              <a:defRPr/>
            </a:lvl2pPr>
            <a:lvl3pPr marL="3429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Images go here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12192000" y="5562600"/>
            <a:ext cx="0" cy="350520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6"/>
            <a:ext cx="21031200" cy="1066800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6"/>
            <a:ext cx="21031200" cy="533400"/>
          </a:xfrm>
          <a:prstGeom prst="rect">
            <a:avLst/>
          </a:prstGeom>
        </p:spPr>
        <p:txBody>
          <a:bodyPr/>
          <a:lstStyle>
            <a:lvl1pPr>
              <a:buNone/>
              <a:defRPr sz="3600" b="0" i="0">
                <a:latin typeface="Proxima Nova" charset="0"/>
                <a:ea typeface="Proxima Nova" charset="0"/>
                <a:cs typeface="Proxima Nova" charset="0"/>
              </a:defRPr>
            </a:lvl1pPr>
            <a:lvl2pPr marL="342900" indent="0">
              <a:buNone/>
              <a:defRPr/>
            </a:lvl2pPr>
            <a:lvl3pPr marL="3429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1674813" y="3789363"/>
            <a:ext cx="5792787" cy="7564437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  <a:lvl2pPr marL="342900" indent="0">
              <a:buNone/>
              <a:defRPr/>
            </a:lvl2pPr>
            <a:lvl3pPr marL="3429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Images go here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294020" y="3789363"/>
            <a:ext cx="5792787" cy="7564437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  <a:lvl2pPr marL="342900" indent="0">
              <a:buNone/>
              <a:defRPr/>
            </a:lvl2pPr>
            <a:lvl3pPr marL="3429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Images go here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16913226" y="3789363"/>
            <a:ext cx="5792787" cy="7564437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  <a:lvl2pPr marL="342900" indent="0">
              <a:buNone/>
              <a:defRPr/>
            </a:lvl2pPr>
            <a:lvl3pPr marL="3429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Images go here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16002000" y="5562600"/>
            <a:ext cx="0" cy="350520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8382000" y="5562600"/>
            <a:ext cx="0" cy="350520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6"/>
            <a:ext cx="21031200" cy="1066800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6"/>
            <a:ext cx="21031200" cy="533400"/>
          </a:xfrm>
          <a:prstGeom prst="rect">
            <a:avLst/>
          </a:prstGeom>
        </p:spPr>
        <p:txBody>
          <a:bodyPr/>
          <a:lstStyle>
            <a:lvl1pPr>
              <a:buNone/>
              <a:defRPr sz="3600" b="0" i="0">
                <a:latin typeface="Proxima Nova" charset="0"/>
                <a:ea typeface="Proxima Nova" charset="0"/>
                <a:cs typeface="Proxima Nova" charset="0"/>
              </a:defRPr>
            </a:lvl1pPr>
            <a:lvl2pPr marL="342900" indent="0">
              <a:buNone/>
              <a:defRPr/>
            </a:lvl2pPr>
            <a:lvl3pPr marL="3429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1674813" y="3789363"/>
            <a:ext cx="3659187" cy="7564437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  <a:lvl2pPr marL="342900" indent="0">
              <a:buNone/>
              <a:defRPr/>
            </a:lvl2pPr>
            <a:lvl3pPr marL="3429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Images go here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17983200" y="5562600"/>
            <a:ext cx="0" cy="350520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6400800" y="5562600"/>
            <a:ext cx="0" cy="350520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Content Placeholder 8"/>
          <p:cNvSpPr>
            <a:spLocks noGrp="1"/>
          </p:cNvSpPr>
          <p:nvPr>
            <p:ph sz="quarter" idx="15" hasCustomPrompt="1"/>
          </p:nvPr>
        </p:nvSpPr>
        <p:spPr>
          <a:xfrm>
            <a:off x="19046826" y="3789363"/>
            <a:ext cx="3659187" cy="7564437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  <a:lvl2pPr marL="342900" indent="0">
              <a:buNone/>
              <a:defRPr/>
            </a:lvl2pPr>
            <a:lvl3pPr marL="3429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Images go here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13256155" y="3789363"/>
            <a:ext cx="3659187" cy="7564437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  <a:lvl2pPr marL="342900" indent="0">
              <a:buNone/>
              <a:defRPr/>
            </a:lvl2pPr>
            <a:lvl3pPr marL="3429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Images go here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auto">
          <a:xfrm>
            <a:off x="12192000" y="5562600"/>
            <a:ext cx="0" cy="350520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7465484" y="3789363"/>
            <a:ext cx="3659187" cy="7564437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  <a:lvl2pPr marL="342900" indent="0">
              <a:buNone/>
              <a:defRPr/>
            </a:lvl2pPr>
            <a:lvl3pPr marL="3429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Images go here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Full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12420600" y="-38100"/>
            <a:ext cx="11963400" cy="137414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809750" y="5011057"/>
            <a:ext cx="8362950" cy="841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buFontTx/>
              <a:buNone/>
              <a:defRPr sz="4800" b="1" i="0" baseline="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0" indent="0">
              <a:buFontTx/>
              <a:buNone/>
              <a:defRPr/>
            </a:lvl2pPr>
            <a:lvl3pPr marL="342900" indent="0">
              <a:buFontTx/>
              <a:buNone/>
              <a:defRPr/>
            </a:lvl3pPr>
            <a:lvl4pPr marL="685800" indent="0">
              <a:buFontTx/>
              <a:buNone/>
              <a:defRPr/>
            </a:lvl4pPr>
            <a:lvl5pPr marL="685800" indent="0">
              <a:buFontTx/>
              <a:buNone/>
              <a:defRPr/>
            </a:lvl5pPr>
          </a:lstStyle>
          <a:p>
            <a:pPr lvl="0"/>
            <a:r>
              <a:rPr lang="en-US" dirty="0"/>
              <a:t>PHOTO TITLE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809751" y="5852432"/>
            <a:ext cx="8362949" cy="2935968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3600" b="0" i="0" baseline="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0" indent="0" algn="r">
              <a:buFontTx/>
              <a:buNone/>
              <a:defRPr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342900" indent="0" algn="r">
              <a:buFontTx/>
              <a:buNone/>
              <a:defRPr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685800" indent="0" algn="r">
              <a:buFontTx/>
              <a:buNone/>
              <a:defRPr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685800" indent="0" algn="r">
              <a:buFontTx/>
              <a:buNone/>
              <a:defRPr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Photo description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11277600" y="5011057"/>
            <a:ext cx="0" cy="3777343"/>
          </a:xfrm>
          <a:prstGeom prst="line">
            <a:avLst/>
          </a:prstGeom>
          <a:solidFill>
            <a:srgbClr val="FFFFFF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6345" y="1152043"/>
            <a:ext cx="22008483" cy="78790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99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+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12420600" y="-38100"/>
            <a:ext cx="11963400" cy="137414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809750" y="5011057"/>
            <a:ext cx="8362950" cy="841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buFontTx/>
              <a:buNone/>
              <a:defRPr sz="4800" b="1" i="0" baseline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0" indent="0">
              <a:buFontTx/>
              <a:buNone/>
              <a:defRPr/>
            </a:lvl2pPr>
            <a:lvl3pPr marL="342900" indent="0">
              <a:buFontTx/>
              <a:buNone/>
              <a:defRPr/>
            </a:lvl3pPr>
            <a:lvl4pPr marL="685800" indent="0">
              <a:buFontTx/>
              <a:buNone/>
              <a:defRPr/>
            </a:lvl4pPr>
            <a:lvl5pPr marL="685800" indent="0">
              <a:buFontTx/>
              <a:buNone/>
              <a:defRPr/>
            </a:lvl5pPr>
          </a:lstStyle>
          <a:p>
            <a:pPr lvl="0"/>
            <a:r>
              <a:rPr lang="en-US" dirty="0"/>
              <a:t>PHOTO TITLE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809751" y="5852432"/>
            <a:ext cx="8362949" cy="2935968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3600" b="0" i="0" baseline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0" indent="0" algn="r">
              <a:buFontTx/>
              <a:buNone/>
              <a:defRPr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342900" indent="0" algn="r">
              <a:buFontTx/>
              <a:buNone/>
              <a:defRPr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685800" indent="0" algn="r">
              <a:buFontTx/>
              <a:buNone/>
              <a:defRPr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685800" indent="0" algn="r">
              <a:buFontTx/>
              <a:buNone/>
              <a:defRPr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Photo description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11277600" y="5011057"/>
            <a:ext cx="0" cy="3777343"/>
          </a:xfrm>
          <a:prstGeom prst="line">
            <a:avLst/>
          </a:prstGeom>
          <a:solidFill>
            <a:srgbClr val="FFFFFF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519918" y="5791200"/>
            <a:ext cx="17197137" cy="1566028"/>
          </a:xfrm>
          <a:prstGeom prst="rect">
            <a:avLst/>
          </a:prstGeom>
        </p:spPr>
        <p:txBody>
          <a:bodyPr/>
          <a:lstStyle>
            <a:lvl1pPr>
              <a:defRPr sz="14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PLACEHOLDER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1519918" y="7357228"/>
            <a:ext cx="17197388" cy="485274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3600"/>
            </a:lvl1pPr>
            <a:lvl2pPr marL="342900" indent="0">
              <a:buFontTx/>
              <a:buNone/>
              <a:defRPr/>
            </a:lvl2pPr>
            <a:lvl3pPr marL="342900" indent="0">
              <a:buFontTx/>
              <a:buNone/>
              <a:defRPr/>
            </a:lvl3pPr>
            <a:lvl4pPr marL="685800" indent="0">
              <a:buFontTx/>
              <a:buNone/>
              <a:defRPr/>
            </a:lvl4pPr>
            <a:lvl5pPr marL="685800" indent="0">
              <a:buFontTx/>
              <a:buNone/>
              <a:defRPr/>
            </a:lvl5pPr>
          </a:lstStyle>
          <a:p>
            <a:pPr lvl="0"/>
            <a:r>
              <a:rPr lang="en-US" dirty="0"/>
              <a:t>PLACEHOLDER SUBHEAD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216345" y="3200400"/>
            <a:ext cx="21951316" cy="8610600"/>
          </a:xfrm>
          <a:prstGeom prst="rect">
            <a:avLst/>
          </a:prstGeom>
        </p:spPr>
        <p:txBody>
          <a:bodyPr lIns="182907" tIns="91454" rIns="182907" bIns="91454"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216343" y="1152044"/>
            <a:ext cx="21951316" cy="787908"/>
          </a:xfrm>
          <a:prstGeom prst="rect">
            <a:avLst/>
          </a:prstGeom>
        </p:spPr>
        <p:txBody>
          <a:bodyPr lIns="182907" tIns="91454" rIns="182907" bIns="9145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1"/>
          </p:nvPr>
        </p:nvSpPr>
        <p:spPr>
          <a:xfrm>
            <a:off x="1216343" y="1943587"/>
            <a:ext cx="21951316" cy="707886"/>
          </a:xfrm>
          <a:prstGeom prst="rect">
            <a:avLst/>
          </a:prstGeom>
        </p:spPr>
        <p:txBody>
          <a:bodyPr wrap="none" lIns="0" tIns="91454" rIns="0" bIns="91454">
            <a:noAutofit/>
          </a:bodyPr>
          <a:lstStyle>
            <a:lvl1pPr marL="0" indent="0" algn="l">
              <a:buNone/>
              <a:defRPr sz="4800" cap="none" baseline="0">
                <a:solidFill>
                  <a:schemeClr val="accent6"/>
                </a:solidFill>
                <a:latin typeface="+mn-lt"/>
              </a:defRPr>
            </a:lvl1pPr>
            <a:lvl2pPr marL="9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9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8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1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6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buNone/>
              <a:defRPr sz="3600" b="0" i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1674813" y="3789364"/>
            <a:ext cx="15317787" cy="7848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922878" indent="-922878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CambriaMath" charset="0"/>
              <a:buChar char="⎯"/>
              <a:tabLst/>
              <a:defRPr lang="is-IS" sz="3600" b="0" i="0" kern="1200" baseline="0" dirty="0" smtClean="0">
                <a:solidFill>
                  <a:srgbClr val="222222"/>
                </a:solidFill>
                <a:latin typeface="Proxima Nova Medium" charset="0"/>
                <a:ea typeface="Proxima Nova Medium" charset="0"/>
                <a:cs typeface="Proxima Nova Medium" charset="0"/>
                <a:sym typeface="Proxima Nova" charset="0"/>
              </a:defRPr>
            </a:lvl1pPr>
            <a:lvl2pPr marL="1828823" indent="-910179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CambriaMath" charset="0"/>
              <a:buChar char="⎯"/>
              <a:tabLst/>
              <a:defRPr lang="is-IS" sz="3200" b="0" i="0" kern="1200" baseline="0" dirty="0" smtClean="0">
                <a:solidFill>
                  <a:schemeClr val="tx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2pPr>
            <a:lvl3pPr marL="2751701" marR="0" indent="-910179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>
                <a:schemeClr val="accent6"/>
              </a:buClr>
              <a:buSzPct val="100000"/>
              <a:buFont typeface="CambriaMath" charset="0"/>
              <a:buChar char="⎯"/>
              <a:tabLst/>
              <a:defRPr lang="en-US" sz="3200" b="0" i="0" kern="1200" baseline="0" dirty="0" smtClean="0">
                <a:solidFill>
                  <a:schemeClr val="accent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3pPr>
            <a:lvl4pPr marL="685809" indent="0">
              <a:buFont typeface="+mj-lt"/>
              <a:buNone/>
              <a:defRPr/>
            </a:lvl4pPr>
            <a:lvl5pPr marL="685809" indent="0">
              <a:buFont typeface="+mj-lt"/>
              <a:buNone/>
              <a:defRPr/>
            </a:lvl5pPr>
          </a:lstStyle>
          <a:p>
            <a:pPr marL="914411" lvl="0" indent="-914411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</a:pPr>
            <a:r>
              <a:rPr lang="en-US" dirty="0"/>
              <a:t>Level One Bullet</a:t>
            </a:r>
          </a:p>
          <a:p>
            <a:pPr marL="1820356" lvl="1" indent="-914411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</a:pPr>
            <a:r>
              <a:rPr lang="en-US" dirty="0"/>
              <a:t>Level Two Bullet</a:t>
            </a:r>
          </a:p>
          <a:p>
            <a:pPr marL="2743234" lvl="2" indent="-914411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</a:pPr>
            <a:r>
              <a:rPr lang="en-US" dirty="0"/>
              <a:t>Level Three Bullet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345" y="1152043"/>
            <a:ext cx="22008483" cy="78790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0"/>
          </p:nvPr>
        </p:nvSpPr>
        <p:spPr>
          <a:xfrm>
            <a:off x="1216342" y="1943695"/>
            <a:ext cx="21951317" cy="707885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l">
              <a:buNone/>
              <a:defRPr sz="4800" cap="none" baseline="0">
                <a:solidFill>
                  <a:schemeClr val="accent6"/>
                </a:solidFill>
                <a:latin typeface="+mn-lt"/>
              </a:defRPr>
            </a:lvl1pPr>
            <a:lvl2pPr marL="912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6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39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2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64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78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1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04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79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 baseline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buNone/>
              <a:defRPr sz="3600" b="0" i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1674815" y="3789363"/>
            <a:ext cx="9752013" cy="756443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  <a:defRPr lang="en-US" sz="36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12979402" y="3789363"/>
            <a:ext cx="9752013" cy="756443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  <a:defRPr lang="en-US" sz="36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</a:t>
            </a:r>
            <a:r>
              <a:rPr lang="is-IS" dirty="0"/>
              <a:t>…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12192000" y="5562600"/>
            <a:ext cx="0" cy="350520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 baseline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buNone/>
              <a:defRPr sz="3600" b="0" i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1674815" y="3789363"/>
            <a:ext cx="5792787" cy="7564437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6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294023" y="3789363"/>
            <a:ext cx="5792787" cy="7564437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6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16913228" y="3789363"/>
            <a:ext cx="5792787" cy="7564437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6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16002000" y="5562600"/>
            <a:ext cx="0" cy="350520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8382000" y="5562600"/>
            <a:ext cx="0" cy="350520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ur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 baseline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buNone/>
              <a:defRPr sz="3600" b="0" i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1674815" y="3789363"/>
            <a:ext cx="3659187" cy="756443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17983200" y="5562600"/>
            <a:ext cx="0" cy="350520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6400800" y="5562600"/>
            <a:ext cx="0" cy="350520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Content Placeholder 8"/>
          <p:cNvSpPr>
            <a:spLocks noGrp="1"/>
          </p:cNvSpPr>
          <p:nvPr>
            <p:ph sz="quarter" idx="15" hasCustomPrompt="1"/>
          </p:nvPr>
        </p:nvSpPr>
        <p:spPr>
          <a:xfrm>
            <a:off x="19046828" y="3789363"/>
            <a:ext cx="3659187" cy="756443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13256156" y="3789363"/>
            <a:ext cx="3659187" cy="756443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auto">
          <a:xfrm>
            <a:off x="12192000" y="5562600"/>
            <a:ext cx="0" cy="350520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7465487" y="3789363"/>
            <a:ext cx="3659187" cy="756443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880422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kern="1200" baseline="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t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51499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i="0" kern="1200" baseline="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PLACEHOLDER SUBTITLE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51499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i="0" kern="1200" baseline="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PLACEHOLDER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4334966"/>
            <a:ext cx="21031200" cy="685458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/>
            </a:pPr>
            <a:r>
              <a:rPr lang="en-US" dirty="0"/>
              <a:t>Text goes here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Bulle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51499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i="0" kern="1200" baseline="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PLACEHOLDER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4334966"/>
            <a:ext cx="21031200" cy="6854581"/>
          </a:xfrm>
          <a:prstGeom prst="rect">
            <a:avLst/>
          </a:prstGeom>
        </p:spPr>
        <p:txBody>
          <a:bodyPr lIns="0" tIns="0" rIns="0" bIns="0" anchor="ctr"/>
          <a:lstStyle>
            <a:lvl1pPr marL="457206" marR="0" indent="-457206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CambriaMath" charset="0"/>
              <a:buChar char="⎯"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dirty="0"/>
              <a:t>Text goes here</a:t>
            </a:r>
            <a:r>
              <a:rPr lang="is-IS" dirty="0"/>
              <a:t>…</a:t>
            </a:r>
          </a:p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is-IS" dirty="0"/>
              <a:t>Text goes here...</a:t>
            </a:r>
          </a:p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is-IS" dirty="0"/>
              <a:t>Text goes here...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Numb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51499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i="0" kern="1200" baseline="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PLACEHOLDER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4334966"/>
            <a:ext cx="21031200" cy="6854581"/>
          </a:xfrm>
          <a:prstGeom prst="rect">
            <a:avLst/>
          </a:prstGeom>
        </p:spPr>
        <p:txBody>
          <a:bodyPr lIns="0" tIns="0" rIns="0" bIns="0" anchor="ctr"/>
          <a:lstStyle>
            <a:lvl1pPr marL="609608" marR="0" indent="-609608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dirty="0"/>
              <a:t>Text goes here</a:t>
            </a:r>
            <a:r>
              <a:rPr lang="is-IS" dirty="0"/>
              <a:t>…</a:t>
            </a:r>
          </a:p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is-IS" dirty="0"/>
              <a:t>Text goes here...</a:t>
            </a:r>
          </a:p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is-IS" dirty="0"/>
              <a:t>Text goes here...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buNone/>
              <a:defRPr sz="3600" b="0" i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1674813" y="3789364"/>
            <a:ext cx="15317787" cy="7848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914411" indent="-914411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AutoNum type="arabicPeriod"/>
              <a:defRPr lang="is-IS" sz="3600" b="0" i="0" kern="1200" baseline="0" dirty="0" smtClean="0">
                <a:solidFill>
                  <a:schemeClr val="tx2"/>
                </a:solidFill>
                <a:latin typeface="Proxima Nova Medium" charset="0"/>
                <a:ea typeface="Proxima Nova Medium" charset="0"/>
                <a:cs typeface="Proxima Nova Medium" charset="0"/>
                <a:sym typeface="Proxima Nova" charset="0"/>
              </a:defRPr>
            </a:lvl1pPr>
            <a:lvl2pPr marL="1833058" indent="-905945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AutoNum type="arabicPeriod"/>
              <a:tabLst/>
              <a:defRPr lang="is-IS" sz="3200" b="0" i="0" kern="1200" baseline="0" dirty="0" smtClean="0">
                <a:solidFill>
                  <a:schemeClr val="tx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2pPr>
            <a:lvl3pPr marL="2751701" indent="-918646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AutoNum type="arabicPeriod"/>
              <a:tabLst/>
              <a:defRPr lang="en-US" sz="3200" b="0" i="0" kern="1200" baseline="0" dirty="0" smtClean="0">
                <a:solidFill>
                  <a:schemeClr val="accent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3pPr>
            <a:lvl4pPr marL="685809" indent="0">
              <a:buFont typeface="+mj-lt"/>
              <a:buNone/>
              <a:defRPr/>
            </a:lvl4pPr>
            <a:lvl5pPr marL="685809" indent="0">
              <a:buFont typeface="+mj-lt"/>
              <a:buNone/>
              <a:defRPr/>
            </a:lvl5pPr>
          </a:lstStyle>
          <a:p>
            <a:pPr marL="914411" lvl="0" indent="-914411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</a:pPr>
            <a:r>
              <a:rPr lang="en-US" dirty="0"/>
              <a:t>Level One Number</a:t>
            </a:r>
          </a:p>
          <a:p>
            <a:pPr marL="1833058" lvl="1" indent="-914411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</a:pPr>
            <a:r>
              <a:rPr lang="en-US" dirty="0"/>
              <a:t>Level Two Number</a:t>
            </a:r>
          </a:p>
          <a:p>
            <a:pPr marL="2751701" lvl="2" indent="-914411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</a:pPr>
            <a:r>
              <a:rPr lang="en-US" dirty="0"/>
              <a:t>Level Three Number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51499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i="0" kern="1200" baseline="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PLACEHOLDER SUBTITLE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 rot="5400000" flipH="1">
            <a:off x="11939816" y="6555181"/>
            <a:ext cx="504373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9DA0A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1676401" y="5669512"/>
            <a:ext cx="9534691" cy="2139216"/>
          </a:xfrm>
          <a:prstGeom prst="rect">
            <a:avLst/>
          </a:prstGeom>
        </p:spPr>
        <p:txBody>
          <a:bodyPr/>
          <a:lstStyle>
            <a:lvl1pPr marL="0" marR="0" indent="0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12301" b="1" kern="120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" charset="0"/>
              </a:defRPr>
            </a:lvl1pPr>
          </a:lstStyle>
          <a:p>
            <a:pPr algn="ctr"/>
            <a:r>
              <a:rPr lang="en-US" sz="12301" b="1" kern="120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</a:rPr>
              <a:t>1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2" hasCustomPrompt="1"/>
          </p:nvPr>
        </p:nvSpPr>
        <p:spPr>
          <a:xfrm>
            <a:off x="13172896" y="5669512"/>
            <a:ext cx="9534704" cy="2139216"/>
          </a:xfrm>
          <a:prstGeom prst="rect">
            <a:avLst/>
          </a:prstGeom>
        </p:spPr>
        <p:txBody>
          <a:bodyPr/>
          <a:lstStyle>
            <a:lvl1pPr algn="ctr">
              <a:buNone/>
              <a:defRPr lang="en-US" sz="12301" b="1" kern="120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" charset="0"/>
              </a:defRPr>
            </a:lvl1pPr>
          </a:lstStyle>
          <a:p>
            <a:pPr algn="ctr"/>
            <a:r>
              <a:rPr lang="en-US" sz="12301" b="1" kern="120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</a:rPr>
              <a:t>2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4" hasCustomPrompt="1"/>
          </p:nvPr>
        </p:nvSpPr>
        <p:spPr>
          <a:xfrm>
            <a:off x="1676405" y="7436656"/>
            <a:ext cx="9534683" cy="912944"/>
          </a:xfrm>
          <a:prstGeom prst="rect">
            <a:avLst/>
          </a:prstGeom>
        </p:spPr>
        <p:txBody>
          <a:bodyPr/>
          <a:lstStyle>
            <a:lvl1pPr marL="0" marR="0" indent="-342906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2400" b="1" kern="1200" baseline="0" dirty="0" smtClean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</a:lstStyle>
          <a:p>
            <a:pPr algn="ctr"/>
            <a:r>
              <a:rPr lang="en-US" sz="2400" b="1" kern="1200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PLACEHOLDER SUBJECT</a:t>
            </a:r>
          </a:p>
        </p:txBody>
      </p:sp>
      <p:sp>
        <p:nvSpPr>
          <p:cNvPr id="19" name="Content Placeholder 17"/>
          <p:cNvSpPr>
            <a:spLocks noGrp="1"/>
          </p:cNvSpPr>
          <p:nvPr>
            <p:ph sz="quarter" idx="15" hasCustomPrompt="1"/>
          </p:nvPr>
        </p:nvSpPr>
        <p:spPr>
          <a:xfrm>
            <a:off x="13172884" y="7436656"/>
            <a:ext cx="9534696" cy="912944"/>
          </a:xfrm>
          <a:prstGeom prst="rect">
            <a:avLst/>
          </a:prstGeom>
        </p:spPr>
        <p:txBody>
          <a:bodyPr/>
          <a:lstStyle>
            <a:lvl1pPr marL="0" marR="0" indent="-342906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2400" b="1" kern="1200" dirty="0" smtClean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</a:lstStyle>
          <a:p>
            <a:pPr algn="ctr"/>
            <a:r>
              <a:rPr lang="en-US" sz="2400" b="1" kern="1200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PLACEHOLDER SUBJECT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51499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i="0" kern="1200" baseline="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PLACEHOLDER SUBTITLE</a:t>
            </a:r>
          </a:p>
        </p:txBody>
      </p:sp>
      <p:cxnSp>
        <p:nvCxnSpPr>
          <p:cNvPr id="56" name="Straight Connector 55"/>
          <p:cNvCxnSpPr/>
          <p:nvPr userDrawn="1"/>
        </p:nvCxnSpPr>
        <p:spPr bwMode="auto">
          <a:xfrm rot="5400000" flipH="1">
            <a:off x="15771984" y="6555181"/>
            <a:ext cx="504373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/>
          <p:nvPr userDrawn="1"/>
        </p:nvCxnSpPr>
        <p:spPr bwMode="auto">
          <a:xfrm rot="5400000" flipH="1">
            <a:off x="8107643" y="6555181"/>
            <a:ext cx="504373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9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1676385" y="5669512"/>
            <a:ext cx="5702531" cy="2139216"/>
          </a:xfrm>
          <a:prstGeom prst="rect">
            <a:avLst/>
          </a:prstGeom>
        </p:spPr>
        <p:txBody>
          <a:bodyPr/>
          <a:lstStyle>
            <a:lvl1pPr algn="ctr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None/>
              <a:defRPr lang="en-US" sz="12301" b="1" kern="120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" charset="0"/>
              </a:defRPr>
            </a:lvl1pPr>
          </a:lstStyle>
          <a:p>
            <a:pPr algn="ctr"/>
            <a:r>
              <a:rPr lang="en-US" sz="12301" b="1" kern="120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</a:rPr>
              <a:t>1</a:t>
            </a:r>
          </a:p>
        </p:txBody>
      </p:sp>
      <p:sp>
        <p:nvSpPr>
          <p:cNvPr id="60" name="Content Placeholder 13"/>
          <p:cNvSpPr>
            <a:spLocks noGrp="1"/>
          </p:cNvSpPr>
          <p:nvPr>
            <p:ph sz="quarter" idx="12" hasCustomPrompt="1"/>
          </p:nvPr>
        </p:nvSpPr>
        <p:spPr>
          <a:xfrm>
            <a:off x="9340721" y="5669512"/>
            <a:ext cx="5702531" cy="2139216"/>
          </a:xfrm>
          <a:prstGeom prst="rect">
            <a:avLst/>
          </a:prstGeom>
        </p:spPr>
        <p:txBody>
          <a:bodyPr/>
          <a:lstStyle>
            <a:lvl1pPr algn="ctr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None/>
              <a:defRPr lang="en-US" sz="12301" b="1" kern="120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" charset="0"/>
              </a:defRPr>
            </a:lvl1pPr>
          </a:lstStyle>
          <a:p>
            <a:pPr algn="ctr"/>
            <a:r>
              <a:rPr lang="en-US" sz="12301" b="1" kern="120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</a:rPr>
              <a:t>2</a:t>
            </a:r>
          </a:p>
        </p:txBody>
      </p:sp>
      <p:sp>
        <p:nvSpPr>
          <p:cNvPr id="61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17005049" y="5669512"/>
            <a:ext cx="5702531" cy="2139216"/>
          </a:xfrm>
          <a:prstGeom prst="rect">
            <a:avLst/>
          </a:prstGeom>
        </p:spPr>
        <p:txBody>
          <a:bodyPr/>
          <a:lstStyle>
            <a:lvl1pPr algn="ctr">
              <a:buNone/>
              <a:defRPr lang="en-US" sz="12301" b="1" kern="120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" charset="0"/>
              </a:defRPr>
            </a:lvl1pPr>
          </a:lstStyle>
          <a:p>
            <a:pPr algn="ctr"/>
            <a:r>
              <a:rPr lang="en-US" sz="12301" b="1" kern="120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</a:rPr>
              <a:t>3</a:t>
            </a:r>
          </a:p>
        </p:txBody>
      </p:sp>
      <p:sp>
        <p:nvSpPr>
          <p:cNvPr id="62" name="Content Placeholder 17"/>
          <p:cNvSpPr>
            <a:spLocks noGrp="1"/>
          </p:cNvSpPr>
          <p:nvPr>
            <p:ph sz="quarter" idx="14" hasCustomPrompt="1"/>
          </p:nvPr>
        </p:nvSpPr>
        <p:spPr>
          <a:xfrm>
            <a:off x="1676386" y="7436656"/>
            <a:ext cx="5702525" cy="912944"/>
          </a:xfrm>
          <a:prstGeom prst="rect">
            <a:avLst/>
          </a:prstGeom>
        </p:spPr>
        <p:txBody>
          <a:bodyPr/>
          <a:lstStyle>
            <a:lvl1pPr marL="0" marR="0" indent="-342906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2400" b="1" kern="1200" dirty="0" smtClean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</a:lstStyle>
          <a:p>
            <a:pPr algn="ctr"/>
            <a:r>
              <a:rPr lang="en-US" sz="2400" b="1" kern="1200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PLACEHOLDER SUBJECT INFORMATION</a:t>
            </a:r>
          </a:p>
        </p:txBody>
      </p:sp>
      <p:sp>
        <p:nvSpPr>
          <p:cNvPr id="63" name="Content Placeholder 17"/>
          <p:cNvSpPr>
            <a:spLocks noGrp="1"/>
          </p:cNvSpPr>
          <p:nvPr>
            <p:ph sz="quarter" idx="15" hasCustomPrompt="1"/>
          </p:nvPr>
        </p:nvSpPr>
        <p:spPr>
          <a:xfrm>
            <a:off x="9340708" y="7436656"/>
            <a:ext cx="5702525" cy="912944"/>
          </a:xfrm>
          <a:prstGeom prst="rect">
            <a:avLst/>
          </a:prstGeom>
        </p:spPr>
        <p:txBody>
          <a:bodyPr/>
          <a:lstStyle>
            <a:lvl1pPr marL="0" marR="0" indent="-342906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2400" b="1" kern="1200" baseline="0" dirty="0" smtClean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</a:lstStyle>
          <a:p>
            <a:pPr algn="ctr"/>
            <a:r>
              <a:rPr lang="en-US" sz="2400" b="1" kern="1200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PLACEHOLDER SUBJECT INFORMATION</a:t>
            </a:r>
          </a:p>
        </p:txBody>
      </p:sp>
      <p:sp>
        <p:nvSpPr>
          <p:cNvPr id="64" name="Content Placeholder 17"/>
          <p:cNvSpPr>
            <a:spLocks noGrp="1"/>
          </p:cNvSpPr>
          <p:nvPr>
            <p:ph sz="quarter" idx="16" hasCustomPrompt="1"/>
          </p:nvPr>
        </p:nvSpPr>
        <p:spPr>
          <a:xfrm>
            <a:off x="17005055" y="7436656"/>
            <a:ext cx="5702525" cy="912944"/>
          </a:xfrm>
          <a:prstGeom prst="rect">
            <a:avLst/>
          </a:prstGeom>
        </p:spPr>
        <p:txBody>
          <a:bodyPr/>
          <a:lstStyle>
            <a:lvl1pPr marL="0" marR="0" indent="-342906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2400" b="1" kern="1200" dirty="0" smtClean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</a:lstStyle>
          <a:p>
            <a:pPr algn="ctr"/>
            <a:r>
              <a:rPr lang="en-US" sz="2400" b="1" kern="1200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PLACEHOLDER SUBJECT INFORMATION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 userDrawn="1"/>
        </p:nvCxnSpPr>
        <p:spPr bwMode="auto">
          <a:xfrm flipH="1">
            <a:off x="14627676" y="9153996"/>
            <a:ext cx="3346344" cy="477908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 userDrawn="1"/>
        </p:nvCxnSpPr>
        <p:spPr bwMode="auto">
          <a:xfrm flipH="1">
            <a:off x="19514590" y="-184569"/>
            <a:ext cx="2821013" cy="4028829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 userDrawn="1"/>
        </p:nvCxnSpPr>
        <p:spPr bwMode="auto">
          <a:xfrm flipH="1">
            <a:off x="19783428" y="2735219"/>
            <a:ext cx="5432877" cy="7758949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 userDrawn="1"/>
        </p:nvCxnSpPr>
        <p:spPr bwMode="auto">
          <a:xfrm flipH="1">
            <a:off x="12356431" y="12574600"/>
            <a:ext cx="912931" cy="1303797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 userDrawn="1"/>
        </p:nvCxnSpPr>
        <p:spPr bwMode="auto">
          <a:xfrm flipH="1">
            <a:off x="22460421" y="-270180"/>
            <a:ext cx="1975264" cy="2820973"/>
          </a:xfrm>
          <a:prstGeom prst="line">
            <a:avLst/>
          </a:prstGeom>
          <a:solidFill>
            <a:srgbClr val="FFFFFF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 userDrawn="1"/>
        </p:nvCxnSpPr>
        <p:spPr bwMode="auto">
          <a:xfrm flipH="1">
            <a:off x="14836552" y="-1544860"/>
            <a:ext cx="5024699" cy="7176019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458201" y="0"/>
            <a:ext cx="15925800" cy="13703301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2" y="1395275"/>
            <a:ext cx="6050477" cy="75776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7200" b="1" i="0" kern="1200" baseline="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5" y="2150456"/>
            <a:ext cx="6050475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SUBJECT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2" y="3478742"/>
            <a:ext cx="6050477" cy="6854581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/>
            </a:pPr>
            <a:r>
              <a:rPr lang="en-US" dirty="0"/>
              <a:t>Text goes here</a:t>
            </a:r>
            <a:r>
              <a:rPr lang="is-IS" dirty="0"/>
              <a:t>…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 flipH="1">
            <a:off x="0" y="2974840"/>
            <a:ext cx="5273749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8853267" y="12694324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22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 bwMode="auto">
          <a:xfrm flipH="1">
            <a:off x="14627676" y="9153996"/>
            <a:ext cx="3346344" cy="477908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 userDrawn="1"/>
        </p:nvCxnSpPr>
        <p:spPr bwMode="auto">
          <a:xfrm flipH="1">
            <a:off x="19514590" y="-184569"/>
            <a:ext cx="2821013" cy="4028829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 userDrawn="1"/>
        </p:nvCxnSpPr>
        <p:spPr bwMode="auto">
          <a:xfrm flipH="1">
            <a:off x="19783428" y="2735219"/>
            <a:ext cx="5432877" cy="7758949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 userDrawn="1"/>
        </p:nvCxnSpPr>
        <p:spPr bwMode="auto">
          <a:xfrm flipH="1">
            <a:off x="12356431" y="12574600"/>
            <a:ext cx="912931" cy="1303797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 userDrawn="1"/>
        </p:nvCxnSpPr>
        <p:spPr bwMode="auto">
          <a:xfrm flipH="1">
            <a:off x="22460421" y="-270180"/>
            <a:ext cx="1975264" cy="2820973"/>
          </a:xfrm>
          <a:prstGeom prst="line">
            <a:avLst/>
          </a:prstGeom>
          <a:solidFill>
            <a:srgbClr val="FFFFFF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 userDrawn="1"/>
        </p:nvCxnSpPr>
        <p:spPr bwMode="auto">
          <a:xfrm flipH="1">
            <a:off x="14836552" y="-1544860"/>
            <a:ext cx="5024699" cy="7176019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8853267" y="12694324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22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  <p:sp>
        <p:nvSpPr>
          <p:cNvPr id="3" name="Footer Placeholder 2"/>
          <p:cNvSpPr txBox="1">
            <a:spLocks/>
          </p:cNvSpPr>
          <p:nvPr userDrawn="1"/>
        </p:nvSpPr>
        <p:spPr>
          <a:xfrm>
            <a:off x="8853267" y="12694324"/>
            <a:ext cx="6677467" cy="73236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18288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 b="1" i="0" kern="120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  <a:lvl2pPr marL="4572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2pPr>
            <a:lvl3pPr marL="9144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3pPr>
            <a:lvl4pPr marL="1371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4pPr>
            <a:lvl5pPr marL="18288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9pPr>
          </a:lstStyle>
          <a:p>
            <a:pPr defTabSz="914422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d of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2" y="1395275"/>
            <a:ext cx="6050477" cy="75776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7200" b="1" i="0" kern="1200" baseline="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5" y="2150456"/>
            <a:ext cx="6050475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SUBJECT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 flipH="1">
            <a:off x="0" y="2974840"/>
            <a:ext cx="5273749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Content Placeholder 2"/>
          <p:cNvSpPr>
            <a:spLocks noGrp="1"/>
          </p:cNvSpPr>
          <p:nvPr>
            <p:ph sz="quarter" idx="14"/>
          </p:nvPr>
        </p:nvSpPr>
        <p:spPr>
          <a:xfrm>
            <a:off x="3381583" y="3478740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15"/>
          </p:nvPr>
        </p:nvSpPr>
        <p:spPr>
          <a:xfrm>
            <a:off x="7944143" y="3478740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6"/>
          </p:nvPr>
        </p:nvSpPr>
        <p:spPr>
          <a:xfrm>
            <a:off x="12506703" y="3478740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quarter" idx="17"/>
          </p:nvPr>
        </p:nvSpPr>
        <p:spPr>
          <a:xfrm>
            <a:off x="17069263" y="3478740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2" name="Content Placeholder 2"/>
          <p:cNvSpPr>
            <a:spLocks noGrp="1"/>
          </p:cNvSpPr>
          <p:nvPr>
            <p:ph sz="quarter" idx="35"/>
          </p:nvPr>
        </p:nvSpPr>
        <p:spPr>
          <a:xfrm>
            <a:off x="3381583" y="8030346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3" name="Content Placeholder 2"/>
          <p:cNvSpPr>
            <a:spLocks noGrp="1"/>
          </p:cNvSpPr>
          <p:nvPr>
            <p:ph sz="quarter" idx="36"/>
          </p:nvPr>
        </p:nvSpPr>
        <p:spPr>
          <a:xfrm>
            <a:off x="7944143" y="8030346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4" name="Content Placeholder 2"/>
          <p:cNvSpPr>
            <a:spLocks noGrp="1"/>
          </p:cNvSpPr>
          <p:nvPr>
            <p:ph sz="quarter" idx="37"/>
          </p:nvPr>
        </p:nvSpPr>
        <p:spPr>
          <a:xfrm>
            <a:off x="12506703" y="8030346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5" name="Content Placeholder 2"/>
          <p:cNvSpPr>
            <a:spLocks noGrp="1"/>
          </p:cNvSpPr>
          <p:nvPr>
            <p:ph sz="quarter" idx="38"/>
          </p:nvPr>
        </p:nvSpPr>
        <p:spPr>
          <a:xfrm>
            <a:off x="17069263" y="8030346"/>
            <a:ext cx="3959933" cy="39599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9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d of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2" y="1395275"/>
            <a:ext cx="6050477" cy="75776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7200" b="1" i="0" kern="1200" baseline="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5" y="2150456"/>
            <a:ext cx="6050475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SUBJECT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 flipH="1">
            <a:off x="0" y="2974840"/>
            <a:ext cx="5273749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1676384" y="4389792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5"/>
          </p:nvPr>
        </p:nvSpPr>
        <p:spPr>
          <a:xfrm>
            <a:off x="5262376" y="4389792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6"/>
          </p:nvPr>
        </p:nvSpPr>
        <p:spPr>
          <a:xfrm>
            <a:off x="8848368" y="4389792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7"/>
          </p:nvPr>
        </p:nvSpPr>
        <p:spPr>
          <a:xfrm>
            <a:off x="12434360" y="4389792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8"/>
          </p:nvPr>
        </p:nvSpPr>
        <p:spPr>
          <a:xfrm>
            <a:off x="16020352" y="4389792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sz="quarter" idx="27"/>
          </p:nvPr>
        </p:nvSpPr>
        <p:spPr>
          <a:xfrm>
            <a:off x="19606347" y="4389792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2" name="Content Placeholder 2"/>
          <p:cNvSpPr>
            <a:spLocks noGrp="1"/>
          </p:cNvSpPr>
          <p:nvPr>
            <p:ph sz="quarter" idx="28"/>
          </p:nvPr>
        </p:nvSpPr>
        <p:spPr>
          <a:xfrm>
            <a:off x="1676384" y="7994944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3" name="Content Placeholder 2"/>
          <p:cNvSpPr>
            <a:spLocks noGrp="1"/>
          </p:cNvSpPr>
          <p:nvPr>
            <p:ph sz="quarter" idx="29"/>
          </p:nvPr>
        </p:nvSpPr>
        <p:spPr>
          <a:xfrm>
            <a:off x="5262376" y="7994944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30"/>
          </p:nvPr>
        </p:nvSpPr>
        <p:spPr>
          <a:xfrm>
            <a:off x="8848368" y="7994944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5" name="Content Placeholder 2"/>
          <p:cNvSpPr>
            <a:spLocks noGrp="1"/>
          </p:cNvSpPr>
          <p:nvPr>
            <p:ph sz="quarter" idx="31"/>
          </p:nvPr>
        </p:nvSpPr>
        <p:spPr>
          <a:xfrm>
            <a:off x="12434360" y="7994944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6" name="Content Placeholder 2"/>
          <p:cNvSpPr>
            <a:spLocks noGrp="1"/>
          </p:cNvSpPr>
          <p:nvPr>
            <p:ph sz="quarter" idx="32"/>
          </p:nvPr>
        </p:nvSpPr>
        <p:spPr>
          <a:xfrm>
            <a:off x="16020352" y="7994944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7" name="Content Placeholder 2"/>
          <p:cNvSpPr>
            <a:spLocks noGrp="1"/>
          </p:cNvSpPr>
          <p:nvPr>
            <p:ph sz="quarter" idx="33"/>
          </p:nvPr>
        </p:nvSpPr>
        <p:spPr>
          <a:xfrm>
            <a:off x="19606347" y="7994944"/>
            <a:ext cx="3101253" cy="310125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4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id of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2" y="1395275"/>
            <a:ext cx="6050477" cy="75776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7200" b="1" i="0" kern="1200" baseline="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5" y="2150456"/>
            <a:ext cx="6050475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SUBJECT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 flipH="1">
            <a:off x="0" y="2974840"/>
            <a:ext cx="5273749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1676384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5"/>
          </p:nvPr>
        </p:nvSpPr>
        <p:spPr>
          <a:xfrm>
            <a:off x="4775187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6"/>
          </p:nvPr>
        </p:nvSpPr>
        <p:spPr>
          <a:xfrm>
            <a:off x="7873989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7"/>
          </p:nvPr>
        </p:nvSpPr>
        <p:spPr>
          <a:xfrm>
            <a:off x="10972792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8"/>
          </p:nvPr>
        </p:nvSpPr>
        <p:spPr>
          <a:xfrm>
            <a:off x="14071595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9"/>
          </p:nvPr>
        </p:nvSpPr>
        <p:spPr>
          <a:xfrm>
            <a:off x="17170397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quarter" idx="20"/>
          </p:nvPr>
        </p:nvSpPr>
        <p:spPr>
          <a:xfrm>
            <a:off x="20269200" y="3478741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1676384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22"/>
          </p:nvPr>
        </p:nvSpPr>
        <p:spPr>
          <a:xfrm>
            <a:off x="4775187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quarter" idx="23"/>
          </p:nvPr>
        </p:nvSpPr>
        <p:spPr>
          <a:xfrm>
            <a:off x="7873989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quarter" idx="24"/>
          </p:nvPr>
        </p:nvSpPr>
        <p:spPr>
          <a:xfrm>
            <a:off x="10972792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sz="quarter" idx="25"/>
          </p:nvPr>
        </p:nvSpPr>
        <p:spPr>
          <a:xfrm>
            <a:off x="14071595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26"/>
          </p:nvPr>
        </p:nvSpPr>
        <p:spPr>
          <a:xfrm>
            <a:off x="17170397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sz="quarter" idx="27"/>
          </p:nvPr>
        </p:nvSpPr>
        <p:spPr>
          <a:xfrm>
            <a:off x="20269200" y="6515309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sz="quarter" idx="28"/>
          </p:nvPr>
        </p:nvSpPr>
        <p:spPr>
          <a:xfrm>
            <a:off x="1676384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sz="quarter" idx="29"/>
          </p:nvPr>
        </p:nvSpPr>
        <p:spPr>
          <a:xfrm>
            <a:off x="4775187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7" name="Content Placeholder 2"/>
          <p:cNvSpPr>
            <a:spLocks noGrp="1"/>
          </p:cNvSpPr>
          <p:nvPr>
            <p:ph sz="quarter" idx="30"/>
          </p:nvPr>
        </p:nvSpPr>
        <p:spPr>
          <a:xfrm>
            <a:off x="7873989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8" name="Content Placeholder 2"/>
          <p:cNvSpPr>
            <a:spLocks noGrp="1"/>
          </p:cNvSpPr>
          <p:nvPr>
            <p:ph sz="quarter" idx="31"/>
          </p:nvPr>
        </p:nvSpPr>
        <p:spPr>
          <a:xfrm>
            <a:off x="10972792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9" name="Content Placeholder 2"/>
          <p:cNvSpPr>
            <a:spLocks noGrp="1"/>
          </p:cNvSpPr>
          <p:nvPr>
            <p:ph sz="quarter" idx="32"/>
          </p:nvPr>
        </p:nvSpPr>
        <p:spPr>
          <a:xfrm>
            <a:off x="14071595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0" name="Content Placeholder 2"/>
          <p:cNvSpPr>
            <a:spLocks noGrp="1"/>
          </p:cNvSpPr>
          <p:nvPr>
            <p:ph sz="quarter" idx="33"/>
          </p:nvPr>
        </p:nvSpPr>
        <p:spPr>
          <a:xfrm>
            <a:off x="17170397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1" name="Content Placeholder 2"/>
          <p:cNvSpPr>
            <a:spLocks noGrp="1"/>
          </p:cNvSpPr>
          <p:nvPr>
            <p:ph sz="quarter" idx="34"/>
          </p:nvPr>
        </p:nvSpPr>
        <p:spPr>
          <a:xfrm>
            <a:off x="20269200" y="9551877"/>
            <a:ext cx="2438400" cy="243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5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c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880422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defTabSz="182882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7200" kern="1200" baseline="0" dirty="0">
                <a:solidFill>
                  <a:srgbClr val="FFFFFF"/>
                </a:solidFill>
                <a:latin typeface="Proxima Nova Thin" charset="0"/>
                <a:ea typeface="Proxima Nova Thin" charset="0"/>
                <a:cs typeface="Proxima Nova Thin" charset="0"/>
                <a:sym typeface="Proxima Nova Light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PLACEHOLDER TITLE</a:t>
            </a:r>
          </a:p>
        </p:txBody>
      </p:sp>
      <p:cxnSp>
        <p:nvCxnSpPr>
          <p:cNvPr id="3" name="Straight Connector 2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FE5000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buNone/>
              <a:defRPr sz="3600" b="0" i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1674815" y="3789364"/>
            <a:ext cx="10212387" cy="7848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eaLnBrk="1">
              <a:spcBef>
                <a:spcPts val="3600"/>
              </a:spcBef>
              <a:buSzPct val="100000"/>
              <a:buFont typeface="+mj-lt"/>
              <a:buNone/>
              <a:defRPr lang="en-US" sz="3600" b="0" i="0" kern="1200" baseline="0" dirty="0" smtClean="0">
                <a:solidFill>
                  <a:srgbClr val="2D2D2D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 eaLnBrk="1">
              <a:spcBef>
                <a:spcPts val="3600"/>
              </a:spcBef>
              <a:buSzPct val="100000"/>
              <a:buFontTx/>
              <a:buChar char="•"/>
              <a:defRPr/>
            </a:lvl2pPr>
            <a:lvl3pPr marL="342906" indent="0">
              <a:buFont typeface="+mj-lt"/>
              <a:buNone/>
              <a:defRPr/>
            </a:lvl3pPr>
            <a:lvl4pPr marL="685809" indent="0">
              <a:buFont typeface="+mj-lt"/>
              <a:buNone/>
              <a:defRPr/>
            </a:lvl4pPr>
            <a:lvl5pPr marL="685809" indent="0">
              <a:buFont typeface="+mj-lt"/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goes here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12954002" y="3789364"/>
            <a:ext cx="9752013" cy="784860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3600" kern="1200" baseline="0" dirty="0" smtClean="0">
                <a:solidFill>
                  <a:srgbClr val="222222"/>
                </a:solidFill>
                <a:latin typeface="+mn-lt"/>
                <a:ea typeface="+mn-ea"/>
                <a:cs typeface="+mn-cs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 algn="l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None/>
            </a:pPr>
            <a:r>
              <a:rPr lang="en-US" dirty="0"/>
              <a:t>Image goes here.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/>
          <a:lstStyle>
            <a:lvl1pPr>
              <a:buNone/>
              <a:defRPr sz="3600" b="0" i="0"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/>
          <a:lstStyle>
            <a:lvl1pPr>
              <a:buNone/>
              <a:defRPr sz="3600" b="0" i="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1674813" y="3789364"/>
            <a:ext cx="15317787" cy="7848600"/>
          </a:xfrm>
          <a:prstGeom prst="rect">
            <a:avLst/>
          </a:prstGeom>
          <a:noFill/>
        </p:spPr>
        <p:txBody>
          <a:bodyPr/>
          <a:lstStyle>
            <a:lvl1pPr marL="0" indent="0" eaLnBrk="1">
              <a:spcBef>
                <a:spcPts val="9600"/>
              </a:spcBef>
              <a:buSzPct val="100000"/>
              <a:buFont typeface="+mj-lt"/>
              <a:buNone/>
              <a:defRPr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  <a:lvl2pPr marL="342906" indent="0" eaLnBrk="1">
              <a:spcBef>
                <a:spcPts val="3600"/>
              </a:spcBef>
              <a:buSzPct val="100000"/>
              <a:buFontTx/>
              <a:buChar char="•"/>
              <a:defRPr/>
            </a:lvl2pPr>
            <a:lvl3pPr marL="342906" indent="0">
              <a:buFont typeface="+mj-lt"/>
              <a:buNone/>
              <a:defRPr/>
            </a:lvl3pPr>
            <a:lvl4pPr marL="685809" indent="0">
              <a:buFont typeface="+mj-lt"/>
              <a:buNone/>
              <a:defRPr/>
            </a:lvl4pPr>
            <a:lvl5pPr marL="685809" indent="0">
              <a:buFont typeface="+mj-lt"/>
              <a:buNone/>
              <a:defRPr/>
            </a:lvl5pPr>
          </a:lstStyle>
          <a:p>
            <a:pPr eaLnBrk="1">
              <a:spcBef>
                <a:spcPts val="3600"/>
              </a:spcBef>
              <a:buSzPct val="100000"/>
              <a:defRPr/>
            </a:pPr>
            <a:r>
              <a:rPr lang="en-US" altLang="en-US" sz="4000" dirty="0">
                <a:solidFill>
                  <a:srgbClr val="9D9FA1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rPr>
              <a:t>Text goes here like this</a:t>
            </a:r>
            <a:r>
              <a:rPr lang="is-IS" altLang="en-US" sz="4000" dirty="0">
                <a:solidFill>
                  <a:srgbClr val="9D9FA1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rPr>
              <a:t>…</a:t>
            </a:r>
            <a:endParaRPr lang="en-US" altLang="en-US" sz="4000" dirty="0">
              <a:solidFill>
                <a:srgbClr val="9D9FA1"/>
              </a:solidFill>
              <a:latin typeface="Proxima Nova" charset="0"/>
              <a:ea typeface="Proxima Nova" charset="0"/>
              <a:cs typeface="Proxima Nova" charset="0"/>
              <a:sym typeface="Proxima Nova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/>
          <a:lstStyle>
            <a:lvl1pPr>
              <a:buNone/>
              <a:defRPr sz="3600" b="0" i="0"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1674815" y="3789364"/>
            <a:ext cx="10212387" cy="7848600"/>
          </a:xfrm>
          <a:prstGeom prst="rect">
            <a:avLst/>
          </a:prstGeom>
        </p:spPr>
        <p:txBody>
          <a:bodyPr/>
          <a:lstStyle>
            <a:lvl1pPr marL="0" indent="0" eaLnBrk="1">
              <a:spcBef>
                <a:spcPts val="9600"/>
              </a:spcBef>
              <a:buSzPct val="100000"/>
              <a:buFont typeface="+mj-lt"/>
              <a:buNone/>
              <a:defRPr baseline="0">
                <a:solidFill>
                  <a:schemeClr val="accent6"/>
                </a:solidFill>
              </a:defRPr>
            </a:lvl1pPr>
            <a:lvl2pPr marL="342906" indent="0" eaLnBrk="1">
              <a:spcBef>
                <a:spcPts val="3600"/>
              </a:spcBef>
              <a:buSzPct val="100000"/>
              <a:buFontTx/>
              <a:buChar char="•"/>
              <a:defRPr/>
            </a:lvl2pPr>
            <a:lvl3pPr marL="342906" indent="0">
              <a:buFont typeface="+mj-lt"/>
              <a:buNone/>
              <a:defRPr/>
            </a:lvl3pPr>
            <a:lvl4pPr marL="685809" indent="0">
              <a:buFont typeface="+mj-lt"/>
              <a:buNone/>
              <a:defRPr/>
            </a:lvl4pPr>
            <a:lvl5pPr marL="685809" indent="0">
              <a:buFont typeface="+mj-lt"/>
              <a:buNone/>
              <a:defRPr/>
            </a:lvl5pPr>
          </a:lstStyle>
          <a:p>
            <a:pPr eaLnBrk="1">
              <a:spcBef>
                <a:spcPts val="3600"/>
              </a:spcBef>
              <a:buSzPct val="100000"/>
              <a:defRPr/>
            </a:pPr>
            <a:endParaRPr lang="en-US" altLang="en-US" sz="4000" dirty="0">
              <a:solidFill>
                <a:srgbClr val="9D9FA1"/>
              </a:solidFill>
              <a:latin typeface="Proxima Nova" charset="0"/>
              <a:ea typeface="Proxima Nova" charset="0"/>
              <a:cs typeface="Proxima Nova" charset="0"/>
              <a:sym typeface="Proxima Nova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12954002" y="3789364"/>
            <a:ext cx="9752013" cy="7848600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Images go here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/>
          <a:lstStyle>
            <a:lvl1pPr>
              <a:buNone/>
              <a:defRPr sz="3600" b="0" i="0"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1674815" y="3789363"/>
            <a:ext cx="9752013" cy="7564437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Images go here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12979402" y="3789363"/>
            <a:ext cx="9752013" cy="7564437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Images go here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12192000" y="5562600"/>
            <a:ext cx="0" cy="350520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re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/>
          <a:lstStyle>
            <a:lvl1pPr>
              <a:buNone/>
              <a:defRPr sz="3600" b="0" i="0"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1674815" y="3789363"/>
            <a:ext cx="5792787" cy="7564437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Images go here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294023" y="3789363"/>
            <a:ext cx="5792787" cy="7564437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Images go here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16913228" y="3789363"/>
            <a:ext cx="5792787" cy="7564437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Images go here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16002000" y="5562600"/>
            <a:ext cx="0" cy="350520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8382000" y="5562600"/>
            <a:ext cx="0" cy="350520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ur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/>
          <a:lstStyle>
            <a:lvl1pPr>
              <a:buNone/>
              <a:defRPr sz="3600" b="0" i="0"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1674815" y="3789363"/>
            <a:ext cx="3659187" cy="7564437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Images go here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17983200" y="5562600"/>
            <a:ext cx="0" cy="350520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6400800" y="5562600"/>
            <a:ext cx="0" cy="350520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Content Placeholder 8"/>
          <p:cNvSpPr>
            <a:spLocks noGrp="1"/>
          </p:cNvSpPr>
          <p:nvPr>
            <p:ph sz="quarter" idx="15" hasCustomPrompt="1"/>
          </p:nvPr>
        </p:nvSpPr>
        <p:spPr>
          <a:xfrm>
            <a:off x="19046828" y="3789363"/>
            <a:ext cx="3659187" cy="7564437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Images go here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13256156" y="3789363"/>
            <a:ext cx="3659187" cy="7564437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Images go here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auto">
          <a:xfrm>
            <a:off x="12192000" y="5562600"/>
            <a:ext cx="0" cy="350520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7465487" y="3789363"/>
            <a:ext cx="3659187" cy="7564437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Images go here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+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12420601" y="-38100"/>
            <a:ext cx="11963400" cy="137414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809750" y="5011056"/>
            <a:ext cx="8362949" cy="841376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buFontTx/>
              <a:buNone/>
              <a:defRPr sz="4800" b="1" i="0" baseline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FontTx/>
              <a:buNone/>
              <a:defRPr/>
            </a:lvl2pPr>
            <a:lvl3pPr marL="342906" indent="0">
              <a:buFontTx/>
              <a:buNone/>
              <a:defRPr/>
            </a:lvl3pPr>
            <a:lvl4pPr marL="685809" indent="0">
              <a:buFontTx/>
              <a:buNone/>
              <a:defRPr/>
            </a:lvl4pPr>
            <a:lvl5pPr marL="685809" indent="0">
              <a:buFontTx/>
              <a:buNone/>
              <a:defRPr/>
            </a:lvl5pPr>
          </a:lstStyle>
          <a:p>
            <a:pPr lvl="0"/>
            <a:r>
              <a:rPr lang="en-US" dirty="0"/>
              <a:t>PHOTO TITLE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809752" y="5852432"/>
            <a:ext cx="8362949" cy="2935968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3600" b="0" i="0" baseline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 algn="r">
              <a:buFontTx/>
              <a:buNone/>
              <a:defRPr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342906" indent="0" algn="r">
              <a:buFontTx/>
              <a:buNone/>
              <a:defRPr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685809" indent="0" algn="r">
              <a:buFontTx/>
              <a:buNone/>
              <a:defRPr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685809" indent="0" algn="r">
              <a:buFontTx/>
              <a:buNone/>
              <a:defRPr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Photo description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11277600" y="5011056"/>
            <a:ext cx="0" cy="3777344"/>
          </a:xfrm>
          <a:prstGeom prst="line">
            <a:avLst/>
          </a:prstGeom>
          <a:solidFill>
            <a:srgbClr val="FFFFFF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6348" y="1152043"/>
            <a:ext cx="22008483" cy="78790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buNone/>
              <a:defRPr sz="3600" b="0" i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1674813" y="3789364"/>
            <a:ext cx="15317787" cy="7848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eaLnBrk="1">
              <a:spcBef>
                <a:spcPts val="3600"/>
              </a:spcBef>
              <a:buSzPct val="100000"/>
              <a:buFont typeface="+mj-lt"/>
              <a:buNone/>
              <a:defRPr lang="en-US" sz="36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 eaLnBrk="1">
              <a:spcBef>
                <a:spcPts val="3600"/>
              </a:spcBef>
              <a:buSzPct val="100000"/>
              <a:buFontTx/>
              <a:buChar char="•"/>
              <a:defRPr/>
            </a:lvl2pPr>
            <a:lvl3pPr marL="342906" indent="0">
              <a:buFont typeface="+mj-lt"/>
              <a:buNone/>
              <a:defRPr/>
            </a:lvl3pPr>
            <a:lvl4pPr marL="685809" indent="0">
              <a:buFont typeface="+mj-lt"/>
              <a:buNone/>
              <a:defRPr/>
            </a:lvl4pPr>
            <a:lvl5pPr marL="685809" indent="0">
              <a:buFont typeface="+mj-lt"/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pPr defTabSz="1828823"/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2-Line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1832883" y="5443193"/>
            <a:ext cx="12496800" cy="2528307"/>
          </a:xfrm>
          <a:prstGeom prst="rect">
            <a:avLst/>
          </a:prstGeom>
        </p:spPr>
        <p:txBody>
          <a:bodyPr lIns="0" tIns="0" rIns="0" bIns="0" anchor="b"/>
          <a:lstStyle>
            <a:lvl1pPr algn="l" defTabSz="1828823" rtl="0" eaLnBrk="0" fontAlgn="base" hangingPunct="0">
              <a:lnSpc>
                <a:spcPts val="9600"/>
              </a:lnSpc>
              <a:spcBef>
                <a:spcPct val="0"/>
              </a:spcBef>
              <a:spcAft>
                <a:spcPct val="0"/>
              </a:spcAft>
              <a:defRPr lang="en-US" sz="12000" kern="1200" baseline="0">
                <a:solidFill>
                  <a:srgbClr val="2D2D2D"/>
                </a:solidFill>
                <a:latin typeface="+mj-lt"/>
                <a:ea typeface="+mj-ea"/>
                <a:cs typeface="+mj-cs"/>
                <a:sym typeface="Proxima Nova Black" charset="0"/>
              </a:defRPr>
            </a:lvl1pPr>
          </a:lstStyle>
          <a:p>
            <a:pPr defTabSz="685800">
              <a:defRPr/>
            </a:pPr>
            <a:r>
              <a:rPr lang="en-US" sz="12000" dirty="0">
                <a:solidFill>
                  <a:srgbClr val="2D2D2D"/>
                </a:solidFill>
                <a:latin typeface="+mj-lt"/>
                <a:ea typeface="+mj-ea"/>
                <a:cs typeface="+mj-cs"/>
              </a:rPr>
              <a:t>PLACEHOLDER TITLE</a:t>
            </a:r>
          </a:p>
        </p:txBody>
      </p:sp>
      <p:sp>
        <p:nvSpPr>
          <p:cNvPr id="18" name="Rectangle 2"/>
          <p:cNvSpPr>
            <a:spLocks/>
          </p:cNvSpPr>
          <p:nvPr userDrawn="1"/>
        </p:nvSpPr>
        <p:spPr bwMode="auto">
          <a:xfrm>
            <a:off x="1" y="5443192"/>
            <a:ext cx="228600" cy="2829616"/>
          </a:xfrm>
          <a:prstGeom prst="rect">
            <a:avLst/>
          </a:prstGeom>
          <a:solidFill>
            <a:srgbClr val="FE5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defTabSz="8255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1pPr>
            <a:lvl2pPr marL="742950" indent="-285750" defTabSz="8255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2pPr>
            <a:lvl3pPr marL="1143000" indent="-228600" defTabSz="8255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3pPr>
            <a:lvl4pPr marL="1600200" indent="-228600" defTabSz="8255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4pPr>
            <a:lvl5pPr marL="2057400" indent="-228600" defTabSz="8255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9pPr>
          </a:lstStyle>
          <a:p>
            <a:pPr algn="ctr" eaLnBrk="1"/>
            <a:endParaRPr lang="en-US" altLang="en-US" sz="3200">
              <a:solidFill>
                <a:srgbClr val="FFFFFF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832884" y="7843523"/>
            <a:ext cx="11036451" cy="5300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4000" kern="1200" dirty="0" smtClean="0">
                <a:solidFill>
                  <a:srgbClr val="2D2D2D"/>
                </a:solidFill>
                <a:latin typeface="+mn-lt"/>
                <a:ea typeface="+mn-ea"/>
                <a:cs typeface="+mn-cs"/>
                <a:sym typeface="Proxima Nova" charset="0"/>
              </a:defRPr>
            </a:lvl1pPr>
            <a:lvl2pPr>
              <a:defRPr>
                <a:solidFill>
                  <a:srgbClr val="2D2D2D"/>
                </a:solidFill>
              </a:defRPr>
            </a:lvl2pPr>
          </a:lstStyle>
          <a:p>
            <a:pPr marL="0" marR="0" lvl="0" indent="-342906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None/>
              <a:tabLst/>
              <a:defRPr/>
            </a:pPr>
            <a:r>
              <a:rPr lang="en-US" dirty="0"/>
              <a:t>PLACEHOLDER SUBTITLE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 baseline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buNone/>
              <a:defRPr sz="3600" b="0" i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1674815" y="3789363"/>
            <a:ext cx="9752013" cy="756443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  <a:defRPr lang="en-US" sz="36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12979402" y="3789363"/>
            <a:ext cx="9752013" cy="756443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  <a:defRPr lang="en-US" sz="36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</a:t>
            </a:r>
            <a:r>
              <a:rPr lang="is-IS" dirty="0"/>
              <a:t>…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12192000" y="5562600"/>
            <a:ext cx="0" cy="350520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880422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kern="1200" baseline="0" dirty="0" smtClean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pPr defTabSz="1828823"/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Subt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51499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i="0" kern="1200" baseline="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PLACEHOLDER SUBTITLE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pPr defTabSz="1828823"/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ck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>
              <a:defRPr/>
            </a:pPr>
            <a:r>
              <a:rPr lang="en-US" altLang="en-US" sz="1501">
                <a:solidFill>
                  <a:srgbClr val="FE5000"/>
                </a:solidFill>
                <a:sym typeface="Proxima Nova" charset="0"/>
              </a:rPr>
              <a:t>CONFIDENTIAL DOCUMENT, DO NOT SHARE 2 OR DISTRIBUTE.</a:t>
            </a:r>
          </a:p>
          <a:p>
            <a:pPr defTabSz="1828823"/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pPr defTabSz="1828823"/>
            <a:endParaRPr lang="en-US" dirty="0">
              <a:solidFill>
                <a:srgbClr val="222222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51499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lang="en-US" sz="7200" b="1" i="0" kern="1200" baseline="0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E5002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Light" charset="0"/>
              </a:rPr>
              <a:t>PLACEHOLDER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buNone/>
              <a:defRPr lang="en-US" sz="3600" b="0" i="0" kern="1200" baseline="0" dirty="0">
                <a:solidFill>
                  <a:srgbClr val="222222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PLACEHOLDER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4334966"/>
            <a:ext cx="21031200" cy="685458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/>
            </a:pPr>
            <a:r>
              <a:rPr lang="en-US" dirty="0"/>
              <a:t>Text goes here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pPr defTabSz="1828823"/>
            <a:endParaRPr lang="en-US" dirty="0">
              <a:solidFill>
                <a:srgbClr val="222222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48915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defTabSz="182882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7200" kern="1200" baseline="0" dirty="0">
                <a:solidFill>
                  <a:srgbClr val="FFFFFF"/>
                </a:solidFill>
                <a:latin typeface="Proxima Nova Thin" charset="0"/>
                <a:ea typeface="Proxima Nova Thin" charset="0"/>
                <a:cs typeface="Proxima Nova Thin" charset="0"/>
                <a:sym typeface="Proxima Nova Light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PLACEHOLDER TITLE</a:t>
            </a:r>
          </a:p>
        </p:txBody>
      </p:sp>
      <p:cxnSp>
        <p:nvCxnSpPr>
          <p:cNvPr id="3" name="Straight Connector 2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762010" indent="-762010" algn="ctr">
              <a:buFont typeface="Arial" charset="0"/>
              <a:buNone/>
              <a:defRPr lang="en-US" sz="3600" b="1" i="0" kern="1200" baseline="0" dirty="0" smtClean="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ctr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</a:pPr>
            <a:r>
              <a:rPr lang="en-US" dirty="0"/>
              <a:t>PLACEHOLDER SUBTITLE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4334966"/>
            <a:ext cx="21031200" cy="6854581"/>
          </a:xfrm>
          <a:prstGeom prst="rect">
            <a:avLst/>
          </a:prstGeom>
        </p:spPr>
        <p:txBody>
          <a:bodyPr lIns="0" tIns="0" rIns="0" bIns="0" anchor="ctr"/>
          <a:lstStyle>
            <a:lvl1pPr marL="609608" marR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FFFFFF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/>
            </a:pPr>
            <a:r>
              <a:rPr lang="en-US" dirty="0"/>
              <a:t>Text goes here</a:t>
            </a:r>
            <a:r>
              <a:rPr lang="is-IS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5371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Title +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48915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defTabSz="1828847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7200" kern="1200" baseline="0" dirty="0">
                <a:solidFill>
                  <a:srgbClr val="FFFFFF"/>
                </a:solidFill>
                <a:latin typeface="Proxima Nova Thin" charset="0"/>
                <a:ea typeface="Proxima Nova Thin" charset="0"/>
                <a:cs typeface="Proxima Nova Thin" charset="0"/>
                <a:sym typeface="Proxima Nova Light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PLACEHOLDER TITLE</a:t>
            </a:r>
          </a:p>
        </p:txBody>
      </p:sp>
      <p:cxnSp>
        <p:nvCxnSpPr>
          <p:cNvPr id="3" name="Straight Connector 2"/>
          <p:cNvCxnSpPr/>
          <p:nvPr userDrawn="1"/>
        </p:nvCxnSpPr>
        <p:spPr bwMode="auto">
          <a:xfrm flipH="1">
            <a:off x="1676407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762020" indent="-762020" algn="ctr">
              <a:buFont typeface="Arial" charset="0"/>
              <a:buNone/>
              <a:defRPr lang="en-US" sz="3600" b="1" i="0" kern="1200" baseline="0" dirty="0" smtClean="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11" indent="0">
              <a:buNone/>
              <a:defRPr/>
            </a:lvl2pPr>
            <a:lvl3pPr marL="342911" indent="0">
              <a:buNone/>
              <a:defRPr/>
            </a:lvl3pPr>
            <a:lvl4pPr marL="685817" indent="0">
              <a:buNone/>
              <a:defRPr/>
            </a:lvl4pPr>
            <a:lvl5pPr marL="685817" indent="0">
              <a:buNone/>
              <a:defRPr/>
            </a:lvl5pPr>
          </a:lstStyle>
          <a:p>
            <a:pPr marL="0" lvl="0" indent="0" algn="ctr" defTabSz="1828847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</a:pPr>
            <a:r>
              <a:rPr lang="en-US" dirty="0"/>
              <a:t>PLACEHOLDER SUBTITLE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4334966"/>
            <a:ext cx="21031200" cy="6854581"/>
          </a:xfrm>
          <a:prstGeom prst="rect">
            <a:avLst/>
          </a:prstGeom>
        </p:spPr>
        <p:txBody>
          <a:bodyPr lIns="0" tIns="0" rIns="0" bIns="0" anchor="ctr"/>
          <a:lstStyle>
            <a:lvl1pPr marL="609616" marR="0" indent="-609616" algn="l" defTabSz="1828847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 lang="en-US" sz="3200" b="0" i="0" kern="1200" baseline="0" dirty="0" smtClean="0">
                <a:solidFill>
                  <a:srgbClr val="FFFFFF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marR="0" lvl="0" indent="0" algn="l" defTabSz="1828847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dirty="0"/>
              <a:t>Text goes here</a:t>
            </a:r>
            <a:r>
              <a:rPr lang="is-IS" dirty="0"/>
              <a:t>…</a:t>
            </a:r>
          </a:p>
          <a:p>
            <a:pPr marL="0" marR="0" lvl="0" indent="0" algn="l" defTabSz="1828847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is-IS" dirty="0"/>
              <a:t>Text goes here...</a:t>
            </a:r>
          </a:p>
          <a:p>
            <a:pPr marL="0" marR="0" lvl="0" indent="0" algn="l" defTabSz="1828847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is-IS" dirty="0"/>
              <a:t>Text goes here...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384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">
  <p:cSld name="Title and Bulle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2"/>
          <p:cNvSpPr txBox="1">
            <a:spLocks noGrp="1"/>
          </p:cNvSpPr>
          <p:nvPr>
            <p:ph type="title"/>
          </p:nvPr>
        </p:nvSpPr>
        <p:spPr>
          <a:xfrm>
            <a:off x="990600" y="1151152"/>
            <a:ext cx="22374400" cy="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42"/>
          <p:cNvSpPr txBox="1">
            <a:spLocks noGrp="1"/>
          </p:cNvSpPr>
          <p:nvPr>
            <p:ph type="body" idx="1"/>
          </p:nvPr>
        </p:nvSpPr>
        <p:spPr>
          <a:xfrm>
            <a:off x="990600" y="3438144"/>
            <a:ext cx="22374400" cy="93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219215" lvl="0" indent="-880544" algn="l" rtl="0">
              <a:lnSpc>
                <a:spcPct val="107000"/>
              </a:lnSpc>
              <a:spcBef>
                <a:spcPts val="2400"/>
              </a:spcBef>
              <a:spcAft>
                <a:spcPts val="0"/>
              </a:spcAft>
              <a:buSzPts val="1600"/>
              <a:buChar char="•"/>
              <a:defRPr/>
            </a:lvl1pPr>
            <a:lvl2pPr marL="2438430" lvl="1" indent="-846677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3657646" lvl="2" indent="-846677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4876861" lvl="3" indent="-846677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6096076" lvl="4" indent="-846677" algn="l" rtl="0">
              <a:lnSpc>
                <a:spcPct val="96000"/>
              </a:lnSpc>
              <a:spcBef>
                <a:spcPts val="3733"/>
              </a:spcBef>
              <a:spcAft>
                <a:spcPts val="0"/>
              </a:spcAft>
              <a:buSzPts val="1400"/>
              <a:buChar char="​"/>
              <a:defRPr/>
            </a:lvl5pPr>
            <a:lvl6pPr marL="7315291" lvl="5" indent="-846677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marL="8534507" lvl="6" indent="-846677" algn="l" rtl="0">
              <a:lnSpc>
                <a:spcPct val="107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7pPr>
            <a:lvl8pPr marL="9753722" lvl="7" indent="-846677" algn="l" rtl="0">
              <a:lnSpc>
                <a:spcPct val="87000"/>
              </a:lnSpc>
              <a:spcBef>
                <a:spcPts val="3733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8pPr>
            <a:lvl9pPr marL="10972937" lvl="8" indent="-846677" algn="l" rtl="0">
              <a:lnSpc>
                <a:spcPct val="87000"/>
              </a:lnSpc>
              <a:spcBef>
                <a:spcPts val="3733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9pPr>
          </a:lstStyle>
          <a:p>
            <a:endParaRPr/>
          </a:p>
        </p:txBody>
      </p:sp>
      <p:sp>
        <p:nvSpPr>
          <p:cNvPr id="331" name="Google Shape;331;p42"/>
          <p:cNvSpPr txBox="1">
            <a:spLocks noGrp="1"/>
          </p:cNvSpPr>
          <p:nvPr>
            <p:ph type="subTitle" idx="2"/>
          </p:nvPr>
        </p:nvSpPr>
        <p:spPr>
          <a:xfrm>
            <a:off x="988379" y="2176269"/>
            <a:ext cx="22376800" cy="5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6000"/>
              </a:lnSpc>
              <a:spcBef>
                <a:spcPts val="1867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lvl="1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000"/>
            </a:lvl2pPr>
            <a:lvl3pPr lvl="2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3"/>
            </a:lvl3pPr>
            <a:lvl4pPr lvl="3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4pPr>
            <a:lvl5pPr lvl="4" algn="ctr" rtl="0">
              <a:lnSpc>
                <a:spcPct val="96000"/>
              </a:lnSpc>
              <a:spcBef>
                <a:spcPts val="3733"/>
              </a:spcBef>
              <a:spcAft>
                <a:spcPts val="0"/>
              </a:spcAft>
              <a:buSzPts val="1200"/>
              <a:buNone/>
              <a:defRPr sz="3200"/>
            </a:lvl5pPr>
            <a:lvl6pPr lvl="5" algn="ctr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6pPr>
            <a:lvl7pPr lvl="6" algn="ctr" rtl="0">
              <a:lnSpc>
                <a:spcPct val="107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7pPr>
            <a:lvl8pPr lvl="7" algn="ctr" rtl="0">
              <a:lnSpc>
                <a:spcPct val="87000"/>
              </a:lnSpc>
              <a:spcBef>
                <a:spcPts val="37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8pPr>
            <a:lvl9pPr lvl="8" algn="ctr" rtl="0">
              <a:lnSpc>
                <a:spcPct val="87000"/>
              </a:lnSpc>
              <a:spcBef>
                <a:spcPts val="37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9pPr>
          </a:lstStyle>
          <a:p>
            <a:endParaRPr/>
          </a:p>
        </p:txBody>
      </p:sp>
      <p:sp>
        <p:nvSpPr>
          <p:cNvPr id="332" name="Google Shape;332;p42"/>
          <p:cNvSpPr txBox="1">
            <a:spLocks noGrp="1"/>
          </p:cNvSpPr>
          <p:nvPr>
            <p:ph type="ftr" idx="11"/>
          </p:nvPr>
        </p:nvSpPr>
        <p:spPr>
          <a:xfrm>
            <a:off x="990597" y="12782581"/>
            <a:ext cx="13196000" cy="2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Pts val="600"/>
              <a:buFont typeface="Arial"/>
              <a:buNone/>
              <a:defRPr sz="1600">
                <a:solidFill>
                  <a:srgbClr val="A5A5A5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algn="l" rtl="0">
              <a:spcBef>
                <a:spcPts val="533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6740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2_Title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71"/>
          <p:cNvSpPr txBox="1">
            <a:spLocks noGrp="1"/>
          </p:cNvSpPr>
          <p:nvPr>
            <p:ph type="title"/>
          </p:nvPr>
        </p:nvSpPr>
        <p:spPr>
          <a:xfrm>
            <a:off x="1676400" y="1636848"/>
            <a:ext cx="21031200" cy="8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Inter-Regular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71"/>
          <p:cNvSpPr txBox="1">
            <a:spLocks noGrp="1"/>
          </p:cNvSpPr>
          <p:nvPr>
            <p:ph type="ftr" idx="11"/>
          </p:nvPr>
        </p:nvSpPr>
        <p:spPr>
          <a:xfrm>
            <a:off x="990597" y="12782581"/>
            <a:ext cx="13196000" cy="2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533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77738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range Segue">
  <p:cSld name="Orange Segue">
    <p:bg>
      <p:bgPr>
        <a:gradFill>
          <a:gsLst>
            <a:gs pos="0">
              <a:srgbClr val="FFC000"/>
            </a:gs>
            <a:gs pos="68000">
              <a:schemeClr val="accent1"/>
            </a:gs>
            <a:gs pos="100000">
              <a:schemeClr val="accent1"/>
            </a:gs>
          </a:gsLst>
          <a:lin ang="2700006" scaled="0"/>
        </a:gra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41"/>
          <p:cNvGrpSpPr/>
          <p:nvPr/>
        </p:nvGrpSpPr>
        <p:grpSpPr>
          <a:xfrm>
            <a:off x="990591" y="905108"/>
            <a:ext cx="4525373" cy="794296"/>
            <a:chOff x="495295" y="452553"/>
            <a:chExt cx="2262687" cy="397148"/>
          </a:xfrm>
        </p:grpSpPr>
        <p:sp>
          <p:nvSpPr>
            <p:cNvPr id="311" name="Google Shape;311;p41"/>
            <p:cNvSpPr/>
            <p:nvPr/>
          </p:nvSpPr>
          <p:spPr>
            <a:xfrm>
              <a:off x="495295" y="452553"/>
              <a:ext cx="441055" cy="397148"/>
            </a:xfrm>
            <a:custGeom>
              <a:avLst/>
              <a:gdLst/>
              <a:ahLst/>
              <a:cxnLst/>
              <a:rect l="l" t="t" r="r" b="b"/>
              <a:pathLst>
                <a:path w="441055" h="397148" extrusionOk="0">
                  <a:moveTo>
                    <a:pt x="236007" y="397148"/>
                  </a:moveTo>
                  <a:lnTo>
                    <a:pt x="138508" y="397148"/>
                  </a:lnTo>
                  <a:cubicBezTo>
                    <a:pt x="118379" y="397148"/>
                    <a:pt x="99626" y="386322"/>
                    <a:pt x="89562" y="368912"/>
                  </a:cubicBezTo>
                  <a:lnTo>
                    <a:pt x="7531" y="226842"/>
                  </a:lnTo>
                  <a:cubicBezTo>
                    <a:pt x="-2509" y="209408"/>
                    <a:pt x="-2509" y="187756"/>
                    <a:pt x="7524" y="170346"/>
                  </a:cubicBezTo>
                  <a:lnTo>
                    <a:pt x="89569" y="28260"/>
                  </a:lnTo>
                  <a:cubicBezTo>
                    <a:pt x="99618" y="10826"/>
                    <a:pt x="118379" y="0"/>
                    <a:pt x="138508" y="0"/>
                  </a:cubicBezTo>
                  <a:lnTo>
                    <a:pt x="302544" y="0"/>
                  </a:lnTo>
                  <a:cubicBezTo>
                    <a:pt x="322673" y="0"/>
                    <a:pt x="341427" y="10826"/>
                    <a:pt x="351491" y="28260"/>
                  </a:cubicBezTo>
                  <a:lnTo>
                    <a:pt x="433513" y="170330"/>
                  </a:lnTo>
                  <a:cubicBezTo>
                    <a:pt x="443569" y="187748"/>
                    <a:pt x="443569" y="209408"/>
                    <a:pt x="433513" y="226842"/>
                  </a:cubicBezTo>
                  <a:lnTo>
                    <a:pt x="412300" y="260664"/>
                  </a:lnTo>
                  <a:cubicBezTo>
                    <a:pt x="402425" y="277776"/>
                    <a:pt x="383663" y="288594"/>
                    <a:pt x="363527" y="288594"/>
                  </a:cubicBezTo>
                  <a:lnTo>
                    <a:pt x="265902" y="288594"/>
                  </a:lnTo>
                  <a:lnTo>
                    <a:pt x="319271" y="198519"/>
                  </a:lnTo>
                  <a:lnTo>
                    <a:pt x="269901" y="113040"/>
                  </a:lnTo>
                  <a:lnTo>
                    <a:pt x="171136" y="113040"/>
                  </a:lnTo>
                  <a:lnTo>
                    <a:pt x="121742" y="198582"/>
                  </a:lnTo>
                  <a:lnTo>
                    <a:pt x="236007" y="397148"/>
                  </a:lnTo>
                  <a:lnTo>
                    <a:pt x="236007" y="3971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</p:txBody>
        </p:sp>
        <p:grpSp>
          <p:nvGrpSpPr>
            <p:cNvPr id="312" name="Google Shape;312;p41"/>
            <p:cNvGrpSpPr/>
            <p:nvPr/>
          </p:nvGrpSpPr>
          <p:grpSpPr>
            <a:xfrm>
              <a:off x="1036348" y="561444"/>
              <a:ext cx="1721634" cy="184197"/>
              <a:chOff x="1036348" y="561444"/>
              <a:chExt cx="1721634" cy="184197"/>
            </a:xfrm>
          </p:grpSpPr>
          <p:grpSp>
            <p:nvGrpSpPr>
              <p:cNvPr id="313" name="Google Shape;313;p41"/>
              <p:cNvGrpSpPr/>
              <p:nvPr/>
            </p:nvGrpSpPr>
            <p:grpSpPr>
              <a:xfrm>
                <a:off x="1036348" y="563495"/>
                <a:ext cx="1662301" cy="182146"/>
                <a:chOff x="1036348" y="563495"/>
                <a:chExt cx="1662301" cy="182146"/>
              </a:xfrm>
            </p:grpSpPr>
            <p:sp>
              <p:nvSpPr>
                <p:cNvPr id="314" name="Google Shape;314;p41"/>
                <p:cNvSpPr/>
                <p:nvPr/>
              </p:nvSpPr>
              <p:spPr>
                <a:xfrm>
                  <a:off x="1036348" y="566677"/>
                  <a:ext cx="131117" cy="17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17" h="175805" extrusionOk="0">
                      <a:moveTo>
                        <a:pt x="45466" y="175806"/>
                      </a:moveTo>
                      <a:lnTo>
                        <a:pt x="0" y="175806"/>
                      </a:lnTo>
                      <a:lnTo>
                        <a:pt x="0" y="0"/>
                      </a:lnTo>
                      <a:lnTo>
                        <a:pt x="64502" y="0"/>
                      </a:lnTo>
                      <a:cubicBezTo>
                        <a:pt x="106008" y="0"/>
                        <a:pt x="131118" y="19304"/>
                        <a:pt x="131118" y="55781"/>
                      </a:cubicBezTo>
                      <a:cubicBezTo>
                        <a:pt x="131118" y="96761"/>
                        <a:pt x="101247" y="117377"/>
                        <a:pt x="58955" y="117377"/>
                      </a:cubicBezTo>
                      <a:lnTo>
                        <a:pt x="45474" y="117377"/>
                      </a:lnTo>
                      <a:lnTo>
                        <a:pt x="45474" y="175806"/>
                      </a:lnTo>
                      <a:close/>
                      <a:moveTo>
                        <a:pt x="55774" y="82219"/>
                      </a:moveTo>
                      <a:cubicBezTo>
                        <a:pt x="73215" y="82219"/>
                        <a:pt x="84324" y="76939"/>
                        <a:pt x="84324" y="58688"/>
                      </a:cubicBezTo>
                      <a:cubicBezTo>
                        <a:pt x="84324" y="40713"/>
                        <a:pt x="74802" y="35684"/>
                        <a:pt x="58146" y="35684"/>
                      </a:cubicBezTo>
                      <a:lnTo>
                        <a:pt x="45458" y="35684"/>
                      </a:lnTo>
                      <a:lnTo>
                        <a:pt x="45458" y="82219"/>
                      </a:lnTo>
                      <a:lnTo>
                        <a:pt x="55774" y="822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3">
                    <a:solidFill>
                      <a:schemeClr val="dk1"/>
                    </a:solidFill>
                    <a:latin typeface="Inter-Regular"/>
                    <a:ea typeface="Inter-Regular"/>
                    <a:cs typeface="Inter-Regular"/>
                    <a:sym typeface="Inter-Regular"/>
                  </a:endParaRPr>
                </a:p>
              </p:txBody>
            </p:sp>
            <p:sp>
              <p:nvSpPr>
                <p:cNvPr id="315" name="Google Shape;315;p41"/>
                <p:cNvSpPr/>
                <p:nvPr/>
              </p:nvSpPr>
              <p:spPr>
                <a:xfrm>
                  <a:off x="1194123" y="566677"/>
                  <a:ext cx="139312" cy="178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2" h="178964" extrusionOk="0">
                      <a:moveTo>
                        <a:pt x="45458" y="0"/>
                      </a:moveTo>
                      <a:lnTo>
                        <a:pt x="45458" y="114996"/>
                      </a:lnTo>
                      <a:cubicBezTo>
                        <a:pt x="45458" y="135093"/>
                        <a:pt x="55766" y="141166"/>
                        <a:pt x="70308" y="141166"/>
                      </a:cubicBezTo>
                      <a:cubicBezTo>
                        <a:pt x="84049" y="141166"/>
                        <a:pt x="93838" y="132972"/>
                        <a:pt x="93838" y="116324"/>
                      </a:cubicBezTo>
                      <a:lnTo>
                        <a:pt x="93838" y="0"/>
                      </a:lnTo>
                      <a:lnTo>
                        <a:pt x="139312" y="0"/>
                      </a:lnTo>
                      <a:lnTo>
                        <a:pt x="139312" y="121604"/>
                      </a:lnTo>
                      <a:cubicBezTo>
                        <a:pt x="139312" y="157304"/>
                        <a:pt x="110761" y="178964"/>
                        <a:pt x="69255" y="178964"/>
                      </a:cubicBezTo>
                      <a:cubicBezTo>
                        <a:pt x="23515" y="178964"/>
                        <a:pt x="0" y="160462"/>
                        <a:pt x="0" y="117644"/>
                      </a:cubicBezTo>
                      <a:lnTo>
                        <a:pt x="0" y="0"/>
                      </a:lnTo>
                      <a:lnTo>
                        <a:pt x="454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3">
                    <a:solidFill>
                      <a:schemeClr val="dk1"/>
                    </a:solidFill>
                    <a:latin typeface="Inter-Regular"/>
                    <a:ea typeface="Inter-Regular"/>
                    <a:cs typeface="Inter-Regular"/>
                    <a:sym typeface="Inter-Regular"/>
                  </a:endParaRPr>
                </a:p>
              </p:txBody>
            </p:sp>
            <p:sp>
              <p:nvSpPr>
                <p:cNvPr id="316" name="Google Shape;316;p41"/>
                <p:cNvSpPr/>
                <p:nvPr/>
              </p:nvSpPr>
              <p:spPr>
                <a:xfrm>
                  <a:off x="1527743" y="566677"/>
                  <a:ext cx="116850" cy="175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50" h="175797" extrusionOk="0">
                      <a:moveTo>
                        <a:pt x="0" y="0"/>
                      </a:moveTo>
                      <a:lnTo>
                        <a:pt x="115004" y="0"/>
                      </a:lnTo>
                      <a:lnTo>
                        <a:pt x="115004" y="39652"/>
                      </a:lnTo>
                      <a:lnTo>
                        <a:pt x="45474" y="39652"/>
                      </a:lnTo>
                      <a:lnTo>
                        <a:pt x="45474" y="66356"/>
                      </a:lnTo>
                      <a:lnTo>
                        <a:pt x="105223" y="66356"/>
                      </a:lnTo>
                      <a:lnTo>
                        <a:pt x="105223" y="106008"/>
                      </a:lnTo>
                      <a:lnTo>
                        <a:pt x="45474" y="106008"/>
                      </a:lnTo>
                      <a:lnTo>
                        <a:pt x="45474" y="136146"/>
                      </a:lnTo>
                      <a:lnTo>
                        <a:pt x="116850" y="136146"/>
                      </a:lnTo>
                      <a:lnTo>
                        <a:pt x="116850" y="175798"/>
                      </a:lnTo>
                      <a:lnTo>
                        <a:pt x="0" y="1757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3">
                    <a:solidFill>
                      <a:schemeClr val="dk1"/>
                    </a:solidFill>
                    <a:latin typeface="Inter-Regular"/>
                    <a:ea typeface="Inter-Regular"/>
                    <a:cs typeface="Inter-Regular"/>
                    <a:sym typeface="Inter-Regular"/>
                  </a:endParaRPr>
                </a:p>
              </p:txBody>
            </p:sp>
            <p:sp>
              <p:nvSpPr>
                <p:cNvPr id="317" name="Google Shape;317;p41"/>
                <p:cNvSpPr/>
                <p:nvPr/>
              </p:nvSpPr>
              <p:spPr>
                <a:xfrm>
                  <a:off x="1679783" y="563503"/>
                  <a:ext cx="116583" cy="182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583" h="182138" extrusionOk="0">
                      <a:moveTo>
                        <a:pt x="8721" y="148842"/>
                      </a:moveTo>
                      <a:cubicBezTo>
                        <a:pt x="16915" y="154389"/>
                        <a:pt x="35692" y="163911"/>
                        <a:pt x="56575" y="163911"/>
                      </a:cubicBezTo>
                      <a:cubicBezTo>
                        <a:pt x="74284" y="163911"/>
                        <a:pt x="93579" y="158349"/>
                        <a:pt x="93579" y="131393"/>
                      </a:cubicBezTo>
                      <a:cubicBezTo>
                        <a:pt x="93579" y="110251"/>
                        <a:pt x="75069" y="103384"/>
                        <a:pt x="53935" y="97555"/>
                      </a:cubicBezTo>
                      <a:cubicBezTo>
                        <a:pt x="28543" y="90688"/>
                        <a:pt x="3700" y="81174"/>
                        <a:pt x="3700" y="48648"/>
                      </a:cubicBezTo>
                      <a:cubicBezTo>
                        <a:pt x="3700" y="19304"/>
                        <a:pt x="26437" y="0"/>
                        <a:pt x="59474" y="0"/>
                      </a:cubicBezTo>
                      <a:cubicBezTo>
                        <a:pt x="83271" y="0"/>
                        <a:pt x="104146" y="11109"/>
                        <a:pt x="116583" y="23530"/>
                      </a:cubicBezTo>
                      <a:lnTo>
                        <a:pt x="104940" y="37539"/>
                      </a:lnTo>
                      <a:cubicBezTo>
                        <a:pt x="91207" y="25659"/>
                        <a:pt x="75863" y="17976"/>
                        <a:pt x="59207" y="17976"/>
                      </a:cubicBezTo>
                      <a:cubicBezTo>
                        <a:pt x="44413" y="17976"/>
                        <a:pt x="25377" y="24332"/>
                        <a:pt x="25377" y="46526"/>
                      </a:cubicBezTo>
                      <a:cubicBezTo>
                        <a:pt x="25377" y="67409"/>
                        <a:pt x="43352" y="73498"/>
                        <a:pt x="66089" y="80372"/>
                      </a:cubicBezTo>
                      <a:cubicBezTo>
                        <a:pt x="90421" y="88033"/>
                        <a:pt x="115255" y="97288"/>
                        <a:pt x="115255" y="130591"/>
                      </a:cubicBezTo>
                      <a:cubicBezTo>
                        <a:pt x="115255" y="163636"/>
                        <a:pt x="93053" y="182138"/>
                        <a:pt x="56049" y="182138"/>
                      </a:cubicBezTo>
                      <a:cubicBezTo>
                        <a:pt x="30656" y="182138"/>
                        <a:pt x="7142" y="171830"/>
                        <a:pt x="0" y="166024"/>
                      </a:cubicBezTo>
                      <a:lnTo>
                        <a:pt x="8721" y="1488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3">
                    <a:solidFill>
                      <a:schemeClr val="dk1"/>
                    </a:solidFill>
                    <a:latin typeface="Inter-Regular"/>
                    <a:ea typeface="Inter-Regular"/>
                    <a:cs typeface="Inter-Regular"/>
                    <a:sym typeface="Inter-Regular"/>
                  </a:endParaRPr>
                </a:p>
              </p:txBody>
            </p:sp>
            <p:sp>
              <p:nvSpPr>
                <p:cNvPr id="318" name="Google Shape;318;p41"/>
                <p:cNvSpPr/>
                <p:nvPr/>
              </p:nvSpPr>
              <p:spPr>
                <a:xfrm>
                  <a:off x="1816471" y="566677"/>
                  <a:ext cx="126631" cy="175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31" h="175797" extrusionOk="0">
                      <a:moveTo>
                        <a:pt x="126632" y="0"/>
                      </a:moveTo>
                      <a:lnTo>
                        <a:pt x="126632" y="17976"/>
                      </a:lnTo>
                      <a:lnTo>
                        <a:pt x="73239" y="17976"/>
                      </a:lnTo>
                      <a:lnTo>
                        <a:pt x="73239" y="175798"/>
                      </a:lnTo>
                      <a:lnTo>
                        <a:pt x="52356" y="175798"/>
                      </a:lnTo>
                      <a:lnTo>
                        <a:pt x="52356" y="17976"/>
                      </a:lnTo>
                      <a:lnTo>
                        <a:pt x="0" y="17976"/>
                      </a:lnTo>
                      <a:lnTo>
                        <a:pt x="0" y="0"/>
                      </a:lnTo>
                      <a:lnTo>
                        <a:pt x="12663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3">
                    <a:solidFill>
                      <a:schemeClr val="dk1"/>
                    </a:solidFill>
                    <a:latin typeface="Inter-Regular"/>
                    <a:ea typeface="Inter-Regular"/>
                    <a:cs typeface="Inter-Regular"/>
                    <a:sym typeface="Inter-Regular"/>
                  </a:endParaRPr>
                </a:p>
              </p:txBody>
            </p:sp>
            <p:sp>
              <p:nvSpPr>
                <p:cNvPr id="319" name="Google Shape;319;p41"/>
                <p:cNvSpPr/>
                <p:nvPr/>
              </p:nvSpPr>
              <p:spPr>
                <a:xfrm>
                  <a:off x="1954840" y="563495"/>
                  <a:ext cx="146194" cy="182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94" h="182146" extrusionOk="0">
                      <a:moveTo>
                        <a:pt x="72429" y="182146"/>
                      </a:moveTo>
                      <a:cubicBezTo>
                        <a:pt x="27231" y="182146"/>
                        <a:pt x="0" y="151757"/>
                        <a:pt x="0" y="91466"/>
                      </a:cubicBezTo>
                      <a:cubicBezTo>
                        <a:pt x="0" y="23522"/>
                        <a:pt x="39118" y="0"/>
                        <a:pt x="75085" y="0"/>
                      </a:cubicBezTo>
                      <a:cubicBezTo>
                        <a:pt x="113150" y="0"/>
                        <a:pt x="146194" y="24065"/>
                        <a:pt x="146194" y="91466"/>
                      </a:cubicBezTo>
                      <a:cubicBezTo>
                        <a:pt x="146194" y="152016"/>
                        <a:pt x="117644" y="182146"/>
                        <a:pt x="72429" y="182146"/>
                      </a:cubicBezTo>
                      <a:close/>
                      <a:moveTo>
                        <a:pt x="74551" y="164437"/>
                      </a:moveTo>
                      <a:cubicBezTo>
                        <a:pt x="112883" y="164437"/>
                        <a:pt x="124793" y="128219"/>
                        <a:pt x="124793" y="92275"/>
                      </a:cubicBezTo>
                      <a:cubicBezTo>
                        <a:pt x="124793" y="61077"/>
                        <a:pt x="114478" y="17984"/>
                        <a:pt x="74284" y="17984"/>
                      </a:cubicBezTo>
                      <a:cubicBezTo>
                        <a:pt x="35700" y="17984"/>
                        <a:pt x="21409" y="54729"/>
                        <a:pt x="21409" y="90696"/>
                      </a:cubicBezTo>
                      <a:cubicBezTo>
                        <a:pt x="21409" y="125579"/>
                        <a:pt x="30923" y="164437"/>
                        <a:pt x="74551" y="1644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3">
                    <a:solidFill>
                      <a:schemeClr val="dk1"/>
                    </a:solidFill>
                    <a:latin typeface="Inter-Regular"/>
                    <a:ea typeface="Inter-Regular"/>
                    <a:cs typeface="Inter-Regular"/>
                    <a:sym typeface="Inter-Regular"/>
                  </a:endParaRPr>
                </a:p>
              </p:txBody>
            </p:sp>
            <p:sp>
              <p:nvSpPr>
                <p:cNvPr id="320" name="Google Shape;320;p41"/>
                <p:cNvSpPr/>
                <p:nvPr/>
              </p:nvSpPr>
              <p:spPr>
                <a:xfrm>
                  <a:off x="2271584" y="566677"/>
                  <a:ext cx="149894" cy="17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94" h="175805" extrusionOk="0">
                      <a:moveTo>
                        <a:pt x="0" y="175806"/>
                      </a:moveTo>
                      <a:lnTo>
                        <a:pt x="61862" y="0"/>
                      </a:lnTo>
                      <a:lnTo>
                        <a:pt x="86713" y="0"/>
                      </a:lnTo>
                      <a:lnTo>
                        <a:pt x="149895" y="175806"/>
                      </a:lnTo>
                      <a:lnTo>
                        <a:pt x="127952" y="175806"/>
                      </a:lnTo>
                      <a:lnTo>
                        <a:pt x="108664" y="121611"/>
                      </a:lnTo>
                      <a:lnTo>
                        <a:pt x="39401" y="121611"/>
                      </a:lnTo>
                      <a:lnTo>
                        <a:pt x="20631" y="175806"/>
                      </a:lnTo>
                      <a:lnTo>
                        <a:pt x="0" y="175806"/>
                      </a:lnTo>
                      <a:close/>
                      <a:moveTo>
                        <a:pt x="44421" y="104688"/>
                      </a:moveTo>
                      <a:lnTo>
                        <a:pt x="103636" y="104688"/>
                      </a:lnTo>
                      <a:cubicBezTo>
                        <a:pt x="73765" y="18785"/>
                        <a:pt x="73765" y="18785"/>
                        <a:pt x="73765" y="18785"/>
                      </a:cubicBezTo>
                      <a:lnTo>
                        <a:pt x="44421" y="1046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3">
                    <a:solidFill>
                      <a:schemeClr val="dk1"/>
                    </a:solidFill>
                    <a:latin typeface="Inter-Regular"/>
                    <a:ea typeface="Inter-Regular"/>
                    <a:cs typeface="Inter-Regular"/>
                    <a:sym typeface="Inter-Regular"/>
                  </a:endParaRPr>
                </a:p>
              </p:txBody>
            </p:sp>
            <p:sp>
              <p:nvSpPr>
                <p:cNvPr id="321" name="Google Shape;321;p41"/>
                <p:cNvSpPr/>
                <p:nvPr/>
              </p:nvSpPr>
              <p:spPr>
                <a:xfrm>
                  <a:off x="2429454" y="563495"/>
                  <a:ext cx="133773" cy="182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73" h="182146" extrusionOk="0">
                      <a:moveTo>
                        <a:pt x="133239" y="166032"/>
                      </a:moveTo>
                      <a:cubicBezTo>
                        <a:pt x="118704" y="175814"/>
                        <a:pt x="97806" y="182146"/>
                        <a:pt x="74818" y="182146"/>
                      </a:cubicBezTo>
                      <a:cubicBezTo>
                        <a:pt x="28566" y="182146"/>
                        <a:pt x="0" y="152810"/>
                        <a:pt x="0" y="91466"/>
                      </a:cubicBezTo>
                      <a:cubicBezTo>
                        <a:pt x="0" y="23012"/>
                        <a:pt x="39660" y="0"/>
                        <a:pt x="74818" y="0"/>
                      </a:cubicBezTo>
                      <a:cubicBezTo>
                        <a:pt x="92793" y="0"/>
                        <a:pt x="115797" y="5562"/>
                        <a:pt x="133773" y="28551"/>
                      </a:cubicBezTo>
                      <a:lnTo>
                        <a:pt x="118704" y="40453"/>
                      </a:lnTo>
                      <a:cubicBezTo>
                        <a:pt x="107077" y="26712"/>
                        <a:pt x="93328" y="17976"/>
                        <a:pt x="74566" y="17976"/>
                      </a:cubicBezTo>
                      <a:cubicBezTo>
                        <a:pt x="41255" y="17976"/>
                        <a:pt x="21417" y="45207"/>
                        <a:pt x="21417" y="89620"/>
                      </a:cubicBezTo>
                      <a:cubicBezTo>
                        <a:pt x="21417" y="137222"/>
                        <a:pt x="38340" y="164972"/>
                        <a:pt x="76672" y="164972"/>
                      </a:cubicBezTo>
                      <a:cubicBezTo>
                        <a:pt x="90421" y="164972"/>
                        <a:pt x="106008" y="160211"/>
                        <a:pt x="112356" y="155709"/>
                      </a:cubicBezTo>
                      <a:lnTo>
                        <a:pt x="112356" y="103384"/>
                      </a:lnTo>
                      <a:lnTo>
                        <a:pt x="72437" y="103384"/>
                      </a:lnTo>
                      <a:lnTo>
                        <a:pt x="72437" y="85393"/>
                      </a:lnTo>
                      <a:lnTo>
                        <a:pt x="133247" y="85393"/>
                      </a:lnTo>
                      <a:lnTo>
                        <a:pt x="133247" y="1660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3">
                    <a:solidFill>
                      <a:schemeClr val="dk1"/>
                    </a:solidFill>
                    <a:latin typeface="Inter-Regular"/>
                    <a:ea typeface="Inter-Regular"/>
                    <a:cs typeface="Inter-Regular"/>
                    <a:sym typeface="Inter-Regular"/>
                  </a:endParaRPr>
                </a:p>
              </p:txBody>
            </p:sp>
            <p:sp>
              <p:nvSpPr>
                <p:cNvPr id="322" name="Google Shape;322;p41"/>
                <p:cNvSpPr/>
                <p:nvPr/>
              </p:nvSpPr>
              <p:spPr>
                <a:xfrm>
                  <a:off x="2598455" y="566677"/>
                  <a:ext cx="100194" cy="175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94" h="175797" extrusionOk="0">
                      <a:moveTo>
                        <a:pt x="0" y="0"/>
                      </a:moveTo>
                      <a:lnTo>
                        <a:pt x="98340" y="0"/>
                      </a:lnTo>
                      <a:lnTo>
                        <a:pt x="98340" y="17976"/>
                      </a:lnTo>
                      <a:lnTo>
                        <a:pt x="20891" y="17976"/>
                      </a:lnTo>
                      <a:lnTo>
                        <a:pt x="20891" y="77198"/>
                      </a:lnTo>
                      <a:lnTo>
                        <a:pt x="87506" y="77198"/>
                      </a:lnTo>
                      <a:lnTo>
                        <a:pt x="87506" y="95166"/>
                      </a:lnTo>
                      <a:lnTo>
                        <a:pt x="20891" y="95166"/>
                      </a:lnTo>
                      <a:lnTo>
                        <a:pt x="20891" y="157822"/>
                      </a:lnTo>
                      <a:lnTo>
                        <a:pt x="100194" y="157822"/>
                      </a:lnTo>
                      <a:lnTo>
                        <a:pt x="100194" y="175798"/>
                      </a:lnTo>
                      <a:lnTo>
                        <a:pt x="8" y="17579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3">
                    <a:solidFill>
                      <a:schemeClr val="dk1"/>
                    </a:solidFill>
                    <a:latin typeface="Inter-Regular"/>
                    <a:ea typeface="Inter-Regular"/>
                    <a:cs typeface="Inter-Regular"/>
                    <a:sym typeface="Inter-Regular"/>
                  </a:endParaRPr>
                </a:p>
              </p:txBody>
            </p:sp>
            <p:sp>
              <p:nvSpPr>
                <p:cNvPr id="323" name="Google Shape;323;p41"/>
                <p:cNvSpPr/>
                <p:nvPr/>
              </p:nvSpPr>
              <p:spPr>
                <a:xfrm>
                  <a:off x="2132924" y="566677"/>
                  <a:ext cx="121972" cy="17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72" h="175805" extrusionOk="0">
                      <a:moveTo>
                        <a:pt x="96934" y="120645"/>
                      </a:moveTo>
                      <a:cubicBezTo>
                        <a:pt x="92935" y="111806"/>
                        <a:pt x="90390" y="107336"/>
                        <a:pt x="84866" y="104563"/>
                      </a:cubicBezTo>
                      <a:cubicBezTo>
                        <a:pt x="104256" y="95928"/>
                        <a:pt x="116316" y="78636"/>
                        <a:pt x="116316" y="52340"/>
                      </a:cubicBezTo>
                      <a:cubicBezTo>
                        <a:pt x="116316" y="17968"/>
                        <a:pt x="94106" y="0"/>
                        <a:pt x="57094" y="0"/>
                      </a:cubicBezTo>
                      <a:lnTo>
                        <a:pt x="0" y="0"/>
                      </a:lnTo>
                      <a:lnTo>
                        <a:pt x="0" y="175806"/>
                      </a:lnTo>
                      <a:lnTo>
                        <a:pt x="20883" y="175806"/>
                      </a:lnTo>
                      <a:lnTo>
                        <a:pt x="20883" y="111029"/>
                      </a:lnTo>
                      <a:lnTo>
                        <a:pt x="51028" y="111029"/>
                      </a:lnTo>
                      <a:cubicBezTo>
                        <a:pt x="53173" y="111029"/>
                        <a:pt x="55279" y="110958"/>
                        <a:pt x="57345" y="110824"/>
                      </a:cubicBezTo>
                      <a:lnTo>
                        <a:pt x="57046" y="110934"/>
                      </a:lnTo>
                      <a:cubicBezTo>
                        <a:pt x="67881" y="110934"/>
                        <a:pt x="72893" y="118013"/>
                        <a:pt x="77387" y="127520"/>
                      </a:cubicBezTo>
                      <a:lnTo>
                        <a:pt x="99762" y="175743"/>
                      </a:lnTo>
                      <a:lnTo>
                        <a:pt x="121973" y="175743"/>
                      </a:lnTo>
                      <a:lnTo>
                        <a:pt x="96934" y="120645"/>
                      </a:lnTo>
                      <a:close/>
                      <a:moveTo>
                        <a:pt x="47304" y="94106"/>
                      </a:moveTo>
                      <a:lnTo>
                        <a:pt x="20867" y="94106"/>
                      </a:lnTo>
                      <a:lnTo>
                        <a:pt x="20867" y="17182"/>
                      </a:lnTo>
                      <a:lnTo>
                        <a:pt x="43871" y="17182"/>
                      </a:lnTo>
                      <a:cubicBezTo>
                        <a:pt x="73742" y="17182"/>
                        <a:pt x="94891" y="20616"/>
                        <a:pt x="94891" y="55506"/>
                      </a:cubicBezTo>
                      <a:cubicBezTo>
                        <a:pt x="94891" y="83798"/>
                        <a:pt x="75329" y="94106"/>
                        <a:pt x="47304" y="941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3">
                    <a:solidFill>
                      <a:schemeClr val="dk1"/>
                    </a:solidFill>
                    <a:latin typeface="Inter-Regular"/>
                    <a:ea typeface="Inter-Regular"/>
                    <a:cs typeface="Inter-Regular"/>
                    <a:sym typeface="Inter-Regular"/>
                  </a:endParaRPr>
                </a:p>
              </p:txBody>
            </p:sp>
            <p:sp>
              <p:nvSpPr>
                <p:cNvPr id="324" name="Google Shape;324;p41"/>
                <p:cNvSpPr/>
                <p:nvPr/>
              </p:nvSpPr>
              <p:spPr>
                <a:xfrm>
                  <a:off x="1365183" y="566574"/>
                  <a:ext cx="139885" cy="17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885" h="175805" extrusionOk="0">
                      <a:moveTo>
                        <a:pt x="115860" y="120127"/>
                      </a:moveTo>
                      <a:cubicBezTo>
                        <a:pt x="113228" y="113818"/>
                        <a:pt x="109041" y="108837"/>
                        <a:pt x="104335" y="106440"/>
                      </a:cubicBezTo>
                      <a:cubicBezTo>
                        <a:pt x="121030" y="96423"/>
                        <a:pt x="131134" y="79555"/>
                        <a:pt x="131134" y="55789"/>
                      </a:cubicBezTo>
                      <a:cubicBezTo>
                        <a:pt x="131134" y="19304"/>
                        <a:pt x="106008" y="0"/>
                        <a:pt x="64510" y="0"/>
                      </a:cubicBezTo>
                      <a:lnTo>
                        <a:pt x="0" y="0"/>
                      </a:lnTo>
                      <a:lnTo>
                        <a:pt x="0" y="175806"/>
                      </a:lnTo>
                      <a:lnTo>
                        <a:pt x="45466" y="175806"/>
                      </a:lnTo>
                      <a:lnTo>
                        <a:pt x="45466" y="117385"/>
                      </a:lnTo>
                      <a:lnTo>
                        <a:pt x="57172" y="117385"/>
                      </a:lnTo>
                      <a:cubicBezTo>
                        <a:pt x="63277" y="117809"/>
                        <a:pt x="67181" y="121171"/>
                        <a:pt x="69907" y="127339"/>
                      </a:cubicBezTo>
                      <a:lnTo>
                        <a:pt x="91238" y="175664"/>
                      </a:lnTo>
                      <a:lnTo>
                        <a:pt x="139886" y="175664"/>
                      </a:lnTo>
                      <a:lnTo>
                        <a:pt x="115860" y="120127"/>
                      </a:lnTo>
                      <a:close/>
                      <a:moveTo>
                        <a:pt x="45474" y="82211"/>
                      </a:moveTo>
                      <a:lnTo>
                        <a:pt x="45474" y="35677"/>
                      </a:lnTo>
                      <a:lnTo>
                        <a:pt x="58162" y="35677"/>
                      </a:lnTo>
                      <a:cubicBezTo>
                        <a:pt x="74826" y="35677"/>
                        <a:pt x="84340" y="40705"/>
                        <a:pt x="84340" y="58681"/>
                      </a:cubicBezTo>
                      <a:cubicBezTo>
                        <a:pt x="84340" y="76923"/>
                        <a:pt x="73246" y="82211"/>
                        <a:pt x="55789" y="82211"/>
                      </a:cubicBezTo>
                      <a:lnTo>
                        <a:pt x="45474" y="822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3">
                    <a:solidFill>
                      <a:schemeClr val="dk1"/>
                    </a:solidFill>
                    <a:latin typeface="Inter-Regular"/>
                    <a:ea typeface="Inter-Regular"/>
                    <a:cs typeface="Inter-Regular"/>
                    <a:sym typeface="Inter-Regular"/>
                  </a:endParaRPr>
                </a:p>
              </p:txBody>
            </p:sp>
          </p:grpSp>
          <p:sp>
            <p:nvSpPr>
              <p:cNvPr id="325" name="Google Shape;325;p41"/>
              <p:cNvSpPr/>
              <p:nvPr/>
            </p:nvSpPr>
            <p:spPr>
              <a:xfrm>
                <a:off x="2711472" y="561444"/>
                <a:ext cx="46510" cy="47398"/>
              </a:xfrm>
              <a:custGeom>
                <a:avLst/>
                <a:gdLst/>
                <a:ahLst/>
                <a:cxnLst/>
                <a:rect l="l" t="t" r="r" b="b"/>
                <a:pathLst>
                  <a:path w="46510" h="47398" extrusionOk="0">
                    <a:moveTo>
                      <a:pt x="23318" y="47399"/>
                    </a:moveTo>
                    <a:cubicBezTo>
                      <a:pt x="9695" y="47399"/>
                      <a:pt x="0" y="37193"/>
                      <a:pt x="0" y="23703"/>
                    </a:cubicBezTo>
                    <a:cubicBezTo>
                      <a:pt x="0" y="9444"/>
                      <a:pt x="10771" y="0"/>
                      <a:pt x="23318" y="0"/>
                    </a:cubicBezTo>
                    <a:cubicBezTo>
                      <a:pt x="35739" y="0"/>
                      <a:pt x="46511" y="9444"/>
                      <a:pt x="46511" y="23703"/>
                    </a:cubicBezTo>
                    <a:cubicBezTo>
                      <a:pt x="46511" y="37955"/>
                      <a:pt x="35739" y="47399"/>
                      <a:pt x="23318" y="47399"/>
                    </a:cubicBezTo>
                    <a:close/>
                    <a:moveTo>
                      <a:pt x="23318" y="4117"/>
                    </a:moveTo>
                    <a:cubicBezTo>
                      <a:pt x="13050" y="4117"/>
                      <a:pt x="5067" y="12162"/>
                      <a:pt x="5067" y="23695"/>
                    </a:cubicBezTo>
                    <a:cubicBezTo>
                      <a:pt x="5067" y="34467"/>
                      <a:pt x="12036" y="43274"/>
                      <a:pt x="23318" y="43274"/>
                    </a:cubicBezTo>
                    <a:cubicBezTo>
                      <a:pt x="33453" y="43274"/>
                      <a:pt x="41443" y="35284"/>
                      <a:pt x="41443" y="23695"/>
                    </a:cubicBezTo>
                    <a:cubicBezTo>
                      <a:pt x="41443" y="12162"/>
                      <a:pt x="33453" y="4117"/>
                      <a:pt x="23318" y="4117"/>
                    </a:cubicBezTo>
                    <a:close/>
                    <a:moveTo>
                      <a:pt x="18628" y="37256"/>
                    </a:moveTo>
                    <a:lnTo>
                      <a:pt x="14315" y="37256"/>
                    </a:lnTo>
                    <a:lnTo>
                      <a:pt x="14315" y="11023"/>
                    </a:lnTo>
                    <a:lnTo>
                      <a:pt x="24261" y="11023"/>
                    </a:lnTo>
                    <a:cubicBezTo>
                      <a:pt x="30601" y="11023"/>
                      <a:pt x="33830" y="13238"/>
                      <a:pt x="33830" y="18565"/>
                    </a:cubicBezTo>
                    <a:cubicBezTo>
                      <a:pt x="33830" y="23318"/>
                      <a:pt x="30915" y="25282"/>
                      <a:pt x="26987" y="25722"/>
                    </a:cubicBezTo>
                    <a:lnTo>
                      <a:pt x="34333" y="37256"/>
                    </a:lnTo>
                    <a:lnTo>
                      <a:pt x="29454" y="37256"/>
                    </a:lnTo>
                    <a:lnTo>
                      <a:pt x="22674" y="26037"/>
                    </a:lnTo>
                    <a:lnTo>
                      <a:pt x="18620" y="26037"/>
                    </a:lnTo>
                    <a:lnTo>
                      <a:pt x="18620" y="37256"/>
                    </a:lnTo>
                    <a:close/>
                    <a:moveTo>
                      <a:pt x="23444" y="22368"/>
                    </a:moveTo>
                    <a:cubicBezTo>
                      <a:pt x="26673" y="22368"/>
                      <a:pt x="29533" y="22045"/>
                      <a:pt x="29533" y="18251"/>
                    </a:cubicBezTo>
                    <a:cubicBezTo>
                      <a:pt x="29533" y="15085"/>
                      <a:pt x="26421" y="14700"/>
                      <a:pt x="23829" y="14700"/>
                    </a:cubicBezTo>
                    <a:lnTo>
                      <a:pt x="18636" y="14700"/>
                    </a:lnTo>
                    <a:lnTo>
                      <a:pt x="18636" y="22368"/>
                    </a:lnTo>
                    <a:lnTo>
                      <a:pt x="23444" y="223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</p:grpSp>
      </p:grpSp>
      <p:sp>
        <p:nvSpPr>
          <p:cNvPr id="326" name="Google Shape;326;p41"/>
          <p:cNvSpPr txBox="1">
            <a:spLocks noGrp="1"/>
          </p:cNvSpPr>
          <p:nvPr>
            <p:ph type="subTitle" idx="1"/>
          </p:nvPr>
        </p:nvSpPr>
        <p:spPr>
          <a:xfrm>
            <a:off x="988379" y="8754109"/>
            <a:ext cx="176632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6000"/>
              </a:lnSpc>
              <a:spcBef>
                <a:spcPts val="2400"/>
              </a:spcBef>
              <a:spcAft>
                <a:spcPts val="0"/>
              </a:spcAft>
              <a:buSzPts val="1800"/>
              <a:buNone/>
              <a:defRPr sz="4800">
                <a:solidFill>
                  <a:srgbClr val="FEB898"/>
                </a:solidFill>
              </a:defRPr>
            </a:lvl1pPr>
            <a:lvl2pPr lvl="1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000"/>
            </a:lvl2pPr>
            <a:lvl3pPr lvl="2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3"/>
            </a:lvl3pPr>
            <a:lvl4pPr lvl="3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4pPr>
            <a:lvl5pPr lvl="4" algn="ctr" rtl="0">
              <a:lnSpc>
                <a:spcPct val="96000"/>
              </a:lnSpc>
              <a:spcBef>
                <a:spcPts val="3733"/>
              </a:spcBef>
              <a:spcAft>
                <a:spcPts val="0"/>
              </a:spcAft>
              <a:buSzPts val="1200"/>
              <a:buNone/>
              <a:defRPr sz="3200"/>
            </a:lvl5pPr>
            <a:lvl6pPr lvl="5" algn="ctr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6pPr>
            <a:lvl7pPr lvl="6" algn="ctr" rtl="0">
              <a:lnSpc>
                <a:spcPct val="107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7pPr>
            <a:lvl8pPr lvl="7" algn="ctr" rtl="0">
              <a:lnSpc>
                <a:spcPct val="87000"/>
              </a:lnSpc>
              <a:spcBef>
                <a:spcPts val="37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8pPr>
            <a:lvl9pPr lvl="8" algn="ctr" rtl="0">
              <a:lnSpc>
                <a:spcPct val="87000"/>
              </a:lnSpc>
              <a:spcBef>
                <a:spcPts val="37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9pPr>
          </a:lstStyle>
          <a:p>
            <a:endParaRPr/>
          </a:p>
        </p:txBody>
      </p:sp>
      <p:sp>
        <p:nvSpPr>
          <p:cNvPr id="327" name="Google Shape;327;p41"/>
          <p:cNvSpPr txBox="1">
            <a:spLocks noGrp="1"/>
          </p:cNvSpPr>
          <p:nvPr>
            <p:ph type="title"/>
          </p:nvPr>
        </p:nvSpPr>
        <p:spPr>
          <a:xfrm>
            <a:off x="990595" y="5146619"/>
            <a:ext cx="17659200" cy="32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Inter-Regular"/>
              <a:buNone/>
              <a:defRPr sz="1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64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 baseline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buNone/>
              <a:defRPr sz="3600" b="0" i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1674815" y="3789363"/>
            <a:ext cx="5792787" cy="7564437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6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294023" y="3789363"/>
            <a:ext cx="5792787" cy="7564437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6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16913228" y="3789363"/>
            <a:ext cx="5792787" cy="7564437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6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16002000" y="5562600"/>
            <a:ext cx="0" cy="350520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8382000" y="5562600"/>
            <a:ext cx="0" cy="350520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6834C9-EEFA-4FBD-BC61-0A36E0C3E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098831"/>
            <a:ext cx="22374224" cy="9103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70A64B2B-7631-4F26-8A92-DDCFC848C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8379" y="2176270"/>
            <a:ext cx="22376446" cy="6267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1828800" rtl="0" eaLnBrk="1" latinLnBrk="0" hangingPunct="1">
              <a:lnSpc>
                <a:spcPct val="96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3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7C81FCC7-D9DB-4C10-8E6F-EB4C8DB97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599" y="12782582"/>
            <a:ext cx="13195790" cy="23634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algn="l" defTabSz="1371600" rtl="0" eaLnBrk="1" latinLnBrk="0" hangingPunct="1">
              <a:lnSpc>
                <a:spcPct val="96000"/>
              </a:lnSpc>
              <a:spcBef>
                <a:spcPts val="0"/>
              </a:spcBef>
              <a:spcAft>
                <a:spcPts val="450"/>
              </a:spcAft>
              <a:buClr>
                <a:srgbClr val="3253DC"/>
              </a:buClr>
              <a:buFont typeface="Arial" panose="020B0604020202020204" pitchFamily="34" charset="0"/>
              <a:buNone/>
              <a:defRPr lang="en-US" sz="1600" kern="1200" baseline="0" smtClean="0">
                <a:solidFill>
                  <a:schemeClr val="bg1">
                    <a:lumMod val="65000"/>
                  </a:schemeClr>
                </a:solidFill>
                <a:latin typeface="Space Mono" panose="02000509040000020004" pitchFamily="49" charset="0"/>
                <a:ea typeface="+mn-ea"/>
                <a:cs typeface="+mn-cs"/>
              </a:defRPr>
            </a:lvl1pPr>
          </a:lstStyle>
          <a:p>
            <a:r>
              <a:rPr lang="en-US"/>
              <a:t>Source sample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60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4428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7224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allou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12420601" y="-25399"/>
            <a:ext cx="11963400" cy="137414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809750" y="5011056"/>
            <a:ext cx="8362949" cy="841376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buFontTx/>
              <a:buNone/>
              <a:defRPr sz="4800" b="1" i="0" baseline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FontTx/>
              <a:buNone/>
              <a:defRPr/>
            </a:lvl2pPr>
            <a:lvl3pPr marL="342906" indent="0">
              <a:buFontTx/>
              <a:buNone/>
              <a:defRPr/>
            </a:lvl3pPr>
            <a:lvl4pPr marL="685809" indent="0">
              <a:buFontTx/>
              <a:buNone/>
              <a:defRPr/>
            </a:lvl4pPr>
            <a:lvl5pPr marL="685809" indent="0">
              <a:buFontTx/>
              <a:buNone/>
              <a:defRPr/>
            </a:lvl5pPr>
          </a:lstStyle>
          <a:p>
            <a:pPr lvl="0"/>
            <a:r>
              <a:rPr lang="en-US" dirty="0"/>
              <a:t>PHOTO TITLE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809752" y="5852432"/>
            <a:ext cx="8362949" cy="2935968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3600" b="0" i="0" baseline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 algn="r">
              <a:buFontTx/>
              <a:buNone/>
              <a:defRPr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342906" indent="0" algn="r">
              <a:buFontTx/>
              <a:buNone/>
              <a:defRPr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685809" indent="0" algn="r">
              <a:buFontTx/>
              <a:buNone/>
              <a:defRPr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685809" indent="0" algn="r">
              <a:buFontTx/>
              <a:buNone/>
              <a:defRPr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Photo description</a:t>
            </a: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11277600" y="5011056"/>
            <a:ext cx="0" cy="3777344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220991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880422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defTabSz="182882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7200" kern="1200" baseline="0" dirty="0">
                <a:solidFill>
                  <a:srgbClr val="FFFFFF"/>
                </a:solidFill>
                <a:latin typeface="Proxima Nova Thin" charset="0"/>
                <a:ea typeface="Proxima Nova Thin" charset="0"/>
                <a:cs typeface="Proxima Nova Thin" charset="0"/>
                <a:sym typeface="Proxima Nova Light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PLACEHOLDER TITLE</a:t>
            </a:r>
          </a:p>
        </p:txBody>
      </p:sp>
      <p:cxnSp>
        <p:nvCxnSpPr>
          <p:cNvPr id="3" name="Straight Connector 2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>
              <a:defRPr/>
            </a:pPr>
            <a:r>
              <a:rPr lang="en-US" altLang="en-US" sz="1501">
                <a:solidFill>
                  <a:srgbClr val="FFFFFF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354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itle + Sub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48915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defTabSz="182882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7200" kern="1200" baseline="0" dirty="0">
                <a:solidFill>
                  <a:srgbClr val="FFFFFF"/>
                </a:solidFill>
                <a:latin typeface="Proxima Nova Thin" charset="0"/>
                <a:ea typeface="Proxima Nova Thin" charset="0"/>
                <a:cs typeface="Proxima Nova Thin" charset="0"/>
                <a:sym typeface="Proxima Nova Light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PLACEHOLDER TITLE</a:t>
            </a:r>
          </a:p>
        </p:txBody>
      </p:sp>
      <p:cxnSp>
        <p:nvCxnSpPr>
          <p:cNvPr id="3" name="Straight Connector 2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762010" indent="-762010" algn="ctr">
              <a:buFont typeface="Arial" charset="0"/>
              <a:buNone/>
              <a:defRPr lang="en-US" sz="3600" b="1" i="0" kern="1200" baseline="0" dirty="0" smtClean="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ctr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</a:pPr>
            <a:r>
              <a:rPr lang="en-US" dirty="0"/>
              <a:t>PLACEHOLDER SUBTITLE</a:t>
            </a:r>
          </a:p>
        </p:txBody>
      </p:sp>
    </p:spTree>
    <p:extLst>
      <p:ext uri="{BB962C8B-B14F-4D97-AF65-F5344CB8AC3E}">
        <p14:creationId xmlns:p14="http://schemas.microsoft.com/office/powerpoint/2010/main" val="2292557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48915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defTabSz="182882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7200" kern="1200" baseline="0" dirty="0">
                <a:solidFill>
                  <a:srgbClr val="FFFFFF"/>
                </a:solidFill>
                <a:latin typeface="Proxima Nova Thin" charset="0"/>
                <a:ea typeface="Proxima Nova Thin" charset="0"/>
                <a:cs typeface="Proxima Nova Thin" charset="0"/>
                <a:sym typeface="Proxima Nova Light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PLACEHOLDER TITLE</a:t>
            </a:r>
          </a:p>
        </p:txBody>
      </p:sp>
      <p:cxnSp>
        <p:nvCxnSpPr>
          <p:cNvPr id="3" name="Straight Connector 2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762010" indent="-762010" algn="ctr">
              <a:buFont typeface="Arial" charset="0"/>
              <a:buNone/>
              <a:defRPr lang="en-US" sz="3600" b="1" i="0" kern="1200" baseline="0" dirty="0" smtClean="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ctr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</a:pPr>
            <a:r>
              <a:rPr lang="en-US" dirty="0"/>
              <a:t>PLACEHOLDER SUBTITLE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4334966"/>
            <a:ext cx="21031200" cy="6854581"/>
          </a:xfrm>
          <a:prstGeom prst="rect">
            <a:avLst/>
          </a:prstGeom>
        </p:spPr>
        <p:txBody>
          <a:bodyPr lIns="0" tIns="0" rIns="0" bIns="0" anchor="ctr"/>
          <a:lstStyle>
            <a:lvl1pPr marL="609608" marR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FFFFFF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/>
            </a:pPr>
            <a:r>
              <a:rPr lang="en-US" dirty="0"/>
              <a:t>Text goes here</a:t>
            </a:r>
            <a:r>
              <a:rPr lang="is-IS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6477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48915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defTabSz="182882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7200" kern="1200" baseline="0" dirty="0">
                <a:solidFill>
                  <a:srgbClr val="FFFFFF"/>
                </a:solidFill>
                <a:latin typeface="Proxima Nova Thin" charset="0"/>
                <a:ea typeface="Proxima Nova Thin" charset="0"/>
                <a:cs typeface="Proxima Nova Thin" charset="0"/>
                <a:sym typeface="Proxima Nova Light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PLACEHOLDER TITLE</a:t>
            </a:r>
          </a:p>
        </p:txBody>
      </p:sp>
      <p:cxnSp>
        <p:nvCxnSpPr>
          <p:cNvPr id="3" name="Straight Connector 2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762010" indent="-762010" algn="ctr">
              <a:buFont typeface="Arial" charset="0"/>
              <a:buNone/>
              <a:defRPr lang="en-US" sz="3600" b="1" i="0" kern="1200" baseline="0" dirty="0" smtClean="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ctr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</a:pPr>
            <a:r>
              <a:rPr lang="en-US" dirty="0"/>
              <a:t>PLACEHOLDER SUBTITLE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4334966"/>
            <a:ext cx="21031200" cy="6854581"/>
          </a:xfrm>
          <a:prstGeom prst="rect">
            <a:avLst/>
          </a:prstGeom>
        </p:spPr>
        <p:txBody>
          <a:bodyPr lIns="0" tIns="0" rIns="0" bIns="0" anchor="ctr"/>
          <a:lstStyle>
            <a:lvl1pPr marL="457206" marR="0" indent="-457206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CambriaMath" charset="0"/>
              <a:buChar char="⎯"/>
              <a:tabLst/>
              <a:defRPr lang="en-US" sz="3200" b="0" i="0" kern="1200" dirty="0" smtClean="0">
                <a:solidFill>
                  <a:srgbClr val="FFFFFF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dirty="0"/>
              <a:t>Text goes here</a:t>
            </a:r>
            <a:r>
              <a:rPr lang="is-IS" dirty="0"/>
              <a:t>…</a:t>
            </a:r>
          </a:p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is-IS" dirty="0"/>
              <a:t>Text goes here...</a:t>
            </a:r>
          </a:p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is-IS" dirty="0"/>
              <a:t>Text goes here...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3594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itle +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48915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defTabSz="182882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7200" kern="1200" baseline="0" dirty="0">
                <a:solidFill>
                  <a:srgbClr val="FFFFFF"/>
                </a:solidFill>
                <a:latin typeface="Proxima Nova Thin" charset="0"/>
                <a:ea typeface="Proxima Nova Thin" charset="0"/>
                <a:cs typeface="Proxima Nova Thin" charset="0"/>
                <a:sym typeface="Proxima Nova Light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PLACEHOLDER TITLE</a:t>
            </a:r>
          </a:p>
        </p:txBody>
      </p:sp>
      <p:cxnSp>
        <p:nvCxnSpPr>
          <p:cNvPr id="3" name="Straight Connector 2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762010" indent="-762010" algn="ctr">
              <a:buFont typeface="Arial" charset="0"/>
              <a:buNone/>
              <a:defRPr lang="en-US" sz="3600" b="1" i="0" kern="1200" baseline="0" dirty="0" smtClean="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ctr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</a:pPr>
            <a:r>
              <a:rPr lang="en-US" dirty="0"/>
              <a:t>PLACEHOLDER SUBTITLE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4334966"/>
            <a:ext cx="21031200" cy="6854581"/>
          </a:xfrm>
          <a:prstGeom prst="rect">
            <a:avLst/>
          </a:prstGeom>
        </p:spPr>
        <p:txBody>
          <a:bodyPr lIns="0" tIns="0" rIns="0" bIns="0" anchor="ctr"/>
          <a:lstStyle>
            <a:lvl1pPr marL="609608" marR="0" indent="-609608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 lang="en-US" sz="3200" b="0" i="0" kern="1200" baseline="0" dirty="0" smtClean="0">
                <a:solidFill>
                  <a:srgbClr val="FFFFFF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dirty="0"/>
              <a:t>Text goes here</a:t>
            </a:r>
            <a:r>
              <a:rPr lang="is-IS" dirty="0"/>
              <a:t>…</a:t>
            </a:r>
          </a:p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is-IS" dirty="0"/>
              <a:t>Text goes here...</a:t>
            </a:r>
          </a:p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is-IS" dirty="0"/>
              <a:t>Text goes here...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0211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ck Title + Sub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48915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defTabSz="182882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7200" kern="1200" baseline="0" dirty="0">
                <a:solidFill>
                  <a:srgbClr val="FFFFFF"/>
                </a:solidFill>
                <a:latin typeface="Proxima Nova Thin" charset="0"/>
                <a:ea typeface="Proxima Nova Thin" charset="0"/>
                <a:cs typeface="Proxima Nova Thin" charset="0"/>
                <a:sym typeface="Proxima Nova Light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PLACEHOLDER TITLE</a:t>
            </a:r>
          </a:p>
        </p:txBody>
      </p:sp>
      <p:cxnSp>
        <p:nvCxnSpPr>
          <p:cNvPr id="3" name="Straight Connector 2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762010" indent="-762010" algn="ctr">
              <a:buFont typeface="Arial" charset="0"/>
              <a:buNone/>
              <a:defRPr lang="en-US" sz="3600" b="1" i="0" kern="1200" baseline="0" dirty="0" smtClean="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ctr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</a:pPr>
            <a:r>
              <a:rPr lang="en-US" dirty="0"/>
              <a:t>PLACEHOLDER SUBTITLE</a:t>
            </a:r>
          </a:p>
        </p:txBody>
      </p:sp>
      <p:cxnSp>
        <p:nvCxnSpPr>
          <p:cNvPr id="28" name="Straight Connector 27"/>
          <p:cNvCxnSpPr/>
          <p:nvPr userDrawn="1"/>
        </p:nvCxnSpPr>
        <p:spPr bwMode="auto">
          <a:xfrm rot="5400000" flipH="1">
            <a:off x="11939819" y="6555181"/>
            <a:ext cx="504373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1676401" y="5669512"/>
            <a:ext cx="9534691" cy="2139216"/>
          </a:xfrm>
          <a:prstGeom prst="rect">
            <a:avLst/>
          </a:prstGeom>
        </p:spPr>
        <p:txBody>
          <a:bodyPr/>
          <a:lstStyle>
            <a:lvl1pPr algn="ctr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None/>
              <a:defRPr lang="en-US" sz="12301" b="1" kern="1200" dirty="0" smtClean="0">
                <a:solidFill>
                  <a:srgbClr val="FFFFFF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" charset="0"/>
              </a:defRPr>
            </a:lvl1pPr>
          </a:lstStyle>
          <a:p>
            <a:pPr algn="ctr"/>
            <a:r>
              <a:rPr lang="en-US" sz="12301" b="1" kern="1200" dirty="0">
                <a:solidFill>
                  <a:srgbClr val="FFFFFF"/>
                </a:solidFill>
                <a:latin typeface="Proxima Nova Black" charset="0"/>
                <a:ea typeface="Proxima Nova Black" charset="0"/>
                <a:cs typeface="Proxima Nova Black" charset="0"/>
              </a:rPr>
              <a:t>1</a:t>
            </a:r>
          </a:p>
        </p:txBody>
      </p:sp>
      <p:sp>
        <p:nvSpPr>
          <p:cNvPr id="30" name="Content Placeholder 13"/>
          <p:cNvSpPr>
            <a:spLocks noGrp="1"/>
          </p:cNvSpPr>
          <p:nvPr>
            <p:ph sz="quarter" idx="12" hasCustomPrompt="1"/>
          </p:nvPr>
        </p:nvSpPr>
        <p:spPr>
          <a:xfrm>
            <a:off x="13172896" y="5669512"/>
            <a:ext cx="9534704" cy="2139216"/>
          </a:xfrm>
          <a:prstGeom prst="rect">
            <a:avLst/>
          </a:prstGeom>
        </p:spPr>
        <p:txBody>
          <a:bodyPr/>
          <a:lstStyle>
            <a:lvl1pPr algn="ctr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None/>
              <a:defRPr lang="en-US" sz="12301" b="1" kern="1200" dirty="0" smtClean="0">
                <a:solidFill>
                  <a:srgbClr val="FFFFFF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" charset="0"/>
              </a:defRPr>
            </a:lvl1pPr>
          </a:lstStyle>
          <a:p>
            <a:pPr algn="ctr"/>
            <a:r>
              <a:rPr lang="en-US" sz="12301" b="1" kern="1200" dirty="0">
                <a:solidFill>
                  <a:srgbClr val="FFFFFF"/>
                </a:solidFill>
                <a:latin typeface="Proxima Nova Black" charset="0"/>
                <a:ea typeface="Proxima Nova Black" charset="0"/>
                <a:cs typeface="Proxima Nova Black" charset="0"/>
              </a:rPr>
              <a:t>2</a:t>
            </a:r>
          </a:p>
        </p:txBody>
      </p:sp>
      <p:sp>
        <p:nvSpPr>
          <p:cNvPr id="31" name="Content Placeholder 17"/>
          <p:cNvSpPr>
            <a:spLocks noGrp="1"/>
          </p:cNvSpPr>
          <p:nvPr>
            <p:ph sz="quarter" idx="14" hasCustomPrompt="1"/>
          </p:nvPr>
        </p:nvSpPr>
        <p:spPr>
          <a:xfrm>
            <a:off x="1676405" y="7436656"/>
            <a:ext cx="9534683" cy="912944"/>
          </a:xfrm>
          <a:prstGeom prst="rect">
            <a:avLst/>
          </a:prstGeom>
        </p:spPr>
        <p:txBody>
          <a:bodyPr/>
          <a:lstStyle>
            <a:lvl1pPr marL="0" marR="0" indent="-342906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2400" b="1" kern="1200" baseline="0" dirty="0" smtClean="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</a:lstStyle>
          <a:p>
            <a:pPr algn="ctr"/>
            <a:r>
              <a:rPr lang="en-US" sz="2400" b="1" kern="1200" dirty="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</a:rPr>
              <a:t>PLACEHOLDER SUBJECT</a:t>
            </a:r>
          </a:p>
        </p:txBody>
      </p:sp>
      <p:sp>
        <p:nvSpPr>
          <p:cNvPr id="32" name="Content Placeholder 17"/>
          <p:cNvSpPr>
            <a:spLocks noGrp="1"/>
          </p:cNvSpPr>
          <p:nvPr>
            <p:ph sz="quarter" idx="15" hasCustomPrompt="1"/>
          </p:nvPr>
        </p:nvSpPr>
        <p:spPr>
          <a:xfrm>
            <a:off x="13172884" y="7436656"/>
            <a:ext cx="9534696" cy="912944"/>
          </a:xfrm>
          <a:prstGeom prst="rect">
            <a:avLst/>
          </a:prstGeom>
        </p:spPr>
        <p:txBody>
          <a:bodyPr/>
          <a:lstStyle>
            <a:lvl1pPr marL="0" marR="0" indent="-342906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2400" b="1" kern="1200" dirty="0" smtClean="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</a:lstStyle>
          <a:p>
            <a:pPr algn="ctr"/>
            <a:r>
              <a:rPr lang="en-US" sz="2400" b="1" kern="1200" dirty="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</a:rPr>
              <a:t>PLACEHOLDER SUBJECT</a:t>
            </a:r>
          </a:p>
        </p:txBody>
      </p:sp>
    </p:spTree>
    <p:extLst>
      <p:ext uri="{BB962C8B-B14F-4D97-AF65-F5344CB8AC3E}">
        <p14:creationId xmlns:p14="http://schemas.microsoft.com/office/powerpoint/2010/main" val="2902869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1676400" y="1377157"/>
            <a:ext cx="21031200" cy="10668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="1" i="0" baseline="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</a:defRPr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4813" y="2443959"/>
            <a:ext cx="21031200" cy="533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buNone/>
              <a:defRPr sz="3600" b="0" i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1674815" y="3789363"/>
            <a:ext cx="3659187" cy="756443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17983200" y="5562600"/>
            <a:ext cx="0" cy="350520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6400800" y="5562600"/>
            <a:ext cx="0" cy="350520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Content Placeholder 8"/>
          <p:cNvSpPr>
            <a:spLocks noGrp="1"/>
          </p:cNvSpPr>
          <p:nvPr>
            <p:ph sz="quarter" idx="15" hasCustomPrompt="1"/>
          </p:nvPr>
        </p:nvSpPr>
        <p:spPr>
          <a:xfrm>
            <a:off x="19046828" y="3789363"/>
            <a:ext cx="3659187" cy="756443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13256156" y="3789363"/>
            <a:ext cx="3659187" cy="756443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auto">
          <a:xfrm>
            <a:off x="12192000" y="5562600"/>
            <a:ext cx="0" cy="350520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7465487" y="3789363"/>
            <a:ext cx="3659187" cy="756443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marR="0" indent="0" algn="l" defTabSz="1828823" rtl="0" eaLnBrk="1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r>
              <a:rPr lang="en-US" dirty="0"/>
              <a:t>Text or image goes here…</a:t>
            </a:r>
          </a:p>
          <a:p>
            <a:pPr marL="0" lvl="0" indent="0" algn="l" defTabSz="1828823" rtl="0" eaLnBrk="1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Font typeface="+mj-lt"/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/>
          <a:lstStyle/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Title + Sub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2248915"/>
            <a:ext cx="21031200" cy="757765"/>
          </a:xfrm>
          <a:prstGeom prst="rect">
            <a:avLst/>
          </a:prstGeom>
        </p:spPr>
        <p:txBody>
          <a:bodyPr lIns="0" tIns="0" rIns="0" bIns="0"/>
          <a:lstStyle>
            <a:lvl1pPr algn="ctr" defTabSz="182882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7200" kern="1200" baseline="0" dirty="0">
                <a:solidFill>
                  <a:srgbClr val="FFFFFF"/>
                </a:solidFill>
                <a:latin typeface="Proxima Nova Thin" charset="0"/>
                <a:ea typeface="Proxima Nova Thin" charset="0"/>
                <a:cs typeface="Proxima Nova Thin" charset="0"/>
                <a:sym typeface="Proxima Nova Light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PLACEHOLDER TITLE</a:t>
            </a:r>
          </a:p>
        </p:txBody>
      </p:sp>
      <p:cxnSp>
        <p:nvCxnSpPr>
          <p:cNvPr id="3" name="Straight Connector 2"/>
          <p:cNvCxnSpPr/>
          <p:nvPr userDrawn="1"/>
        </p:nvCxnSpPr>
        <p:spPr bwMode="auto">
          <a:xfrm flipH="1">
            <a:off x="1676404" y="3831064"/>
            <a:ext cx="2103119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3" y="3006680"/>
            <a:ext cx="21031200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762010" indent="-762010" algn="ctr">
              <a:buFont typeface="Arial" charset="0"/>
              <a:buNone/>
              <a:defRPr lang="en-US" sz="3600" b="1" i="0" kern="1200" baseline="0" dirty="0" smtClean="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marL="0" lvl="0" indent="0" algn="ctr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</a:pPr>
            <a:r>
              <a:rPr lang="en-US" dirty="0"/>
              <a:t>PLACEHOLDER SUBTITLE</a:t>
            </a:r>
          </a:p>
        </p:txBody>
      </p:sp>
      <p:cxnSp>
        <p:nvCxnSpPr>
          <p:cNvPr id="5" name="Straight Connector 4"/>
          <p:cNvCxnSpPr/>
          <p:nvPr userDrawn="1"/>
        </p:nvCxnSpPr>
        <p:spPr bwMode="auto">
          <a:xfrm rot="5400000" flipH="1">
            <a:off x="15771984" y="6555181"/>
            <a:ext cx="504373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 userDrawn="1"/>
        </p:nvCxnSpPr>
        <p:spPr bwMode="auto">
          <a:xfrm rot="5400000" flipH="1">
            <a:off x="8107643" y="6555181"/>
            <a:ext cx="504373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1676385" y="5669512"/>
            <a:ext cx="5702531" cy="2139216"/>
          </a:xfrm>
          <a:prstGeom prst="rect">
            <a:avLst/>
          </a:prstGeom>
        </p:spPr>
        <p:txBody>
          <a:bodyPr/>
          <a:lstStyle>
            <a:lvl1pPr algn="ctr">
              <a:buNone/>
              <a:defRPr lang="en-US" sz="12301" b="1" kern="1200" dirty="0" smtClean="0">
                <a:solidFill>
                  <a:srgbClr val="FFFFFF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" charset="0"/>
              </a:defRPr>
            </a:lvl1pPr>
          </a:lstStyle>
          <a:p>
            <a:pPr algn="ctr"/>
            <a:r>
              <a:rPr lang="en-US" sz="12301" b="1" kern="1200" dirty="0">
                <a:solidFill>
                  <a:srgbClr val="FFFFFF"/>
                </a:solidFill>
                <a:latin typeface="Proxima Nova Black" charset="0"/>
                <a:ea typeface="Proxima Nova Black" charset="0"/>
                <a:cs typeface="Proxima Nova Black" charset="0"/>
              </a:rPr>
              <a:t>1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2" hasCustomPrompt="1"/>
          </p:nvPr>
        </p:nvSpPr>
        <p:spPr>
          <a:xfrm>
            <a:off x="9340721" y="5669512"/>
            <a:ext cx="5702531" cy="2139216"/>
          </a:xfrm>
          <a:prstGeom prst="rect">
            <a:avLst/>
          </a:prstGeom>
        </p:spPr>
        <p:txBody>
          <a:bodyPr/>
          <a:lstStyle>
            <a:lvl1pPr algn="ctr">
              <a:buNone/>
              <a:defRPr lang="en-US" sz="12301" b="1" kern="1200" dirty="0" smtClean="0">
                <a:solidFill>
                  <a:srgbClr val="FFFFFF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" charset="0"/>
              </a:defRPr>
            </a:lvl1pPr>
          </a:lstStyle>
          <a:p>
            <a:pPr algn="ctr"/>
            <a:r>
              <a:rPr lang="en-US" sz="12301" b="1" kern="1200" dirty="0">
                <a:solidFill>
                  <a:srgbClr val="FFFFFF"/>
                </a:solidFill>
                <a:latin typeface="Proxima Nova Black" charset="0"/>
                <a:ea typeface="Proxima Nova Black" charset="0"/>
                <a:cs typeface="Proxima Nova Black" charset="0"/>
              </a:rPr>
              <a:t>2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17005049" y="5669512"/>
            <a:ext cx="5702531" cy="2139216"/>
          </a:xfrm>
          <a:prstGeom prst="rect">
            <a:avLst/>
          </a:prstGeom>
        </p:spPr>
        <p:txBody>
          <a:bodyPr/>
          <a:lstStyle>
            <a:lvl1pPr algn="ctr">
              <a:buNone/>
              <a:defRPr lang="en-US" sz="12301" b="1" kern="1200" dirty="0" smtClean="0">
                <a:solidFill>
                  <a:srgbClr val="FFFFFF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" charset="0"/>
              </a:defRPr>
            </a:lvl1pPr>
          </a:lstStyle>
          <a:p>
            <a:pPr algn="ctr"/>
            <a:r>
              <a:rPr lang="en-US" sz="12301" b="1" kern="1200" dirty="0">
                <a:solidFill>
                  <a:srgbClr val="FFFFFF"/>
                </a:solidFill>
                <a:latin typeface="Proxima Nova Black" charset="0"/>
                <a:ea typeface="Proxima Nova Black" charset="0"/>
                <a:cs typeface="Proxima Nova Black" charset="0"/>
              </a:rPr>
              <a:t>3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4" hasCustomPrompt="1"/>
          </p:nvPr>
        </p:nvSpPr>
        <p:spPr>
          <a:xfrm>
            <a:off x="1676386" y="7436656"/>
            <a:ext cx="5702525" cy="912944"/>
          </a:xfrm>
          <a:prstGeom prst="rect">
            <a:avLst/>
          </a:prstGeom>
        </p:spPr>
        <p:txBody>
          <a:bodyPr/>
          <a:lstStyle>
            <a:lvl1pPr marL="0" marR="0" indent="-342906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2400" b="1" kern="1200" dirty="0" smtClean="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</a:lstStyle>
          <a:p>
            <a:pPr algn="ctr"/>
            <a:r>
              <a:rPr lang="en-US" sz="2400" b="1" kern="1200" dirty="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</a:rPr>
              <a:t>PLACEHOLDER SUBJECT INFORMATION</a:t>
            </a:r>
          </a:p>
        </p:txBody>
      </p:sp>
      <p:sp>
        <p:nvSpPr>
          <p:cNvPr id="19" name="Content Placeholder 17"/>
          <p:cNvSpPr>
            <a:spLocks noGrp="1"/>
          </p:cNvSpPr>
          <p:nvPr>
            <p:ph sz="quarter" idx="15" hasCustomPrompt="1"/>
          </p:nvPr>
        </p:nvSpPr>
        <p:spPr>
          <a:xfrm>
            <a:off x="9340708" y="7436656"/>
            <a:ext cx="5702525" cy="912944"/>
          </a:xfrm>
          <a:prstGeom prst="rect">
            <a:avLst/>
          </a:prstGeom>
        </p:spPr>
        <p:txBody>
          <a:bodyPr/>
          <a:lstStyle>
            <a:lvl1pPr marL="0" marR="0" indent="-342906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2400" b="1" kern="1200" dirty="0" smtClean="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</a:lstStyle>
          <a:p>
            <a:pPr algn="ctr"/>
            <a:r>
              <a:rPr lang="en-US" sz="2400" b="1" kern="1200" dirty="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</a:rPr>
              <a:t>PLACEHOLDER SUBJECT INFORMATION</a:t>
            </a:r>
          </a:p>
        </p:txBody>
      </p:sp>
      <p:sp>
        <p:nvSpPr>
          <p:cNvPr id="20" name="Content Placeholder 17"/>
          <p:cNvSpPr>
            <a:spLocks noGrp="1"/>
          </p:cNvSpPr>
          <p:nvPr>
            <p:ph sz="quarter" idx="16" hasCustomPrompt="1"/>
          </p:nvPr>
        </p:nvSpPr>
        <p:spPr>
          <a:xfrm>
            <a:off x="17005055" y="7436656"/>
            <a:ext cx="5702525" cy="912944"/>
          </a:xfrm>
          <a:prstGeom prst="rect">
            <a:avLst/>
          </a:prstGeom>
        </p:spPr>
        <p:txBody>
          <a:bodyPr/>
          <a:lstStyle>
            <a:lvl1pPr marL="0" marR="0" indent="-342906" algn="ctr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 lang="en-US" sz="2400" b="1" kern="1200" dirty="0" smtClean="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</a:lstStyle>
          <a:p>
            <a:pPr algn="ctr"/>
            <a:r>
              <a:rPr lang="en-US" sz="2400" b="1" kern="1200" dirty="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</a:rPr>
              <a:t>PLACEHOLDER SUBJECT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6640914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itle +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7"/>
          <p:cNvSpPr>
            <a:spLocks noGrp="1"/>
          </p:cNvSpPr>
          <p:nvPr>
            <p:ph type="title" hasCustomPrompt="1"/>
          </p:nvPr>
        </p:nvSpPr>
        <p:spPr>
          <a:xfrm>
            <a:off x="1676402" y="1395275"/>
            <a:ext cx="6050477" cy="75776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7200" b="1" i="0" kern="1200" baseline="0" dirty="0" smtClean="0">
                <a:solidFill>
                  <a:schemeClr val="bg1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5" y="2150456"/>
            <a:ext cx="6050475" cy="573104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None/>
              <a:defRPr lang="en-US" sz="3600" b="0" i="0" kern="1200" baseline="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SUBJECT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2" y="3478742"/>
            <a:ext cx="6050477" cy="6854581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 lang="en-US" sz="3200" b="0" i="0" kern="1200" baseline="0" dirty="0" smtClean="0">
                <a:solidFill>
                  <a:srgbClr val="FFFFFF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" charset="0"/>
              </a:defRPr>
            </a:lvl1pPr>
          </a:lstStyle>
          <a:p>
            <a:pPr marL="0" marR="0" lvl="0" indent="0" algn="l" defTabSz="1828823" rtl="0" eaLnBrk="0" fontAlgn="base" latinLnBrk="0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ClrTx/>
              <a:buSzPct val="100000"/>
              <a:buFont typeface="+mj-lt"/>
              <a:buNone/>
              <a:tabLst/>
              <a:defRPr/>
            </a:pPr>
            <a:r>
              <a:rPr lang="en-US" dirty="0"/>
              <a:t>Text goes here</a:t>
            </a:r>
            <a:r>
              <a:rPr lang="is-IS" dirty="0"/>
              <a:t>…</a:t>
            </a:r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auto">
          <a:xfrm flipH="1">
            <a:off x="0" y="2974840"/>
            <a:ext cx="5273749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 userDrawn="1"/>
        </p:nvCxnSpPr>
        <p:spPr bwMode="auto">
          <a:xfrm flipH="1">
            <a:off x="14627676" y="9153996"/>
            <a:ext cx="3346344" cy="477908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 userDrawn="1"/>
        </p:nvCxnSpPr>
        <p:spPr bwMode="auto">
          <a:xfrm flipH="1">
            <a:off x="19514590" y="-184569"/>
            <a:ext cx="2821013" cy="4028829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 userDrawn="1"/>
        </p:nvCxnSpPr>
        <p:spPr bwMode="auto">
          <a:xfrm flipH="1">
            <a:off x="19783428" y="2735219"/>
            <a:ext cx="5432877" cy="7758949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 userDrawn="1"/>
        </p:nvCxnSpPr>
        <p:spPr bwMode="auto">
          <a:xfrm flipH="1">
            <a:off x="12356431" y="12574600"/>
            <a:ext cx="912931" cy="1303797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 userDrawn="1"/>
        </p:nvCxnSpPr>
        <p:spPr bwMode="auto">
          <a:xfrm flipH="1">
            <a:off x="22460421" y="-270180"/>
            <a:ext cx="1975264" cy="2820973"/>
          </a:xfrm>
          <a:prstGeom prst="line">
            <a:avLst/>
          </a:prstGeom>
          <a:solidFill>
            <a:srgbClr val="FFFFFF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 userDrawn="1"/>
        </p:nvCxnSpPr>
        <p:spPr bwMode="auto">
          <a:xfrm flipH="1">
            <a:off x="14836552" y="-1544860"/>
            <a:ext cx="5024699" cy="7176019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458201" y="0"/>
            <a:ext cx="15925800" cy="13703301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0878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 bwMode="auto">
          <a:xfrm flipH="1">
            <a:off x="14627676" y="9153996"/>
            <a:ext cx="3346344" cy="477908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 userDrawn="1"/>
        </p:nvCxnSpPr>
        <p:spPr bwMode="auto">
          <a:xfrm flipH="1">
            <a:off x="19514590" y="-184569"/>
            <a:ext cx="2821013" cy="4028829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 userDrawn="1"/>
        </p:nvCxnSpPr>
        <p:spPr bwMode="auto">
          <a:xfrm flipH="1">
            <a:off x="19783428" y="2735219"/>
            <a:ext cx="5432877" cy="7758949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 userDrawn="1"/>
        </p:nvCxnSpPr>
        <p:spPr bwMode="auto">
          <a:xfrm flipH="1">
            <a:off x="12356431" y="12574600"/>
            <a:ext cx="912931" cy="1303797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 userDrawn="1"/>
        </p:nvCxnSpPr>
        <p:spPr bwMode="auto">
          <a:xfrm flipH="1">
            <a:off x="22460421" y="-270180"/>
            <a:ext cx="1975264" cy="2820973"/>
          </a:xfrm>
          <a:prstGeom prst="line">
            <a:avLst/>
          </a:prstGeom>
          <a:solidFill>
            <a:srgbClr val="FFFFFF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 userDrawn="1"/>
        </p:nvCxnSpPr>
        <p:spPr bwMode="auto">
          <a:xfrm flipH="1">
            <a:off x="14836552" y="-1544860"/>
            <a:ext cx="5024699" cy="7176019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331365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Locku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>
            <a:spLocks noGrp="1"/>
          </p:cNvSpPr>
          <p:nvPr>
            <p:ph type="title" hasCustomPrompt="1"/>
          </p:nvPr>
        </p:nvSpPr>
        <p:spPr>
          <a:xfrm>
            <a:off x="1676400" y="3929383"/>
            <a:ext cx="21031200" cy="3614419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algn="ctr">
              <a:defRPr lang="en-US" sz="36000" kern="1200" spc="-8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Proxima Nova Black" charset="0"/>
              </a:defRPr>
            </a:lvl1pPr>
          </a:lstStyle>
          <a:p>
            <a:r>
              <a:rPr lang="en-US" dirty="0"/>
              <a:t>STORAGE</a:t>
            </a:r>
          </a:p>
        </p:txBody>
      </p:sp>
      <p:sp>
        <p:nvSpPr>
          <p:cNvPr id="3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1676400" y="7773643"/>
            <a:ext cx="21031200" cy="948267"/>
          </a:xfrm>
          <a:prstGeom prst="rect">
            <a:avLst/>
          </a:prstGeom>
        </p:spPr>
        <p:txBody>
          <a:bodyPr lIns="0" tIns="0" rIns="0" bIns="0"/>
          <a:lstStyle>
            <a:lvl1pPr algn="ctr" defTabSz="182882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7200" kern="1200" dirty="0" smtClean="0">
                <a:solidFill>
                  <a:srgbClr val="FFFFFF"/>
                </a:solidFill>
                <a:latin typeface="Proxima Nova Thin" charset="0"/>
                <a:ea typeface="Proxima Nova Thin" charset="0"/>
                <a:cs typeface="Proxima Nova Thin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solidFill>
                  <a:srgbClr val="FFFFFF"/>
                </a:solidFill>
                <a:latin typeface="Proxima Nova Thin" charset="0"/>
                <a:ea typeface="Proxima Nova Thin" charset="0"/>
                <a:cs typeface="Proxima Nova Thin" charset="0"/>
                <a:sym typeface="Proxima Nova Light" charset="0"/>
              </a:rPr>
              <a:t>MADE SIMPLE</a:t>
            </a:r>
          </a:p>
        </p:txBody>
      </p:sp>
    </p:spTree>
    <p:extLst>
      <p:ext uri="{BB962C8B-B14F-4D97-AF65-F5344CB8AC3E}">
        <p14:creationId xmlns:p14="http://schemas.microsoft.com/office/powerpoint/2010/main" val="41626120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Lock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 hasCustomPrompt="1"/>
          </p:nvPr>
        </p:nvSpPr>
        <p:spPr>
          <a:xfrm>
            <a:off x="1676400" y="5229863"/>
            <a:ext cx="21031200" cy="3614419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algn="ctr">
              <a:defRPr lang="en-US" sz="36000" kern="1200" spc="-8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Proxima Nova Black" charset="0"/>
              </a:defRPr>
            </a:lvl1pPr>
          </a:lstStyle>
          <a:p>
            <a:r>
              <a:rPr lang="en-US" dirty="0"/>
              <a:t>SIMPLE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1676400" y="4037755"/>
            <a:ext cx="21031200" cy="948267"/>
          </a:xfrm>
          <a:prstGeom prst="rect">
            <a:avLst/>
          </a:prstGeom>
        </p:spPr>
        <p:txBody>
          <a:bodyPr lIns="0" tIns="0" rIns="0" bIns="0"/>
          <a:lstStyle>
            <a:lvl1pPr algn="ctr" defTabSz="182882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7200" kern="1200" baseline="0" dirty="0" smtClean="0">
                <a:solidFill>
                  <a:srgbClr val="FFFFFF"/>
                </a:solidFill>
                <a:latin typeface="Proxima Nova Thin" charset="0"/>
                <a:ea typeface="Proxima Nova Thin" charset="0"/>
                <a:cs typeface="Proxima Nova Thin" charset="0"/>
                <a:sym typeface="Proxima Nova Light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solidFill>
                  <a:srgbClr val="FFFFFF"/>
                </a:solidFill>
                <a:latin typeface="Proxima Nova Thin" charset="0"/>
                <a:ea typeface="Proxima Nova Thin" charset="0"/>
                <a:cs typeface="Proxima Nova Thin" charset="0"/>
                <a:sym typeface="Proxima Nova Light" charset="0"/>
              </a:rPr>
              <a:t>STORAGE MADE</a:t>
            </a:r>
          </a:p>
        </p:txBody>
      </p:sp>
    </p:spTree>
    <p:extLst>
      <p:ext uri="{BB962C8B-B14F-4D97-AF65-F5344CB8AC3E}">
        <p14:creationId xmlns:p14="http://schemas.microsoft.com/office/powerpoint/2010/main" val="29177315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351" y="1152043"/>
            <a:ext cx="22008483" cy="787909"/>
          </a:xfrm>
          <a:prstGeom prst="rect">
            <a:avLst/>
          </a:prstGeom>
        </p:spPr>
        <p:txBody>
          <a:bodyPr lIns="243834" tIns="121917" rIns="243834" bIns="121917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6697" y="3219451"/>
            <a:ext cx="21951315" cy="8594725"/>
          </a:xfrm>
          <a:prstGeom prst="rect">
            <a:avLst/>
          </a:prstGeom>
        </p:spPr>
        <p:txBody>
          <a:bodyPr lIns="243834" tIns="121917" rIns="243834" bIns="121917"/>
          <a:lstStyle>
            <a:lvl1pPr marL="296745" indent="-296745">
              <a:buClr>
                <a:schemeClr val="accent2"/>
              </a:buClr>
              <a:defRPr/>
            </a:lvl1pPr>
            <a:lvl2pPr marL="910675" indent="-350650">
              <a:buClr>
                <a:schemeClr val="accent2"/>
              </a:buClr>
              <a:defRPr/>
            </a:lvl2pPr>
            <a:lvl3pPr marL="1354228" indent="-238416">
              <a:buClr>
                <a:schemeClr val="accent2"/>
              </a:buClr>
              <a:defRPr/>
            </a:lvl3pPr>
            <a:lvl4pPr marL="1354228" indent="-238416">
              <a:buClr>
                <a:schemeClr val="accent2"/>
              </a:buClr>
              <a:defRPr/>
            </a:lvl4pPr>
            <a:lvl5pPr marL="235248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7570462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1769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Full Image">
  <p:cSld name="1_Black Full Imag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900" tIns="42450" rIns="84900" bIns="42450" anchor="t" anchorCtr="0">
            <a:noAutofit/>
          </a:bodyPr>
          <a:lstStyle>
            <a:lvl1pPr marR="0" lvl="0" algn="l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5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5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5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5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23949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1_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4"/>
          <p:cNvSpPr txBox="1">
            <a:spLocks noGrp="1"/>
          </p:cNvSpPr>
          <p:nvPr>
            <p:ph type="title"/>
          </p:nvPr>
        </p:nvSpPr>
        <p:spPr>
          <a:xfrm>
            <a:off x="1676400" y="8468"/>
            <a:ext cx="21031200" cy="251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6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22670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0" y="2469359"/>
            <a:ext cx="21031200" cy="533400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buNone/>
              <a:defRPr sz="3733" b="0" i="0" cap="all" baseline="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42906" indent="0">
              <a:buNone/>
              <a:defRPr/>
            </a:lvl2pPr>
            <a:lvl3pPr marL="342906" indent="0">
              <a:buNone/>
              <a:defRPr/>
            </a:lvl3pPr>
            <a:lvl4pPr marL="685809" indent="0">
              <a:buNone/>
              <a:defRPr/>
            </a:lvl4pPr>
            <a:lvl5pPr marL="685809" indent="0">
              <a:buNone/>
              <a:defRPr/>
            </a:lvl5pPr>
          </a:lstStyle>
          <a:p>
            <a:pPr lvl="0"/>
            <a:r>
              <a:rPr lang="en-US" dirty="0"/>
              <a:t>SUBHEAD GOES HERE + LOOKS LIKE THIS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FB2FAC-02D6-4C7B-A562-F5C383C9B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8468"/>
            <a:ext cx="21031200" cy="251785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Placeholder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A151DE-1EE9-E345-B420-5DC4FA598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⠀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4D2D7F-F289-054E-BAB9-0052CFC3730C}"/>
              </a:ext>
            </a:extLst>
          </p:cNvPr>
          <p:cNvSpPr txBox="1"/>
          <p:nvPr userDrawn="1"/>
        </p:nvSpPr>
        <p:spPr>
          <a:xfrm>
            <a:off x="10401301" y="1181101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/>
            <a:endParaRPr lang="en-US" sz="3733" dirty="0" err="1">
              <a:latin typeface="Proxima Nova" panose="02000506030000020004" pitchFamily="50" charset="0"/>
              <a:sym typeface="Proxima No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84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image" Target="../media/image3.tif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pdf"/>
          <p:cNvPicPr>
            <a:picLocks noChangeAspect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07200" y="12566652"/>
            <a:ext cx="3173413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88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  <p:sldLayoutId id="2147484225" r:id="rId12"/>
    <p:sldLayoutId id="2147484226" r:id="rId13"/>
    <p:sldLayoutId id="2147484227" r:id="rId14"/>
    <p:sldLayoutId id="2147484228" r:id="rId15"/>
    <p:sldLayoutId id="2147484229" r:id="rId16"/>
    <p:sldLayoutId id="2147484230" r:id="rId17"/>
    <p:sldLayoutId id="2147484231" r:id="rId18"/>
    <p:sldLayoutId id="2147484232" r:id="rId19"/>
    <p:sldLayoutId id="2147484233" r:id="rId20"/>
    <p:sldLayoutId id="2147484234" r:id="rId21"/>
    <p:sldLayoutId id="2147484235" r:id="rId22"/>
    <p:sldLayoutId id="2147484238" r:id="rId23"/>
    <p:sldLayoutId id="2147484239" r:id="rId24"/>
    <p:sldLayoutId id="2147485393" r:id="rId25"/>
    <p:sldLayoutId id="2147485396" r:id="rId26"/>
    <p:sldLayoutId id="2147485397" r:id="rId27"/>
    <p:sldLayoutId id="2147484712" r:id="rId28"/>
    <p:sldLayoutId id="2147484713" r:id="rId29"/>
    <p:sldLayoutId id="2147484715" r:id="rId30"/>
    <p:sldLayoutId id="2147484716" r:id="rId31"/>
    <p:sldLayoutId id="2147484717" r:id="rId32"/>
    <p:sldLayoutId id="2147484718" r:id="rId33"/>
    <p:sldLayoutId id="2147484719" r:id="rId34"/>
    <p:sldLayoutId id="2147484720" r:id="rId35"/>
    <p:sldLayoutId id="2147485266" r:id="rId36"/>
    <p:sldLayoutId id="2147484703" r:id="rId37"/>
    <p:sldLayoutId id="2147484708" r:id="rId38"/>
    <p:sldLayoutId id="2147484709" r:id="rId39"/>
    <p:sldLayoutId id="2147484710" r:id="rId40"/>
    <p:sldLayoutId id="2147485270" r:id="rId41"/>
    <p:sldLayoutId id="2147485161" r:id="rId42"/>
    <p:sldLayoutId id="2147485162" r:id="rId43"/>
    <p:sldLayoutId id="2147485163" r:id="rId44"/>
    <p:sldLayoutId id="2147485164" r:id="rId45"/>
    <p:sldLayoutId id="2147485165" r:id="rId46"/>
    <p:sldLayoutId id="2147485166" r:id="rId47"/>
    <p:sldLayoutId id="2147485167" r:id="rId48"/>
    <p:sldLayoutId id="2147485168" r:id="rId49"/>
    <p:sldLayoutId id="2147485169" r:id="rId50"/>
    <p:sldLayoutId id="2147485170" r:id="rId51"/>
    <p:sldLayoutId id="2147485171" r:id="rId52"/>
    <p:sldLayoutId id="2147485172" r:id="rId53"/>
    <p:sldLayoutId id="2147485173" r:id="rId54"/>
    <p:sldLayoutId id="2147485174" r:id="rId55"/>
    <p:sldLayoutId id="2147485175" r:id="rId56"/>
    <p:sldLayoutId id="2147485176" r:id="rId57"/>
    <p:sldLayoutId id="2147485177" r:id="rId58"/>
    <p:sldLayoutId id="2147485097" r:id="rId59"/>
    <p:sldLayoutId id="2147485098" r:id="rId60"/>
    <p:sldLayoutId id="2147485099" r:id="rId61"/>
    <p:sldLayoutId id="2147485100" r:id="rId62"/>
    <p:sldLayoutId id="2147485101" r:id="rId63"/>
    <p:sldLayoutId id="2147485102" r:id="rId64"/>
    <p:sldLayoutId id="2147485103" r:id="rId65"/>
    <p:sldLayoutId id="2147485105" r:id="rId66"/>
    <p:sldLayoutId id="2147485106" r:id="rId67"/>
    <p:sldLayoutId id="2147485107" r:id="rId68"/>
    <p:sldLayoutId id="2147485108" r:id="rId69"/>
    <p:sldLayoutId id="2147485110" r:id="rId70"/>
    <p:sldLayoutId id="2147485111" r:id="rId71"/>
    <p:sldLayoutId id="2147485113" r:id="rId72"/>
    <p:sldLayoutId id="2147485114" r:id="rId73"/>
    <p:sldLayoutId id="2147485115" r:id="rId74"/>
    <p:sldLayoutId id="2147485434" r:id="rId75"/>
    <p:sldLayoutId id="2147485439" r:id="rId76"/>
    <p:sldLayoutId id="2147485455" r:id="rId77"/>
    <p:sldLayoutId id="2147485456" r:id="rId78"/>
    <p:sldLayoutId id="2147485457" r:id="rId79"/>
    <p:sldLayoutId id="2147485458" r:id="rId80"/>
    <p:sldLayoutId id="2147485459" r:id="rId81"/>
  </p:sldLayoutIdLst>
  <p:txStyles>
    <p:titleStyle>
      <a:lvl1pPr algn="l" defTabSz="182882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600" kern="1200">
          <a:solidFill>
            <a:srgbClr val="EE2929"/>
          </a:solidFill>
          <a:latin typeface="+mj-lt"/>
          <a:ea typeface="+mj-ea"/>
          <a:cs typeface="+mj-cs"/>
          <a:sym typeface="Proxima Nova Black" charset="0"/>
        </a:defRPr>
      </a:lvl1pPr>
      <a:lvl2pPr algn="l" defTabSz="182882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2pPr>
      <a:lvl3pPr algn="l" defTabSz="182882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3pPr>
      <a:lvl4pPr algn="l" defTabSz="182882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4pPr>
      <a:lvl5pPr algn="l" defTabSz="182882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5pPr>
      <a:lvl6pPr marL="457206" algn="l" defTabSz="1828823" rtl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6pPr>
      <a:lvl7pPr marL="914411" algn="l" defTabSz="1828823" rtl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7pPr>
      <a:lvl8pPr marL="1371617" algn="l" defTabSz="1828823" rtl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8pPr>
      <a:lvl9pPr marL="1828823" algn="l" defTabSz="1828823" rtl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9pPr>
    </p:titleStyle>
    <p:bodyStyle>
      <a:lvl1pPr algn="l" defTabSz="1828823" rtl="0" eaLnBrk="0" fontAlgn="base" hangingPunct="0">
        <a:lnSpc>
          <a:spcPct val="90000"/>
        </a:lnSpc>
        <a:spcBef>
          <a:spcPts val="3600"/>
        </a:spcBef>
        <a:spcAft>
          <a:spcPct val="0"/>
        </a:spcAft>
        <a:buSzPct val="100000"/>
        <a:buChar char="​"/>
        <a:defRPr sz="4000" kern="1200">
          <a:solidFill>
            <a:srgbClr val="222222"/>
          </a:solidFill>
          <a:latin typeface="+mn-lt"/>
          <a:ea typeface="+mn-ea"/>
          <a:cs typeface="+mn-cs"/>
          <a:sym typeface="Proxima Nova" charset="0"/>
        </a:defRPr>
      </a:lvl1pPr>
      <a:lvl2pPr marL="685809" indent="-342906" algn="l" defTabSz="1828823" rtl="0" eaLnBrk="0" fontAlgn="base" hangingPunct="0">
        <a:lnSpc>
          <a:spcPct val="90000"/>
        </a:lnSpc>
        <a:spcBef>
          <a:spcPts val="3600"/>
        </a:spcBef>
        <a:spcAft>
          <a:spcPct val="0"/>
        </a:spcAft>
        <a:buSzPct val="100000"/>
        <a:buChar char="•"/>
        <a:defRPr sz="4000" kern="1200">
          <a:solidFill>
            <a:srgbClr val="222222"/>
          </a:solidFill>
          <a:latin typeface="+mn-lt"/>
          <a:ea typeface="+mn-ea"/>
          <a:cs typeface="+mn-cs"/>
          <a:sym typeface="Proxima Nova" charset="0"/>
        </a:defRPr>
      </a:lvl2pPr>
      <a:lvl3pPr marL="685809" indent="-342906" algn="l" defTabSz="1828823" rtl="0" eaLnBrk="0" fontAlgn="base" hangingPunct="0">
        <a:lnSpc>
          <a:spcPct val="90000"/>
        </a:lnSpc>
        <a:spcBef>
          <a:spcPts val="3600"/>
        </a:spcBef>
        <a:spcAft>
          <a:spcPct val="0"/>
        </a:spcAft>
        <a:buSzPct val="100000"/>
        <a:buChar char="•"/>
        <a:defRPr sz="4000" kern="1200">
          <a:solidFill>
            <a:srgbClr val="222222"/>
          </a:solidFill>
          <a:latin typeface="+mn-lt"/>
          <a:ea typeface="+mn-ea"/>
          <a:cs typeface="+mn-cs"/>
          <a:sym typeface="Proxima Nova" charset="0"/>
        </a:defRPr>
      </a:lvl3pPr>
      <a:lvl4pPr marL="1066813" indent="-381005" algn="l" defTabSz="1828823" rtl="0" eaLnBrk="0" fontAlgn="base" hangingPunct="0">
        <a:lnSpc>
          <a:spcPct val="90000"/>
        </a:lnSpc>
        <a:spcBef>
          <a:spcPts val="3600"/>
        </a:spcBef>
        <a:spcAft>
          <a:spcPct val="0"/>
        </a:spcAft>
        <a:buSzPct val="100000"/>
        <a:buChar char="•"/>
        <a:defRPr sz="4000" kern="1200">
          <a:solidFill>
            <a:srgbClr val="222222"/>
          </a:solidFill>
          <a:latin typeface="+mn-lt"/>
          <a:ea typeface="+mn-ea"/>
          <a:cs typeface="+mn-cs"/>
          <a:sym typeface="Proxima Nova" charset="0"/>
        </a:defRPr>
      </a:lvl4pPr>
      <a:lvl5pPr marL="1066813" indent="-381005" algn="l" defTabSz="1828823" rtl="0" eaLnBrk="0" fontAlgn="base" hangingPunct="0">
        <a:lnSpc>
          <a:spcPct val="90000"/>
        </a:lnSpc>
        <a:spcBef>
          <a:spcPts val="3600"/>
        </a:spcBef>
        <a:spcAft>
          <a:spcPct val="0"/>
        </a:spcAft>
        <a:buSzPct val="100000"/>
        <a:buChar char="•"/>
        <a:defRPr sz="4000" kern="1200">
          <a:solidFill>
            <a:srgbClr val="222222"/>
          </a:solidFill>
          <a:latin typeface="+mn-lt"/>
          <a:ea typeface="+mn-ea"/>
          <a:cs typeface="+mn-cs"/>
          <a:sym typeface="Proxima Nova" charset="0"/>
        </a:defRPr>
      </a:lvl5pPr>
      <a:lvl6pPr marL="2514631" indent="-228603" algn="l" defTabSz="91441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3" algn="l" defTabSz="91441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2D2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9507200" y="12566866"/>
            <a:ext cx="3400939" cy="557213"/>
            <a:chOff x="2427968" y="2366623"/>
            <a:chExt cx="1275352" cy="208955"/>
          </a:xfrm>
        </p:grpSpPr>
        <p:pic>
          <p:nvPicPr>
            <p:cNvPr id="6" name="Picture 5" descr="pasted-image.pdf"/>
            <p:cNvPicPr>
              <a:picLocks noChangeAspect="1"/>
            </p:cNvPicPr>
            <p:nvPr userDrawn="1"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27968" y="2366623"/>
              <a:ext cx="274320" cy="208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288"/>
            <a:stretch/>
          </p:blipFill>
          <p:spPr>
            <a:xfrm>
              <a:off x="2697480" y="2366623"/>
              <a:ext cx="1005840" cy="208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49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2" r:id="rId1"/>
    <p:sldLayoutId id="2147485353" r:id="rId2"/>
    <p:sldLayoutId id="2147485354" r:id="rId3"/>
    <p:sldLayoutId id="2147485355" r:id="rId4"/>
    <p:sldLayoutId id="2147485356" r:id="rId5"/>
    <p:sldLayoutId id="2147485357" r:id="rId6"/>
    <p:sldLayoutId id="2147485358" r:id="rId7"/>
    <p:sldLayoutId id="2147485359" r:id="rId8"/>
    <p:sldLayoutId id="2147485360" r:id="rId9"/>
    <p:sldLayoutId id="2147485361" r:id="rId10"/>
    <p:sldLayoutId id="2147485362" r:id="rId11"/>
    <p:sldLayoutId id="2147485363" r:id="rId12"/>
    <p:sldLayoutId id="2147485364" r:id="rId13"/>
    <p:sldLayoutId id="2147485436" r:id="rId14"/>
    <p:sldLayoutId id="2147485437" r:id="rId15"/>
    <p:sldLayoutId id="2147485442" r:id="rId16"/>
    <p:sldLayoutId id="2147485446" r:id="rId17"/>
    <p:sldLayoutId id="2147485447" r:id="rId18"/>
    <p:sldLayoutId id="2147485450" r:id="rId19"/>
  </p:sldLayoutIdLst>
  <p:txStyles>
    <p:titleStyle>
      <a:lvl1pPr algn="l" defTabSz="182882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600" kern="1200">
          <a:solidFill>
            <a:srgbClr val="EE2929"/>
          </a:solidFill>
          <a:latin typeface="+mj-lt"/>
          <a:ea typeface="+mj-ea"/>
          <a:cs typeface="+mj-cs"/>
          <a:sym typeface="Proxima Nova Black" charset="0"/>
        </a:defRPr>
      </a:lvl1pPr>
      <a:lvl2pPr algn="l" defTabSz="182882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2pPr>
      <a:lvl3pPr algn="l" defTabSz="182882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3pPr>
      <a:lvl4pPr algn="l" defTabSz="182882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4pPr>
      <a:lvl5pPr algn="l" defTabSz="182882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5pPr>
      <a:lvl6pPr marL="457206" algn="l" defTabSz="1828823" rtl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6pPr>
      <a:lvl7pPr marL="914411" algn="l" defTabSz="1828823" rtl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7pPr>
      <a:lvl8pPr marL="1371617" algn="l" defTabSz="1828823" rtl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8pPr>
      <a:lvl9pPr marL="1828823" algn="l" defTabSz="1828823" rtl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9pPr>
    </p:titleStyle>
    <p:bodyStyle>
      <a:lvl1pPr algn="l" defTabSz="1828823" rtl="0" eaLnBrk="0" fontAlgn="base" hangingPunct="0">
        <a:lnSpc>
          <a:spcPct val="90000"/>
        </a:lnSpc>
        <a:spcBef>
          <a:spcPts val="3600"/>
        </a:spcBef>
        <a:spcAft>
          <a:spcPct val="0"/>
        </a:spcAft>
        <a:buSzPct val="100000"/>
        <a:buChar char="​"/>
        <a:defRPr sz="4000" kern="1200">
          <a:solidFill>
            <a:srgbClr val="222222"/>
          </a:solidFill>
          <a:latin typeface="+mn-lt"/>
          <a:ea typeface="+mn-ea"/>
          <a:cs typeface="+mn-cs"/>
          <a:sym typeface="Proxima Nova" charset="0"/>
        </a:defRPr>
      </a:lvl1pPr>
      <a:lvl2pPr marL="685809" indent="-342906" algn="l" defTabSz="1828823" rtl="0" eaLnBrk="0" fontAlgn="base" hangingPunct="0">
        <a:lnSpc>
          <a:spcPct val="90000"/>
        </a:lnSpc>
        <a:spcBef>
          <a:spcPts val="3600"/>
        </a:spcBef>
        <a:spcAft>
          <a:spcPct val="0"/>
        </a:spcAft>
        <a:buSzPct val="100000"/>
        <a:buChar char="•"/>
        <a:defRPr sz="4000" kern="1200">
          <a:solidFill>
            <a:srgbClr val="222222"/>
          </a:solidFill>
          <a:latin typeface="+mn-lt"/>
          <a:ea typeface="+mn-ea"/>
          <a:cs typeface="+mn-cs"/>
          <a:sym typeface="Proxima Nova" charset="0"/>
        </a:defRPr>
      </a:lvl2pPr>
      <a:lvl3pPr marL="685809" indent="-342906" algn="l" defTabSz="1828823" rtl="0" eaLnBrk="0" fontAlgn="base" hangingPunct="0">
        <a:lnSpc>
          <a:spcPct val="90000"/>
        </a:lnSpc>
        <a:spcBef>
          <a:spcPts val="3600"/>
        </a:spcBef>
        <a:spcAft>
          <a:spcPct val="0"/>
        </a:spcAft>
        <a:buSzPct val="100000"/>
        <a:buChar char="•"/>
        <a:defRPr sz="4000" kern="1200">
          <a:solidFill>
            <a:srgbClr val="222222"/>
          </a:solidFill>
          <a:latin typeface="+mn-lt"/>
          <a:ea typeface="+mn-ea"/>
          <a:cs typeface="+mn-cs"/>
          <a:sym typeface="Proxima Nova" charset="0"/>
        </a:defRPr>
      </a:lvl3pPr>
      <a:lvl4pPr marL="1066813" indent="-381005" algn="l" defTabSz="1828823" rtl="0" eaLnBrk="0" fontAlgn="base" hangingPunct="0">
        <a:lnSpc>
          <a:spcPct val="90000"/>
        </a:lnSpc>
        <a:spcBef>
          <a:spcPts val="3600"/>
        </a:spcBef>
        <a:spcAft>
          <a:spcPct val="0"/>
        </a:spcAft>
        <a:buSzPct val="100000"/>
        <a:buChar char="•"/>
        <a:defRPr sz="4000" kern="1200">
          <a:solidFill>
            <a:srgbClr val="222222"/>
          </a:solidFill>
          <a:latin typeface="+mn-lt"/>
          <a:ea typeface="+mn-ea"/>
          <a:cs typeface="+mn-cs"/>
          <a:sym typeface="Proxima Nova" charset="0"/>
        </a:defRPr>
      </a:lvl4pPr>
      <a:lvl5pPr marL="1066813" indent="-381005" algn="l" defTabSz="1828823" rtl="0" eaLnBrk="0" fontAlgn="base" hangingPunct="0">
        <a:lnSpc>
          <a:spcPct val="90000"/>
        </a:lnSpc>
        <a:spcBef>
          <a:spcPts val="3600"/>
        </a:spcBef>
        <a:spcAft>
          <a:spcPct val="0"/>
        </a:spcAft>
        <a:buSzPct val="100000"/>
        <a:buChar char="•"/>
        <a:defRPr sz="4000" kern="1200">
          <a:solidFill>
            <a:srgbClr val="222222"/>
          </a:solidFill>
          <a:latin typeface="+mn-lt"/>
          <a:ea typeface="+mn-ea"/>
          <a:cs typeface="+mn-cs"/>
          <a:sym typeface="Proxima Nova" charset="0"/>
        </a:defRPr>
      </a:lvl5pPr>
      <a:lvl6pPr marL="2514631" indent="-228603" algn="l" defTabSz="91441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3" algn="l" defTabSz="91441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pdf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07200" y="12566652"/>
            <a:ext cx="3173413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 userDrawn="1"/>
        </p:nvSpPr>
        <p:spPr bwMode="auto">
          <a:xfrm>
            <a:off x="2854327" y="12785727"/>
            <a:ext cx="2502673" cy="23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1pPr>
            <a:lvl2pPr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2pPr>
            <a:lvl3pPr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3pPr>
            <a:lvl4pPr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4pPr>
            <a:lvl5pPr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5pPr>
            <a:lvl6pPr marL="457200" indent="18288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6pPr>
            <a:lvl7pPr marL="914400" indent="18288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7pPr>
            <a:lvl8pPr marL="1371600" indent="18288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8pPr>
            <a:lvl9pPr marL="1828800" indent="18288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9pPr>
          </a:lstStyle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 dirty="0">
                <a:solidFill>
                  <a:srgbClr val="9D9FA1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rPr>
              <a:t>© 2017 PURE STORAGE INC.</a:t>
            </a:r>
          </a:p>
        </p:txBody>
      </p:sp>
      <p:sp>
        <p:nvSpPr>
          <p:cNvPr id="5" name="Rectangle 4"/>
          <p:cNvSpPr>
            <a:spLocks/>
          </p:cNvSpPr>
          <p:nvPr userDrawn="1"/>
        </p:nvSpPr>
        <p:spPr bwMode="auto">
          <a:xfrm>
            <a:off x="1771652" y="12602519"/>
            <a:ext cx="8985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1pPr>
            <a:lvl2pPr marL="742950" indent="-28575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2pPr>
            <a:lvl3pPr marL="1143000" indent="-2286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3pPr>
            <a:lvl4pPr marL="1600200" indent="-2286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4pPr>
            <a:lvl5pPr marL="2057400" indent="-2286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5pPr>
            <a:lvl6pPr marL="25146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6pPr>
            <a:lvl7pPr marL="29718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7pPr>
            <a:lvl8pPr marL="34290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8pPr>
            <a:lvl9pPr marL="38862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9pPr>
          </a:lstStyle>
          <a:p>
            <a:pPr defTabSz="1828823" fontAlgn="base" hangingPunct="0">
              <a:spcBef>
                <a:spcPct val="0"/>
              </a:spcBef>
              <a:spcAft>
                <a:spcPct val="0"/>
              </a:spcAft>
            </a:pPr>
            <a:fld id="{4A8294F5-3876-0A48-B245-F7D64BCA98A8}" type="slidenum">
              <a:rPr lang="uk-UA" altLang="en-US" sz="3000">
                <a:solidFill>
                  <a:srgbClr val="9D9FA1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rPr>
              <a:pPr defTabSz="1828823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3000">
              <a:solidFill>
                <a:srgbClr val="9D9FA1"/>
              </a:solidFill>
              <a:latin typeface="Proxima Nova" charset="0"/>
              <a:ea typeface="Proxima Nova" charset="0"/>
              <a:cs typeface="Proxima Nova" charset="0"/>
              <a:sym typeface="Proxima Nova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853267" y="12694322"/>
            <a:ext cx="6677467" cy="732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18288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1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1">
                <a:solidFill>
                  <a:srgbClr val="9D9FA1"/>
                </a:solidFill>
                <a:sym typeface="Proxima Nova" charset="0"/>
              </a:rPr>
              <a:t>CONFIDENTIAL DOCUMENT, DO NOT SHARE 2 OR DISTRIBUTE.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46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6" r:id="rId1"/>
    <p:sldLayoutId id="2147485407" r:id="rId2"/>
    <p:sldLayoutId id="2147485408" r:id="rId3"/>
    <p:sldLayoutId id="2147485409" r:id="rId4"/>
    <p:sldLayoutId id="2147485410" r:id="rId5"/>
    <p:sldLayoutId id="2147485411" r:id="rId6"/>
    <p:sldLayoutId id="2147485412" r:id="rId7"/>
    <p:sldLayoutId id="2147485413" r:id="rId8"/>
    <p:sldLayoutId id="2147485414" r:id="rId9"/>
    <p:sldLayoutId id="2147485415" r:id="rId10"/>
    <p:sldLayoutId id="2147485416" r:id="rId11"/>
    <p:sldLayoutId id="2147485417" r:id="rId12"/>
    <p:sldLayoutId id="2147485418" r:id="rId13"/>
    <p:sldLayoutId id="2147485419" r:id="rId14"/>
    <p:sldLayoutId id="2147485420" r:id="rId15"/>
    <p:sldLayoutId id="2147485421" r:id="rId16"/>
    <p:sldLayoutId id="2147485422" r:id="rId17"/>
    <p:sldLayoutId id="2147485423" r:id="rId18"/>
    <p:sldLayoutId id="2147485424" r:id="rId19"/>
    <p:sldLayoutId id="2147485425" r:id="rId20"/>
    <p:sldLayoutId id="2147485426" r:id="rId21"/>
    <p:sldLayoutId id="2147485427" r:id="rId22"/>
    <p:sldLayoutId id="2147485429" r:id="rId23"/>
    <p:sldLayoutId id="2147485430" r:id="rId24"/>
    <p:sldLayoutId id="2147485431" r:id="rId25"/>
  </p:sldLayoutIdLst>
  <p:txStyles>
    <p:titleStyle>
      <a:lvl1pPr algn="l" defTabSz="182882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600" kern="1200">
          <a:solidFill>
            <a:srgbClr val="EE2929"/>
          </a:solidFill>
          <a:latin typeface="+mj-lt"/>
          <a:ea typeface="+mj-ea"/>
          <a:cs typeface="+mj-cs"/>
          <a:sym typeface="Proxima Nova Black" charset="0"/>
        </a:defRPr>
      </a:lvl1pPr>
      <a:lvl2pPr algn="l" defTabSz="182882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2pPr>
      <a:lvl3pPr algn="l" defTabSz="182882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3pPr>
      <a:lvl4pPr algn="l" defTabSz="182882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4pPr>
      <a:lvl5pPr algn="l" defTabSz="182882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5pPr>
      <a:lvl6pPr marL="457206" algn="l" defTabSz="1828823" rtl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6pPr>
      <a:lvl7pPr marL="914411" algn="l" defTabSz="1828823" rtl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7pPr>
      <a:lvl8pPr marL="1371617" algn="l" defTabSz="1828823" rtl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8pPr>
      <a:lvl9pPr marL="1828823" algn="l" defTabSz="1828823" rtl="0" fontAlgn="base" hangingPunct="0">
        <a:lnSpc>
          <a:spcPct val="80000"/>
        </a:lnSpc>
        <a:spcBef>
          <a:spcPct val="0"/>
        </a:spcBef>
        <a:spcAft>
          <a:spcPct val="0"/>
        </a:spcAft>
        <a:defRPr sz="96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9pPr>
    </p:titleStyle>
    <p:bodyStyle>
      <a:lvl1pPr algn="l" defTabSz="1828823" rtl="0" eaLnBrk="0" fontAlgn="base" hangingPunct="0">
        <a:lnSpc>
          <a:spcPct val="90000"/>
        </a:lnSpc>
        <a:spcBef>
          <a:spcPts val="3600"/>
        </a:spcBef>
        <a:spcAft>
          <a:spcPct val="0"/>
        </a:spcAft>
        <a:buSzPct val="100000"/>
        <a:buChar char="​"/>
        <a:defRPr sz="4000" kern="1200">
          <a:solidFill>
            <a:srgbClr val="222222"/>
          </a:solidFill>
          <a:latin typeface="+mn-lt"/>
          <a:ea typeface="+mn-ea"/>
          <a:cs typeface="+mn-cs"/>
          <a:sym typeface="Proxima Nova" charset="0"/>
        </a:defRPr>
      </a:lvl1pPr>
      <a:lvl2pPr marL="685809" indent="-342906" algn="l" defTabSz="1828823" rtl="0" eaLnBrk="0" fontAlgn="base" hangingPunct="0">
        <a:lnSpc>
          <a:spcPct val="90000"/>
        </a:lnSpc>
        <a:spcBef>
          <a:spcPts val="3600"/>
        </a:spcBef>
        <a:spcAft>
          <a:spcPct val="0"/>
        </a:spcAft>
        <a:buSzPct val="100000"/>
        <a:buChar char="•"/>
        <a:defRPr sz="4000" kern="1200">
          <a:solidFill>
            <a:srgbClr val="222222"/>
          </a:solidFill>
          <a:latin typeface="+mn-lt"/>
          <a:ea typeface="+mn-ea"/>
          <a:cs typeface="+mn-cs"/>
          <a:sym typeface="Proxima Nova" charset="0"/>
        </a:defRPr>
      </a:lvl2pPr>
      <a:lvl3pPr marL="685809" indent="-342906" algn="l" defTabSz="1828823" rtl="0" eaLnBrk="0" fontAlgn="base" hangingPunct="0">
        <a:lnSpc>
          <a:spcPct val="90000"/>
        </a:lnSpc>
        <a:spcBef>
          <a:spcPts val="3600"/>
        </a:spcBef>
        <a:spcAft>
          <a:spcPct val="0"/>
        </a:spcAft>
        <a:buSzPct val="100000"/>
        <a:buChar char="•"/>
        <a:defRPr sz="4000" kern="1200">
          <a:solidFill>
            <a:srgbClr val="222222"/>
          </a:solidFill>
          <a:latin typeface="+mn-lt"/>
          <a:ea typeface="+mn-ea"/>
          <a:cs typeface="+mn-cs"/>
          <a:sym typeface="Proxima Nova" charset="0"/>
        </a:defRPr>
      </a:lvl3pPr>
      <a:lvl4pPr marL="1066813" indent="-381005" algn="l" defTabSz="1828823" rtl="0" eaLnBrk="0" fontAlgn="base" hangingPunct="0">
        <a:lnSpc>
          <a:spcPct val="90000"/>
        </a:lnSpc>
        <a:spcBef>
          <a:spcPts val="3600"/>
        </a:spcBef>
        <a:spcAft>
          <a:spcPct val="0"/>
        </a:spcAft>
        <a:buSzPct val="100000"/>
        <a:buChar char="•"/>
        <a:defRPr sz="4000" kern="1200">
          <a:solidFill>
            <a:srgbClr val="222222"/>
          </a:solidFill>
          <a:latin typeface="+mn-lt"/>
          <a:ea typeface="+mn-ea"/>
          <a:cs typeface="+mn-cs"/>
          <a:sym typeface="Proxima Nova" charset="0"/>
        </a:defRPr>
      </a:lvl4pPr>
      <a:lvl5pPr marL="1066813" indent="-381005" algn="l" defTabSz="1828823" rtl="0" eaLnBrk="0" fontAlgn="base" hangingPunct="0">
        <a:lnSpc>
          <a:spcPct val="90000"/>
        </a:lnSpc>
        <a:spcBef>
          <a:spcPts val="3600"/>
        </a:spcBef>
        <a:spcAft>
          <a:spcPct val="0"/>
        </a:spcAft>
        <a:buSzPct val="100000"/>
        <a:buChar char="•"/>
        <a:defRPr sz="4000" kern="1200">
          <a:solidFill>
            <a:srgbClr val="222222"/>
          </a:solidFill>
          <a:latin typeface="+mn-lt"/>
          <a:ea typeface="+mn-ea"/>
          <a:cs typeface="+mn-cs"/>
          <a:sym typeface="Proxima Nova" charset="0"/>
        </a:defRPr>
      </a:lvl5pPr>
      <a:lvl6pPr marL="2514631" indent="-228603" algn="l" defTabSz="91441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3" algn="l" defTabSz="91441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image" Target="../media/image92.png"/><Relationship Id="rId21" Type="http://schemas.openxmlformats.org/officeDocument/2006/relationships/image" Target="../media/image110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tiff"/><Relationship Id="rId2" Type="http://schemas.openxmlformats.org/officeDocument/2006/relationships/image" Target="../media/image91.jpeg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5.tiff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g"/><Relationship Id="rId13" Type="http://schemas.openxmlformats.org/officeDocument/2006/relationships/image" Target="../media/image130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jpg"/><Relationship Id="rId15" Type="http://schemas.openxmlformats.org/officeDocument/2006/relationships/image" Target="../media/image132.jp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tiff"/><Relationship Id="rId3" Type="http://schemas.openxmlformats.org/officeDocument/2006/relationships/image" Target="../media/image133.jpeg"/><Relationship Id="rId7" Type="http://schemas.openxmlformats.org/officeDocument/2006/relationships/image" Target="../media/image13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tiff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tiff"/><Relationship Id="rId9" Type="http://schemas.openxmlformats.org/officeDocument/2006/relationships/image" Target="../media/image1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tiff"/><Relationship Id="rId3" Type="http://schemas.openxmlformats.org/officeDocument/2006/relationships/image" Target="../media/image141.jpe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4.emf"/><Relationship Id="rId11" Type="http://schemas.openxmlformats.org/officeDocument/2006/relationships/image" Target="../media/image149.png"/><Relationship Id="rId5" Type="http://schemas.openxmlformats.org/officeDocument/2006/relationships/image" Target="../media/image143.jpg"/><Relationship Id="rId10" Type="http://schemas.openxmlformats.org/officeDocument/2006/relationships/image" Target="../media/image148.png"/><Relationship Id="rId4" Type="http://schemas.openxmlformats.org/officeDocument/2006/relationships/image" Target="../media/image142.tiff"/><Relationship Id="rId9" Type="http://schemas.openxmlformats.org/officeDocument/2006/relationships/image" Target="../media/image14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tif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5.png"/><Relationship Id="rId5" Type="http://schemas.openxmlformats.org/officeDocument/2006/relationships/image" Target="../media/image154.emf"/><Relationship Id="rId4" Type="http://schemas.openxmlformats.org/officeDocument/2006/relationships/image" Target="../media/image15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tiff"/><Relationship Id="rId7" Type="http://schemas.openxmlformats.org/officeDocument/2006/relationships/image" Target="../media/image161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2" Type="http://schemas.openxmlformats.org/officeDocument/2006/relationships/image" Target="../media/image151.tif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2.PNG"/><Relationship Id="rId5" Type="http://schemas.openxmlformats.org/officeDocument/2006/relationships/image" Target="../media/image155.png"/><Relationship Id="rId4" Type="http://schemas.openxmlformats.org/officeDocument/2006/relationships/image" Target="../media/image15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9" Type="http://schemas.openxmlformats.org/officeDocument/2006/relationships/image" Target="../media/image55.tiff"/><Relationship Id="rId21" Type="http://schemas.openxmlformats.org/officeDocument/2006/relationships/image" Target="../media/image37.png"/><Relationship Id="rId34" Type="http://schemas.openxmlformats.org/officeDocument/2006/relationships/image" Target="../media/image50.tiff"/><Relationship Id="rId42" Type="http://schemas.openxmlformats.org/officeDocument/2006/relationships/image" Target="../media/image58.tif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41" Type="http://schemas.openxmlformats.org/officeDocument/2006/relationships/image" Target="../media/image5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tiff"/><Relationship Id="rId40" Type="http://schemas.openxmlformats.org/officeDocument/2006/relationships/image" Target="../media/image56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36" Type="http://schemas.openxmlformats.org/officeDocument/2006/relationships/image" Target="../media/image52.tiff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" Type="http://schemas.microsoft.com/office/2007/relationships/hdphoto" Target="../media/hdphoto2.wdp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tiff"/><Relationship Id="rId43" Type="http://schemas.openxmlformats.org/officeDocument/2006/relationships/image" Target="../media/image59.emf"/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33" Type="http://schemas.openxmlformats.org/officeDocument/2006/relationships/image" Target="../media/image49.tiff"/><Relationship Id="rId38" Type="http://schemas.openxmlformats.org/officeDocument/2006/relationships/image" Target="../media/image54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image" Target="../media/image69.emf"/><Relationship Id="rId18" Type="http://schemas.microsoft.com/office/2007/relationships/hdphoto" Target="../media/hdphoto5.wdp"/><Relationship Id="rId3" Type="http://schemas.openxmlformats.org/officeDocument/2006/relationships/image" Target="../media/image60.png"/><Relationship Id="rId21" Type="http://schemas.openxmlformats.org/officeDocument/2006/relationships/image" Target="../media/image75.png"/><Relationship Id="rId7" Type="http://schemas.openxmlformats.org/officeDocument/2006/relationships/image" Target="../media/image64.emf"/><Relationship Id="rId12" Type="http://schemas.openxmlformats.org/officeDocument/2006/relationships/image" Target="../media/image68.emf"/><Relationship Id="rId17" Type="http://schemas.openxmlformats.org/officeDocument/2006/relationships/image" Target="../media/image72.png"/><Relationship Id="rId25" Type="http://schemas.openxmlformats.org/officeDocument/2006/relationships/image" Target="../media/image79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1.tiff"/><Relationship Id="rId20" Type="http://schemas.openxmlformats.org/officeDocument/2006/relationships/image" Target="../media/image7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tiff"/><Relationship Id="rId11" Type="http://schemas.openxmlformats.org/officeDocument/2006/relationships/image" Target="../media/image67.tiff"/><Relationship Id="rId24" Type="http://schemas.openxmlformats.org/officeDocument/2006/relationships/image" Target="../media/image78.png"/><Relationship Id="rId5" Type="http://schemas.openxmlformats.org/officeDocument/2006/relationships/image" Target="../media/image62.tiff"/><Relationship Id="rId15" Type="http://schemas.microsoft.com/office/2007/relationships/hdphoto" Target="../media/hdphoto4.wdp"/><Relationship Id="rId23" Type="http://schemas.openxmlformats.org/officeDocument/2006/relationships/image" Target="../media/image77.tiff"/><Relationship Id="rId10" Type="http://schemas.microsoft.com/office/2007/relationships/hdphoto" Target="../media/hdphoto3.wdp"/><Relationship Id="rId19" Type="http://schemas.openxmlformats.org/officeDocument/2006/relationships/image" Target="../media/image73.emf"/><Relationship Id="rId4" Type="http://schemas.openxmlformats.org/officeDocument/2006/relationships/image" Target="../media/image61.tiff"/><Relationship Id="rId9" Type="http://schemas.openxmlformats.org/officeDocument/2006/relationships/image" Target="../media/image66.png"/><Relationship Id="rId14" Type="http://schemas.openxmlformats.org/officeDocument/2006/relationships/image" Target="../media/image70.png"/><Relationship Id="rId22" Type="http://schemas.openxmlformats.org/officeDocument/2006/relationships/image" Target="../media/image76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emf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11"/>
          <p:cNvSpPr txBox="1">
            <a:spLocks noGrp="1"/>
          </p:cNvSpPr>
          <p:nvPr>
            <p:ph type="title"/>
          </p:nvPr>
        </p:nvSpPr>
        <p:spPr>
          <a:xfrm>
            <a:off x="1676400" y="4103149"/>
            <a:ext cx="21031200" cy="2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68000"/>
              </a:lnSpc>
            </a:pPr>
            <a:r>
              <a:rPr lang="en-US" dirty="0"/>
              <a:t>Rethink everything!</a:t>
            </a:r>
            <a:br>
              <a:rPr lang="en-US" dirty="0"/>
            </a:br>
            <a:r>
              <a:rPr lang="en-US" dirty="0"/>
              <a:t>Transform!</a:t>
            </a:r>
            <a:endParaRPr dirty="0"/>
          </a:p>
        </p:txBody>
      </p:sp>
      <p:sp>
        <p:nvSpPr>
          <p:cNvPr id="867" name="Google Shape;867;p111"/>
          <p:cNvSpPr txBox="1">
            <a:spLocks noGrp="1"/>
          </p:cNvSpPr>
          <p:nvPr>
            <p:ph type="body" idx="4294967295"/>
          </p:nvPr>
        </p:nvSpPr>
        <p:spPr>
          <a:xfrm>
            <a:off x="1676400" y="8305624"/>
            <a:ext cx="8390400" cy="3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302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175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Helvetica Neue"/>
              <a:buChar char="•"/>
              <a:defRPr sz="1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175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61950" algn="l" rtl="0">
              <a:lnSpc>
                <a:spcPct val="96000"/>
              </a:lnSpc>
              <a:spcBef>
                <a:spcPts val="140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Helvetica Neue"/>
              <a:buChar char="​"/>
              <a:defRPr sz="21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3020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​"/>
              <a:defRPr sz="16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04800" algn="l" rtl="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​"/>
              <a:defRPr sz="1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488950" algn="l" rtl="0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Helvetica Neue"/>
              <a:buChar char="​"/>
              <a:defRPr sz="41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552450" algn="l" rtl="0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Helvetica Neue"/>
              <a:buChar char="​"/>
              <a:defRPr sz="51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FFFFFF"/>
                </a:solidFill>
              </a:rPr>
              <a:t>Horia</a:t>
            </a:r>
            <a:r>
              <a:rPr lang="en-US" sz="4800" dirty="0">
                <a:solidFill>
                  <a:srgbClr val="FFFFFF"/>
                </a:solidFill>
              </a:rPr>
              <a:t> Constantinescu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FFFF"/>
                </a:solidFill>
              </a:rPr>
              <a:t>Regional Sales Manager SEE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8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FFFFFF"/>
                </a:solidFill>
              </a:rPr>
              <a:t>Bogusz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Blaszkiewicz</a:t>
            </a:r>
            <a:endParaRPr lang="en-US" sz="48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FFFF"/>
                </a:solidFill>
              </a:rPr>
              <a:t>SE Manager CEE</a:t>
            </a:r>
            <a:endParaRPr sz="4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329" y="1827094"/>
            <a:ext cx="21031200" cy="757765"/>
          </a:xfrm>
        </p:spPr>
        <p:txBody>
          <a:bodyPr/>
          <a:lstStyle/>
          <a:p>
            <a:pPr defTabSz="1604052"/>
            <a:r>
              <a:rPr lang="en-US" sz="8800" dirty="0">
                <a:solidFill>
                  <a:schemeClr val="bg2"/>
                </a:solidFill>
              </a:rPr>
              <a:t>        Purity: </a:t>
            </a:r>
            <a:r>
              <a:rPr lang="en-US" sz="8800" dirty="0">
                <a:solidFill>
                  <a:schemeClr val="bg2"/>
                </a:solidFill>
                <a:latin typeface="Proxima Nova Light"/>
                <a:cs typeface="Proxima Nova Light"/>
              </a:rPr>
              <a:t>OS </a:t>
            </a:r>
            <a:r>
              <a:rPr lang="en-US" sz="8800" u="sng" dirty="0">
                <a:solidFill>
                  <a:schemeClr val="bg2"/>
                </a:solidFill>
                <a:latin typeface="Proxima Nova Light"/>
                <a:cs typeface="Proxima Nova Light"/>
              </a:rPr>
              <a:t>only for </a:t>
            </a:r>
            <a:r>
              <a:rPr lang="en-US" sz="8800" dirty="0">
                <a:solidFill>
                  <a:schemeClr val="bg2"/>
                </a:solidFill>
                <a:latin typeface="Proxima Nova Light"/>
                <a:cs typeface="Proxima Nova Light"/>
              </a:rPr>
              <a:t>Flash</a:t>
            </a:r>
          </a:p>
        </p:txBody>
      </p:sp>
      <p:sp>
        <p:nvSpPr>
          <p:cNvPr id="54" name="Freeform 6"/>
          <p:cNvSpPr>
            <a:spLocks/>
          </p:cNvSpPr>
          <p:nvPr/>
        </p:nvSpPr>
        <p:spPr bwMode="auto">
          <a:xfrm>
            <a:off x="10926929" y="6480607"/>
            <a:ext cx="2031624" cy="2342493"/>
          </a:xfrm>
          <a:custGeom>
            <a:avLst/>
            <a:gdLst>
              <a:gd name="T0" fmla="*/ 0 w 737"/>
              <a:gd name="T1" fmla="*/ 213 h 850"/>
              <a:gd name="T2" fmla="*/ 369 w 737"/>
              <a:gd name="T3" fmla="*/ 0 h 850"/>
              <a:gd name="T4" fmla="*/ 737 w 737"/>
              <a:gd name="T5" fmla="*/ 213 h 850"/>
              <a:gd name="T6" fmla="*/ 737 w 737"/>
              <a:gd name="T7" fmla="*/ 638 h 850"/>
              <a:gd name="T8" fmla="*/ 369 w 737"/>
              <a:gd name="T9" fmla="*/ 850 h 850"/>
              <a:gd name="T10" fmla="*/ 0 w 737"/>
              <a:gd name="T11" fmla="*/ 638 h 850"/>
              <a:gd name="T12" fmla="*/ 0 w 737"/>
              <a:gd name="T13" fmla="*/ 213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7" h="850">
                <a:moveTo>
                  <a:pt x="0" y="213"/>
                </a:moveTo>
                <a:lnTo>
                  <a:pt x="369" y="0"/>
                </a:lnTo>
                <a:lnTo>
                  <a:pt x="737" y="213"/>
                </a:lnTo>
                <a:lnTo>
                  <a:pt x="737" y="638"/>
                </a:lnTo>
                <a:lnTo>
                  <a:pt x="369" y="850"/>
                </a:lnTo>
                <a:lnTo>
                  <a:pt x="0" y="638"/>
                </a:lnTo>
                <a:lnTo>
                  <a:pt x="0" y="213"/>
                </a:lnTo>
                <a:close/>
              </a:path>
            </a:pathLst>
          </a:custGeom>
          <a:ln w="38100">
            <a:solidFill>
              <a:schemeClr val="accent1"/>
            </a:solidFill>
          </a:ln>
        </p:spPr>
        <p:txBody>
          <a:bodyPr vert="horz" wrap="square" lIns="182576" tIns="91291" rIns="182576" bIns="91291" numCol="1" anchor="t" anchorCtr="0" compatLnSpc="1">
            <a:prstTxWarp prst="textNoShape">
              <a:avLst/>
            </a:prstTxWarp>
          </a:bodyPr>
          <a:lstStyle/>
          <a:p>
            <a:pPr defTabSz="1825951" fontAlgn="auto">
              <a:spcBef>
                <a:spcPts val="0"/>
              </a:spcBef>
              <a:spcAft>
                <a:spcPts val="0"/>
              </a:spcAft>
            </a:pPr>
            <a:endParaRPr lang="en-US" sz="3733">
              <a:solidFill>
                <a:schemeClr val="bg2"/>
              </a:solidFill>
              <a:latin typeface="Proxima Nova"/>
              <a:ea typeface="+mn-ea"/>
              <a:cs typeface="+mn-cs"/>
            </a:endParaRPr>
          </a:p>
        </p:txBody>
      </p:sp>
      <p:sp>
        <p:nvSpPr>
          <p:cNvPr id="59" name="Freeform 6"/>
          <p:cNvSpPr>
            <a:spLocks/>
          </p:cNvSpPr>
          <p:nvPr/>
        </p:nvSpPr>
        <p:spPr bwMode="auto">
          <a:xfrm>
            <a:off x="14079623" y="6480607"/>
            <a:ext cx="2031624" cy="2342493"/>
          </a:xfrm>
          <a:custGeom>
            <a:avLst/>
            <a:gdLst>
              <a:gd name="T0" fmla="*/ 0 w 737"/>
              <a:gd name="T1" fmla="*/ 213 h 850"/>
              <a:gd name="T2" fmla="*/ 369 w 737"/>
              <a:gd name="T3" fmla="*/ 0 h 850"/>
              <a:gd name="T4" fmla="*/ 737 w 737"/>
              <a:gd name="T5" fmla="*/ 213 h 850"/>
              <a:gd name="T6" fmla="*/ 737 w 737"/>
              <a:gd name="T7" fmla="*/ 638 h 850"/>
              <a:gd name="T8" fmla="*/ 369 w 737"/>
              <a:gd name="T9" fmla="*/ 850 h 850"/>
              <a:gd name="T10" fmla="*/ 0 w 737"/>
              <a:gd name="T11" fmla="*/ 638 h 850"/>
              <a:gd name="T12" fmla="*/ 0 w 737"/>
              <a:gd name="T13" fmla="*/ 213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7" h="850">
                <a:moveTo>
                  <a:pt x="0" y="213"/>
                </a:moveTo>
                <a:lnTo>
                  <a:pt x="369" y="0"/>
                </a:lnTo>
                <a:lnTo>
                  <a:pt x="737" y="213"/>
                </a:lnTo>
                <a:lnTo>
                  <a:pt x="737" y="638"/>
                </a:lnTo>
                <a:lnTo>
                  <a:pt x="369" y="850"/>
                </a:lnTo>
                <a:lnTo>
                  <a:pt x="0" y="638"/>
                </a:lnTo>
                <a:lnTo>
                  <a:pt x="0" y="213"/>
                </a:lnTo>
                <a:close/>
              </a:path>
            </a:pathLst>
          </a:custGeom>
          <a:ln w="38100">
            <a:solidFill>
              <a:schemeClr val="accent1"/>
            </a:solidFill>
          </a:ln>
        </p:spPr>
        <p:txBody>
          <a:bodyPr vert="horz" wrap="square" lIns="182576" tIns="91291" rIns="182576" bIns="91291" numCol="1" anchor="t" anchorCtr="0" compatLnSpc="1">
            <a:prstTxWarp prst="textNoShape">
              <a:avLst/>
            </a:prstTxWarp>
          </a:bodyPr>
          <a:lstStyle/>
          <a:p>
            <a:pPr defTabSz="1825951" fontAlgn="auto">
              <a:spcBef>
                <a:spcPts val="0"/>
              </a:spcBef>
              <a:spcAft>
                <a:spcPts val="0"/>
              </a:spcAft>
            </a:pPr>
            <a:endParaRPr lang="en-US" sz="3733">
              <a:solidFill>
                <a:schemeClr val="bg2"/>
              </a:solidFill>
              <a:latin typeface="Proxima Nova"/>
              <a:ea typeface="+mn-ea"/>
              <a:cs typeface="+mn-cs"/>
            </a:endParaRPr>
          </a:p>
        </p:txBody>
      </p:sp>
      <p:sp>
        <p:nvSpPr>
          <p:cNvPr id="60" name="Freeform 6"/>
          <p:cNvSpPr>
            <a:spLocks/>
          </p:cNvSpPr>
          <p:nvPr/>
        </p:nvSpPr>
        <p:spPr bwMode="auto">
          <a:xfrm>
            <a:off x="7774236" y="6480607"/>
            <a:ext cx="2031624" cy="2342493"/>
          </a:xfrm>
          <a:custGeom>
            <a:avLst/>
            <a:gdLst>
              <a:gd name="T0" fmla="*/ 0 w 737"/>
              <a:gd name="T1" fmla="*/ 213 h 850"/>
              <a:gd name="T2" fmla="*/ 369 w 737"/>
              <a:gd name="T3" fmla="*/ 0 h 850"/>
              <a:gd name="T4" fmla="*/ 737 w 737"/>
              <a:gd name="T5" fmla="*/ 213 h 850"/>
              <a:gd name="T6" fmla="*/ 737 w 737"/>
              <a:gd name="T7" fmla="*/ 638 h 850"/>
              <a:gd name="T8" fmla="*/ 369 w 737"/>
              <a:gd name="T9" fmla="*/ 850 h 850"/>
              <a:gd name="T10" fmla="*/ 0 w 737"/>
              <a:gd name="T11" fmla="*/ 638 h 850"/>
              <a:gd name="T12" fmla="*/ 0 w 737"/>
              <a:gd name="T13" fmla="*/ 213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7" h="850">
                <a:moveTo>
                  <a:pt x="0" y="213"/>
                </a:moveTo>
                <a:lnTo>
                  <a:pt x="369" y="0"/>
                </a:lnTo>
                <a:lnTo>
                  <a:pt x="737" y="213"/>
                </a:lnTo>
                <a:lnTo>
                  <a:pt x="737" y="638"/>
                </a:lnTo>
                <a:lnTo>
                  <a:pt x="369" y="850"/>
                </a:lnTo>
                <a:lnTo>
                  <a:pt x="0" y="638"/>
                </a:lnTo>
                <a:lnTo>
                  <a:pt x="0" y="213"/>
                </a:lnTo>
                <a:close/>
              </a:path>
            </a:pathLst>
          </a:custGeom>
          <a:ln w="38100">
            <a:solidFill>
              <a:schemeClr val="accent1"/>
            </a:solidFill>
          </a:ln>
        </p:spPr>
        <p:txBody>
          <a:bodyPr vert="horz" wrap="square" lIns="182576" tIns="91291" rIns="182576" bIns="91291" numCol="1" anchor="t" anchorCtr="0" compatLnSpc="1">
            <a:prstTxWarp prst="textNoShape">
              <a:avLst/>
            </a:prstTxWarp>
          </a:bodyPr>
          <a:lstStyle/>
          <a:p>
            <a:pPr defTabSz="1825951" fontAlgn="auto">
              <a:spcBef>
                <a:spcPts val="0"/>
              </a:spcBef>
              <a:spcAft>
                <a:spcPts val="0"/>
              </a:spcAft>
            </a:pPr>
            <a:endParaRPr lang="en-US" sz="3733">
              <a:solidFill>
                <a:schemeClr val="bg2"/>
              </a:solidFill>
              <a:latin typeface="Proxima Nova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878788" y="3989587"/>
            <a:ext cx="3388157" cy="635707"/>
          </a:xfrm>
          <a:prstGeom prst="rect">
            <a:avLst/>
          </a:prstGeom>
          <a:noFill/>
        </p:spPr>
        <p:txBody>
          <a:bodyPr wrap="square" lIns="182576" tIns="91291" rIns="182576" bIns="91291" rtlCol="0">
            <a:spAutoFit/>
          </a:bodyPr>
          <a:lstStyle/>
          <a:p>
            <a:pPr defTabSz="1825951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chemeClr val="bg2"/>
                </a:solidFill>
                <a:latin typeface="Proxima Nova"/>
                <a:ea typeface="+mn-ea"/>
                <a:cs typeface="+mn-cs"/>
              </a:rPr>
              <a:t>FLASH</a:t>
            </a:r>
            <a:r>
              <a:rPr lang="en-US" sz="2933" dirty="0">
                <a:solidFill>
                  <a:schemeClr val="bg2"/>
                </a:solidFill>
                <a:latin typeface="Proxima Nova Medium"/>
                <a:ea typeface="+mn-ea"/>
                <a:cs typeface="+mn-cs"/>
              </a:rPr>
              <a:t>REDUCE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263668" y="3989587"/>
            <a:ext cx="3388157" cy="635707"/>
          </a:xfrm>
          <a:prstGeom prst="rect">
            <a:avLst/>
          </a:prstGeom>
          <a:noFill/>
        </p:spPr>
        <p:txBody>
          <a:bodyPr wrap="square" lIns="182576" tIns="91291" rIns="182576" bIns="91291" rtlCol="0">
            <a:spAutoFit/>
          </a:bodyPr>
          <a:lstStyle/>
          <a:p>
            <a:pPr algn="ctr" defTabSz="1825951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chemeClr val="bg2"/>
                </a:solidFill>
                <a:latin typeface="Proxima Nova"/>
                <a:ea typeface="+mn-ea"/>
                <a:cs typeface="+mn-cs"/>
              </a:rPr>
              <a:t>FLASH</a:t>
            </a:r>
            <a:r>
              <a:rPr lang="en-US" sz="2933" dirty="0">
                <a:solidFill>
                  <a:schemeClr val="bg2"/>
                </a:solidFill>
                <a:latin typeface="Proxima Nova Medium"/>
                <a:ea typeface="+mn-ea"/>
                <a:cs typeface="+mn-cs"/>
              </a:rPr>
              <a:t>PROTECT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4847434" y="3989587"/>
            <a:ext cx="3388157" cy="635707"/>
          </a:xfrm>
          <a:prstGeom prst="rect">
            <a:avLst/>
          </a:prstGeom>
          <a:noFill/>
        </p:spPr>
        <p:txBody>
          <a:bodyPr wrap="square" lIns="182576" tIns="91291" rIns="182576" bIns="91291" rtlCol="0">
            <a:spAutoFit/>
          </a:bodyPr>
          <a:lstStyle/>
          <a:p>
            <a:pPr algn="r" defTabSz="1825951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chemeClr val="bg2"/>
                </a:solidFill>
                <a:latin typeface="Proxima Nova"/>
                <a:ea typeface="+mn-ea"/>
                <a:cs typeface="+mn-cs"/>
              </a:rPr>
              <a:t>FLASH</a:t>
            </a:r>
            <a:r>
              <a:rPr lang="en-US" sz="2933" dirty="0">
                <a:solidFill>
                  <a:schemeClr val="bg2"/>
                </a:solidFill>
                <a:latin typeface="Proxima Nova Medium"/>
                <a:ea typeface="+mn-ea"/>
                <a:cs typeface="+mn-cs"/>
              </a:rPr>
              <a:t>RECOVER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878892" y="4533136"/>
            <a:ext cx="2800131" cy="1600137"/>
          </a:xfrm>
          <a:prstGeom prst="rect">
            <a:avLst/>
          </a:prstGeom>
          <a:noFill/>
        </p:spPr>
        <p:txBody>
          <a:bodyPr wrap="square" lIns="182576" tIns="91291" rIns="182576" bIns="91291" rtlCol="0">
            <a:spAutoFit/>
          </a:bodyPr>
          <a:lstStyle/>
          <a:p>
            <a:pPr defTabSz="1825951" fontAlgn="auto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bg2"/>
                </a:solidFill>
                <a:latin typeface="Proxima Nova"/>
                <a:ea typeface="+mn-ea"/>
                <a:cs typeface="+mn-cs"/>
              </a:rPr>
              <a:t>Deduplication</a:t>
            </a:r>
          </a:p>
          <a:p>
            <a:pPr defTabSz="1825951" fontAlgn="auto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bg2"/>
                </a:solidFill>
                <a:latin typeface="Proxima Nova"/>
                <a:ea typeface="+mn-ea"/>
                <a:cs typeface="+mn-cs"/>
              </a:rPr>
              <a:t>Compression</a:t>
            </a:r>
          </a:p>
          <a:p>
            <a:pPr defTabSz="1825951" fontAlgn="auto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bg2"/>
                </a:solidFill>
                <a:latin typeface="Proxima Nova"/>
                <a:ea typeface="+mn-ea"/>
                <a:cs typeface="+mn-cs"/>
              </a:rPr>
              <a:t>Thin Provisioning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692677" y="4533137"/>
            <a:ext cx="4530139" cy="1600137"/>
          </a:xfrm>
          <a:prstGeom prst="rect">
            <a:avLst/>
          </a:prstGeom>
          <a:noFill/>
        </p:spPr>
        <p:txBody>
          <a:bodyPr wrap="square" lIns="182576" tIns="91291" rIns="182576" bIns="91291" rtlCol="0">
            <a:spAutoFit/>
          </a:bodyPr>
          <a:lstStyle/>
          <a:p>
            <a:pPr algn="ctr" defTabSz="1825951" fontAlgn="auto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bg2"/>
                </a:solidFill>
                <a:latin typeface="Proxima Nova"/>
                <a:ea typeface="+mn-ea"/>
                <a:cs typeface="+mn-cs"/>
              </a:rPr>
              <a:t>RAID-3D, </a:t>
            </a:r>
            <a:r>
              <a:rPr lang="en-US" sz="2400" dirty="0" err="1">
                <a:solidFill>
                  <a:schemeClr val="bg2"/>
                </a:solidFill>
                <a:latin typeface="Proxima Nova"/>
                <a:ea typeface="+mn-ea"/>
                <a:cs typeface="+mn-cs"/>
              </a:rPr>
              <a:t>NDU</a:t>
            </a:r>
            <a:r>
              <a:rPr lang="en-US" sz="2400" dirty="0">
                <a:solidFill>
                  <a:schemeClr val="bg2"/>
                </a:solidFill>
                <a:latin typeface="Proxima Nova"/>
                <a:ea typeface="+mn-ea"/>
                <a:cs typeface="+mn-cs"/>
              </a:rPr>
              <a:t>, HA</a:t>
            </a:r>
          </a:p>
          <a:p>
            <a:pPr algn="ctr" defTabSz="1825951" fontAlgn="auto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bg2"/>
                </a:solidFill>
                <a:latin typeface="Proxima Nova"/>
                <a:ea typeface="+mn-ea"/>
                <a:cs typeface="+mn-cs"/>
              </a:rPr>
              <a:t>&gt;99.999% Availability</a:t>
            </a:r>
          </a:p>
          <a:p>
            <a:pPr algn="ctr" defTabSz="1825951" fontAlgn="auto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bg2"/>
                </a:solidFill>
                <a:latin typeface="Proxima Nova"/>
                <a:ea typeface="+mn-ea"/>
                <a:cs typeface="+mn-cs"/>
              </a:rPr>
              <a:t>Encryption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5116939" y="4533136"/>
            <a:ext cx="3118651" cy="1600137"/>
          </a:xfrm>
          <a:prstGeom prst="rect">
            <a:avLst/>
          </a:prstGeom>
          <a:noFill/>
        </p:spPr>
        <p:txBody>
          <a:bodyPr wrap="square" lIns="182576" tIns="91291" rIns="182576" bIns="91291" rtlCol="0">
            <a:spAutoFit/>
          </a:bodyPr>
          <a:lstStyle/>
          <a:p>
            <a:pPr algn="r" defTabSz="1825951" fontAlgn="auto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bg2"/>
                </a:solidFill>
                <a:latin typeface="Proxima Nova"/>
                <a:ea typeface="+mn-ea"/>
                <a:cs typeface="+mn-cs"/>
              </a:rPr>
              <a:t>Replication</a:t>
            </a:r>
          </a:p>
          <a:p>
            <a:pPr algn="r" defTabSz="1825951" fontAlgn="auto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bg2"/>
                </a:solidFill>
                <a:latin typeface="Proxima Nova"/>
                <a:ea typeface="+mn-ea"/>
                <a:cs typeface="+mn-cs"/>
              </a:rPr>
              <a:t>Snapshots</a:t>
            </a:r>
          </a:p>
          <a:p>
            <a:pPr algn="r" defTabSz="1825951" fontAlgn="auto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bg2"/>
                </a:solidFill>
                <a:latin typeface="Proxima Nova"/>
                <a:ea typeface="+mn-ea"/>
                <a:cs typeface="+mn-cs"/>
              </a:rPr>
              <a:t>Protection Policies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175" y="7157296"/>
            <a:ext cx="1117107" cy="1072144"/>
          </a:xfrm>
          <a:prstGeom prst="rect">
            <a:avLst/>
          </a:prstGeom>
        </p:spPr>
      </p:pic>
      <p:grpSp>
        <p:nvGrpSpPr>
          <p:cNvPr id="68" name="Group 14"/>
          <p:cNvGrpSpPr>
            <a:grpSpLocks noChangeAspect="1"/>
          </p:cNvGrpSpPr>
          <p:nvPr/>
        </p:nvGrpSpPr>
        <p:grpSpPr bwMode="auto">
          <a:xfrm>
            <a:off x="11501530" y="6998930"/>
            <a:ext cx="907869" cy="1206077"/>
            <a:chOff x="5908" y="1878"/>
            <a:chExt cx="517" cy="687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5908" y="2157"/>
              <a:ext cx="517" cy="408"/>
            </a:xfrm>
            <a:custGeom>
              <a:avLst/>
              <a:gdLst>
                <a:gd name="T0" fmla="*/ 517 w 517"/>
                <a:gd name="T1" fmla="*/ 408 h 408"/>
                <a:gd name="T2" fmla="*/ 0 w 517"/>
                <a:gd name="T3" fmla="*/ 408 h 408"/>
                <a:gd name="T4" fmla="*/ 0 w 517"/>
                <a:gd name="T5" fmla="*/ 0 h 408"/>
                <a:gd name="T6" fmla="*/ 517 w 517"/>
                <a:gd name="T7" fmla="*/ 0 h 408"/>
                <a:gd name="T8" fmla="*/ 517 w 517"/>
                <a:gd name="T9" fmla="*/ 408 h 408"/>
                <a:gd name="T10" fmla="*/ 29 w 517"/>
                <a:gd name="T11" fmla="*/ 380 h 408"/>
                <a:gd name="T12" fmla="*/ 488 w 517"/>
                <a:gd name="T13" fmla="*/ 380 h 408"/>
                <a:gd name="T14" fmla="*/ 488 w 517"/>
                <a:gd name="T15" fmla="*/ 29 h 408"/>
                <a:gd name="T16" fmla="*/ 29 w 517"/>
                <a:gd name="T17" fmla="*/ 29 h 408"/>
                <a:gd name="T18" fmla="*/ 29 w 517"/>
                <a:gd name="T19" fmla="*/ 38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7" h="408">
                  <a:moveTo>
                    <a:pt x="517" y="408"/>
                  </a:moveTo>
                  <a:lnTo>
                    <a:pt x="0" y="408"/>
                  </a:lnTo>
                  <a:lnTo>
                    <a:pt x="0" y="0"/>
                  </a:lnTo>
                  <a:lnTo>
                    <a:pt x="517" y="0"/>
                  </a:lnTo>
                  <a:lnTo>
                    <a:pt x="517" y="408"/>
                  </a:lnTo>
                  <a:close/>
                  <a:moveTo>
                    <a:pt x="29" y="380"/>
                  </a:moveTo>
                  <a:lnTo>
                    <a:pt x="488" y="380"/>
                  </a:lnTo>
                  <a:lnTo>
                    <a:pt x="488" y="29"/>
                  </a:lnTo>
                  <a:lnTo>
                    <a:pt x="29" y="29"/>
                  </a:lnTo>
                  <a:lnTo>
                    <a:pt x="29" y="380"/>
                  </a:lnTo>
                  <a:close/>
                </a:path>
              </a:pathLst>
            </a:custGeom>
            <a:solidFill>
              <a:srgbClr val="EB62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5951" fontAlgn="auto">
                <a:spcBef>
                  <a:spcPts val="0"/>
                </a:spcBef>
                <a:spcAft>
                  <a:spcPts val="0"/>
                </a:spcAft>
              </a:pPr>
              <a:endParaRPr lang="en-US" sz="3733">
                <a:solidFill>
                  <a:schemeClr val="bg2"/>
                </a:solidFill>
                <a:latin typeface="Proxima Nova"/>
                <a:ea typeface="+mn-ea"/>
                <a:cs typeface="+mn-cs"/>
              </a:endParaRPr>
            </a:p>
          </p:txBody>
        </p:sp>
        <p:sp>
          <p:nvSpPr>
            <p:cNvPr id="70" name="Freeform 16"/>
            <p:cNvSpPr>
              <a:spLocks/>
            </p:cNvSpPr>
            <p:nvPr/>
          </p:nvSpPr>
          <p:spPr bwMode="auto">
            <a:xfrm>
              <a:off x="5989" y="1878"/>
              <a:ext cx="338" cy="241"/>
            </a:xfrm>
            <a:custGeom>
              <a:avLst/>
              <a:gdLst>
                <a:gd name="T0" fmla="*/ 338 w 338"/>
                <a:gd name="T1" fmla="*/ 241 h 241"/>
                <a:gd name="T2" fmla="*/ 309 w 338"/>
                <a:gd name="T3" fmla="*/ 241 h 241"/>
                <a:gd name="T4" fmla="*/ 309 w 338"/>
                <a:gd name="T5" fmla="*/ 96 h 241"/>
                <a:gd name="T6" fmla="*/ 249 w 338"/>
                <a:gd name="T7" fmla="*/ 29 h 241"/>
                <a:gd name="T8" fmla="*/ 94 w 338"/>
                <a:gd name="T9" fmla="*/ 29 h 241"/>
                <a:gd name="T10" fmla="*/ 29 w 338"/>
                <a:gd name="T11" fmla="*/ 96 h 241"/>
                <a:gd name="T12" fmla="*/ 29 w 338"/>
                <a:gd name="T13" fmla="*/ 241 h 241"/>
                <a:gd name="T14" fmla="*/ 0 w 338"/>
                <a:gd name="T15" fmla="*/ 241 h 241"/>
                <a:gd name="T16" fmla="*/ 0 w 338"/>
                <a:gd name="T17" fmla="*/ 86 h 241"/>
                <a:gd name="T18" fmla="*/ 82 w 338"/>
                <a:gd name="T19" fmla="*/ 0 h 241"/>
                <a:gd name="T20" fmla="*/ 264 w 338"/>
                <a:gd name="T21" fmla="*/ 0 h 241"/>
                <a:gd name="T22" fmla="*/ 338 w 338"/>
                <a:gd name="T23" fmla="*/ 86 h 241"/>
                <a:gd name="T24" fmla="*/ 338 w 338"/>
                <a:gd name="T25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8" h="241">
                  <a:moveTo>
                    <a:pt x="338" y="241"/>
                  </a:moveTo>
                  <a:lnTo>
                    <a:pt x="309" y="241"/>
                  </a:lnTo>
                  <a:lnTo>
                    <a:pt x="309" y="96"/>
                  </a:lnTo>
                  <a:lnTo>
                    <a:pt x="249" y="29"/>
                  </a:lnTo>
                  <a:lnTo>
                    <a:pt x="94" y="29"/>
                  </a:lnTo>
                  <a:lnTo>
                    <a:pt x="29" y="96"/>
                  </a:lnTo>
                  <a:lnTo>
                    <a:pt x="29" y="241"/>
                  </a:lnTo>
                  <a:lnTo>
                    <a:pt x="0" y="241"/>
                  </a:lnTo>
                  <a:lnTo>
                    <a:pt x="0" y="86"/>
                  </a:lnTo>
                  <a:lnTo>
                    <a:pt x="82" y="0"/>
                  </a:lnTo>
                  <a:lnTo>
                    <a:pt x="264" y="0"/>
                  </a:lnTo>
                  <a:lnTo>
                    <a:pt x="338" y="86"/>
                  </a:lnTo>
                  <a:lnTo>
                    <a:pt x="338" y="241"/>
                  </a:lnTo>
                  <a:close/>
                </a:path>
              </a:pathLst>
            </a:custGeom>
            <a:solidFill>
              <a:srgbClr val="0DAEC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5951" fontAlgn="auto">
                <a:spcBef>
                  <a:spcPts val="0"/>
                </a:spcBef>
                <a:spcAft>
                  <a:spcPts val="0"/>
                </a:spcAft>
              </a:pPr>
              <a:endParaRPr lang="en-US" sz="3733">
                <a:solidFill>
                  <a:schemeClr val="bg2"/>
                </a:solidFill>
                <a:latin typeface="Proxima Nova"/>
                <a:ea typeface="+mn-ea"/>
                <a:cs typeface="+mn-cs"/>
              </a:endParaRP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2277" y="7128607"/>
            <a:ext cx="1054784" cy="1076477"/>
          </a:xfrm>
          <a:prstGeom prst="rect">
            <a:avLst/>
          </a:prstGeom>
        </p:spPr>
      </p:pic>
      <p:sp>
        <p:nvSpPr>
          <p:cNvPr id="72" name="Freeform 6"/>
          <p:cNvSpPr>
            <a:spLocks/>
          </p:cNvSpPr>
          <p:nvPr/>
        </p:nvSpPr>
        <p:spPr bwMode="auto">
          <a:xfrm>
            <a:off x="12476937" y="8735639"/>
            <a:ext cx="2031624" cy="2342493"/>
          </a:xfrm>
          <a:custGeom>
            <a:avLst/>
            <a:gdLst>
              <a:gd name="T0" fmla="*/ 0 w 737"/>
              <a:gd name="T1" fmla="*/ 213 h 850"/>
              <a:gd name="T2" fmla="*/ 369 w 737"/>
              <a:gd name="T3" fmla="*/ 0 h 850"/>
              <a:gd name="T4" fmla="*/ 737 w 737"/>
              <a:gd name="T5" fmla="*/ 213 h 850"/>
              <a:gd name="T6" fmla="*/ 737 w 737"/>
              <a:gd name="T7" fmla="*/ 638 h 850"/>
              <a:gd name="T8" fmla="*/ 369 w 737"/>
              <a:gd name="T9" fmla="*/ 850 h 850"/>
              <a:gd name="T10" fmla="*/ 0 w 737"/>
              <a:gd name="T11" fmla="*/ 638 h 850"/>
              <a:gd name="T12" fmla="*/ 0 w 737"/>
              <a:gd name="T13" fmla="*/ 213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7" h="850">
                <a:moveTo>
                  <a:pt x="0" y="213"/>
                </a:moveTo>
                <a:lnTo>
                  <a:pt x="369" y="0"/>
                </a:lnTo>
                <a:lnTo>
                  <a:pt x="737" y="213"/>
                </a:lnTo>
                <a:lnTo>
                  <a:pt x="737" y="638"/>
                </a:lnTo>
                <a:lnTo>
                  <a:pt x="369" y="850"/>
                </a:lnTo>
                <a:lnTo>
                  <a:pt x="0" y="638"/>
                </a:lnTo>
                <a:lnTo>
                  <a:pt x="0" y="213"/>
                </a:lnTo>
                <a:close/>
              </a:path>
            </a:pathLst>
          </a:custGeom>
          <a:ln w="38100">
            <a:solidFill>
              <a:schemeClr val="accent2"/>
            </a:solidFill>
          </a:ln>
        </p:spPr>
        <p:txBody>
          <a:bodyPr vert="horz" wrap="square" lIns="182576" tIns="91291" rIns="182576" bIns="91291" numCol="1" anchor="t" anchorCtr="0" compatLnSpc="1">
            <a:prstTxWarp prst="textNoShape">
              <a:avLst/>
            </a:prstTxWarp>
          </a:bodyPr>
          <a:lstStyle/>
          <a:p>
            <a:pPr defTabSz="1825951" fontAlgn="auto">
              <a:spcBef>
                <a:spcPts val="0"/>
              </a:spcBef>
              <a:spcAft>
                <a:spcPts val="0"/>
              </a:spcAft>
            </a:pPr>
            <a:endParaRPr lang="en-US" sz="3733">
              <a:solidFill>
                <a:schemeClr val="bg2"/>
              </a:solidFill>
              <a:latin typeface="Proxima Nova"/>
              <a:ea typeface="+mn-ea"/>
              <a:cs typeface="+mn-cs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5835" y="9380380"/>
            <a:ext cx="1180731" cy="1180424"/>
          </a:xfrm>
          <a:prstGeom prst="rect">
            <a:avLst/>
          </a:prstGeom>
        </p:spPr>
      </p:pic>
      <p:sp>
        <p:nvSpPr>
          <p:cNvPr id="78" name="Freeform 77"/>
          <p:cNvSpPr>
            <a:spLocks/>
          </p:cNvSpPr>
          <p:nvPr/>
        </p:nvSpPr>
        <p:spPr bwMode="auto">
          <a:xfrm>
            <a:off x="9338580" y="8735639"/>
            <a:ext cx="2031624" cy="2342493"/>
          </a:xfrm>
          <a:custGeom>
            <a:avLst/>
            <a:gdLst>
              <a:gd name="T0" fmla="*/ 0 w 737"/>
              <a:gd name="T1" fmla="*/ 213 h 850"/>
              <a:gd name="T2" fmla="*/ 369 w 737"/>
              <a:gd name="T3" fmla="*/ 0 h 850"/>
              <a:gd name="T4" fmla="*/ 737 w 737"/>
              <a:gd name="T5" fmla="*/ 213 h 850"/>
              <a:gd name="T6" fmla="*/ 737 w 737"/>
              <a:gd name="T7" fmla="*/ 638 h 850"/>
              <a:gd name="T8" fmla="*/ 369 w 737"/>
              <a:gd name="T9" fmla="*/ 850 h 850"/>
              <a:gd name="T10" fmla="*/ 0 w 737"/>
              <a:gd name="T11" fmla="*/ 638 h 850"/>
              <a:gd name="T12" fmla="*/ 0 w 737"/>
              <a:gd name="T13" fmla="*/ 213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7" h="850">
                <a:moveTo>
                  <a:pt x="0" y="213"/>
                </a:moveTo>
                <a:lnTo>
                  <a:pt x="369" y="0"/>
                </a:lnTo>
                <a:lnTo>
                  <a:pt x="737" y="213"/>
                </a:lnTo>
                <a:lnTo>
                  <a:pt x="737" y="638"/>
                </a:lnTo>
                <a:lnTo>
                  <a:pt x="369" y="850"/>
                </a:lnTo>
                <a:lnTo>
                  <a:pt x="0" y="638"/>
                </a:lnTo>
                <a:lnTo>
                  <a:pt x="0" y="213"/>
                </a:lnTo>
                <a:close/>
              </a:path>
            </a:pathLst>
          </a:custGeom>
          <a:gradFill flip="none" rotWithShape="0">
            <a:gsLst>
              <a:gs pos="63000">
                <a:schemeClr val="bg1"/>
              </a:gs>
              <a:gs pos="95000">
                <a:srgbClr val="E4E4E4"/>
              </a:gs>
            </a:gsLst>
            <a:lin ang="5400000" scaled="0"/>
            <a:tileRect l="-614131" t="-372916" r="-486092" b="-112614"/>
          </a:gradFill>
          <a:ln w="38100">
            <a:solidFill>
              <a:schemeClr val="accent2"/>
            </a:solidFill>
          </a:ln>
        </p:spPr>
        <p:txBody>
          <a:bodyPr vert="horz" wrap="square" lIns="182576" tIns="91291" rIns="182576" bIns="91291" numCol="1" anchor="t" anchorCtr="0" compatLnSpc="1">
            <a:prstTxWarp prst="textNoShape">
              <a:avLst/>
            </a:prstTxWarp>
          </a:bodyPr>
          <a:lstStyle/>
          <a:p>
            <a:pPr defTabSz="1825951" fontAlgn="auto">
              <a:spcBef>
                <a:spcPts val="0"/>
              </a:spcBef>
              <a:spcAft>
                <a:spcPts val="0"/>
              </a:spcAft>
            </a:pPr>
            <a:endParaRPr lang="en-US" sz="3733">
              <a:solidFill>
                <a:schemeClr val="bg2"/>
              </a:solidFill>
              <a:latin typeface="Proxima Nova"/>
              <a:ea typeface="+mn-ea"/>
              <a:cs typeface="+mn-cs"/>
            </a:endParaRPr>
          </a:p>
        </p:txBody>
      </p:sp>
      <p:grpSp>
        <p:nvGrpSpPr>
          <p:cNvPr id="79" name="Group 9"/>
          <p:cNvGrpSpPr>
            <a:grpSpLocks noChangeAspect="1"/>
          </p:cNvGrpSpPr>
          <p:nvPr/>
        </p:nvGrpSpPr>
        <p:grpSpPr bwMode="auto">
          <a:xfrm>
            <a:off x="9803500" y="9351583"/>
            <a:ext cx="1091293" cy="1089400"/>
            <a:chOff x="5497" y="2755"/>
            <a:chExt cx="679" cy="678"/>
          </a:xfrm>
        </p:grpSpPr>
        <p:sp>
          <p:nvSpPr>
            <p:cNvPr id="80" name="Freeform 10"/>
            <p:cNvSpPr>
              <a:spLocks noEditPoints="1"/>
            </p:cNvSpPr>
            <p:nvPr/>
          </p:nvSpPr>
          <p:spPr bwMode="auto">
            <a:xfrm>
              <a:off x="5597" y="2865"/>
              <a:ext cx="473" cy="472"/>
            </a:xfrm>
            <a:custGeom>
              <a:avLst/>
              <a:gdLst>
                <a:gd name="T0" fmla="*/ 473 w 473"/>
                <a:gd name="T1" fmla="*/ 472 h 472"/>
                <a:gd name="T2" fmla="*/ 0 w 473"/>
                <a:gd name="T3" fmla="*/ 472 h 472"/>
                <a:gd name="T4" fmla="*/ 0 w 473"/>
                <a:gd name="T5" fmla="*/ 0 h 472"/>
                <a:gd name="T6" fmla="*/ 473 w 473"/>
                <a:gd name="T7" fmla="*/ 0 h 472"/>
                <a:gd name="T8" fmla="*/ 473 w 473"/>
                <a:gd name="T9" fmla="*/ 472 h 472"/>
                <a:gd name="T10" fmla="*/ 29 w 473"/>
                <a:gd name="T11" fmla="*/ 443 h 472"/>
                <a:gd name="T12" fmla="*/ 445 w 473"/>
                <a:gd name="T13" fmla="*/ 443 h 472"/>
                <a:gd name="T14" fmla="*/ 445 w 473"/>
                <a:gd name="T15" fmla="*/ 28 h 472"/>
                <a:gd name="T16" fmla="*/ 29 w 473"/>
                <a:gd name="T17" fmla="*/ 28 h 472"/>
                <a:gd name="T18" fmla="*/ 29 w 473"/>
                <a:gd name="T19" fmla="*/ 443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3" h="472">
                  <a:moveTo>
                    <a:pt x="473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73" y="0"/>
                  </a:lnTo>
                  <a:lnTo>
                    <a:pt x="473" y="472"/>
                  </a:lnTo>
                  <a:close/>
                  <a:moveTo>
                    <a:pt x="29" y="443"/>
                  </a:moveTo>
                  <a:lnTo>
                    <a:pt x="445" y="443"/>
                  </a:lnTo>
                  <a:lnTo>
                    <a:pt x="445" y="28"/>
                  </a:lnTo>
                  <a:lnTo>
                    <a:pt x="29" y="28"/>
                  </a:lnTo>
                  <a:lnTo>
                    <a:pt x="29" y="443"/>
                  </a:lnTo>
                  <a:close/>
                </a:path>
              </a:pathLst>
            </a:custGeom>
            <a:solidFill>
              <a:srgbClr val="EB62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5951" fontAlgn="auto">
                <a:spcBef>
                  <a:spcPts val="0"/>
                </a:spcBef>
                <a:spcAft>
                  <a:spcPts val="0"/>
                </a:spcAft>
              </a:pPr>
              <a:endParaRPr lang="en-US" sz="3733">
                <a:solidFill>
                  <a:schemeClr val="bg2"/>
                </a:solidFill>
                <a:latin typeface="Proxima Nova"/>
                <a:ea typeface="+mn-ea"/>
                <a:cs typeface="+mn-cs"/>
              </a:endParaRPr>
            </a:p>
          </p:txBody>
        </p:sp>
        <p:sp>
          <p:nvSpPr>
            <p:cNvPr id="81" name="Freeform 11"/>
            <p:cNvSpPr>
              <a:spLocks noEditPoints="1"/>
            </p:cNvSpPr>
            <p:nvPr/>
          </p:nvSpPr>
          <p:spPr bwMode="auto">
            <a:xfrm>
              <a:off x="5497" y="2755"/>
              <a:ext cx="679" cy="678"/>
            </a:xfrm>
            <a:custGeom>
              <a:avLst/>
              <a:gdLst>
                <a:gd name="T0" fmla="*/ 679 w 679"/>
                <a:gd name="T1" fmla="*/ 678 h 678"/>
                <a:gd name="T2" fmla="*/ 0 w 679"/>
                <a:gd name="T3" fmla="*/ 678 h 678"/>
                <a:gd name="T4" fmla="*/ 0 w 679"/>
                <a:gd name="T5" fmla="*/ 0 h 678"/>
                <a:gd name="T6" fmla="*/ 679 w 679"/>
                <a:gd name="T7" fmla="*/ 0 h 678"/>
                <a:gd name="T8" fmla="*/ 679 w 679"/>
                <a:gd name="T9" fmla="*/ 678 h 678"/>
                <a:gd name="T10" fmla="*/ 29 w 679"/>
                <a:gd name="T11" fmla="*/ 649 h 678"/>
                <a:gd name="T12" fmla="*/ 650 w 679"/>
                <a:gd name="T13" fmla="*/ 649 h 678"/>
                <a:gd name="T14" fmla="*/ 650 w 679"/>
                <a:gd name="T15" fmla="*/ 29 h 678"/>
                <a:gd name="T16" fmla="*/ 29 w 679"/>
                <a:gd name="T17" fmla="*/ 29 h 678"/>
                <a:gd name="T18" fmla="*/ 29 w 679"/>
                <a:gd name="T19" fmla="*/ 649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9" h="678">
                  <a:moveTo>
                    <a:pt x="679" y="678"/>
                  </a:moveTo>
                  <a:lnTo>
                    <a:pt x="0" y="678"/>
                  </a:lnTo>
                  <a:lnTo>
                    <a:pt x="0" y="0"/>
                  </a:lnTo>
                  <a:lnTo>
                    <a:pt x="679" y="0"/>
                  </a:lnTo>
                  <a:lnTo>
                    <a:pt x="679" y="678"/>
                  </a:lnTo>
                  <a:close/>
                  <a:moveTo>
                    <a:pt x="29" y="649"/>
                  </a:moveTo>
                  <a:lnTo>
                    <a:pt x="650" y="649"/>
                  </a:lnTo>
                  <a:lnTo>
                    <a:pt x="650" y="29"/>
                  </a:lnTo>
                  <a:lnTo>
                    <a:pt x="29" y="29"/>
                  </a:lnTo>
                  <a:lnTo>
                    <a:pt x="29" y="649"/>
                  </a:lnTo>
                  <a:close/>
                </a:path>
              </a:pathLst>
            </a:custGeom>
            <a:solidFill>
              <a:srgbClr val="0DAEC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5951" fontAlgn="auto">
                <a:spcBef>
                  <a:spcPts val="0"/>
                </a:spcBef>
                <a:spcAft>
                  <a:spcPts val="0"/>
                </a:spcAft>
              </a:pPr>
              <a:endParaRPr lang="en-US" sz="3733">
                <a:solidFill>
                  <a:schemeClr val="bg2"/>
                </a:solidFill>
                <a:latin typeface="Proxima Nova"/>
                <a:ea typeface="+mn-ea"/>
                <a:cs typeface="+mn-cs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5662725" y="3096428"/>
            <a:ext cx="12784795" cy="5816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576" tIns="91291" rIns="182576" bIns="91291" rtlCol="0" anchor="ctr"/>
          <a:lstStyle/>
          <a:p>
            <a:pPr algn="ctr" defTabSz="1825951" fontAlgn="auto">
              <a:spcBef>
                <a:spcPts val="0"/>
              </a:spcBef>
              <a:spcAft>
                <a:spcPts val="0"/>
              </a:spcAft>
            </a:pPr>
            <a:r>
              <a:rPr lang="en-US" sz="2400" cap="all" dirty="0">
                <a:solidFill>
                  <a:schemeClr val="bg2"/>
                </a:solidFill>
                <a:latin typeface="Proxima Nova"/>
              </a:rPr>
              <a:t>Purity OPERATING ENVIRONMENT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926460" y="9163219"/>
            <a:ext cx="3388157" cy="635707"/>
          </a:xfrm>
          <a:prstGeom prst="rect">
            <a:avLst/>
          </a:prstGeom>
          <a:noFill/>
        </p:spPr>
        <p:txBody>
          <a:bodyPr wrap="square" lIns="182576" tIns="91291" rIns="182576" bIns="91291" rtlCol="0">
            <a:spAutoFit/>
          </a:bodyPr>
          <a:lstStyle/>
          <a:p>
            <a:pPr defTabSz="1825951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chemeClr val="bg2"/>
                </a:solidFill>
                <a:latin typeface="Proxima Nova"/>
                <a:ea typeface="+mn-ea"/>
                <a:cs typeface="+mn-cs"/>
              </a:rPr>
              <a:t>FLASH</a:t>
            </a:r>
            <a:r>
              <a:rPr lang="en-US" sz="2933" dirty="0">
                <a:solidFill>
                  <a:schemeClr val="bg2"/>
                </a:solidFill>
                <a:latin typeface="Proxima Nova Medium"/>
                <a:ea typeface="+mn-ea"/>
                <a:cs typeface="+mn-cs"/>
              </a:rPr>
              <a:t>CARE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4926453" y="9699259"/>
            <a:ext cx="3769371" cy="1446249"/>
          </a:xfrm>
          <a:prstGeom prst="rect">
            <a:avLst/>
          </a:prstGeom>
          <a:noFill/>
        </p:spPr>
        <p:txBody>
          <a:bodyPr wrap="square" lIns="182576" tIns="91291" rIns="182576" bIns="91291" rtlCol="0">
            <a:spAutoFit/>
          </a:bodyPr>
          <a:lstStyle/>
          <a:p>
            <a:pPr defTabSz="1825951" fontAlgn="auto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bg2"/>
                </a:solidFill>
                <a:latin typeface="Proxima Nova"/>
                <a:ea typeface="+mn-ea"/>
                <a:cs typeface="+mn-cs"/>
              </a:rPr>
              <a:t>IO Scheduling</a:t>
            </a:r>
          </a:p>
          <a:p>
            <a:pPr defTabSz="1825951" fontAlgn="auto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bg2"/>
                </a:solidFill>
                <a:latin typeface="Proxima Nova"/>
                <a:ea typeface="+mn-ea"/>
                <a:cs typeface="+mn-cs"/>
              </a:rPr>
              <a:t>Global Flash Management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62722" y="9164131"/>
            <a:ext cx="3388157" cy="635707"/>
          </a:xfrm>
          <a:prstGeom prst="rect">
            <a:avLst/>
          </a:prstGeom>
          <a:noFill/>
        </p:spPr>
        <p:txBody>
          <a:bodyPr wrap="square" lIns="182576" tIns="91291" rIns="182576" bIns="91291" rtlCol="0">
            <a:spAutoFit/>
          </a:bodyPr>
          <a:lstStyle/>
          <a:p>
            <a:pPr algn="r" defTabSz="1825951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chemeClr val="bg2"/>
                </a:solidFill>
                <a:latin typeface="Proxima Nova"/>
                <a:ea typeface="+mn-ea"/>
                <a:cs typeface="+mn-cs"/>
              </a:rPr>
              <a:t>PURITY CORE</a:t>
            </a:r>
            <a:endParaRPr lang="en-US" sz="2933" dirty="0">
              <a:solidFill>
                <a:schemeClr val="bg2"/>
              </a:solidFill>
              <a:latin typeface="Proxima Nova Medium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87309" y="9700280"/>
            <a:ext cx="3863568" cy="923029"/>
          </a:xfrm>
          <a:prstGeom prst="rect">
            <a:avLst/>
          </a:prstGeom>
          <a:noFill/>
        </p:spPr>
        <p:txBody>
          <a:bodyPr wrap="square" lIns="182576" tIns="91291" rIns="182576" bIns="91291" rtlCol="0">
            <a:spAutoFit/>
          </a:bodyPr>
          <a:lstStyle/>
          <a:p>
            <a:pPr algn="r" defTabSz="1825951" fontAlgn="auto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bg2"/>
                </a:solidFill>
                <a:latin typeface="Proxima Nova"/>
                <a:ea typeface="+mn-ea"/>
                <a:cs typeface="+mn-cs"/>
              </a:rPr>
              <a:t>512-byte Variable Metadata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662720" y="4111609"/>
            <a:ext cx="0" cy="4711491"/>
          </a:xfrm>
          <a:prstGeom prst="line">
            <a:avLst/>
          </a:prstGeom>
          <a:ln w="127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428419" y="4111609"/>
            <a:ext cx="0" cy="4711491"/>
          </a:xfrm>
          <a:prstGeom prst="line">
            <a:avLst/>
          </a:prstGeom>
          <a:ln w="127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5662833" y="9047099"/>
            <a:ext cx="12765699" cy="2948592"/>
            <a:chOff x="2830623" y="2055749"/>
            <a:chExt cx="6381187" cy="3240151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2830623" y="2055749"/>
              <a:ext cx="0" cy="3240151"/>
            </a:xfrm>
            <a:prstGeom prst="line">
              <a:avLst/>
            </a:prstGeom>
            <a:ln w="12700">
              <a:solidFill>
                <a:schemeClr val="accent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211810" y="2055749"/>
              <a:ext cx="0" cy="3240151"/>
            </a:xfrm>
            <a:prstGeom prst="line">
              <a:avLst/>
            </a:prstGeom>
            <a:ln w="12700">
              <a:solidFill>
                <a:schemeClr val="accent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9386722" y="3989579"/>
            <a:ext cx="5230749" cy="2368997"/>
            <a:chOff x="4692137" y="2055749"/>
            <a:chExt cx="2614694" cy="2355745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4692137" y="2055749"/>
              <a:ext cx="0" cy="2355745"/>
            </a:xfrm>
            <a:prstGeom prst="line">
              <a:avLst/>
            </a:prstGeom>
            <a:ln w="12700"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306831" y="2055749"/>
              <a:ext cx="0" cy="2355745"/>
            </a:xfrm>
            <a:prstGeom prst="line">
              <a:avLst/>
            </a:prstGeom>
            <a:ln w="12700"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140349" y="833120"/>
            <a:ext cx="1332443" cy="1332096"/>
            <a:chOff x="1464234" y="2936418"/>
            <a:chExt cx="1408210" cy="1408210"/>
          </a:xfrm>
        </p:grpSpPr>
        <p:sp useBgFill="1">
          <p:nvSpPr>
            <p:cNvPr id="45" name="Oval 44"/>
            <p:cNvSpPr/>
            <p:nvPr/>
          </p:nvSpPr>
          <p:spPr>
            <a:xfrm>
              <a:off x="1464234" y="2936418"/>
              <a:ext cx="1408210" cy="140821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38100">
              <a:noFill/>
            </a:ln>
            <a:effectLst>
              <a:innerShdw blurRad="165100">
                <a:prstClr val="black">
                  <a:alpha val="47000"/>
                </a:prstClr>
              </a:innerShdw>
            </a:effectLst>
          </p:spPr>
          <p:txBody>
            <a:bodyPr vert="horz" wrap="square" lIns="243840" tIns="121920" rIns="243840" bIns="121920" numCol="1" anchor="ctr" anchorCtr="0" compatLnSpc="1">
              <a:prstTxWarp prst="textNoShape">
                <a:avLst/>
              </a:prstTxWarp>
            </a:bodyPr>
            <a:lstStyle/>
            <a:p>
              <a:pPr algn="ctr" defTabSz="1825951" fontAlgn="auto">
                <a:spcBef>
                  <a:spcPts val="0"/>
                </a:spcBef>
                <a:spcAft>
                  <a:spcPts val="0"/>
                </a:spcAft>
              </a:pPr>
              <a:endParaRPr lang="en-US" sz="4000" b="1">
                <a:solidFill>
                  <a:schemeClr val="bg2"/>
                </a:solidFill>
                <a:latin typeface="Proxima Nova Medium"/>
                <a:ea typeface="+mn-ea"/>
                <a:cs typeface="+mn-cs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4585" y="3351565"/>
              <a:ext cx="587516" cy="585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136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803953-0448-6F4E-8B2A-9BEED16E1B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339616"/>
            <a:ext cx="24385416" cy="53763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6B775-2309-C84D-A5C6-6E19F51CEC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8276" y="971801"/>
            <a:ext cx="21031200" cy="10668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Data Protection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765D7-20BC-D44C-93D8-30730AB79E0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18664" y="2222694"/>
            <a:ext cx="210312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733" dirty="0"/>
              <a:t>Fully integrated</a:t>
            </a:r>
          </a:p>
        </p:txBody>
      </p:sp>
      <p:pic>
        <p:nvPicPr>
          <p:cNvPr id="6" name="image50.png">
            <a:extLst>
              <a:ext uri="{FF2B5EF4-FFF2-40B4-BE49-F238E27FC236}">
                <a16:creationId xmlns:a16="http://schemas.microsoft.com/office/drawing/2014/main" id="{ABC5EC11-0D4D-A341-BB57-EEA5F22882B3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37" t="28536" r="31023" b="28550"/>
          <a:stretch/>
        </p:blipFill>
        <p:spPr>
          <a:xfrm>
            <a:off x="1261977" y="5784219"/>
            <a:ext cx="1411704" cy="1540539"/>
          </a:xfrm>
          <a:prstGeom prst="rect">
            <a:avLst/>
          </a:prstGeom>
          <a:ln/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71D76F-031C-0740-89EC-7940B030D1FE}"/>
              </a:ext>
            </a:extLst>
          </p:cNvPr>
          <p:cNvCxnSpPr>
            <a:cxnSpLocks/>
          </p:cNvCxnSpPr>
          <p:nvPr/>
        </p:nvCxnSpPr>
        <p:spPr bwMode="auto">
          <a:xfrm flipH="1">
            <a:off x="1967831" y="7153640"/>
            <a:ext cx="3" cy="3156085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950CBAE-5231-0E46-91F0-94F46DDF7E2B}"/>
              </a:ext>
            </a:extLst>
          </p:cNvPr>
          <p:cNvSpPr/>
          <p:nvPr/>
        </p:nvSpPr>
        <p:spPr>
          <a:xfrm>
            <a:off x="762000" y="4055140"/>
            <a:ext cx="2421301" cy="1145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47">
              <a:lnSpc>
                <a:spcPct val="80000"/>
              </a:lnSpc>
              <a:spcAft>
                <a:spcPts val="800"/>
              </a:spcAft>
              <a:defRPr/>
            </a:pPr>
            <a:r>
              <a:rPr lang="en-US" sz="2800" b="1" dirty="0">
                <a:solidFill>
                  <a:srgbClr val="585858"/>
                </a:solidFill>
                <a:latin typeface="Proxima Nova Black" panose="020B0503030502060204" pitchFamily="34" charset="0"/>
              </a:rPr>
              <a:t>LOCAL</a:t>
            </a:r>
            <a:r>
              <a:rPr lang="en-US" sz="2800" dirty="0">
                <a:solidFill>
                  <a:srgbClr val="585858"/>
                </a:solidFill>
                <a:latin typeface="Proxima Nova"/>
              </a:rPr>
              <a:t> RECOVERY SNAPS</a:t>
            </a:r>
          </a:p>
        </p:txBody>
      </p:sp>
      <p:pic>
        <p:nvPicPr>
          <p:cNvPr id="16" name="image50.png">
            <a:extLst>
              <a:ext uri="{FF2B5EF4-FFF2-40B4-BE49-F238E27FC236}">
                <a16:creationId xmlns:a16="http://schemas.microsoft.com/office/drawing/2014/main" id="{0E36B03C-FC4D-5242-9028-1FA781F4A59D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37" t="28536" r="31023" b="28550"/>
          <a:stretch/>
        </p:blipFill>
        <p:spPr>
          <a:xfrm>
            <a:off x="7623225" y="5784219"/>
            <a:ext cx="1411704" cy="1540539"/>
          </a:xfrm>
          <a:prstGeom prst="rect">
            <a:avLst/>
          </a:prstGeom>
          <a:ln/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1ACC23-61A2-CA4B-A13F-C02C19CFDB99}"/>
              </a:ext>
            </a:extLst>
          </p:cNvPr>
          <p:cNvCxnSpPr>
            <a:cxnSpLocks/>
          </p:cNvCxnSpPr>
          <p:nvPr/>
        </p:nvCxnSpPr>
        <p:spPr bwMode="auto">
          <a:xfrm>
            <a:off x="2426366" y="5483040"/>
            <a:ext cx="5291781" cy="0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31E67F-EABC-4041-B9A0-873B8BF391AC}"/>
              </a:ext>
            </a:extLst>
          </p:cNvPr>
          <p:cNvSpPr/>
          <p:nvPr/>
        </p:nvSpPr>
        <p:spPr>
          <a:xfrm>
            <a:off x="3657600" y="4038602"/>
            <a:ext cx="3101451" cy="1044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47">
              <a:lnSpc>
                <a:spcPct val="80000"/>
              </a:lnSpc>
              <a:spcAft>
                <a:spcPts val="800"/>
              </a:spcAft>
              <a:defRPr/>
            </a:pPr>
            <a:r>
              <a:rPr lang="en-US" sz="2800" b="1" dirty="0">
                <a:solidFill>
                  <a:srgbClr val="585858"/>
                </a:solidFill>
                <a:latin typeface="Proxima Nova Black" panose="020B0503030502060204" pitchFamily="34" charset="0"/>
              </a:rPr>
              <a:t>METRO</a:t>
            </a:r>
            <a:br>
              <a:rPr lang="en-US" sz="2800" dirty="0">
                <a:solidFill>
                  <a:srgbClr val="585858"/>
                </a:solidFill>
                <a:latin typeface="Proxima Nova"/>
              </a:rPr>
            </a:br>
            <a:r>
              <a:rPr lang="en-US" sz="2400" dirty="0">
                <a:solidFill>
                  <a:srgbClr val="585858"/>
                </a:solidFill>
                <a:latin typeface="Proxima Nova"/>
              </a:rPr>
              <a:t>ACTIVE/ACTIVE</a:t>
            </a:r>
            <a:br>
              <a:rPr lang="en-US" sz="2400" dirty="0">
                <a:solidFill>
                  <a:srgbClr val="585858"/>
                </a:solidFill>
                <a:latin typeface="Proxima Nova"/>
              </a:rPr>
            </a:br>
            <a:r>
              <a:rPr lang="en-US" sz="2400" dirty="0">
                <a:solidFill>
                  <a:srgbClr val="585858"/>
                </a:solidFill>
                <a:latin typeface="Proxima Nova"/>
              </a:rPr>
              <a:t>CLUSTERING</a:t>
            </a:r>
            <a:endParaRPr lang="en-US" sz="2800" dirty="0">
              <a:solidFill>
                <a:srgbClr val="585858"/>
              </a:solidFill>
              <a:latin typeface="Proxima Nova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D2319E-3B90-0D47-AF3F-2E5E3A0535CB}"/>
              </a:ext>
            </a:extLst>
          </p:cNvPr>
          <p:cNvCxnSpPr>
            <a:cxnSpLocks/>
          </p:cNvCxnSpPr>
          <p:nvPr/>
        </p:nvCxnSpPr>
        <p:spPr bwMode="auto">
          <a:xfrm>
            <a:off x="9837035" y="6747384"/>
            <a:ext cx="4754880" cy="0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938F8CF1-800B-8B4B-B967-FA6FDA202A46}"/>
              </a:ext>
            </a:extLst>
          </p:cNvPr>
          <p:cNvSpPr/>
          <p:nvPr/>
        </p:nvSpPr>
        <p:spPr>
          <a:xfrm>
            <a:off x="13548112" y="4392007"/>
            <a:ext cx="3101451" cy="1145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47">
              <a:lnSpc>
                <a:spcPct val="80000"/>
              </a:lnSpc>
              <a:spcAft>
                <a:spcPts val="800"/>
              </a:spcAft>
              <a:defRPr/>
            </a:pPr>
            <a:r>
              <a:rPr lang="en-US" sz="2800" b="1" dirty="0">
                <a:solidFill>
                  <a:srgbClr val="585858"/>
                </a:solidFill>
                <a:latin typeface="Proxima Nova Black" panose="020B0503030502060204" pitchFamily="34" charset="0"/>
              </a:rPr>
              <a:t>GLOBAL</a:t>
            </a:r>
            <a:br>
              <a:rPr lang="en-US" sz="2800" dirty="0">
                <a:solidFill>
                  <a:srgbClr val="585858"/>
                </a:solidFill>
                <a:latin typeface="Proxima Nova"/>
              </a:rPr>
            </a:br>
            <a:r>
              <a:rPr lang="en-US" sz="2800" dirty="0">
                <a:solidFill>
                  <a:srgbClr val="585858"/>
                </a:solidFill>
                <a:latin typeface="Proxima Nova"/>
              </a:rPr>
              <a:t>ASYNC SNAP</a:t>
            </a:r>
            <a:br>
              <a:rPr lang="en-US" sz="2800" dirty="0">
                <a:solidFill>
                  <a:srgbClr val="585858"/>
                </a:solidFill>
                <a:latin typeface="Proxima Nova"/>
              </a:rPr>
            </a:br>
            <a:r>
              <a:rPr lang="en-US" sz="2800" dirty="0">
                <a:solidFill>
                  <a:srgbClr val="585858"/>
                </a:solidFill>
                <a:latin typeface="Proxima Nova"/>
              </a:rPr>
              <a:t>REPLICATION</a:t>
            </a:r>
          </a:p>
        </p:txBody>
      </p:sp>
      <p:pic>
        <p:nvPicPr>
          <p:cNvPr id="29" name="image179.png">
            <a:extLst>
              <a:ext uri="{FF2B5EF4-FFF2-40B4-BE49-F238E27FC236}">
                <a16:creationId xmlns:a16="http://schemas.microsoft.com/office/drawing/2014/main" id="{A8E987AC-BCA1-7C4D-A0BD-E0D5E8C7F41B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44" t="27358" r="31023" b="29146"/>
          <a:stretch/>
        </p:blipFill>
        <p:spPr>
          <a:xfrm>
            <a:off x="14439424" y="5784223"/>
            <a:ext cx="1365264" cy="1487528"/>
          </a:xfrm>
          <a:prstGeom prst="rect">
            <a:avLst/>
          </a:prstGeom>
          <a:ln/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60567E3-380C-9A46-AE3F-FE1E45F2670D}"/>
              </a:ext>
            </a:extLst>
          </p:cNvPr>
          <p:cNvCxnSpPr>
            <a:cxnSpLocks/>
            <a:stCxn id="29" idx="3"/>
          </p:cNvCxnSpPr>
          <p:nvPr/>
        </p:nvCxnSpPr>
        <p:spPr bwMode="auto">
          <a:xfrm flipV="1">
            <a:off x="15804688" y="5027536"/>
            <a:ext cx="2257680" cy="1500448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4C91532-AF6F-AA40-9054-81BF8981F96F}"/>
              </a:ext>
            </a:extLst>
          </p:cNvPr>
          <p:cNvCxnSpPr>
            <a:cxnSpLocks/>
          </p:cNvCxnSpPr>
          <p:nvPr/>
        </p:nvCxnSpPr>
        <p:spPr bwMode="auto">
          <a:xfrm flipH="1">
            <a:off x="8341897" y="7196416"/>
            <a:ext cx="3" cy="2146715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8878F9-6773-744B-9FB5-06B0A0E5630D}"/>
              </a:ext>
            </a:extLst>
          </p:cNvPr>
          <p:cNvCxnSpPr>
            <a:cxnSpLocks/>
          </p:cNvCxnSpPr>
          <p:nvPr/>
        </p:nvCxnSpPr>
        <p:spPr bwMode="auto">
          <a:xfrm flipH="1">
            <a:off x="15100972" y="7110859"/>
            <a:ext cx="3" cy="3498320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AC06EF8-198A-6B41-8EF6-82D3DC82D4A8}"/>
              </a:ext>
            </a:extLst>
          </p:cNvPr>
          <p:cNvCxnSpPr>
            <a:cxnSpLocks/>
            <a:stCxn id="29" idx="3"/>
          </p:cNvCxnSpPr>
          <p:nvPr/>
        </p:nvCxnSpPr>
        <p:spPr bwMode="auto">
          <a:xfrm>
            <a:off x="15804688" y="6527984"/>
            <a:ext cx="2256491" cy="183840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C17145B-E4DA-B747-9ED1-A853DB345687}"/>
              </a:ext>
            </a:extLst>
          </p:cNvPr>
          <p:cNvCxnSpPr>
            <a:cxnSpLocks/>
            <a:stCxn id="29" idx="3"/>
          </p:cNvCxnSpPr>
          <p:nvPr/>
        </p:nvCxnSpPr>
        <p:spPr bwMode="auto">
          <a:xfrm>
            <a:off x="15804688" y="6527987"/>
            <a:ext cx="2558927" cy="2165055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46829D5-C6EE-C04F-89DB-611304BB2F2F}"/>
              </a:ext>
            </a:extLst>
          </p:cNvPr>
          <p:cNvCxnSpPr>
            <a:cxnSpLocks/>
            <a:stCxn id="29" idx="3"/>
          </p:cNvCxnSpPr>
          <p:nvPr/>
        </p:nvCxnSpPr>
        <p:spPr bwMode="auto">
          <a:xfrm>
            <a:off x="15804688" y="6527987"/>
            <a:ext cx="2648446" cy="3931708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B5662EEF-B6A4-4E4F-AAC3-7E6CE8A2FC35}"/>
              </a:ext>
            </a:extLst>
          </p:cNvPr>
          <p:cNvSpPr/>
          <p:nvPr/>
        </p:nvSpPr>
        <p:spPr>
          <a:xfrm>
            <a:off x="9748355" y="6797641"/>
            <a:ext cx="2421301" cy="335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47">
              <a:lnSpc>
                <a:spcPct val="80000"/>
              </a:lnSpc>
              <a:spcAft>
                <a:spcPts val="800"/>
              </a:spcAft>
              <a:defRPr/>
            </a:pPr>
            <a:r>
              <a:rPr lang="en-US" sz="1867" dirty="0">
                <a:solidFill>
                  <a:srgbClr val="585858"/>
                </a:solidFill>
                <a:latin typeface="Proxima Nova"/>
              </a:rPr>
              <a:t>REMOTE SNAPS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023C9CF-7712-6146-A179-2E4B61E93022}"/>
              </a:ext>
            </a:extLst>
          </p:cNvPr>
          <p:cNvCxnSpPr/>
          <p:nvPr/>
        </p:nvCxnSpPr>
        <p:spPr bwMode="auto">
          <a:xfrm>
            <a:off x="1025554" y="8415723"/>
            <a:ext cx="15624013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9909024F-4F22-354D-BD9E-93C57EC74D5A}"/>
              </a:ext>
            </a:extLst>
          </p:cNvPr>
          <p:cNvSpPr/>
          <p:nvPr/>
        </p:nvSpPr>
        <p:spPr>
          <a:xfrm>
            <a:off x="8352328" y="8512156"/>
            <a:ext cx="4562992" cy="335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47">
              <a:lnSpc>
                <a:spcPct val="80000"/>
              </a:lnSpc>
              <a:spcAft>
                <a:spcPts val="800"/>
              </a:spcAft>
              <a:defRPr/>
            </a:pPr>
            <a:r>
              <a:rPr lang="en-US" sz="1867" dirty="0">
                <a:solidFill>
                  <a:srgbClr val="8A8D90"/>
                </a:solidFill>
                <a:latin typeface="Proxima Nova"/>
              </a:rPr>
              <a:t>UNIFIED PROTECTION POLICIES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4C3EEF2-DC2B-E94A-9DFA-226424FD2523}"/>
              </a:ext>
            </a:extLst>
          </p:cNvPr>
          <p:cNvCxnSpPr/>
          <p:nvPr/>
        </p:nvCxnSpPr>
        <p:spPr bwMode="auto">
          <a:xfrm>
            <a:off x="1025549" y="8196180"/>
            <a:ext cx="0" cy="420755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E34BC8E-733A-CD4A-8FF7-46A5071472D7}"/>
              </a:ext>
            </a:extLst>
          </p:cNvPr>
          <p:cNvCxnSpPr/>
          <p:nvPr/>
        </p:nvCxnSpPr>
        <p:spPr bwMode="auto">
          <a:xfrm>
            <a:off x="16659995" y="8196180"/>
            <a:ext cx="0" cy="420755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4EC812A-CA53-494F-85F6-129A74C2CF4C}"/>
              </a:ext>
            </a:extLst>
          </p:cNvPr>
          <p:cNvGrpSpPr/>
          <p:nvPr/>
        </p:nvGrpSpPr>
        <p:grpSpPr>
          <a:xfrm>
            <a:off x="2055601" y="6760855"/>
            <a:ext cx="962531" cy="1048728"/>
            <a:chOff x="826164" y="2607359"/>
            <a:chExt cx="360949" cy="393273"/>
          </a:xfrm>
        </p:grpSpPr>
        <p:sp>
          <p:nvSpPr>
            <p:cNvPr id="86" name="Can 85">
              <a:extLst>
                <a:ext uri="{FF2B5EF4-FFF2-40B4-BE49-F238E27FC236}">
                  <a16:creationId xmlns:a16="http://schemas.microsoft.com/office/drawing/2014/main" id="{85919CD3-3CD9-294F-A4D0-B7ED2E3A9FD8}"/>
                </a:ext>
              </a:extLst>
            </p:cNvPr>
            <p:cNvSpPr/>
            <p:nvPr/>
          </p:nvSpPr>
          <p:spPr bwMode="auto">
            <a:xfrm>
              <a:off x="857167" y="2641653"/>
              <a:ext cx="272875" cy="313421"/>
            </a:xfrm>
            <a:prstGeom prst="can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4876922">
                <a:defRPr/>
              </a:pPr>
              <a:endParaRPr lang="en-US" sz="9600"/>
            </a:p>
          </p:txBody>
        </p:sp>
        <p:pic>
          <p:nvPicPr>
            <p:cNvPr id="7" name="image179.png">
              <a:extLst>
                <a:ext uri="{FF2B5EF4-FFF2-40B4-BE49-F238E27FC236}">
                  <a16:creationId xmlns:a16="http://schemas.microsoft.com/office/drawing/2014/main" id="{A43DD3FF-89A7-734B-B482-240AE4202880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6164" y="2607359"/>
              <a:ext cx="360949" cy="393273"/>
            </a:xfrm>
            <a:prstGeom prst="rect">
              <a:avLst/>
            </a:prstGeom>
            <a:ln/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752A404-1C2B-BB4D-9158-BA9E95EF5221}"/>
              </a:ext>
            </a:extLst>
          </p:cNvPr>
          <p:cNvGrpSpPr/>
          <p:nvPr/>
        </p:nvGrpSpPr>
        <p:grpSpPr>
          <a:xfrm>
            <a:off x="8515668" y="6760855"/>
            <a:ext cx="962531" cy="1048728"/>
            <a:chOff x="826164" y="2607359"/>
            <a:chExt cx="360949" cy="393273"/>
          </a:xfrm>
        </p:grpSpPr>
        <p:sp>
          <p:nvSpPr>
            <p:cNvPr id="89" name="Can 88">
              <a:extLst>
                <a:ext uri="{FF2B5EF4-FFF2-40B4-BE49-F238E27FC236}">
                  <a16:creationId xmlns:a16="http://schemas.microsoft.com/office/drawing/2014/main" id="{5892B00A-461C-7C40-A76B-BD72466B9CF1}"/>
                </a:ext>
              </a:extLst>
            </p:cNvPr>
            <p:cNvSpPr/>
            <p:nvPr/>
          </p:nvSpPr>
          <p:spPr bwMode="auto">
            <a:xfrm>
              <a:off x="857167" y="2641653"/>
              <a:ext cx="272875" cy="313421"/>
            </a:xfrm>
            <a:prstGeom prst="can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4876922">
                <a:defRPr/>
              </a:pPr>
              <a:endParaRPr lang="en-US" sz="9600"/>
            </a:p>
          </p:txBody>
        </p:sp>
        <p:pic>
          <p:nvPicPr>
            <p:cNvPr id="90" name="image179.png">
              <a:extLst>
                <a:ext uri="{FF2B5EF4-FFF2-40B4-BE49-F238E27FC236}">
                  <a16:creationId xmlns:a16="http://schemas.microsoft.com/office/drawing/2014/main" id="{0D28D86B-1FB9-224D-8977-66D32B0DED36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6164" y="2607359"/>
              <a:ext cx="360949" cy="393273"/>
            </a:xfrm>
            <a:prstGeom prst="rect">
              <a:avLst/>
            </a:prstGeom>
            <a:ln/>
          </p:spPr>
        </p:pic>
      </p:grpSp>
      <p:cxnSp>
        <p:nvCxnSpPr>
          <p:cNvPr id="92" name="Elbow Connector 91">
            <a:extLst>
              <a:ext uri="{FF2B5EF4-FFF2-40B4-BE49-F238E27FC236}">
                <a16:creationId xmlns:a16="http://schemas.microsoft.com/office/drawing/2014/main" id="{8CDB30A7-8A58-EF4B-9927-956476E32741}"/>
              </a:ext>
            </a:extLst>
          </p:cNvPr>
          <p:cNvCxnSpPr>
            <a:endCxn id="90" idx="3"/>
          </p:cNvCxnSpPr>
          <p:nvPr/>
        </p:nvCxnSpPr>
        <p:spPr bwMode="auto">
          <a:xfrm rot="5400000">
            <a:off x="9396325" y="6832670"/>
            <a:ext cx="534416" cy="370677"/>
          </a:xfrm>
          <a:prstGeom prst="bentConnector2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F36A92C-2E6D-A346-A74A-DEB94CCE34C4}"/>
              </a:ext>
            </a:extLst>
          </p:cNvPr>
          <p:cNvCxnSpPr>
            <a:cxnSpLocks/>
          </p:cNvCxnSpPr>
          <p:nvPr/>
        </p:nvCxnSpPr>
        <p:spPr bwMode="auto">
          <a:xfrm>
            <a:off x="5105400" y="5105401"/>
            <a:ext cx="0" cy="381000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20A66E47-6BA0-314D-88C0-91B88F8B24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1" y="5181600"/>
            <a:ext cx="2209800" cy="587744"/>
          </a:xfrm>
          <a:prstGeom prst="rect">
            <a:avLst/>
          </a:prstGeom>
          <a:effectLst>
            <a:reflection blurRad="50800" stA="34000" endPos="35000" dist="50800" dir="5400000" sy="-100000" algn="bl" rotWithShape="0"/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C9E20197-6CC3-F148-8D81-349C491B84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1" y="5181600"/>
            <a:ext cx="2209800" cy="587744"/>
          </a:xfrm>
          <a:prstGeom prst="rect">
            <a:avLst/>
          </a:prstGeom>
          <a:effectLst>
            <a:reflection blurRad="50800" stA="34000" endPos="35000" dist="50800" dir="5400000" sy="-100000" algn="bl" rotWithShape="0"/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546893F4-DAC9-0046-B001-11F9BB0DA765}"/>
              </a:ext>
            </a:extLst>
          </p:cNvPr>
          <p:cNvSpPr/>
          <p:nvPr/>
        </p:nvSpPr>
        <p:spPr>
          <a:xfrm>
            <a:off x="4505037" y="5593494"/>
            <a:ext cx="1777864" cy="335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47">
              <a:lnSpc>
                <a:spcPct val="80000"/>
              </a:lnSpc>
              <a:spcAft>
                <a:spcPts val="800"/>
              </a:spcAft>
              <a:defRPr/>
            </a:pPr>
            <a:r>
              <a:rPr lang="en-US" sz="1867" dirty="0">
                <a:solidFill>
                  <a:srgbClr val="8A8D90"/>
                </a:solidFill>
                <a:latin typeface="Proxima Nova"/>
              </a:rPr>
              <a:t>&lt;11ms RTT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681F964-66E0-A84C-8728-F47E1FC2D81C}"/>
              </a:ext>
            </a:extLst>
          </p:cNvPr>
          <p:cNvCxnSpPr>
            <a:cxnSpLocks/>
          </p:cNvCxnSpPr>
          <p:nvPr/>
        </p:nvCxnSpPr>
        <p:spPr bwMode="auto">
          <a:xfrm>
            <a:off x="2486600" y="8066560"/>
            <a:ext cx="7373680" cy="0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0" name="Elbow Connector 79">
            <a:extLst>
              <a:ext uri="{FF2B5EF4-FFF2-40B4-BE49-F238E27FC236}">
                <a16:creationId xmlns:a16="http://schemas.microsoft.com/office/drawing/2014/main" id="{4A5D06EE-CFA2-C345-83F4-C85811EA29FB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9486141" y="7705676"/>
            <a:ext cx="721771" cy="3"/>
          </a:xfrm>
          <a:prstGeom prst="bentConnector3">
            <a:avLst>
              <a:gd name="adj1" fmla="val 50000"/>
            </a:avLst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98475EC-39BC-0240-A6AA-32E04BC8A1D8}"/>
              </a:ext>
            </a:extLst>
          </p:cNvPr>
          <p:cNvCxnSpPr>
            <a:cxnSpLocks/>
          </p:cNvCxnSpPr>
          <p:nvPr/>
        </p:nvCxnSpPr>
        <p:spPr bwMode="auto">
          <a:xfrm flipV="1">
            <a:off x="2486600" y="7692944"/>
            <a:ext cx="0" cy="373616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E366B684-E8F6-BF48-BBCA-EE71C059D7A0}"/>
              </a:ext>
            </a:extLst>
          </p:cNvPr>
          <p:cNvSpPr/>
          <p:nvPr/>
        </p:nvSpPr>
        <p:spPr>
          <a:xfrm>
            <a:off x="2809176" y="7705081"/>
            <a:ext cx="2421301" cy="335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47">
              <a:lnSpc>
                <a:spcPct val="80000"/>
              </a:lnSpc>
              <a:spcAft>
                <a:spcPts val="800"/>
              </a:spcAft>
              <a:defRPr/>
            </a:pPr>
            <a:r>
              <a:rPr lang="en-US" sz="1867" dirty="0">
                <a:solidFill>
                  <a:srgbClr val="585858"/>
                </a:solidFill>
                <a:latin typeface="Proxima Nova"/>
              </a:rPr>
              <a:t>REMOTE SNAPS</a:t>
            </a:r>
          </a:p>
        </p:txBody>
      </p:sp>
      <p:sp>
        <p:nvSpPr>
          <p:cNvPr id="63" name="Google Shape;15162;p774">
            <a:extLst>
              <a:ext uri="{FF2B5EF4-FFF2-40B4-BE49-F238E27FC236}">
                <a16:creationId xmlns:a16="http://schemas.microsoft.com/office/drawing/2014/main" id="{320F3749-BAFE-E748-9478-ADEFC6F87564}"/>
              </a:ext>
            </a:extLst>
          </p:cNvPr>
          <p:cNvSpPr/>
          <p:nvPr/>
        </p:nvSpPr>
        <p:spPr>
          <a:xfrm>
            <a:off x="17290635" y="3863176"/>
            <a:ext cx="6481888" cy="728043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spcFirstLastPara="1" wrap="square" lIns="152400" tIns="76200" rIns="152400" bIns="762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4267" dirty="0">
              <a:solidFill>
                <a:schemeClr val="lt1"/>
              </a:solidFill>
              <a:latin typeface="Proxima Nova Light" panose="02000506030000020004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202;p634">
            <a:extLst>
              <a:ext uri="{FF2B5EF4-FFF2-40B4-BE49-F238E27FC236}">
                <a16:creationId xmlns:a16="http://schemas.microsoft.com/office/drawing/2014/main" id="{6F69A50A-3D66-894E-8CE5-070BC7FC810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802798" y="6670254"/>
            <a:ext cx="753381" cy="852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199;p634">
            <a:extLst>
              <a:ext uri="{FF2B5EF4-FFF2-40B4-BE49-F238E27FC236}">
                <a16:creationId xmlns:a16="http://schemas.microsoft.com/office/drawing/2014/main" id="{88A0FD85-57AF-3947-B04A-0661F5FA899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814917" y="5392357"/>
            <a:ext cx="775179" cy="86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6203;p634">
            <a:extLst>
              <a:ext uri="{FF2B5EF4-FFF2-40B4-BE49-F238E27FC236}">
                <a16:creationId xmlns:a16="http://schemas.microsoft.com/office/drawing/2014/main" id="{8C91D58B-5054-744D-992B-37747E6BF52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581819" y="7994755"/>
            <a:ext cx="1270720" cy="1272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6204;p634">
            <a:extLst>
              <a:ext uri="{FF2B5EF4-FFF2-40B4-BE49-F238E27FC236}">
                <a16:creationId xmlns:a16="http://schemas.microsoft.com/office/drawing/2014/main" id="{C9DFC608-D22D-8E43-9DCF-CA539BC6FCA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634109" y="9645736"/>
            <a:ext cx="1117488" cy="651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6208;p634">
            <a:extLst>
              <a:ext uri="{FF2B5EF4-FFF2-40B4-BE49-F238E27FC236}">
                <a16:creationId xmlns:a16="http://schemas.microsoft.com/office/drawing/2014/main" id="{5F38D01D-59B6-864A-A4E5-8CF69D37CBE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986227" y="5075531"/>
            <a:ext cx="2149451" cy="9803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6210;p634">
            <a:extLst>
              <a:ext uri="{FF2B5EF4-FFF2-40B4-BE49-F238E27FC236}">
                <a16:creationId xmlns:a16="http://schemas.microsoft.com/office/drawing/2014/main" id="{C04A54E9-7EFA-CB46-BA7E-CA12B78677A2}"/>
              </a:ext>
            </a:extLst>
          </p:cNvPr>
          <p:cNvGrpSpPr/>
          <p:nvPr/>
        </p:nvGrpSpPr>
        <p:grpSpPr>
          <a:xfrm>
            <a:off x="21199284" y="6593315"/>
            <a:ext cx="1724115" cy="1006619"/>
            <a:chOff x="7243843" y="2315698"/>
            <a:chExt cx="1311845" cy="765915"/>
          </a:xfrm>
        </p:grpSpPr>
        <p:pic>
          <p:nvPicPr>
            <p:cNvPr id="98" name="Google Shape;6211;p634">
              <a:extLst>
                <a:ext uri="{FF2B5EF4-FFF2-40B4-BE49-F238E27FC236}">
                  <a16:creationId xmlns:a16="http://schemas.microsoft.com/office/drawing/2014/main" id="{2F32C8C1-F121-294B-AF31-C16281B72A6A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243843" y="2321168"/>
              <a:ext cx="953673" cy="507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6212;p634">
              <a:extLst>
                <a:ext uri="{FF2B5EF4-FFF2-40B4-BE49-F238E27FC236}">
                  <a16:creationId xmlns:a16="http://schemas.microsoft.com/office/drawing/2014/main" id="{A6DDCCA4-BE2E-194F-9BEA-0FE7F573DFC4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538520" y="2315698"/>
              <a:ext cx="1017168" cy="7659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0" name="Google Shape;6216;p634">
            <a:extLst>
              <a:ext uri="{FF2B5EF4-FFF2-40B4-BE49-F238E27FC236}">
                <a16:creationId xmlns:a16="http://schemas.microsoft.com/office/drawing/2014/main" id="{448D1EAF-4A2C-134C-9107-B80745E4FC61}"/>
              </a:ext>
            </a:extLst>
          </p:cNvPr>
          <p:cNvSpPr/>
          <p:nvPr/>
        </p:nvSpPr>
        <p:spPr>
          <a:xfrm>
            <a:off x="18636956" y="5448419"/>
            <a:ext cx="2159565" cy="78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67" rIns="243800" bIns="121867" anchor="ctr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800"/>
            </a:pPr>
            <a:r>
              <a:rPr lang="en" sz="1867">
                <a:solidFill>
                  <a:srgbClr val="585858"/>
                </a:solidFill>
                <a:latin typeface="Proxima Nova"/>
                <a:ea typeface="Proxima Nova"/>
                <a:cs typeface="Proxima Nova"/>
                <a:sym typeface="Proxima Nova"/>
              </a:rPr>
              <a:t>SNAP TO</a:t>
            </a:r>
            <a:br>
              <a:rPr lang="en" sz="1867">
                <a:solidFill>
                  <a:srgbClr val="585858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867">
                <a:solidFill>
                  <a:srgbClr val="585858"/>
                </a:solidFill>
                <a:latin typeface="Proxima Nova"/>
                <a:ea typeface="Proxima Nova"/>
                <a:cs typeface="Proxima Nova"/>
                <a:sym typeface="Proxima Nova"/>
              </a:rPr>
              <a:t>FLASHBLADE</a:t>
            </a:r>
            <a:endParaRPr sz="2667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1" name="Google Shape;6217;p634">
            <a:extLst>
              <a:ext uri="{FF2B5EF4-FFF2-40B4-BE49-F238E27FC236}">
                <a16:creationId xmlns:a16="http://schemas.microsoft.com/office/drawing/2014/main" id="{8F18B40D-228E-EA40-8F75-2A551B017BE1}"/>
              </a:ext>
            </a:extLst>
          </p:cNvPr>
          <p:cNvSpPr/>
          <p:nvPr/>
        </p:nvSpPr>
        <p:spPr>
          <a:xfrm>
            <a:off x="18636955" y="6753923"/>
            <a:ext cx="2415077" cy="78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67" rIns="243800" bIns="121867" anchor="ctr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800"/>
            </a:pPr>
            <a:r>
              <a:rPr lang="en" sz="1867">
                <a:solidFill>
                  <a:srgbClr val="585858"/>
                </a:solidFill>
                <a:latin typeface="Proxima Nova"/>
                <a:ea typeface="Proxima Nova"/>
                <a:cs typeface="Proxima Nova"/>
                <a:sym typeface="Proxima Nova"/>
              </a:rPr>
              <a:t>SNAP TO</a:t>
            </a:r>
            <a:r>
              <a:rPr lang="en-US" sz="1867">
                <a:solidFill>
                  <a:srgbClr val="585858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867">
                <a:solidFill>
                  <a:srgbClr val="585858"/>
                </a:solidFill>
                <a:latin typeface="Proxima Nova"/>
                <a:ea typeface="Proxima Nova"/>
                <a:cs typeface="Proxima Nova"/>
                <a:sym typeface="Proxima Nova"/>
              </a:rPr>
              <a:t>NFS</a:t>
            </a:r>
            <a:endParaRPr sz="2667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2" name="Google Shape;6218;p634">
            <a:extLst>
              <a:ext uri="{FF2B5EF4-FFF2-40B4-BE49-F238E27FC236}">
                <a16:creationId xmlns:a16="http://schemas.microsoft.com/office/drawing/2014/main" id="{C9517BEF-BA44-E643-BB48-DF89BB2E910D}"/>
              </a:ext>
            </a:extLst>
          </p:cNvPr>
          <p:cNvSpPr/>
          <p:nvPr/>
        </p:nvSpPr>
        <p:spPr>
          <a:xfrm>
            <a:off x="18636956" y="8241171"/>
            <a:ext cx="2202312" cy="78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67" rIns="243800" bIns="121867" anchor="ctr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800"/>
            </a:pPr>
            <a:r>
              <a:rPr lang="en" sz="1867">
                <a:solidFill>
                  <a:srgbClr val="585858"/>
                </a:solidFill>
                <a:latin typeface="Proxima Nova"/>
                <a:ea typeface="Proxima Nova"/>
                <a:cs typeface="Proxima Nova"/>
                <a:sym typeface="Proxima Nova"/>
              </a:rPr>
              <a:t>CLOUDSNAP*</a:t>
            </a:r>
            <a:endParaRPr sz="2667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3" name="Google Shape;6219;p634">
            <a:extLst>
              <a:ext uri="{FF2B5EF4-FFF2-40B4-BE49-F238E27FC236}">
                <a16:creationId xmlns:a16="http://schemas.microsoft.com/office/drawing/2014/main" id="{FF5340F7-F5F5-9C47-92A3-38C37B7E1A57}"/>
              </a:ext>
            </a:extLst>
          </p:cNvPr>
          <p:cNvSpPr/>
          <p:nvPr/>
        </p:nvSpPr>
        <p:spPr>
          <a:xfrm>
            <a:off x="18636956" y="9626264"/>
            <a:ext cx="2595581" cy="78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67" rIns="243800" bIns="121867" anchor="ctr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800"/>
            </a:pPr>
            <a:r>
              <a:rPr lang="en" sz="1867">
                <a:solidFill>
                  <a:srgbClr val="585858"/>
                </a:solidFill>
                <a:latin typeface="Proxima Nova"/>
                <a:ea typeface="Proxima Nova"/>
                <a:cs typeface="Proxima Nova"/>
                <a:sym typeface="Proxima Nova"/>
              </a:rPr>
              <a:t>DELTASNAP API </a:t>
            </a:r>
            <a:br>
              <a:rPr lang="en" sz="1867">
                <a:solidFill>
                  <a:srgbClr val="585858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867">
                <a:solidFill>
                  <a:srgbClr val="585858"/>
                </a:solidFill>
                <a:latin typeface="Proxima Nova"/>
                <a:ea typeface="Proxima Nova"/>
                <a:cs typeface="Proxima Nova"/>
                <a:sym typeface="Proxima Nova"/>
              </a:rPr>
              <a:t>&amp; INTEGRATIONs</a:t>
            </a:r>
            <a:endParaRPr sz="2667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4" name="object 7">
            <a:extLst>
              <a:ext uri="{FF2B5EF4-FFF2-40B4-BE49-F238E27FC236}">
                <a16:creationId xmlns:a16="http://schemas.microsoft.com/office/drawing/2014/main" id="{1F67CCAA-E82B-9A40-8469-1AA886683264}"/>
              </a:ext>
            </a:extLst>
          </p:cNvPr>
          <p:cNvSpPr/>
          <p:nvPr/>
        </p:nvSpPr>
        <p:spPr>
          <a:xfrm>
            <a:off x="17290637" y="3850331"/>
            <a:ext cx="6481888" cy="947957"/>
          </a:xfrm>
          <a:prstGeom prst="rect">
            <a:avLst/>
          </a:prstGeom>
          <a:gradFill>
            <a:gsLst>
              <a:gs pos="100000">
                <a:srgbClr val="FE7800"/>
              </a:gs>
              <a:gs pos="0">
                <a:srgbClr val="FE5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47"/>
            <a:r>
              <a:rPr lang="en-US" sz="3200" dirty="0">
                <a:solidFill>
                  <a:prstClr val="white"/>
                </a:solidFill>
                <a:latin typeface="+mj-lt"/>
              </a:rPr>
              <a:t>Long-Term </a:t>
            </a:r>
            <a:br>
              <a:rPr lang="en-US" sz="3200" dirty="0">
                <a:solidFill>
                  <a:prstClr val="white"/>
                </a:solidFill>
                <a:latin typeface="+mj-lt"/>
              </a:rPr>
            </a:br>
            <a:r>
              <a:rPr lang="en-US" sz="2400" dirty="0">
                <a:solidFill>
                  <a:prstClr val="white"/>
                </a:solidFill>
              </a:rPr>
              <a:t>Protection &amp; Archiving</a:t>
            </a:r>
          </a:p>
        </p:txBody>
      </p:sp>
      <p:pic>
        <p:nvPicPr>
          <p:cNvPr id="105" name="Picture 115">
            <a:extLst>
              <a:ext uri="{FF2B5EF4-FFF2-40B4-BE49-F238E27FC236}">
                <a16:creationId xmlns:a16="http://schemas.microsoft.com/office/drawing/2014/main" id="{D0FE8FE2-AAE9-E34F-A99E-6D0E6F9B81F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5768" y="8148321"/>
            <a:ext cx="749781" cy="468883"/>
          </a:xfrm>
          <a:prstGeom prst="rect">
            <a:avLst/>
          </a:prstGeom>
        </p:spPr>
      </p:pic>
      <p:grpSp>
        <p:nvGrpSpPr>
          <p:cNvPr id="106" name="Group 124">
            <a:extLst>
              <a:ext uri="{FF2B5EF4-FFF2-40B4-BE49-F238E27FC236}">
                <a16:creationId xmlns:a16="http://schemas.microsoft.com/office/drawing/2014/main" id="{2F802798-602C-B740-9D5D-49F2A07021F2}"/>
              </a:ext>
            </a:extLst>
          </p:cNvPr>
          <p:cNvGrpSpPr/>
          <p:nvPr/>
        </p:nvGrpSpPr>
        <p:grpSpPr>
          <a:xfrm>
            <a:off x="21074155" y="9485547"/>
            <a:ext cx="2186587" cy="969141"/>
            <a:chOff x="5881621" y="3964726"/>
            <a:chExt cx="1427223" cy="632577"/>
          </a:xfrm>
        </p:grpSpPr>
        <p:pic>
          <p:nvPicPr>
            <p:cNvPr id="107" name="Google Shape;780;p109" descr="A picture containing object, drawing, plate, clock&#10;&#10;Description automatically generated">
              <a:extLst>
                <a:ext uri="{FF2B5EF4-FFF2-40B4-BE49-F238E27FC236}">
                  <a16:creationId xmlns:a16="http://schemas.microsoft.com/office/drawing/2014/main" id="{F5DEFB22-533D-7A49-A056-B35FCB2230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7133" y="4153804"/>
              <a:ext cx="513868" cy="195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783;p109">
              <a:extLst>
                <a:ext uri="{FF2B5EF4-FFF2-40B4-BE49-F238E27FC236}">
                  <a16:creationId xmlns:a16="http://schemas.microsoft.com/office/drawing/2014/main" id="{01FB31BD-4B58-5447-BAB0-BC9883146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4629" y="4038935"/>
              <a:ext cx="444972" cy="804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Picture 1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37CD2E-C750-6F48-8ECF-00103A041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1621" y="4255012"/>
              <a:ext cx="898513" cy="342291"/>
            </a:xfrm>
            <a:prstGeom prst="rect">
              <a:avLst/>
            </a:prstGeom>
          </p:spPr>
        </p:pic>
        <p:pic>
          <p:nvPicPr>
            <p:cNvPr id="110" name="Google Shape;775;p109" descr="A close up of a sign&#10;&#10;Description automatically generated">
              <a:extLst>
                <a:ext uri="{FF2B5EF4-FFF2-40B4-BE49-F238E27FC236}">
                  <a16:creationId xmlns:a16="http://schemas.microsoft.com/office/drawing/2014/main" id="{79E7165E-8B48-8842-A027-D9BB202D7A2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19351" y="3964726"/>
              <a:ext cx="481041" cy="240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Picture 122">
              <a:extLst>
                <a:ext uri="{FF2B5EF4-FFF2-40B4-BE49-F238E27FC236}">
                  <a16:creationId xmlns:a16="http://schemas.microsoft.com/office/drawing/2014/main" id="{90861D92-67B5-BD4F-89A4-A2F8B62DC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020" y="4218384"/>
              <a:ext cx="537824" cy="71429"/>
            </a:xfrm>
            <a:prstGeom prst="rect">
              <a:avLst/>
            </a:prstGeom>
          </p:spPr>
        </p:pic>
        <p:pic>
          <p:nvPicPr>
            <p:cNvPr id="112" name="Picture 123">
              <a:extLst>
                <a:ext uri="{FF2B5EF4-FFF2-40B4-BE49-F238E27FC236}">
                  <a16:creationId xmlns:a16="http://schemas.microsoft.com/office/drawing/2014/main" id="{9CFF3BBB-8345-5C41-ABC7-1B72D0257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3851" y="4264740"/>
              <a:ext cx="562873" cy="281436"/>
            </a:xfrm>
            <a:prstGeom prst="rect">
              <a:avLst/>
            </a:prstGeom>
          </p:spPr>
        </p:pic>
      </p:grpSp>
      <p:pic>
        <p:nvPicPr>
          <p:cNvPr id="113" name="Picture 125">
            <a:extLst>
              <a:ext uri="{FF2B5EF4-FFF2-40B4-BE49-F238E27FC236}">
                <a16:creationId xmlns:a16="http://schemas.microsoft.com/office/drawing/2014/main" id="{D33F6954-1B08-2B4B-9F47-BC20AEB6BDE9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988" y="8754310"/>
            <a:ext cx="1154888" cy="333829"/>
          </a:xfrm>
          <a:prstGeom prst="rect">
            <a:avLst/>
          </a:prstGeom>
        </p:spPr>
      </p:pic>
      <p:pic>
        <p:nvPicPr>
          <p:cNvPr id="114" name="Picture 126">
            <a:extLst>
              <a:ext uri="{FF2B5EF4-FFF2-40B4-BE49-F238E27FC236}">
                <a16:creationId xmlns:a16="http://schemas.microsoft.com/office/drawing/2014/main" id="{535A69FE-791D-CE41-8103-DE6161B77CA7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3368" y="8033310"/>
            <a:ext cx="2187264" cy="947557"/>
          </a:xfrm>
          <a:prstGeom prst="rect">
            <a:avLst/>
          </a:prstGeom>
        </p:spPr>
      </p:pic>
      <p:sp>
        <p:nvSpPr>
          <p:cNvPr id="115" name="Google Shape;6237;p634">
            <a:extLst>
              <a:ext uri="{FF2B5EF4-FFF2-40B4-BE49-F238E27FC236}">
                <a16:creationId xmlns:a16="http://schemas.microsoft.com/office/drawing/2014/main" id="{2D660C62-9378-5D43-B2A5-B6E2F033A1A3}"/>
              </a:ext>
            </a:extLst>
          </p:cNvPr>
          <p:cNvSpPr txBox="1"/>
          <p:nvPr/>
        </p:nvSpPr>
        <p:spPr>
          <a:xfrm>
            <a:off x="22643833" y="8744229"/>
            <a:ext cx="1060618" cy="467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67" rIns="243800" bIns="12186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8A8D90"/>
              </a:buClr>
              <a:buSzPts val="563"/>
            </a:pPr>
            <a:r>
              <a:rPr lang="en" sz="1501" dirty="0">
                <a:solidFill>
                  <a:srgbClr val="8A8D90"/>
                </a:solidFill>
                <a:latin typeface="Proxima Nova"/>
                <a:ea typeface="Proxima Nova"/>
                <a:cs typeface="Proxima Nova"/>
                <a:sym typeface="Proxima Nova"/>
              </a:rPr>
              <a:t>CBS</a:t>
            </a:r>
            <a:endParaRPr sz="9600" dirty="0"/>
          </a:p>
        </p:txBody>
      </p:sp>
      <p:sp>
        <p:nvSpPr>
          <p:cNvPr id="116" name="Rectangle 17">
            <a:extLst>
              <a:ext uri="{FF2B5EF4-FFF2-40B4-BE49-F238E27FC236}">
                <a16:creationId xmlns:a16="http://schemas.microsoft.com/office/drawing/2014/main" id="{A161F3D9-8B7D-DD47-883E-7E71100D1C14}"/>
              </a:ext>
            </a:extLst>
          </p:cNvPr>
          <p:cNvSpPr/>
          <p:nvPr/>
        </p:nvSpPr>
        <p:spPr>
          <a:xfrm>
            <a:off x="3625631" y="6147174"/>
            <a:ext cx="3101451" cy="1252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47">
              <a:lnSpc>
                <a:spcPct val="80000"/>
              </a:lnSpc>
              <a:spcAft>
                <a:spcPts val="800"/>
              </a:spcAft>
              <a:defRPr/>
            </a:pPr>
            <a:r>
              <a:rPr lang="en-US" sz="2800" b="1" dirty="0" err="1">
                <a:solidFill>
                  <a:srgbClr val="585858"/>
                </a:solidFill>
                <a:latin typeface="Proxima Nova Black" panose="020B0503030502060204" pitchFamily="34" charset="0"/>
              </a:rPr>
              <a:t>ActiveDR</a:t>
            </a:r>
            <a:endParaRPr lang="en-US" sz="2800" b="1" dirty="0">
              <a:solidFill>
                <a:srgbClr val="585858"/>
              </a:solidFill>
              <a:latin typeface="Proxima Nova Black" panose="020B0503030502060204" pitchFamily="34" charset="0"/>
            </a:endParaRPr>
          </a:p>
          <a:p>
            <a:pPr algn="ctr" defTabSz="1828847">
              <a:lnSpc>
                <a:spcPct val="80000"/>
              </a:lnSpc>
              <a:spcAft>
                <a:spcPts val="800"/>
              </a:spcAft>
              <a:defRPr/>
            </a:pPr>
            <a:r>
              <a:rPr lang="en-US" sz="2000" dirty="0">
                <a:solidFill>
                  <a:srgbClr val="585858"/>
                </a:solidFill>
                <a:latin typeface="+mn-lt"/>
              </a:rPr>
              <a:t>Any latency</a:t>
            </a:r>
            <a:endParaRPr lang="en-US" sz="2800" dirty="0">
              <a:solidFill>
                <a:srgbClr val="585858"/>
              </a:solidFill>
              <a:latin typeface="+mn-lt"/>
            </a:endParaRPr>
          </a:p>
          <a:p>
            <a:pPr algn="ctr" defTabSz="1828847">
              <a:lnSpc>
                <a:spcPct val="80000"/>
              </a:lnSpc>
              <a:spcAft>
                <a:spcPts val="800"/>
              </a:spcAft>
              <a:defRPr/>
            </a:pPr>
            <a:r>
              <a:rPr lang="en-US" sz="2800" dirty="0" err="1">
                <a:solidFill>
                  <a:srgbClr val="585858"/>
                </a:solidFill>
                <a:latin typeface="+mn-lt"/>
              </a:rPr>
              <a:t>NearSync</a:t>
            </a:r>
            <a:endParaRPr lang="en-US" sz="2800" dirty="0">
              <a:solidFill>
                <a:srgbClr val="585858"/>
              </a:solidFill>
              <a:latin typeface="+mn-lt"/>
            </a:endParaRPr>
          </a:p>
        </p:txBody>
      </p:sp>
      <p:sp>
        <p:nvSpPr>
          <p:cNvPr id="66" name="Rectangle 17">
            <a:extLst>
              <a:ext uri="{FF2B5EF4-FFF2-40B4-BE49-F238E27FC236}">
                <a16:creationId xmlns:a16="http://schemas.microsoft.com/office/drawing/2014/main" id="{2E3D83B6-DF0B-294F-A90A-99BA8CAF4304}"/>
              </a:ext>
            </a:extLst>
          </p:cNvPr>
          <p:cNvSpPr/>
          <p:nvPr/>
        </p:nvSpPr>
        <p:spPr>
          <a:xfrm>
            <a:off x="10580851" y="5761008"/>
            <a:ext cx="3101451" cy="79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47">
              <a:lnSpc>
                <a:spcPct val="80000"/>
              </a:lnSpc>
              <a:spcAft>
                <a:spcPts val="800"/>
              </a:spcAft>
              <a:defRPr/>
            </a:pPr>
            <a:r>
              <a:rPr lang="en-US" sz="2800" b="1" dirty="0">
                <a:solidFill>
                  <a:srgbClr val="585858"/>
                </a:solidFill>
                <a:latin typeface="Proxima Nova Black" panose="020B0503030502060204" pitchFamily="34" charset="0"/>
              </a:rPr>
              <a:t>Async</a:t>
            </a:r>
          </a:p>
          <a:p>
            <a:pPr algn="ctr" defTabSz="1828847">
              <a:lnSpc>
                <a:spcPct val="80000"/>
              </a:lnSpc>
              <a:spcAft>
                <a:spcPts val="800"/>
              </a:spcAft>
              <a:defRPr/>
            </a:pPr>
            <a:r>
              <a:rPr lang="en-US" sz="2000" dirty="0">
                <a:solidFill>
                  <a:srgbClr val="585858"/>
                </a:solidFill>
                <a:latin typeface="+mn-lt"/>
              </a:rPr>
              <a:t>Scheduled</a:t>
            </a:r>
            <a:endParaRPr lang="en-US" sz="2800" dirty="0">
              <a:solidFill>
                <a:srgbClr val="58585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0180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C06089-D1A7-4755-B7F3-18D7FF51B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SAFEMODE SNAPSHOTS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5DD7BB-44DF-4231-AF09-026C2DB90B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SECURE COPIES WITH BLAZING FAST RESTORES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C0A530-38CF-439F-9A2F-DDD53F12D2C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3282" y="9016744"/>
            <a:ext cx="7331613" cy="41240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8E1B19-A5F9-4F53-9FCB-128D67F57652}"/>
              </a:ext>
            </a:extLst>
          </p:cNvPr>
          <p:cNvSpPr txBox="1"/>
          <p:nvPr/>
        </p:nvSpPr>
        <p:spPr>
          <a:xfrm>
            <a:off x="1674813" y="7860479"/>
            <a:ext cx="181919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Proxima Nova" panose="020B0503030502060204" pitchFamily="34" charset="0"/>
              </a:rPr>
              <a:t>For Both block and file 	 	</a:t>
            </a:r>
            <a:r>
              <a:rPr lang="en-US" dirty="0" err="1">
                <a:latin typeface="Proxima Nova" panose="020B0503030502060204" pitchFamily="34" charset="0"/>
              </a:rPr>
              <a:t>FlashArray</a:t>
            </a:r>
            <a:r>
              <a:rPr lang="en-US" dirty="0">
                <a:latin typeface="Proxima Nova" panose="020B0503030502060204" pitchFamily="34" charset="0"/>
              </a:rPr>
              <a:t> and </a:t>
            </a:r>
            <a:r>
              <a:rPr lang="en-US" dirty="0" err="1">
                <a:latin typeface="Proxima Nova" panose="020B0503030502060204" pitchFamily="34" charset="0"/>
              </a:rPr>
              <a:t>FlashBlade</a:t>
            </a:r>
            <a:endParaRPr lang="en-US" sz="4000" dirty="0">
              <a:latin typeface="Proxima Nova" panose="020B0503030502060204" pitchFamily="34" charset="0"/>
            </a:endParaRPr>
          </a:p>
          <a:p>
            <a:endParaRPr lang="en-US" sz="4000" b="1" dirty="0">
              <a:latin typeface="Proxima Nova" panose="020B050303050206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1F63B-7407-4ECA-BBB0-B4D5099CB876}"/>
              </a:ext>
            </a:extLst>
          </p:cNvPr>
          <p:cNvSpPr txBox="1"/>
          <p:nvPr/>
        </p:nvSpPr>
        <p:spPr>
          <a:xfrm>
            <a:off x="1674813" y="4230721"/>
            <a:ext cx="21808841" cy="1426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latin typeface="Proxima Nova" panose="020B0503030502060204" pitchFamily="34" charset="0"/>
              </a:rPr>
              <a:t>Secure Backup Copies  	</a:t>
            </a:r>
            <a:r>
              <a:rPr lang="en-US" sz="4267" dirty="0" err="1">
                <a:latin typeface="Proxima Nova" panose="020B0503030502060204" pitchFamily="34" charset="0"/>
              </a:rPr>
              <a:t>S</a:t>
            </a:r>
            <a:r>
              <a:rPr lang="en-US" dirty="0" err="1">
                <a:latin typeface="Proxima Nova" panose="020B0503030502060204" pitchFamily="34" charset="0"/>
              </a:rPr>
              <a:t>afeMode</a:t>
            </a:r>
            <a:r>
              <a:rPr lang="en-US" dirty="0">
                <a:latin typeface="Proxima Nova" panose="020B0503030502060204" pitchFamily="34" charset="0"/>
              </a:rPr>
              <a:t> snapshots protect both backup data and metadata</a:t>
            </a:r>
          </a:p>
          <a:p>
            <a:endParaRPr lang="en-US" sz="4267" b="1" dirty="0">
              <a:latin typeface="Proxima Nova" panose="020B050303050206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99BA78-F03A-4E1B-8A0E-4617DC54C437}"/>
              </a:ext>
            </a:extLst>
          </p:cNvPr>
          <p:cNvSpPr txBox="1"/>
          <p:nvPr/>
        </p:nvSpPr>
        <p:spPr>
          <a:xfrm>
            <a:off x="1681021" y="6038673"/>
            <a:ext cx="16849575" cy="1426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latin typeface="Proxima Nova" panose="020B0503030502060204" pitchFamily="34" charset="0"/>
              </a:rPr>
              <a:t>No more Ransomware hit  	</a:t>
            </a:r>
            <a:r>
              <a:rPr lang="en-US" dirty="0">
                <a:latin typeface="Proxima Nova" panose="020B0503030502060204" pitchFamily="34" charset="0"/>
              </a:rPr>
              <a:t>comprised credentials don’t work</a:t>
            </a:r>
            <a:endParaRPr lang="en-US" sz="4400" dirty="0">
              <a:latin typeface="Proxima Nova" panose="020B0503030502060204" pitchFamily="34" charset="0"/>
            </a:endParaRPr>
          </a:p>
          <a:p>
            <a:endParaRPr lang="en-US" sz="4267" b="1" dirty="0">
              <a:latin typeface="Proxima Nova" panose="020B050303050206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93A89A-6215-4A2D-89C6-B283C30EDD49}"/>
              </a:ext>
            </a:extLst>
          </p:cNvPr>
          <p:cNvSpPr txBox="1"/>
          <p:nvPr/>
        </p:nvSpPr>
        <p:spPr>
          <a:xfrm>
            <a:off x="10067308" y="4202347"/>
            <a:ext cx="125314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Proxima Nova" panose="020B0503030502060204" pitchFamily="34" charset="0"/>
            </a:endParaRPr>
          </a:p>
          <a:p>
            <a:endParaRPr lang="en-US" dirty="0">
              <a:latin typeface="Proxima Nova" panose="020B0503030502060204" pitchFamily="34" charset="0"/>
            </a:endParaRPr>
          </a:p>
          <a:p>
            <a:endParaRPr lang="en-US" dirty="0">
              <a:latin typeface="Proxima Nova" panose="020B0503030502060204" pitchFamily="34" charset="0"/>
            </a:endParaRPr>
          </a:p>
          <a:p>
            <a:endParaRPr lang="en-US" dirty="0">
              <a:latin typeface="Proxima Nova" panose="020B0503030502060204" pitchFamily="34" charset="0"/>
            </a:endParaRPr>
          </a:p>
          <a:p>
            <a:endParaRPr lang="en-US" dirty="0">
              <a:latin typeface="Proxima Nova" panose="020B0503030502060204" pitchFamily="34" charset="0"/>
            </a:endParaRPr>
          </a:p>
        </p:txBody>
      </p:sp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D5B988B6-2E52-3D44-A825-F906ECB301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25" y="551059"/>
            <a:ext cx="871947" cy="756347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56D2915A-E7BA-3740-A359-5F02531B82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208" y="9959906"/>
            <a:ext cx="6361046" cy="223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9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15"/>
          <p:cNvSpPr txBox="1">
            <a:spLocks noGrp="1"/>
          </p:cNvSpPr>
          <p:nvPr>
            <p:ph type="title"/>
          </p:nvPr>
        </p:nvSpPr>
        <p:spPr>
          <a:xfrm>
            <a:off x="836467" y="551200"/>
            <a:ext cx="22936800" cy="1321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-US">
                <a:solidFill>
                  <a:schemeClr val="accent1"/>
                </a:solidFill>
              </a:rPr>
              <a:t>FlashArray SafeMode Configuration</a:t>
            </a:r>
            <a:endParaRPr sz="6133"/>
          </a:p>
        </p:txBody>
      </p:sp>
      <p:grpSp>
        <p:nvGrpSpPr>
          <p:cNvPr id="906" name="Google Shape;906;p115"/>
          <p:cNvGrpSpPr/>
          <p:nvPr/>
        </p:nvGrpSpPr>
        <p:grpSpPr>
          <a:xfrm>
            <a:off x="16874800" y="5960067"/>
            <a:ext cx="7308000" cy="4834133"/>
            <a:chOff x="6610175" y="1163638"/>
            <a:chExt cx="2740500" cy="1812800"/>
          </a:xfrm>
        </p:grpSpPr>
        <p:sp>
          <p:nvSpPr>
            <p:cNvPr id="907" name="Google Shape;907;p115"/>
            <p:cNvSpPr/>
            <p:nvPr/>
          </p:nvSpPr>
          <p:spPr>
            <a:xfrm>
              <a:off x="6610175" y="1163638"/>
              <a:ext cx="2740500" cy="669000"/>
            </a:xfrm>
            <a:prstGeom prst="chevron">
              <a:avLst>
                <a:gd name="adj" fmla="val 50000"/>
              </a:avLst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000">
                  <a:solidFill>
                    <a:srgbClr val="FFFFFF"/>
                  </a:solidFill>
                </a:rPr>
                <a:t>        Disable Eradication* </a:t>
              </a: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908" name="Google Shape;908;p115"/>
            <p:cNvSpPr txBox="1"/>
            <p:nvPr/>
          </p:nvSpPr>
          <p:spPr>
            <a:xfrm>
              <a:off x="6879325" y="1863738"/>
              <a:ext cx="2236200" cy="111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243800" rIns="243800" bIns="243800" anchor="t" anchorCtr="0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>
                  <a:solidFill>
                    <a:srgbClr val="666666"/>
                  </a:solidFill>
                  <a:latin typeface="Calibri"/>
                  <a:ea typeface="Calibri"/>
                  <a:cs typeface="Calibri"/>
                  <a:sym typeface="Calibri"/>
                </a:rPr>
                <a:t>UNALTERED,SECURE DATA</a:t>
              </a:r>
              <a:endParaRPr sz="30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endParaRPr sz="30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219215" indent="-81281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200"/>
                <a:buFont typeface="Calibri"/>
                <a:buChar char="●"/>
              </a:pPr>
              <a:r>
                <a:rPr lang="en-US" sz="3000" b="1">
                  <a:solidFill>
                    <a:srgbClr val="666666"/>
                  </a:solidFill>
                  <a:latin typeface="Calibri"/>
                  <a:ea typeface="Calibri"/>
                  <a:cs typeface="Calibri"/>
                  <a:sym typeface="Calibri"/>
                </a:rPr>
                <a:t>Disables manual eradication</a:t>
              </a:r>
              <a:endParaRPr sz="30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9" name="Google Shape;909;p115"/>
          <p:cNvSpPr/>
          <p:nvPr/>
        </p:nvSpPr>
        <p:spPr>
          <a:xfrm>
            <a:off x="242867" y="5960200"/>
            <a:ext cx="5984800" cy="1796000"/>
          </a:xfrm>
          <a:prstGeom prst="homePlat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FFFFFF"/>
                </a:solidFill>
              </a:rPr>
              <a:t>    Snapshot Policy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910" name="Google Shape;910;p115"/>
          <p:cNvSpPr/>
          <p:nvPr/>
        </p:nvSpPr>
        <p:spPr>
          <a:xfrm>
            <a:off x="10556600" y="5960200"/>
            <a:ext cx="7756000" cy="1796000"/>
          </a:xfrm>
          <a:prstGeom prst="chevron">
            <a:avLst>
              <a:gd name="adj" fmla="val 50000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000">
                <a:solidFill>
                  <a:srgbClr val="FFFFFF"/>
                </a:solidFill>
              </a:rPr>
              <a:t>     Tune Eradication Timer*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911" name="Google Shape;911;p115"/>
          <p:cNvSpPr txBox="1"/>
          <p:nvPr/>
        </p:nvSpPr>
        <p:spPr>
          <a:xfrm>
            <a:off x="11049400" y="7833000"/>
            <a:ext cx="6770400" cy="3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latin typeface="Calibri"/>
                <a:ea typeface="Calibri"/>
                <a:cs typeface="Calibri"/>
                <a:sym typeface="Calibri"/>
              </a:rPr>
              <a:t>EXTENDS ERADICATION TIMER</a:t>
            </a:r>
            <a:endParaRPr sz="4800" b="1" dirty="0">
              <a:latin typeface="Calibri"/>
              <a:ea typeface="Calibri"/>
              <a:cs typeface="Calibri"/>
              <a:sym typeface="Calibri"/>
            </a:endParaRPr>
          </a:p>
          <a:p>
            <a:pPr marL="1219215" indent="-84667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 sz="1200" b="1" dirty="0">
                <a:latin typeface="Calibri"/>
                <a:ea typeface="Calibri"/>
                <a:cs typeface="Calibri"/>
                <a:sym typeface="Calibri"/>
              </a:rPr>
              <a:t>24hrs - 30 days</a:t>
            </a: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115"/>
          <p:cNvSpPr txBox="1"/>
          <p:nvPr/>
        </p:nvSpPr>
        <p:spPr>
          <a:xfrm>
            <a:off x="990568" y="12186381"/>
            <a:ext cx="8895200" cy="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67" rIns="243800" bIns="12186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 Support required to enable or modify</a:t>
            </a:r>
            <a:endParaRPr sz="4800"/>
          </a:p>
        </p:txBody>
      </p:sp>
      <p:pic>
        <p:nvPicPr>
          <p:cNvPr id="913" name="Google Shape;913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12601" y="6546792"/>
            <a:ext cx="460739" cy="62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69168" y="6546789"/>
            <a:ext cx="622800" cy="62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115"/>
          <p:cNvPicPr preferRelativeResize="0"/>
          <p:nvPr/>
        </p:nvPicPr>
        <p:blipFill rotWithShape="1">
          <a:blip r:embed="rId5">
            <a:alphaModFix/>
          </a:blip>
          <a:srcRect t="38637" b="38763"/>
          <a:stretch/>
        </p:blipFill>
        <p:spPr>
          <a:xfrm>
            <a:off x="6486166" y="2768201"/>
            <a:ext cx="10396453" cy="1321603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115"/>
          <p:cNvSpPr/>
          <p:nvPr/>
        </p:nvSpPr>
        <p:spPr>
          <a:xfrm>
            <a:off x="11118400" y="4438303"/>
            <a:ext cx="963541" cy="963373"/>
          </a:xfrm>
          <a:custGeom>
            <a:avLst/>
            <a:gdLst/>
            <a:ahLst/>
            <a:cxnLst/>
            <a:rect l="l" t="t" r="r" b="b"/>
            <a:pathLst>
              <a:path w="719060" h="855064" extrusionOk="0">
                <a:moveTo>
                  <a:pt x="359530" y="0"/>
                </a:moveTo>
                <a:cubicBezTo>
                  <a:pt x="185259" y="0"/>
                  <a:pt x="0" y="38886"/>
                  <a:pt x="0" y="110970"/>
                </a:cubicBezTo>
                <a:lnTo>
                  <a:pt x="0" y="744095"/>
                </a:lnTo>
                <a:cubicBezTo>
                  <a:pt x="0" y="816179"/>
                  <a:pt x="185220" y="855065"/>
                  <a:pt x="359530" y="855065"/>
                </a:cubicBezTo>
                <a:cubicBezTo>
                  <a:pt x="533840" y="855065"/>
                  <a:pt x="719060" y="816179"/>
                  <a:pt x="719060" y="744095"/>
                </a:cubicBezTo>
                <a:lnTo>
                  <a:pt x="719060" y="110970"/>
                </a:lnTo>
                <a:cubicBezTo>
                  <a:pt x="719060" y="38886"/>
                  <a:pt x="533801" y="0"/>
                  <a:pt x="359530" y="0"/>
                </a:cubicBezTo>
                <a:close/>
                <a:moveTo>
                  <a:pt x="359530" y="19346"/>
                </a:moveTo>
                <a:cubicBezTo>
                  <a:pt x="559996" y="19346"/>
                  <a:pt x="699714" y="67634"/>
                  <a:pt x="699714" y="110970"/>
                </a:cubicBezTo>
                <a:cubicBezTo>
                  <a:pt x="699714" y="154306"/>
                  <a:pt x="559996" y="202594"/>
                  <a:pt x="359530" y="202594"/>
                </a:cubicBezTo>
                <a:cubicBezTo>
                  <a:pt x="159064" y="202594"/>
                  <a:pt x="19346" y="154306"/>
                  <a:pt x="19346" y="110970"/>
                </a:cubicBezTo>
                <a:cubicBezTo>
                  <a:pt x="19346" y="67634"/>
                  <a:pt x="159064" y="19346"/>
                  <a:pt x="359530" y="19346"/>
                </a:cubicBezTo>
                <a:close/>
                <a:moveTo>
                  <a:pt x="359530" y="835757"/>
                </a:moveTo>
                <a:cubicBezTo>
                  <a:pt x="159064" y="835757"/>
                  <a:pt x="19346" y="787469"/>
                  <a:pt x="19346" y="744134"/>
                </a:cubicBezTo>
                <a:lnTo>
                  <a:pt x="19346" y="149005"/>
                </a:lnTo>
                <a:cubicBezTo>
                  <a:pt x="71194" y="196635"/>
                  <a:pt x="218883" y="221979"/>
                  <a:pt x="359530" y="221979"/>
                </a:cubicBezTo>
                <a:cubicBezTo>
                  <a:pt x="500178" y="221979"/>
                  <a:pt x="647867" y="196635"/>
                  <a:pt x="699714" y="149005"/>
                </a:cubicBezTo>
                <a:lnTo>
                  <a:pt x="699714" y="744134"/>
                </a:lnTo>
                <a:cubicBezTo>
                  <a:pt x="699714" y="787469"/>
                  <a:pt x="559996" y="835757"/>
                  <a:pt x="359530" y="835757"/>
                </a:cubicBezTo>
                <a:close/>
                <a:moveTo>
                  <a:pt x="573151" y="377252"/>
                </a:moveTo>
                <a:cubicBezTo>
                  <a:pt x="573151" y="382591"/>
                  <a:pt x="568818" y="386925"/>
                  <a:pt x="563478" y="386925"/>
                </a:cubicBezTo>
                <a:lnTo>
                  <a:pt x="228866" y="386925"/>
                </a:lnTo>
                <a:cubicBezTo>
                  <a:pt x="223527" y="386925"/>
                  <a:pt x="219193" y="382591"/>
                  <a:pt x="219193" y="377252"/>
                </a:cubicBezTo>
                <a:cubicBezTo>
                  <a:pt x="219193" y="371912"/>
                  <a:pt x="223527" y="367578"/>
                  <a:pt x="228866" y="367578"/>
                </a:cubicBezTo>
                <a:lnTo>
                  <a:pt x="563478" y="367578"/>
                </a:lnTo>
                <a:cubicBezTo>
                  <a:pt x="568818" y="367578"/>
                  <a:pt x="573151" y="371912"/>
                  <a:pt x="573151" y="377252"/>
                </a:cubicBezTo>
                <a:close/>
                <a:moveTo>
                  <a:pt x="165062" y="375356"/>
                </a:moveTo>
                <a:cubicBezTo>
                  <a:pt x="165217" y="375975"/>
                  <a:pt x="165255" y="376594"/>
                  <a:pt x="165255" y="377252"/>
                </a:cubicBezTo>
                <a:cubicBezTo>
                  <a:pt x="165255" y="377871"/>
                  <a:pt x="165217" y="378490"/>
                  <a:pt x="165062" y="379109"/>
                </a:cubicBezTo>
                <a:cubicBezTo>
                  <a:pt x="164946" y="379728"/>
                  <a:pt x="164752" y="380347"/>
                  <a:pt x="164521" y="380927"/>
                </a:cubicBezTo>
                <a:cubicBezTo>
                  <a:pt x="164288" y="381508"/>
                  <a:pt x="163978" y="382088"/>
                  <a:pt x="163631" y="382591"/>
                </a:cubicBezTo>
                <a:cubicBezTo>
                  <a:pt x="163282" y="383133"/>
                  <a:pt x="162856" y="383636"/>
                  <a:pt x="162431" y="384061"/>
                </a:cubicBezTo>
                <a:cubicBezTo>
                  <a:pt x="161966" y="384526"/>
                  <a:pt x="161502" y="384913"/>
                  <a:pt x="160960" y="385300"/>
                </a:cubicBezTo>
                <a:cubicBezTo>
                  <a:pt x="160419" y="385648"/>
                  <a:pt x="159877" y="385919"/>
                  <a:pt x="159297" y="386190"/>
                </a:cubicBezTo>
                <a:cubicBezTo>
                  <a:pt x="158717" y="386422"/>
                  <a:pt x="158097" y="386615"/>
                  <a:pt x="157478" y="386731"/>
                </a:cubicBezTo>
                <a:cubicBezTo>
                  <a:pt x="156859" y="386847"/>
                  <a:pt x="156240" y="386925"/>
                  <a:pt x="155582" y="386925"/>
                </a:cubicBezTo>
                <a:cubicBezTo>
                  <a:pt x="153028" y="386925"/>
                  <a:pt x="150552" y="385880"/>
                  <a:pt x="148734" y="384061"/>
                </a:cubicBezTo>
                <a:cubicBezTo>
                  <a:pt x="148308" y="383636"/>
                  <a:pt x="147883" y="383133"/>
                  <a:pt x="147534" y="382591"/>
                </a:cubicBezTo>
                <a:cubicBezTo>
                  <a:pt x="147186" y="382088"/>
                  <a:pt x="146915" y="381508"/>
                  <a:pt x="146644" y="380927"/>
                </a:cubicBezTo>
                <a:cubicBezTo>
                  <a:pt x="146412" y="380347"/>
                  <a:pt x="146219" y="379728"/>
                  <a:pt x="146103" y="379109"/>
                </a:cubicBezTo>
                <a:cubicBezTo>
                  <a:pt x="145987" y="378490"/>
                  <a:pt x="145909" y="377871"/>
                  <a:pt x="145909" y="377252"/>
                </a:cubicBezTo>
                <a:cubicBezTo>
                  <a:pt x="145909" y="376594"/>
                  <a:pt x="145987" y="375975"/>
                  <a:pt x="146103" y="375356"/>
                </a:cubicBezTo>
                <a:cubicBezTo>
                  <a:pt x="146219" y="374737"/>
                  <a:pt x="146412" y="374118"/>
                  <a:pt x="146644" y="373537"/>
                </a:cubicBezTo>
                <a:cubicBezTo>
                  <a:pt x="146915" y="372957"/>
                  <a:pt x="147186" y="372376"/>
                  <a:pt x="147534" y="371873"/>
                </a:cubicBezTo>
                <a:cubicBezTo>
                  <a:pt x="147883" y="371332"/>
                  <a:pt x="148308" y="370829"/>
                  <a:pt x="148734" y="370403"/>
                </a:cubicBezTo>
                <a:cubicBezTo>
                  <a:pt x="150978" y="368159"/>
                  <a:pt x="154305" y="367114"/>
                  <a:pt x="157478" y="367772"/>
                </a:cubicBezTo>
                <a:cubicBezTo>
                  <a:pt x="158097" y="367888"/>
                  <a:pt x="158717" y="368081"/>
                  <a:pt x="159297" y="368314"/>
                </a:cubicBezTo>
                <a:cubicBezTo>
                  <a:pt x="159877" y="368546"/>
                  <a:pt x="160419" y="368855"/>
                  <a:pt x="160960" y="369204"/>
                </a:cubicBezTo>
                <a:cubicBezTo>
                  <a:pt x="161502" y="369552"/>
                  <a:pt x="161966" y="369939"/>
                  <a:pt x="162431" y="370403"/>
                </a:cubicBezTo>
                <a:cubicBezTo>
                  <a:pt x="162856" y="370829"/>
                  <a:pt x="163282" y="371332"/>
                  <a:pt x="163631" y="371873"/>
                </a:cubicBezTo>
                <a:cubicBezTo>
                  <a:pt x="163978" y="372376"/>
                  <a:pt x="164288" y="372957"/>
                  <a:pt x="164521" y="373537"/>
                </a:cubicBezTo>
                <a:cubicBezTo>
                  <a:pt x="164752" y="374118"/>
                  <a:pt x="164946" y="374737"/>
                  <a:pt x="165062" y="375356"/>
                </a:cubicBezTo>
                <a:close/>
                <a:moveTo>
                  <a:pt x="573151" y="503699"/>
                </a:moveTo>
                <a:cubicBezTo>
                  <a:pt x="573151" y="509038"/>
                  <a:pt x="568818" y="513372"/>
                  <a:pt x="563478" y="513372"/>
                </a:cubicBezTo>
                <a:lnTo>
                  <a:pt x="228866" y="513372"/>
                </a:lnTo>
                <a:cubicBezTo>
                  <a:pt x="223527" y="513372"/>
                  <a:pt x="219193" y="509038"/>
                  <a:pt x="219193" y="503699"/>
                </a:cubicBezTo>
                <a:cubicBezTo>
                  <a:pt x="219193" y="498359"/>
                  <a:pt x="223527" y="494025"/>
                  <a:pt x="228866" y="494025"/>
                </a:cubicBezTo>
                <a:lnTo>
                  <a:pt x="563478" y="494025"/>
                </a:lnTo>
                <a:cubicBezTo>
                  <a:pt x="568818" y="494025"/>
                  <a:pt x="573151" y="498320"/>
                  <a:pt x="573151" y="503699"/>
                </a:cubicBezTo>
                <a:close/>
                <a:moveTo>
                  <a:pt x="162431" y="496850"/>
                </a:moveTo>
                <a:cubicBezTo>
                  <a:pt x="164249" y="498630"/>
                  <a:pt x="165255" y="501145"/>
                  <a:pt x="165255" y="503699"/>
                </a:cubicBezTo>
                <a:cubicBezTo>
                  <a:pt x="165255" y="506214"/>
                  <a:pt x="164249" y="508729"/>
                  <a:pt x="162431" y="510508"/>
                </a:cubicBezTo>
                <a:cubicBezTo>
                  <a:pt x="162005" y="510973"/>
                  <a:pt x="161502" y="511360"/>
                  <a:pt x="160960" y="511708"/>
                </a:cubicBezTo>
                <a:cubicBezTo>
                  <a:pt x="160419" y="512056"/>
                  <a:pt x="159877" y="512366"/>
                  <a:pt x="159297" y="512598"/>
                </a:cubicBezTo>
                <a:cubicBezTo>
                  <a:pt x="158717" y="512869"/>
                  <a:pt x="158097" y="513023"/>
                  <a:pt x="157478" y="513178"/>
                </a:cubicBezTo>
                <a:cubicBezTo>
                  <a:pt x="156859" y="513294"/>
                  <a:pt x="156201" y="513372"/>
                  <a:pt x="155582" y="513372"/>
                </a:cubicBezTo>
                <a:cubicBezTo>
                  <a:pt x="154963" y="513372"/>
                  <a:pt x="154305" y="513294"/>
                  <a:pt x="153686" y="513178"/>
                </a:cubicBezTo>
                <a:cubicBezTo>
                  <a:pt x="153067" y="513023"/>
                  <a:pt x="152487" y="512869"/>
                  <a:pt x="151907" y="512598"/>
                </a:cubicBezTo>
                <a:cubicBezTo>
                  <a:pt x="151326" y="512366"/>
                  <a:pt x="150746" y="512056"/>
                  <a:pt x="150204" y="511708"/>
                </a:cubicBezTo>
                <a:cubicBezTo>
                  <a:pt x="149701" y="511360"/>
                  <a:pt x="149197" y="510973"/>
                  <a:pt x="148734" y="510508"/>
                </a:cubicBezTo>
                <a:cubicBezTo>
                  <a:pt x="148308" y="510083"/>
                  <a:pt x="147921" y="509580"/>
                  <a:pt x="147534" y="509038"/>
                </a:cubicBezTo>
                <a:cubicBezTo>
                  <a:pt x="147186" y="508535"/>
                  <a:pt x="146915" y="507955"/>
                  <a:pt x="146644" y="507374"/>
                </a:cubicBezTo>
                <a:cubicBezTo>
                  <a:pt x="146412" y="506794"/>
                  <a:pt x="146219" y="506175"/>
                  <a:pt x="146103" y="505556"/>
                </a:cubicBezTo>
                <a:cubicBezTo>
                  <a:pt x="145987" y="504937"/>
                  <a:pt x="145909" y="504318"/>
                  <a:pt x="145909" y="503699"/>
                </a:cubicBezTo>
                <a:cubicBezTo>
                  <a:pt x="145909" y="501145"/>
                  <a:pt x="146954" y="498630"/>
                  <a:pt x="148734" y="496850"/>
                </a:cubicBezTo>
                <a:cubicBezTo>
                  <a:pt x="150978" y="494606"/>
                  <a:pt x="154344" y="493561"/>
                  <a:pt x="157478" y="494180"/>
                </a:cubicBezTo>
                <a:cubicBezTo>
                  <a:pt x="158097" y="494335"/>
                  <a:pt x="158717" y="494490"/>
                  <a:pt x="159297" y="494761"/>
                </a:cubicBezTo>
                <a:cubicBezTo>
                  <a:pt x="159877" y="494993"/>
                  <a:pt x="160419" y="495302"/>
                  <a:pt x="160960" y="495651"/>
                </a:cubicBezTo>
                <a:cubicBezTo>
                  <a:pt x="161502" y="495999"/>
                  <a:pt x="162005" y="496386"/>
                  <a:pt x="162431" y="496850"/>
                </a:cubicBezTo>
                <a:close/>
                <a:moveTo>
                  <a:pt x="573151" y="630146"/>
                </a:moveTo>
                <a:cubicBezTo>
                  <a:pt x="573151" y="635485"/>
                  <a:pt x="568818" y="639819"/>
                  <a:pt x="563478" y="639819"/>
                </a:cubicBezTo>
                <a:lnTo>
                  <a:pt x="228866" y="639819"/>
                </a:lnTo>
                <a:cubicBezTo>
                  <a:pt x="223527" y="639819"/>
                  <a:pt x="219193" y="635485"/>
                  <a:pt x="219193" y="630146"/>
                </a:cubicBezTo>
                <a:cubicBezTo>
                  <a:pt x="219193" y="624806"/>
                  <a:pt x="223527" y="620472"/>
                  <a:pt x="228866" y="620472"/>
                </a:cubicBezTo>
                <a:lnTo>
                  <a:pt x="563478" y="620472"/>
                </a:lnTo>
                <a:cubicBezTo>
                  <a:pt x="568818" y="620472"/>
                  <a:pt x="573151" y="624767"/>
                  <a:pt x="573151" y="630146"/>
                </a:cubicBezTo>
                <a:close/>
                <a:moveTo>
                  <a:pt x="162431" y="623297"/>
                </a:moveTo>
                <a:cubicBezTo>
                  <a:pt x="164249" y="625077"/>
                  <a:pt x="165255" y="627592"/>
                  <a:pt x="165255" y="630107"/>
                </a:cubicBezTo>
                <a:cubicBezTo>
                  <a:pt x="165255" y="632661"/>
                  <a:pt x="164249" y="635176"/>
                  <a:pt x="162431" y="636955"/>
                </a:cubicBezTo>
                <a:cubicBezTo>
                  <a:pt x="160613" y="638774"/>
                  <a:pt x="158136" y="639819"/>
                  <a:pt x="155582" y="639819"/>
                </a:cubicBezTo>
                <a:cubicBezTo>
                  <a:pt x="153028" y="639819"/>
                  <a:pt x="150552" y="638774"/>
                  <a:pt x="148734" y="636955"/>
                </a:cubicBezTo>
                <a:cubicBezTo>
                  <a:pt x="146954" y="635176"/>
                  <a:pt x="145909" y="632661"/>
                  <a:pt x="145909" y="630107"/>
                </a:cubicBezTo>
                <a:cubicBezTo>
                  <a:pt x="145909" y="627592"/>
                  <a:pt x="146954" y="625077"/>
                  <a:pt x="148734" y="623297"/>
                </a:cubicBezTo>
                <a:cubicBezTo>
                  <a:pt x="152371" y="619699"/>
                  <a:pt x="158832" y="619699"/>
                  <a:pt x="162431" y="623297"/>
                </a:cubicBezTo>
                <a:close/>
              </a:path>
            </a:pathLst>
          </a:custGeom>
          <a:solidFill>
            <a:srgbClr val="FE5000"/>
          </a:solidFill>
          <a:ln>
            <a:noFill/>
          </a:ln>
        </p:spPr>
        <p:txBody>
          <a:bodyPr spcFirstLastPara="1" wrap="square" lIns="243800" tIns="121867" rIns="243800" bIns="121867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2000">
              <a:solidFill>
                <a:srgbClr val="000000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grpSp>
        <p:nvGrpSpPr>
          <p:cNvPr id="917" name="Google Shape;917;p115"/>
          <p:cNvGrpSpPr/>
          <p:nvPr/>
        </p:nvGrpSpPr>
        <p:grpSpPr>
          <a:xfrm>
            <a:off x="9937680" y="4441437"/>
            <a:ext cx="963019" cy="963131"/>
            <a:chOff x="862086" y="2377529"/>
            <a:chExt cx="639964" cy="761007"/>
          </a:xfrm>
        </p:grpSpPr>
        <p:sp>
          <p:nvSpPr>
            <p:cNvPr id="918" name="Google Shape;918;p115"/>
            <p:cNvSpPr/>
            <p:nvPr/>
          </p:nvSpPr>
          <p:spPr>
            <a:xfrm>
              <a:off x="1026876" y="2656856"/>
              <a:ext cx="309961" cy="332999"/>
            </a:xfrm>
            <a:custGeom>
              <a:avLst/>
              <a:gdLst/>
              <a:ahLst/>
              <a:cxnLst/>
              <a:rect l="l" t="t" r="r" b="b"/>
              <a:pathLst>
                <a:path w="348271" h="374156" extrusionOk="0">
                  <a:moveTo>
                    <a:pt x="330511" y="75876"/>
                  </a:moveTo>
                  <a:lnTo>
                    <a:pt x="290116" y="75876"/>
                  </a:lnTo>
                  <a:cubicBezTo>
                    <a:pt x="280327" y="75876"/>
                    <a:pt x="272356" y="67944"/>
                    <a:pt x="272356" y="58116"/>
                  </a:cubicBezTo>
                  <a:lnTo>
                    <a:pt x="272356" y="17760"/>
                  </a:lnTo>
                  <a:cubicBezTo>
                    <a:pt x="272356" y="7971"/>
                    <a:pt x="280289" y="0"/>
                    <a:pt x="290116" y="0"/>
                  </a:cubicBezTo>
                  <a:lnTo>
                    <a:pt x="330511" y="0"/>
                  </a:lnTo>
                  <a:cubicBezTo>
                    <a:pt x="340300" y="0"/>
                    <a:pt x="348271" y="7932"/>
                    <a:pt x="348271" y="17760"/>
                  </a:cubicBezTo>
                  <a:lnTo>
                    <a:pt x="348271" y="58155"/>
                  </a:lnTo>
                  <a:cubicBezTo>
                    <a:pt x="348271" y="67944"/>
                    <a:pt x="340339" y="75876"/>
                    <a:pt x="330511" y="75876"/>
                  </a:cubicBezTo>
                  <a:close/>
                  <a:moveTo>
                    <a:pt x="212074" y="207276"/>
                  </a:moveTo>
                  <a:lnTo>
                    <a:pt x="212074" y="166881"/>
                  </a:lnTo>
                  <a:cubicBezTo>
                    <a:pt x="212074" y="157091"/>
                    <a:pt x="204142" y="149121"/>
                    <a:pt x="194314" y="149121"/>
                  </a:cubicBezTo>
                  <a:lnTo>
                    <a:pt x="153919" y="149121"/>
                  </a:lnTo>
                  <a:cubicBezTo>
                    <a:pt x="144129" y="149121"/>
                    <a:pt x="136159" y="157053"/>
                    <a:pt x="136159" y="166881"/>
                  </a:cubicBezTo>
                  <a:lnTo>
                    <a:pt x="136159" y="207276"/>
                  </a:lnTo>
                  <a:cubicBezTo>
                    <a:pt x="136159" y="217065"/>
                    <a:pt x="144091" y="225035"/>
                    <a:pt x="153919" y="225035"/>
                  </a:cubicBezTo>
                  <a:lnTo>
                    <a:pt x="194314" y="225035"/>
                  </a:lnTo>
                  <a:cubicBezTo>
                    <a:pt x="204142" y="225035"/>
                    <a:pt x="212074" y="217065"/>
                    <a:pt x="212074" y="207276"/>
                  </a:cubicBezTo>
                  <a:close/>
                  <a:moveTo>
                    <a:pt x="348271" y="207276"/>
                  </a:moveTo>
                  <a:lnTo>
                    <a:pt x="348271" y="166881"/>
                  </a:lnTo>
                  <a:cubicBezTo>
                    <a:pt x="348271" y="157091"/>
                    <a:pt x="340339" y="149121"/>
                    <a:pt x="330511" y="149121"/>
                  </a:cubicBezTo>
                  <a:lnTo>
                    <a:pt x="290116" y="149121"/>
                  </a:lnTo>
                  <a:cubicBezTo>
                    <a:pt x="280327" y="149121"/>
                    <a:pt x="272356" y="157053"/>
                    <a:pt x="272356" y="166881"/>
                  </a:cubicBezTo>
                  <a:lnTo>
                    <a:pt x="272356" y="207276"/>
                  </a:lnTo>
                  <a:cubicBezTo>
                    <a:pt x="272356" y="217065"/>
                    <a:pt x="280289" y="225035"/>
                    <a:pt x="290116" y="225035"/>
                  </a:cubicBezTo>
                  <a:lnTo>
                    <a:pt x="330511" y="225035"/>
                  </a:lnTo>
                  <a:cubicBezTo>
                    <a:pt x="340339" y="225035"/>
                    <a:pt x="348271" y="217065"/>
                    <a:pt x="348271" y="207276"/>
                  </a:cubicBezTo>
                  <a:close/>
                  <a:moveTo>
                    <a:pt x="75915" y="356396"/>
                  </a:moveTo>
                  <a:lnTo>
                    <a:pt x="75915" y="316001"/>
                  </a:lnTo>
                  <a:cubicBezTo>
                    <a:pt x="75915" y="306212"/>
                    <a:pt x="67983" y="298242"/>
                    <a:pt x="58155" y="298242"/>
                  </a:cubicBezTo>
                  <a:lnTo>
                    <a:pt x="17760" y="298242"/>
                  </a:lnTo>
                  <a:cubicBezTo>
                    <a:pt x="7971" y="298242"/>
                    <a:pt x="0" y="306173"/>
                    <a:pt x="0" y="316001"/>
                  </a:cubicBezTo>
                  <a:lnTo>
                    <a:pt x="0" y="356396"/>
                  </a:lnTo>
                  <a:cubicBezTo>
                    <a:pt x="0" y="366186"/>
                    <a:pt x="7932" y="374156"/>
                    <a:pt x="17760" y="374156"/>
                  </a:cubicBezTo>
                  <a:lnTo>
                    <a:pt x="58155" y="374156"/>
                  </a:lnTo>
                  <a:cubicBezTo>
                    <a:pt x="67944" y="374156"/>
                    <a:pt x="75915" y="366186"/>
                    <a:pt x="75915" y="356396"/>
                  </a:cubicBezTo>
                  <a:close/>
                  <a:moveTo>
                    <a:pt x="212074" y="356396"/>
                  </a:moveTo>
                  <a:lnTo>
                    <a:pt x="212074" y="316001"/>
                  </a:lnTo>
                  <a:cubicBezTo>
                    <a:pt x="212074" y="306212"/>
                    <a:pt x="204142" y="298242"/>
                    <a:pt x="194314" y="298242"/>
                  </a:cubicBezTo>
                  <a:lnTo>
                    <a:pt x="153919" y="298242"/>
                  </a:lnTo>
                  <a:cubicBezTo>
                    <a:pt x="144129" y="298242"/>
                    <a:pt x="136159" y="306173"/>
                    <a:pt x="136159" y="316001"/>
                  </a:cubicBezTo>
                  <a:lnTo>
                    <a:pt x="136159" y="356396"/>
                  </a:lnTo>
                  <a:cubicBezTo>
                    <a:pt x="136159" y="366186"/>
                    <a:pt x="144091" y="374156"/>
                    <a:pt x="153919" y="374156"/>
                  </a:cubicBezTo>
                  <a:lnTo>
                    <a:pt x="194314" y="374156"/>
                  </a:lnTo>
                  <a:cubicBezTo>
                    <a:pt x="204142" y="374156"/>
                    <a:pt x="212074" y="366186"/>
                    <a:pt x="212074" y="356396"/>
                  </a:cubicBezTo>
                  <a:close/>
                  <a:moveTo>
                    <a:pt x="348271" y="356396"/>
                  </a:moveTo>
                  <a:lnTo>
                    <a:pt x="348271" y="316001"/>
                  </a:lnTo>
                  <a:cubicBezTo>
                    <a:pt x="348271" y="306212"/>
                    <a:pt x="340339" y="298242"/>
                    <a:pt x="330511" y="298242"/>
                  </a:cubicBezTo>
                  <a:lnTo>
                    <a:pt x="290116" y="298242"/>
                  </a:lnTo>
                  <a:cubicBezTo>
                    <a:pt x="280327" y="298242"/>
                    <a:pt x="272356" y="306173"/>
                    <a:pt x="272356" y="316001"/>
                  </a:cubicBezTo>
                  <a:lnTo>
                    <a:pt x="272356" y="356396"/>
                  </a:lnTo>
                  <a:cubicBezTo>
                    <a:pt x="272356" y="366186"/>
                    <a:pt x="280289" y="374156"/>
                    <a:pt x="290116" y="374156"/>
                  </a:cubicBezTo>
                  <a:lnTo>
                    <a:pt x="330511" y="374156"/>
                  </a:lnTo>
                  <a:cubicBezTo>
                    <a:pt x="340339" y="374156"/>
                    <a:pt x="348271" y="366186"/>
                    <a:pt x="348271" y="356396"/>
                  </a:cubicBezTo>
                  <a:close/>
                </a:path>
              </a:pathLst>
            </a:custGeom>
            <a:solidFill>
              <a:srgbClr val="FEB804"/>
            </a:solidFill>
            <a:ln>
              <a:noFill/>
            </a:ln>
          </p:spPr>
          <p:txBody>
            <a:bodyPr spcFirstLastPara="1" wrap="square" lIns="243800" tIns="121867" rIns="243800" bIns="12186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</p:txBody>
        </p:sp>
        <p:sp>
          <p:nvSpPr>
            <p:cNvPr id="919" name="Google Shape;919;p115"/>
            <p:cNvSpPr/>
            <p:nvPr/>
          </p:nvSpPr>
          <p:spPr>
            <a:xfrm>
              <a:off x="862086" y="2377529"/>
              <a:ext cx="639964" cy="761007"/>
            </a:xfrm>
            <a:custGeom>
              <a:avLst/>
              <a:gdLst/>
              <a:ahLst/>
              <a:cxnLst/>
              <a:rect l="l" t="t" r="r" b="b"/>
              <a:pathLst>
                <a:path w="719061" h="855064" extrusionOk="0">
                  <a:moveTo>
                    <a:pt x="359531" y="0"/>
                  </a:moveTo>
                  <a:cubicBezTo>
                    <a:pt x="185260" y="0"/>
                    <a:pt x="0" y="38886"/>
                    <a:pt x="0" y="110970"/>
                  </a:cubicBezTo>
                  <a:lnTo>
                    <a:pt x="0" y="744095"/>
                  </a:lnTo>
                  <a:cubicBezTo>
                    <a:pt x="0" y="816179"/>
                    <a:pt x="185221" y="855065"/>
                    <a:pt x="359531" y="855065"/>
                  </a:cubicBezTo>
                  <a:cubicBezTo>
                    <a:pt x="533841" y="855065"/>
                    <a:pt x="719061" y="816179"/>
                    <a:pt x="719061" y="744095"/>
                  </a:cubicBezTo>
                  <a:lnTo>
                    <a:pt x="719061" y="110970"/>
                  </a:lnTo>
                  <a:cubicBezTo>
                    <a:pt x="719061" y="38886"/>
                    <a:pt x="533802" y="0"/>
                    <a:pt x="359531" y="0"/>
                  </a:cubicBezTo>
                  <a:close/>
                  <a:moveTo>
                    <a:pt x="359531" y="19346"/>
                  </a:moveTo>
                  <a:cubicBezTo>
                    <a:pt x="559997" y="19346"/>
                    <a:pt x="699715" y="67634"/>
                    <a:pt x="699715" y="110970"/>
                  </a:cubicBezTo>
                  <a:cubicBezTo>
                    <a:pt x="699715" y="154306"/>
                    <a:pt x="559997" y="202594"/>
                    <a:pt x="359531" y="202594"/>
                  </a:cubicBezTo>
                  <a:cubicBezTo>
                    <a:pt x="159065" y="202594"/>
                    <a:pt x="19346" y="154306"/>
                    <a:pt x="19346" y="110970"/>
                  </a:cubicBezTo>
                  <a:cubicBezTo>
                    <a:pt x="19346" y="67634"/>
                    <a:pt x="159065" y="19346"/>
                    <a:pt x="359531" y="19346"/>
                  </a:cubicBezTo>
                  <a:close/>
                  <a:moveTo>
                    <a:pt x="359531" y="835757"/>
                  </a:moveTo>
                  <a:cubicBezTo>
                    <a:pt x="159065" y="835757"/>
                    <a:pt x="19346" y="787469"/>
                    <a:pt x="19346" y="744134"/>
                  </a:cubicBezTo>
                  <a:lnTo>
                    <a:pt x="19346" y="149005"/>
                  </a:lnTo>
                  <a:cubicBezTo>
                    <a:pt x="71194" y="196635"/>
                    <a:pt x="218884" y="221979"/>
                    <a:pt x="359531" y="221979"/>
                  </a:cubicBezTo>
                  <a:cubicBezTo>
                    <a:pt x="500178" y="221979"/>
                    <a:pt x="647867" y="196635"/>
                    <a:pt x="699715" y="149005"/>
                  </a:cubicBezTo>
                  <a:lnTo>
                    <a:pt x="699715" y="744134"/>
                  </a:lnTo>
                  <a:cubicBezTo>
                    <a:pt x="699715" y="787469"/>
                    <a:pt x="559997" y="835757"/>
                    <a:pt x="359531" y="835757"/>
                  </a:cubicBezTo>
                  <a:close/>
                </a:path>
              </a:pathLst>
            </a:custGeom>
            <a:solidFill>
              <a:srgbClr val="FE5000"/>
            </a:solidFill>
            <a:ln>
              <a:noFill/>
            </a:ln>
          </p:spPr>
          <p:txBody>
            <a:bodyPr spcFirstLastPara="1" wrap="square" lIns="243800" tIns="121867" rIns="243800" bIns="12186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</p:txBody>
        </p:sp>
      </p:grpSp>
      <p:grpSp>
        <p:nvGrpSpPr>
          <p:cNvPr id="920" name="Google Shape;920;p115"/>
          <p:cNvGrpSpPr/>
          <p:nvPr/>
        </p:nvGrpSpPr>
        <p:grpSpPr>
          <a:xfrm>
            <a:off x="12299690" y="4438580"/>
            <a:ext cx="963005" cy="963080"/>
            <a:chOff x="2770798" y="2377528"/>
            <a:chExt cx="637245" cy="757774"/>
          </a:xfrm>
        </p:grpSpPr>
        <p:sp>
          <p:nvSpPr>
            <p:cNvPr id="921" name="Google Shape;921;p115"/>
            <p:cNvSpPr/>
            <p:nvPr/>
          </p:nvSpPr>
          <p:spPr>
            <a:xfrm>
              <a:off x="2902946" y="2621738"/>
              <a:ext cx="373761" cy="373761"/>
            </a:xfrm>
            <a:custGeom>
              <a:avLst/>
              <a:gdLst/>
              <a:ahLst/>
              <a:cxnLst/>
              <a:rect l="l" t="t" r="r" b="b"/>
              <a:pathLst>
                <a:path w="1038225" h="1038225" extrusionOk="0">
                  <a:moveTo>
                    <a:pt x="1038225" y="519113"/>
                  </a:moveTo>
                  <a:cubicBezTo>
                    <a:pt x="1038225" y="805810"/>
                    <a:pt x="805811" y="1038225"/>
                    <a:pt x="519113" y="1038225"/>
                  </a:cubicBezTo>
                  <a:cubicBezTo>
                    <a:pt x="232414" y="1038225"/>
                    <a:pt x="0" y="805810"/>
                    <a:pt x="0" y="519113"/>
                  </a:cubicBezTo>
                  <a:cubicBezTo>
                    <a:pt x="0" y="232415"/>
                    <a:pt x="232414" y="0"/>
                    <a:pt x="519113" y="0"/>
                  </a:cubicBezTo>
                  <a:cubicBezTo>
                    <a:pt x="805811" y="0"/>
                    <a:pt x="1038225" y="232415"/>
                    <a:pt x="1038225" y="519113"/>
                  </a:cubicBezTo>
                  <a:close/>
                </a:path>
              </a:pathLst>
            </a:custGeom>
            <a:solidFill>
              <a:srgbClr val="FEB804"/>
            </a:solidFill>
            <a:ln>
              <a:noFill/>
            </a:ln>
          </p:spPr>
          <p:txBody>
            <a:bodyPr spcFirstLastPara="1" wrap="square" lIns="243800" tIns="121867" rIns="243800" bIns="12186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</p:txBody>
        </p:sp>
        <p:sp>
          <p:nvSpPr>
            <p:cNvPr id="922" name="Google Shape;922;p115"/>
            <p:cNvSpPr/>
            <p:nvPr/>
          </p:nvSpPr>
          <p:spPr>
            <a:xfrm>
              <a:off x="2770798" y="2377528"/>
              <a:ext cx="637245" cy="757774"/>
            </a:xfrm>
            <a:custGeom>
              <a:avLst/>
              <a:gdLst/>
              <a:ahLst/>
              <a:cxnLst/>
              <a:rect l="l" t="t" r="r" b="b"/>
              <a:pathLst>
                <a:path w="1770125" h="2104929" extrusionOk="0">
                  <a:moveTo>
                    <a:pt x="1211389" y="1014984"/>
                  </a:moveTo>
                  <a:lnTo>
                    <a:pt x="872109" y="1475708"/>
                  </a:lnTo>
                  <a:cubicBezTo>
                    <a:pt x="868203" y="1481042"/>
                    <a:pt x="862298" y="1484471"/>
                    <a:pt x="855821" y="1485233"/>
                  </a:cubicBezTo>
                  <a:cubicBezTo>
                    <a:pt x="854869" y="1485329"/>
                    <a:pt x="853916" y="1485424"/>
                    <a:pt x="852964" y="1485424"/>
                  </a:cubicBezTo>
                  <a:cubicBezTo>
                    <a:pt x="847439" y="1485424"/>
                    <a:pt x="842010" y="1483519"/>
                    <a:pt x="837629" y="1479899"/>
                  </a:cubicBezTo>
                  <a:lnTo>
                    <a:pt x="562642" y="1249585"/>
                  </a:lnTo>
                  <a:cubicBezTo>
                    <a:pt x="552545" y="1241108"/>
                    <a:pt x="551212" y="1226153"/>
                    <a:pt x="559689" y="1216057"/>
                  </a:cubicBezTo>
                  <a:cubicBezTo>
                    <a:pt x="568166" y="1205960"/>
                    <a:pt x="583120" y="1204627"/>
                    <a:pt x="593217" y="1213104"/>
                  </a:cubicBezTo>
                  <a:lnTo>
                    <a:pt x="848773" y="1427226"/>
                  </a:lnTo>
                  <a:lnTo>
                    <a:pt x="1173003" y="986885"/>
                  </a:lnTo>
                  <a:cubicBezTo>
                    <a:pt x="1180814" y="976313"/>
                    <a:pt x="1195673" y="974026"/>
                    <a:pt x="1206341" y="981837"/>
                  </a:cubicBezTo>
                  <a:cubicBezTo>
                    <a:pt x="1216914" y="989457"/>
                    <a:pt x="1219200" y="1004411"/>
                    <a:pt x="1211389" y="1014984"/>
                  </a:cubicBezTo>
                  <a:close/>
                  <a:moveTo>
                    <a:pt x="1770126" y="273177"/>
                  </a:moveTo>
                  <a:lnTo>
                    <a:pt x="1770126" y="1831753"/>
                  </a:lnTo>
                  <a:cubicBezTo>
                    <a:pt x="1770126" y="2009204"/>
                    <a:pt x="1314164" y="2104930"/>
                    <a:pt x="885063" y="2104930"/>
                  </a:cubicBezTo>
                  <a:cubicBezTo>
                    <a:pt x="455962" y="2104930"/>
                    <a:pt x="0" y="2009204"/>
                    <a:pt x="0" y="1831753"/>
                  </a:cubicBezTo>
                  <a:lnTo>
                    <a:pt x="0" y="273177"/>
                  </a:lnTo>
                  <a:lnTo>
                    <a:pt x="0" y="273177"/>
                  </a:lnTo>
                  <a:cubicBezTo>
                    <a:pt x="0" y="95726"/>
                    <a:pt x="455962" y="0"/>
                    <a:pt x="885063" y="0"/>
                  </a:cubicBezTo>
                  <a:cubicBezTo>
                    <a:pt x="1314164" y="0"/>
                    <a:pt x="1770126" y="95726"/>
                    <a:pt x="1770126" y="273177"/>
                  </a:cubicBezTo>
                  <a:lnTo>
                    <a:pt x="1770126" y="273177"/>
                  </a:lnTo>
                  <a:close/>
                  <a:moveTo>
                    <a:pt x="47625" y="273177"/>
                  </a:moveTo>
                  <a:cubicBezTo>
                    <a:pt x="47625" y="379857"/>
                    <a:pt x="391573" y="498729"/>
                    <a:pt x="885063" y="498729"/>
                  </a:cubicBezTo>
                  <a:cubicBezTo>
                    <a:pt x="1378553" y="498729"/>
                    <a:pt x="1722501" y="379857"/>
                    <a:pt x="1722501" y="273177"/>
                  </a:cubicBezTo>
                  <a:cubicBezTo>
                    <a:pt x="1722501" y="166497"/>
                    <a:pt x="1378553" y="47625"/>
                    <a:pt x="885063" y="47625"/>
                  </a:cubicBezTo>
                  <a:cubicBezTo>
                    <a:pt x="391573" y="47625"/>
                    <a:pt x="47625" y="166497"/>
                    <a:pt x="47625" y="273177"/>
                  </a:cubicBezTo>
                  <a:close/>
                  <a:moveTo>
                    <a:pt x="1722501" y="1831848"/>
                  </a:moveTo>
                  <a:lnTo>
                    <a:pt x="1722501" y="366808"/>
                  </a:lnTo>
                  <a:cubicBezTo>
                    <a:pt x="1594866" y="484061"/>
                    <a:pt x="1231296" y="546449"/>
                    <a:pt x="885063" y="546449"/>
                  </a:cubicBezTo>
                  <a:cubicBezTo>
                    <a:pt x="538829" y="546449"/>
                    <a:pt x="175260" y="484061"/>
                    <a:pt x="47625" y="366808"/>
                  </a:cubicBezTo>
                  <a:lnTo>
                    <a:pt x="47625" y="1831848"/>
                  </a:lnTo>
                  <a:cubicBezTo>
                    <a:pt x="47625" y="1938528"/>
                    <a:pt x="391573" y="2057400"/>
                    <a:pt x="885063" y="2057400"/>
                  </a:cubicBezTo>
                  <a:cubicBezTo>
                    <a:pt x="1378553" y="2057400"/>
                    <a:pt x="1722501" y="1938528"/>
                    <a:pt x="1722501" y="1831848"/>
                  </a:cubicBezTo>
                  <a:close/>
                </a:path>
              </a:pathLst>
            </a:custGeom>
            <a:solidFill>
              <a:srgbClr val="FE5000"/>
            </a:solidFill>
            <a:ln>
              <a:noFill/>
            </a:ln>
          </p:spPr>
          <p:txBody>
            <a:bodyPr spcFirstLastPara="1" wrap="square" lIns="243800" tIns="121867" rIns="243800" bIns="12186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</p:txBody>
        </p:sp>
      </p:grpSp>
      <p:sp>
        <p:nvSpPr>
          <p:cNvPr id="923" name="Google Shape;923;p115"/>
          <p:cNvSpPr/>
          <p:nvPr/>
        </p:nvSpPr>
        <p:spPr>
          <a:xfrm>
            <a:off x="5303467" y="5960200"/>
            <a:ext cx="6143200" cy="179600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000">
                <a:solidFill>
                  <a:srgbClr val="FFFFFF"/>
                </a:solidFill>
              </a:rPr>
              <a:t>      Authorization*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924" name="Google Shape;924;p1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6933" y="6550587"/>
            <a:ext cx="772944" cy="61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115"/>
          <p:cNvPicPr preferRelativeResize="0"/>
          <p:nvPr/>
        </p:nvPicPr>
        <p:blipFill rotWithShape="1">
          <a:blip r:embed="rId7">
            <a:alphaModFix/>
          </a:blip>
          <a:srcRect l="22837" t="11195" r="24795" b="25408"/>
          <a:stretch/>
        </p:blipFill>
        <p:spPr>
          <a:xfrm>
            <a:off x="604134" y="6511067"/>
            <a:ext cx="772933" cy="694267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26" name="Google Shape;926;p115"/>
          <p:cNvSpPr txBox="1"/>
          <p:nvPr/>
        </p:nvSpPr>
        <p:spPr>
          <a:xfrm>
            <a:off x="5303467" y="7880200"/>
            <a:ext cx="5762400" cy="240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LIMITS PRIVILEGED USERS</a:t>
            </a:r>
            <a:endParaRPr sz="4800" b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15" indent="-81281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●"/>
            </a:pPr>
            <a:r>
              <a:rPr lang="en-US" sz="1200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Upto</a:t>
            </a:r>
            <a:r>
              <a:rPr lang="en-US" sz="1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5 authorized </a:t>
            </a:r>
            <a:r>
              <a:rPr lang="en-US" sz="1200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contacts,secret</a:t>
            </a:r>
            <a:r>
              <a:rPr lang="en-US" sz="1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PIN</a:t>
            </a:r>
            <a:endParaRPr sz="4800" dirty="0"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927" name="Google Shape;927;p115"/>
          <p:cNvSpPr txBox="1"/>
          <p:nvPr/>
        </p:nvSpPr>
        <p:spPr>
          <a:xfrm>
            <a:off x="-108667" y="7833000"/>
            <a:ext cx="5575200" cy="2686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IMMUTABLE SNAPSHOTS</a:t>
            </a:r>
            <a:endParaRPr sz="4800" b="1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sz="1200" b="1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15" indent="-81281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Calibri"/>
              <a:buChar char="●"/>
            </a:pPr>
            <a:r>
              <a:rPr lang="en-US" sz="1200" b="1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Flexible,granular</a:t>
            </a:r>
            <a:r>
              <a:rPr lang="en-US" sz="12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admin driven snapshot policy</a:t>
            </a:r>
            <a:endParaRPr sz="1200" b="1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16"/>
          <p:cNvSpPr txBox="1">
            <a:spLocks noGrp="1"/>
          </p:cNvSpPr>
          <p:nvPr>
            <p:ph type="title"/>
          </p:nvPr>
        </p:nvSpPr>
        <p:spPr>
          <a:xfrm>
            <a:off x="1676400" y="1636848"/>
            <a:ext cx="21031200" cy="8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-US">
                <a:solidFill>
                  <a:schemeClr val="accent1"/>
                </a:solidFill>
              </a:rPr>
              <a:t>Simple, Immutable Snapshots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934" name="Google Shape;934;p116"/>
          <p:cNvSpPr txBox="1">
            <a:spLocks noGrp="1"/>
          </p:cNvSpPr>
          <p:nvPr>
            <p:ph type="ftr" idx="11"/>
          </p:nvPr>
        </p:nvSpPr>
        <p:spPr>
          <a:xfrm>
            <a:off x="990597" y="12782581"/>
            <a:ext cx="13196000" cy="2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SzPts val="600"/>
            </a:pPr>
            <a:r>
              <a:rPr lang="en-US"/>
              <a:t>⠀</a:t>
            </a:r>
            <a:endParaRPr/>
          </a:p>
        </p:txBody>
      </p:sp>
      <p:grpSp>
        <p:nvGrpSpPr>
          <p:cNvPr id="935" name="Google Shape;935;p116"/>
          <p:cNvGrpSpPr/>
          <p:nvPr/>
        </p:nvGrpSpPr>
        <p:grpSpPr>
          <a:xfrm>
            <a:off x="1202363" y="3326204"/>
            <a:ext cx="6864155" cy="9406669"/>
            <a:chOff x="450886" y="1247326"/>
            <a:chExt cx="2574058" cy="3527501"/>
          </a:xfrm>
        </p:grpSpPr>
        <p:pic>
          <p:nvPicPr>
            <p:cNvPr id="936" name="Google Shape;936;p1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5069" y="3026075"/>
              <a:ext cx="2055428" cy="6535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7" name="Google Shape;937;p1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0888" y="3326921"/>
              <a:ext cx="2574056" cy="1447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8" name="Google Shape;938;p1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0201" y="2493231"/>
              <a:ext cx="2055428" cy="6535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9" name="Google Shape;939;p1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0886" y="1247326"/>
              <a:ext cx="2574056" cy="14479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40" name="Google Shape;940;p116"/>
          <p:cNvSpPr/>
          <p:nvPr/>
        </p:nvSpPr>
        <p:spPr>
          <a:xfrm>
            <a:off x="2242208" y="5736104"/>
            <a:ext cx="798400" cy="91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9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41" name="Google Shape;941;p116"/>
          <p:cNvSpPr/>
          <p:nvPr/>
        </p:nvSpPr>
        <p:spPr>
          <a:xfrm>
            <a:off x="3268037" y="5766371"/>
            <a:ext cx="798400" cy="91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9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42" name="Google Shape;942;p116"/>
          <p:cNvSpPr/>
          <p:nvPr/>
        </p:nvSpPr>
        <p:spPr>
          <a:xfrm>
            <a:off x="4317093" y="5754805"/>
            <a:ext cx="798400" cy="91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9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43" name="Google Shape;943;p116"/>
          <p:cNvSpPr/>
          <p:nvPr/>
        </p:nvSpPr>
        <p:spPr>
          <a:xfrm>
            <a:off x="2242208" y="9883947"/>
            <a:ext cx="798400" cy="91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9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44" name="Google Shape;944;p116"/>
          <p:cNvSpPr/>
          <p:nvPr/>
        </p:nvSpPr>
        <p:spPr>
          <a:xfrm>
            <a:off x="3268037" y="9836451"/>
            <a:ext cx="798400" cy="91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9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45" name="Google Shape;945;p116"/>
          <p:cNvSpPr/>
          <p:nvPr/>
        </p:nvSpPr>
        <p:spPr>
          <a:xfrm>
            <a:off x="4291888" y="9877880"/>
            <a:ext cx="798400" cy="91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9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46" name="Google Shape;946;p116"/>
          <p:cNvSpPr/>
          <p:nvPr/>
        </p:nvSpPr>
        <p:spPr>
          <a:xfrm>
            <a:off x="5321523" y="5736104"/>
            <a:ext cx="1643200" cy="91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9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47" name="Google Shape;947;p116"/>
          <p:cNvSpPr/>
          <p:nvPr/>
        </p:nvSpPr>
        <p:spPr>
          <a:xfrm>
            <a:off x="5321523" y="9877880"/>
            <a:ext cx="1643200" cy="91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9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948" name="Google Shape;948;p116"/>
          <p:cNvGrpSpPr/>
          <p:nvPr/>
        </p:nvGrpSpPr>
        <p:grpSpPr>
          <a:xfrm>
            <a:off x="2288872" y="5797094"/>
            <a:ext cx="4559824" cy="870085"/>
            <a:chOff x="870208" y="2164588"/>
            <a:chExt cx="1709934" cy="326282"/>
          </a:xfrm>
        </p:grpSpPr>
        <p:grpSp>
          <p:nvGrpSpPr>
            <p:cNvPr id="949" name="Google Shape;949;p116"/>
            <p:cNvGrpSpPr/>
            <p:nvPr/>
          </p:nvGrpSpPr>
          <p:grpSpPr>
            <a:xfrm>
              <a:off x="2032224" y="2164588"/>
              <a:ext cx="547918" cy="326256"/>
              <a:chOff x="2986504" y="2230026"/>
              <a:chExt cx="874570" cy="520760"/>
            </a:xfrm>
          </p:grpSpPr>
          <p:grpSp>
            <p:nvGrpSpPr>
              <p:cNvPr id="950" name="Google Shape;950;p116"/>
              <p:cNvGrpSpPr/>
              <p:nvPr/>
            </p:nvGrpSpPr>
            <p:grpSpPr>
              <a:xfrm>
                <a:off x="3098371" y="2230026"/>
                <a:ext cx="91500" cy="520760"/>
                <a:chOff x="2679234" y="1599808"/>
                <a:chExt cx="91500" cy="520760"/>
              </a:xfrm>
            </p:grpSpPr>
            <p:sp>
              <p:nvSpPr>
                <p:cNvPr id="951" name="Google Shape;951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52" name="Google Shape;952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53" name="Google Shape;953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54" name="Google Shape;954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55" name="Google Shape;955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956" name="Google Shape;956;p116"/>
              <p:cNvGrpSpPr/>
              <p:nvPr/>
            </p:nvGrpSpPr>
            <p:grpSpPr>
              <a:xfrm>
                <a:off x="2986504" y="2230026"/>
                <a:ext cx="91500" cy="520760"/>
                <a:chOff x="2679234" y="1599808"/>
                <a:chExt cx="91500" cy="520760"/>
              </a:xfrm>
            </p:grpSpPr>
            <p:sp>
              <p:nvSpPr>
                <p:cNvPr id="957" name="Google Shape;957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58" name="Google Shape;958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59" name="Google Shape;959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60" name="Google Shape;960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61" name="Google Shape;961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962" name="Google Shape;962;p116"/>
              <p:cNvGrpSpPr/>
              <p:nvPr/>
            </p:nvGrpSpPr>
            <p:grpSpPr>
              <a:xfrm>
                <a:off x="3322105" y="2230026"/>
                <a:ext cx="91500" cy="520760"/>
                <a:chOff x="2679234" y="1599808"/>
                <a:chExt cx="91500" cy="520760"/>
              </a:xfrm>
            </p:grpSpPr>
            <p:sp>
              <p:nvSpPr>
                <p:cNvPr id="963" name="Google Shape;963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64" name="Google Shape;964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65" name="Google Shape;965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66" name="Google Shape;966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67" name="Google Shape;967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968" name="Google Shape;968;p116"/>
              <p:cNvGrpSpPr/>
              <p:nvPr/>
            </p:nvGrpSpPr>
            <p:grpSpPr>
              <a:xfrm>
                <a:off x="3210238" y="2230026"/>
                <a:ext cx="91500" cy="520760"/>
                <a:chOff x="2679234" y="1599808"/>
                <a:chExt cx="91500" cy="520760"/>
              </a:xfrm>
            </p:grpSpPr>
            <p:sp>
              <p:nvSpPr>
                <p:cNvPr id="969" name="Google Shape;969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70" name="Google Shape;970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71" name="Google Shape;971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72" name="Google Shape;972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73" name="Google Shape;973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974" name="Google Shape;974;p116"/>
              <p:cNvGrpSpPr/>
              <p:nvPr/>
            </p:nvGrpSpPr>
            <p:grpSpPr>
              <a:xfrm>
                <a:off x="3545839" y="2230026"/>
                <a:ext cx="91500" cy="520760"/>
                <a:chOff x="2679234" y="1599808"/>
                <a:chExt cx="91500" cy="520760"/>
              </a:xfrm>
            </p:grpSpPr>
            <p:sp>
              <p:nvSpPr>
                <p:cNvPr id="975" name="Google Shape;975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76" name="Google Shape;976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77" name="Google Shape;977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78" name="Google Shape;978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79" name="Google Shape;979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980" name="Google Shape;980;p116"/>
              <p:cNvGrpSpPr/>
              <p:nvPr/>
            </p:nvGrpSpPr>
            <p:grpSpPr>
              <a:xfrm>
                <a:off x="3433972" y="2230026"/>
                <a:ext cx="91500" cy="520760"/>
                <a:chOff x="2679234" y="1599808"/>
                <a:chExt cx="91500" cy="520760"/>
              </a:xfrm>
            </p:grpSpPr>
            <p:sp>
              <p:nvSpPr>
                <p:cNvPr id="981" name="Google Shape;981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82" name="Google Shape;982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83" name="Google Shape;983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84" name="Google Shape;984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85" name="Google Shape;985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986" name="Google Shape;986;p116"/>
              <p:cNvGrpSpPr/>
              <p:nvPr/>
            </p:nvGrpSpPr>
            <p:grpSpPr>
              <a:xfrm>
                <a:off x="3769574" y="2230026"/>
                <a:ext cx="91500" cy="520760"/>
                <a:chOff x="2679234" y="1599808"/>
                <a:chExt cx="91500" cy="520760"/>
              </a:xfrm>
            </p:grpSpPr>
            <p:sp>
              <p:nvSpPr>
                <p:cNvPr id="987" name="Google Shape;987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88" name="Google Shape;988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89" name="Google Shape;989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90" name="Google Shape;990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91" name="Google Shape;991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992" name="Google Shape;992;p116"/>
              <p:cNvGrpSpPr/>
              <p:nvPr/>
            </p:nvGrpSpPr>
            <p:grpSpPr>
              <a:xfrm>
                <a:off x="3657706" y="2230026"/>
                <a:ext cx="91500" cy="520760"/>
                <a:chOff x="2679234" y="1599808"/>
                <a:chExt cx="91500" cy="520760"/>
              </a:xfrm>
            </p:grpSpPr>
            <p:sp>
              <p:nvSpPr>
                <p:cNvPr id="993" name="Google Shape;993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94" name="Google Shape;994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95" name="Google Shape;995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96" name="Google Shape;996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997" name="Google Shape;997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</p:grpSp>
        <p:grpSp>
          <p:nvGrpSpPr>
            <p:cNvPr id="998" name="Google Shape;998;p116"/>
            <p:cNvGrpSpPr/>
            <p:nvPr/>
          </p:nvGrpSpPr>
          <p:grpSpPr>
            <a:xfrm flipH="1">
              <a:off x="1638606" y="2164614"/>
              <a:ext cx="267593" cy="326256"/>
              <a:chOff x="3260355" y="3724568"/>
              <a:chExt cx="267593" cy="326256"/>
            </a:xfrm>
          </p:grpSpPr>
          <p:grpSp>
            <p:nvGrpSpPr>
              <p:cNvPr id="999" name="Google Shape;999;p116"/>
              <p:cNvGrpSpPr/>
              <p:nvPr/>
            </p:nvGrpSpPr>
            <p:grpSpPr>
              <a:xfrm flipH="1">
                <a:off x="3470623" y="3724568"/>
                <a:ext cx="57325" cy="326256"/>
                <a:chOff x="2679234" y="1599808"/>
                <a:chExt cx="91500" cy="520760"/>
              </a:xfrm>
            </p:grpSpPr>
            <p:sp>
              <p:nvSpPr>
                <p:cNvPr id="1000" name="Google Shape;1000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01" name="Google Shape;1001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02" name="Google Shape;1002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03" name="Google Shape;1003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04" name="Google Shape;1004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005" name="Google Shape;1005;p116"/>
              <p:cNvGrpSpPr/>
              <p:nvPr/>
            </p:nvGrpSpPr>
            <p:grpSpPr>
              <a:xfrm flipH="1">
                <a:off x="3330444" y="3724568"/>
                <a:ext cx="57325" cy="326256"/>
                <a:chOff x="2679234" y="1599808"/>
                <a:chExt cx="91500" cy="520760"/>
              </a:xfrm>
            </p:grpSpPr>
            <p:sp>
              <p:nvSpPr>
                <p:cNvPr id="1006" name="Google Shape;1006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07" name="Google Shape;1007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08" name="Google Shape;1008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09" name="Google Shape;1009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10" name="Google Shape;1010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011" name="Google Shape;1011;p116"/>
              <p:cNvGrpSpPr/>
              <p:nvPr/>
            </p:nvGrpSpPr>
            <p:grpSpPr>
              <a:xfrm flipH="1">
                <a:off x="3400534" y="3724568"/>
                <a:ext cx="57325" cy="326256"/>
                <a:chOff x="2679234" y="1599808"/>
                <a:chExt cx="91500" cy="520760"/>
              </a:xfrm>
            </p:grpSpPr>
            <p:sp>
              <p:nvSpPr>
                <p:cNvPr id="1012" name="Google Shape;1012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13" name="Google Shape;1013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14" name="Google Shape;1014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15" name="Google Shape;1015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16" name="Google Shape;1016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017" name="Google Shape;1017;p116"/>
              <p:cNvGrpSpPr/>
              <p:nvPr/>
            </p:nvGrpSpPr>
            <p:grpSpPr>
              <a:xfrm flipH="1">
                <a:off x="3260355" y="3724568"/>
                <a:ext cx="57325" cy="326256"/>
                <a:chOff x="2679234" y="1599808"/>
                <a:chExt cx="91500" cy="520760"/>
              </a:xfrm>
            </p:grpSpPr>
            <p:sp>
              <p:nvSpPr>
                <p:cNvPr id="1018" name="Google Shape;1018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19" name="Google Shape;1019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20" name="Google Shape;1020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21" name="Google Shape;1021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22" name="Google Shape;1022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</p:grpSp>
        <p:grpSp>
          <p:nvGrpSpPr>
            <p:cNvPr id="1023" name="Google Shape;1023;p116"/>
            <p:cNvGrpSpPr/>
            <p:nvPr/>
          </p:nvGrpSpPr>
          <p:grpSpPr>
            <a:xfrm flipH="1">
              <a:off x="870208" y="2164614"/>
              <a:ext cx="267593" cy="326256"/>
              <a:chOff x="4303917" y="3026009"/>
              <a:chExt cx="267593" cy="326256"/>
            </a:xfrm>
          </p:grpSpPr>
          <p:grpSp>
            <p:nvGrpSpPr>
              <p:cNvPr id="1024" name="Google Shape;1024;p116"/>
              <p:cNvGrpSpPr/>
              <p:nvPr/>
            </p:nvGrpSpPr>
            <p:grpSpPr>
              <a:xfrm flipH="1">
                <a:off x="4444096" y="3026009"/>
                <a:ext cx="57325" cy="326256"/>
                <a:chOff x="2679234" y="1599808"/>
                <a:chExt cx="91500" cy="520760"/>
              </a:xfrm>
            </p:grpSpPr>
            <p:sp>
              <p:nvSpPr>
                <p:cNvPr id="1025" name="Google Shape;1025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26" name="Google Shape;1026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27" name="Google Shape;1027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28" name="Google Shape;1028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29" name="Google Shape;1029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030" name="Google Shape;1030;p116"/>
              <p:cNvGrpSpPr/>
              <p:nvPr/>
            </p:nvGrpSpPr>
            <p:grpSpPr>
              <a:xfrm flipH="1">
                <a:off x="4514185" y="3026009"/>
                <a:ext cx="57325" cy="326256"/>
                <a:chOff x="2679234" y="1599808"/>
                <a:chExt cx="91500" cy="520760"/>
              </a:xfrm>
            </p:grpSpPr>
            <p:sp>
              <p:nvSpPr>
                <p:cNvPr id="1031" name="Google Shape;1031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32" name="Google Shape;1032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33" name="Google Shape;1033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34" name="Google Shape;1034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35" name="Google Shape;1035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036" name="Google Shape;1036;p116"/>
              <p:cNvGrpSpPr/>
              <p:nvPr/>
            </p:nvGrpSpPr>
            <p:grpSpPr>
              <a:xfrm flipH="1">
                <a:off x="4303917" y="3026009"/>
                <a:ext cx="57325" cy="326256"/>
                <a:chOff x="2679234" y="1599808"/>
                <a:chExt cx="91500" cy="520760"/>
              </a:xfrm>
            </p:grpSpPr>
            <p:sp>
              <p:nvSpPr>
                <p:cNvPr id="1037" name="Google Shape;1037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38" name="Google Shape;1038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39" name="Google Shape;1039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40" name="Google Shape;1040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41" name="Google Shape;1041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042" name="Google Shape;1042;p116"/>
              <p:cNvGrpSpPr/>
              <p:nvPr/>
            </p:nvGrpSpPr>
            <p:grpSpPr>
              <a:xfrm flipH="1">
                <a:off x="4374006" y="3026009"/>
                <a:ext cx="57325" cy="326256"/>
                <a:chOff x="2679234" y="1599808"/>
                <a:chExt cx="91500" cy="520760"/>
              </a:xfrm>
            </p:grpSpPr>
            <p:sp>
              <p:nvSpPr>
                <p:cNvPr id="1043" name="Google Shape;1043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44" name="Google Shape;1044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45" name="Google Shape;1045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46" name="Google Shape;1046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47" name="Google Shape;1047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</p:grpSp>
        <p:grpSp>
          <p:nvGrpSpPr>
            <p:cNvPr id="1048" name="Google Shape;1048;p116"/>
            <p:cNvGrpSpPr/>
            <p:nvPr/>
          </p:nvGrpSpPr>
          <p:grpSpPr>
            <a:xfrm>
              <a:off x="1246881" y="2164614"/>
              <a:ext cx="267593" cy="326256"/>
              <a:chOff x="4303917" y="3026009"/>
              <a:chExt cx="267593" cy="326256"/>
            </a:xfrm>
          </p:grpSpPr>
          <p:grpSp>
            <p:nvGrpSpPr>
              <p:cNvPr id="1049" name="Google Shape;1049;p116"/>
              <p:cNvGrpSpPr/>
              <p:nvPr/>
            </p:nvGrpSpPr>
            <p:grpSpPr>
              <a:xfrm flipH="1">
                <a:off x="4444096" y="3026009"/>
                <a:ext cx="57325" cy="326256"/>
                <a:chOff x="2679234" y="1599808"/>
                <a:chExt cx="91500" cy="520760"/>
              </a:xfrm>
            </p:grpSpPr>
            <p:sp>
              <p:nvSpPr>
                <p:cNvPr id="1050" name="Google Shape;1050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51" name="Google Shape;1051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52" name="Google Shape;1052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53" name="Google Shape;1053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54" name="Google Shape;1054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055" name="Google Shape;1055;p116"/>
              <p:cNvGrpSpPr/>
              <p:nvPr/>
            </p:nvGrpSpPr>
            <p:grpSpPr>
              <a:xfrm flipH="1">
                <a:off x="4514185" y="3026009"/>
                <a:ext cx="57325" cy="326256"/>
                <a:chOff x="2679234" y="1599808"/>
                <a:chExt cx="91500" cy="520760"/>
              </a:xfrm>
            </p:grpSpPr>
            <p:sp>
              <p:nvSpPr>
                <p:cNvPr id="1056" name="Google Shape;1056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57" name="Google Shape;1057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58" name="Google Shape;1058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59" name="Google Shape;1059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60" name="Google Shape;1060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061" name="Google Shape;1061;p116"/>
              <p:cNvGrpSpPr/>
              <p:nvPr/>
            </p:nvGrpSpPr>
            <p:grpSpPr>
              <a:xfrm flipH="1">
                <a:off x="4303917" y="3026009"/>
                <a:ext cx="57325" cy="326256"/>
                <a:chOff x="2679234" y="1599808"/>
                <a:chExt cx="91500" cy="520760"/>
              </a:xfrm>
            </p:grpSpPr>
            <p:sp>
              <p:nvSpPr>
                <p:cNvPr id="1062" name="Google Shape;1062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63" name="Google Shape;1063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64" name="Google Shape;1064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65" name="Google Shape;1065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66" name="Google Shape;1066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067" name="Google Shape;1067;p116"/>
              <p:cNvGrpSpPr/>
              <p:nvPr/>
            </p:nvGrpSpPr>
            <p:grpSpPr>
              <a:xfrm flipH="1">
                <a:off x="4374006" y="3026009"/>
                <a:ext cx="57325" cy="326256"/>
                <a:chOff x="2679234" y="1599808"/>
                <a:chExt cx="91500" cy="520760"/>
              </a:xfrm>
            </p:grpSpPr>
            <p:sp>
              <p:nvSpPr>
                <p:cNvPr id="1068" name="Google Shape;1068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69" name="Google Shape;1069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70" name="Google Shape;1070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71" name="Google Shape;1071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72" name="Google Shape;1072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</p:grpSp>
      </p:grpSp>
      <p:grpSp>
        <p:nvGrpSpPr>
          <p:cNvPr id="1073" name="Google Shape;1073;p116"/>
          <p:cNvGrpSpPr/>
          <p:nvPr/>
        </p:nvGrpSpPr>
        <p:grpSpPr>
          <a:xfrm>
            <a:off x="2297965" y="9925895"/>
            <a:ext cx="4578347" cy="889091"/>
            <a:chOff x="863511" y="3717415"/>
            <a:chExt cx="1716880" cy="333409"/>
          </a:xfrm>
        </p:grpSpPr>
        <p:grpSp>
          <p:nvGrpSpPr>
            <p:cNvPr id="1074" name="Google Shape;1074;p116"/>
            <p:cNvGrpSpPr/>
            <p:nvPr/>
          </p:nvGrpSpPr>
          <p:grpSpPr>
            <a:xfrm flipH="1">
              <a:off x="2032473" y="3717415"/>
              <a:ext cx="547918" cy="326256"/>
              <a:chOff x="2986504" y="2230026"/>
              <a:chExt cx="874570" cy="520760"/>
            </a:xfrm>
          </p:grpSpPr>
          <p:grpSp>
            <p:nvGrpSpPr>
              <p:cNvPr id="1075" name="Google Shape;1075;p116"/>
              <p:cNvGrpSpPr/>
              <p:nvPr/>
            </p:nvGrpSpPr>
            <p:grpSpPr>
              <a:xfrm>
                <a:off x="3098371" y="2230026"/>
                <a:ext cx="91500" cy="520760"/>
                <a:chOff x="2679234" y="1599808"/>
                <a:chExt cx="91500" cy="520760"/>
              </a:xfrm>
            </p:grpSpPr>
            <p:sp>
              <p:nvSpPr>
                <p:cNvPr id="1076" name="Google Shape;1076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77" name="Google Shape;1077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78" name="Google Shape;1078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79" name="Google Shape;1079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80" name="Google Shape;1080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081" name="Google Shape;1081;p116"/>
              <p:cNvGrpSpPr/>
              <p:nvPr/>
            </p:nvGrpSpPr>
            <p:grpSpPr>
              <a:xfrm>
                <a:off x="2986504" y="2230026"/>
                <a:ext cx="91500" cy="520760"/>
                <a:chOff x="2679234" y="1599808"/>
                <a:chExt cx="91500" cy="520760"/>
              </a:xfrm>
            </p:grpSpPr>
            <p:sp>
              <p:nvSpPr>
                <p:cNvPr id="1082" name="Google Shape;1082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83" name="Google Shape;1083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84" name="Google Shape;1084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85" name="Google Shape;1085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86" name="Google Shape;1086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087" name="Google Shape;1087;p116"/>
              <p:cNvGrpSpPr/>
              <p:nvPr/>
            </p:nvGrpSpPr>
            <p:grpSpPr>
              <a:xfrm>
                <a:off x="3322105" y="2230026"/>
                <a:ext cx="91500" cy="520760"/>
                <a:chOff x="2679234" y="1599808"/>
                <a:chExt cx="91500" cy="520760"/>
              </a:xfrm>
            </p:grpSpPr>
            <p:sp>
              <p:nvSpPr>
                <p:cNvPr id="1088" name="Google Shape;1088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89" name="Google Shape;1089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90" name="Google Shape;1090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91" name="Google Shape;1091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92" name="Google Shape;1092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093" name="Google Shape;1093;p116"/>
              <p:cNvGrpSpPr/>
              <p:nvPr/>
            </p:nvGrpSpPr>
            <p:grpSpPr>
              <a:xfrm>
                <a:off x="3210238" y="2230026"/>
                <a:ext cx="91500" cy="520760"/>
                <a:chOff x="2679234" y="1599808"/>
                <a:chExt cx="91500" cy="520760"/>
              </a:xfrm>
            </p:grpSpPr>
            <p:sp>
              <p:nvSpPr>
                <p:cNvPr id="1094" name="Google Shape;1094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95" name="Google Shape;1095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96" name="Google Shape;1096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97" name="Google Shape;1097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98" name="Google Shape;1098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099" name="Google Shape;1099;p116"/>
              <p:cNvGrpSpPr/>
              <p:nvPr/>
            </p:nvGrpSpPr>
            <p:grpSpPr>
              <a:xfrm>
                <a:off x="3545839" y="2230026"/>
                <a:ext cx="91500" cy="520760"/>
                <a:chOff x="2679234" y="1599808"/>
                <a:chExt cx="91500" cy="520760"/>
              </a:xfrm>
            </p:grpSpPr>
            <p:sp>
              <p:nvSpPr>
                <p:cNvPr id="1100" name="Google Shape;1100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01" name="Google Shape;1101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02" name="Google Shape;1102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03" name="Google Shape;1103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04" name="Google Shape;1104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105" name="Google Shape;1105;p116"/>
              <p:cNvGrpSpPr/>
              <p:nvPr/>
            </p:nvGrpSpPr>
            <p:grpSpPr>
              <a:xfrm>
                <a:off x="3433972" y="2230026"/>
                <a:ext cx="91500" cy="520760"/>
                <a:chOff x="2679234" y="1599808"/>
                <a:chExt cx="91500" cy="520760"/>
              </a:xfrm>
            </p:grpSpPr>
            <p:sp>
              <p:nvSpPr>
                <p:cNvPr id="1106" name="Google Shape;1106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07" name="Google Shape;1107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08" name="Google Shape;1108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09" name="Google Shape;1109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10" name="Google Shape;1110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111" name="Google Shape;1111;p116"/>
              <p:cNvGrpSpPr/>
              <p:nvPr/>
            </p:nvGrpSpPr>
            <p:grpSpPr>
              <a:xfrm>
                <a:off x="3769574" y="2230026"/>
                <a:ext cx="91500" cy="520760"/>
                <a:chOff x="2679234" y="1599808"/>
                <a:chExt cx="91500" cy="520760"/>
              </a:xfrm>
            </p:grpSpPr>
            <p:sp>
              <p:nvSpPr>
                <p:cNvPr id="1112" name="Google Shape;1112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13" name="Google Shape;1113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14" name="Google Shape;1114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15" name="Google Shape;1115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16" name="Google Shape;1116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117" name="Google Shape;1117;p116"/>
              <p:cNvGrpSpPr/>
              <p:nvPr/>
            </p:nvGrpSpPr>
            <p:grpSpPr>
              <a:xfrm>
                <a:off x="3657706" y="2230026"/>
                <a:ext cx="91500" cy="520760"/>
                <a:chOff x="2679234" y="1599808"/>
                <a:chExt cx="91500" cy="520760"/>
              </a:xfrm>
            </p:grpSpPr>
            <p:sp>
              <p:nvSpPr>
                <p:cNvPr id="1118" name="Google Shape;1118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19" name="Google Shape;1119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20" name="Google Shape;1120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21" name="Google Shape;1121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22" name="Google Shape;1122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</p:grpSp>
        <p:grpSp>
          <p:nvGrpSpPr>
            <p:cNvPr id="1123" name="Google Shape;1123;p116"/>
            <p:cNvGrpSpPr/>
            <p:nvPr/>
          </p:nvGrpSpPr>
          <p:grpSpPr>
            <a:xfrm rot="10800000" flipH="1">
              <a:off x="1642506" y="3717557"/>
              <a:ext cx="267594" cy="326256"/>
              <a:chOff x="3190265" y="3724568"/>
              <a:chExt cx="267594" cy="326256"/>
            </a:xfrm>
          </p:grpSpPr>
          <p:grpSp>
            <p:nvGrpSpPr>
              <p:cNvPr id="1124" name="Google Shape;1124;p116"/>
              <p:cNvGrpSpPr/>
              <p:nvPr/>
            </p:nvGrpSpPr>
            <p:grpSpPr>
              <a:xfrm flipH="1">
                <a:off x="3330444" y="3724568"/>
                <a:ext cx="57325" cy="326256"/>
                <a:chOff x="2679234" y="1599808"/>
                <a:chExt cx="91500" cy="520760"/>
              </a:xfrm>
            </p:grpSpPr>
            <p:sp>
              <p:nvSpPr>
                <p:cNvPr id="1125" name="Google Shape;1125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26" name="Google Shape;1126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27" name="Google Shape;1127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28" name="Google Shape;1128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29" name="Google Shape;1129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130" name="Google Shape;1130;p116"/>
              <p:cNvGrpSpPr/>
              <p:nvPr/>
            </p:nvGrpSpPr>
            <p:grpSpPr>
              <a:xfrm flipH="1">
                <a:off x="3400534" y="3724568"/>
                <a:ext cx="57325" cy="326256"/>
                <a:chOff x="2679234" y="1599808"/>
                <a:chExt cx="91500" cy="520760"/>
              </a:xfrm>
            </p:grpSpPr>
            <p:sp>
              <p:nvSpPr>
                <p:cNvPr id="1131" name="Google Shape;1131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32" name="Google Shape;1132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33" name="Google Shape;1133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34" name="Google Shape;1134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35" name="Google Shape;1135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136" name="Google Shape;1136;p116"/>
              <p:cNvGrpSpPr/>
              <p:nvPr/>
            </p:nvGrpSpPr>
            <p:grpSpPr>
              <a:xfrm flipH="1">
                <a:off x="3190265" y="3724568"/>
                <a:ext cx="57325" cy="326256"/>
                <a:chOff x="2679234" y="1599808"/>
                <a:chExt cx="91500" cy="520760"/>
              </a:xfrm>
            </p:grpSpPr>
            <p:sp>
              <p:nvSpPr>
                <p:cNvPr id="1137" name="Google Shape;1137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38" name="Google Shape;1138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39" name="Google Shape;1139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40" name="Google Shape;1140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41" name="Google Shape;1141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142" name="Google Shape;1142;p116"/>
              <p:cNvGrpSpPr/>
              <p:nvPr/>
            </p:nvGrpSpPr>
            <p:grpSpPr>
              <a:xfrm flipH="1">
                <a:off x="3260355" y="3724568"/>
                <a:ext cx="57325" cy="326256"/>
                <a:chOff x="2679234" y="1599808"/>
                <a:chExt cx="91500" cy="520760"/>
              </a:xfrm>
            </p:grpSpPr>
            <p:sp>
              <p:nvSpPr>
                <p:cNvPr id="1143" name="Google Shape;1143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44" name="Google Shape;1144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45" name="Google Shape;1145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46" name="Google Shape;1146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47" name="Google Shape;1147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</p:grpSp>
        <p:grpSp>
          <p:nvGrpSpPr>
            <p:cNvPr id="1148" name="Google Shape;1148;p116"/>
            <p:cNvGrpSpPr/>
            <p:nvPr/>
          </p:nvGrpSpPr>
          <p:grpSpPr>
            <a:xfrm rot="10800000">
              <a:off x="863511" y="3717557"/>
              <a:ext cx="267594" cy="326256"/>
              <a:chOff x="3190265" y="3724568"/>
              <a:chExt cx="267594" cy="326256"/>
            </a:xfrm>
          </p:grpSpPr>
          <p:grpSp>
            <p:nvGrpSpPr>
              <p:cNvPr id="1149" name="Google Shape;1149;p116"/>
              <p:cNvGrpSpPr/>
              <p:nvPr/>
            </p:nvGrpSpPr>
            <p:grpSpPr>
              <a:xfrm flipH="1">
                <a:off x="3330444" y="3724568"/>
                <a:ext cx="57325" cy="326256"/>
                <a:chOff x="2679234" y="1599808"/>
                <a:chExt cx="91500" cy="520760"/>
              </a:xfrm>
            </p:grpSpPr>
            <p:sp>
              <p:nvSpPr>
                <p:cNvPr id="1150" name="Google Shape;1150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51" name="Google Shape;1151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52" name="Google Shape;1152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53" name="Google Shape;1153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54" name="Google Shape;1154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155" name="Google Shape;1155;p116"/>
              <p:cNvGrpSpPr/>
              <p:nvPr/>
            </p:nvGrpSpPr>
            <p:grpSpPr>
              <a:xfrm flipH="1">
                <a:off x="3400534" y="3724568"/>
                <a:ext cx="57325" cy="326256"/>
                <a:chOff x="2679234" y="1599808"/>
                <a:chExt cx="91500" cy="520760"/>
              </a:xfrm>
            </p:grpSpPr>
            <p:sp>
              <p:nvSpPr>
                <p:cNvPr id="1156" name="Google Shape;1156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57" name="Google Shape;1157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58" name="Google Shape;1158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59" name="Google Shape;1159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60" name="Google Shape;1160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161" name="Google Shape;1161;p116"/>
              <p:cNvGrpSpPr/>
              <p:nvPr/>
            </p:nvGrpSpPr>
            <p:grpSpPr>
              <a:xfrm flipH="1">
                <a:off x="3190265" y="3724568"/>
                <a:ext cx="57325" cy="326256"/>
                <a:chOff x="2679234" y="1599808"/>
                <a:chExt cx="91500" cy="520760"/>
              </a:xfrm>
            </p:grpSpPr>
            <p:sp>
              <p:nvSpPr>
                <p:cNvPr id="1162" name="Google Shape;1162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63" name="Google Shape;1163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64" name="Google Shape;1164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65" name="Google Shape;1165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66" name="Google Shape;1166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167" name="Google Shape;1167;p116"/>
              <p:cNvGrpSpPr/>
              <p:nvPr/>
            </p:nvGrpSpPr>
            <p:grpSpPr>
              <a:xfrm flipH="1">
                <a:off x="3260355" y="3724568"/>
                <a:ext cx="57325" cy="326256"/>
                <a:chOff x="2679234" y="1599808"/>
                <a:chExt cx="91500" cy="520760"/>
              </a:xfrm>
            </p:grpSpPr>
            <p:sp>
              <p:nvSpPr>
                <p:cNvPr id="1168" name="Google Shape;1168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69" name="Google Shape;1169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70" name="Google Shape;1170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71" name="Google Shape;1171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72" name="Google Shape;1172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</p:grpSp>
        <p:grpSp>
          <p:nvGrpSpPr>
            <p:cNvPr id="1173" name="Google Shape;1173;p116"/>
            <p:cNvGrpSpPr/>
            <p:nvPr/>
          </p:nvGrpSpPr>
          <p:grpSpPr>
            <a:xfrm>
              <a:off x="1253658" y="3724568"/>
              <a:ext cx="267593" cy="326256"/>
              <a:chOff x="3260355" y="3724568"/>
              <a:chExt cx="267593" cy="326256"/>
            </a:xfrm>
          </p:grpSpPr>
          <p:grpSp>
            <p:nvGrpSpPr>
              <p:cNvPr id="1174" name="Google Shape;1174;p116"/>
              <p:cNvGrpSpPr/>
              <p:nvPr/>
            </p:nvGrpSpPr>
            <p:grpSpPr>
              <a:xfrm flipH="1">
                <a:off x="3470623" y="3724568"/>
                <a:ext cx="57325" cy="326256"/>
                <a:chOff x="2679234" y="1599808"/>
                <a:chExt cx="91500" cy="520760"/>
              </a:xfrm>
            </p:grpSpPr>
            <p:sp>
              <p:nvSpPr>
                <p:cNvPr id="1175" name="Google Shape;1175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76" name="Google Shape;1176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77" name="Google Shape;1177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78" name="Google Shape;1178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79" name="Google Shape;1179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180" name="Google Shape;1180;p116"/>
              <p:cNvGrpSpPr/>
              <p:nvPr/>
            </p:nvGrpSpPr>
            <p:grpSpPr>
              <a:xfrm flipH="1">
                <a:off x="3330444" y="3724568"/>
                <a:ext cx="57325" cy="326256"/>
                <a:chOff x="2679234" y="1599808"/>
                <a:chExt cx="91500" cy="520760"/>
              </a:xfrm>
            </p:grpSpPr>
            <p:sp>
              <p:nvSpPr>
                <p:cNvPr id="1181" name="Google Shape;1181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82" name="Google Shape;1182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83" name="Google Shape;1183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84" name="Google Shape;1184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85" name="Google Shape;1185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186" name="Google Shape;1186;p116"/>
              <p:cNvGrpSpPr/>
              <p:nvPr/>
            </p:nvGrpSpPr>
            <p:grpSpPr>
              <a:xfrm flipH="1">
                <a:off x="3400534" y="3724568"/>
                <a:ext cx="57325" cy="326256"/>
                <a:chOff x="2679234" y="1599808"/>
                <a:chExt cx="91500" cy="520760"/>
              </a:xfrm>
            </p:grpSpPr>
            <p:sp>
              <p:nvSpPr>
                <p:cNvPr id="1187" name="Google Shape;1187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88" name="Google Shape;1188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89" name="Google Shape;1189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90" name="Google Shape;1190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91" name="Google Shape;1191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192" name="Google Shape;1192;p116"/>
              <p:cNvGrpSpPr/>
              <p:nvPr/>
            </p:nvGrpSpPr>
            <p:grpSpPr>
              <a:xfrm flipH="1">
                <a:off x="3260355" y="3724568"/>
                <a:ext cx="57325" cy="326256"/>
                <a:chOff x="2679234" y="1599808"/>
                <a:chExt cx="91500" cy="520760"/>
              </a:xfrm>
            </p:grpSpPr>
            <p:sp>
              <p:nvSpPr>
                <p:cNvPr id="1193" name="Google Shape;1193;p116"/>
                <p:cNvSpPr/>
                <p:nvPr/>
              </p:nvSpPr>
              <p:spPr>
                <a:xfrm>
                  <a:off x="2679234" y="1599808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94" name="Google Shape;1194;p116"/>
                <p:cNvSpPr/>
                <p:nvPr/>
              </p:nvSpPr>
              <p:spPr>
                <a:xfrm>
                  <a:off x="2679234" y="170712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95" name="Google Shape;1195;p116"/>
                <p:cNvSpPr/>
                <p:nvPr/>
              </p:nvSpPr>
              <p:spPr>
                <a:xfrm>
                  <a:off x="2679234" y="181443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96" name="Google Shape;1196;p116"/>
                <p:cNvSpPr/>
                <p:nvPr/>
              </p:nvSpPr>
              <p:spPr>
                <a:xfrm>
                  <a:off x="2679234" y="1921753"/>
                  <a:ext cx="91500" cy="915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97" name="Google Shape;1197;p116"/>
                <p:cNvSpPr/>
                <p:nvPr/>
              </p:nvSpPr>
              <p:spPr>
                <a:xfrm>
                  <a:off x="2679234" y="2029068"/>
                  <a:ext cx="91500" cy="915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9600"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</p:grpSp>
      </p:grpSp>
      <p:sp>
        <p:nvSpPr>
          <p:cNvPr id="1198" name="Google Shape;1198;p116"/>
          <p:cNvSpPr/>
          <p:nvPr/>
        </p:nvSpPr>
        <p:spPr>
          <a:xfrm>
            <a:off x="13859413" y="3617672"/>
            <a:ext cx="9189600" cy="20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67" rIns="243800" bIns="12186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rPr>
              <a:t>Instantly Snapshot Any Volume</a:t>
            </a:r>
            <a:endParaRPr sz="3200">
              <a:solidFill>
                <a:schemeClr val="dk1"/>
              </a:solidFill>
              <a:latin typeface="Inter-Regular"/>
              <a:ea typeface="Inter-Regular"/>
              <a:cs typeface="Inter-Regular"/>
              <a:sym typeface="Inter-Regular"/>
            </a:endParaRPr>
          </a:p>
          <a:p>
            <a:pPr marL="440272" indent="-440272"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800"/>
              <a:buFont typeface="Arial"/>
              <a:buChar char="•"/>
            </a:pPr>
            <a:r>
              <a:rPr lang="en-US" sz="2667" i="1">
                <a:solidFill>
                  <a:srgbClr val="3A3A3A"/>
                </a:solidFill>
                <a:latin typeface="Inter-Regular"/>
                <a:ea typeface="Inter-Regular"/>
                <a:cs typeface="Inter-Regular"/>
                <a:sym typeface="Inter-Regular"/>
              </a:rPr>
              <a:t>Zero</a:t>
            </a:r>
            <a:r>
              <a:rPr lang="en-US" sz="2667">
                <a:solidFill>
                  <a:srgbClr val="3A3A3A"/>
                </a:solidFill>
                <a:latin typeface="Inter-Regular"/>
                <a:ea typeface="Inter-Regular"/>
                <a:cs typeface="Inter-Regular"/>
                <a:sym typeface="Inter-Regular"/>
              </a:rPr>
              <a:t> reservations or planning required</a:t>
            </a:r>
            <a:endParaRPr sz="3200">
              <a:solidFill>
                <a:schemeClr val="dk1"/>
              </a:solidFill>
              <a:latin typeface="Inter-Regular"/>
              <a:ea typeface="Inter-Regular"/>
              <a:cs typeface="Inter-Regular"/>
              <a:sym typeface="Inter-Regular"/>
            </a:endParaRPr>
          </a:p>
          <a:p>
            <a:pPr marL="440272" indent="-440272"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800"/>
              <a:buFont typeface="Arial"/>
              <a:buChar char="•"/>
            </a:pPr>
            <a:r>
              <a:rPr lang="en-US" sz="2667" i="1">
                <a:solidFill>
                  <a:srgbClr val="3A3A3A"/>
                </a:solidFill>
                <a:latin typeface="Inter-Regular"/>
                <a:ea typeface="Inter-Regular"/>
                <a:cs typeface="Inter-Regular"/>
                <a:sym typeface="Inter-Regular"/>
              </a:rPr>
              <a:t>Zero</a:t>
            </a:r>
            <a:r>
              <a:rPr lang="en-US" sz="2667">
                <a:solidFill>
                  <a:srgbClr val="3A3A3A"/>
                </a:solidFill>
                <a:latin typeface="Inter-Regular"/>
                <a:ea typeface="Inter-Regular"/>
                <a:cs typeface="Inter-Regular"/>
                <a:sym typeface="Inter-Regular"/>
              </a:rPr>
              <a:t> performance overhead</a:t>
            </a:r>
            <a:endParaRPr sz="3200">
              <a:solidFill>
                <a:schemeClr val="dk1"/>
              </a:solidFill>
              <a:latin typeface="Inter-Regular"/>
              <a:ea typeface="Inter-Regular"/>
              <a:cs typeface="Inter-Regular"/>
              <a:sym typeface="Inter-Regular"/>
            </a:endParaRPr>
          </a:p>
          <a:p>
            <a:pPr marL="440272" indent="-440272"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800"/>
              <a:buFont typeface="Arial"/>
              <a:buChar char="•"/>
            </a:pPr>
            <a:r>
              <a:rPr lang="en-US" sz="2667">
                <a:solidFill>
                  <a:srgbClr val="3A3A3A"/>
                </a:solidFill>
                <a:latin typeface="Inter-Regular"/>
                <a:ea typeface="Inter-Regular"/>
                <a:cs typeface="Inter-Regular"/>
                <a:sym typeface="Inter-Regular"/>
              </a:rPr>
              <a:t>Flexible consistency groups</a:t>
            </a:r>
            <a:endParaRPr sz="3200">
              <a:solidFill>
                <a:schemeClr val="dk1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1199" name="Google Shape;1199;p116"/>
          <p:cNvSpPr/>
          <p:nvPr/>
        </p:nvSpPr>
        <p:spPr>
          <a:xfrm>
            <a:off x="13859416" y="5743307"/>
            <a:ext cx="8394400" cy="2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67" rIns="243800" bIns="12186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rPr>
              <a:t>Snapshots Are Just New Volumes, With Full Capabilities </a:t>
            </a:r>
            <a:endParaRPr sz="3200">
              <a:solidFill>
                <a:schemeClr val="dk1"/>
              </a:solidFill>
              <a:latin typeface="Inter-Regular"/>
              <a:ea typeface="Inter-Regular"/>
              <a:cs typeface="Inter-Regular"/>
              <a:sym typeface="Inter-Regular"/>
            </a:endParaRPr>
          </a:p>
          <a:p>
            <a:pPr marL="440272" indent="-440272"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800"/>
              <a:buFont typeface="Arial"/>
              <a:buChar char="•"/>
            </a:pPr>
            <a:r>
              <a:rPr lang="en-US" sz="2667">
                <a:solidFill>
                  <a:srgbClr val="3A3A3A"/>
                </a:solidFill>
                <a:latin typeface="Inter-Regular"/>
                <a:ea typeface="Inter-Regular"/>
                <a:cs typeface="Inter-Regular"/>
                <a:sym typeface="Inter-Regular"/>
              </a:rPr>
              <a:t>Mount, read, write, snapshot again, etc.</a:t>
            </a:r>
            <a:endParaRPr sz="3733">
              <a:solidFill>
                <a:schemeClr val="dk1"/>
              </a:solidFill>
              <a:latin typeface="Inter-Regular"/>
              <a:ea typeface="Inter-Regular"/>
              <a:cs typeface="Inter-Regular"/>
              <a:sym typeface="Inter-Regular"/>
            </a:endParaRPr>
          </a:p>
          <a:p>
            <a:pPr marL="440272" indent="-440272"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800"/>
              <a:buFont typeface="Arial"/>
              <a:buChar char="•"/>
            </a:pPr>
            <a:r>
              <a:rPr lang="en-US" sz="2667" i="1">
                <a:solidFill>
                  <a:srgbClr val="3A3A3A"/>
                </a:solidFill>
                <a:latin typeface="Inter-Regular"/>
                <a:ea typeface="Inter-Regular"/>
                <a:cs typeface="Inter-Regular"/>
                <a:sym typeface="Inter-Regular"/>
              </a:rPr>
              <a:t>Zero</a:t>
            </a:r>
            <a:r>
              <a:rPr lang="en-US" sz="2667">
                <a:solidFill>
                  <a:srgbClr val="3A3A3A"/>
                </a:solidFill>
                <a:latin typeface="Inter-Regular"/>
                <a:ea typeface="Inter-Regular"/>
                <a:cs typeface="Inter-Regular"/>
                <a:sym typeface="Inter-Regular"/>
              </a:rPr>
              <a:t> dependencies on one another</a:t>
            </a:r>
            <a:endParaRPr sz="3200">
              <a:solidFill>
                <a:schemeClr val="dk1"/>
              </a:solidFill>
              <a:latin typeface="Inter-Regular"/>
              <a:ea typeface="Inter-Regular"/>
              <a:cs typeface="Inter-Regular"/>
              <a:sym typeface="Inter-Regular"/>
            </a:endParaRPr>
          </a:p>
          <a:p>
            <a:pPr marL="440272" indent="-440272"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800"/>
              <a:buFont typeface="Arial"/>
              <a:buChar char="•"/>
            </a:pPr>
            <a:r>
              <a:rPr lang="en-US" sz="2667">
                <a:solidFill>
                  <a:srgbClr val="3A3A3A"/>
                </a:solidFill>
                <a:latin typeface="Inter-Regular"/>
                <a:ea typeface="Inter-Regular"/>
                <a:cs typeface="Inter-Regular"/>
                <a:sym typeface="Inter-Regular"/>
              </a:rPr>
              <a:t>All have full performance</a:t>
            </a:r>
            <a:endParaRPr sz="3200">
              <a:solidFill>
                <a:schemeClr val="dk1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1200" name="Google Shape;1200;p116"/>
          <p:cNvSpPr/>
          <p:nvPr/>
        </p:nvSpPr>
        <p:spPr>
          <a:xfrm>
            <a:off x="13859416" y="8448379"/>
            <a:ext cx="9134400" cy="2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67" rIns="243800" bIns="12186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rPr>
              <a:t>Always Full Yet Space Saving</a:t>
            </a:r>
            <a:endParaRPr sz="3200">
              <a:solidFill>
                <a:schemeClr val="dk1"/>
              </a:solidFill>
              <a:latin typeface="Inter-Regular"/>
              <a:ea typeface="Inter-Regular"/>
              <a:cs typeface="Inter-Regular"/>
              <a:sym typeface="Inter-Regular"/>
            </a:endParaRPr>
          </a:p>
          <a:p>
            <a:pPr marL="440272" indent="-440272"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800"/>
              <a:buFont typeface="Arial"/>
              <a:buChar char="•"/>
            </a:pPr>
            <a:r>
              <a:rPr lang="en-US" sz="2667" i="1">
                <a:solidFill>
                  <a:srgbClr val="3A3A3A"/>
                </a:solidFill>
                <a:latin typeface="Inter-Regular"/>
                <a:ea typeface="Inter-Regular"/>
                <a:cs typeface="Inter-Regular"/>
                <a:sym typeface="Inter-Regular"/>
              </a:rPr>
              <a:t>Zero</a:t>
            </a:r>
            <a:r>
              <a:rPr lang="en-US" sz="2667">
                <a:solidFill>
                  <a:srgbClr val="3A3A3A"/>
                </a:solidFill>
                <a:latin typeface="Inter-Regular"/>
                <a:ea typeface="Inter-Regular"/>
                <a:cs typeface="Inter-Regular"/>
                <a:sym typeface="Inter-Regular"/>
              </a:rPr>
              <a:t> data duplication</a:t>
            </a:r>
            <a:endParaRPr sz="3200">
              <a:solidFill>
                <a:schemeClr val="dk1"/>
              </a:solidFill>
              <a:latin typeface="Inter-Regular"/>
              <a:ea typeface="Inter-Regular"/>
              <a:cs typeface="Inter-Regular"/>
              <a:sym typeface="Inter-Regular"/>
            </a:endParaRPr>
          </a:p>
          <a:p>
            <a:pPr marL="440272" indent="-440272"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800"/>
              <a:buFont typeface="Arial"/>
              <a:buChar char="•"/>
            </a:pPr>
            <a:r>
              <a:rPr lang="en-US" sz="2667">
                <a:solidFill>
                  <a:srgbClr val="3A3A3A"/>
                </a:solidFill>
                <a:latin typeface="Inter-Regular"/>
                <a:ea typeface="Inter-Regular"/>
                <a:cs typeface="Inter-Regular"/>
                <a:sym typeface="Inter-Regular"/>
              </a:rPr>
              <a:t>Always thin, deduped, compressed</a:t>
            </a:r>
            <a:endParaRPr sz="3200">
              <a:solidFill>
                <a:schemeClr val="dk1"/>
              </a:solidFill>
              <a:latin typeface="Inter-Regular"/>
              <a:ea typeface="Inter-Regular"/>
              <a:cs typeface="Inter-Regular"/>
              <a:sym typeface="Inter-Regular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3200" b="1">
              <a:solidFill>
                <a:srgbClr val="3A3A3A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1201" name="Google Shape;1201;p116"/>
          <p:cNvSpPr/>
          <p:nvPr/>
        </p:nvSpPr>
        <p:spPr>
          <a:xfrm>
            <a:off x="13859413" y="10303736"/>
            <a:ext cx="9584800" cy="1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67" rIns="243800" bIns="12186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rPr>
              <a:t>Recover Anything To Anywhere</a:t>
            </a:r>
            <a:endParaRPr sz="3200">
              <a:solidFill>
                <a:schemeClr val="dk1"/>
              </a:solidFill>
              <a:latin typeface="Inter-Regular"/>
              <a:ea typeface="Inter-Regular"/>
              <a:cs typeface="Inter-Regular"/>
              <a:sym typeface="Inter-Regular"/>
            </a:endParaRPr>
          </a:p>
          <a:p>
            <a:pPr marL="440272" indent="-440272"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800"/>
              <a:buFont typeface="Arial"/>
              <a:buChar char="•"/>
            </a:pPr>
            <a:r>
              <a:rPr lang="en-US" sz="2667">
                <a:solidFill>
                  <a:srgbClr val="3A3A3A"/>
                </a:solidFill>
                <a:latin typeface="Inter-Regular"/>
                <a:ea typeface="Inter-Regular"/>
                <a:cs typeface="Inter-Regular"/>
                <a:sym typeface="Inter-Regular"/>
              </a:rPr>
              <a:t>Instantly roll forward or backward</a:t>
            </a:r>
            <a:endParaRPr sz="3200">
              <a:solidFill>
                <a:schemeClr val="dk1"/>
              </a:solidFill>
              <a:latin typeface="Inter-Regular"/>
              <a:ea typeface="Inter-Regular"/>
              <a:cs typeface="Inter-Regular"/>
              <a:sym typeface="Inter-Regular"/>
            </a:endParaRPr>
          </a:p>
          <a:p>
            <a:pPr marL="440272" indent="-440272"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800"/>
              <a:buFont typeface="Arial"/>
              <a:buChar char="•"/>
            </a:pPr>
            <a:r>
              <a:rPr lang="en-US" sz="2667">
                <a:solidFill>
                  <a:srgbClr val="3A3A3A"/>
                </a:solidFill>
                <a:latin typeface="Inter-Regular"/>
                <a:ea typeface="Inter-Regular"/>
                <a:cs typeface="Inter-Regular"/>
                <a:sym typeface="Inter-Regular"/>
              </a:rPr>
              <a:t>Recovery ANY volume from ANY snapshot</a:t>
            </a:r>
            <a:endParaRPr sz="3200">
              <a:solidFill>
                <a:schemeClr val="dk1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grpSp>
        <p:nvGrpSpPr>
          <p:cNvPr id="1202" name="Google Shape;1202;p116"/>
          <p:cNvGrpSpPr/>
          <p:nvPr/>
        </p:nvGrpSpPr>
        <p:grpSpPr>
          <a:xfrm>
            <a:off x="11315752" y="3737174"/>
            <a:ext cx="2207435" cy="1663253"/>
            <a:chOff x="3586725" y="999757"/>
            <a:chExt cx="1383336" cy="1042312"/>
          </a:xfrm>
        </p:grpSpPr>
        <p:sp>
          <p:nvSpPr>
            <p:cNvPr id="1203" name="Google Shape;1203;p116"/>
            <p:cNvSpPr/>
            <p:nvPr/>
          </p:nvSpPr>
          <p:spPr>
            <a:xfrm rot="-1534853">
              <a:off x="3879519" y="1085790"/>
              <a:ext cx="515534" cy="51553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41" y="73783"/>
                  </a:moveTo>
                  <a:cubicBezTo>
                    <a:pt x="1777" y="45980"/>
                    <a:pt x="18034" y="17276"/>
                    <a:pt x="45768" y="9466"/>
                  </a:cubicBezTo>
                  <a:cubicBezTo>
                    <a:pt x="73503" y="1655"/>
                    <a:pt x="102350" y="17657"/>
                    <a:pt x="110406" y="45321"/>
                  </a:cubicBezTo>
                  <a:lnTo>
                    <a:pt x="117538" y="45321"/>
                  </a:lnTo>
                  <a:lnTo>
                    <a:pt x="105000" y="60000"/>
                  </a:lnTo>
                  <a:lnTo>
                    <a:pt x="87538" y="45321"/>
                  </a:lnTo>
                  <a:lnTo>
                    <a:pt x="94508" y="45321"/>
                  </a:lnTo>
                  <a:lnTo>
                    <a:pt x="94508" y="45321"/>
                  </a:lnTo>
                  <a:cubicBezTo>
                    <a:pt x="86789" y="27177"/>
                    <a:pt x="66338" y="18109"/>
                    <a:pt x="47709" y="24571"/>
                  </a:cubicBezTo>
                  <a:cubicBezTo>
                    <a:pt x="29081" y="31034"/>
                    <a:pt x="18639" y="50819"/>
                    <a:pt x="23815" y="69845"/>
                  </a:cubicBezTo>
                  <a:close/>
                </a:path>
              </a:pathLst>
            </a:custGeom>
            <a:solidFill>
              <a:srgbClr val="FF9565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133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</p:txBody>
        </p:sp>
        <p:sp>
          <p:nvSpPr>
            <p:cNvPr id="1204" name="Google Shape;1204;p116"/>
            <p:cNvSpPr txBox="1"/>
            <p:nvPr/>
          </p:nvSpPr>
          <p:spPr>
            <a:xfrm rot="-6934613">
              <a:off x="3977846" y="1184068"/>
              <a:ext cx="318955" cy="318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121867" rIns="243800" bIns="121867" anchor="ctr" anchorCtr="1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3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05" name="Google Shape;1205;p116"/>
            <p:cNvSpPr/>
            <p:nvPr/>
          </p:nvSpPr>
          <p:spPr>
            <a:xfrm>
              <a:off x="4256960" y="1577487"/>
              <a:ext cx="713100" cy="40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121867" rIns="243800" bIns="121867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rPr>
                <a:t>…</a:t>
              </a:r>
              <a:endParaRPr sz="2667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rPr>
                <a:t>1000s</a:t>
              </a:r>
              <a:endParaRPr sz="16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</p:txBody>
        </p:sp>
        <p:sp>
          <p:nvSpPr>
            <p:cNvPr id="1206" name="Google Shape;1206;p116"/>
            <p:cNvSpPr/>
            <p:nvPr/>
          </p:nvSpPr>
          <p:spPr>
            <a:xfrm>
              <a:off x="3586729" y="1633769"/>
              <a:ext cx="353700" cy="408300"/>
            </a:xfrm>
            <a:prstGeom prst="can">
              <a:avLst>
                <a:gd name="adj" fmla="val 25000"/>
              </a:avLst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9525" cap="flat" cmpd="sng">
              <a:solidFill>
                <a:srgbClr val="F7612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133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</p:txBody>
        </p:sp>
        <p:sp>
          <p:nvSpPr>
            <p:cNvPr id="1207" name="Google Shape;1207;p116"/>
            <p:cNvSpPr txBox="1"/>
            <p:nvPr/>
          </p:nvSpPr>
          <p:spPr>
            <a:xfrm rot="-5400000">
              <a:off x="3625725" y="1683234"/>
              <a:ext cx="275700" cy="3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121867" rIns="243800" bIns="121867" anchor="ctr" anchorCtr="1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33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08" name="Google Shape;1208;p116"/>
            <p:cNvSpPr/>
            <p:nvPr/>
          </p:nvSpPr>
          <p:spPr>
            <a:xfrm>
              <a:off x="4067196" y="1434019"/>
              <a:ext cx="353700" cy="126300"/>
            </a:xfrm>
            <a:prstGeom prst="ellipse">
              <a:avLst/>
            </a:prstGeom>
            <a:solidFill>
              <a:srgbClr val="FEB898"/>
            </a:solidFill>
            <a:ln w="9525" cap="flat" cmpd="sng">
              <a:solidFill>
                <a:srgbClr val="F7612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133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</p:txBody>
        </p:sp>
        <p:sp>
          <p:nvSpPr>
            <p:cNvPr id="1209" name="Google Shape;1209;p116"/>
            <p:cNvSpPr txBox="1"/>
            <p:nvPr/>
          </p:nvSpPr>
          <p:spPr>
            <a:xfrm rot="-5400000">
              <a:off x="4199361" y="1372224"/>
              <a:ext cx="89100" cy="24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121867" rIns="243800" bIns="121867" anchor="ctr" anchorCtr="1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33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1210" name="Google Shape;1210;p116"/>
            <p:cNvGrpSpPr/>
            <p:nvPr/>
          </p:nvGrpSpPr>
          <p:grpSpPr>
            <a:xfrm>
              <a:off x="4705561" y="1450066"/>
              <a:ext cx="220292" cy="254845"/>
              <a:chOff x="8332174" y="1536366"/>
              <a:chExt cx="518822" cy="602044"/>
            </a:xfrm>
          </p:grpSpPr>
          <p:sp>
            <p:nvSpPr>
              <p:cNvPr id="1211" name="Google Shape;1211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6">
                  <a:alphaModFix/>
                </a:blip>
                <a:stretch>
                  <a:fillRect/>
                </a:stretch>
              </a:blip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1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12" name="Google Shape;1212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1333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13" name="Google Shape;1213;p116"/>
              <p:cNvSpPr/>
              <p:nvPr/>
            </p:nvSpPr>
            <p:spPr>
              <a:xfrm>
                <a:off x="8334996" y="1536366"/>
                <a:ext cx="516000" cy="185700"/>
              </a:xfrm>
              <a:prstGeom prst="ellipse">
                <a:avLst/>
              </a:prstGeom>
              <a:solidFill>
                <a:srgbClr val="D8D8D8"/>
              </a:solid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1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14" name="Google Shape;1214;p116"/>
              <p:cNvSpPr txBox="1"/>
              <p:nvPr/>
            </p:nvSpPr>
            <p:spPr>
              <a:xfrm rot="-5400000">
                <a:off x="8527229" y="1446698"/>
                <a:ext cx="131400" cy="36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1333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215" name="Google Shape;1215;p116"/>
            <p:cNvGrpSpPr/>
            <p:nvPr/>
          </p:nvGrpSpPr>
          <p:grpSpPr>
            <a:xfrm>
              <a:off x="4617455" y="1414380"/>
              <a:ext cx="220292" cy="256049"/>
              <a:chOff x="8332174" y="1536366"/>
              <a:chExt cx="518822" cy="602044"/>
            </a:xfrm>
          </p:grpSpPr>
          <p:sp>
            <p:nvSpPr>
              <p:cNvPr id="1216" name="Google Shape;1216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7">
                  <a:alphaModFix/>
                </a:blip>
                <a:stretch>
                  <a:fillRect/>
                </a:stretch>
              </a:blip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1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17" name="Google Shape;1217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1333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18" name="Google Shape;1218;p116"/>
              <p:cNvSpPr/>
              <p:nvPr/>
            </p:nvSpPr>
            <p:spPr>
              <a:xfrm>
                <a:off x="8334996" y="1536366"/>
                <a:ext cx="516000" cy="184800"/>
              </a:xfrm>
              <a:prstGeom prst="ellipse">
                <a:avLst/>
              </a:prstGeom>
              <a:solidFill>
                <a:srgbClr val="D8D8D8"/>
              </a:solid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1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19" name="Google Shape;1219;p116"/>
              <p:cNvSpPr txBox="1"/>
              <p:nvPr/>
            </p:nvSpPr>
            <p:spPr>
              <a:xfrm rot="-5400000">
                <a:off x="8527530" y="1446261"/>
                <a:ext cx="130800" cy="36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1333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220" name="Google Shape;1220;p116"/>
            <p:cNvGrpSpPr/>
            <p:nvPr/>
          </p:nvGrpSpPr>
          <p:grpSpPr>
            <a:xfrm>
              <a:off x="4529349" y="1378661"/>
              <a:ext cx="220292" cy="256049"/>
              <a:chOff x="8332174" y="1536366"/>
              <a:chExt cx="518822" cy="602044"/>
            </a:xfrm>
          </p:grpSpPr>
          <p:sp>
            <p:nvSpPr>
              <p:cNvPr id="1221" name="Google Shape;1221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7">
                  <a:alphaModFix/>
                </a:blip>
                <a:stretch>
                  <a:fillRect/>
                </a:stretch>
              </a:blip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1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22" name="Google Shape;1222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1333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23" name="Google Shape;1223;p116"/>
              <p:cNvSpPr/>
              <p:nvPr/>
            </p:nvSpPr>
            <p:spPr>
              <a:xfrm>
                <a:off x="8334996" y="1536366"/>
                <a:ext cx="516000" cy="184800"/>
              </a:xfrm>
              <a:prstGeom prst="ellipse">
                <a:avLst/>
              </a:prstGeom>
              <a:solidFill>
                <a:srgbClr val="D8D8D8"/>
              </a:solid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1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24" name="Google Shape;1224;p116"/>
              <p:cNvSpPr txBox="1"/>
              <p:nvPr/>
            </p:nvSpPr>
            <p:spPr>
              <a:xfrm rot="-5400000">
                <a:off x="8527530" y="1446261"/>
                <a:ext cx="130800" cy="36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1333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225" name="Google Shape;1225;p116"/>
            <p:cNvGrpSpPr/>
            <p:nvPr/>
          </p:nvGrpSpPr>
          <p:grpSpPr>
            <a:xfrm>
              <a:off x="4440102" y="1342942"/>
              <a:ext cx="221478" cy="256049"/>
              <a:chOff x="8332174" y="1536366"/>
              <a:chExt cx="518805" cy="602044"/>
            </a:xfrm>
          </p:grpSpPr>
          <p:sp>
            <p:nvSpPr>
              <p:cNvPr id="1226" name="Google Shape;1226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7">
                  <a:alphaModFix/>
                </a:blip>
                <a:stretch>
                  <a:fillRect/>
                </a:stretch>
              </a:blip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1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27" name="Google Shape;1227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1333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28" name="Google Shape;1228;p116"/>
              <p:cNvSpPr/>
              <p:nvPr/>
            </p:nvSpPr>
            <p:spPr>
              <a:xfrm>
                <a:off x="8334979" y="1536366"/>
                <a:ext cx="516000" cy="184800"/>
              </a:xfrm>
              <a:prstGeom prst="ellipse">
                <a:avLst/>
              </a:prstGeom>
              <a:solidFill>
                <a:srgbClr val="D8D8D8"/>
              </a:solid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1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29" name="Google Shape;1229;p116"/>
              <p:cNvSpPr txBox="1"/>
              <p:nvPr/>
            </p:nvSpPr>
            <p:spPr>
              <a:xfrm rot="-5400000">
                <a:off x="8527531" y="1446261"/>
                <a:ext cx="130800" cy="36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1333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230" name="Google Shape;1230;p116"/>
            <p:cNvGrpSpPr/>
            <p:nvPr/>
          </p:nvGrpSpPr>
          <p:grpSpPr>
            <a:xfrm>
              <a:off x="4351962" y="1307224"/>
              <a:ext cx="220291" cy="256049"/>
              <a:chOff x="8332174" y="1536366"/>
              <a:chExt cx="518820" cy="602044"/>
            </a:xfrm>
          </p:grpSpPr>
          <p:sp>
            <p:nvSpPr>
              <p:cNvPr id="1231" name="Google Shape;1231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7">
                  <a:alphaModFix/>
                </a:blip>
                <a:stretch>
                  <a:fillRect/>
                </a:stretch>
              </a:blip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1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32" name="Google Shape;1232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1333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33" name="Google Shape;1233;p116"/>
              <p:cNvSpPr/>
              <p:nvPr/>
            </p:nvSpPr>
            <p:spPr>
              <a:xfrm>
                <a:off x="8334994" y="1536366"/>
                <a:ext cx="516000" cy="184800"/>
              </a:xfrm>
              <a:prstGeom prst="ellipse">
                <a:avLst/>
              </a:prstGeom>
              <a:solidFill>
                <a:srgbClr val="D8D8D8"/>
              </a:solid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1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34" name="Google Shape;1234;p116"/>
              <p:cNvSpPr txBox="1"/>
              <p:nvPr/>
            </p:nvSpPr>
            <p:spPr>
              <a:xfrm rot="-5400000">
                <a:off x="8527530" y="1446260"/>
                <a:ext cx="130800" cy="36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1333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235" name="Google Shape;1235;p116"/>
            <p:cNvGrpSpPr/>
            <p:nvPr/>
          </p:nvGrpSpPr>
          <p:grpSpPr>
            <a:xfrm>
              <a:off x="4263856" y="1272698"/>
              <a:ext cx="220291" cy="256049"/>
              <a:chOff x="8332174" y="1536366"/>
              <a:chExt cx="518820" cy="602044"/>
            </a:xfrm>
          </p:grpSpPr>
          <p:sp>
            <p:nvSpPr>
              <p:cNvPr id="1236" name="Google Shape;1236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7">
                  <a:alphaModFix/>
                </a:blip>
                <a:stretch>
                  <a:fillRect/>
                </a:stretch>
              </a:blip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1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37" name="Google Shape;1237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1333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38" name="Google Shape;1238;p116"/>
              <p:cNvSpPr/>
              <p:nvPr/>
            </p:nvSpPr>
            <p:spPr>
              <a:xfrm>
                <a:off x="8334994" y="1536366"/>
                <a:ext cx="516000" cy="184800"/>
              </a:xfrm>
              <a:prstGeom prst="ellipse">
                <a:avLst/>
              </a:prstGeom>
              <a:solidFill>
                <a:srgbClr val="D8D8D8"/>
              </a:solid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1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39" name="Google Shape;1239;p116"/>
              <p:cNvSpPr txBox="1"/>
              <p:nvPr/>
            </p:nvSpPr>
            <p:spPr>
              <a:xfrm rot="-5400000">
                <a:off x="8527530" y="1446261"/>
                <a:ext cx="130800" cy="36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1333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1240" name="Google Shape;1240;p116"/>
          <p:cNvGrpSpPr/>
          <p:nvPr/>
        </p:nvGrpSpPr>
        <p:grpSpPr>
          <a:xfrm>
            <a:off x="11302031" y="6507015"/>
            <a:ext cx="2207373" cy="1061917"/>
            <a:chOff x="3793534" y="2254921"/>
            <a:chExt cx="1066707" cy="513169"/>
          </a:xfrm>
        </p:grpSpPr>
        <p:sp>
          <p:nvSpPr>
            <p:cNvPr id="1241" name="Google Shape;1241;p116"/>
            <p:cNvSpPr/>
            <p:nvPr/>
          </p:nvSpPr>
          <p:spPr>
            <a:xfrm>
              <a:off x="4143742" y="2306390"/>
              <a:ext cx="33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121867" rIns="243800" bIns="121867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733">
                  <a:solidFill>
                    <a:srgbClr val="3A3A3A"/>
                  </a:solidFill>
                  <a:latin typeface="Inter-Regular"/>
                  <a:ea typeface="Inter-Regular"/>
                  <a:cs typeface="Inter-Regular"/>
                  <a:sym typeface="Inter-Regular"/>
                </a:rPr>
                <a:t>=</a:t>
              </a:r>
              <a:endParaRPr sz="1867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</p:txBody>
        </p:sp>
        <p:grpSp>
          <p:nvGrpSpPr>
            <p:cNvPr id="1242" name="Google Shape;1242;p116"/>
            <p:cNvGrpSpPr/>
            <p:nvPr/>
          </p:nvGrpSpPr>
          <p:grpSpPr>
            <a:xfrm>
              <a:off x="3793534" y="2256180"/>
              <a:ext cx="371471" cy="431102"/>
              <a:chOff x="8332174" y="1536366"/>
              <a:chExt cx="518741" cy="602013"/>
            </a:xfrm>
          </p:grpSpPr>
          <p:sp>
            <p:nvSpPr>
              <p:cNvPr id="1243" name="Google Shape;1243;p116"/>
              <p:cNvSpPr/>
              <p:nvPr/>
            </p:nvSpPr>
            <p:spPr>
              <a:xfrm>
                <a:off x="8332191" y="1544679"/>
                <a:ext cx="515400" cy="5937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8">
                  <a:alphaModFix/>
                </a:blip>
                <a:stretch>
                  <a:fillRect/>
                </a:stretch>
              </a:blipFill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44" name="Google Shape;1244;p116"/>
              <p:cNvSpPr txBox="1"/>
              <p:nvPr/>
            </p:nvSpPr>
            <p:spPr>
              <a:xfrm rot="-5400000">
                <a:off x="8389774" y="1616037"/>
                <a:ext cx="400200" cy="5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45" name="Google Shape;1245;p116"/>
              <p:cNvSpPr/>
              <p:nvPr/>
            </p:nvSpPr>
            <p:spPr>
              <a:xfrm>
                <a:off x="8335516" y="1536366"/>
                <a:ext cx="515400" cy="184500"/>
              </a:xfrm>
              <a:prstGeom prst="ellipse">
                <a:avLst/>
              </a:prstGeom>
              <a:solidFill>
                <a:srgbClr val="F2F3F3"/>
              </a:solidFill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46" name="Google Shape;1246;p116"/>
              <p:cNvSpPr txBox="1"/>
              <p:nvPr/>
            </p:nvSpPr>
            <p:spPr>
              <a:xfrm rot="-5400000">
                <a:off x="8527978" y="1446382"/>
                <a:ext cx="130500" cy="36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247" name="Google Shape;1247;p116"/>
            <p:cNvGrpSpPr/>
            <p:nvPr/>
          </p:nvGrpSpPr>
          <p:grpSpPr>
            <a:xfrm>
              <a:off x="4491140" y="2254921"/>
              <a:ext cx="369101" cy="428715"/>
              <a:chOff x="8332174" y="1536366"/>
              <a:chExt cx="518764" cy="602044"/>
            </a:xfrm>
          </p:grpSpPr>
          <p:sp>
            <p:nvSpPr>
              <p:cNvPr id="1248" name="Google Shape;1248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9">
                  <a:alphaModFix/>
                </a:blip>
                <a:stretch>
                  <a:fillRect/>
                </a:stretch>
              </a:blipFill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49" name="Google Shape;1249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50" name="Google Shape;1250;p116"/>
              <p:cNvSpPr/>
              <p:nvPr/>
            </p:nvSpPr>
            <p:spPr>
              <a:xfrm>
                <a:off x="8335538" y="1536366"/>
                <a:ext cx="515400" cy="183900"/>
              </a:xfrm>
              <a:prstGeom prst="ellipse">
                <a:avLst/>
              </a:prstGeom>
              <a:solidFill>
                <a:srgbClr val="D8D8D8"/>
              </a:solidFill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51" name="Google Shape;1251;p116"/>
              <p:cNvSpPr txBox="1"/>
              <p:nvPr/>
            </p:nvSpPr>
            <p:spPr>
              <a:xfrm rot="-5400000">
                <a:off x="8528300" y="1446131"/>
                <a:ext cx="129900" cy="36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1252" name="Google Shape;1252;p116"/>
          <p:cNvGrpSpPr/>
          <p:nvPr/>
        </p:nvGrpSpPr>
        <p:grpSpPr>
          <a:xfrm>
            <a:off x="11309579" y="8445479"/>
            <a:ext cx="2199413" cy="1294477"/>
            <a:chOff x="3898309" y="3150278"/>
            <a:chExt cx="886098" cy="521519"/>
          </a:xfrm>
        </p:grpSpPr>
        <p:sp>
          <p:nvSpPr>
            <p:cNvPr id="1253" name="Google Shape;1253;p116"/>
            <p:cNvSpPr/>
            <p:nvPr/>
          </p:nvSpPr>
          <p:spPr>
            <a:xfrm>
              <a:off x="4255769" y="3365805"/>
              <a:ext cx="179700" cy="95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933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</p:txBody>
        </p:sp>
        <p:sp>
          <p:nvSpPr>
            <p:cNvPr id="1254" name="Google Shape;1254;p116"/>
            <p:cNvSpPr txBox="1"/>
            <p:nvPr/>
          </p:nvSpPr>
          <p:spPr>
            <a:xfrm rot="-5400000">
              <a:off x="4309900" y="3335388"/>
              <a:ext cx="47700" cy="15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121867" rIns="243800" bIns="121867" anchor="ctr" anchorCtr="1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55" name="Google Shape;1255;p116"/>
            <p:cNvSpPr/>
            <p:nvPr/>
          </p:nvSpPr>
          <p:spPr>
            <a:xfrm rot="-5400000">
              <a:off x="4476157" y="3555096"/>
              <a:ext cx="139200" cy="942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6F6F6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933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</p:txBody>
        </p:sp>
        <p:sp>
          <p:nvSpPr>
            <p:cNvPr id="1256" name="Google Shape;1256;p116"/>
            <p:cNvSpPr txBox="1"/>
            <p:nvPr/>
          </p:nvSpPr>
          <p:spPr>
            <a:xfrm rot="10800000">
              <a:off x="4522091" y="3555982"/>
              <a:ext cx="47100" cy="1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121867" rIns="243800" bIns="121867" anchor="ctr" anchorCtr="1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57" name="Google Shape;1257;p116"/>
            <p:cNvSpPr/>
            <p:nvPr/>
          </p:nvSpPr>
          <p:spPr>
            <a:xfrm rot="5400000">
              <a:off x="4472445" y="3172802"/>
              <a:ext cx="139200" cy="942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6F6F6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933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</p:txBody>
        </p:sp>
        <p:sp>
          <p:nvSpPr>
            <p:cNvPr id="1258" name="Google Shape;1258;p116"/>
            <p:cNvSpPr txBox="1"/>
            <p:nvPr/>
          </p:nvSpPr>
          <p:spPr>
            <a:xfrm>
              <a:off x="4518587" y="3150278"/>
              <a:ext cx="47100" cy="1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121867" rIns="243800" bIns="121867" anchor="ctr" anchorCtr="1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59" name="Google Shape;1259;p116"/>
            <p:cNvSpPr/>
            <p:nvPr/>
          </p:nvSpPr>
          <p:spPr>
            <a:xfrm rot="10800000">
              <a:off x="4645207" y="3360902"/>
              <a:ext cx="139200" cy="942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6F6F6F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933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</p:txBody>
        </p:sp>
        <p:sp>
          <p:nvSpPr>
            <p:cNvPr id="1260" name="Google Shape;1260;p116"/>
            <p:cNvSpPr txBox="1"/>
            <p:nvPr/>
          </p:nvSpPr>
          <p:spPr>
            <a:xfrm rot="5400000">
              <a:off x="4702953" y="3350189"/>
              <a:ext cx="47100" cy="1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121867" rIns="243800" bIns="121867" anchor="ctr" anchorCtr="1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1261" name="Google Shape;1261;p116"/>
            <p:cNvGrpSpPr/>
            <p:nvPr/>
          </p:nvGrpSpPr>
          <p:grpSpPr>
            <a:xfrm>
              <a:off x="4457396" y="3317025"/>
              <a:ext cx="164380" cy="191751"/>
              <a:chOff x="8332174" y="1536366"/>
              <a:chExt cx="518875" cy="602044"/>
            </a:xfrm>
          </p:grpSpPr>
          <p:sp>
            <p:nvSpPr>
              <p:cNvPr id="1262" name="Google Shape;1262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10">
                  <a:alphaModFix/>
                </a:blip>
                <a:stretch>
                  <a:fillRect/>
                </a:stretch>
              </a:blip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63" name="Google Shape;1263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64" name="Google Shape;1264;p116"/>
              <p:cNvSpPr/>
              <p:nvPr/>
            </p:nvSpPr>
            <p:spPr>
              <a:xfrm>
                <a:off x="8335949" y="1536366"/>
                <a:ext cx="515100" cy="183300"/>
              </a:xfrm>
              <a:prstGeom prst="ellipse">
                <a:avLst/>
              </a:prstGeom>
              <a:solidFill>
                <a:srgbClr val="D8D8D8"/>
              </a:solid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65" name="Google Shape;1265;p116"/>
              <p:cNvSpPr txBox="1"/>
              <p:nvPr/>
            </p:nvSpPr>
            <p:spPr>
              <a:xfrm rot="-5400000">
                <a:off x="8528640" y="1445811"/>
                <a:ext cx="129600" cy="36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266" name="Google Shape;1266;p116"/>
            <p:cNvGrpSpPr/>
            <p:nvPr/>
          </p:nvGrpSpPr>
          <p:grpSpPr>
            <a:xfrm>
              <a:off x="3898309" y="3203918"/>
              <a:ext cx="371471" cy="431102"/>
              <a:chOff x="8332174" y="1536366"/>
              <a:chExt cx="518741" cy="602013"/>
            </a:xfrm>
          </p:grpSpPr>
          <p:sp>
            <p:nvSpPr>
              <p:cNvPr id="1267" name="Google Shape;1267;p116"/>
              <p:cNvSpPr/>
              <p:nvPr/>
            </p:nvSpPr>
            <p:spPr>
              <a:xfrm>
                <a:off x="8332191" y="1544679"/>
                <a:ext cx="515400" cy="5937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8">
                  <a:alphaModFix/>
                </a:blip>
                <a:stretch>
                  <a:fillRect/>
                </a:stretch>
              </a:blipFill>
              <a:ln w="9525" cap="flat" cmpd="sng">
                <a:solidFill>
                  <a:srgbClr val="BE3B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68" name="Google Shape;1268;p116"/>
              <p:cNvSpPr txBox="1"/>
              <p:nvPr/>
            </p:nvSpPr>
            <p:spPr>
              <a:xfrm rot="-5400000">
                <a:off x="8389774" y="1616037"/>
                <a:ext cx="400200" cy="5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69" name="Google Shape;1269;p116"/>
              <p:cNvSpPr/>
              <p:nvPr/>
            </p:nvSpPr>
            <p:spPr>
              <a:xfrm>
                <a:off x="8335516" y="1536366"/>
                <a:ext cx="515400" cy="184500"/>
              </a:xfrm>
              <a:prstGeom prst="ellipse">
                <a:avLst/>
              </a:prstGeom>
              <a:solidFill>
                <a:srgbClr val="FEB898"/>
              </a:solidFill>
              <a:ln w="9525" cap="flat" cmpd="sng">
                <a:solidFill>
                  <a:srgbClr val="BE3B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70" name="Google Shape;1270;p116"/>
              <p:cNvSpPr txBox="1"/>
              <p:nvPr/>
            </p:nvSpPr>
            <p:spPr>
              <a:xfrm rot="-5400000">
                <a:off x="8527978" y="1446382"/>
                <a:ext cx="130500" cy="36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1271" name="Google Shape;1271;p116"/>
          <p:cNvGrpSpPr/>
          <p:nvPr/>
        </p:nvGrpSpPr>
        <p:grpSpPr>
          <a:xfrm>
            <a:off x="11302763" y="10428808"/>
            <a:ext cx="2205253" cy="1396213"/>
            <a:chOff x="3090687" y="5262537"/>
            <a:chExt cx="1454142" cy="922120"/>
          </a:xfrm>
        </p:grpSpPr>
        <p:sp>
          <p:nvSpPr>
            <p:cNvPr id="1272" name="Google Shape;1272;p116"/>
            <p:cNvSpPr/>
            <p:nvPr/>
          </p:nvSpPr>
          <p:spPr>
            <a:xfrm rot="10800000" flipH="1">
              <a:off x="3912780" y="5515167"/>
              <a:ext cx="600000" cy="602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289" y="29459"/>
                  </a:moveTo>
                  <a:lnTo>
                    <a:pt x="17289" y="29459"/>
                  </a:lnTo>
                  <a:cubicBezTo>
                    <a:pt x="28985" y="13090"/>
                    <a:pt x="49002" y="4844"/>
                    <a:pt x="68829" y="8228"/>
                  </a:cubicBezTo>
                  <a:cubicBezTo>
                    <a:pt x="88657" y="11612"/>
                    <a:pt x="104808" y="26031"/>
                    <a:pt x="110417" y="45354"/>
                  </a:cubicBezTo>
                  <a:lnTo>
                    <a:pt x="117554" y="45354"/>
                  </a:lnTo>
                  <a:lnTo>
                    <a:pt x="105000" y="60000"/>
                  </a:lnTo>
                  <a:lnTo>
                    <a:pt x="87554" y="45354"/>
                  </a:lnTo>
                  <a:lnTo>
                    <a:pt x="94531" y="45354"/>
                  </a:lnTo>
                  <a:lnTo>
                    <a:pt x="94531" y="45354"/>
                  </a:lnTo>
                  <a:cubicBezTo>
                    <a:pt x="89238" y="32833"/>
                    <a:pt x="77601" y="24155"/>
                    <a:pt x="64106" y="22666"/>
                  </a:cubicBezTo>
                  <a:cubicBezTo>
                    <a:pt x="50612" y="21178"/>
                    <a:pt x="37368" y="27110"/>
                    <a:pt x="29480" y="38176"/>
                  </a:cubicBezTo>
                  <a:close/>
                </a:path>
              </a:pathLst>
            </a:custGeom>
            <a:solidFill>
              <a:srgbClr val="BE3B00">
                <a:alpha val="62350"/>
              </a:srgbClr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933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</p:txBody>
        </p:sp>
        <p:sp>
          <p:nvSpPr>
            <p:cNvPr id="1273" name="Google Shape;1273;p116"/>
            <p:cNvSpPr txBox="1"/>
            <p:nvPr/>
          </p:nvSpPr>
          <p:spPr>
            <a:xfrm rot="5400000" flipH="1">
              <a:off x="4026309" y="5630939"/>
              <a:ext cx="3729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121867" rIns="243800" bIns="121867" anchor="ctr" anchorCtr="1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74" name="Google Shape;1274;p116"/>
            <p:cNvSpPr/>
            <p:nvPr/>
          </p:nvSpPr>
          <p:spPr>
            <a:xfrm rot="4388347" flipH="1">
              <a:off x="3382959" y="5383125"/>
              <a:ext cx="600933" cy="60159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08" y="77236"/>
                  </a:moveTo>
                  <a:cubicBezTo>
                    <a:pt x="4146" y="59207"/>
                    <a:pt x="8155" y="39198"/>
                    <a:pt x="20880" y="24976"/>
                  </a:cubicBezTo>
                  <a:cubicBezTo>
                    <a:pt x="33604" y="10754"/>
                    <a:pt x="53040" y="4557"/>
                    <a:pt x="71645" y="8790"/>
                  </a:cubicBezTo>
                  <a:cubicBezTo>
                    <a:pt x="90250" y="13024"/>
                    <a:pt x="105094" y="27022"/>
                    <a:pt x="110416" y="45351"/>
                  </a:cubicBezTo>
                  <a:lnTo>
                    <a:pt x="117553" y="45351"/>
                  </a:lnTo>
                  <a:lnTo>
                    <a:pt x="105000" y="60000"/>
                  </a:lnTo>
                  <a:lnTo>
                    <a:pt x="87553" y="45351"/>
                  </a:lnTo>
                  <a:lnTo>
                    <a:pt x="94529" y="45351"/>
                  </a:lnTo>
                  <a:cubicBezTo>
                    <a:pt x="86640" y="26702"/>
                    <a:pt x="65405" y="17678"/>
                    <a:pt x="46531" y="24952"/>
                  </a:cubicBezTo>
                  <a:cubicBezTo>
                    <a:pt x="27656" y="32227"/>
                    <a:pt x="17942" y="53180"/>
                    <a:pt x="24573" y="72313"/>
                  </a:cubicBezTo>
                  <a:close/>
                </a:path>
              </a:pathLst>
            </a:custGeom>
            <a:solidFill>
              <a:srgbClr val="B8BABB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933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</p:txBody>
        </p:sp>
        <p:sp>
          <p:nvSpPr>
            <p:cNvPr id="1275" name="Google Shape;1275;p116"/>
            <p:cNvSpPr txBox="1"/>
            <p:nvPr/>
          </p:nvSpPr>
          <p:spPr>
            <a:xfrm rot="-1011504" flipH="1">
              <a:off x="3497071" y="5497925"/>
              <a:ext cx="372404" cy="37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121867" rIns="243800" bIns="121867" anchor="ctr" anchorCtr="1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1276" name="Google Shape;1276;p116"/>
            <p:cNvGrpSpPr/>
            <p:nvPr/>
          </p:nvGrpSpPr>
          <p:grpSpPr>
            <a:xfrm>
              <a:off x="3970372" y="5842762"/>
              <a:ext cx="294621" cy="341895"/>
              <a:chOff x="8332174" y="1534994"/>
              <a:chExt cx="519980" cy="603416"/>
            </a:xfrm>
          </p:grpSpPr>
          <p:sp>
            <p:nvSpPr>
              <p:cNvPr id="1277" name="Google Shape;1277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11">
                  <a:alphaModFix/>
                </a:blip>
                <a:stretch>
                  <a:fillRect/>
                </a:stretch>
              </a:blipFill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78" name="Google Shape;1278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79" name="Google Shape;1279;p116"/>
              <p:cNvSpPr/>
              <p:nvPr/>
            </p:nvSpPr>
            <p:spPr>
              <a:xfrm>
                <a:off x="8333755" y="1534994"/>
                <a:ext cx="518400" cy="185100"/>
              </a:xfrm>
              <a:prstGeom prst="ellipse">
                <a:avLst/>
              </a:prstGeom>
              <a:solidFill>
                <a:srgbClr val="D8D8D8"/>
              </a:solidFill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80" name="Google Shape;1280;p116"/>
              <p:cNvSpPr txBox="1"/>
              <p:nvPr/>
            </p:nvSpPr>
            <p:spPr>
              <a:xfrm rot="-5400000">
                <a:off x="8527555" y="1444345"/>
                <a:ext cx="130800" cy="36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281" name="Google Shape;1281;p116"/>
            <p:cNvGrpSpPr/>
            <p:nvPr/>
          </p:nvGrpSpPr>
          <p:grpSpPr>
            <a:xfrm>
              <a:off x="3852570" y="5796654"/>
              <a:ext cx="293238" cy="340735"/>
              <a:chOff x="8332174" y="1537043"/>
              <a:chExt cx="517540" cy="601367"/>
            </a:xfrm>
          </p:grpSpPr>
          <p:sp>
            <p:nvSpPr>
              <p:cNvPr id="1282" name="Google Shape;1282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11">
                  <a:alphaModFix/>
                </a:blip>
                <a:stretch>
                  <a:fillRect/>
                </a:stretch>
              </a:blipFill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83" name="Google Shape;1283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84" name="Google Shape;1284;p116"/>
              <p:cNvSpPr/>
              <p:nvPr/>
            </p:nvSpPr>
            <p:spPr>
              <a:xfrm>
                <a:off x="8334314" y="1537043"/>
                <a:ext cx="515400" cy="185100"/>
              </a:xfrm>
              <a:prstGeom prst="ellipse">
                <a:avLst/>
              </a:prstGeom>
              <a:solidFill>
                <a:srgbClr val="D8D8D8"/>
              </a:solidFill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85" name="Google Shape;1285;p116"/>
              <p:cNvSpPr txBox="1"/>
              <p:nvPr/>
            </p:nvSpPr>
            <p:spPr>
              <a:xfrm rot="-5400000">
                <a:off x="8526644" y="1447445"/>
                <a:ext cx="130800" cy="36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286" name="Google Shape;1286;p116"/>
            <p:cNvGrpSpPr/>
            <p:nvPr/>
          </p:nvGrpSpPr>
          <p:grpSpPr>
            <a:xfrm>
              <a:off x="3734779" y="5748956"/>
              <a:ext cx="293553" cy="341165"/>
              <a:chOff x="8332174" y="1536283"/>
              <a:chExt cx="518096" cy="602127"/>
            </a:xfrm>
          </p:grpSpPr>
          <p:sp>
            <p:nvSpPr>
              <p:cNvPr id="1287" name="Google Shape;1287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11">
                  <a:alphaModFix/>
                </a:blip>
                <a:stretch>
                  <a:fillRect/>
                </a:stretch>
              </a:blipFill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88" name="Google Shape;1288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89" name="Google Shape;1289;p116"/>
              <p:cNvSpPr/>
              <p:nvPr/>
            </p:nvSpPr>
            <p:spPr>
              <a:xfrm>
                <a:off x="8334870" y="1536283"/>
                <a:ext cx="515400" cy="185100"/>
              </a:xfrm>
              <a:prstGeom prst="ellipse">
                <a:avLst/>
              </a:prstGeom>
              <a:solidFill>
                <a:srgbClr val="D8D8D8"/>
              </a:solidFill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90" name="Google Shape;1290;p116"/>
              <p:cNvSpPr txBox="1"/>
              <p:nvPr/>
            </p:nvSpPr>
            <p:spPr>
              <a:xfrm rot="-5400000">
                <a:off x="8527194" y="1446695"/>
                <a:ext cx="130800" cy="36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291" name="Google Shape;1291;p116"/>
            <p:cNvGrpSpPr/>
            <p:nvPr/>
          </p:nvGrpSpPr>
          <p:grpSpPr>
            <a:xfrm>
              <a:off x="3616989" y="5701257"/>
              <a:ext cx="293869" cy="341596"/>
              <a:chOff x="8332174" y="1535523"/>
              <a:chExt cx="518654" cy="602887"/>
            </a:xfrm>
          </p:grpSpPr>
          <p:sp>
            <p:nvSpPr>
              <p:cNvPr id="1292" name="Google Shape;1292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11">
                  <a:alphaModFix/>
                </a:blip>
                <a:stretch>
                  <a:fillRect/>
                </a:stretch>
              </a:blipFill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93" name="Google Shape;1293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94" name="Google Shape;1294;p116"/>
              <p:cNvSpPr/>
              <p:nvPr/>
            </p:nvSpPr>
            <p:spPr>
              <a:xfrm>
                <a:off x="8335428" y="1535523"/>
                <a:ext cx="515400" cy="185100"/>
              </a:xfrm>
              <a:prstGeom prst="ellipse">
                <a:avLst/>
              </a:prstGeom>
              <a:solidFill>
                <a:srgbClr val="D8D8D8"/>
              </a:solid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95" name="Google Shape;1295;p116"/>
              <p:cNvSpPr txBox="1"/>
              <p:nvPr/>
            </p:nvSpPr>
            <p:spPr>
              <a:xfrm rot="-5400000">
                <a:off x="8527769" y="1445920"/>
                <a:ext cx="130800" cy="36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296" name="Google Shape;1296;p116"/>
            <p:cNvGrpSpPr/>
            <p:nvPr/>
          </p:nvGrpSpPr>
          <p:grpSpPr>
            <a:xfrm>
              <a:off x="3499198" y="5655150"/>
              <a:ext cx="294184" cy="340437"/>
              <a:chOff x="8332174" y="1537568"/>
              <a:chExt cx="519210" cy="600842"/>
            </a:xfrm>
          </p:grpSpPr>
          <p:sp>
            <p:nvSpPr>
              <p:cNvPr id="1297" name="Google Shape;1297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11">
                  <a:alphaModFix/>
                </a:blip>
                <a:stretch>
                  <a:fillRect/>
                </a:stretch>
              </a:blipFill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298" name="Google Shape;1298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99" name="Google Shape;1299;p116"/>
              <p:cNvSpPr/>
              <p:nvPr/>
            </p:nvSpPr>
            <p:spPr>
              <a:xfrm>
                <a:off x="8335984" y="1537568"/>
                <a:ext cx="515400" cy="185100"/>
              </a:xfrm>
              <a:prstGeom prst="ellipse">
                <a:avLst/>
              </a:prstGeom>
              <a:solidFill>
                <a:srgbClr val="D8D8D8"/>
              </a:solidFill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00" name="Google Shape;1300;p116"/>
              <p:cNvSpPr txBox="1"/>
              <p:nvPr/>
            </p:nvSpPr>
            <p:spPr>
              <a:xfrm rot="-5400000">
                <a:off x="8528319" y="1447970"/>
                <a:ext cx="130800" cy="36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01" name="Google Shape;1301;p116"/>
            <p:cNvGrpSpPr/>
            <p:nvPr/>
          </p:nvGrpSpPr>
          <p:grpSpPr>
            <a:xfrm>
              <a:off x="3381407" y="5607451"/>
              <a:ext cx="294612" cy="340868"/>
              <a:chOff x="8332174" y="1536808"/>
              <a:chExt cx="519965" cy="601602"/>
            </a:xfrm>
          </p:grpSpPr>
          <p:sp>
            <p:nvSpPr>
              <p:cNvPr id="1302" name="Google Shape;1302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11">
                  <a:alphaModFix/>
                </a:blip>
                <a:stretch>
                  <a:fillRect/>
                </a:stretch>
              </a:blipFill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03" name="Google Shape;1303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04" name="Google Shape;1304;p116"/>
              <p:cNvSpPr/>
              <p:nvPr/>
            </p:nvSpPr>
            <p:spPr>
              <a:xfrm>
                <a:off x="8333739" y="1536808"/>
                <a:ext cx="518400" cy="185100"/>
              </a:xfrm>
              <a:prstGeom prst="ellipse">
                <a:avLst/>
              </a:prstGeom>
              <a:solidFill>
                <a:srgbClr val="D8D8D8"/>
              </a:solidFill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05" name="Google Shape;1305;p116"/>
              <p:cNvSpPr txBox="1"/>
              <p:nvPr/>
            </p:nvSpPr>
            <p:spPr>
              <a:xfrm rot="-5400000">
                <a:off x="8527530" y="1446169"/>
                <a:ext cx="130800" cy="36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06" name="Google Shape;1306;p116"/>
            <p:cNvGrpSpPr/>
            <p:nvPr/>
          </p:nvGrpSpPr>
          <p:grpSpPr>
            <a:xfrm>
              <a:off x="3090687" y="5327721"/>
              <a:ext cx="495213" cy="573906"/>
              <a:chOff x="8332176" y="1536625"/>
              <a:chExt cx="518439" cy="600823"/>
            </a:xfrm>
          </p:grpSpPr>
          <p:sp>
            <p:nvSpPr>
              <p:cNvPr id="1307" name="Google Shape;1307;p116"/>
              <p:cNvSpPr/>
              <p:nvPr/>
            </p:nvSpPr>
            <p:spPr>
              <a:xfrm>
                <a:off x="8332191" y="1544948"/>
                <a:ext cx="515100" cy="5925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8">
                  <a:alphaModFix/>
                </a:blip>
                <a:stretch>
                  <a:fillRect/>
                </a:stretch>
              </a:blipFill>
              <a:ln w="952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08" name="Google Shape;1308;p116"/>
              <p:cNvSpPr txBox="1"/>
              <p:nvPr/>
            </p:nvSpPr>
            <p:spPr>
              <a:xfrm rot="-5400000">
                <a:off x="8390076" y="1615897"/>
                <a:ext cx="399300" cy="51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09" name="Google Shape;1309;p116"/>
              <p:cNvSpPr/>
              <p:nvPr/>
            </p:nvSpPr>
            <p:spPr>
              <a:xfrm>
                <a:off x="8335515" y="1536625"/>
                <a:ext cx="515100" cy="184800"/>
              </a:xfrm>
              <a:prstGeom prst="ellipse">
                <a:avLst/>
              </a:prstGeom>
              <a:solidFill>
                <a:srgbClr val="CFD0D1"/>
              </a:solidFill>
              <a:ln w="952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10" name="Google Shape;1310;p116"/>
              <p:cNvSpPr txBox="1"/>
              <p:nvPr/>
            </p:nvSpPr>
            <p:spPr>
              <a:xfrm rot="-5400000">
                <a:off x="8527804" y="1446982"/>
                <a:ext cx="130500" cy="36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11" name="Google Shape;1311;p116"/>
            <p:cNvGrpSpPr/>
            <p:nvPr/>
          </p:nvGrpSpPr>
          <p:grpSpPr>
            <a:xfrm>
              <a:off x="4120991" y="5262537"/>
              <a:ext cx="423837" cy="491375"/>
              <a:chOff x="8331250" y="1536366"/>
              <a:chExt cx="519599" cy="602397"/>
            </a:xfrm>
          </p:grpSpPr>
          <p:sp>
            <p:nvSpPr>
              <p:cNvPr id="1312" name="Google Shape;1312;p116"/>
              <p:cNvSpPr/>
              <p:nvPr/>
            </p:nvSpPr>
            <p:spPr>
              <a:xfrm>
                <a:off x="8331257" y="1544163"/>
                <a:ext cx="515700" cy="5946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12">
                  <a:alphaModFix/>
                </a:blip>
                <a:stretch>
                  <a:fillRect/>
                </a:stretch>
              </a:blipFill>
              <a:ln w="9525" cap="flat" cmpd="sng">
                <a:solidFill>
                  <a:srgbClr val="F7612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13" name="Google Shape;1313;p116"/>
              <p:cNvSpPr txBox="1"/>
              <p:nvPr/>
            </p:nvSpPr>
            <p:spPr>
              <a:xfrm rot="-5400000">
                <a:off x="8388550" y="1615791"/>
                <a:ext cx="4011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14" name="Google Shape;1314;p116"/>
              <p:cNvSpPr/>
              <p:nvPr/>
            </p:nvSpPr>
            <p:spPr>
              <a:xfrm>
                <a:off x="8335149" y="1536366"/>
                <a:ext cx="515700" cy="185100"/>
              </a:xfrm>
              <a:prstGeom prst="ellipse">
                <a:avLst/>
              </a:prstGeom>
              <a:solidFill>
                <a:srgbClr val="FEB898"/>
              </a:solidFill>
              <a:ln w="9525" cap="flat" cmpd="sng">
                <a:solidFill>
                  <a:srgbClr val="F7612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933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15" name="Google Shape;1315;p116"/>
              <p:cNvSpPr txBox="1"/>
              <p:nvPr/>
            </p:nvSpPr>
            <p:spPr>
              <a:xfrm rot="-5400000">
                <a:off x="8527657" y="1446607"/>
                <a:ext cx="130800" cy="36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1316" name="Google Shape;1316;p116"/>
          <p:cNvGrpSpPr/>
          <p:nvPr/>
        </p:nvGrpSpPr>
        <p:grpSpPr>
          <a:xfrm>
            <a:off x="5864791" y="6064337"/>
            <a:ext cx="4160653" cy="3995059"/>
            <a:chOff x="1201138" y="2488252"/>
            <a:chExt cx="1138200" cy="1092900"/>
          </a:xfrm>
        </p:grpSpPr>
        <p:sp>
          <p:nvSpPr>
            <p:cNvPr id="1317" name="Google Shape;1317;p116"/>
            <p:cNvSpPr/>
            <p:nvPr/>
          </p:nvSpPr>
          <p:spPr>
            <a:xfrm>
              <a:off x="1201138" y="2488252"/>
              <a:ext cx="1138200" cy="1092900"/>
            </a:xfrm>
            <a:prstGeom prst="roundRect">
              <a:avLst>
                <a:gd name="adj" fmla="val 0"/>
              </a:avLst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4267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</p:txBody>
        </p:sp>
        <p:sp>
          <p:nvSpPr>
            <p:cNvPr id="1318" name="Google Shape;1318;p116"/>
            <p:cNvSpPr/>
            <p:nvPr/>
          </p:nvSpPr>
          <p:spPr>
            <a:xfrm>
              <a:off x="1270166" y="2509203"/>
              <a:ext cx="9954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121867" rIns="243800" bIns="121867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>
                  <a:solidFill>
                    <a:srgbClr val="3A3A3A"/>
                  </a:solidFill>
                  <a:latin typeface="Inter-Regular"/>
                  <a:ea typeface="Inter-Regular"/>
                  <a:cs typeface="Inter-Regular"/>
                  <a:sym typeface="Inter-Regular"/>
                </a:rPr>
                <a:t>FlashArray Volumes</a:t>
              </a:r>
              <a:endParaRPr sz="48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>
                  <a:solidFill>
                    <a:srgbClr val="3A3A3A"/>
                  </a:solidFill>
                  <a:latin typeface="Inter-Regular"/>
                  <a:ea typeface="Inter-Regular"/>
                  <a:cs typeface="Inter-Regular"/>
                  <a:sym typeface="Inter-Regular"/>
                </a:rPr>
                <a:t>100% </a:t>
              </a:r>
              <a:r>
                <a:rPr lang="en-US" sz="2400">
                  <a:solidFill>
                    <a:srgbClr val="3A3A3A"/>
                  </a:solidFill>
                  <a:latin typeface="Inter-Regular"/>
                  <a:ea typeface="Inter-Regular"/>
                  <a:cs typeface="Inter-Regular"/>
                  <a:sym typeface="Inter-Regular"/>
                </a:rPr>
                <a:t>METADATA</a:t>
              </a:r>
              <a:endParaRPr sz="2667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</p:txBody>
        </p:sp>
        <p:grpSp>
          <p:nvGrpSpPr>
            <p:cNvPr id="1319" name="Google Shape;1319;p116"/>
            <p:cNvGrpSpPr/>
            <p:nvPr/>
          </p:nvGrpSpPr>
          <p:grpSpPr>
            <a:xfrm>
              <a:off x="1518963" y="3293181"/>
              <a:ext cx="174991" cy="202467"/>
              <a:chOff x="8332174" y="1536366"/>
              <a:chExt cx="518645" cy="602044"/>
            </a:xfrm>
          </p:grpSpPr>
          <p:sp>
            <p:nvSpPr>
              <p:cNvPr id="1320" name="Google Shape;1320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13">
                  <a:alphaModFix/>
                </a:blip>
                <a:stretch>
                  <a:fillRect/>
                </a:stretch>
              </a:blip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21" name="Google Shape;1321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22" name="Google Shape;1322;p116"/>
              <p:cNvSpPr/>
              <p:nvPr/>
            </p:nvSpPr>
            <p:spPr>
              <a:xfrm>
                <a:off x="8335719" y="1536366"/>
                <a:ext cx="515100" cy="184200"/>
              </a:xfrm>
              <a:prstGeom prst="ellipse">
                <a:avLst/>
              </a:prstGeom>
              <a:solidFill>
                <a:srgbClr val="D8D8D8"/>
              </a:solid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23" name="Google Shape;1323;p116"/>
              <p:cNvSpPr txBox="1"/>
              <p:nvPr/>
            </p:nvSpPr>
            <p:spPr>
              <a:xfrm rot="-5400000">
                <a:off x="8528148" y="1446298"/>
                <a:ext cx="130200" cy="36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24" name="Google Shape;1324;p116"/>
            <p:cNvGrpSpPr/>
            <p:nvPr/>
          </p:nvGrpSpPr>
          <p:grpSpPr>
            <a:xfrm>
              <a:off x="1988070" y="2906261"/>
              <a:ext cx="174991" cy="203671"/>
              <a:chOff x="8332174" y="1536366"/>
              <a:chExt cx="518645" cy="602044"/>
            </a:xfrm>
          </p:grpSpPr>
          <p:sp>
            <p:nvSpPr>
              <p:cNvPr id="1325" name="Google Shape;1325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14">
                  <a:alphaModFix/>
                </a:blip>
                <a:stretch>
                  <a:fillRect/>
                </a:stretch>
              </a:blip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26" name="Google Shape;1326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27" name="Google Shape;1327;p116"/>
              <p:cNvSpPr/>
              <p:nvPr/>
            </p:nvSpPr>
            <p:spPr>
              <a:xfrm>
                <a:off x="8335719" y="1536366"/>
                <a:ext cx="515100" cy="183000"/>
              </a:xfrm>
              <a:prstGeom prst="ellipse">
                <a:avLst/>
              </a:prstGeom>
              <a:solidFill>
                <a:srgbClr val="D8D8D8"/>
              </a:solid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28" name="Google Shape;1328;p116"/>
              <p:cNvSpPr txBox="1"/>
              <p:nvPr/>
            </p:nvSpPr>
            <p:spPr>
              <a:xfrm rot="-5400000">
                <a:off x="8528598" y="1445830"/>
                <a:ext cx="129300" cy="36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29" name="Google Shape;1329;p116"/>
            <p:cNvGrpSpPr/>
            <p:nvPr/>
          </p:nvGrpSpPr>
          <p:grpSpPr>
            <a:xfrm>
              <a:off x="1899963" y="2906261"/>
              <a:ext cx="174991" cy="203671"/>
              <a:chOff x="8332174" y="1536366"/>
              <a:chExt cx="518645" cy="602044"/>
            </a:xfrm>
          </p:grpSpPr>
          <p:sp>
            <p:nvSpPr>
              <p:cNvPr id="1330" name="Google Shape;1330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14">
                  <a:alphaModFix/>
                </a:blip>
                <a:stretch>
                  <a:fillRect/>
                </a:stretch>
              </a:blip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31" name="Google Shape;1331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32" name="Google Shape;1332;p116"/>
              <p:cNvSpPr/>
              <p:nvPr/>
            </p:nvSpPr>
            <p:spPr>
              <a:xfrm>
                <a:off x="8335719" y="1536366"/>
                <a:ext cx="515100" cy="183000"/>
              </a:xfrm>
              <a:prstGeom prst="ellipse">
                <a:avLst/>
              </a:prstGeom>
              <a:solidFill>
                <a:srgbClr val="D8D8D8"/>
              </a:solid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33" name="Google Shape;1333;p116"/>
              <p:cNvSpPr txBox="1"/>
              <p:nvPr/>
            </p:nvSpPr>
            <p:spPr>
              <a:xfrm rot="-5400000">
                <a:off x="8528598" y="1445830"/>
                <a:ext cx="129300" cy="36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34" name="Google Shape;1334;p116"/>
            <p:cNvGrpSpPr/>
            <p:nvPr/>
          </p:nvGrpSpPr>
          <p:grpSpPr>
            <a:xfrm>
              <a:off x="1811858" y="2906261"/>
              <a:ext cx="174991" cy="203671"/>
              <a:chOff x="8332174" y="1536366"/>
              <a:chExt cx="518645" cy="602044"/>
            </a:xfrm>
          </p:grpSpPr>
          <p:sp>
            <p:nvSpPr>
              <p:cNvPr id="1335" name="Google Shape;1335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14">
                  <a:alphaModFix/>
                </a:blip>
                <a:stretch>
                  <a:fillRect/>
                </a:stretch>
              </a:blip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36" name="Google Shape;1336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37" name="Google Shape;1337;p116"/>
              <p:cNvSpPr/>
              <p:nvPr/>
            </p:nvSpPr>
            <p:spPr>
              <a:xfrm>
                <a:off x="8335719" y="1536366"/>
                <a:ext cx="515100" cy="183000"/>
              </a:xfrm>
              <a:prstGeom prst="ellipse">
                <a:avLst/>
              </a:prstGeom>
              <a:solidFill>
                <a:srgbClr val="D8D8D8"/>
              </a:solid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38" name="Google Shape;1338;p116"/>
              <p:cNvSpPr txBox="1"/>
              <p:nvPr/>
            </p:nvSpPr>
            <p:spPr>
              <a:xfrm rot="-5400000">
                <a:off x="8528598" y="1445830"/>
                <a:ext cx="129300" cy="36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39" name="Google Shape;1339;p116"/>
            <p:cNvGrpSpPr/>
            <p:nvPr/>
          </p:nvGrpSpPr>
          <p:grpSpPr>
            <a:xfrm>
              <a:off x="1723751" y="2906261"/>
              <a:ext cx="174991" cy="203671"/>
              <a:chOff x="8332174" y="1536366"/>
              <a:chExt cx="518645" cy="602044"/>
            </a:xfrm>
          </p:grpSpPr>
          <p:sp>
            <p:nvSpPr>
              <p:cNvPr id="1340" name="Google Shape;1340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14">
                  <a:alphaModFix/>
                </a:blip>
                <a:stretch>
                  <a:fillRect/>
                </a:stretch>
              </a:blip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41" name="Google Shape;1341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42" name="Google Shape;1342;p116"/>
              <p:cNvSpPr/>
              <p:nvPr/>
            </p:nvSpPr>
            <p:spPr>
              <a:xfrm>
                <a:off x="8335719" y="1536366"/>
                <a:ext cx="515100" cy="183000"/>
              </a:xfrm>
              <a:prstGeom prst="ellipse">
                <a:avLst/>
              </a:prstGeom>
              <a:solidFill>
                <a:srgbClr val="D8D8D8"/>
              </a:solid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43" name="Google Shape;1343;p116"/>
              <p:cNvSpPr txBox="1"/>
              <p:nvPr/>
            </p:nvSpPr>
            <p:spPr>
              <a:xfrm rot="-5400000">
                <a:off x="8528598" y="1445830"/>
                <a:ext cx="129300" cy="36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44" name="Google Shape;1344;p116"/>
            <p:cNvGrpSpPr/>
            <p:nvPr/>
          </p:nvGrpSpPr>
          <p:grpSpPr>
            <a:xfrm>
              <a:off x="1635645" y="2906261"/>
              <a:ext cx="174991" cy="203671"/>
              <a:chOff x="8332174" y="1536366"/>
              <a:chExt cx="518645" cy="602044"/>
            </a:xfrm>
          </p:grpSpPr>
          <p:sp>
            <p:nvSpPr>
              <p:cNvPr id="1345" name="Google Shape;1345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14">
                  <a:alphaModFix/>
                </a:blip>
                <a:stretch>
                  <a:fillRect/>
                </a:stretch>
              </a:blip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46" name="Google Shape;1346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47" name="Google Shape;1347;p116"/>
              <p:cNvSpPr/>
              <p:nvPr/>
            </p:nvSpPr>
            <p:spPr>
              <a:xfrm>
                <a:off x="8335719" y="1536366"/>
                <a:ext cx="515100" cy="183000"/>
              </a:xfrm>
              <a:prstGeom prst="ellipse">
                <a:avLst/>
              </a:prstGeom>
              <a:solidFill>
                <a:srgbClr val="D8D8D8"/>
              </a:solid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48" name="Google Shape;1348;p116"/>
              <p:cNvSpPr txBox="1"/>
              <p:nvPr/>
            </p:nvSpPr>
            <p:spPr>
              <a:xfrm rot="-5400000">
                <a:off x="8528598" y="1445830"/>
                <a:ext cx="129300" cy="36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49" name="Google Shape;1349;p116"/>
            <p:cNvGrpSpPr/>
            <p:nvPr/>
          </p:nvGrpSpPr>
          <p:grpSpPr>
            <a:xfrm>
              <a:off x="1547538" y="2906261"/>
              <a:ext cx="174991" cy="203671"/>
              <a:chOff x="8332174" y="1536366"/>
              <a:chExt cx="518645" cy="602044"/>
            </a:xfrm>
          </p:grpSpPr>
          <p:sp>
            <p:nvSpPr>
              <p:cNvPr id="1350" name="Google Shape;1350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14">
                  <a:alphaModFix/>
                </a:blip>
                <a:stretch>
                  <a:fillRect/>
                </a:stretch>
              </a:blip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51" name="Google Shape;1351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52" name="Google Shape;1352;p116"/>
              <p:cNvSpPr/>
              <p:nvPr/>
            </p:nvSpPr>
            <p:spPr>
              <a:xfrm>
                <a:off x="8335719" y="1536366"/>
                <a:ext cx="515100" cy="183000"/>
              </a:xfrm>
              <a:prstGeom prst="ellipse">
                <a:avLst/>
              </a:prstGeom>
              <a:solidFill>
                <a:srgbClr val="D8D8D8"/>
              </a:solid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53" name="Google Shape;1353;p116"/>
              <p:cNvSpPr txBox="1"/>
              <p:nvPr/>
            </p:nvSpPr>
            <p:spPr>
              <a:xfrm rot="-5400000">
                <a:off x="8528598" y="1445830"/>
                <a:ext cx="129300" cy="36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54" name="Google Shape;1354;p116"/>
            <p:cNvGrpSpPr/>
            <p:nvPr/>
          </p:nvGrpSpPr>
          <p:grpSpPr>
            <a:xfrm>
              <a:off x="1459433" y="2906261"/>
              <a:ext cx="174991" cy="203671"/>
              <a:chOff x="8332174" y="1536366"/>
              <a:chExt cx="518645" cy="602044"/>
            </a:xfrm>
          </p:grpSpPr>
          <p:sp>
            <p:nvSpPr>
              <p:cNvPr id="1355" name="Google Shape;1355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14">
                  <a:alphaModFix/>
                </a:blip>
                <a:stretch>
                  <a:fillRect/>
                </a:stretch>
              </a:blip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56" name="Google Shape;1356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57" name="Google Shape;1357;p116"/>
              <p:cNvSpPr/>
              <p:nvPr/>
            </p:nvSpPr>
            <p:spPr>
              <a:xfrm>
                <a:off x="8335719" y="1536366"/>
                <a:ext cx="515100" cy="183000"/>
              </a:xfrm>
              <a:prstGeom prst="ellipse">
                <a:avLst/>
              </a:prstGeom>
              <a:solidFill>
                <a:srgbClr val="D8D8D8"/>
              </a:solid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58" name="Google Shape;1358;p116"/>
              <p:cNvSpPr txBox="1"/>
              <p:nvPr/>
            </p:nvSpPr>
            <p:spPr>
              <a:xfrm rot="-5400000">
                <a:off x="8528598" y="1445830"/>
                <a:ext cx="129300" cy="36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59" name="Google Shape;1359;p116"/>
            <p:cNvGrpSpPr/>
            <p:nvPr/>
          </p:nvGrpSpPr>
          <p:grpSpPr>
            <a:xfrm>
              <a:off x="1305046" y="2799005"/>
              <a:ext cx="238094" cy="276159"/>
              <a:chOff x="8332174" y="1536366"/>
              <a:chExt cx="518610" cy="601784"/>
            </a:xfrm>
          </p:grpSpPr>
          <p:sp>
            <p:nvSpPr>
              <p:cNvPr id="1360" name="Google Shape;1360;p116"/>
              <p:cNvSpPr/>
              <p:nvPr/>
            </p:nvSpPr>
            <p:spPr>
              <a:xfrm>
                <a:off x="8332191" y="1544150"/>
                <a:ext cx="516000" cy="5940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15">
                  <a:alphaModFix/>
                </a:blip>
                <a:stretch>
                  <a:fillRect/>
                </a:stretch>
              </a:blipFill>
              <a:ln w="9525" cap="flat" cmpd="sng">
                <a:solidFill>
                  <a:srgbClr val="F7612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61" name="Google Shape;1361;p116"/>
              <p:cNvSpPr txBox="1"/>
              <p:nvPr/>
            </p:nvSpPr>
            <p:spPr>
              <a:xfrm rot="-5400000">
                <a:off x="8389924" y="1615499"/>
                <a:ext cx="4005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62" name="Google Shape;1362;p116"/>
              <p:cNvSpPr/>
              <p:nvPr/>
            </p:nvSpPr>
            <p:spPr>
              <a:xfrm>
                <a:off x="8334784" y="1536366"/>
                <a:ext cx="516000" cy="184200"/>
              </a:xfrm>
              <a:prstGeom prst="ellipse">
                <a:avLst/>
              </a:prstGeom>
              <a:solidFill>
                <a:srgbClr val="FEB898"/>
              </a:solidFill>
              <a:ln w="9525" cap="flat" cmpd="sng">
                <a:solidFill>
                  <a:srgbClr val="F7612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63" name="Google Shape;1363;p116"/>
              <p:cNvSpPr txBox="1"/>
              <p:nvPr/>
            </p:nvSpPr>
            <p:spPr>
              <a:xfrm rot="-5400000">
                <a:off x="8527810" y="1445928"/>
                <a:ext cx="130200" cy="36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64" name="Google Shape;1364;p116"/>
            <p:cNvGrpSpPr/>
            <p:nvPr/>
          </p:nvGrpSpPr>
          <p:grpSpPr>
            <a:xfrm>
              <a:off x="2059508" y="3309850"/>
              <a:ext cx="174991" cy="202467"/>
              <a:chOff x="8332174" y="1536366"/>
              <a:chExt cx="518645" cy="602044"/>
            </a:xfrm>
          </p:grpSpPr>
          <p:sp>
            <p:nvSpPr>
              <p:cNvPr id="1365" name="Google Shape;1365;p116"/>
              <p:cNvSpPr/>
              <p:nvPr/>
            </p:nvSpPr>
            <p:spPr>
              <a:xfrm>
                <a:off x="8332191" y="1544110"/>
                <a:ext cx="515700" cy="5943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13">
                  <a:alphaModFix/>
                </a:blip>
                <a:stretch>
                  <a:fillRect/>
                </a:stretch>
              </a:blip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66" name="Google Shape;1366;p116"/>
              <p:cNvSpPr txBox="1"/>
              <p:nvPr/>
            </p:nvSpPr>
            <p:spPr>
              <a:xfrm rot="-5400000">
                <a:off x="8389624" y="1615562"/>
                <a:ext cx="400800" cy="5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67" name="Google Shape;1367;p116"/>
              <p:cNvSpPr/>
              <p:nvPr/>
            </p:nvSpPr>
            <p:spPr>
              <a:xfrm>
                <a:off x="8335719" y="1536366"/>
                <a:ext cx="515100" cy="184200"/>
              </a:xfrm>
              <a:prstGeom prst="ellipse">
                <a:avLst/>
              </a:prstGeom>
              <a:solidFill>
                <a:srgbClr val="D8D8D8"/>
              </a:solidFill>
              <a:ln w="12700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68" name="Google Shape;1368;p116"/>
              <p:cNvSpPr txBox="1"/>
              <p:nvPr/>
            </p:nvSpPr>
            <p:spPr>
              <a:xfrm rot="-5400000">
                <a:off x="8528148" y="1446298"/>
                <a:ext cx="130200" cy="36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69" name="Google Shape;1369;p116"/>
            <p:cNvGrpSpPr/>
            <p:nvPr/>
          </p:nvGrpSpPr>
          <p:grpSpPr>
            <a:xfrm>
              <a:off x="1358640" y="3193102"/>
              <a:ext cx="238094" cy="276158"/>
              <a:chOff x="8332175" y="1536366"/>
              <a:chExt cx="518610" cy="601782"/>
            </a:xfrm>
          </p:grpSpPr>
          <p:sp>
            <p:nvSpPr>
              <p:cNvPr id="1370" name="Google Shape;1370;p116"/>
              <p:cNvSpPr/>
              <p:nvPr/>
            </p:nvSpPr>
            <p:spPr>
              <a:xfrm>
                <a:off x="8332191" y="1544148"/>
                <a:ext cx="516000" cy="5940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15">
                  <a:alphaModFix/>
                </a:blip>
                <a:stretch>
                  <a:fillRect/>
                </a:stretch>
              </a:blipFill>
              <a:ln w="952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71" name="Google Shape;1371;p116"/>
              <p:cNvSpPr txBox="1"/>
              <p:nvPr/>
            </p:nvSpPr>
            <p:spPr>
              <a:xfrm rot="-5400000">
                <a:off x="8389925" y="1615477"/>
                <a:ext cx="4005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72" name="Google Shape;1372;p116"/>
              <p:cNvSpPr/>
              <p:nvPr/>
            </p:nvSpPr>
            <p:spPr>
              <a:xfrm>
                <a:off x="8334785" y="1536366"/>
                <a:ext cx="516000" cy="184200"/>
              </a:xfrm>
              <a:prstGeom prst="ellipse">
                <a:avLst/>
              </a:prstGeom>
              <a:solidFill>
                <a:srgbClr val="CFD0D1"/>
              </a:solidFill>
              <a:ln w="952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73" name="Google Shape;1373;p116"/>
              <p:cNvSpPr txBox="1"/>
              <p:nvPr/>
            </p:nvSpPr>
            <p:spPr>
              <a:xfrm rot="-5400000">
                <a:off x="8527810" y="1445926"/>
                <a:ext cx="130200" cy="36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74" name="Google Shape;1374;p116"/>
            <p:cNvGrpSpPr/>
            <p:nvPr/>
          </p:nvGrpSpPr>
          <p:grpSpPr>
            <a:xfrm>
              <a:off x="1894421" y="3208580"/>
              <a:ext cx="238094" cy="276159"/>
              <a:chOff x="8332175" y="1536366"/>
              <a:chExt cx="518610" cy="601784"/>
            </a:xfrm>
          </p:grpSpPr>
          <p:sp>
            <p:nvSpPr>
              <p:cNvPr id="1375" name="Google Shape;1375;p116"/>
              <p:cNvSpPr/>
              <p:nvPr/>
            </p:nvSpPr>
            <p:spPr>
              <a:xfrm>
                <a:off x="8332191" y="1544150"/>
                <a:ext cx="516000" cy="594000"/>
              </a:xfrm>
              <a:prstGeom prst="can">
                <a:avLst>
                  <a:gd name="adj" fmla="val 25000"/>
                </a:avLst>
              </a:prstGeom>
              <a:blipFill rotWithShape="1">
                <a:blip r:embed="rId15">
                  <a:alphaModFix/>
                </a:blip>
                <a:stretch>
                  <a:fillRect/>
                </a:stretch>
              </a:blipFill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76" name="Google Shape;1376;p116"/>
              <p:cNvSpPr txBox="1"/>
              <p:nvPr/>
            </p:nvSpPr>
            <p:spPr>
              <a:xfrm rot="-5400000">
                <a:off x="8389925" y="1615500"/>
                <a:ext cx="4005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77" name="Google Shape;1377;p116"/>
              <p:cNvSpPr/>
              <p:nvPr/>
            </p:nvSpPr>
            <p:spPr>
              <a:xfrm>
                <a:off x="8334785" y="1536366"/>
                <a:ext cx="516000" cy="184200"/>
              </a:xfrm>
              <a:prstGeom prst="ellipse">
                <a:avLst/>
              </a:prstGeom>
              <a:solidFill>
                <a:srgbClr val="F2F3F3"/>
              </a:solidFill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4267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endParaRPr>
              </a:p>
            </p:txBody>
          </p:sp>
          <p:sp>
            <p:nvSpPr>
              <p:cNvPr id="1378" name="Google Shape;1378;p116"/>
              <p:cNvSpPr txBox="1"/>
              <p:nvPr/>
            </p:nvSpPr>
            <p:spPr>
              <a:xfrm rot="-5400000">
                <a:off x="8527810" y="1445927"/>
                <a:ext cx="130200" cy="36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43800" tIns="121867" rIns="243800" bIns="121867" anchor="ctr" anchorCtr="1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3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379" name="Google Shape;1379;p116"/>
          <p:cNvSpPr txBox="1"/>
          <p:nvPr/>
        </p:nvSpPr>
        <p:spPr>
          <a:xfrm>
            <a:off x="9867901" y="13716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73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6B775-2309-C84D-A5C6-6E19F51C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Full Landscape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765D7-20BC-D44C-93D8-30730AB79E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733"/>
              <a:t>of integration</a:t>
            </a:r>
            <a:endParaRPr lang="en-US" sz="3733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7F9CFFF-D796-8640-916B-AD77653F0E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5880334"/>
            <a:ext cx="24383320" cy="7836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861AAD-FD50-144E-A806-D73B7E601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0150" y="4595896"/>
            <a:ext cx="2536725" cy="386597"/>
          </a:xfrm>
          <a:prstGeom prst="rect">
            <a:avLst/>
          </a:prstGeom>
        </p:spPr>
      </p:pic>
      <p:pic>
        <p:nvPicPr>
          <p:cNvPr id="60" name="image131.png">
            <a:extLst>
              <a:ext uri="{FF2B5EF4-FFF2-40B4-BE49-F238E27FC236}">
                <a16:creationId xmlns:a16="http://schemas.microsoft.com/office/drawing/2014/main" id="{4D62DE4A-EB28-9F44-B938-394F574225B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528" y="3499101"/>
            <a:ext cx="2434517" cy="2423088"/>
          </a:xfrm>
          <a:prstGeom prst="rect">
            <a:avLst/>
          </a:prstGeom>
          <a:ln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9E411B-06AC-2E4B-9D7C-08E3EE021D9C}"/>
              </a:ext>
            </a:extLst>
          </p:cNvPr>
          <p:cNvCxnSpPr/>
          <p:nvPr/>
        </p:nvCxnSpPr>
        <p:spPr bwMode="auto">
          <a:xfrm flipH="1">
            <a:off x="1093695" y="5134985"/>
            <a:ext cx="10691" cy="8581016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67" name="image131.png">
            <a:extLst>
              <a:ext uri="{FF2B5EF4-FFF2-40B4-BE49-F238E27FC236}">
                <a16:creationId xmlns:a16="http://schemas.microsoft.com/office/drawing/2014/main" id="{CDC0FEA1-8E71-864F-9BEC-3AC7FA9E5A3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15267" y="3499101"/>
            <a:ext cx="2434517" cy="2423088"/>
          </a:xfrm>
          <a:prstGeom prst="rect">
            <a:avLst/>
          </a:prstGeom>
          <a:ln/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198E719-BF73-9B49-8A0E-AA1DF15D889D}"/>
              </a:ext>
            </a:extLst>
          </p:cNvPr>
          <p:cNvCxnSpPr>
            <a:cxnSpLocks/>
          </p:cNvCxnSpPr>
          <p:nvPr/>
        </p:nvCxnSpPr>
        <p:spPr bwMode="auto">
          <a:xfrm flipH="1">
            <a:off x="6126604" y="5116364"/>
            <a:ext cx="87603" cy="7721096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AB09F4F-1E84-6744-86E8-0997898744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873" y="4168938"/>
            <a:ext cx="3340760" cy="1228877"/>
          </a:xfrm>
          <a:prstGeom prst="rect">
            <a:avLst/>
          </a:prstGeom>
        </p:spPr>
      </p:pic>
      <p:pic>
        <p:nvPicPr>
          <p:cNvPr id="80" name="image131.png">
            <a:extLst>
              <a:ext uri="{FF2B5EF4-FFF2-40B4-BE49-F238E27FC236}">
                <a16:creationId xmlns:a16="http://schemas.microsoft.com/office/drawing/2014/main" id="{0C6CD4EE-BB51-D642-B36E-8FC0FFF14E1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65115" y="3499101"/>
            <a:ext cx="2434517" cy="2423088"/>
          </a:xfrm>
          <a:prstGeom prst="rect">
            <a:avLst/>
          </a:prstGeom>
          <a:ln/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80BCDED-6BC8-9445-A4AA-554E584ADC31}"/>
              </a:ext>
            </a:extLst>
          </p:cNvPr>
          <p:cNvCxnSpPr>
            <a:cxnSpLocks/>
          </p:cNvCxnSpPr>
          <p:nvPr/>
        </p:nvCxnSpPr>
        <p:spPr bwMode="auto">
          <a:xfrm>
            <a:off x="15448083" y="5134984"/>
            <a:ext cx="0" cy="5579632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1" name="image131.png">
            <a:extLst>
              <a:ext uri="{FF2B5EF4-FFF2-40B4-BE49-F238E27FC236}">
                <a16:creationId xmlns:a16="http://schemas.microsoft.com/office/drawing/2014/main" id="{CC9F5C76-BF14-4241-9E6F-4B4F1BEC956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60571" y="3499101"/>
            <a:ext cx="2434517" cy="2423088"/>
          </a:xfrm>
          <a:prstGeom prst="rect">
            <a:avLst/>
          </a:prstGeom>
          <a:ln/>
        </p:spPr>
      </p:pic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1F863F0-A059-8C45-80E1-CF7D3BE80999}"/>
              </a:ext>
            </a:extLst>
          </p:cNvPr>
          <p:cNvCxnSpPr>
            <a:cxnSpLocks/>
          </p:cNvCxnSpPr>
          <p:nvPr/>
        </p:nvCxnSpPr>
        <p:spPr bwMode="auto">
          <a:xfrm>
            <a:off x="20170597" y="5134986"/>
            <a:ext cx="0" cy="5206701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5" name="Picture 94">
            <a:extLst>
              <a:ext uri="{FF2B5EF4-FFF2-40B4-BE49-F238E27FC236}">
                <a16:creationId xmlns:a16="http://schemas.microsoft.com/office/drawing/2014/main" id="{A2DF06FE-A809-3C42-92B0-46B1DF03E2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1713" y="4714792"/>
            <a:ext cx="1277512" cy="402416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D36C2EA7-EA48-3E42-A35F-CE93BB20F7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695" y="4168938"/>
            <a:ext cx="1167043" cy="42562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4CB74EC-C05D-E143-99E8-A1A89C86170D}"/>
              </a:ext>
            </a:extLst>
          </p:cNvPr>
          <p:cNvSpPr/>
          <p:nvPr/>
        </p:nvSpPr>
        <p:spPr>
          <a:xfrm>
            <a:off x="21004703" y="4375841"/>
            <a:ext cx="18646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8A8D90"/>
                </a:solidFill>
                <a:latin typeface="Proxima Nova Black" panose="020B0503030502060204" pitchFamily="34" charset="0"/>
              </a:rPr>
              <a:t>HYBRID</a:t>
            </a:r>
            <a:endParaRPr lang="en-US" b="1" dirty="0">
              <a:solidFill>
                <a:srgbClr val="8A8D90"/>
              </a:solidFill>
              <a:latin typeface="Proxima Nova Black" panose="020B050303050206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3DD6EA2-0597-2D4B-B2C7-3EB1E134CB33}"/>
              </a:ext>
            </a:extLst>
          </p:cNvPr>
          <p:cNvSpPr/>
          <p:nvPr/>
        </p:nvSpPr>
        <p:spPr>
          <a:xfrm>
            <a:off x="1261241" y="5350477"/>
            <a:ext cx="4927928" cy="6297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VAAI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VVOLs / VASA / SPBM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vCENTER PLUGIN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vREALIZE AUTOMATION </a:t>
            </a:r>
            <a:r>
              <a:rPr lang="en-US" sz="2400" dirty="0" err="1">
                <a:solidFill>
                  <a:srgbClr val="585858"/>
                </a:solidFill>
                <a:latin typeface="Proxima Nova"/>
              </a:rPr>
              <a:t>XaaS</a:t>
            </a:r>
            <a:r>
              <a:rPr lang="en-US" sz="2400" dirty="0">
                <a:solidFill>
                  <a:srgbClr val="585858"/>
                </a:solidFill>
                <a:latin typeface="Proxima Nova"/>
              </a:rPr>
              <a:t> INTEGRATION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vREALIZE ORCHESTRATOR PLUGIN &amp; WORKFLOWS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 err="1">
                <a:solidFill>
                  <a:srgbClr val="585858"/>
                </a:solidFill>
                <a:latin typeface="Proxima Nova"/>
              </a:rPr>
              <a:t>vROPS</a:t>
            </a:r>
            <a:r>
              <a:rPr lang="en-US" sz="2400" dirty="0">
                <a:solidFill>
                  <a:srgbClr val="585858"/>
                </a:solidFill>
                <a:latin typeface="Proxima Nova"/>
              </a:rPr>
              <a:t> MANAGEMENT PACK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LOG INSIGHT CONTENT PACK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SRM STORAGE REPLICATION ADAPTOR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VMSC ACTIVECLUSTER CERT.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PRIVATE CLOUD VVD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b="1" dirty="0" err="1">
                <a:solidFill>
                  <a:srgbClr val="585858"/>
                </a:solidFill>
                <a:latin typeface="Proxima Nova"/>
              </a:rPr>
              <a:t>vSPHERE</a:t>
            </a:r>
            <a:r>
              <a:rPr lang="en-US" sz="2400" b="1" dirty="0">
                <a:solidFill>
                  <a:srgbClr val="585858"/>
                </a:solidFill>
                <a:latin typeface="Proxima Nova"/>
              </a:rPr>
              <a:t> 7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1E70DAD-9619-3A4B-8958-ACC23D13022C}"/>
              </a:ext>
            </a:extLst>
          </p:cNvPr>
          <p:cNvSpPr/>
          <p:nvPr/>
        </p:nvSpPr>
        <p:spPr>
          <a:xfrm>
            <a:off x="6289208" y="5350478"/>
            <a:ext cx="4172715" cy="389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SCVMM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ODX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AZURE EXPRESSROUTE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AZURE CLOUD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SMI-S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POWERSHELL TOOLKIT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VSS PROVIDER/REQUESTOR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SCOM MANAGEMENT PACK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EF1BE0C-C08D-E249-A940-BFFD11C6AC6E}"/>
              </a:ext>
            </a:extLst>
          </p:cNvPr>
          <p:cNvSpPr/>
          <p:nvPr/>
        </p:nvSpPr>
        <p:spPr>
          <a:xfrm>
            <a:off x="15615976" y="5350478"/>
            <a:ext cx="3542107" cy="290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DOCKER PLUGIN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KUBERNETES PLUGIN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OPENSHIFT RA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MESOSPHERE DVDCLI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DOCKER SWARM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b="1" dirty="0">
                <a:solidFill>
                  <a:srgbClr val="585858"/>
                </a:solidFill>
                <a:latin typeface="Proxima Nova"/>
              </a:rPr>
              <a:t>PORTWORX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5018EDF-7AA4-F14D-B985-E7C6118CFC75}"/>
              </a:ext>
            </a:extLst>
          </p:cNvPr>
          <p:cNvSpPr/>
          <p:nvPr/>
        </p:nvSpPr>
        <p:spPr>
          <a:xfrm>
            <a:off x="20313120" y="5350479"/>
            <a:ext cx="4232283" cy="1684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OPENCONNECT FOR AWS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OPENCONNECT FOR MS AZURE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CLOUDSNAP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0A0763CF-5683-0D4C-8851-E1D2694ED06C}"/>
              </a:ext>
            </a:extLst>
          </p:cNvPr>
          <p:cNvSpPr/>
          <p:nvPr/>
        </p:nvSpPr>
        <p:spPr>
          <a:xfrm>
            <a:off x="16338991" y="4405612"/>
            <a:ext cx="29482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8A8D90"/>
                </a:solidFill>
                <a:latin typeface="Proxima Nova Black" panose="020B0503030502060204" pitchFamily="34" charset="0"/>
              </a:rPr>
              <a:t>CONTAINERS</a:t>
            </a:r>
            <a:endParaRPr lang="en-US" b="1" dirty="0">
              <a:solidFill>
                <a:srgbClr val="8A8D90"/>
              </a:solidFill>
              <a:latin typeface="Proxima Nova Black" panose="020B050303050206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F7665F-0EA5-6547-8F1E-1E9E91086979}"/>
              </a:ext>
            </a:extLst>
          </p:cNvPr>
          <p:cNvGrpSpPr/>
          <p:nvPr/>
        </p:nvGrpSpPr>
        <p:grpSpPr>
          <a:xfrm rot="920689">
            <a:off x="18595496" y="911064"/>
            <a:ext cx="2018088" cy="2018088"/>
            <a:chOff x="7436086" y="225455"/>
            <a:chExt cx="756783" cy="756783"/>
          </a:xfrm>
        </p:grpSpPr>
        <p:sp>
          <p:nvSpPr>
            <p:cNvPr id="5" name="32-Point Star 4">
              <a:extLst>
                <a:ext uri="{FF2B5EF4-FFF2-40B4-BE49-F238E27FC236}">
                  <a16:creationId xmlns:a16="http://schemas.microsoft.com/office/drawing/2014/main" id="{6D96DC7A-7362-C944-A076-C9C62DF8DF97}"/>
                </a:ext>
              </a:extLst>
            </p:cNvPr>
            <p:cNvSpPr/>
            <p:nvPr/>
          </p:nvSpPr>
          <p:spPr bwMode="auto">
            <a:xfrm>
              <a:off x="7436086" y="225455"/>
              <a:ext cx="756783" cy="756783"/>
            </a:xfrm>
            <a:prstGeom prst="star32">
              <a:avLst>
                <a:gd name="adj" fmla="val 43844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4876861" eaLnBrk="1"/>
              <a:endParaRPr lang="en-US" sz="9600"/>
            </a:p>
          </p:txBody>
        </p:sp>
        <p:pic>
          <p:nvPicPr>
            <p:cNvPr id="24" name="image110.png">
              <a:extLst>
                <a:ext uri="{FF2B5EF4-FFF2-40B4-BE49-F238E27FC236}">
                  <a16:creationId xmlns:a16="http://schemas.microsoft.com/office/drawing/2014/main" id="{C6D933FD-93B5-0847-87A7-E6F6624FD90C}"/>
                </a:ext>
              </a:extLst>
            </p:cNvPr>
            <p:cNvPicPr/>
            <p:nvPr/>
          </p:nvPicPr>
          <p:blipFill rotWithShape="1">
            <a:blip r:embed="rId9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73335" y="374772"/>
              <a:ext cx="482279" cy="211663"/>
            </a:xfrm>
            <a:prstGeom prst="rect">
              <a:avLst/>
            </a:prstGeom>
            <a:ln/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4B1F231-8AC8-1A4B-BA24-B4BC716AFBF5}"/>
                </a:ext>
              </a:extLst>
            </p:cNvPr>
            <p:cNvSpPr/>
            <p:nvPr/>
          </p:nvSpPr>
          <p:spPr>
            <a:xfrm>
              <a:off x="7491504" y="622713"/>
              <a:ext cx="630100" cy="231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828823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133" dirty="0">
                  <a:solidFill>
                    <a:srgbClr val="FFFFFF"/>
                  </a:solidFill>
                  <a:latin typeface="Proxima Nova"/>
                </a:rPr>
                <a:t>PURE IS API</a:t>
              </a:r>
              <a:br>
                <a:rPr lang="en-US" sz="2133" dirty="0">
                  <a:solidFill>
                    <a:srgbClr val="FFFFFF"/>
                  </a:solidFill>
                  <a:latin typeface="Proxima Nova"/>
                </a:rPr>
              </a:br>
              <a:r>
                <a:rPr lang="en-US" sz="2133" dirty="0">
                  <a:solidFill>
                    <a:srgbClr val="FFFFFF"/>
                  </a:solidFill>
                  <a:latin typeface="Proxima Nova"/>
                </a:rPr>
                <a:t>FIRST!</a:t>
              </a:r>
              <a:endParaRPr lang="en-US" sz="2400" dirty="0">
                <a:solidFill>
                  <a:srgbClr val="FFFFFF"/>
                </a:solidFill>
                <a:latin typeface="Proxima Nova"/>
              </a:endParaRPr>
            </a:p>
          </p:txBody>
        </p:sp>
      </p:grpSp>
      <p:pic>
        <p:nvPicPr>
          <p:cNvPr id="30" name="image131.png">
            <a:extLst>
              <a:ext uri="{FF2B5EF4-FFF2-40B4-BE49-F238E27FC236}">
                <a16:creationId xmlns:a16="http://schemas.microsoft.com/office/drawing/2014/main" id="{CDC0FEA1-8E71-864F-9BEC-3AC7FA9E5A3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23806" y="3488344"/>
            <a:ext cx="2434517" cy="2423088"/>
          </a:xfrm>
          <a:prstGeom prst="rect">
            <a:avLst/>
          </a:prstGeom>
          <a:ln/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98E719-BF73-9B49-8A0E-AA1DF15D889D}"/>
              </a:ext>
            </a:extLst>
          </p:cNvPr>
          <p:cNvCxnSpPr>
            <a:cxnSpLocks/>
          </p:cNvCxnSpPr>
          <p:nvPr/>
        </p:nvCxnSpPr>
        <p:spPr bwMode="auto">
          <a:xfrm flipH="1">
            <a:off x="10835143" y="5105607"/>
            <a:ext cx="87603" cy="7721096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11E70DAD-9619-3A4B-8958-ACC23D13022C}"/>
              </a:ext>
            </a:extLst>
          </p:cNvPr>
          <p:cNvSpPr/>
          <p:nvPr/>
        </p:nvSpPr>
        <p:spPr>
          <a:xfrm>
            <a:off x="10997747" y="5339720"/>
            <a:ext cx="4172715" cy="3276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FULL IN-TREE CINDER DRIVER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FUEL PLUGIN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PYTHON SDK LIBRARY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OPENSTACK FOUNDATION CORPORATE SPONSOR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400" dirty="0">
                <a:solidFill>
                  <a:srgbClr val="585858"/>
                </a:solidFill>
                <a:latin typeface="Proxima Nova"/>
              </a:rPr>
              <a:t>CORE CINDER TEAM MEMBER</a:t>
            </a:r>
          </a:p>
        </p:txBody>
      </p:sp>
      <p:pic>
        <p:nvPicPr>
          <p:cNvPr id="34" name="Shape 189" descr="Image result for openstack logo"/>
          <p:cNvPicPr preferRelativeResize="0"/>
          <p:nvPr/>
        </p:nvPicPr>
        <p:blipFill rotWithShape="1">
          <a:blip r:embed="rId10" cstate="screen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46408" y="4174067"/>
            <a:ext cx="1269008" cy="1264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960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rapezoid 169"/>
          <p:cNvSpPr/>
          <p:nvPr/>
        </p:nvSpPr>
        <p:spPr bwMode="auto">
          <a:xfrm rot="10800000">
            <a:off x="12116932" y="4470609"/>
            <a:ext cx="1153000" cy="1825576"/>
          </a:xfrm>
          <a:prstGeom prst="trapezoid">
            <a:avLst>
              <a:gd name="adj" fmla="val 42667"/>
            </a:avLst>
          </a:prstGeom>
          <a:gradFill>
            <a:gsLst>
              <a:gs pos="37000">
                <a:schemeClr val="tx2">
                  <a:alpha val="24000"/>
                </a:schemeClr>
              </a:gs>
              <a:gs pos="81000">
                <a:schemeClr val="tx2"/>
              </a:gs>
            </a:gsLst>
            <a:lin ang="36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243840" tIns="243840" rIns="243840" bIns="24384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4876922" eaLnBrk="1">
              <a:defRPr/>
            </a:pPr>
            <a:endParaRPr lang="en-US" sz="96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673AE83-3486-FE47-9315-3AAC6F1F9B8B}"/>
              </a:ext>
            </a:extLst>
          </p:cNvPr>
          <p:cNvSpPr/>
          <p:nvPr/>
        </p:nvSpPr>
        <p:spPr bwMode="auto">
          <a:xfrm>
            <a:off x="11586043" y="2328399"/>
            <a:ext cx="2242613" cy="243268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4876861" eaLnBrk="1">
              <a:defRPr/>
            </a:pPr>
            <a:endParaRPr lang="en-US" sz="9600"/>
          </a:p>
        </p:txBody>
      </p:sp>
      <p:sp>
        <p:nvSpPr>
          <p:cNvPr id="4" name="Freeform 3"/>
          <p:cNvSpPr/>
          <p:nvPr/>
        </p:nvSpPr>
        <p:spPr>
          <a:xfrm>
            <a:off x="8009804" y="6182796"/>
            <a:ext cx="8466307" cy="5878184"/>
          </a:xfrm>
          <a:custGeom>
            <a:avLst/>
            <a:gdLst>
              <a:gd name="connsiteX0" fmla="*/ 948617 w 1564697"/>
              <a:gd name="connsiteY0" fmla="*/ 0 h 1086377"/>
              <a:gd name="connsiteX1" fmla="*/ 1099833 w 1564697"/>
              <a:gd name="connsiteY1" fmla="*/ 62636 h 1086377"/>
              <a:gd name="connsiteX2" fmla="*/ 1138899 w 1564697"/>
              <a:gd name="connsiteY2" fmla="*/ 120579 h 1086377"/>
              <a:gd name="connsiteX3" fmla="*/ 1146964 w 1564697"/>
              <a:gd name="connsiteY3" fmla="*/ 119766 h 1086377"/>
              <a:gd name="connsiteX4" fmla="*/ 1381381 w 1564697"/>
              <a:gd name="connsiteY4" fmla="*/ 275148 h 1086377"/>
              <a:gd name="connsiteX5" fmla="*/ 1399452 w 1564697"/>
              <a:gd name="connsiteY5" fmla="*/ 364655 h 1086377"/>
              <a:gd name="connsiteX6" fmla="*/ 1409315 w 1564697"/>
              <a:gd name="connsiteY6" fmla="*/ 367717 h 1086377"/>
              <a:gd name="connsiteX7" fmla="*/ 1564697 w 1564697"/>
              <a:gd name="connsiteY7" fmla="*/ 602134 h 1086377"/>
              <a:gd name="connsiteX8" fmla="*/ 1442208 w 1564697"/>
              <a:gd name="connsiteY8" fmla="*/ 819712 h 1086377"/>
              <a:gd name="connsiteX9" fmla="*/ 1372411 w 1564697"/>
              <a:gd name="connsiteY9" fmla="*/ 847115 h 1086377"/>
              <a:gd name="connsiteX10" fmla="*/ 1369125 w 1564697"/>
              <a:gd name="connsiteY10" fmla="*/ 863391 h 1086377"/>
              <a:gd name="connsiteX11" fmla="*/ 1134708 w 1564697"/>
              <a:gd name="connsiteY11" fmla="*/ 1018773 h 1086377"/>
              <a:gd name="connsiteX12" fmla="*/ 954813 w 1564697"/>
              <a:gd name="connsiteY12" fmla="*/ 944258 h 1086377"/>
              <a:gd name="connsiteX13" fmla="*/ 945659 w 1564697"/>
              <a:gd name="connsiteY13" fmla="*/ 930681 h 1086377"/>
              <a:gd name="connsiteX14" fmla="*/ 933416 w 1564697"/>
              <a:gd name="connsiteY14" fmla="*/ 950859 h 1086377"/>
              <a:gd name="connsiteX15" fmla="*/ 646057 w 1564697"/>
              <a:gd name="connsiteY15" fmla="*/ 1086377 h 1086377"/>
              <a:gd name="connsiteX16" fmla="*/ 302925 w 1564697"/>
              <a:gd name="connsiteY16" fmla="*/ 858934 h 1086377"/>
              <a:gd name="connsiteX17" fmla="*/ 302183 w 1564697"/>
              <a:gd name="connsiteY17" fmla="*/ 856543 h 1086377"/>
              <a:gd name="connsiteX18" fmla="*/ 299811 w 1564697"/>
              <a:gd name="connsiteY18" fmla="*/ 856543 h 1086377"/>
              <a:gd name="connsiteX19" fmla="*/ 299811 w 1564697"/>
              <a:gd name="connsiteY19" fmla="*/ 851967 h 1086377"/>
              <a:gd name="connsiteX20" fmla="*/ 254410 w 1564697"/>
              <a:gd name="connsiteY20" fmla="*/ 856544 h 1086377"/>
              <a:gd name="connsiteX21" fmla="*/ 0 w 1564697"/>
              <a:gd name="connsiteY21" fmla="*/ 602134 h 1086377"/>
              <a:gd name="connsiteX22" fmla="*/ 203137 w 1564697"/>
              <a:gd name="connsiteY22" fmla="*/ 352893 h 1086377"/>
              <a:gd name="connsiteX23" fmla="*/ 231859 w 1564697"/>
              <a:gd name="connsiteY23" fmla="*/ 349997 h 1086377"/>
              <a:gd name="connsiteX24" fmla="*/ 236988 w 1564697"/>
              <a:gd name="connsiteY24" fmla="*/ 299124 h 1086377"/>
              <a:gd name="connsiteX25" fmla="*/ 601819 w 1564697"/>
              <a:gd name="connsiteY25" fmla="*/ 1778 h 1086377"/>
              <a:gd name="connsiteX26" fmla="*/ 779325 w 1564697"/>
              <a:gd name="connsiteY26" fmla="*/ 46724 h 1086377"/>
              <a:gd name="connsiteX27" fmla="*/ 799615 w 1564697"/>
              <a:gd name="connsiteY27" fmla="*/ 61143 h 1086377"/>
              <a:gd name="connsiteX28" fmla="*/ 865376 w 1564697"/>
              <a:gd name="connsiteY28" fmla="*/ 16806 h 1086377"/>
              <a:gd name="connsiteX29" fmla="*/ 948617 w 1564697"/>
              <a:gd name="connsiteY29" fmla="*/ 0 h 108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64697" h="1086377">
                <a:moveTo>
                  <a:pt x="948617" y="0"/>
                </a:moveTo>
                <a:cubicBezTo>
                  <a:pt x="1007671" y="0"/>
                  <a:pt x="1061134" y="23936"/>
                  <a:pt x="1099833" y="62636"/>
                </a:cubicBezTo>
                <a:lnTo>
                  <a:pt x="1138899" y="120579"/>
                </a:lnTo>
                <a:lnTo>
                  <a:pt x="1146964" y="119766"/>
                </a:lnTo>
                <a:cubicBezTo>
                  <a:pt x="1252344" y="119766"/>
                  <a:pt x="1342760" y="183836"/>
                  <a:pt x="1381381" y="275148"/>
                </a:cubicBezTo>
                <a:lnTo>
                  <a:pt x="1399452" y="364655"/>
                </a:lnTo>
                <a:lnTo>
                  <a:pt x="1409315" y="367717"/>
                </a:lnTo>
                <a:cubicBezTo>
                  <a:pt x="1500627" y="406338"/>
                  <a:pt x="1564697" y="496754"/>
                  <a:pt x="1564697" y="602134"/>
                </a:cubicBezTo>
                <a:cubicBezTo>
                  <a:pt x="1564697" y="694342"/>
                  <a:pt x="1515643" y="775092"/>
                  <a:pt x="1442208" y="819712"/>
                </a:cubicBezTo>
                <a:lnTo>
                  <a:pt x="1372411" y="847115"/>
                </a:lnTo>
                <a:lnTo>
                  <a:pt x="1369125" y="863391"/>
                </a:lnTo>
                <a:cubicBezTo>
                  <a:pt x="1330504" y="954703"/>
                  <a:pt x="1240088" y="1018773"/>
                  <a:pt x="1134708" y="1018773"/>
                </a:cubicBezTo>
                <a:cubicBezTo>
                  <a:pt x="1064455" y="1018773"/>
                  <a:pt x="1000852" y="990297"/>
                  <a:pt x="954813" y="944258"/>
                </a:cubicBezTo>
                <a:lnTo>
                  <a:pt x="945659" y="930681"/>
                </a:lnTo>
                <a:lnTo>
                  <a:pt x="933416" y="950859"/>
                </a:lnTo>
                <a:cubicBezTo>
                  <a:pt x="865113" y="1033623"/>
                  <a:pt x="761746" y="1086377"/>
                  <a:pt x="646057" y="1086377"/>
                </a:cubicBezTo>
                <a:cubicBezTo>
                  <a:pt x="491805" y="1086377"/>
                  <a:pt x="359458" y="992593"/>
                  <a:pt x="302925" y="858934"/>
                </a:cubicBezTo>
                <a:lnTo>
                  <a:pt x="302183" y="856543"/>
                </a:lnTo>
                <a:lnTo>
                  <a:pt x="299811" y="856543"/>
                </a:lnTo>
                <a:lnTo>
                  <a:pt x="299811" y="851967"/>
                </a:lnTo>
                <a:lnTo>
                  <a:pt x="254410" y="856544"/>
                </a:lnTo>
                <a:cubicBezTo>
                  <a:pt x="113903" y="856544"/>
                  <a:pt x="0" y="742641"/>
                  <a:pt x="0" y="602134"/>
                </a:cubicBezTo>
                <a:cubicBezTo>
                  <a:pt x="0" y="479190"/>
                  <a:pt x="87207" y="376615"/>
                  <a:pt x="203137" y="352893"/>
                </a:cubicBezTo>
                <a:lnTo>
                  <a:pt x="231859" y="349997"/>
                </a:lnTo>
                <a:lnTo>
                  <a:pt x="236988" y="299124"/>
                </a:lnTo>
                <a:cubicBezTo>
                  <a:pt x="271712" y="129429"/>
                  <a:pt x="421859" y="1778"/>
                  <a:pt x="601819" y="1778"/>
                </a:cubicBezTo>
                <a:cubicBezTo>
                  <a:pt x="666091" y="1778"/>
                  <a:pt x="726559" y="18060"/>
                  <a:pt x="779325" y="46724"/>
                </a:cubicBezTo>
                <a:lnTo>
                  <a:pt x="799615" y="61143"/>
                </a:lnTo>
                <a:lnTo>
                  <a:pt x="865376" y="16806"/>
                </a:lnTo>
                <a:cubicBezTo>
                  <a:pt x="890961" y="5984"/>
                  <a:pt x="919090" y="0"/>
                  <a:pt x="948617" y="0"/>
                </a:cubicBezTo>
                <a:close/>
              </a:path>
            </a:pathLst>
          </a:custGeom>
          <a:blipFill dpi="0" rotWithShape="1">
            <a:blip r:embed="rId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7701"/>
            </a:stretch>
          </a:blipFill>
          <a:ln w="38100">
            <a:solidFill>
              <a:srgbClr val="FE5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828823">
              <a:defRPr/>
            </a:pPr>
            <a:endParaRPr lang="en-US" sz="8533">
              <a:solidFill>
                <a:srgbClr val="EFEFEF"/>
              </a:solidFill>
              <a:latin typeface="Proxima Nova Ligh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456373" y="9378000"/>
            <a:ext cx="1950107" cy="83715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1828823">
              <a:lnSpc>
                <a:spcPct val="80000"/>
              </a:lnSpc>
              <a:defRPr/>
            </a:pPr>
            <a:r>
              <a:rPr lang="en-US" sz="2400" b="1" dirty="0">
                <a:latin typeface="Proxima Nova Black" charset="0"/>
                <a:ea typeface="Proxima Nova Black" charset="0"/>
                <a:cs typeface="Proxima Nova Black" charset="0"/>
              </a:rPr>
              <a:t>&gt;16,000</a:t>
            </a:r>
          </a:p>
          <a:p>
            <a:pPr algn="ctr" defTabSz="1828823">
              <a:lnSpc>
                <a:spcPct val="80000"/>
              </a:lnSpc>
              <a:defRPr/>
            </a:pPr>
            <a:r>
              <a:rPr lang="en-US" sz="2400" b="1" dirty="0">
                <a:latin typeface="Proxima Nova Black" charset="0"/>
                <a:ea typeface="Proxima Nova Black" charset="0"/>
                <a:cs typeface="Proxima Nova Black" charset="0"/>
              </a:rPr>
              <a:t>ARRAYS</a:t>
            </a:r>
            <a:endParaRPr lang="en-US" sz="2400" dirty="0"/>
          </a:p>
        </p:txBody>
      </p:sp>
      <p:sp>
        <p:nvSpPr>
          <p:cNvPr id="60" name="TextBox 59"/>
          <p:cNvSpPr txBox="1"/>
          <p:nvPr/>
        </p:nvSpPr>
        <p:spPr>
          <a:xfrm>
            <a:off x="13648793" y="9378000"/>
            <a:ext cx="1834691" cy="85356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1828823">
              <a:lnSpc>
                <a:spcPct val="80000"/>
              </a:lnSpc>
              <a:defRPr/>
            </a:pPr>
            <a:r>
              <a:rPr lang="en-US" sz="2400" b="1" dirty="0">
                <a:latin typeface="Proxima Nova Black" charset="0"/>
                <a:ea typeface="Proxima Nova Black" charset="0"/>
                <a:cs typeface="Proxima Nova Black" charset="0"/>
              </a:rPr>
              <a:t>&gt;15 PBS</a:t>
            </a:r>
          </a:p>
          <a:p>
            <a:pPr algn="ctr" defTabSz="1828823">
              <a:lnSpc>
                <a:spcPct val="80000"/>
              </a:lnSpc>
              <a:defRPr/>
            </a:pPr>
            <a:r>
              <a:rPr lang="en-US" sz="2400" b="1" dirty="0">
                <a:latin typeface="Proxima Nova Black" charset="0"/>
                <a:ea typeface="Proxima Nova Black" charset="0"/>
                <a:cs typeface="Proxima Nova Black" charset="0"/>
              </a:rPr>
              <a:t>OF DATA</a:t>
            </a:r>
            <a:endParaRPr lang="en-US" sz="2400" dirty="0"/>
          </a:p>
        </p:txBody>
      </p:sp>
      <p:sp>
        <p:nvSpPr>
          <p:cNvPr id="62" name="TextBox 61"/>
          <p:cNvSpPr txBox="1"/>
          <p:nvPr/>
        </p:nvSpPr>
        <p:spPr>
          <a:xfrm>
            <a:off x="11413129" y="9378000"/>
            <a:ext cx="2326280" cy="85356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1828823">
              <a:lnSpc>
                <a:spcPct val="80000"/>
              </a:lnSpc>
              <a:defRPr/>
            </a:pPr>
            <a:r>
              <a:rPr lang="en-US" sz="2400" b="1">
                <a:latin typeface="Proxima Nova Black" charset="0"/>
                <a:ea typeface="Proxima Nova Black" charset="0"/>
                <a:cs typeface="Proxima Nova Black" charset="0"/>
              </a:rPr>
              <a:t>&gt;1B PROBES</a:t>
            </a:r>
            <a:br>
              <a:rPr lang="en-US" sz="2400" b="1">
                <a:latin typeface="Proxima Nova Black" charset="0"/>
                <a:ea typeface="Proxima Nova Black" charset="0"/>
                <a:cs typeface="Proxima Nova Black" charset="0"/>
              </a:rPr>
            </a:br>
            <a:r>
              <a:rPr lang="en-US" sz="2400" b="1">
                <a:latin typeface="Proxima Nova Black" charset="0"/>
                <a:ea typeface="Proxima Nova Black" charset="0"/>
                <a:cs typeface="Proxima Nova Black" charset="0"/>
              </a:rPr>
              <a:t>/ DAY</a:t>
            </a:r>
            <a:endParaRPr lang="en-US" sz="2400"/>
          </a:p>
        </p:txBody>
      </p:sp>
      <p:sp>
        <p:nvSpPr>
          <p:cNvPr id="168" name="Trapezoid 167"/>
          <p:cNvSpPr/>
          <p:nvPr/>
        </p:nvSpPr>
        <p:spPr bwMode="auto">
          <a:xfrm rot="6146208">
            <a:off x="5960326" y="7353979"/>
            <a:ext cx="1069269" cy="3259104"/>
          </a:xfrm>
          <a:prstGeom prst="trapezoid">
            <a:avLst>
              <a:gd name="adj" fmla="val 42667"/>
            </a:avLst>
          </a:prstGeom>
          <a:gradFill>
            <a:gsLst>
              <a:gs pos="37000">
                <a:schemeClr val="tx2">
                  <a:alpha val="24000"/>
                </a:schemeClr>
              </a:gs>
              <a:gs pos="81000">
                <a:schemeClr val="tx2"/>
              </a:gs>
            </a:gsLst>
            <a:lin ang="36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243840" tIns="243840" rIns="243840" bIns="24384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4876922" eaLnBrk="1">
              <a:defRPr/>
            </a:pPr>
            <a:endParaRPr lang="en-US" sz="9600"/>
          </a:p>
        </p:txBody>
      </p:sp>
      <p:sp>
        <p:nvSpPr>
          <p:cNvPr id="64" name="TextBox 63"/>
          <p:cNvSpPr txBox="1"/>
          <p:nvPr/>
        </p:nvSpPr>
        <p:spPr>
          <a:xfrm>
            <a:off x="610069" y="5823843"/>
            <a:ext cx="4634603" cy="83715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1828823">
              <a:lnSpc>
                <a:spcPct val="80000"/>
              </a:lnSpc>
              <a:defRPr/>
            </a:pPr>
            <a:r>
              <a:rPr lang="en-US" sz="2400" b="1">
                <a:latin typeface="Proxima Nova Black" charset="0"/>
                <a:ea typeface="Proxima Nova Black" charset="0"/>
                <a:cs typeface="Proxima Nova Black" charset="0"/>
              </a:rPr>
              <a:t>GLOBAL, MOBILE</a:t>
            </a:r>
            <a:br>
              <a:rPr lang="en-US" sz="2400" b="1">
                <a:latin typeface="Proxima Nova Black" charset="0"/>
                <a:ea typeface="Proxima Nova Black" charset="0"/>
                <a:cs typeface="Proxima Nova Black" charset="0"/>
              </a:rPr>
            </a:br>
            <a:r>
              <a:rPr lang="en-US" sz="2400" b="1">
                <a:latin typeface="Proxima Nova Black" charset="0"/>
                <a:ea typeface="Proxima Nova Black" charset="0"/>
                <a:cs typeface="Proxima Nova Black" charset="0"/>
              </a:rPr>
              <a:t>MONITORING &amp; REPORTING</a:t>
            </a:r>
            <a:endParaRPr lang="en-US" sz="2400"/>
          </a:p>
        </p:txBody>
      </p:sp>
      <p:sp>
        <p:nvSpPr>
          <p:cNvPr id="207" name="Trapezoid 206"/>
          <p:cNvSpPr/>
          <p:nvPr/>
        </p:nvSpPr>
        <p:spPr bwMode="auto">
          <a:xfrm rot="12807062">
            <a:off x="14911637" y="3971324"/>
            <a:ext cx="1385008" cy="3260893"/>
          </a:xfrm>
          <a:prstGeom prst="trapezoid">
            <a:avLst>
              <a:gd name="adj" fmla="val 42667"/>
            </a:avLst>
          </a:prstGeom>
          <a:gradFill>
            <a:gsLst>
              <a:gs pos="36000">
                <a:schemeClr val="tx2">
                  <a:alpha val="19000"/>
                </a:schemeClr>
              </a:gs>
              <a:gs pos="81000">
                <a:schemeClr val="tx2"/>
              </a:gs>
            </a:gsLst>
            <a:lin ang="36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243840" tIns="243840" rIns="243840" bIns="24384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4876922" eaLnBrk="1">
              <a:defRPr/>
            </a:pPr>
            <a:endParaRPr lang="en-US" sz="9600"/>
          </a:p>
        </p:txBody>
      </p:sp>
      <p:grpSp>
        <p:nvGrpSpPr>
          <p:cNvPr id="67" name="Group 66"/>
          <p:cNvGrpSpPr/>
          <p:nvPr/>
        </p:nvGrpSpPr>
        <p:grpSpPr>
          <a:xfrm>
            <a:off x="8110327" y="2123407"/>
            <a:ext cx="2517912" cy="4379288"/>
            <a:chOff x="3041372" y="796277"/>
            <a:chExt cx="944217" cy="1642233"/>
          </a:xfrm>
        </p:grpSpPr>
        <p:sp>
          <p:nvSpPr>
            <p:cNvPr id="173" name="Trapezoid 172"/>
            <p:cNvSpPr/>
            <p:nvPr/>
          </p:nvSpPr>
          <p:spPr bwMode="auto">
            <a:xfrm rot="9186202">
              <a:off x="3419382" y="1573438"/>
              <a:ext cx="510239" cy="865072"/>
            </a:xfrm>
            <a:prstGeom prst="trapezoid">
              <a:avLst>
                <a:gd name="adj" fmla="val 42667"/>
              </a:avLst>
            </a:prstGeom>
            <a:gradFill>
              <a:gsLst>
                <a:gs pos="37000">
                  <a:schemeClr val="tx2">
                    <a:alpha val="24000"/>
                  </a:schemeClr>
                </a:gs>
                <a:gs pos="81000">
                  <a:schemeClr val="tx2"/>
                </a:gs>
              </a:gsLst>
              <a:lin ang="36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243840" tIns="243840" rIns="243840" bIns="24384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4876922" eaLnBrk="1">
                <a:defRPr/>
              </a:pPr>
              <a:endParaRPr lang="en-US" sz="960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141247" y="796277"/>
              <a:ext cx="732894" cy="20928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defTabSz="1828823">
                <a:lnSpc>
                  <a:spcPct val="80000"/>
                </a:lnSpc>
                <a:defRPr/>
              </a:pPr>
              <a:r>
                <a:rPr lang="en-US" sz="2400" b="1">
                  <a:latin typeface="Proxima Nova Black" charset="0"/>
                  <a:ea typeface="Proxima Nova Black" charset="0"/>
                  <a:cs typeface="Proxima Nova Black" charset="0"/>
                </a:rPr>
                <a:t>SEV 1</a:t>
              </a:r>
              <a:endParaRPr lang="en-US" sz="240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3041372" y="983971"/>
              <a:ext cx="944217" cy="912850"/>
              <a:chOff x="2862470" y="596350"/>
              <a:chExt cx="944217" cy="912850"/>
            </a:xfrm>
          </p:grpSpPr>
          <p:sp>
            <p:nvSpPr>
              <p:cNvPr id="41" name="Rounded Rectangle 40"/>
              <p:cNvSpPr/>
              <p:nvPr/>
            </p:nvSpPr>
            <p:spPr bwMode="auto">
              <a:xfrm>
                <a:off x="2862470" y="609752"/>
                <a:ext cx="944217" cy="899448"/>
              </a:xfrm>
              <a:prstGeom prst="roundRect">
                <a:avLst/>
              </a:prstGeom>
              <a:solidFill>
                <a:schemeClr val="bg2"/>
              </a:solidFill>
              <a:ln w="127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876861" eaLnBrk="1">
                  <a:defRPr/>
                </a:pPr>
                <a:endParaRPr lang="en-US" sz="9600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3017332" y="1240255"/>
                <a:ext cx="623889" cy="2092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 defTabSz="1828823">
                  <a:lnSpc>
                    <a:spcPct val="80000"/>
                  </a:lnSpc>
                  <a:defRPr/>
                </a:pPr>
                <a:r>
                  <a:rPr lang="en-US" sz="2400" b="1">
                    <a:latin typeface="Proxima Nova Black" charset="0"/>
                    <a:ea typeface="Proxima Nova Black" charset="0"/>
                    <a:cs typeface="Proxima Nova Black" charset="0"/>
                  </a:rPr>
                  <a:t>MINUTE SLA</a:t>
                </a:r>
                <a:endParaRPr lang="en-US" sz="240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862470" y="596350"/>
                <a:ext cx="741309" cy="7732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828823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800">
                    <a:solidFill>
                      <a:srgbClr val="FE5000"/>
                    </a:solidFill>
                    <a:latin typeface="Proxima Nova Black"/>
                  </a:rPr>
                  <a:t>15</a:t>
                </a:r>
                <a:endParaRPr lang="en-US" sz="2400" b="1">
                  <a:latin typeface="Proxima Nova Black" charset="0"/>
                  <a:ea typeface="Proxima Nova Black" charset="0"/>
                  <a:cs typeface="Proxima Nova Black" charset="0"/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4616697" y="2801410"/>
            <a:ext cx="3628024" cy="5960173"/>
            <a:chOff x="1731261" y="1050528"/>
            <a:chExt cx="1360509" cy="2235065"/>
          </a:xfrm>
        </p:grpSpPr>
        <p:sp>
          <p:nvSpPr>
            <p:cNvPr id="195" name="Trapezoid 194"/>
            <p:cNvSpPr/>
            <p:nvPr/>
          </p:nvSpPr>
          <p:spPr bwMode="auto">
            <a:xfrm rot="8239647">
              <a:off x="2572392" y="1631013"/>
              <a:ext cx="519378" cy="1654580"/>
            </a:xfrm>
            <a:prstGeom prst="trapezoid">
              <a:avLst>
                <a:gd name="adj" fmla="val 42667"/>
              </a:avLst>
            </a:prstGeom>
            <a:gradFill>
              <a:gsLst>
                <a:gs pos="36000">
                  <a:schemeClr val="tx2">
                    <a:alpha val="19000"/>
                  </a:schemeClr>
                </a:gs>
                <a:gs pos="81000">
                  <a:schemeClr val="tx2"/>
                </a:gs>
              </a:gsLst>
              <a:lin ang="36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243840" tIns="243840" rIns="243840" bIns="24384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4876922" eaLnBrk="1">
                <a:defRPr/>
              </a:pPr>
              <a:endParaRPr lang="en-US" sz="960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31261" y="1295078"/>
              <a:ext cx="1006819" cy="1006819"/>
            </a:xfrm>
            <a:prstGeom prst="rect">
              <a:avLst/>
            </a:prstGeom>
          </p:spPr>
        </p:pic>
        <p:sp>
          <p:nvSpPr>
            <p:cNvPr id="189" name="TextBox 188"/>
            <p:cNvSpPr txBox="1"/>
            <p:nvPr/>
          </p:nvSpPr>
          <p:spPr>
            <a:xfrm>
              <a:off x="1833906" y="1050528"/>
              <a:ext cx="732894" cy="20928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defTabSz="1828823">
                <a:lnSpc>
                  <a:spcPct val="80000"/>
                </a:lnSpc>
                <a:defRPr/>
              </a:pPr>
              <a:r>
                <a:rPr lang="en-US" sz="2400" b="1">
                  <a:latin typeface="Proxima Nova Black" charset="0"/>
                  <a:ea typeface="Proxima Nova Black" charset="0"/>
                  <a:cs typeface="Proxima Nova Black" charset="0"/>
                </a:rPr>
                <a:t>INSTANT L2</a:t>
              </a:r>
              <a:br>
                <a:rPr lang="en-US" sz="2400" b="1">
                  <a:latin typeface="Proxima Nova Black" charset="0"/>
                  <a:ea typeface="Proxima Nova Black" charset="0"/>
                  <a:cs typeface="Proxima Nova Black" charset="0"/>
                </a:rPr>
              </a:br>
              <a:r>
                <a:rPr lang="en-US" sz="2400" b="1">
                  <a:latin typeface="Proxima Nova Black" charset="0"/>
                  <a:ea typeface="Proxima Nova Black" charset="0"/>
                  <a:cs typeface="Proxima Nova Black" charset="0"/>
                </a:rPr>
                <a:t>SUPPORT</a:t>
              </a:r>
              <a:endParaRPr lang="en-US" sz="2400"/>
            </a:p>
          </p:txBody>
        </p:sp>
      </p:grpSp>
      <p:sp>
        <p:nvSpPr>
          <p:cNvPr id="206" name="Trapezoid 205"/>
          <p:cNvSpPr/>
          <p:nvPr/>
        </p:nvSpPr>
        <p:spPr bwMode="auto">
          <a:xfrm rot="14238647">
            <a:off x="17583968" y="3960995"/>
            <a:ext cx="1244080" cy="5646123"/>
          </a:xfrm>
          <a:prstGeom prst="trapezoid">
            <a:avLst>
              <a:gd name="adj" fmla="val 42667"/>
            </a:avLst>
          </a:prstGeom>
          <a:gradFill>
            <a:gsLst>
              <a:gs pos="36000">
                <a:schemeClr val="tx2">
                  <a:alpha val="19000"/>
                </a:schemeClr>
              </a:gs>
              <a:gs pos="81000">
                <a:schemeClr val="tx2"/>
              </a:gs>
            </a:gsLst>
            <a:lin ang="36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243840" tIns="243840" rIns="243840" bIns="24384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4876922" eaLnBrk="1">
              <a:defRPr/>
            </a:pPr>
            <a:endParaRPr lang="en-US" sz="9600"/>
          </a:p>
        </p:txBody>
      </p:sp>
      <p:grpSp>
        <p:nvGrpSpPr>
          <p:cNvPr id="85" name="Group 84"/>
          <p:cNvGrpSpPr/>
          <p:nvPr/>
        </p:nvGrpSpPr>
        <p:grpSpPr>
          <a:xfrm>
            <a:off x="19185464" y="3361879"/>
            <a:ext cx="3877984" cy="3223208"/>
            <a:chOff x="7148635" y="1089867"/>
            <a:chExt cx="1454244" cy="1208703"/>
          </a:xfrm>
        </p:grpSpPr>
        <p:sp>
          <p:nvSpPr>
            <p:cNvPr id="174" name="TextBox 173"/>
            <p:cNvSpPr txBox="1"/>
            <p:nvPr/>
          </p:nvSpPr>
          <p:spPr>
            <a:xfrm>
              <a:off x="7148635" y="1089867"/>
              <a:ext cx="1454244" cy="3139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defTabSz="1828823">
                <a:lnSpc>
                  <a:spcPct val="80000"/>
                </a:lnSpc>
                <a:defRPr/>
              </a:pPr>
              <a:r>
                <a:rPr lang="en-US" sz="2400" b="1">
                  <a:latin typeface="Proxima Nova Black" charset="0"/>
                  <a:ea typeface="Proxima Nova Black" charset="0"/>
                  <a:cs typeface="Proxima Nova Black" charset="0"/>
                </a:rPr>
                <a:t>SUPPORT MANAGED</a:t>
              </a:r>
              <a:br>
                <a:rPr lang="en-US" sz="2400" b="1">
                  <a:latin typeface="Proxima Nova Black" charset="0"/>
                  <a:ea typeface="Proxima Nova Black" charset="0"/>
                  <a:cs typeface="Proxima Nova Black" charset="0"/>
                </a:rPr>
              </a:br>
              <a:r>
                <a:rPr lang="en-US" sz="2400" b="1">
                  <a:latin typeface="Proxima Nova Black" charset="0"/>
                  <a:ea typeface="Proxima Nova Black" charset="0"/>
                  <a:cs typeface="Proxima Nova Black" charset="0"/>
                </a:rPr>
                <a:t>UPGRADES</a:t>
              </a:r>
              <a:endParaRPr lang="en-US" sz="2400"/>
            </a:p>
          </p:txBody>
        </p:sp>
        <p:sp>
          <p:nvSpPr>
            <p:cNvPr id="190" name="Rounded Rectangle 189"/>
            <p:cNvSpPr/>
            <p:nvPr/>
          </p:nvSpPr>
          <p:spPr bwMode="auto">
            <a:xfrm>
              <a:off x="7418367" y="1399122"/>
              <a:ext cx="944217" cy="899448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4876861" eaLnBrk="1">
                <a:defRPr/>
              </a:pPr>
              <a:endParaRPr lang="en-US" sz="9600"/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16353089" y="6746714"/>
            <a:ext cx="7362163" cy="3490979"/>
            <a:chOff x="6132408" y="2530017"/>
            <a:chExt cx="2760811" cy="1309117"/>
          </a:xfrm>
        </p:grpSpPr>
        <p:sp>
          <p:nvSpPr>
            <p:cNvPr id="208" name="Trapezoid 207"/>
            <p:cNvSpPr/>
            <p:nvPr/>
          </p:nvSpPr>
          <p:spPr bwMode="auto">
            <a:xfrm rot="15680410">
              <a:off x="6787609" y="2547893"/>
              <a:ext cx="477425" cy="1787828"/>
            </a:xfrm>
            <a:prstGeom prst="trapezoid">
              <a:avLst>
                <a:gd name="adj" fmla="val 42667"/>
              </a:avLst>
            </a:prstGeom>
            <a:gradFill>
              <a:gsLst>
                <a:gs pos="36000">
                  <a:schemeClr val="tx2">
                    <a:alpha val="19000"/>
                  </a:schemeClr>
                </a:gs>
                <a:gs pos="81000">
                  <a:schemeClr val="tx2"/>
                </a:gs>
              </a:gsLst>
              <a:lin ang="36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243840" tIns="243840" rIns="243840" bIns="24384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4876922" eaLnBrk="1">
                <a:defRPr/>
              </a:pPr>
              <a:endParaRPr lang="en-US" sz="9600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7654500" y="2530017"/>
              <a:ext cx="1238719" cy="1309117"/>
              <a:chOff x="7425903" y="2619468"/>
              <a:chExt cx="1238719" cy="1309117"/>
            </a:xfrm>
          </p:grpSpPr>
          <p:sp>
            <p:nvSpPr>
              <p:cNvPr id="200" name="TextBox 199"/>
              <p:cNvSpPr txBox="1"/>
              <p:nvPr/>
            </p:nvSpPr>
            <p:spPr>
              <a:xfrm>
                <a:off x="7686763" y="2619468"/>
                <a:ext cx="732894" cy="2092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 defTabSz="1828823">
                  <a:lnSpc>
                    <a:spcPct val="80000"/>
                  </a:lnSpc>
                  <a:defRPr/>
                </a:pPr>
                <a:r>
                  <a:rPr lang="en-US" sz="2400" b="1">
                    <a:latin typeface="Proxima Nova Black" charset="0"/>
                    <a:ea typeface="Proxima Nova Black" charset="0"/>
                    <a:cs typeface="Proxima Nova Black" charset="0"/>
                  </a:rPr>
                  <a:t>4HR</a:t>
                </a:r>
                <a:endParaRPr lang="en-US" sz="2400"/>
              </a:p>
            </p:txBody>
          </p:sp>
          <p:sp>
            <p:nvSpPr>
              <p:cNvPr id="202" name="Rounded Rectangle 201"/>
              <p:cNvSpPr/>
              <p:nvPr/>
            </p:nvSpPr>
            <p:spPr bwMode="auto">
              <a:xfrm>
                <a:off x="7425903" y="2800685"/>
                <a:ext cx="1238719" cy="1123145"/>
              </a:xfrm>
              <a:prstGeom prst="roundRect">
                <a:avLst/>
              </a:prstGeom>
              <a:solidFill>
                <a:schemeClr val="bg2"/>
              </a:solidFill>
              <a:ln w="127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876861" eaLnBrk="1">
                  <a:defRPr/>
                </a:pPr>
                <a:endParaRPr lang="en-US" sz="9600"/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7741266" y="3719297"/>
                <a:ext cx="623889" cy="2092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 defTabSz="1828823">
                  <a:lnSpc>
                    <a:spcPct val="80000"/>
                  </a:lnSpc>
                  <a:defRPr/>
                </a:pPr>
                <a:r>
                  <a:rPr lang="en-US" sz="2400" b="1">
                    <a:latin typeface="Proxima Nova Black" charset="0"/>
                    <a:ea typeface="Proxima Nova Black" charset="0"/>
                    <a:cs typeface="Proxima Nova Black" charset="0"/>
                  </a:rPr>
                  <a:t>BREAK/FIX</a:t>
                </a:r>
                <a:endParaRPr lang="en-US" sz="2400"/>
              </a:p>
            </p:txBody>
          </p:sp>
          <p:sp>
            <p:nvSpPr>
              <p:cNvPr id="204" name="TextBox 203"/>
              <p:cNvSpPr txBox="1"/>
              <p:nvPr/>
            </p:nvSpPr>
            <p:spPr>
              <a:xfrm>
                <a:off x="7595092" y="2749178"/>
                <a:ext cx="916237" cy="7732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828823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800">
                    <a:solidFill>
                      <a:srgbClr val="FE5000"/>
                    </a:solidFill>
                    <a:latin typeface="Proxima Nova Black"/>
                  </a:rPr>
                  <a:t>ON</a:t>
                </a:r>
                <a:endParaRPr lang="en-US" sz="2400" b="1">
                  <a:latin typeface="Proxima Nova Black" charset="0"/>
                  <a:ea typeface="Proxima Nova Black" charset="0"/>
                  <a:cs typeface="Proxima Nova Black" charset="0"/>
                </a:endParaRPr>
              </a:p>
            </p:txBody>
          </p:sp>
          <p:sp>
            <p:nvSpPr>
              <p:cNvPr id="205" name="TextBox 204"/>
              <p:cNvSpPr txBox="1"/>
              <p:nvPr/>
            </p:nvSpPr>
            <p:spPr>
              <a:xfrm>
                <a:off x="7592687" y="3266532"/>
                <a:ext cx="921046" cy="5270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828823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533">
                    <a:solidFill>
                      <a:srgbClr val="FE5000"/>
                    </a:solidFill>
                    <a:latin typeface="Proxima Nova Black"/>
                  </a:rPr>
                  <a:t>SITE</a:t>
                </a:r>
                <a:endParaRPr lang="en-US" sz="1333" b="1">
                  <a:latin typeface="Proxima Nova Black" charset="0"/>
                  <a:ea typeface="Proxima Nova Black" charset="0"/>
                  <a:cs typeface="Proxima Nova Black" charset="0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F599D7F-7D6B-E44A-A4EB-1B9291D6C7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257" y="7562403"/>
            <a:ext cx="5464072" cy="1381195"/>
          </a:xfrm>
          <a:prstGeom prst="rect">
            <a:avLst/>
          </a:prstGeom>
        </p:spPr>
      </p:pic>
      <p:pic>
        <p:nvPicPr>
          <p:cNvPr id="171" name="Shape 55">
            <a:extLst>
              <a:ext uri="{FF2B5EF4-FFF2-40B4-BE49-F238E27FC236}">
                <a16:creationId xmlns:a16="http://schemas.microsoft.com/office/drawing/2014/main" id="{82CB00B5-8EF9-654A-B771-85D1D2BC9A4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856" y="6726169"/>
            <a:ext cx="4830725" cy="2939011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6" name="Group 195">
            <a:extLst>
              <a:ext uri="{FF2B5EF4-FFF2-40B4-BE49-F238E27FC236}">
                <a16:creationId xmlns:a16="http://schemas.microsoft.com/office/drawing/2014/main" id="{0155979B-3063-0643-B01D-B32C5A8DA5CE}"/>
              </a:ext>
            </a:extLst>
          </p:cNvPr>
          <p:cNvGrpSpPr>
            <a:grpSpLocks noChangeAspect="1"/>
          </p:cNvGrpSpPr>
          <p:nvPr/>
        </p:nvGrpSpPr>
        <p:grpSpPr>
          <a:xfrm>
            <a:off x="4059949" y="7686543"/>
            <a:ext cx="3096203" cy="3096221"/>
            <a:chOff x="3995191" y="2264315"/>
            <a:chExt cx="872819" cy="872824"/>
          </a:xfrm>
        </p:grpSpPr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F20615C2-1E73-9340-A77B-4B214383B43F}"/>
                </a:ext>
              </a:extLst>
            </p:cNvPr>
            <p:cNvGrpSpPr/>
            <p:nvPr/>
          </p:nvGrpSpPr>
          <p:grpSpPr>
            <a:xfrm>
              <a:off x="3995191" y="2264315"/>
              <a:ext cx="872819" cy="872824"/>
              <a:chOff x="17830800" y="4459324"/>
              <a:chExt cx="5410200" cy="5410200"/>
            </a:xfrm>
          </p:grpSpPr>
          <p:pic>
            <p:nvPicPr>
              <p:cNvPr id="199" name="Picture 198">
                <a:extLst>
                  <a:ext uri="{FF2B5EF4-FFF2-40B4-BE49-F238E27FC236}">
                    <a16:creationId xmlns:a16="http://schemas.microsoft.com/office/drawing/2014/main" id="{91B16009-24B6-3746-834A-940B3075A0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830800" y="4459324"/>
                <a:ext cx="5410200" cy="5410200"/>
              </a:xfrm>
              <a:prstGeom prst="rect">
                <a:avLst/>
              </a:prstGeom>
            </p:spPr>
          </p:pic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73DFE6D1-9C55-8D4B-B9A6-2A3BD5B5380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9636316" y="6550020"/>
                <a:ext cx="1655845" cy="514457"/>
                <a:chOff x="1294" y="1367"/>
                <a:chExt cx="5086" cy="1581"/>
              </a:xfrm>
            </p:grpSpPr>
            <p:sp>
              <p:nvSpPr>
                <p:cNvPr id="209" name="Freeform 208">
                  <a:extLst>
                    <a:ext uri="{FF2B5EF4-FFF2-40B4-BE49-F238E27FC236}">
                      <a16:creationId xmlns:a16="http://schemas.microsoft.com/office/drawing/2014/main" id="{FCD9A619-E285-1141-A9D2-8F627F22A2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2" y="1367"/>
                  <a:ext cx="1129" cy="837"/>
                </a:xfrm>
                <a:custGeom>
                  <a:avLst/>
                  <a:gdLst>
                    <a:gd name="T0" fmla="*/ 61 w 478"/>
                    <a:gd name="T1" fmla="*/ 113 h 354"/>
                    <a:gd name="T2" fmla="*/ 11 w 478"/>
                    <a:gd name="T3" fmla="*/ 101 h 354"/>
                    <a:gd name="T4" fmla="*/ 23 w 478"/>
                    <a:gd name="T5" fmla="*/ 50 h 354"/>
                    <a:gd name="T6" fmla="*/ 172 w 478"/>
                    <a:gd name="T7" fmla="*/ 3 h 354"/>
                    <a:gd name="T8" fmla="*/ 427 w 478"/>
                    <a:gd name="T9" fmla="*/ 175 h 354"/>
                    <a:gd name="T10" fmla="*/ 444 w 478"/>
                    <a:gd name="T11" fmla="*/ 241 h 354"/>
                    <a:gd name="T12" fmla="*/ 456 w 478"/>
                    <a:gd name="T13" fmla="*/ 238 h 354"/>
                    <a:gd name="T14" fmla="*/ 473 w 478"/>
                    <a:gd name="T15" fmla="*/ 243 h 354"/>
                    <a:gd name="T16" fmla="*/ 475 w 478"/>
                    <a:gd name="T17" fmla="*/ 260 h 354"/>
                    <a:gd name="T18" fmla="*/ 429 w 478"/>
                    <a:gd name="T19" fmla="*/ 345 h 354"/>
                    <a:gd name="T20" fmla="*/ 415 w 478"/>
                    <a:gd name="T21" fmla="*/ 353 h 354"/>
                    <a:gd name="T22" fmla="*/ 400 w 478"/>
                    <a:gd name="T23" fmla="*/ 346 h 354"/>
                    <a:gd name="T24" fmla="*/ 344 w 478"/>
                    <a:gd name="T25" fmla="*/ 267 h 354"/>
                    <a:gd name="T26" fmla="*/ 345 w 478"/>
                    <a:gd name="T27" fmla="*/ 250 h 354"/>
                    <a:gd name="T28" fmla="*/ 362 w 478"/>
                    <a:gd name="T29" fmla="*/ 243 h 354"/>
                    <a:gd name="T30" fmla="*/ 370 w 478"/>
                    <a:gd name="T31" fmla="*/ 245 h 354"/>
                    <a:gd name="T32" fmla="*/ 359 w 478"/>
                    <a:gd name="T33" fmla="*/ 202 h 354"/>
                    <a:gd name="T34" fmla="*/ 173 w 478"/>
                    <a:gd name="T35" fmla="*/ 76 h 354"/>
                    <a:gd name="T36" fmla="*/ 61 w 478"/>
                    <a:gd name="T37" fmla="*/ 113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8" h="354">
                      <a:moveTo>
                        <a:pt x="61" y="113"/>
                      </a:moveTo>
                      <a:cubicBezTo>
                        <a:pt x="44" y="123"/>
                        <a:pt x="21" y="118"/>
                        <a:pt x="11" y="101"/>
                      </a:cubicBezTo>
                      <a:cubicBezTo>
                        <a:pt x="0" y="83"/>
                        <a:pt x="5" y="60"/>
                        <a:pt x="23" y="50"/>
                      </a:cubicBezTo>
                      <a:cubicBezTo>
                        <a:pt x="67" y="22"/>
                        <a:pt x="119" y="4"/>
                        <a:pt x="172" y="3"/>
                      </a:cubicBezTo>
                      <a:cubicBezTo>
                        <a:pt x="285" y="0"/>
                        <a:pt x="386" y="71"/>
                        <a:pt x="427" y="175"/>
                      </a:cubicBezTo>
                      <a:cubicBezTo>
                        <a:pt x="436" y="196"/>
                        <a:pt x="441" y="218"/>
                        <a:pt x="444" y="241"/>
                      </a:cubicBezTo>
                      <a:cubicBezTo>
                        <a:pt x="456" y="238"/>
                        <a:pt x="456" y="238"/>
                        <a:pt x="456" y="238"/>
                      </a:cubicBezTo>
                      <a:cubicBezTo>
                        <a:pt x="462" y="236"/>
                        <a:pt x="469" y="238"/>
                        <a:pt x="473" y="243"/>
                      </a:cubicBezTo>
                      <a:cubicBezTo>
                        <a:pt x="478" y="248"/>
                        <a:pt x="478" y="254"/>
                        <a:pt x="475" y="260"/>
                      </a:cubicBezTo>
                      <a:cubicBezTo>
                        <a:pt x="429" y="345"/>
                        <a:pt x="429" y="345"/>
                        <a:pt x="429" y="345"/>
                      </a:cubicBezTo>
                      <a:cubicBezTo>
                        <a:pt x="426" y="350"/>
                        <a:pt x="421" y="353"/>
                        <a:pt x="415" y="353"/>
                      </a:cubicBezTo>
                      <a:cubicBezTo>
                        <a:pt x="408" y="354"/>
                        <a:pt x="403" y="351"/>
                        <a:pt x="400" y="346"/>
                      </a:cubicBezTo>
                      <a:cubicBezTo>
                        <a:pt x="344" y="267"/>
                        <a:pt x="344" y="267"/>
                        <a:pt x="344" y="267"/>
                      </a:cubicBezTo>
                      <a:cubicBezTo>
                        <a:pt x="341" y="262"/>
                        <a:pt x="341" y="255"/>
                        <a:pt x="345" y="250"/>
                      </a:cubicBezTo>
                      <a:cubicBezTo>
                        <a:pt x="349" y="244"/>
                        <a:pt x="355" y="242"/>
                        <a:pt x="362" y="243"/>
                      </a:cubicBezTo>
                      <a:cubicBezTo>
                        <a:pt x="370" y="245"/>
                        <a:pt x="370" y="245"/>
                        <a:pt x="370" y="245"/>
                      </a:cubicBezTo>
                      <a:cubicBezTo>
                        <a:pt x="368" y="230"/>
                        <a:pt x="364" y="216"/>
                        <a:pt x="359" y="202"/>
                      </a:cubicBezTo>
                      <a:cubicBezTo>
                        <a:pt x="328" y="126"/>
                        <a:pt x="255" y="75"/>
                        <a:pt x="173" y="76"/>
                      </a:cubicBezTo>
                      <a:cubicBezTo>
                        <a:pt x="133" y="77"/>
                        <a:pt x="95" y="92"/>
                        <a:pt x="61" y="113"/>
                      </a:cubicBezTo>
                      <a:close/>
                    </a:path>
                  </a:pathLst>
                </a:custGeom>
                <a:solidFill>
                  <a:srgbClr val="3D46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243840" tIns="121920" rIns="243840" bIns="1219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65276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7467">
                    <a:latin typeface="Proxima Nova Light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  <p:sp>
              <p:nvSpPr>
                <p:cNvPr id="210" name="Freeform 209">
                  <a:extLst>
                    <a:ext uri="{FF2B5EF4-FFF2-40B4-BE49-F238E27FC236}">
                      <a16:creationId xmlns:a16="http://schemas.microsoft.com/office/drawing/2014/main" id="{179074A9-DE97-4A4D-B0AF-4C181AB078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5" y="1998"/>
                  <a:ext cx="1193" cy="950"/>
                </a:xfrm>
                <a:custGeom>
                  <a:avLst/>
                  <a:gdLst>
                    <a:gd name="T0" fmla="*/ 8 w 505"/>
                    <a:gd name="T1" fmla="*/ 319 h 402"/>
                    <a:gd name="T2" fmla="*/ 0 w 505"/>
                    <a:gd name="T3" fmla="*/ 334 h 402"/>
                    <a:gd name="T4" fmla="*/ 8 w 505"/>
                    <a:gd name="T5" fmla="*/ 348 h 402"/>
                    <a:gd name="T6" fmla="*/ 90 w 505"/>
                    <a:gd name="T7" fmla="*/ 399 h 402"/>
                    <a:gd name="T8" fmla="*/ 107 w 505"/>
                    <a:gd name="T9" fmla="*/ 398 h 402"/>
                    <a:gd name="T10" fmla="*/ 113 w 505"/>
                    <a:gd name="T11" fmla="*/ 380 h 402"/>
                    <a:gd name="T12" fmla="*/ 110 w 505"/>
                    <a:gd name="T13" fmla="*/ 371 h 402"/>
                    <a:gd name="T14" fmla="*/ 306 w 505"/>
                    <a:gd name="T15" fmla="*/ 371 h 402"/>
                    <a:gd name="T16" fmla="*/ 505 w 505"/>
                    <a:gd name="T17" fmla="*/ 172 h 402"/>
                    <a:gd name="T18" fmla="*/ 424 w 505"/>
                    <a:gd name="T19" fmla="*/ 12 h 402"/>
                    <a:gd name="T20" fmla="*/ 373 w 505"/>
                    <a:gd name="T21" fmla="*/ 19 h 402"/>
                    <a:gd name="T22" fmla="*/ 380 w 505"/>
                    <a:gd name="T23" fmla="*/ 71 h 402"/>
                    <a:gd name="T24" fmla="*/ 431 w 505"/>
                    <a:gd name="T25" fmla="*/ 172 h 402"/>
                    <a:gd name="T26" fmla="*/ 306 w 505"/>
                    <a:gd name="T27" fmla="*/ 296 h 402"/>
                    <a:gd name="T28" fmla="*/ 110 w 505"/>
                    <a:gd name="T29" fmla="*/ 296 h 402"/>
                    <a:gd name="T30" fmla="*/ 113 w 505"/>
                    <a:gd name="T31" fmla="*/ 287 h 402"/>
                    <a:gd name="T32" fmla="*/ 107 w 505"/>
                    <a:gd name="T33" fmla="*/ 269 h 402"/>
                    <a:gd name="T34" fmla="*/ 90 w 505"/>
                    <a:gd name="T35" fmla="*/ 268 h 402"/>
                    <a:gd name="T36" fmla="*/ 8 w 505"/>
                    <a:gd name="T37" fmla="*/ 319 h 4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05" h="402">
                      <a:moveTo>
                        <a:pt x="8" y="319"/>
                      </a:moveTo>
                      <a:cubicBezTo>
                        <a:pt x="3" y="322"/>
                        <a:pt x="0" y="327"/>
                        <a:pt x="0" y="334"/>
                      </a:cubicBezTo>
                      <a:cubicBezTo>
                        <a:pt x="0" y="340"/>
                        <a:pt x="3" y="345"/>
                        <a:pt x="8" y="348"/>
                      </a:cubicBezTo>
                      <a:cubicBezTo>
                        <a:pt x="90" y="399"/>
                        <a:pt x="90" y="399"/>
                        <a:pt x="90" y="399"/>
                      </a:cubicBezTo>
                      <a:cubicBezTo>
                        <a:pt x="95" y="402"/>
                        <a:pt x="102" y="402"/>
                        <a:pt x="107" y="398"/>
                      </a:cubicBezTo>
                      <a:cubicBezTo>
                        <a:pt x="112" y="394"/>
                        <a:pt x="114" y="387"/>
                        <a:pt x="113" y="380"/>
                      </a:cubicBezTo>
                      <a:cubicBezTo>
                        <a:pt x="110" y="371"/>
                        <a:pt x="110" y="371"/>
                        <a:pt x="110" y="371"/>
                      </a:cubicBezTo>
                      <a:cubicBezTo>
                        <a:pt x="306" y="371"/>
                        <a:pt x="306" y="371"/>
                        <a:pt x="306" y="371"/>
                      </a:cubicBezTo>
                      <a:cubicBezTo>
                        <a:pt x="416" y="371"/>
                        <a:pt x="505" y="282"/>
                        <a:pt x="505" y="172"/>
                      </a:cubicBezTo>
                      <a:cubicBezTo>
                        <a:pt x="505" y="108"/>
                        <a:pt x="475" y="49"/>
                        <a:pt x="424" y="12"/>
                      </a:cubicBezTo>
                      <a:cubicBezTo>
                        <a:pt x="408" y="0"/>
                        <a:pt x="385" y="3"/>
                        <a:pt x="373" y="19"/>
                      </a:cubicBezTo>
                      <a:cubicBezTo>
                        <a:pt x="361" y="36"/>
                        <a:pt x="364" y="59"/>
                        <a:pt x="380" y="71"/>
                      </a:cubicBezTo>
                      <a:cubicBezTo>
                        <a:pt x="413" y="95"/>
                        <a:pt x="431" y="132"/>
                        <a:pt x="431" y="172"/>
                      </a:cubicBezTo>
                      <a:cubicBezTo>
                        <a:pt x="431" y="241"/>
                        <a:pt x="375" y="296"/>
                        <a:pt x="306" y="296"/>
                      </a:cubicBezTo>
                      <a:cubicBezTo>
                        <a:pt x="110" y="296"/>
                        <a:pt x="110" y="296"/>
                        <a:pt x="110" y="296"/>
                      </a:cubicBezTo>
                      <a:cubicBezTo>
                        <a:pt x="113" y="287"/>
                        <a:pt x="113" y="287"/>
                        <a:pt x="113" y="287"/>
                      </a:cubicBezTo>
                      <a:cubicBezTo>
                        <a:pt x="114" y="280"/>
                        <a:pt x="112" y="273"/>
                        <a:pt x="107" y="269"/>
                      </a:cubicBezTo>
                      <a:cubicBezTo>
                        <a:pt x="102" y="265"/>
                        <a:pt x="95" y="265"/>
                        <a:pt x="90" y="268"/>
                      </a:cubicBezTo>
                      <a:cubicBezTo>
                        <a:pt x="8" y="319"/>
                        <a:pt x="8" y="319"/>
                        <a:pt x="8" y="319"/>
                      </a:cubicBezTo>
                      <a:close/>
                    </a:path>
                  </a:pathLst>
                </a:custGeom>
                <a:solidFill>
                  <a:srgbClr val="00A3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243840" tIns="121920" rIns="243840" bIns="1219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65276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7467">
                    <a:latin typeface="Proxima Nova Light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  <p:sp>
              <p:nvSpPr>
                <p:cNvPr id="211" name="Freeform 210">
                  <a:extLst>
                    <a:ext uri="{FF2B5EF4-FFF2-40B4-BE49-F238E27FC236}">
                      <a16:creationId xmlns:a16="http://schemas.microsoft.com/office/drawing/2014/main" id="{084F4952-BE26-BC40-9955-3C0EBCEAC8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4" y="1620"/>
                  <a:ext cx="1002" cy="1254"/>
                </a:xfrm>
                <a:custGeom>
                  <a:avLst/>
                  <a:gdLst>
                    <a:gd name="T0" fmla="*/ 356 w 424"/>
                    <a:gd name="T1" fmla="*/ 90 h 531"/>
                    <a:gd name="T2" fmla="*/ 364 w 424"/>
                    <a:gd name="T3" fmla="*/ 76 h 531"/>
                    <a:gd name="T4" fmla="*/ 358 w 424"/>
                    <a:gd name="T5" fmla="*/ 61 h 531"/>
                    <a:gd name="T6" fmla="*/ 279 w 424"/>
                    <a:gd name="T7" fmla="*/ 4 h 531"/>
                    <a:gd name="T8" fmla="*/ 262 w 424"/>
                    <a:gd name="T9" fmla="*/ 4 h 531"/>
                    <a:gd name="T10" fmla="*/ 255 w 424"/>
                    <a:gd name="T11" fmla="*/ 21 h 531"/>
                    <a:gd name="T12" fmla="*/ 257 w 424"/>
                    <a:gd name="T13" fmla="*/ 33 h 531"/>
                    <a:gd name="T14" fmla="*/ 249 w 424"/>
                    <a:gd name="T15" fmla="*/ 33 h 531"/>
                    <a:gd name="T16" fmla="*/ 0 w 424"/>
                    <a:gd name="T17" fmla="*/ 282 h 531"/>
                    <a:gd name="T18" fmla="*/ 249 w 424"/>
                    <a:gd name="T19" fmla="*/ 531 h 531"/>
                    <a:gd name="T20" fmla="*/ 387 w 424"/>
                    <a:gd name="T21" fmla="*/ 531 h 531"/>
                    <a:gd name="T22" fmla="*/ 424 w 424"/>
                    <a:gd name="T23" fmla="*/ 494 h 531"/>
                    <a:gd name="T24" fmla="*/ 387 w 424"/>
                    <a:gd name="T25" fmla="*/ 456 h 531"/>
                    <a:gd name="T26" fmla="*/ 249 w 424"/>
                    <a:gd name="T27" fmla="*/ 456 h 531"/>
                    <a:gd name="T28" fmla="*/ 74 w 424"/>
                    <a:gd name="T29" fmla="*/ 282 h 531"/>
                    <a:gd name="T30" fmla="*/ 249 w 424"/>
                    <a:gd name="T31" fmla="*/ 107 h 531"/>
                    <a:gd name="T32" fmla="*/ 251 w 424"/>
                    <a:gd name="T33" fmla="*/ 107 h 531"/>
                    <a:gd name="T34" fmla="*/ 249 w 424"/>
                    <a:gd name="T35" fmla="*/ 115 h 531"/>
                    <a:gd name="T36" fmla="*/ 253 w 424"/>
                    <a:gd name="T37" fmla="*/ 133 h 531"/>
                    <a:gd name="T38" fmla="*/ 270 w 424"/>
                    <a:gd name="T39" fmla="*/ 135 h 531"/>
                    <a:gd name="T40" fmla="*/ 356 w 424"/>
                    <a:gd name="T41" fmla="*/ 90 h 5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24" h="531">
                      <a:moveTo>
                        <a:pt x="356" y="90"/>
                      </a:moveTo>
                      <a:cubicBezTo>
                        <a:pt x="361" y="87"/>
                        <a:pt x="364" y="82"/>
                        <a:pt x="364" y="76"/>
                      </a:cubicBezTo>
                      <a:cubicBezTo>
                        <a:pt x="365" y="69"/>
                        <a:pt x="362" y="64"/>
                        <a:pt x="358" y="61"/>
                      </a:cubicBezTo>
                      <a:cubicBezTo>
                        <a:pt x="279" y="4"/>
                        <a:pt x="279" y="4"/>
                        <a:pt x="279" y="4"/>
                      </a:cubicBezTo>
                      <a:cubicBezTo>
                        <a:pt x="274" y="0"/>
                        <a:pt x="267" y="0"/>
                        <a:pt x="262" y="4"/>
                      </a:cubicBezTo>
                      <a:cubicBezTo>
                        <a:pt x="256" y="8"/>
                        <a:pt x="254" y="14"/>
                        <a:pt x="255" y="21"/>
                      </a:cubicBezTo>
                      <a:cubicBezTo>
                        <a:pt x="257" y="33"/>
                        <a:pt x="257" y="33"/>
                        <a:pt x="257" y="33"/>
                      </a:cubicBezTo>
                      <a:cubicBezTo>
                        <a:pt x="254" y="33"/>
                        <a:pt x="251" y="33"/>
                        <a:pt x="249" y="33"/>
                      </a:cubicBezTo>
                      <a:cubicBezTo>
                        <a:pt x="112" y="33"/>
                        <a:pt x="0" y="145"/>
                        <a:pt x="0" y="282"/>
                      </a:cubicBezTo>
                      <a:cubicBezTo>
                        <a:pt x="0" y="419"/>
                        <a:pt x="111" y="531"/>
                        <a:pt x="249" y="531"/>
                      </a:cubicBezTo>
                      <a:cubicBezTo>
                        <a:pt x="387" y="531"/>
                        <a:pt x="387" y="531"/>
                        <a:pt x="387" y="531"/>
                      </a:cubicBezTo>
                      <a:cubicBezTo>
                        <a:pt x="407" y="531"/>
                        <a:pt x="424" y="514"/>
                        <a:pt x="424" y="494"/>
                      </a:cubicBezTo>
                      <a:cubicBezTo>
                        <a:pt x="424" y="473"/>
                        <a:pt x="407" y="456"/>
                        <a:pt x="387" y="456"/>
                      </a:cubicBezTo>
                      <a:cubicBezTo>
                        <a:pt x="249" y="456"/>
                        <a:pt x="249" y="456"/>
                        <a:pt x="249" y="456"/>
                      </a:cubicBezTo>
                      <a:cubicBezTo>
                        <a:pt x="152" y="456"/>
                        <a:pt x="74" y="378"/>
                        <a:pt x="74" y="282"/>
                      </a:cubicBezTo>
                      <a:cubicBezTo>
                        <a:pt x="74" y="185"/>
                        <a:pt x="152" y="107"/>
                        <a:pt x="249" y="107"/>
                      </a:cubicBezTo>
                      <a:cubicBezTo>
                        <a:pt x="251" y="107"/>
                        <a:pt x="251" y="107"/>
                        <a:pt x="251" y="107"/>
                      </a:cubicBezTo>
                      <a:cubicBezTo>
                        <a:pt x="249" y="115"/>
                        <a:pt x="249" y="115"/>
                        <a:pt x="249" y="115"/>
                      </a:cubicBezTo>
                      <a:cubicBezTo>
                        <a:pt x="247" y="121"/>
                        <a:pt x="248" y="128"/>
                        <a:pt x="253" y="133"/>
                      </a:cubicBezTo>
                      <a:cubicBezTo>
                        <a:pt x="258" y="137"/>
                        <a:pt x="264" y="138"/>
                        <a:pt x="270" y="135"/>
                      </a:cubicBezTo>
                      <a:lnTo>
                        <a:pt x="356" y="90"/>
                      </a:lnTo>
                      <a:close/>
                    </a:path>
                  </a:pathLst>
                </a:custGeom>
                <a:solidFill>
                  <a:srgbClr val="EC60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243840" tIns="121920" rIns="243840" bIns="1219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65276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7467">
                    <a:latin typeface="Proxima Nova Light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  <p:sp>
              <p:nvSpPr>
                <p:cNvPr id="212" name="Freeform 211">
                  <a:extLst>
                    <a:ext uri="{FF2B5EF4-FFF2-40B4-BE49-F238E27FC236}">
                      <a16:creationId xmlns:a16="http://schemas.microsoft.com/office/drawing/2014/main" id="{1E94FC67-6C1B-9944-9FC2-83A6C3C4294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66" y="1951"/>
                  <a:ext cx="560" cy="732"/>
                </a:xfrm>
                <a:custGeom>
                  <a:avLst/>
                  <a:gdLst>
                    <a:gd name="T0" fmla="*/ 0 w 237"/>
                    <a:gd name="T1" fmla="*/ 310 h 310"/>
                    <a:gd name="T2" fmla="*/ 0 w 237"/>
                    <a:gd name="T3" fmla="*/ 0 h 310"/>
                    <a:gd name="T4" fmla="*/ 135 w 237"/>
                    <a:gd name="T5" fmla="*/ 0 h 310"/>
                    <a:gd name="T6" fmla="*/ 179 w 237"/>
                    <a:gd name="T7" fmla="*/ 8 h 310"/>
                    <a:gd name="T8" fmla="*/ 210 w 237"/>
                    <a:gd name="T9" fmla="*/ 29 h 310"/>
                    <a:gd name="T10" fmla="*/ 230 w 237"/>
                    <a:gd name="T11" fmla="*/ 60 h 310"/>
                    <a:gd name="T12" fmla="*/ 237 w 237"/>
                    <a:gd name="T13" fmla="*/ 97 h 310"/>
                    <a:gd name="T14" fmla="*/ 230 w 237"/>
                    <a:gd name="T15" fmla="*/ 134 h 310"/>
                    <a:gd name="T16" fmla="*/ 210 w 237"/>
                    <a:gd name="T17" fmla="*/ 165 h 310"/>
                    <a:gd name="T18" fmla="*/ 178 w 237"/>
                    <a:gd name="T19" fmla="*/ 186 h 310"/>
                    <a:gd name="T20" fmla="*/ 135 w 237"/>
                    <a:gd name="T21" fmla="*/ 194 h 310"/>
                    <a:gd name="T22" fmla="*/ 54 w 237"/>
                    <a:gd name="T23" fmla="*/ 194 h 310"/>
                    <a:gd name="T24" fmla="*/ 54 w 237"/>
                    <a:gd name="T25" fmla="*/ 310 h 310"/>
                    <a:gd name="T26" fmla="*/ 0 w 237"/>
                    <a:gd name="T27" fmla="*/ 310 h 310"/>
                    <a:gd name="T28" fmla="*/ 128 w 237"/>
                    <a:gd name="T29" fmla="*/ 146 h 310"/>
                    <a:gd name="T30" fmla="*/ 166 w 237"/>
                    <a:gd name="T31" fmla="*/ 133 h 310"/>
                    <a:gd name="T32" fmla="*/ 181 w 237"/>
                    <a:gd name="T33" fmla="*/ 97 h 310"/>
                    <a:gd name="T34" fmla="*/ 166 w 237"/>
                    <a:gd name="T35" fmla="*/ 61 h 310"/>
                    <a:gd name="T36" fmla="*/ 128 w 237"/>
                    <a:gd name="T37" fmla="*/ 48 h 310"/>
                    <a:gd name="T38" fmla="*/ 54 w 237"/>
                    <a:gd name="T39" fmla="*/ 48 h 310"/>
                    <a:gd name="T40" fmla="*/ 54 w 237"/>
                    <a:gd name="T41" fmla="*/ 146 h 310"/>
                    <a:gd name="T42" fmla="*/ 128 w 237"/>
                    <a:gd name="T43" fmla="*/ 146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37" h="310">
                      <a:moveTo>
                        <a:pt x="0" y="31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35" y="0"/>
                        <a:pt x="135" y="0"/>
                        <a:pt x="135" y="0"/>
                      </a:cubicBezTo>
                      <a:cubicBezTo>
                        <a:pt x="151" y="0"/>
                        <a:pt x="166" y="3"/>
                        <a:pt x="179" y="8"/>
                      </a:cubicBezTo>
                      <a:cubicBezTo>
                        <a:pt x="191" y="13"/>
                        <a:pt x="202" y="20"/>
                        <a:pt x="210" y="29"/>
                      </a:cubicBezTo>
                      <a:cubicBezTo>
                        <a:pt x="219" y="38"/>
                        <a:pt x="225" y="48"/>
                        <a:pt x="230" y="60"/>
                      </a:cubicBezTo>
                      <a:cubicBezTo>
                        <a:pt x="234" y="72"/>
                        <a:pt x="237" y="84"/>
                        <a:pt x="237" y="97"/>
                      </a:cubicBezTo>
                      <a:cubicBezTo>
                        <a:pt x="237" y="110"/>
                        <a:pt x="234" y="123"/>
                        <a:pt x="230" y="134"/>
                      </a:cubicBezTo>
                      <a:cubicBezTo>
                        <a:pt x="225" y="146"/>
                        <a:pt x="219" y="156"/>
                        <a:pt x="210" y="165"/>
                      </a:cubicBezTo>
                      <a:cubicBezTo>
                        <a:pt x="201" y="174"/>
                        <a:pt x="191" y="181"/>
                        <a:pt x="178" y="186"/>
                      </a:cubicBezTo>
                      <a:cubicBezTo>
                        <a:pt x="166" y="192"/>
                        <a:pt x="151" y="194"/>
                        <a:pt x="135" y="194"/>
                      </a:cubicBezTo>
                      <a:cubicBezTo>
                        <a:pt x="54" y="194"/>
                        <a:pt x="54" y="194"/>
                        <a:pt x="54" y="194"/>
                      </a:cubicBezTo>
                      <a:cubicBezTo>
                        <a:pt x="54" y="310"/>
                        <a:pt x="54" y="310"/>
                        <a:pt x="54" y="310"/>
                      </a:cubicBezTo>
                      <a:lnTo>
                        <a:pt x="0" y="310"/>
                      </a:lnTo>
                      <a:close/>
                      <a:moveTo>
                        <a:pt x="128" y="146"/>
                      </a:moveTo>
                      <a:cubicBezTo>
                        <a:pt x="143" y="146"/>
                        <a:pt x="156" y="142"/>
                        <a:pt x="166" y="133"/>
                      </a:cubicBezTo>
                      <a:cubicBezTo>
                        <a:pt x="176" y="124"/>
                        <a:pt x="181" y="112"/>
                        <a:pt x="181" y="97"/>
                      </a:cubicBezTo>
                      <a:cubicBezTo>
                        <a:pt x="181" y="82"/>
                        <a:pt x="176" y="70"/>
                        <a:pt x="166" y="61"/>
                      </a:cubicBezTo>
                      <a:cubicBezTo>
                        <a:pt x="156" y="53"/>
                        <a:pt x="143" y="48"/>
                        <a:pt x="128" y="48"/>
                      </a:cubicBezTo>
                      <a:cubicBezTo>
                        <a:pt x="54" y="48"/>
                        <a:pt x="54" y="48"/>
                        <a:pt x="54" y="48"/>
                      </a:cubicBezTo>
                      <a:cubicBezTo>
                        <a:pt x="54" y="146"/>
                        <a:pt x="54" y="146"/>
                        <a:pt x="54" y="146"/>
                      </a:cubicBezTo>
                      <a:lnTo>
                        <a:pt x="128" y="146"/>
                      </a:lnTo>
                      <a:close/>
                    </a:path>
                  </a:pathLst>
                </a:custGeom>
                <a:solidFill>
                  <a:srgbClr val="6E6F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243840" tIns="121920" rIns="243840" bIns="1219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65276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7467">
                    <a:latin typeface="Proxima Nova Light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  <p:sp>
              <p:nvSpPr>
                <p:cNvPr id="213" name="Freeform 212">
                  <a:extLst>
                    <a:ext uri="{FF2B5EF4-FFF2-40B4-BE49-F238E27FC236}">
                      <a16:creationId xmlns:a16="http://schemas.microsoft.com/office/drawing/2014/main" id="{FD6B1AF3-9F49-F743-8535-ACA7BE7725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7" y="2154"/>
                  <a:ext cx="473" cy="541"/>
                </a:xfrm>
                <a:custGeom>
                  <a:avLst/>
                  <a:gdLst>
                    <a:gd name="T0" fmla="*/ 151 w 200"/>
                    <a:gd name="T1" fmla="*/ 224 h 229"/>
                    <a:gd name="T2" fmla="*/ 151 w 200"/>
                    <a:gd name="T3" fmla="*/ 194 h 229"/>
                    <a:gd name="T4" fmla="*/ 119 w 200"/>
                    <a:gd name="T5" fmla="*/ 218 h 229"/>
                    <a:gd name="T6" fmla="*/ 72 w 200"/>
                    <a:gd name="T7" fmla="*/ 229 h 229"/>
                    <a:gd name="T8" fmla="*/ 18 w 200"/>
                    <a:gd name="T9" fmla="*/ 211 h 229"/>
                    <a:gd name="T10" fmla="*/ 0 w 200"/>
                    <a:gd name="T11" fmla="*/ 158 h 229"/>
                    <a:gd name="T12" fmla="*/ 0 w 200"/>
                    <a:gd name="T13" fmla="*/ 0 h 229"/>
                    <a:gd name="T14" fmla="*/ 49 w 200"/>
                    <a:gd name="T15" fmla="*/ 0 h 229"/>
                    <a:gd name="T16" fmla="*/ 49 w 200"/>
                    <a:gd name="T17" fmla="*/ 141 h 229"/>
                    <a:gd name="T18" fmla="*/ 61 w 200"/>
                    <a:gd name="T19" fmla="*/ 176 h 229"/>
                    <a:gd name="T20" fmla="*/ 94 w 200"/>
                    <a:gd name="T21" fmla="*/ 186 h 229"/>
                    <a:gd name="T22" fmla="*/ 128 w 200"/>
                    <a:gd name="T23" fmla="*/ 177 h 229"/>
                    <a:gd name="T24" fmla="*/ 151 w 200"/>
                    <a:gd name="T25" fmla="*/ 157 h 229"/>
                    <a:gd name="T26" fmla="*/ 151 w 200"/>
                    <a:gd name="T27" fmla="*/ 0 h 229"/>
                    <a:gd name="T28" fmla="*/ 200 w 200"/>
                    <a:gd name="T29" fmla="*/ 0 h 229"/>
                    <a:gd name="T30" fmla="*/ 200 w 200"/>
                    <a:gd name="T31" fmla="*/ 224 h 229"/>
                    <a:gd name="T32" fmla="*/ 151 w 200"/>
                    <a:gd name="T33" fmla="*/ 224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00" h="229">
                      <a:moveTo>
                        <a:pt x="151" y="224"/>
                      </a:moveTo>
                      <a:cubicBezTo>
                        <a:pt x="151" y="194"/>
                        <a:pt x="151" y="194"/>
                        <a:pt x="151" y="194"/>
                      </a:cubicBezTo>
                      <a:cubicBezTo>
                        <a:pt x="143" y="203"/>
                        <a:pt x="133" y="211"/>
                        <a:pt x="119" y="218"/>
                      </a:cubicBezTo>
                      <a:cubicBezTo>
                        <a:pt x="105" y="226"/>
                        <a:pt x="90" y="229"/>
                        <a:pt x="72" y="229"/>
                      </a:cubicBezTo>
                      <a:cubicBezTo>
                        <a:pt x="48" y="229"/>
                        <a:pt x="30" y="223"/>
                        <a:pt x="18" y="211"/>
                      </a:cubicBezTo>
                      <a:cubicBezTo>
                        <a:pt x="6" y="199"/>
                        <a:pt x="0" y="181"/>
                        <a:pt x="0" y="158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49" y="141"/>
                        <a:pt x="49" y="141"/>
                        <a:pt x="49" y="141"/>
                      </a:cubicBezTo>
                      <a:cubicBezTo>
                        <a:pt x="49" y="158"/>
                        <a:pt x="53" y="170"/>
                        <a:pt x="61" y="176"/>
                      </a:cubicBezTo>
                      <a:cubicBezTo>
                        <a:pt x="69" y="183"/>
                        <a:pt x="80" y="186"/>
                        <a:pt x="94" y="186"/>
                      </a:cubicBezTo>
                      <a:cubicBezTo>
                        <a:pt x="106" y="186"/>
                        <a:pt x="118" y="183"/>
                        <a:pt x="128" y="177"/>
                      </a:cubicBezTo>
                      <a:cubicBezTo>
                        <a:pt x="138" y="171"/>
                        <a:pt x="146" y="165"/>
                        <a:pt x="151" y="157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200" y="224"/>
                        <a:pt x="200" y="224"/>
                        <a:pt x="200" y="224"/>
                      </a:cubicBezTo>
                      <a:lnTo>
                        <a:pt x="151" y="224"/>
                      </a:lnTo>
                      <a:close/>
                    </a:path>
                  </a:pathLst>
                </a:custGeom>
                <a:solidFill>
                  <a:srgbClr val="6E6F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243840" tIns="121920" rIns="243840" bIns="1219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65276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7467">
                    <a:latin typeface="Proxima Nova Light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  <p:sp>
              <p:nvSpPr>
                <p:cNvPr id="214" name="Freeform 213">
                  <a:extLst>
                    <a:ext uri="{FF2B5EF4-FFF2-40B4-BE49-F238E27FC236}">
                      <a16:creationId xmlns:a16="http://schemas.microsoft.com/office/drawing/2014/main" id="{F4A2F4FB-BBD9-7446-90F5-64B9D379FC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8" y="2140"/>
                  <a:ext cx="288" cy="543"/>
                </a:xfrm>
                <a:custGeom>
                  <a:avLst/>
                  <a:gdLst>
                    <a:gd name="T0" fmla="*/ 0 w 122"/>
                    <a:gd name="T1" fmla="*/ 230 h 230"/>
                    <a:gd name="T2" fmla="*/ 0 w 122"/>
                    <a:gd name="T3" fmla="*/ 6 h 230"/>
                    <a:gd name="T4" fmla="*/ 49 w 122"/>
                    <a:gd name="T5" fmla="*/ 6 h 230"/>
                    <a:gd name="T6" fmla="*/ 49 w 122"/>
                    <a:gd name="T7" fmla="*/ 39 h 230"/>
                    <a:gd name="T8" fmla="*/ 81 w 122"/>
                    <a:gd name="T9" fmla="*/ 11 h 230"/>
                    <a:gd name="T10" fmla="*/ 122 w 122"/>
                    <a:gd name="T11" fmla="*/ 0 h 230"/>
                    <a:gd name="T12" fmla="*/ 122 w 122"/>
                    <a:gd name="T13" fmla="*/ 49 h 230"/>
                    <a:gd name="T14" fmla="*/ 107 w 122"/>
                    <a:gd name="T15" fmla="*/ 47 h 230"/>
                    <a:gd name="T16" fmla="*/ 90 w 122"/>
                    <a:gd name="T17" fmla="*/ 50 h 230"/>
                    <a:gd name="T18" fmla="*/ 74 w 122"/>
                    <a:gd name="T19" fmla="*/ 56 h 230"/>
                    <a:gd name="T20" fmla="*/ 59 w 122"/>
                    <a:gd name="T21" fmla="*/ 66 h 230"/>
                    <a:gd name="T22" fmla="*/ 49 w 122"/>
                    <a:gd name="T23" fmla="*/ 77 h 230"/>
                    <a:gd name="T24" fmla="*/ 49 w 122"/>
                    <a:gd name="T25" fmla="*/ 230 h 230"/>
                    <a:gd name="T26" fmla="*/ 0 w 122"/>
                    <a:gd name="T27" fmla="*/ 230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2" h="230">
                      <a:moveTo>
                        <a:pt x="0" y="23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9" y="39"/>
                        <a:pt x="49" y="39"/>
                        <a:pt x="49" y="39"/>
                      </a:cubicBezTo>
                      <a:cubicBezTo>
                        <a:pt x="57" y="28"/>
                        <a:pt x="68" y="19"/>
                        <a:pt x="81" y="11"/>
                      </a:cubicBezTo>
                      <a:cubicBezTo>
                        <a:pt x="93" y="4"/>
                        <a:pt x="107" y="0"/>
                        <a:pt x="122" y="0"/>
                      </a:cubicBezTo>
                      <a:cubicBezTo>
                        <a:pt x="122" y="49"/>
                        <a:pt x="122" y="49"/>
                        <a:pt x="122" y="49"/>
                      </a:cubicBezTo>
                      <a:cubicBezTo>
                        <a:pt x="118" y="48"/>
                        <a:pt x="112" y="47"/>
                        <a:pt x="107" y="47"/>
                      </a:cubicBezTo>
                      <a:cubicBezTo>
                        <a:pt x="101" y="47"/>
                        <a:pt x="96" y="48"/>
                        <a:pt x="90" y="50"/>
                      </a:cubicBezTo>
                      <a:cubicBezTo>
                        <a:pt x="85" y="51"/>
                        <a:pt x="79" y="53"/>
                        <a:pt x="74" y="56"/>
                      </a:cubicBezTo>
                      <a:cubicBezTo>
                        <a:pt x="68" y="59"/>
                        <a:pt x="64" y="62"/>
                        <a:pt x="59" y="66"/>
                      </a:cubicBezTo>
                      <a:cubicBezTo>
                        <a:pt x="55" y="69"/>
                        <a:pt x="52" y="73"/>
                        <a:pt x="49" y="77"/>
                      </a:cubicBezTo>
                      <a:cubicBezTo>
                        <a:pt x="49" y="230"/>
                        <a:pt x="49" y="230"/>
                        <a:pt x="49" y="230"/>
                      </a:cubicBezTo>
                      <a:lnTo>
                        <a:pt x="0" y="230"/>
                      </a:lnTo>
                      <a:close/>
                    </a:path>
                  </a:pathLst>
                </a:custGeom>
                <a:solidFill>
                  <a:srgbClr val="6E6F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243840" tIns="121920" rIns="243840" bIns="1219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65276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7467">
                    <a:latin typeface="Proxima Nova Light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  <p:sp>
              <p:nvSpPr>
                <p:cNvPr id="215" name="Freeform 214">
                  <a:extLst>
                    <a:ext uri="{FF2B5EF4-FFF2-40B4-BE49-F238E27FC236}">
                      <a16:creationId xmlns:a16="http://schemas.microsoft.com/office/drawing/2014/main" id="{C364526E-9963-0140-B2CB-658B741BD56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527" y="2140"/>
                  <a:ext cx="529" cy="555"/>
                </a:xfrm>
                <a:custGeom>
                  <a:avLst/>
                  <a:gdLst>
                    <a:gd name="T0" fmla="*/ 117 w 224"/>
                    <a:gd name="T1" fmla="*/ 235 h 235"/>
                    <a:gd name="T2" fmla="*/ 70 w 224"/>
                    <a:gd name="T3" fmla="*/ 227 h 235"/>
                    <a:gd name="T4" fmla="*/ 33 w 224"/>
                    <a:gd name="T5" fmla="*/ 203 h 235"/>
                    <a:gd name="T6" fmla="*/ 8 w 224"/>
                    <a:gd name="T7" fmla="*/ 166 h 235"/>
                    <a:gd name="T8" fmla="*/ 0 w 224"/>
                    <a:gd name="T9" fmla="*/ 117 h 235"/>
                    <a:gd name="T10" fmla="*/ 8 w 224"/>
                    <a:gd name="T11" fmla="*/ 72 h 235"/>
                    <a:gd name="T12" fmla="*/ 31 w 224"/>
                    <a:gd name="T13" fmla="*/ 34 h 235"/>
                    <a:gd name="T14" fmla="*/ 67 w 224"/>
                    <a:gd name="T15" fmla="*/ 9 h 235"/>
                    <a:gd name="T16" fmla="*/ 113 w 224"/>
                    <a:gd name="T17" fmla="*/ 0 h 235"/>
                    <a:gd name="T18" fmla="*/ 159 w 224"/>
                    <a:gd name="T19" fmla="*/ 9 h 235"/>
                    <a:gd name="T20" fmla="*/ 193 w 224"/>
                    <a:gd name="T21" fmla="*/ 35 h 235"/>
                    <a:gd name="T22" fmla="*/ 216 w 224"/>
                    <a:gd name="T23" fmla="*/ 73 h 235"/>
                    <a:gd name="T24" fmla="*/ 224 w 224"/>
                    <a:gd name="T25" fmla="*/ 122 h 235"/>
                    <a:gd name="T26" fmla="*/ 224 w 224"/>
                    <a:gd name="T27" fmla="*/ 134 h 235"/>
                    <a:gd name="T28" fmla="*/ 51 w 224"/>
                    <a:gd name="T29" fmla="*/ 134 h 235"/>
                    <a:gd name="T30" fmla="*/ 57 w 224"/>
                    <a:gd name="T31" fmla="*/ 157 h 235"/>
                    <a:gd name="T32" fmla="*/ 72 w 224"/>
                    <a:gd name="T33" fmla="*/ 177 h 235"/>
                    <a:gd name="T34" fmla="*/ 93 w 224"/>
                    <a:gd name="T35" fmla="*/ 190 h 235"/>
                    <a:gd name="T36" fmla="*/ 122 w 224"/>
                    <a:gd name="T37" fmla="*/ 195 h 235"/>
                    <a:gd name="T38" fmla="*/ 156 w 224"/>
                    <a:gd name="T39" fmla="*/ 189 h 235"/>
                    <a:gd name="T40" fmla="*/ 186 w 224"/>
                    <a:gd name="T41" fmla="*/ 171 h 235"/>
                    <a:gd name="T42" fmla="*/ 208 w 224"/>
                    <a:gd name="T43" fmla="*/ 203 h 235"/>
                    <a:gd name="T44" fmla="*/ 167 w 224"/>
                    <a:gd name="T45" fmla="*/ 227 h 235"/>
                    <a:gd name="T46" fmla="*/ 117 w 224"/>
                    <a:gd name="T47" fmla="*/ 235 h 235"/>
                    <a:gd name="T48" fmla="*/ 176 w 224"/>
                    <a:gd name="T49" fmla="*/ 99 h 235"/>
                    <a:gd name="T50" fmla="*/ 172 w 224"/>
                    <a:gd name="T51" fmla="*/ 79 h 235"/>
                    <a:gd name="T52" fmla="*/ 161 w 224"/>
                    <a:gd name="T53" fmla="*/ 60 h 235"/>
                    <a:gd name="T54" fmla="*/ 141 w 224"/>
                    <a:gd name="T55" fmla="*/ 45 h 235"/>
                    <a:gd name="T56" fmla="*/ 113 w 224"/>
                    <a:gd name="T57" fmla="*/ 40 h 235"/>
                    <a:gd name="T58" fmla="*/ 86 w 224"/>
                    <a:gd name="T59" fmla="*/ 45 h 235"/>
                    <a:gd name="T60" fmla="*/ 67 w 224"/>
                    <a:gd name="T61" fmla="*/ 59 h 235"/>
                    <a:gd name="T62" fmla="*/ 55 w 224"/>
                    <a:gd name="T63" fmla="*/ 78 h 235"/>
                    <a:gd name="T64" fmla="*/ 50 w 224"/>
                    <a:gd name="T65" fmla="*/ 99 h 235"/>
                    <a:gd name="T66" fmla="*/ 176 w 224"/>
                    <a:gd name="T67" fmla="*/ 99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24" h="235">
                      <a:moveTo>
                        <a:pt x="117" y="235"/>
                      </a:moveTo>
                      <a:cubicBezTo>
                        <a:pt x="100" y="235"/>
                        <a:pt x="85" y="232"/>
                        <a:pt x="70" y="227"/>
                      </a:cubicBezTo>
                      <a:cubicBezTo>
                        <a:pt x="56" y="221"/>
                        <a:pt x="43" y="213"/>
                        <a:pt x="33" y="203"/>
                      </a:cubicBezTo>
                      <a:cubicBezTo>
                        <a:pt x="22" y="193"/>
                        <a:pt x="14" y="180"/>
                        <a:pt x="8" y="166"/>
                      </a:cubicBezTo>
                      <a:cubicBezTo>
                        <a:pt x="2" y="151"/>
                        <a:pt x="0" y="135"/>
                        <a:pt x="0" y="117"/>
                      </a:cubicBezTo>
                      <a:cubicBezTo>
                        <a:pt x="0" y="101"/>
                        <a:pt x="2" y="86"/>
                        <a:pt x="8" y="72"/>
                      </a:cubicBezTo>
                      <a:cubicBezTo>
                        <a:pt x="13" y="57"/>
                        <a:pt x="21" y="45"/>
                        <a:pt x="31" y="34"/>
                      </a:cubicBezTo>
                      <a:cubicBezTo>
                        <a:pt x="41" y="24"/>
                        <a:pt x="53" y="15"/>
                        <a:pt x="67" y="9"/>
                      </a:cubicBezTo>
                      <a:cubicBezTo>
                        <a:pt x="81" y="3"/>
                        <a:pt x="96" y="0"/>
                        <a:pt x="113" y="0"/>
                      </a:cubicBezTo>
                      <a:cubicBezTo>
                        <a:pt x="130" y="0"/>
                        <a:pt x="145" y="3"/>
                        <a:pt x="159" y="9"/>
                      </a:cubicBezTo>
                      <a:cubicBezTo>
                        <a:pt x="172" y="15"/>
                        <a:pt x="184" y="24"/>
                        <a:pt x="193" y="35"/>
                      </a:cubicBezTo>
                      <a:cubicBezTo>
                        <a:pt x="203" y="46"/>
                        <a:pt x="210" y="58"/>
                        <a:pt x="216" y="73"/>
                      </a:cubicBezTo>
                      <a:cubicBezTo>
                        <a:pt x="221" y="88"/>
                        <a:pt x="224" y="104"/>
                        <a:pt x="224" y="122"/>
                      </a:cubicBezTo>
                      <a:cubicBezTo>
                        <a:pt x="224" y="134"/>
                        <a:pt x="224" y="134"/>
                        <a:pt x="224" y="134"/>
                      </a:cubicBezTo>
                      <a:cubicBezTo>
                        <a:pt x="51" y="134"/>
                        <a:pt x="51" y="134"/>
                        <a:pt x="51" y="134"/>
                      </a:cubicBezTo>
                      <a:cubicBezTo>
                        <a:pt x="52" y="142"/>
                        <a:pt x="54" y="150"/>
                        <a:pt x="57" y="157"/>
                      </a:cubicBezTo>
                      <a:cubicBezTo>
                        <a:pt x="61" y="165"/>
                        <a:pt x="66" y="172"/>
                        <a:pt x="72" y="177"/>
                      </a:cubicBezTo>
                      <a:cubicBezTo>
                        <a:pt x="78" y="183"/>
                        <a:pt x="85" y="187"/>
                        <a:pt x="93" y="190"/>
                      </a:cubicBezTo>
                      <a:cubicBezTo>
                        <a:pt x="102" y="194"/>
                        <a:pt x="111" y="195"/>
                        <a:pt x="122" y="195"/>
                      </a:cubicBezTo>
                      <a:cubicBezTo>
                        <a:pt x="133" y="195"/>
                        <a:pt x="144" y="193"/>
                        <a:pt x="156" y="189"/>
                      </a:cubicBezTo>
                      <a:cubicBezTo>
                        <a:pt x="168" y="185"/>
                        <a:pt x="177" y="179"/>
                        <a:pt x="186" y="171"/>
                      </a:cubicBezTo>
                      <a:cubicBezTo>
                        <a:pt x="208" y="203"/>
                        <a:pt x="208" y="203"/>
                        <a:pt x="208" y="203"/>
                      </a:cubicBezTo>
                      <a:cubicBezTo>
                        <a:pt x="197" y="214"/>
                        <a:pt x="183" y="222"/>
                        <a:pt x="167" y="227"/>
                      </a:cubicBezTo>
                      <a:cubicBezTo>
                        <a:pt x="152" y="232"/>
                        <a:pt x="135" y="235"/>
                        <a:pt x="117" y="235"/>
                      </a:cubicBezTo>
                      <a:close/>
                      <a:moveTo>
                        <a:pt x="176" y="99"/>
                      </a:moveTo>
                      <a:cubicBezTo>
                        <a:pt x="176" y="93"/>
                        <a:pt x="175" y="86"/>
                        <a:pt x="172" y="79"/>
                      </a:cubicBezTo>
                      <a:cubicBezTo>
                        <a:pt x="170" y="72"/>
                        <a:pt x="166" y="65"/>
                        <a:pt x="161" y="60"/>
                      </a:cubicBezTo>
                      <a:cubicBezTo>
                        <a:pt x="156" y="54"/>
                        <a:pt x="149" y="49"/>
                        <a:pt x="141" y="45"/>
                      </a:cubicBezTo>
                      <a:cubicBezTo>
                        <a:pt x="134" y="42"/>
                        <a:pt x="124" y="40"/>
                        <a:pt x="113" y="40"/>
                      </a:cubicBezTo>
                      <a:cubicBezTo>
                        <a:pt x="103" y="40"/>
                        <a:pt x="94" y="42"/>
                        <a:pt x="86" y="45"/>
                      </a:cubicBezTo>
                      <a:cubicBezTo>
                        <a:pt x="78" y="49"/>
                        <a:pt x="72" y="53"/>
                        <a:pt x="67" y="59"/>
                      </a:cubicBezTo>
                      <a:cubicBezTo>
                        <a:pt x="62" y="65"/>
                        <a:pt x="58" y="71"/>
                        <a:pt x="55" y="78"/>
                      </a:cubicBezTo>
                      <a:cubicBezTo>
                        <a:pt x="52" y="86"/>
                        <a:pt x="51" y="92"/>
                        <a:pt x="50" y="99"/>
                      </a:cubicBezTo>
                      <a:lnTo>
                        <a:pt x="176" y="99"/>
                      </a:lnTo>
                      <a:close/>
                    </a:path>
                  </a:pathLst>
                </a:custGeom>
                <a:solidFill>
                  <a:srgbClr val="6E6F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243840" tIns="121920" rIns="243840" bIns="1219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65276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7467">
                    <a:latin typeface="Proxima Nova Light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  <p:sp>
              <p:nvSpPr>
                <p:cNvPr id="216" name="Freeform 215">
                  <a:extLst>
                    <a:ext uri="{FF2B5EF4-FFF2-40B4-BE49-F238E27FC236}">
                      <a16:creationId xmlns:a16="http://schemas.microsoft.com/office/drawing/2014/main" id="{031608A6-FE47-C94B-8CD2-96ECFDDC46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0" y="1412"/>
                  <a:ext cx="350" cy="1462"/>
                </a:xfrm>
                <a:custGeom>
                  <a:avLst/>
                  <a:gdLst>
                    <a:gd name="T0" fmla="*/ 279 w 350"/>
                    <a:gd name="T1" fmla="*/ 1462 h 1462"/>
                    <a:gd name="T2" fmla="*/ 279 w 350"/>
                    <a:gd name="T3" fmla="*/ 102 h 1462"/>
                    <a:gd name="T4" fmla="*/ 47 w 350"/>
                    <a:gd name="T5" fmla="*/ 352 h 1462"/>
                    <a:gd name="T6" fmla="*/ 0 w 350"/>
                    <a:gd name="T7" fmla="*/ 303 h 1462"/>
                    <a:gd name="T8" fmla="*/ 283 w 350"/>
                    <a:gd name="T9" fmla="*/ 0 h 1462"/>
                    <a:gd name="T10" fmla="*/ 350 w 350"/>
                    <a:gd name="T11" fmla="*/ 0 h 1462"/>
                    <a:gd name="T12" fmla="*/ 350 w 350"/>
                    <a:gd name="T13" fmla="*/ 1462 h 1462"/>
                    <a:gd name="T14" fmla="*/ 279 w 350"/>
                    <a:gd name="T15" fmla="*/ 1462 h 1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50" h="1462">
                      <a:moveTo>
                        <a:pt x="279" y="1462"/>
                      </a:moveTo>
                      <a:lnTo>
                        <a:pt x="279" y="102"/>
                      </a:lnTo>
                      <a:lnTo>
                        <a:pt x="47" y="352"/>
                      </a:lnTo>
                      <a:lnTo>
                        <a:pt x="0" y="303"/>
                      </a:lnTo>
                      <a:lnTo>
                        <a:pt x="283" y="0"/>
                      </a:lnTo>
                      <a:lnTo>
                        <a:pt x="350" y="0"/>
                      </a:lnTo>
                      <a:lnTo>
                        <a:pt x="350" y="1462"/>
                      </a:lnTo>
                      <a:lnTo>
                        <a:pt x="279" y="1462"/>
                      </a:lnTo>
                      <a:close/>
                    </a:path>
                  </a:pathLst>
                </a:custGeom>
                <a:solidFill>
                  <a:srgbClr val="EC60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243840" tIns="121920" rIns="243840" bIns="1219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65276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7467">
                    <a:latin typeface="Proxima Nova Light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</p:grpSp>
        </p:grpSp>
        <p:pic>
          <p:nvPicPr>
            <p:cNvPr id="198" name="Picture 197">
              <a:extLst>
                <a:ext uri="{FF2B5EF4-FFF2-40B4-BE49-F238E27FC236}">
                  <a16:creationId xmlns:a16="http://schemas.microsoft.com/office/drawing/2014/main" id="{2B12979D-AF51-6348-9A9D-A92A7C8B4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6715" y="2412161"/>
              <a:ext cx="329769" cy="59070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217" name="TextBox 216">
            <a:extLst>
              <a:ext uri="{FF2B5EF4-FFF2-40B4-BE49-F238E27FC236}">
                <a16:creationId xmlns:a16="http://schemas.microsoft.com/office/drawing/2014/main" id="{F7CBEFB3-61E8-3047-9384-612353316158}"/>
              </a:ext>
            </a:extLst>
          </p:cNvPr>
          <p:cNvSpPr txBox="1"/>
          <p:nvPr/>
        </p:nvSpPr>
        <p:spPr>
          <a:xfrm>
            <a:off x="10267047" y="1750235"/>
            <a:ext cx="4784216" cy="85356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1828823">
              <a:lnSpc>
                <a:spcPct val="80000"/>
              </a:lnSpc>
              <a:defRPr/>
            </a:pPr>
            <a:r>
              <a:rPr lang="en-US" sz="2400" b="1">
                <a:latin typeface="Proxima Nova Black" charset="0"/>
                <a:ea typeface="Proxima Nova Black" charset="0"/>
                <a:cs typeface="Proxima Nova Black" charset="0"/>
              </a:rPr>
              <a:t>PREDICTIVE SUPPORT</a:t>
            </a:r>
            <a:endParaRPr lang="en-US" sz="2400"/>
          </a:p>
        </p:txBody>
      </p:sp>
      <p:pic>
        <p:nvPicPr>
          <p:cNvPr id="218" name="image56.png">
            <a:extLst>
              <a:ext uri="{FF2B5EF4-FFF2-40B4-BE49-F238E27FC236}">
                <a16:creationId xmlns:a16="http://schemas.microsoft.com/office/drawing/2014/main" id="{5060FA51-D683-1346-B567-F8622DD0CAC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27116" y="1528323"/>
            <a:ext cx="3800216" cy="4017765"/>
          </a:xfrm>
          <a:prstGeom prst="rect">
            <a:avLst/>
          </a:prstGeom>
          <a:ln/>
        </p:spPr>
      </p:pic>
      <p:sp>
        <p:nvSpPr>
          <p:cNvPr id="219" name="TextBox 218">
            <a:extLst>
              <a:ext uri="{FF2B5EF4-FFF2-40B4-BE49-F238E27FC236}">
                <a16:creationId xmlns:a16="http://schemas.microsoft.com/office/drawing/2014/main" id="{71039A82-D4E1-B74F-93ED-86D99EE22570}"/>
              </a:ext>
            </a:extLst>
          </p:cNvPr>
          <p:cNvSpPr txBox="1"/>
          <p:nvPr/>
        </p:nvSpPr>
        <p:spPr>
          <a:xfrm>
            <a:off x="14707383" y="2023565"/>
            <a:ext cx="4784216" cy="85356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1828823">
              <a:lnSpc>
                <a:spcPct val="80000"/>
              </a:lnSpc>
              <a:defRPr/>
            </a:pPr>
            <a:r>
              <a:rPr lang="en-US" sz="2400" b="1" dirty="0">
                <a:latin typeface="Proxima Nova Black" charset="0"/>
                <a:ea typeface="Proxima Nova Black" charset="0"/>
                <a:cs typeface="Proxima Nova Black" charset="0"/>
              </a:rPr>
              <a:t>PREDICTIVE ANALYTICS,</a:t>
            </a:r>
            <a:br>
              <a:rPr lang="en-US" sz="2400" b="1" dirty="0">
                <a:latin typeface="Proxima Nova Black" charset="0"/>
                <a:ea typeface="Proxima Nova Black" charset="0"/>
                <a:cs typeface="Proxima Nova Black" charset="0"/>
              </a:rPr>
            </a:br>
            <a:r>
              <a:rPr lang="en-US" sz="2400" b="1" dirty="0">
                <a:latin typeface="Proxima Nova Black" charset="0"/>
                <a:ea typeface="Proxima Nova Black" charset="0"/>
                <a:cs typeface="Proxima Nova Black" charset="0"/>
              </a:rPr>
              <a:t>FORECASTING &amp; REPORTING</a:t>
            </a:r>
            <a:endParaRPr lang="en-US" sz="2400" dirty="0"/>
          </a:p>
        </p:txBody>
      </p:sp>
      <p:pic>
        <p:nvPicPr>
          <p:cNvPr id="220" name="Picture 219">
            <a:extLst>
              <a:ext uri="{FF2B5EF4-FFF2-40B4-BE49-F238E27FC236}">
                <a16:creationId xmlns:a16="http://schemas.microsoft.com/office/drawing/2014/main" id="{8E782B01-8107-5241-8441-DCEB409A184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223" y="3271463"/>
            <a:ext cx="3796968" cy="203346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1" name="Picture 220">
            <a:extLst>
              <a:ext uri="{FF2B5EF4-FFF2-40B4-BE49-F238E27FC236}">
                <a16:creationId xmlns:a16="http://schemas.microsoft.com/office/drawing/2014/main" id="{000FDC8A-DC16-5B44-85B6-F036D6C254E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7518" y="2965781"/>
            <a:ext cx="2725269" cy="199657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173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365059" y="1775611"/>
            <a:ext cx="5816000" cy="1066800"/>
          </a:xfrm>
          <a:prstGeom prst="rect">
            <a:avLst/>
          </a:prstGeom>
        </p:spPr>
        <p:txBody>
          <a:bodyPr lIns="0" rIns="0">
            <a:normAutofit fontScale="97500"/>
          </a:bodyPr>
          <a:lstStyle>
            <a:lvl1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i="0" kern="120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1pPr>
            <a:lvl2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2pPr>
            <a:lvl3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3pPr>
            <a:lvl4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4pPr>
            <a:lvl5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5pPr>
            <a:lvl6pPr marL="17145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6pPr>
            <a:lvl7pPr marL="34290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7pPr>
            <a:lvl8pPr marL="51435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8pPr>
            <a:lvl9pPr marL="68580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9pPr>
          </a:lstStyle>
          <a:p>
            <a:pPr algn="ctr"/>
            <a:r>
              <a:rPr lang="en-US" sz="4267" dirty="0">
                <a:solidFill>
                  <a:srgbClr val="585858">
                    <a:lumMod val="60000"/>
                    <a:lumOff val="40000"/>
                  </a:srgbClr>
                </a:solidFill>
                <a:latin typeface="Proxima Nova Light"/>
                <a:cs typeface="Proxima Nova Light"/>
              </a:rPr>
              <a:t>INTRODUCING</a:t>
            </a:r>
            <a:endParaRPr lang="en-US" sz="4800" dirty="0">
              <a:solidFill>
                <a:srgbClr val="585858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39175" y="3520858"/>
            <a:ext cx="745107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8288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33" dirty="0">
                <a:solidFill>
                  <a:srgbClr val="FE5000"/>
                </a:solidFill>
                <a:latin typeface="Proxima Nova Black"/>
                <a:ea typeface="Proxima Nova"/>
                <a:cs typeface="Proxima Nova"/>
              </a:rPr>
              <a:t>GLOBAL DASHBOARD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607443" y="4982507"/>
            <a:ext cx="8314539" cy="1066800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i="0" kern="120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1pPr>
            <a:lvl2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2pPr>
            <a:lvl3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3pPr>
            <a:lvl4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4pPr>
            <a:lvl5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5pPr>
            <a:lvl6pPr marL="17145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6pPr>
            <a:lvl7pPr marL="34290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7pPr>
            <a:lvl8pPr marL="51435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8pPr>
            <a:lvl9pPr marL="68580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3467">
                <a:solidFill>
                  <a:srgbClr val="585858"/>
                </a:solidFill>
                <a:latin typeface="Proxima Nova Light"/>
                <a:cs typeface="Proxima Nova Light"/>
              </a:rPr>
              <a:t>GET KEY AGGREGATE METRICS ON</a:t>
            </a:r>
          </a:p>
          <a:p>
            <a:pPr algn="ctr">
              <a:lnSpc>
                <a:spcPct val="90000"/>
              </a:lnSpc>
            </a:pPr>
            <a:r>
              <a:rPr lang="en-US" sz="3467" dirty="0">
                <a:solidFill>
                  <a:srgbClr val="585858"/>
                </a:solidFill>
                <a:latin typeface="Proxima Nova Light"/>
                <a:cs typeface="Proxima Nova Light"/>
              </a:rPr>
              <a:t>YOUR ENTIRE FLEET OF ARRAYS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13619" y="6799808"/>
            <a:ext cx="6425200" cy="419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440" indent="-461440" defTabSz="1828823" eaLnBrk="1" fontAlgn="auto" hangingPunct="1">
              <a:spcBef>
                <a:spcPts val="0"/>
              </a:spcBef>
              <a:spcAft>
                <a:spcPts val="3200"/>
              </a:spcAft>
              <a:buFont typeface="Arial" charset="0"/>
              <a:buChar char="•"/>
            </a:pPr>
            <a:r>
              <a:rPr lang="en-US" sz="2667" dirty="0">
                <a:latin typeface="Proxima Nova"/>
                <a:ea typeface="Proxima Nova"/>
                <a:cs typeface="Proxima Nova"/>
              </a:rPr>
              <a:t>Get visibility on total data reduction and average load performance </a:t>
            </a:r>
          </a:p>
          <a:p>
            <a:pPr marL="461440" indent="-461440" defTabSz="1828823" eaLnBrk="1" fontAlgn="auto" hangingPunct="1">
              <a:spcBef>
                <a:spcPts val="0"/>
              </a:spcBef>
              <a:spcAft>
                <a:spcPts val="3200"/>
              </a:spcAft>
              <a:buFont typeface="Arial" charset="0"/>
              <a:buChar char="•"/>
            </a:pPr>
            <a:r>
              <a:rPr lang="en-US" sz="2667" dirty="0">
                <a:latin typeface="Proxima Nova"/>
                <a:ea typeface="Proxima Nova"/>
                <a:cs typeface="Proxima Nova"/>
              </a:rPr>
              <a:t>Easily analyze array performance and predict capacity</a:t>
            </a:r>
          </a:p>
          <a:p>
            <a:pPr marL="461440" indent="-461440" defTabSz="1828823" eaLnBrk="1" fontAlgn="auto" hangingPunct="1">
              <a:spcBef>
                <a:spcPts val="0"/>
              </a:spcBef>
              <a:spcAft>
                <a:spcPts val="3200"/>
              </a:spcAft>
              <a:buFont typeface="Arial" charset="0"/>
              <a:buChar char="•"/>
            </a:pPr>
            <a:r>
              <a:rPr lang="en-US" sz="2667" dirty="0">
                <a:latin typeface="Proxima Nova"/>
                <a:ea typeface="Proxima Nova"/>
                <a:cs typeface="Proxima Nova"/>
              </a:rPr>
              <a:t>View alerts &amp; support cases across all arrays</a:t>
            </a:r>
          </a:p>
          <a:p>
            <a:pPr marL="762010" indent="-762010" defTabSz="1828823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2667" dirty="0">
              <a:latin typeface="Proxima Nova"/>
              <a:ea typeface="Proxima Nova"/>
              <a:cs typeface="Proxima Nov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465707" y="628995"/>
            <a:ext cx="17752709" cy="14772757"/>
            <a:chOff x="-549640" y="235873"/>
            <a:chExt cx="6657266" cy="5539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49640" y="509667"/>
              <a:ext cx="6653499" cy="526599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4984" y="507722"/>
              <a:ext cx="5566707" cy="314460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45873" y="235873"/>
              <a:ext cx="6653499" cy="29015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6601" y="1730275"/>
            <a:ext cx="1253560" cy="7602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7220" y="2718696"/>
            <a:ext cx="3216861" cy="81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33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Picture 325">
            <a:extLst>
              <a:ext uri="{FF2B5EF4-FFF2-40B4-BE49-F238E27FC236}">
                <a16:creationId xmlns:a16="http://schemas.microsoft.com/office/drawing/2014/main" id="{015B0682-8A08-5F42-8DD4-A3C432A4E8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7157876"/>
            <a:ext cx="24384003" cy="65589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6B775-2309-C84D-A5C6-6E19F51C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803" y="798949"/>
            <a:ext cx="210312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PREDICT THE FUTURE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765D7-20BC-D44C-93D8-30730AB79E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3216" y="1865751"/>
            <a:ext cx="21031200" cy="533400"/>
          </a:xfrm>
        </p:spPr>
        <p:txBody>
          <a:bodyPr>
            <a:noAutofit/>
          </a:bodyPr>
          <a:lstStyle/>
          <a:p>
            <a:pPr algn="ctr"/>
            <a:r>
              <a:rPr lang="en-US" sz="3733" dirty="0"/>
              <a:t>AI-DRIVEN PERFORMANCE &amp; CAPACITY SIZING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03E456-C9E3-174B-87B7-FB99A19463E4}"/>
              </a:ext>
            </a:extLst>
          </p:cNvPr>
          <p:cNvGrpSpPr/>
          <p:nvPr/>
        </p:nvGrpSpPr>
        <p:grpSpPr>
          <a:xfrm>
            <a:off x="9195404" y="3000811"/>
            <a:ext cx="15187917" cy="10715189"/>
            <a:chOff x="4791794" y="830499"/>
            <a:chExt cx="6653499" cy="46940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4BF8840-D3A2-D943-8958-83939620C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1794" y="830499"/>
              <a:ext cx="6653499" cy="46940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788526-9DED-2343-90A3-41D577D29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411" y="1077652"/>
              <a:ext cx="5553159" cy="340307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8CB802E-5341-5F42-9E80-004E5D694BD3}"/>
              </a:ext>
            </a:extLst>
          </p:cNvPr>
          <p:cNvSpPr txBox="1"/>
          <p:nvPr/>
        </p:nvSpPr>
        <p:spPr>
          <a:xfrm>
            <a:off x="1727448" y="4781141"/>
            <a:ext cx="5903796" cy="1241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8288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267" dirty="0">
                <a:solidFill>
                  <a:srgbClr val="FE5000"/>
                </a:solidFill>
                <a:latin typeface="Proxima Nova Black"/>
              </a:rPr>
              <a:t>WORKLOAD PLANNER</a:t>
            </a:r>
            <a:br>
              <a:rPr lang="en-US" sz="4267" dirty="0">
                <a:solidFill>
                  <a:srgbClr val="FE5000"/>
                </a:solidFill>
                <a:latin typeface="Proxima Nova Black"/>
              </a:rPr>
            </a:br>
            <a:r>
              <a:rPr lang="en-US" sz="3200" dirty="0">
                <a:solidFill>
                  <a:srgbClr val="585858"/>
                </a:solidFill>
                <a:latin typeface="Proxima Nova Light" panose="020B0503030502060204" pitchFamily="34" charset="0"/>
              </a:rPr>
              <a:t>POWERED BY WORKLOAD DNA</a:t>
            </a:r>
            <a:endParaRPr lang="en-US" sz="4267" dirty="0">
              <a:solidFill>
                <a:srgbClr val="585858"/>
              </a:solidFill>
              <a:latin typeface="Proxima Nova Light" panose="020B050303050206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149BFE-E8C2-1B4D-96FE-72D5493F4A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780" y="3338522"/>
            <a:ext cx="4229123" cy="154398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2589DA1-3C1F-FF4B-9EE9-31A9C2FAFF67}"/>
              </a:ext>
            </a:extLst>
          </p:cNvPr>
          <p:cNvGrpSpPr/>
          <p:nvPr/>
        </p:nvGrpSpPr>
        <p:grpSpPr>
          <a:xfrm rot="10800000">
            <a:off x="4392985" y="7737315"/>
            <a:ext cx="283240" cy="526107"/>
            <a:chOff x="3442742" y="514662"/>
            <a:chExt cx="2278505" cy="423222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1EA7FE5-E9A2-274C-A468-FB0A2A10E904}"/>
                </a:ext>
              </a:extLst>
            </p:cNvPr>
            <p:cNvSpPr/>
            <p:nvPr/>
          </p:nvSpPr>
          <p:spPr bwMode="auto">
            <a:xfrm>
              <a:off x="4856814" y="514662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6F24C59-DACF-5C45-B9C9-E02F28D390CD}"/>
                </a:ext>
              </a:extLst>
            </p:cNvPr>
            <p:cNvSpPr/>
            <p:nvPr/>
          </p:nvSpPr>
          <p:spPr bwMode="auto">
            <a:xfrm>
              <a:off x="3852473" y="514662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1 h 459698"/>
                <a:gd name="connsiteX2" fmla="*/ 450619 w 924393"/>
                <a:gd name="connsiteY2" fmla="*/ 184879 h 459698"/>
                <a:gd name="connsiteX3" fmla="*/ 924393 w 924393"/>
                <a:gd name="connsiteY3" fmla="*/ 184879 h 459698"/>
                <a:gd name="connsiteX4" fmla="*/ 924393 w 924393"/>
                <a:gd name="connsiteY4" fmla="*/ 264827 h 459698"/>
                <a:gd name="connsiteX5" fmla="*/ 452637 w 924393"/>
                <a:gd name="connsiteY5" fmla="*/ 264827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1"/>
                  </a:cubicBezTo>
                  <a:lnTo>
                    <a:pt x="450619" y="184879"/>
                  </a:lnTo>
                  <a:lnTo>
                    <a:pt x="924393" y="184879"/>
                  </a:lnTo>
                  <a:lnTo>
                    <a:pt x="924393" y="264827"/>
                  </a:lnTo>
                  <a:lnTo>
                    <a:pt x="452637" y="264827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0A324A8-71C9-8343-8EDB-7D7B57D34F74}"/>
                </a:ext>
              </a:extLst>
            </p:cNvPr>
            <p:cNvSpPr/>
            <p:nvPr/>
          </p:nvSpPr>
          <p:spPr bwMode="auto">
            <a:xfrm>
              <a:off x="4357141" y="1139253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15E8549-0314-B948-840E-F78531DDCC0C}"/>
                </a:ext>
              </a:extLst>
            </p:cNvPr>
            <p:cNvSpPr/>
            <p:nvPr/>
          </p:nvSpPr>
          <p:spPr bwMode="auto">
            <a:xfrm>
              <a:off x="3852473" y="1763843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734B562-FCB2-374C-A258-3E17279144C5}"/>
                </a:ext>
              </a:extLst>
            </p:cNvPr>
            <p:cNvSpPr/>
            <p:nvPr/>
          </p:nvSpPr>
          <p:spPr bwMode="auto">
            <a:xfrm>
              <a:off x="3442742" y="2388433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3C47CD8-9478-8749-B370-721A313A0BF2}"/>
                </a:ext>
              </a:extLst>
            </p:cNvPr>
            <p:cNvSpPr/>
            <p:nvPr/>
          </p:nvSpPr>
          <p:spPr bwMode="auto">
            <a:xfrm>
              <a:off x="3852473" y="3023017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4EFAA26-4FAC-DA49-9ADE-55B34160F850}"/>
                </a:ext>
              </a:extLst>
            </p:cNvPr>
            <p:cNvSpPr/>
            <p:nvPr/>
          </p:nvSpPr>
          <p:spPr bwMode="auto">
            <a:xfrm>
              <a:off x="4357141" y="3652604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F44B942-86CC-434A-975D-CA4977103BAA}"/>
                </a:ext>
              </a:extLst>
            </p:cNvPr>
            <p:cNvSpPr/>
            <p:nvPr/>
          </p:nvSpPr>
          <p:spPr bwMode="auto">
            <a:xfrm>
              <a:off x="3852473" y="4287188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2 h 459698"/>
                <a:gd name="connsiteX2" fmla="*/ 451628 w 924393"/>
                <a:gd name="connsiteY2" fmla="*/ 189875 h 459698"/>
                <a:gd name="connsiteX3" fmla="*/ 924393 w 924393"/>
                <a:gd name="connsiteY3" fmla="*/ 189875 h 459698"/>
                <a:gd name="connsiteX4" fmla="*/ 924393 w 924393"/>
                <a:gd name="connsiteY4" fmla="*/ 269823 h 459698"/>
                <a:gd name="connsiteX5" fmla="*/ 451628 w 924393"/>
                <a:gd name="connsiteY5" fmla="*/ 269823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2"/>
                  </a:cubicBezTo>
                  <a:lnTo>
                    <a:pt x="451628" y="189875"/>
                  </a:lnTo>
                  <a:lnTo>
                    <a:pt x="924393" y="189875"/>
                  </a:lnTo>
                  <a:lnTo>
                    <a:pt x="924393" y="269823"/>
                  </a:lnTo>
                  <a:lnTo>
                    <a:pt x="451628" y="269823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0C998AB-BD8F-174D-B43C-480CC930D3E8}"/>
                </a:ext>
              </a:extLst>
            </p:cNvPr>
            <p:cNvSpPr/>
            <p:nvPr/>
          </p:nvSpPr>
          <p:spPr bwMode="auto">
            <a:xfrm>
              <a:off x="3999876" y="2403422"/>
              <a:ext cx="1721371" cy="459698"/>
            </a:xfrm>
            <a:custGeom>
              <a:avLst/>
              <a:gdLst>
                <a:gd name="connsiteX0" fmla="*/ 1491522 w 1721371"/>
                <a:gd name="connsiteY0" fmla="*/ 0 h 459698"/>
                <a:gd name="connsiteX1" fmla="*/ 1721371 w 1721371"/>
                <a:gd name="connsiteY1" fmla="*/ 229849 h 459698"/>
                <a:gd name="connsiteX2" fmla="*/ 1491522 w 1721371"/>
                <a:gd name="connsiteY2" fmla="*/ 459698 h 459698"/>
                <a:gd name="connsiteX3" fmla="*/ 1279736 w 1721371"/>
                <a:gd name="connsiteY3" fmla="*/ 319317 h 459698"/>
                <a:gd name="connsiteX4" fmla="*/ 1266717 w 1721371"/>
                <a:gd name="connsiteY4" fmla="*/ 254833 h 459698"/>
                <a:gd name="connsiteX5" fmla="*/ 0 w 1721371"/>
                <a:gd name="connsiteY5" fmla="*/ 254833 h 459698"/>
                <a:gd name="connsiteX6" fmla="*/ 0 w 1721371"/>
                <a:gd name="connsiteY6" fmla="*/ 177384 h 459698"/>
                <a:gd name="connsiteX7" fmla="*/ 1272265 w 1721371"/>
                <a:gd name="connsiteY7" fmla="*/ 177384 h 459698"/>
                <a:gd name="connsiteX8" fmla="*/ 1279736 w 1721371"/>
                <a:gd name="connsiteY8" fmla="*/ 140381 h 459698"/>
                <a:gd name="connsiteX9" fmla="*/ 1491522 w 1721371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71" h="459698">
                  <a:moveTo>
                    <a:pt x="1491522" y="0"/>
                  </a:moveTo>
                  <a:cubicBezTo>
                    <a:pt x="1618464" y="0"/>
                    <a:pt x="1721371" y="102907"/>
                    <a:pt x="1721371" y="229849"/>
                  </a:cubicBezTo>
                  <a:cubicBezTo>
                    <a:pt x="1721371" y="356791"/>
                    <a:pt x="1618464" y="459698"/>
                    <a:pt x="1491522" y="459698"/>
                  </a:cubicBezTo>
                  <a:cubicBezTo>
                    <a:pt x="1396316" y="459698"/>
                    <a:pt x="1314629" y="401813"/>
                    <a:pt x="1279736" y="319317"/>
                  </a:cubicBezTo>
                  <a:lnTo>
                    <a:pt x="1266717" y="254833"/>
                  </a:lnTo>
                  <a:lnTo>
                    <a:pt x="0" y="254833"/>
                  </a:lnTo>
                  <a:lnTo>
                    <a:pt x="0" y="177384"/>
                  </a:lnTo>
                  <a:lnTo>
                    <a:pt x="1272265" y="177384"/>
                  </a:lnTo>
                  <a:lnTo>
                    <a:pt x="1279736" y="140381"/>
                  </a:lnTo>
                  <a:cubicBezTo>
                    <a:pt x="1314629" y="57885"/>
                    <a:pt x="1396316" y="0"/>
                    <a:pt x="149152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6249DA9-7CF8-974F-8048-C0343CDBDBD0}"/>
                </a:ext>
              </a:extLst>
            </p:cNvPr>
            <p:cNvSpPr/>
            <p:nvPr/>
          </p:nvSpPr>
          <p:spPr bwMode="auto">
            <a:xfrm>
              <a:off x="4397115" y="1763843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5374 w 919397"/>
                <a:gd name="connsiteY4" fmla="*/ 257956 h 459698"/>
                <a:gd name="connsiteX5" fmla="*/ 0 w 919397"/>
                <a:gd name="connsiteY5" fmla="*/ 257956 h 459698"/>
                <a:gd name="connsiteX6" fmla="*/ 0 w 919397"/>
                <a:gd name="connsiteY6" fmla="*/ 178008 h 459698"/>
                <a:gd name="connsiteX7" fmla="*/ 470165 w 919397"/>
                <a:gd name="connsiteY7" fmla="*/ 17800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5374" y="257956"/>
                  </a:lnTo>
                  <a:lnTo>
                    <a:pt x="0" y="257956"/>
                  </a:lnTo>
                  <a:lnTo>
                    <a:pt x="0" y="178008"/>
                  </a:lnTo>
                  <a:lnTo>
                    <a:pt x="470165" y="17800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7994D8F-0E5F-C14A-BD88-58CBFBE24793}"/>
                </a:ext>
              </a:extLst>
            </p:cNvPr>
            <p:cNvSpPr/>
            <p:nvPr/>
          </p:nvSpPr>
          <p:spPr bwMode="auto">
            <a:xfrm>
              <a:off x="4402112" y="3023017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7266 w 919397"/>
                <a:gd name="connsiteY4" fmla="*/ 267326 h 459698"/>
                <a:gd name="connsiteX5" fmla="*/ 0 w 919397"/>
                <a:gd name="connsiteY5" fmla="*/ 267326 h 459698"/>
                <a:gd name="connsiteX6" fmla="*/ 0 w 919397"/>
                <a:gd name="connsiteY6" fmla="*/ 187378 h 459698"/>
                <a:gd name="connsiteX7" fmla="*/ 468274 w 919397"/>
                <a:gd name="connsiteY7" fmla="*/ 18737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7266" y="267326"/>
                  </a:lnTo>
                  <a:lnTo>
                    <a:pt x="0" y="267326"/>
                  </a:lnTo>
                  <a:lnTo>
                    <a:pt x="0" y="187378"/>
                  </a:lnTo>
                  <a:lnTo>
                    <a:pt x="468274" y="18737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C0EDC9D-DB70-4E44-B6ED-FF6BE5C3FC18}"/>
                </a:ext>
              </a:extLst>
            </p:cNvPr>
            <p:cNvSpPr/>
            <p:nvPr/>
          </p:nvSpPr>
          <p:spPr bwMode="auto">
            <a:xfrm>
              <a:off x="4856814" y="4287188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7F3D8AB-F4A7-F34C-A6D4-B2E62916B77E}"/>
              </a:ext>
            </a:extLst>
          </p:cNvPr>
          <p:cNvGrpSpPr/>
          <p:nvPr/>
        </p:nvGrpSpPr>
        <p:grpSpPr>
          <a:xfrm>
            <a:off x="1624445" y="9376835"/>
            <a:ext cx="216288" cy="401744"/>
            <a:chOff x="6765561" y="349771"/>
            <a:chExt cx="2278505" cy="4232224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55457BB-5DAC-7344-AEC1-3E5BEE8FBF3D}"/>
                </a:ext>
              </a:extLst>
            </p:cNvPr>
            <p:cNvSpPr/>
            <p:nvPr/>
          </p:nvSpPr>
          <p:spPr bwMode="auto">
            <a:xfrm rot="10800000">
              <a:off x="7170296" y="4122297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5F05E6B-8631-9D4A-84EE-096FAFEA0410}"/>
                </a:ext>
              </a:extLst>
            </p:cNvPr>
            <p:cNvSpPr/>
            <p:nvPr/>
          </p:nvSpPr>
          <p:spPr bwMode="auto">
            <a:xfrm rot="10800000">
              <a:off x="7709942" y="4122297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1 h 459698"/>
                <a:gd name="connsiteX2" fmla="*/ 450619 w 924393"/>
                <a:gd name="connsiteY2" fmla="*/ 184879 h 459698"/>
                <a:gd name="connsiteX3" fmla="*/ 924393 w 924393"/>
                <a:gd name="connsiteY3" fmla="*/ 184879 h 459698"/>
                <a:gd name="connsiteX4" fmla="*/ 924393 w 924393"/>
                <a:gd name="connsiteY4" fmla="*/ 264827 h 459698"/>
                <a:gd name="connsiteX5" fmla="*/ 452637 w 924393"/>
                <a:gd name="connsiteY5" fmla="*/ 264827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1"/>
                  </a:cubicBezTo>
                  <a:lnTo>
                    <a:pt x="450619" y="184879"/>
                  </a:lnTo>
                  <a:lnTo>
                    <a:pt x="924393" y="184879"/>
                  </a:lnTo>
                  <a:lnTo>
                    <a:pt x="924393" y="264827"/>
                  </a:lnTo>
                  <a:lnTo>
                    <a:pt x="452637" y="264827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BB40135-2450-9D47-AE6B-895712CDC5FA}"/>
                </a:ext>
              </a:extLst>
            </p:cNvPr>
            <p:cNvSpPr/>
            <p:nvPr/>
          </p:nvSpPr>
          <p:spPr bwMode="auto">
            <a:xfrm rot="10800000">
              <a:off x="7669969" y="3497706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E11F458-73C1-A244-970B-EF826D779753}"/>
                </a:ext>
              </a:extLst>
            </p:cNvPr>
            <p:cNvSpPr/>
            <p:nvPr/>
          </p:nvSpPr>
          <p:spPr bwMode="auto">
            <a:xfrm rot="10800000">
              <a:off x="8174637" y="2873116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9A1146D-4BB4-9945-8F27-C7E687313F46}"/>
                </a:ext>
              </a:extLst>
            </p:cNvPr>
            <p:cNvSpPr/>
            <p:nvPr/>
          </p:nvSpPr>
          <p:spPr bwMode="auto">
            <a:xfrm rot="10800000">
              <a:off x="8584368" y="2248526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8231C79-7621-EC44-B5FD-42635F7EE457}"/>
                </a:ext>
              </a:extLst>
            </p:cNvPr>
            <p:cNvSpPr/>
            <p:nvPr/>
          </p:nvSpPr>
          <p:spPr bwMode="auto">
            <a:xfrm rot="10800000">
              <a:off x="8174637" y="1613942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54EF4CD-D61E-A647-AFEA-BB6732D19FED}"/>
                </a:ext>
              </a:extLst>
            </p:cNvPr>
            <p:cNvSpPr/>
            <p:nvPr/>
          </p:nvSpPr>
          <p:spPr bwMode="auto">
            <a:xfrm rot="10800000">
              <a:off x="7669969" y="984355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3E33A77-4F4F-CC41-BDCE-9923AD1FE662}"/>
                </a:ext>
              </a:extLst>
            </p:cNvPr>
            <p:cNvSpPr/>
            <p:nvPr/>
          </p:nvSpPr>
          <p:spPr bwMode="auto">
            <a:xfrm rot="10800000">
              <a:off x="7709942" y="349771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2 h 459698"/>
                <a:gd name="connsiteX2" fmla="*/ 451628 w 924393"/>
                <a:gd name="connsiteY2" fmla="*/ 189875 h 459698"/>
                <a:gd name="connsiteX3" fmla="*/ 924393 w 924393"/>
                <a:gd name="connsiteY3" fmla="*/ 189875 h 459698"/>
                <a:gd name="connsiteX4" fmla="*/ 924393 w 924393"/>
                <a:gd name="connsiteY4" fmla="*/ 269823 h 459698"/>
                <a:gd name="connsiteX5" fmla="*/ 451628 w 924393"/>
                <a:gd name="connsiteY5" fmla="*/ 269823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2"/>
                  </a:cubicBezTo>
                  <a:lnTo>
                    <a:pt x="451628" y="189875"/>
                  </a:lnTo>
                  <a:lnTo>
                    <a:pt x="924393" y="189875"/>
                  </a:lnTo>
                  <a:lnTo>
                    <a:pt x="924393" y="269823"/>
                  </a:lnTo>
                  <a:lnTo>
                    <a:pt x="451628" y="269823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7688A91-CF15-234C-952E-AA80D52665D4}"/>
                </a:ext>
              </a:extLst>
            </p:cNvPr>
            <p:cNvSpPr/>
            <p:nvPr/>
          </p:nvSpPr>
          <p:spPr bwMode="auto">
            <a:xfrm rot="10800000">
              <a:off x="6765561" y="2233537"/>
              <a:ext cx="1721371" cy="459698"/>
            </a:xfrm>
            <a:custGeom>
              <a:avLst/>
              <a:gdLst>
                <a:gd name="connsiteX0" fmla="*/ 1491522 w 1721371"/>
                <a:gd name="connsiteY0" fmla="*/ 0 h 459698"/>
                <a:gd name="connsiteX1" fmla="*/ 1721371 w 1721371"/>
                <a:gd name="connsiteY1" fmla="*/ 229849 h 459698"/>
                <a:gd name="connsiteX2" fmla="*/ 1491522 w 1721371"/>
                <a:gd name="connsiteY2" fmla="*/ 459698 h 459698"/>
                <a:gd name="connsiteX3" fmla="*/ 1279736 w 1721371"/>
                <a:gd name="connsiteY3" fmla="*/ 319317 h 459698"/>
                <a:gd name="connsiteX4" fmla="*/ 1266717 w 1721371"/>
                <a:gd name="connsiteY4" fmla="*/ 254833 h 459698"/>
                <a:gd name="connsiteX5" fmla="*/ 0 w 1721371"/>
                <a:gd name="connsiteY5" fmla="*/ 254833 h 459698"/>
                <a:gd name="connsiteX6" fmla="*/ 0 w 1721371"/>
                <a:gd name="connsiteY6" fmla="*/ 177384 h 459698"/>
                <a:gd name="connsiteX7" fmla="*/ 1272265 w 1721371"/>
                <a:gd name="connsiteY7" fmla="*/ 177384 h 459698"/>
                <a:gd name="connsiteX8" fmla="*/ 1279736 w 1721371"/>
                <a:gd name="connsiteY8" fmla="*/ 140381 h 459698"/>
                <a:gd name="connsiteX9" fmla="*/ 1491522 w 1721371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71" h="459698">
                  <a:moveTo>
                    <a:pt x="1491522" y="0"/>
                  </a:moveTo>
                  <a:cubicBezTo>
                    <a:pt x="1618464" y="0"/>
                    <a:pt x="1721371" y="102907"/>
                    <a:pt x="1721371" y="229849"/>
                  </a:cubicBezTo>
                  <a:cubicBezTo>
                    <a:pt x="1721371" y="356791"/>
                    <a:pt x="1618464" y="459698"/>
                    <a:pt x="1491522" y="459698"/>
                  </a:cubicBezTo>
                  <a:cubicBezTo>
                    <a:pt x="1396316" y="459698"/>
                    <a:pt x="1314629" y="401813"/>
                    <a:pt x="1279736" y="319317"/>
                  </a:cubicBezTo>
                  <a:lnTo>
                    <a:pt x="1266717" y="254833"/>
                  </a:lnTo>
                  <a:lnTo>
                    <a:pt x="0" y="254833"/>
                  </a:lnTo>
                  <a:lnTo>
                    <a:pt x="0" y="177384"/>
                  </a:lnTo>
                  <a:lnTo>
                    <a:pt x="1272265" y="177384"/>
                  </a:lnTo>
                  <a:lnTo>
                    <a:pt x="1279736" y="140381"/>
                  </a:lnTo>
                  <a:cubicBezTo>
                    <a:pt x="1314629" y="57885"/>
                    <a:pt x="1396316" y="0"/>
                    <a:pt x="149152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B82677C-8C03-1B48-87D7-BECD65FD15E5}"/>
                </a:ext>
              </a:extLst>
            </p:cNvPr>
            <p:cNvSpPr/>
            <p:nvPr/>
          </p:nvSpPr>
          <p:spPr bwMode="auto">
            <a:xfrm rot="10800000">
              <a:off x="7170296" y="2873116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5374 w 919397"/>
                <a:gd name="connsiteY4" fmla="*/ 257956 h 459698"/>
                <a:gd name="connsiteX5" fmla="*/ 0 w 919397"/>
                <a:gd name="connsiteY5" fmla="*/ 257956 h 459698"/>
                <a:gd name="connsiteX6" fmla="*/ 0 w 919397"/>
                <a:gd name="connsiteY6" fmla="*/ 178008 h 459698"/>
                <a:gd name="connsiteX7" fmla="*/ 470165 w 919397"/>
                <a:gd name="connsiteY7" fmla="*/ 17800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5374" y="257956"/>
                  </a:lnTo>
                  <a:lnTo>
                    <a:pt x="0" y="257956"/>
                  </a:lnTo>
                  <a:lnTo>
                    <a:pt x="0" y="178008"/>
                  </a:lnTo>
                  <a:lnTo>
                    <a:pt x="470165" y="17800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22A0EC9-75B8-054F-A33F-4D533970A16F}"/>
                </a:ext>
              </a:extLst>
            </p:cNvPr>
            <p:cNvSpPr/>
            <p:nvPr/>
          </p:nvSpPr>
          <p:spPr bwMode="auto">
            <a:xfrm rot="10800000">
              <a:off x="7165299" y="1613942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7266 w 919397"/>
                <a:gd name="connsiteY4" fmla="*/ 267326 h 459698"/>
                <a:gd name="connsiteX5" fmla="*/ 0 w 919397"/>
                <a:gd name="connsiteY5" fmla="*/ 267326 h 459698"/>
                <a:gd name="connsiteX6" fmla="*/ 0 w 919397"/>
                <a:gd name="connsiteY6" fmla="*/ 187378 h 459698"/>
                <a:gd name="connsiteX7" fmla="*/ 468274 w 919397"/>
                <a:gd name="connsiteY7" fmla="*/ 18737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7266" y="267326"/>
                  </a:lnTo>
                  <a:lnTo>
                    <a:pt x="0" y="267326"/>
                  </a:lnTo>
                  <a:lnTo>
                    <a:pt x="0" y="187378"/>
                  </a:lnTo>
                  <a:lnTo>
                    <a:pt x="468274" y="18737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8EAB8BB-1A12-BD41-B6B0-3612F220F187}"/>
                </a:ext>
              </a:extLst>
            </p:cNvPr>
            <p:cNvSpPr/>
            <p:nvPr/>
          </p:nvSpPr>
          <p:spPr bwMode="auto">
            <a:xfrm rot="10800000">
              <a:off x="7170296" y="349771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4CB1E6B-895E-8B49-83AD-4164CDDEC35C}"/>
              </a:ext>
            </a:extLst>
          </p:cNvPr>
          <p:cNvGrpSpPr/>
          <p:nvPr/>
        </p:nvGrpSpPr>
        <p:grpSpPr>
          <a:xfrm>
            <a:off x="1837376" y="9573587"/>
            <a:ext cx="216288" cy="401744"/>
            <a:chOff x="6514984" y="589545"/>
            <a:chExt cx="1273537" cy="236553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4ECA637-90AC-6B4A-B66C-7B51CE0C65AF}"/>
                </a:ext>
              </a:extLst>
            </p:cNvPr>
            <p:cNvSpPr/>
            <p:nvPr/>
          </p:nvSpPr>
          <p:spPr bwMode="auto">
            <a:xfrm rot="10800000">
              <a:off x="6741205" y="2698142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D87FCA98-E15B-B84F-9708-33327C8E73AF}"/>
                </a:ext>
              </a:extLst>
            </p:cNvPr>
            <p:cNvSpPr/>
            <p:nvPr/>
          </p:nvSpPr>
          <p:spPr bwMode="auto">
            <a:xfrm rot="10800000">
              <a:off x="7042832" y="2698142"/>
              <a:ext cx="516676" cy="256941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1 h 459698"/>
                <a:gd name="connsiteX2" fmla="*/ 450619 w 924393"/>
                <a:gd name="connsiteY2" fmla="*/ 184879 h 459698"/>
                <a:gd name="connsiteX3" fmla="*/ 924393 w 924393"/>
                <a:gd name="connsiteY3" fmla="*/ 184879 h 459698"/>
                <a:gd name="connsiteX4" fmla="*/ 924393 w 924393"/>
                <a:gd name="connsiteY4" fmla="*/ 264827 h 459698"/>
                <a:gd name="connsiteX5" fmla="*/ 452637 w 924393"/>
                <a:gd name="connsiteY5" fmla="*/ 264827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1"/>
                  </a:cubicBezTo>
                  <a:lnTo>
                    <a:pt x="450619" y="184879"/>
                  </a:lnTo>
                  <a:lnTo>
                    <a:pt x="924393" y="184879"/>
                  </a:lnTo>
                  <a:lnTo>
                    <a:pt x="924393" y="264827"/>
                  </a:lnTo>
                  <a:lnTo>
                    <a:pt x="452637" y="264827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56EB54B-4045-F644-9686-A40DA9671E04}"/>
                </a:ext>
              </a:extLst>
            </p:cNvPr>
            <p:cNvSpPr/>
            <p:nvPr/>
          </p:nvSpPr>
          <p:spPr bwMode="auto">
            <a:xfrm rot="10800000">
              <a:off x="7020490" y="2349036"/>
              <a:ext cx="256941" cy="25694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8789865-BD0F-6540-8D22-673A6AD42357}"/>
                </a:ext>
              </a:extLst>
            </p:cNvPr>
            <p:cNvSpPr/>
            <p:nvPr/>
          </p:nvSpPr>
          <p:spPr bwMode="auto">
            <a:xfrm rot="10800000">
              <a:off x="7302566" y="1999931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BBE21C4-2204-064C-841C-E428831B63F8}"/>
                </a:ext>
              </a:extLst>
            </p:cNvPr>
            <p:cNvSpPr/>
            <p:nvPr/>
          </p:nvSpPr>
          <p:spPr bwMode="auto">
            <a:xfrm rot="10800000">
              <a:off x="7531580" y="1650826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C14C53A-3CF3-F04D-A0CC-A38569E56BB9}"/>
                </a:ext>
              </a:extLst>
            </p:cNvPr>
            <p:cNvSpPr/>
            <p:nvPr/>
          </p:nvSpPr>
          <p:spPr bwMode="auto">
            <a:xfrm rot="10800000">
              <a:off x="7302566" y="1296134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25C9F04-6780-7746-AF21-10B6B5DD4929}"/>
                </a:ext>
              </a:extLst>
            </p:cNvPr>
            <p:cNvSpPr/>
            <p:nvPr/>
          </p:nvSpPr>
          <p:spPr bwMode="auto">
            <a:xfrm rot="10800000">
              <a:off x="7020490" y="944236"/>
              <a:ext cx="256941" cy="25694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03DE267-BD4D-E040-8BE3-1C89CDCA2572}"/>
                </a:ext>
              </a:extLst>
            </p:cNvPr>
            <p:cNvSpPr/>
            <p:nvPr/>
          </p:nvSpPr>
          <p:spPr bwMode="auto">
            <a:xfrm rot="10800000">
              <a:off x="7042832" y="589545"/>
              <a:ext cx="516676" cy="256941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2 h 459698"/>
                <a:gd name="connsiteX2" fmla="*/ 451628 w 924393"/>
                <a:gd name="connsiteY2" fmla="*/ 189875 h 459698"/>
                <a:gd name="connsiteX3" fmla="*/ 924393 w 924393"/>
                <a:gd name="connsiteY3" fmla="*/ 189875 h 459698"/>
                <a:gd name="connsiteX4" fmla="*/ 924393 w 924393"/>
                <a:gd name="connsiteY4" fmla="*/ 269823 h 459698"/>
                <a:gd name="connsiteX5" fmla="*/ 451628 w 924393"/>
                <a:gd name="connsiteY5" fmla="*/ 269823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2"/>
                  </a:cubicBezTo>
                  <a:lnTo>
                    <a:pt x="451628" y="189875"/>
                  </a:lnTo>
                  <a:lnTo>
                    <a:pt x="924393" y="189875"/>
                  </a:lnTo>
                  <a:lnTo>
                    <a:pt x="924393" y="269823"/>
                  </a:lnTo>
                  <a:lnTo>
                    <a:pt x="451628" y="269823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6490066C-94DF-C144-A29F-141AA09640AE}"/>
                </a:ext>
              </a:extLst>
            </p:cNvPr>
            <p:cNvSpPr/>
            <p:nvPr/>
          </p:nvSpPr>
          <p:spPr bwMode="auto">
            <a:xfrm rot="10800000">
              <a:off x="6514984" y="1642448"/>
              <a:ext cx="962135" cy="256941"/>
            </a:xfrm>
            <a:custGeom>
              <a:avLst/>
              <a:gdLst>
                <a:gd name="connsiteX0" fmla="*/ 1491522 w 1721371"/>
                <a:gd name="connsiteY0" fmla="*/ 0 h 459698"/>
                <a:gd name="connsiteX1" fmla="*/ 1721371 w 1721371"/>
                <a:gd name="connsiteY1" fmla="*/ 229849 h 459698"/>
                <a:gd name="connsiteX2" fmla="*/ 1491522 w 1721371"/>
                <a:gd name="connsiteY2" fmla="*/ 459698 h 459698"/>
                <a:gd name="connsiteX3" fmla="*/ 1279736 w 1721371"/>
                <a:gd name="connsiteY3" fmla="*/ 319317 h 459698"/>
                <a:gd name="connsiteX4" fmla="*/ 1266717 w 1721371"/>
                <a:gd name="connsiteY4" fmla="*/ 254833 h 459698"/>
                <a:gd name="connsiteX5" fmla="*/ 0 w 1721371"/>
                <a:gd name="connsiteY5" fmla="*/ 254833 h 459698"/>
                <a:gd name="connsiteX6" fmla="*/ 0 w 1721371"/>
                <a:gd name="connsiteY6" fmla="*/ 177384 h 459698"/>
                <a:gd name="connsiteX7" fmla="*/ 1272265 w 1721371"/>
                <a:gd name="connsiteY7" fmla="*/ 177384 h 459698"/>
                <a:gd name="connsiteX8" fmla="*/ 1279736 w 1721371"/>
                <a:gd name="connsiteY8" fmla="*/ 140381 h 459698"/>
                <a:gd name="connsiteX9" fmla="*/ 1491522 w 1721371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71" h="459698">
                  <a:moveTo>
                    <a:pt x="1491522" y="0"/>
                  </a:moveTo>
                  <a:cubicBezTo>
                    <a:pt x="1618464" y="0"/>
                    <a:pt x="1721371" y="102907"/>
                    <a:pt x="1721371" y="229849"/>
                  </a:cubicBezTo>
                  <a:cubicBezTo>
                    <a:pt x="1721371" y="356791"/>
                    <a:pt x="1618464" y="459698"/>
                    <a:pt x="1491522" y="459698"/>
                  </a:cubicBezTo>
                  <a:cubicBezTo>
                    <a:pt x="1396316" y="459698"/>
                    <a:pt x="1314629" y="401813"/>
                    <a:pt x="1279736" y="319317"/>
                  </a:cubicBezTo>
                  <a:lnTo>
                    <a:pt x="1266717" y="254833"/>
                  </a:lnTo>
                  <a:lnTo>
                    <a:pt x="0" y="254833"/>
                  </a:lnTo>
                  <a:lnTo>
                    <a:pt x="0" y="177384"/>
                  </a:lnTo>
                  <a:lnTo>
                    <a:pt x="1272265" y="177384"/>
                  </a:lnTo>
                  <a:lnTo>
                    <a:pt x="1279736" y="140381"/>
                  </a:lnTo>
                  <a:cubicBezTo>
                    <a:pt x="1314629" y="57885"/>
                    <a:pt x="1396316" y="0"/>
                    <a:pt x="1491522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C7EA6366-2417-E545-BD8C-BF26909B1D3B}"/>
                </a:ext>
              </a:extLst>
            </p:cNvPr>
            <p:cNvSpPr/>
            <p:nvPr/>
          </p:nvSpPr>
          <p:spPr bwMode="auto">
            <a:xfrm rot="10800000">
              <a:off x="6741205" y="1999931"/>
              <a:ext cx="513883" cy="256941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5374 w 919397"/>
                <a:gd name="connsiteY4" fmla="*/ 257956 h 459698"/>
                <a:gd name="connsiteX5" fmla="*/ 0 w 919397"/>
                <a:gd name="connsiteY5" fmla="*/ 257956 h 459698"/>
                <a:gd name="connsiteX6" fmla="*/ 0 w 919397"/>
                <a:gd name="connsiteY6" fmla="*/ 178008 h 459698"/>
                <a:gd name="connsiteX7" fmla="*/ 470165 w 919397"/>
                <a:gd name="connsiteY7" fmla="*/ 17800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5374" y="257956"/>
                  </a:lnTo>
                  <a:lnTo>
                    <a:pt x="0" y="257956"/>
                  </a:lnTo>
                  <a:lnTo>
                    <a:pt x="0" y="178008"/>
                  </a:lnTo>
                  <a:lnTo>
                    <a:pt x="470165" y="17800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31FA37B-F7F9-6643-971D-6720A4143DEA}"/>
                </a:ext>
              </a:extLst>
            </p:cNvPr>
            <p:cNvSpPr/>
            <p:nvPr/>
          </p:nvSpPr>
          <p:spPr bwMode="auto">
            <a:xfrm rot="10800000">
              <a:off x="6738412" y="1296134"/>
              <a:ext cx="513883" cy="256941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7266 w 919397"/>
                <a:gd name="connsiteY4" fmla="*/ 267326 h 459698"/>
                <a:gd name="connsiteX5" fmla="*/ 0 w 919397"/>
                <a:gd name="connsiteY5" fmla="*/ 267326 h 459698"/>
                <a:gd name="connsiteX6" fmla="*/ 0 w 919397"/>
                <a:gd name="connsiteY6" fmla="*/ 187378 h 459698"/>
                <a:gd name="connsiteX7" fmla="*/ 468274 w 919397"/>
                <a:gd name="connsiteY7" fmla="*/ 18737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7266" y="267326"/>
                  </a:lnTo>
                  <a:lnTo>
                    <a:pt x="0" y="267326"/>
                  </a:lnTo>
                  <a:lnTo>
                    <a:pt x="0" y="187378"/>
                  </a:lnTo>
                  <a:lnTo>
                    <a:pt x="468274" y="18737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657FA10-884E-644A-91C5-5C1A18A3F7DA}"/>
                </a:ext>
              </a:extLst>
            </p:cNvPr>
            <p:cNvSpPr/>
            <p:nvPr/>
          </p:nvSpPr>
          <p:spPr bwMode="auto">
            <a:xfrm rot="10800000">
              <a:off x="6741205" y="589545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C730013F-59DA-A244-8A0B-32EE50BA4503}"/>
              </a:ext>
            </a:extLst>
          </p:cNvPr>
          <p:cNvSpPr/>
          <p:nvPr/>
        </p:nvSpPr>
        <p:spPr bwMode="auto">
          <a:xfrm>
            <a:off x="4165588" y="8491544"/>
            <a:ext cx="718973" cy="1861803"/>
          </a:xfrm>
          <a:prstGeom prst="rect">
            <a:avLst/>
          </a:prstGeom>
          <a:noFill/>
          <a:ln w="63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4876861" eaLnBrk="1"/>
            <a:endParaRPr lang="en-US" sz="4800" kern="0">
              <a:solidFill>
                <a:srgbClr val="585858"/>
              </a:solidFill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BD1ACD44-0B8F-DB45-9C02-99349B1E6A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3490" y="10316536"/>
            <a:ext cx="1561709" cy="417157"/>
          </a:xfrm>
          <a:prstGeom prst="rect">
            <a:avLst/>
          </a:prstGeom>
          <a:effectLst/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0F92C570-2E7D-384D-A36E-31F5AFF1AB6A}"/>
              </a:ext>
            </a:extLst>
          </p:cNvPr>
          <p:cNvSpPr txBox="1"/>
          <p:nvPr/>
        </p:nvSpPr>
        <p:spPr>
          <a:xfrm>
            <a:off x="3152368" y="6600246"/>
            <a:ext cx="281064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rgbClr val="585858"/>
                </a:solidFill>
                <a:latin typeface="Proxima Nova Thin" charset="0"/>
                <a:ea typeface="Proxima Nova Thin" charset="0"/>
                <a:cs typeface="Proxima Nova Thin" charset="0"/>
              </a:rPr>
              <a:t>WILL A NEW WORKLOAD FIT?</a:t>
            </a:r>
            <a:endParaRPr lang="en-US" sz="2400" dirty="0">
              <a:solidFill>
                <a:srgbClr val="585858"/>
              </a:solidFill>
              <a:latin typeface="Proxima Nova Thin" charset="0"/>
              <a:ea typeface="Proxima Nova Thin" charset="0"/>
              <a:cs typeface="Proxima Nova Thin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05281AF-46DA-4345-ABF2-5A7507E1FCC2}"/>
              </a:ext>
            </a:extLst>
          </p:cNvPr>
          <p:cNvGrpSpPr/>
          <p:nvPr/>
        </p:nvGrpSpPr>
        <p:grpSpPr>
          <a:xfrm>
            <a:off x="4384516" y="9712315"/>
            <a:ext cx="283240" cy="526107"/>
            <a:chOff x="2868678" y="2656755"/>
            <a:chExt cx="1087413" cy="2019823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BA011A9-5E9E-B142-B8FB-902B14AB50B2}"/>
                </a:ext>
              </a:extLst>
            </p:cNvPr>
            <p:cNvSpPr/>
            <p:nvPr/>
          </p:nvSpPr>
          <p:spPr bwMode="auto">
            <a:xfrm rot="10800000">
              <a:off x="3061837" y="4457188"/>
              <a:ext cx="219390" cy="219390"/>
            </a:xfrm>
            <a:prstGeom prst="ellips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841EB15F-5D05-2B4A-B37F-A8912DC161D9}"/>
                </a:ext>
              </a:extLst>
            </p:cNvPr>
            <p:cNvSpPr/>
            <p:nvPr/>
          </p:nvSpPr>
          <p:spPr bwMode="auto">
            <a:xfrm rot="10800000">
              <a:off x="3319382" y="4457188"/>
              <a:ext cx="441165" cy="219390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1 h 459698"/>
                <a:gd name="connsiteX2" fmla="*/ 450619 w 924393"/>
                <a:gd name="connsiteY2" fmla="*/ 184879 h 459698"/>
                <a:gd name="connsiteX3" fmla="*/ 924393 w 924393"/>
                <a:gd name="connsiteY3" fmla="*/ 184879 h 459698"/>
                <a:gd name="connsiteX4" fmla="*/ 924393 w 924393"/>
                <a:gd name="connsiteY4" fmla="*/ 264827 h 459698"/>
                <a:gd name="connsiteX5" fmla="*/ 452637 w 924393"/>
                <a:gd name="connsiteY5" fmla="*/ 264827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1"/>
                  </a:cubicBezTo>
                  <a:lnTo>
                    <a:pt x="450619" y="184879"/>
                  </a:lnTo>
                  <a:lnTo>
                    <a:pt x="924393" y="184879"/>
                  </a:lnTo>
                  <a:lnTo>
                    <a:pt x="924393" y="264827"/>
                  </a:lnTo>
                  <a:lnTo>
                    <a:pt x="452637" y="264827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05899DB-721E-0046-AC0C-D40E3CDD93FD}"/>
                </a:ext>
              </a:extLst>
            </p:cNvPr>
            <p:cNvSpPr/>
            <p:nvPr/>
          </p:nvSpPr>
          <p:spPr bwMode="auto">
            <a:xfrm rot="10800000">
              <a:off x="3300305" y="4159103"/>
              <a:ext cx="219390" cy="219390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C733F81-73D6-0E41-95A6-FDEB68A0CFA8}"/>
                </a:ext>
              </a:extLst>
            </p:cNvPr>
            <p:cNvSpPr/>
            <p:nvPr/>
          </p:nvSpPr>
          <p:spPr bwMode="auto">
            <a:xfrm rot="10800000">
              <a:off x="3541157" y="3861018"/>
              <a:ext cx="219390" cy="219390"/>
            </a:xfrm>
            <a:prstGeom prst="ellips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01EED766-2081-5547-A75A-102C7CF7C8C3}"/>
                </a:ext>
              </a:extLst>
            </p:cNvPr>
            <p:cNvSpPr/>
            <p:nvPr/>
          </p:nvSpPr>
          <p:spPr bwMode="auto">
            <a:xfrm rot="10800000">
              <a:off x="3736701" y="3562933"/>
              <a:ext cx="219390" cy="219390"/>
            </a:xfrm>
            <a:prstGeom prst="ellips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5173D949-18F3-9044-AD24-04A52FBFC497}"/>
                </a:ext>
              </a:extLst>
            </p:cNvPr>
            <p:cNvSpPr/>
            <p:nvPr/>
          </p:nvSpPr>
          <p:spPr bwMode="auto">
            <a:xfrm rot="10800000">
              <a:off x="3541157" y="3260079"/>
              <a:ext cx="219390" cy="219390"/>
            </a:xfrm>
            <a:prstGeom prst="ellips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189974F-A041-1044-943A-EE3710211C0D}"/>
                </a:ext>
              </a:extLst>
            </p:cNvPr>
            <p:cNvSpPr/>
            <p:nvPr/>
          </p:nvSpPr>
          <p:spPr bwMode="auto">
            <a:xfrm rot="10800000">
              <a:off x="3300305" y="2959609"/>
              <a:ext cx="219390" cy="219390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C003A60E-48FE-204E-B96C-EE3CA0217B42}"/>
                </a:ext>
              </a:extLst>
            </p:cNvPr>
            <p:cNvSpPr/>
            <p:nvPr/>
          </p:nvSpPr>
          <p:spPr bwMode="auto">
            <a:xfrm rot="10800000">
              <a:off x="3319382" y="2656755"/>
              <a:ext cx="441165" cy="219390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2 h 459698"/>
                <a:gd name="connsiteX2" fmla="*/ 451628 w 924393"/>
                <a:gd name="connsiteY2" fmla="*/ 189875 h 459698"/>
                <a:gd name="connsiteX3" fmla="*/ 924393 w 924393"/>
                <a:gd name="connsiteY3" fmla="*/ 189875 h 459698"/>
                <a:gd name="connsiteX4" fmla="*/ 924393 w 924393"/>
                <a:gd name="connsiteY4" fmla="*/ 269823 h 459698"/>
                <a:gd name="connsiteX5" fmla="*/ 451628 w 924393"/>
                <a:gd name="connsiteY5" fmla="*/ 269823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2"/>
                  </a:cubicBezTo>
                  <a:lnTo>
                    <a:pt x="451628" y="189875"/>
                  </a:lnTo>
                  <a:lnTo>
                    <a:pt x="924393" y="189875"/>
                  </a:lnTo>
                  <a:lnTo>
                    <a:pt x="924393" y="269823"/>
                  </a:lnTo>
                  <a:lnTo>
                    <a:pt x="451628" y="269823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0892AD56-AC92-FC40-8204-23473AD26FB3}"/>
                </a:ext>
              </a:extLst>
            </p:cNvPr>
            <p:cNvSpPr/>
            <p:nvPr/>
          </p:nvSpPr>
          <p:spPr bwMode="auto">
            <a:xfrm rot="10800000">
              <a:off x="2868678" y="3555780"/>
              <a:ext cx="821522" cy="219390"/>
            </a:xfrm>
            <a:custGeom>
              <a:avLst/>
              <a:gdLst>
                <a:gd name="connsiteX0" fmla="*/ 1491522 w 1721371"/>
                <a:gd name="connsiteY0" fmla="*/ 0 h 459698"/>
                <a:gd name="connsiteX1" fmla="*/ 1721371 w 1721371"/>
                <a:gd name="connsiteY1" fmla="*/ 229849 h 459698"/>
                <a:gd name="connsiteX2" fmla="*/ 1491522 w 1721371"/>
                <a:gd name="connsiteY2" fmla="*/ 459698 h 459698"/>
                <a:gd name="connsiteX3" fmla="*/ 1279736 w 1721371"/>
                <a:gd name="connsiteY3" fmla="*/ 319317 h 459698"/>
                <a:gd name="connsiteX4" fmla="*/ 1266717 w 1721371"/>
                <a:gd name="connsiteY4" fmla="*/ 254833 h 459698"/>
                <a:gd name="connsiteX5" fmla="*/ 0 w 1721371"/>
                <a:gd name="connsiteY5" fmla="*/ 254833 h 459698"/>
                <a:gd name="connsiteX6" fmla="*/ 0 w 1721371"/>
                <a:gd name="connsiteY6" fmla="*/ 177384 h 459698"/>
                <a:gd name="connsiteX7" fmla="*/ 1272265 w 1721371"/>
                <a:gd name="connsiteY7" fmla="*/ 177384 h 459698"/>
                <a:gd name="connsiteX8" fmla="*/ 1279736 w 1721371"/>
                <a:gd name="connsiteY8" fmla="*/ 140381 h 459698"/>
                <a:gd name="connsiteX9" fmla="*/ 1491522 w 1721371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71" h="459698">
                  <a:moveTo>
                    <a:pt x="1491522" y="0"/>
                  </a:moveTo>
                  <a:cubicBezTo>
                    <a:pt x="1618464" y="0"/>
                    <a:pt x="1721371" y="102907"/>
                    <a:pt x="1721371" y="229849"/>
                  </a:cubicBezTo>
                  <a:cubicBezTo>
                    <a:pt x="1721371" y="356791"/>
                    <a:pt x="1618464" y="459698"/>
                    <a:pt x="1491522" y="459698"/>
                  </a:cubicBezTo>
                  <a:cubicBezTo>
                    <a:pt x="1396316" y="459698"/>
                    <a:pt x="1314629" y="401813"/>
                    <a:pt x="1279736" y="319317"/>
                  </a:cubicBezTo>
                  <a:lnTo>
                    <a:pt x="1266717" y="254833"/>
                  </a:lnTo>
                  <a:lnTo>
                    <a:pt x="0" y="254833"/>
                  </a:lnTo>
                  <a:lnTo>
                    <a:pt x="0" y="177384"/>
                  </a:lnTo>
                  <a:lnTo>
                    <a:pt x="1272265" y="177384"/>
                  </a:lnTo>
                  <a:lnTo>
                    <a:pt x="1279736" y="140381"/>
                  </a:lnTo>
                  <a:cubicBezTo>
                    <a:pt x="1314629" y="57885"/>
                    <a:pt x="1396316" y="0"/>
                    <a:pt x="14915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8B14804-54BB-094C-BCA5-8F760633E3CA}"/>
                </a:ext>
              </a:extLst>
            </p:cNvPr>
            <p:cNvSpPr/>
            <p:nvPr/>
          </p:nvSpPr>
          <p:spPr bwMode="auto">
            <a:xfrm rot="10800000">
              <a:off x="3061837" y="3861018"/>
              <a:ext cx="438781" cy="219390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5374 w 919397"/>
                <a:gd name="connsiteY4" fmla="*/ 257956 h 459698"/>
                <a:gd name="connsiteX5" fmla="*/ 0 w 919397"/>
                <a:gd name="connsiteY5" fmla="*/ 257956 h 459698"/>
                <a:gd name="connsiteX6" fmla="*/ 0 w 919397"/>
                <a:gd name="connsiteY6" fmla="*/ 178008 h 459698"/>
                <a:gd name="connsiteX7" fmla="*/ 470165 w 919397"/>
                <a:gd name="connsiteY7" fmla="*/ 17800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5374" y="257956"/>
                  </a:lnTo>
                  <a:lnTo>
                    <a:pt x="0" y="257956"/>
                  </a:lnTo>
                  <a:lnTo>
                    <a:pt x="0" y="178008"/>
                  </a:lnTo>
                  <a:lnTo>
                    <a:pt x="470165" y="17800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494A7943-7B7E-8B43-984A-DF2490952C88}"/>
                </a:ext>
              </a:extLst>
            </p:cNvPr>
            <p:cNvSpPr/>
            <p:nvPr/>
          </p:nvSpPr>
          <p:spPr bwMode="auto">
            <a:xfrm rot="10800000">
              <a:off x="3059452" y="3260079"/>
              <a:ext cx="438781" cy="219390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7266 w 919397"/>
                <a:gd name="connsiteY4" fmla="*/ 267326 h 459698"/>
                <a:gd name="connsiteX5" fmla="*/ 0 w 919397"/>
                <a:gd name="connsiteY5" fmla="*/ 267326 h 459698"/>
                <a:gd name="connsiteX6" fmla="*/ 0 w 919397"/>
                <a:gd name="connsiteY6" fmla="*/ 187378 h 459698"/>
                <a:gd name="connsiteX7" fmla="*/ 468274 w 919397"/>
                <a:gd name="connsiteY7" fmla="*/ 18737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7266" y="267326"/>
                  </a:lnTo>
                  <a:lnTo>
                    <a:pt x="0" y="267326"/>
                  </a:lnTo>
                  <a:lnTo>
                    <a:pt x="0" y="187378"/>
                  </a:lnTo>
                  <a:lnTo>
                    <a:pt x="468274" y="18737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168FF980-AC48-FF48-8251-41244D143233}"/>
                </a:ext>
              </a:extLst>
            </p:cNvPr>
            <p:cNvSpPr/>
            <p:nvPr/>
          </p:nvSpPr>
          <p:spPr bwMode="auto">
            <a:xfrm rot="10800000">
              <a:off x="3061837" y="2656755"/>
              <a:ext cx="219390" cy="219390"/>
            </a:xfrm>
            <a:prstGeom prst="ellips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70D22A6-A714-114C-B60E-533216677E57}"/>
              </a:ext>
            </a:extLst>
          </p:cNvPr>
          <p:cNvGrpSpPr/>
          <p:nvPr/>
        </p:nvGrpSpPr>
        <p:grpSpPr>
          <a:xfrm>
            <a:off x="4384516" y="9055499"/>
            <a:ext cx="283240" cy="526107"/>
            <a:chOff x="2861892" y="453017"/>
            <a:chExt cx="1087413" cy="2019823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9EB60849-262C-5C46-87E8-96B528E64A0D}"/>
                </a:ext>
              </a:extLst>
            </p:cNvPr>
            <p:cNvSpPr/>
            <p:nvPr/>
          </p:nvSpPr>
          <p:spPr bwMode="auto">
            <a:xfrm rot="10800000">
              <a:off x="3055051" y="2253450"/>
              <a:ext cx="219390" cy="219390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D9812399-8819-BE44-85F6-9BA6C1857A69}"/>
                </a:ext>
              </a:extLst>
            </p:cNvPr>
            <p:cNvSpPr/>
            <p:nvPr/>
          </p:nvSpPr>
          <p:spPr bwMode="auto">
            <a:xfrm rot="10800000">
              <a:off x="3312596" y="2253450"/>
              <a:ext cx="441165" cy="219390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1 h 459698"/>
                <a:gd name="connsiteX2" fmla="*/ 450619 w 924393"/>
                <a:gd name="connsiteY2" fmla="*/ 184879 h 459698"/>
                <a:gd name="connsiteX3" fmla="*/ 924393 w 924393"/>
                <a:gd name="connsiteY3" fmla="*/ 184879 h 459698"/>
                <a:gd name="connsiteX4" fmla="*/ 924393 w 924393"/>
                <a:gd name="connsiteY4" fmla="*/ 264827 h 459698"/>
                <a:gd name="connsiteX5" fmla="*/ 452637 w 924393"/>
                <a:gd name="connsiteY5" fmla="*/ 264827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1"/>
                  </a:cubicBezTo>
                  <a:lnTo>
                    <a:pt x="450619" y="184879"/>
                  </a:lnTo>
                  <a:lnTo>
                    <a:pt x="924393" y="184879"/>
                  </a:lnTo>
                  <a:lnTo>
                    <a:pt x="924393" y="264827"/>
                  </a:lnTo>
                  <a:lnTo>
                    <a:pt x="452637" y="264827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094198E4-E836-A64D-90AF-8CD24215843C}"/>
                </a:ext>
              </a:extLst>
            </p:cNvPr>
            <p:cNvSpPr/>
            <p:nvPr/>
          </p:nvSpPr>
          <p:spPr bwMode="auto">
            <a:xfrm rot="10800000">
              <a:off x="3293519" y="1955365"/>
              <a:ext cx="219390" cy="219390"/>
            </a:xfrm>
            <a:prstGeom prst="ellips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0FA61D9-171E-F241-AED1-142E2B561A88}"/>
                </a:ext>
              </a:extLst>
            </p:cNvPr>
            <p:cNvSpPr/>
            <p:nvPr/>
          </p:nvSpPr>
          <p:spPr bwMode="auto">
            <a:xfrm rot="10800000">
              <a:off x="3534371" y="1657280"/>
              <a:ext cx="219390" cy="219390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F4CE7B20-B263-5B4A-A806-1ED3055341F7}"/>
                </a:ext>
              </a:extLst>
            </p:cNvPr>
            <p:cNvSpPr/>
            <p:nvPr/>
          </p:nvSpPr>
          <p:spPr bwMode="auto">
            <a:xfrm rot="10800000">
              <a:off x="3729915" y="1359195"/>
              <a:ext cx="219390" cy="219390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F7AFF7B2-8A5A-6144-BF39-BC5F45F2CFB9}"/>
                </a:ext>
              </a:extLst>
            </p:cNvPr>
            <p:cNvSpPr/>
            <p:nvPr/>
          </p:nvSpPr>
          <p:spPr bwMode="auto">
            <a:xfrm rot="10800000">
              <a:off x="3534371" y="1056341"/>
              <a:ext cx="219390" cy="219390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18A2E59C-1EA3-924D-AF4C-6C3AADD10F04}"/>
                </a:ext>
              </a:extLst>
            </p:cNvPr>
            <p:cNvSpPr/>
            <p:nvPr/>
          </p:nvSpPr>
          <p:spPr bwMode="auto">
            <a:xfrm rot="10800000">
              <a:off x="3293519" y="755871"/>
              <a:ext cx="219390" cy="219390"/>
            </a:xfrm>
            <a:prstGeom prst="ellips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E29A0443-2987-5F47-BA4B-F647CEA66785}"/>
                </a:ext>
              </a:extLst>
            </p:cNvPr>
            <p:cNvSpPr/>
            <p:nvPr/>
          </p:nvSpPr>
          <p:spPr bwMode="auto">
            <a:xfrm rot="10800000">
              <a:off x="3312596" y="453017"/>
              <a:ext cx="441165" cy="219390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2 h 459698"/>
                <a:gd name="connsiteX2" fmla="*/ 451628 w 924393"/>
                <a:gd name="connsiteY2" fmla="*/ 189875 h 459698"/>
                <a:gd name="connsiteX3" fmla="*/ 924393 w 924393"/>
                <a:gd name="connsiteY3" fmla="*/ 189875 h 459698"/>
                <a:gd name="connsiteX4" fmla="*/ 924393 w 924393"/>
                <a:gd name="connsiteY4" fmla="*/ 269823 h 459698"/>
                <a:gd name="connsiteX5" fmla="*/ 451628 w 924393"/>
                <a:gd name="connsiteY5" fmla="*/ 269823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2"/>
                  </a:cubicBezTo>
                  <a:lnTo>
                    <a:pt x="451628" y="189875"/>
                  </a:lnTo>
                  <a:lnTo>
                    <a:pt x="924393" y="189875"/>
                  </a:lnTo>
                  <a:lnTo>
                    <a:pt x="924393" y="269823"/>
                  </a:lnTo>
                  <a:lnTo>
                    <a:pt x="451628" y="269823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E56EFF9-CC01-9E4D-B24B-B000E3F2BDAD}"/>
                </a:ext>
              </a:extLst>
            </p:cNvPr>
            <p:cNvSpPr/>
            <p:nvPr/>
          </p:nvSpPr>
          <p:spPr bwMode="auto">
            <a:xfrm rot="10800000">
              <a:off x="2861892" y="1352042"/>
              <a:ext cx="821522" cy="219390"/>
            </a:xfrm>
            <a:custGeom>
              <a:avLst/>
              <a:gdLst>
                <a:gd name="connsiteX0" fmla="*/ 1491522 w 1721371"/>
                <a:gd name="connsiteY0" fmla="*/ 0 h 459698"/>
                <a:gd name="connsiteX1" fmla="*/ 1721371 w 1721371"/>
                <a:gd name="connsiteY1" fmla="*/ 229849 h 459698"/>
                <a:gd name="connsiteX2" fmla="*/ 1491522 w 1721371"/>
                <a:gd name="connsiteY2" fmla="*/ 459698 h 459698"/>
                <a:gd name="connsiteX3" fmla="*/ 1279736 w 1721371"/>
                <a:gd name="connsiteY3" fmla="*/ 319317 h 459698"/>
                <a:gd name="connsiteX4" fmla="*/ 1266717 w 1721371"/>
                <a:gd name="connsiteY4" fmla="*/ 254833 h 459698"/>
                <a:gd name="connsiteX5" fmla="*/ 0 w 1721371"/>
                <a:gd name="connsiteY5" fmla="*/ 254833 h 459698"/>
                <a:gd name="connsiteX6" fmla="*/ 0 w 1721371"/>
                <a:gd name="connsiteY6" fmla="*/ 177384 h 459698"/>
                <a:gd name="connsiteX7" fmla="*/ 1272265 w 1721371"/>
                <a:gd name="connsiteY7" fmla="*/ 177384 h 459698"/>
                <a:gd name="connsiteX8" fmla="*/ 1279736 w 1721371"/>
                <a:gd name="connsiteY8" fmla="*/ 140381 h 459698"/>
                <a:gd name="connsiteX9" fmla="*/ 1491522 w 1721371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71" h="459698">
                  <a:moveTo>
                    <a:pt x="1491522" y="0"/>
                  </a:moveTo>
                  <a:cubicBezTo>
                    <a:pt x="1618464" y="0"/>
                    <a:pt x="1721371" y="102907"/>
                    <a:pt x="1721371" y="229849"/>
                  </a:cubicBezTo>
                  <a:cubicBezTo>
                    <a:pt x="1721371" y="356791"/>
                    <a:pt x="1618464" y="459698"/>
                    <a:pt x="1491522" y="459698"/>
                  </a:cubicBezTo>
                  <a:cubicBezTo>
                    <a:pt x="1396316" y="459698"/>
                    <a:pt x="1314629" y="401813"/>
                    <a:pt x="1279736" y="319317"/>
                  </a:cubicBezTo>
                  <a:lnTo>
                    <a:pt x="1266717" y="254833"/>
                  </a:lnTo>
                  <a:lnTo>
                    <a:pt x="0" y="254833"/>
                  </a:lnTo>
                  <a:lnTo>
                    <a:pt x="0" y="177384"/>
                  </a:lnTo>
                  <a:lnTo>
                    <a:pt x="1272265" y="177384"/>
                  </a:lnTo>
                  <a:lnTo>
                    <a:pt x="1279736" y="140381"/>
                  </a:lnTo>
                  <a:cubicBezTo>
                    <a:pt x="1314629" y="57885"/>
                    <a:pt x="1396316" y="0"/>
                    <a:pt x="14915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652358F7-B5EF-BE4C-A222-8E014D1DA98D}"/>
                </a:ext>
              </a:extLst>
            </p:cNvPr>
            <p:cNvSpPr/>
            <p:nvPr/>
          </p:nvSpPr>
          <p:spPr bwMode="auto">
            <a:xfrm rot="10800000">
              <a:off x="3055051" y="1657280"/>
              <a:ext cx="438781" cy="219390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5374 w 919397"/>
                <a:gd name="connsiteY4" fmla="*/ 257956 h 459698"/>
                <a:gd name="connsiteX5" fmla="*/ 0 w 919397"/>
                <a:gd name="connsiteY5" fmla="*/ 257956 h 459698"/>
                <a:gd name="connsiteX6" fmla="*/ 0 w 919397"/>
                <a:gd name="connsiteY6" fmla="*/ 178008 h 459698"/>
                <a:gd name="connsiteX7" fmla="*/ 470165 w 919397"/>
                <a:gd name="connsiteY7" fmla="*/ 17800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5374" y="257956"/>
                  </a:lnTo>
                  <a:lnTo>
                    <a:pt x="0" y="257956"/>
                  </a:lnTo>
                  <a:lnTo>
                    <a:pt x="0" y="178008"/>
                  </a:lnTo>
                  <a:lnTo>
                    <a:pt x="470165" y="17800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54883BE0-0AE9-3E48-95F1-7C658068F05A}"/>
                </a:ext>
              </a:extLst>
            </p:cNvPr>
            <p:cNvSpPr/>
            <p:nvPr/>
          </p:nvSpPr>
          <p:spPr bwMode="auto">
            <a:xfrm rot="10800000">
              <a:off x="3052666" y="1056341"/>
              <a:ext cx="438781" cy="219390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7266 w 919397"/>
                <a:gd name="connsiteY4" fmla="*/ 267326 h 459698"/>
                <a:gd name="connsiteX5" fmla="*/ 0 w 919397"/>
                <a:gd name="connsiteY5" fmla="*/ 267326 h 459698"/>
                <a:gd name="connsiteX6" fmla="*/ 0 w 919397"/>
                <a:gd name="connsiteY6" fmla="*/ 187378 h 459698"/>
                <a:gd name="connsiteX7" fmla="*/ 468274 w 919397"/>
                <a:gd name="connsiteY7" fmla="*/ 18737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7266" y="267326"/>
                  </a:lnTo>
                  <a:lnTo>
                    <a:pt x="0" y="267326"/>
                  </a:lnTo>
                  <a:lnTo>
                    <a:pt x="0" y="187378"/>
                  </a:lnTo>
                  <a:lnTo>
                    <a:pt x="468274" y="18737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534DEE2C-CBB5-FA48-9943-E75F0126B6EE}"/>
                </a:ext>
              </a:extLst>
            </p:cNvPr>
            <p:cNvSpPr/>
            <p:nvPr/>
          </p:nvSpPr>
          <p:spPr bwMode="auto">
            <a:xfrm rot="10800000">
              <a:off x="3055051" y="453017"/>
              <a:ext cx="219390" cy="219390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C0F35845-7310-8D43-8FA0-C2DA06603496}"/>
              </a:ext>
            </a:extLst>
          </p:cNvPr>
          <p:cNvSpPr txBox="1"/>
          <p:nvPr/>
        </p:nvSpPr>
        <p:spPr>
          <a:xfrm>
            <a:off x="450752" y="6494051"/>
            <a:ext cx="281064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585858"/>
                </a:solidFill>
                <a:latin typeface="Proxima Nova Thin" charset="0"/>
                <a:ea typeface="Proxima Nova Thin" charset="0"/>
                <a:cs typeface="Proxima Nova Thin" charset="0"/>
              </a:rPr>
              <a:t>HOW WILL PERFORMANCE &amp; CAPACITY GROW?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7FFD45C-23F8-6C4F-869E-605BD4EEF634}"/>
              </a:ext>
            </a:extLst>
          </p:cNvPr>
          <p:cNvSpPr txBox="1"/>
          <p:nvPr/>
        </p:nvSpPr>
        <p:spPr>
          <a:xfrm>
            <a:off x="6299597" y="6580380"/>
            <a:ext cx="281064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585858"/>
                </a:solidFill>
                <a:latin typeface="Proxima Nova Thin" charset="0"/>
                <a:ea typeface="Proxima Nova Thin" charset="0"/>
                <a:cs typeface="Proxima Nova Thin" charset="0"/>
              </a:rPr>
              <a:t>HOW CAN I OPTIMIZE PLACEMENT?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C053BF5-44EC-8748-B8A5-AAF5A56930E2}"/>
              </a:ext>
            </a:extLst>
          </p:cNvPr>
          <p:cNvGrpSpPr/>
          <p:nvPr/>
        </p:nvGrpSpPr>
        <p:grpSpPr>
          <a:xfrm>
            <a:off x="1680477" y="9886483"/>
            <a:ext cx="216288" cy="401744"/>
            <a:chOff x="3442742" y="514662"/>
            <a:chExt cx="2278505" cy="4232224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58DC7AE2-CB05-C24D-8871-FBA4E4CB751A}"/>
                </a:ext>
              </a:extLst>
            </p:cNvPr>
            <p:cNvSpPr/>
            <p:nvPr/>
          </p:nvSpPr>
          <p:spPr bwMode="auto">
            <a:xfrm>
              <a:off x="4856814" y="514662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7DA34AA4-9867-274C-AF3F-91F65152AAC4}"/>
                </a:ext>
              </a:extLst>
            </p:cNvPr>
            <p:cNvSpPr/>
            <p:nvPr/>
          </p:nvSpPr>
          <p:spPr bwMode="auto">
            <a:xfrm>
              <a:off x="3852473" y="514662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1 h 459698"/>
                <a:gd name="connsiteX2" fmla="*/ 450619 w 924393"/>
                <a:gd name="connsiteY2" fmla="*/ 184879 h 459698"/>
                <a:gd name="connsiteX3" fmla="*/ 924393 w 924393"/>
                <a:gd name="connsiteY3" fmla="*/ 184879 h 459698"/>
                <a:gd name="connsiteX4" fmla="*/ 924393 w 924393"/>
                <a:gd name="connsiteY4" fmla="*/ 264827 h 459698"/>
                <a:gd name="connsiteX5" fmla="*/ 452637 w 924393"/>
                <a:gd name="connsiteY5" fmla="*/ 264827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1"/>
                  </a:cubicBezTo>
                  <a:lnTo>
                    <a:pt x="450619" y="184879"/>
                  </a:lnTo>
                  <a:lnTo>
                    <a:pt x="924393" y="184879"/>
                  </a:lnTo>
                  <a:lnTo>
                    <a:pt x="924393" y="264827"/>
                  </a:lnTo>
                  <a:lnTo>
                    <a:pt x="452637" y="264827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B0FF1AE7-43BD-2842-B637-97D1D542EB8F}"/>
                </a:ext>
              </a:extLst>
            </p:cNvPr>
            <p:cNvSpPr/>
            <p:nvPr/>
          </p:nvSpPr>
          <p:spPr bwMode="auto">
            <a:xfrm>
              <a:off x="4357141" y="1139253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2A0036FC-6FE7-8448-A3F9-B0AB874A41B2}"/>
                </a:ext>
              </a:extLst>
            </p:cNvPr>
            <p:cNvSpPr/>
            <p:nvPr/>
          </p:nvSpPr>
          <p:spPr bwMode="auto">
            <a:xfrm>
              <a:off x="3852473" y="1763843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E5A839F7-6EC4-0D47-9164-3C4E16B2201B}"/>
                </a:ext>
              </a:extLst>
            </p:cNvPr>
            <p:cNvSpPr/>
            <p:nvPr/>
          </p:nvSpPr>
          <p:spPr bwMode="auto">
            <a:xfrm>
              <a:off x="3442742" y="2388433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AADDA105-1609-5646-97F5-ABBCB057ED35}"/>
                </a:ext>
              </a:extLst>
            </p:cNvPr>
            <p:cNvSpPr/>
            <p:nvPr/>
          </p:nvSpPr>
          <p:spPr bwMode="auto">
            <a:xfrm>
              <a:off x="3852473" y="3023017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5287902-0AD4-DE47-9178-9C5E537146E0}"/>
                </a:ext>
              </a:extLst>
            </p:cNvPr>
            <p:cNvSpPr/>
            <p:nvPr/>
          </p:nvSpPr>
          <p:spPr bwMode="auto">
            <a:xfrm>
              <a:off x="4357141" y="3652604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2C21D01F-DCE0-C54B-8778-D8BCAE73510B}"/>
                </a:ext>
              </a:extLst>
            </p:cNvPr>
            <p:cNvSpPr/>
            <p:nvPr/>
          </p:nvSpPr>
          <p:spPr bwMode="auto">
            <a:xfrm>
              <a:off x="3852473" y="4287188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2 h 459698"/>
                <a:gd name="connsiteX2" fmla="*/ 451628 w 924393"/>
                <a:gd name="connsiteY2" fmla="*/ 189875 h 459698"/>
                <a:gd name="connsiteX3" fmla="*/ 924393 w 924393"/>
                <a:gd name="connsiteY3" fmla="*/ 189875 h 459698"/>
                <a:gd name="connsiteX4" fmla="*/ 924393 w 924393"/>
                <a:gd name="connsiteY4" fmla="*/ 269823 h 459698"/>
                <a:gd name="connsiteX5" fmla="*/ 451628 w 924393"/>
                <a:gd name="connsiteY5" fmla="*/ 269823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2"/>
                  </a:cubicBezTo>
                  <a:lnTo>
                    <a:pt x="451628" y="189875"/>
                  </a:lnTo>
                  <a:lnTo>
                    <a:pt x="924393" y="189875"/>
                  </a:lnTo>
                  <a:lnTo>
                    <a:pt x="924393" y="269823"/>
                  </a:lnTo>
                  <a:lnTo>
                    <a:pt x="451628" y="269823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C075DB2A-C366-5542-A37C-5A78CD730B95}"/>
                </a:ext>
              </a:extLst>
            </p:cNvPr>
            <p:cNvSpPr/>
            <p:nvPr/>
          </p:nvSpPr>
          <p:spPr bwMode="auto">
            <a:xfrm>
              <a:off x="3999876" y="2403422"/>
              <a:ext cx="1721371" cy="459698"/>
            </a:xfrm>
            <a:custGeom>
              <a:avLst/>
              <a:gdLst>
                <a:gd name="connsiteX0" fmla="*/ 1491522 w 1721371"/>
                <a:gd name="connsiteY0" fmla="*/ 0 h 459698"/>
                <a:gd name="connsiteX1" fmla="*/ 1721371 w 1721371"/>
                <a:gd name="connsiteY1" fmla="*/ 229849 h 459698"/>
                <a:gd name="connsiteX2" fmla="*/ 1491522 w 1721371"/>
                <a:gd name="connsiteY2" fmla="*/ 459698 h 459698"/>
                <a:gd name="connsiteX3" fmla="*/ 1279736 w 1721371"/>
                <a:gd name="connsiteY3" fmla="*/ 319317 h 459698"/>
                <a:gd name="connsiteX4" fmla="*/ 1266717 w 1721371"/>
                <a:gd name="connsiteY4" fmla="*/ 254833 h 459698"/>
                <a:gd name="connsiteX5" fmla="*/ 0 w 1721371"/>
                <a:gd name="connsiteY5" fmla="*/ 254833 h 459698"/>
                <a:gd name="connsiteX6" fmla="*/ 0 w 1721371"/>
                <a:gd name="connsiteY6" fmla="*/ 177384 h 459698"/>
                <a:gd name="connsiteX7" fmla="*/ 1272265 w 1721371"/>
                <a:gd name="connsiteY7" fmla="*/ 177384 h 459698"/>
                <a:gd name="connsiteX8" fmla="*/ 1279736 w 1721371"/>
                <a:gd name="connsiteY8" fmla="*/ 140381 h 459698"/>
                <a:gd name="connsiteX9" fmla="*/ 1491522 w 1721371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71" h="459698">
                  <a:moveTo>
                    <a:pt x="1491522" y="0"/>
                  </a:moveTo>
                  <a:cubicBezTo>
                    <a:pt x="1618464" y="0"/>
                    <a:pt x="1721371" y="102907"/>
                    <a:pt x="1721371" y="229849"/>
                  </a:cubicBezTo>
                  <a:cubicBezTo>
                    <a:pt x="1721371" y="356791"/>
                    <a:pt x="1618464" y="459698"/>
                    <a:pt x="1491522" y="459698"/>
                  </a:cubicBezTo>
                  <a:cubicBezTo>
                    <a:pt x="1396316" y="459698"/>
                    <a:pt x="1314629" y="401813"/>
                    <a:pt x="1279736" y="319317"/>
                  </a:cubicBezTo>
                  <a:lnTo>
                    <a:pt x="1266717" y="254833"/>
                  </a:lnTo>
                  <a:lnTo>
                    <a:pt x="0" y="254833"/>
                  </a:lnTo>
                  <a:lnTo>
                    <a:pt x="0" y="177384"/>
                  </a:lnTo>
                  <a:lnTo>
                    <a:pt x="1272265" y="177384"/>
                  </a:lnTo>
                  <a:lnTo>
                    <a:pt x="1279736" y="140381"/>
                  </a:lnTo>
                  <a:cubicBezTo>
                    <a:pt x="1314629" y="57885"/>
                    <a:pt x="1396316" y="0"/>
                    <a:pt x="149152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754EDA6-171B-3545-9AB7-568ED5B7124D}"/>
                </a:ext>
              </a:extLst>
            </p:cNvPr>
            <p:cNvSpPr/>
            <p:nvPr/>
          </p:nvSpPr>
          <p:spPr bwMode="auto">
            <a:xfrm>
              <a:off x="4397115" y="1763843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5374 w 919397"/>
                <a:gd name="connsiteY4" fmla="*/ 257956 h 459698"/>
                <a:gd name="connsiteX5" fmla="*/ 0 w 919397"/>
                <a:gd name="connsiteY5" fmla="*/ 257956 h 459698"/>
                <a:gd name="connsiteX6" fmla="*/ 0 w 919397"/>
                <a:gd name="connsiteY6" fmla="*/ 178008 h 459698"/>
                <a:gd name="connsiteX7" fmla="*/ 470165 w 919397"/>
                <a:gd name="connsiteY7" fmla="*/ 17800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5374" y="257956"/>
                  </a:lnTo>
                  <a:lnTo>
                    <a:pt x="0" y="257956"/>
                  </a:lnTo>
                  <a:lnTo>
                    <a:pt x="0" y="178008"/>
                  </a:lnTo>
                  <a:lnTo>
                    <a:pt x="470165" y="17800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688A4513-26A4-614D-A85A-B68FDFCF16B4}"/>
                </a:ext>
              </a:extLst>
            </p:cNvPr>
            <p:cNvSpPr/>
            <p:nvPr/>
          </p:nvSpPr>
          <p:spPr bwMode="auto">
            <a:xfrm>
              <a:off x="4402112" y="3023017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7266 w 919397"/>
                <a:gd name="connsiteY4" fmla="*/ 267326 h 459698"/>
                <a:gd name="connsiteX5" fmla="*/ 0 w 919397"/>
                <a:gd name="connsiteY5" fmla="*/ 267326 h 459698"/>
                <a:gd name="connsiteX6" fmla="*/ 0 w 919397"/>
                <a:gd name="connsiteY6" fmla="*/ 187378 h 459698"/>
                <a:gd name="connsiteX7" fmla="*/ 468274 w 919397"/>
                <a:gd name="connsiteY7" fmla="*/ 18737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7266" y="267326"/>
                  </a:lnTo>
                  <a:lnTo>
                    <a:pt x="0" y="267326"/>
                  </a:lnTo>
                  <a:lnTo>
                    <a:pt x="0" y="187378"/>
                  </a:lnTo>
                  <a:lnTo>
                    <a:pt x="468274" y="18737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6A95A442-A334-8B47-B601-A760D9CFE7F1}"/>
                </a:ext>
              </a:extLst>
            </p:cNvPr>
            <p:cNvSpPr/>
            <p:nvPr/>
          </p:nvSpPr>
          <p:spPr bwMode="auto">
            <a:xfrm>
              <a:off x="4856814" y="4287188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690769B8-0F8A-3646-9042-80CCA58EA63C}"/>
              </a:ext>
            </a:extLst>
          </p:cNvPr>
          <p:cNvGrpSpPr/>
          <p:nvPr/>
        </p:nvGrpSpPr>
        <p:grpSpPr>
          <a:xfrm>
            <a:off x="1443765" y="9665931"/>
            <a:ext cx="216288" cy="401744"/>
            <a:chOff x="7021021" y="359766"/>
            <a:chExt cx="2278505" cy="4232224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E5AE2FB6-D30C-8849-AFFA-8DF5EABF80A0}"/>
                </a:ext>
              </a:extLst>
            </p:cNvPr>
            <p:cNvSpPr/>
            <p:nvPr/>
          </p:nvSpPr>
          <p:spPr bwMode="auto">
            <a:xfrm rot="10800000">
              <a:off x="7425756" y="4132292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F2B25F6E-3E69-0943-A46C-4407E847C2FA}"/>
                </a:ext>
              </a:extLst>
            </p:cNvPr>
            <p:cNvSpPr/>
            <p:nvPr/>
          </p:nvSpPr>
          <p:spPr bwMode="auto">
            <a:xfrm rot="10800000">
              <a:off x="7965402" y="4132292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1 h 459698"/>
                <a:gd name="connsiteX2" fmla="*/ 450619 w 924393"/>
                <a:gd name="connsiteY2" fmla="*/ 184879 h 459698"/>
                <a:gd name="connsiteX3" fmla="*/ 924393 w 924393"/>
                <a:gd name="connsiteY3" fmla="*/ 184879 h 459698"/>
                <a:gd name="connsiteX4" fmla="*/ 924393 w 924393"/>
                <a:gd name="connsiteY4" fmla="*/ 264827 h 459698"/>
                <a:gd name="connsiteX5" fmla="*/ 452637 w 924393"/>
                <a:gd name="connsiteY5" fmla="*/ 264827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1"/>
                  </a:cubicBezTo>
                  <a:lnTo>
                    <a:pt x="450619" y="184879"/>
                  </a:lnTo>
                  <a:lnTo>
                    <a:pt x="924393" y="184879"/>
                  </a:lnTo>
                  <a:lnTo>
                    <a:pt x="924393" y="264827"/>
                  </a:lnTo>
                  <a:lnTo>
                    <a:pt x="452637" y="264827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65A94BB7-5D1C-794D-AAFF-42B32978FBB2}"/>
                </a:ext>
              </a:extLst>
            </p:cNvPr>
            <p:cNvSpPr/>
            <p:nvPr/>
          </p:nvSpPr>
          <p:spPr bwMode="auto">
            <a:xfrm rot="10800000">
              <a:off x="7925429" y="3507701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1B31CF41-F89E-7047-942B-1B9A34ED9312}"/>
                </a:ext>
              </a:extLst>
            </p:cNvPr>
            <p:cNvSpPr/>
            <p:nvPr/>
          </p:nvSpPr>
          <p:spPr bwMode="auto">
            <a:xfrm rot="10800000">
              <a:off x="8430097" y="2883111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7206B2DF-16C2-9941-84F4-EB59D2267562}"/>
                </a:ext>
              </a:extLst>
            </p:cNvPr>
            <p:cNvSpPr/>
            <p:nvPr/>
          </p:nvSpPr>
          <p:spPr bwMode="auto">
            <a:xfrm rot="10800000">
              <a:off x="8839828" y="2258521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9926D28-AED4-D24B-82E5-EE16FA66565E}"/>
                </a:ext>
              </a:extLst>
            </p:cNvPr>
            <p:cNvSpPr/>
            <p:nvPr/>
          </p:nvSpPr>
          <p:spPr bwMode="auto">
            <a:xfrm rot="10800000">
              <a:off x="8430097" y="1623937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6CF1E733-646A-A74B-A15B-A27C8510759F}"/>
                </a:ext>
              </a:extLst>
            </p:cNvPr>
            <p:cNvSpPr/>
            <p:nvPr/>
          </p:nvSpPr>
          <p:spPr bwMode="auto">
            <a:xfrm rot="10800000">
              <a:off x="7925429" y="994350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C4FE16C9-5DB5-B348-AD1A-9E046016D682}"/>
                </a:ext>
              </a:extLst>
            </p:cNvPr>
            <p:cNvSpPr/>
            <p:nvPr/>
          </p:nvSpPr>
          <p:spPr bwMode="auto">
            <a:xfrm rot="10800000">
              <a:off x="7965402" y="359766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2 h 459698"/>
                <a:gd name="connsiteX2" fmla="*/ 451628 w 924393"/>
                <a:gd name="connsiteY2" fmla="*/ 189875 h 459698"/>
                <a:gd name="connsiteX3" fmla="*/ 924393 w 924393"/>
                <a:gd name="connsiteY3" fmla="*/ 189875 h 459698"/>
                <a:gd name="connsiteX4" fmla="*/ 924393 w 924393"/>
                <a:gd name="connsiteY4" fmla="*/ 269823 h 459698"/>
                <a:gd name="connsiteX5" fmla="*/ 451628 w 924393"/>
                <a:gd name="connsiteY5" fmla="*/ 269823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2"/>
                  </a:cubicBezTo>
                  <a:lnTo>
                    <a:pt x="451628" y="189875"/>
                  </a:lnTo>
                  <a:lnTo>
                    <a:pt x="924393" y="189875"/>
                  </a:lnTo>
                  <a:lnTo>
                    <a:pt x="924393" y="269823"/>
                  </a:lnTo>
                  <a:lnTo>
                    <a:pt x="451628" y="269823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4C20E944-205F-674B-9772-D5B640F03469}"/>
                </a:ext>
              </a:extLst>
            </p:cNvPr>
            <p:cNvSpPr/>
            <p:nvPr/>
          </p:nvSpPr>
          <p:spPr bwMode="auto">
            <a:xfrm rot="10800000">
              <a:off x="7021021" y="2243532"/>
              <a:ext cx="1721371" cy="459698"/>
            </a:xfrm>
            <a:custGeom>
              <a:avLst/>
              <a:gdLst>
                <a:gd name="connsiteX0" fmla="*/ 1491522 w 1721371"/>
                <a:gd name="connsiteY0" fmla="*/ 0 h 459698"/>
                <a:gd name="connsiteX1" fmla="*/ 1721371 w 1721371"/>
                <a:gd name="connsiteY1" fmla="*/ 229849 h 459698"/>
                <a:gd name="connsiteX2" fmla="*/ 1491522 w 1721371"/>
                <a:gd name="connsiteY2" fmla="*/ 459698 h 459698"/>
                <a:gd name="connsiteX3" fmla="*/ 1279736 w 1721371"/>
                <a:gd name="connsiteY3" fmla="*/ 319317 h 459698"/>
                <a:gd name="connsiteX4" fmla="*/ 1266717 w 1721371"/>
                <a:gd name="connsiteY4" fmla="*/ 254833 h 459698"/>
                <a:gd name="connsiteX5" fmla="*/ 0 w 1721371"/>
                <a:gd name="connsiteY5" fmla="*/ 254833 h 459698"/>
                <a:gd name="connsiteX6" fmla="*/ 0 w 1721371"/>
                <a:gd name="connsiteY6" fmla="*/ 177384 h 459698"/>
                <a:gd name="connsiteX7" fmla="*/ 1272265 w 1721371"/>
                <a:gd name="connsiteY7" fmla="*/ 177384 h 459698"/>
                <a:gd name="connsiteX8" fmla="*/ 1279736 w 1721371"/>
                <a:gd name="connsiteY8" fmla="*/ 140381 h 459698"/>
                <a:gd name="connsiteX9" fmla="*/ 1491522 w 1721371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71" h="459698">
                  <a:moveTo>
                    <a:pt x="1491522" y="0"/>
                  </a:moveTo>
                  <a:cubicBezTo>
                    <a:pt x="1618464" y="0"/>
                    <a:pt x="1721371" y="102907"/>
                    <a:pt x="1721371" y="229849"/>
                  </a:cubicBezTo>
                  <a:cubicBezTo>
                    <a:pt x="1721371" y="356791"/>
                    <a:pt x="1618464" y="459698"/>
                    <a:pt x="1491522" y="459698"/>
                  </a:cubicBezTo>
                  <a:cubicBezTo>
                    <a:pt x="1396316" y="459698"/>
                    <a:pt x="1314629" y="401813"/>
                    <a:pt x="1279736" y="319317"/>
                  </a:cubicBezTo>
                  <a:lnTo>
                    <a:pt x="1266717" y="254833"/>
                  </a:lnTo>
                  <a:lnTo>
                    <a:pt x="0" y="254833"/>
                  </a:lnTo>
                  <a:lnTo>
                    <a:pt x="0" y="177384"/>
                  </a:lnTo>
                  <a:lnTo>
                    <a:pt x="1272265" y="177384"/>
                  </a:lnTo>
                  <a:lnTo>
                    <a:pt x="1279736" y="140381"/>
                  </a:lnTo>
                  <a:cubicBezTo>
                    <a:pt x="1314629" y="57885"/>
                    <a:pt x="1396316" y="0"/>
                    <a:pt x="1491522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54AA2A98-7515-7F45-97C5-AC4494C2D067}"/>
                </a:ext>
              </a:extLst>
            </p:cNvPr>
            <p:cNvSpPr/>
            <p:nvPr/>
          </p:nvSpPr>
          <p:spPr bwMode="auto">
            <a:xfrm rot="10800000">
              <a:off x="7425756" y="2883111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5374 w 919397"/>
                <a:gd name="connsiteY4" fmla="*/ 257956 h 459698"/>
                <a:gd name="connsiteX5" fmla="*/ 0 w 919397"/>
                <a:gd name="connsiteY5" fmla="*/ 257956 h 459698"/>
                <a:gd name="connsiteX6" fmla="*/ 0 w 919397"/>
                <a:gd name="connsiteY6" fmla="*/ 178008 h 459698"/>
                <a:gd name="connsiteX7" fmla="*/ 470165 w 919397"/>
                <a:gd name="connsiteY7" fmla="*/ 17800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5374" y="257956"/>
                  </a:lnTo>
                  <a:lnTo>
                    <a:pt x="0" y="257956"/>
                  </a:lnTo>
                  <a:lnTo>
                    <a:pt x="0" y="178008"/>
                  </a:lnTo>
                  <a:lnTo>
                    <a:pt x="470165" y="17800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D6518AAD-FF83-D04E-9F99-D68BFE8FAC70}"/>
                </a:ext>
              </a:extLst>
            </p:cNvPr>
            <p:cNvSpPr/>
            <p:nvPr/>
          </p:nvSpPr>
          <p:spPr bwMode="auto">
            <a:xfrm rot="10800000">
              <a:off x="7420759" y="1623937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7266 w 919397"/>
                <a:gd name="connsiteY4" fmla="*/ 267326 h 459698"/>
                <a:gd name="connsiteX5" fmla="*/ 0 w 919397"/>
                <a:gd name="connsiteY5" fmla="*/ 267326 h 459698"/>
                <a:gd name="connsiteX6" fmla="*/ 0 w 919397"/>
                <a:gd name="connsiteY6" fmla="*/ 187378 h 459698"/>
                <a:gd name="connsiteX7" fmla="*/ 468274 w 919397"/>
                <a:gd name="connsiteY7" fmla="*/ 18737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7266" y="267326"/>
                  </a:lnTo>
                  <a:lnTo>
                    <a:pt x="0" y="267326"/>
                  </a:lnTo>
                  <a:lnTo>
                    <a:pt x="0" y="187378"/>
                  </a:lnTo>
                  <a:lnTo>
                    <a:pt x="468274" y="18737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5337C0A3-75C7-DA4F-AB39-2A9B4FF55342}"/>
                </a:ext>
              </a:extLst>
            </p:cNvPr>
            <p:cNvSpPr/>
            <p:nvPr/>
          </p:nvSpPr>
          <p:spPr bwMode="auto">
            <a:xfrm rot="10800000">
              <a:off x="7425756" y="359766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C4E2E90-E4DD-0C4E-B88D-8A8362D5273C}"/>
              </a:ext>
            </a:extLst>
          </p:cNvPr>
          <p:cNvSpPr/>
          <p:nvPr/>
        </p:nvSpPr>
        <p:spPr bwMode="auto">
          <a:xfrm>
            <a:off x="1363826" y="8514131"/>
            <a:ext cx="718973" cy="1861803"/>
          </a:xfrm>
          <a:prstGeom prst="rect">
            <a:avLst/>
          </a:prstGeom>
          <a:noFill/>
          <a:ln w="63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4876861" eaLnBrk="1"/>
            <a:endParaRPr lang="en-US" sz="4800" kern="0">
              <a:solidFill>
                <a:srgbClr val="585858"/>
              </a:solidFill>
            </a:endParaRP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FCCEB11-93D6-FA4B-A272-96F1076D4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730" y="10339126"/>
            <a:ext cx="1561709" cy="417157"/>
          </a:xfrm>
          <a:prstGeom prst="rect">
            <a:avLst/>
          </a:prstGeom>
          <a:effectLst/>
        </p:spPr>
      </p:pic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5791CB2B-5147-1B4F-A182-48A0273C5775}"/>
              </a:ext>
            </a:extLst>
          </p:cNvPr>
          <p:cNvCxnSpPr/>
          <p:nvPr/>
        </p:nvCxnSpPr>
        <p:spPr bwMode="auto">
          <a:xfrm>
            <a:off x="1363826" y="9348133"/>
            <a:ext cx="718973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1DE18FDC-DA42-2143-A28D-475E415CE065}"/>
              </a:ext>
            </a:extLst>
          </p:cNvPr>
          <p:cNvCxnSpPr/>
          <p:nvPr/>
        </p:nvCxnSpPr>
        <p:spPr bwMode="auto">
          <a:xfrm flipV="1">
            <a:off x="1732112" y="9111747"/>
            <a:ext cx="0" cy="228400"/>
          </a:xfrm>
          <a:prstGeom prst="straightConnector1">
            <a:avLst/>
          </a:prstGeom>
          <a:solidFill>
            <a:srgbClr val="FFFFFF"/>
          </a:solidFill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A71DACE8-21CA-384D-9067-17CB9B74501A}"/>
              </a:ext>
            </a:extLst>
          </p:cNvPr>
          <p:cNvGrpSpPr/>
          <p:nvPr/>
        </p:nvGrpSpPr>
        <p:grpSpPr>
          <a:xfrm>
            <a:off x="6863439" y="10210643"/>
            <a:ext cx="123965" cy="230261"/>
            <a:chOff x="6765561" y="349771"/>
            <a:chExt cx="2278505" cy="4232224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9184F307-1BF5-A54F-ADCD-0F9A5929EE22}"/>
                </a:ext>
              </a:extLst>
            </p:cNvPr>
            <p:cNvSpPr/>
            <p:nvPr/>
          </p:nvSpPr>
          <p:spPr bwMode="auto">
            <a:xfrm rot="10800000">
              <a:off x="7170296" y="4122297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19437541-BD61-7B4B-8442-31DAAA82016A}"/>
                </a:ext>
              </a:extLst>
            </p:cNvPr>
            <p:cNvSpPr/>
            <p:nvPr/>
          </p:nvSpPr>
          <p:spPr bwMode="auto">
            <a:xfrm rot="10800000">
              <a:off x="7709942" y="4122297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1 h 459698"/>
                <a:gd name="connsiteX2" fmla="*/ 450619 w 924393"/>
                <a:gd name="connsiteY2" fmla="*/ 184879 h 459698"/>
                <a:gd name="connsiteX3" fmla="*/ 924393 w 924393"/>
                <a:gd name="connsiteY3" fmla="*/ 184879 h 459698"/>
                <a:gd name="connsiteX4" fmla="*/ 924393 w 924393"/>
                <a:gd name="connsiteY4" fmla="*/ 264827 h 459698"/>
                <a:gd name="connsiteX5" fmla="*/ 452637 w 924393"/>
                <a:gd name="connsiteY5" fmla="*/ 264827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1"/>
                  </a:cubicBezTo>
                  <a:lnTo>
                    <a:pt x="450619" y="184879"/>
                  </a:lnTo>
                  <a:lnTo>
                    <a:pt x="924393" y="184879"/>
                  </a:lnTo>
                  <a:lnTo>
                    <a:pt x="924393" y="264827"/>
                  </a:lnTo>
                  <a:lnTo>
                    <a:pt x="452637" y="264827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66950CA0-379D-FD45-98E3-490633B0FAFC}"/>
                </a:ext>
              </a:extLst>
            </p:cNvPr>
            <p:cNvSpPr/>
            <p:nvPr/>
          </p:nvSpPr>
          <p:spPr bwMode="auto">
            <a:xfrm rot="10800000">
              <a:off x="7669969" y="3497706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EE23108C-6A6A-B845-AAFA-09660024F957}"/>
                </a:ext>
              </a:extLst>
            </p:cNvPr>
            <p:cNvSpPr/>
            <p:nvPr/>
          </p:nvSpPr>
          <p:spPr bwMode="auto">
            <a:xfrm rot="10800000">
              <a:off x="8174637" y="2873116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7ACE45B0-E3FE-424F-A6A3-5D23512D74F0}"/>
                </a:ext>
              </a:extLst>
            </p:cNvPr>
            <p:cNvSpPr/>
            <p:nvPr/>
          </p:nvSpPr>
          <p:spPr bwMode="auto">
            <a:xfrm rot="10800000">
              <a:off x="8584368" y="2248526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0330B033-A747-6F41-82E1-6B8E0B946FB3}"/>
                </a:ext>
              </a:extLst>
            </p:cNvPr>
            <p:cNvSpPr/>
            <p:nvPr/>
          </p:nvSpPr>
          <p:spPr bwMode="auto">
            <a:xfrm rot="10800000">
              <a:off x="8174637" y="1613942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077B745-6094-384D-A544-8394B41A44DA}"/>
                </a:ext>
              </a:extLst>
            </p:cNvPr>
            <p:cNvSpPr/>
            <p:nvPr/>
          </p:nvSpPr>
          <p:spPr bwMode="auto">
            <a:xfrm rot="10800000">
              <a:off x="7669969" y="984355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506764F4-F076-F248-9DCE-816513A1951E}"/>
                </a:ext>
              </a:extLst>
            </p:cNvPr>
            <p:cNvSpPr/>
            <p:nvPr/>
          </p:nvSpPr>
          <p:spPr bwMode="auto">
            <a:xfrm rot="10800000">
              <a:off x="7709942" y="349771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2 h 459698"/>
                <a:gd name="connsiteX2" fmla="*/ 451628 w 924393"/>
                <a:gd name="connsiteY2" fmla="*/ 189875 h 459698"/>
                <a:gd name="connsiteX3" fmla="*/ 924393 w 924393"/>
                <a:gd name="connsiteY3" fmla="*/ 189875 h 459698"/>
                <a:gd name="connsiteX4" fmla="*/ 924393 w 924393"/>
                <a:gd name="connsiteY4" fmla="*/ 269823 h 459698"/>
                <a:gd name="connsiteX5" fmla="*/ 451628 w 924393"/>
                <a:gd name="connsiteY5" fmla="*/ 269823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2"/>
                  </a:cubicBezTo>
                  <a:lnTo>
                    <a:pt x="451628" y="189875"/>
                  </a:lnTo>
                  <a:lnTo>
                    <a:pt x="924393" y="189875"/>
                  </a:lnTo>
                  <a:lnTo>
                    <a:pt x="924393" y="269823"/>
                  </a:lnTo>
                  <a:lnTo>
                    <a:pt x="451628" y="269823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87A2D73F-EBD4-9C45-A998-EA07FD829619}"/>
                </a:ext>
              </a:extLst>
            </p:cNvPr>
            <p:cNvSpPr/>
            <p:nvPr/>
          </p:nvSpPr>
          <p:spPr bwMode="auto">
            <a:xfrm rot="10800000">
              <a:off x="6765561" y="2233537"/>
              <a:ext cx="1721371" cy="459698"/>
            </a:xfrm>
            <a:custGeom>
              <a:avLst/>
              <a:gdLst>
                <a:gd name="connsiteX0" fmla="*/ 1491522 w 1721371"/>
                <a:gd name="connsiteY0" fmla="*/ 0 h 459698"/>
                <a:gd name="connsiteX1" fmla="*/ 1721371 w 1721371"/>
                <a:gd name="connsiteY1" fmla="*/ 229849 h 459698"/>
                <a:gd name="connsiteX2" fmla="*/ 1491522 w 1721371"/>
                <a:gd name="connsiteY2" fmla="*/ 459698 h 459698"/>
                <a:gd name="connsiteX3" fmla="*/ 1279736 w 1721371"/>
                <a:gd name="connsiteY3" fmla="*/ 319317 h 459698"/>
                <a:gd name="connsiteX4" fmla="*/ 1266717 w 1721371"/>
                <a:gd name="connsiteY4" fmla="*/ 254833 h 459698"/>
                <a:gd name="connsiteX5" fmla="*/ 0 w 1721371"/>
                <a:gd name="connsiteY5" fmla="*/ 254833 h 459698"/>
                <a:gd name="connsiteX6" fmla="*/ 0 w 1721371"/>
                <a:gd name="connsiteY6" fmla="*/ 177384 h 459698"/>
                <a:gd name="connsiteX7" fmla="*/ 1272265 w 1721371"/>
                <a:gd name="connsiteY7" fmla="*/ 177384 h 459698"/>
                <a:gd name="connsiteX8" fmla="*/ 1279736 w 1721371"/>
                <a:gd name="connsiteY8" fmla="*/ 140381 h 459698"/>
                <a:gd name="connsiteX9" fmla="*/ 1491522 w 1721371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71" h="459698">
                  <a:moveTo>
                    <a:pt x="1491522" y="0"/>
                  </a:moveTo>
                  <a:cubicBezTo>
                    <a:pt x="1618464" y="0"/>
                    <a:pt x="1721371" y="102907"/>
                    <a:pt x="1721371" y="229849"/>
                  </a:cubicBezTo>
                  <a:cubicBezTo>
                    <a:pt x="1721371" y="356791"/>
                    <a:pt x="1618464" y="459698"/>
                    <a:pt x="1491522" y="459698"/>
                  </a:cubicBezTo>
                  <a:cubicBezTo>
                    <a:pt x="1396316" y="459698"/>
                    <a:pt x="1314629" y="401813"/>
                    <a:pt x="1279736" y="319317"/>
                  </a:cubicBezTo>
                  <a:lnTo>
                    <a:pt x="1266717" y="254833"/>
                  </a:lnTo>
                  <a:lnTo>
                    <a:pt x="0" y="254833"/>
                  </a:lnTo>
                  <a:lnTo>
                    <a:pt x="0" y="177384"/>
                  </a:lnTo>
                  <a:lnTo>
                    <a:pt x="1272265" y="177384"/>
                  </a:lnTo>
                  <a:lnTo>
                    <a:pt x="1279736" y="140381"/>
                  </a:lnTo>
                  <a:cubicBezTo>
                    <a:pt x="1314629" y="57885"/>
                    <a:pt x="1396316" y="0"/>
                    <a:pt x="149152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E4B0FE97-5746-B846-8F37-2B33A3FA6606}"/>
                </a:ext>
              </a:extLst>
            </p:cNvPr>
            <p:cNvSpPr/>
            <p:nvPr/>
          </p:nvSpPr>
          <p:spPr bwMode="auto">
            <a:xfrm rot="10800000">
              <a:off x="7170296" y="2873116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5374 w 919397"/>
                <a:gd name="connsiteY4" fmla="*/ 257956 h 459698"/>
                <a:gd name="connsiteX5" fmla="*/ 0 w 919397"/>
                <a:gd name="connsiteY5" fmla="*/ 257956 h 459698"/>
                <a:gd name="connsiteX6" fmla="*/ 0 w 919397"/>
                <a:gd name="connsiteY6" fmla="*/ 178008 h 459698"/>
                <a:gd name="connsiteX7" fmla="*/ 470165 w 919397"/>
                <a:gd name="connsiteY7" fmla="*/ 17800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5374" y="257956"/>
                  </a:lnTo>
                  <a:lnTo>
                    <a:pt x="0" y="257956"/>
                  </a:lnTo>
                  <a:lnTo>
                    <a:pt x="0" y="178008"/>
                  </a:lnTo>
                  <a:lnTo>
                    <a:pt x="470165" y="17800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2F8D06A8-E6B7-4E49-9247-C3DC63CF3D18}"/>
                </a:ext>
              </a:extLst>
            </p:cNvPr>
            <p:cNvSpPr/>
            <p:nvPr/>
          </p:nvSpPr>
          <p:spPr bwMode="auto">
            <a:xfrm rot="10800000">
              <a:off x="7165299" y="1613942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7266 w 919397"/>
                <a:gd name="connsiteY4" fmla="*/ 267326 h 459698"/>
                <a:gd name="connsiteX5" fmla="*/ 0 w 919397"/>
                <a:gd name="connsiteY5" fmla="*/ 267326 h 459698"/>
                <a:gd name="connsiteX6" fmla="*/ 0 w 919397"/>
                <a:gd name="connsiteY6" fmla="*/ 187378 h 459698"/>
                <a:gd name="connsiteX7" fmla="*/ 468274 w 919397"/>
                <a:gd name="connsiteY7" fmla="*/ 18737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7266" y="267326"/>
                  </a:lnTo>
                  <a:lnTo>
                    <a:pt x="0" y="267326"/>
                  </a:lnTo>
                  <a:lnTo>
                    <a:pt x="0" y="187378"/>
                  </a:lnTo>
                  <a:lnTo>
                    <a:pt x="468274" y="18737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8AC75A28-662D-BB47-9661-0C1DC4C67E6D}"/>
                </a:ext>
              </a:extLst>
            </p:cNvPr>
            <p:cNvSpPr/>
            <p:nvPr/>
          </p:nvSpPr>
          <p:spPr bwMode="auto">
            <a:xfrm rot="10800000">
              <a:off x="7170296" y="349771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A5C257B4-DCF1-AB4C-B65B-0880C1AE2DAC}"/>
              </a:ext>
            </a:extLst>
          </p:cNvPr>
          <p:cNvGrpSpPr/>
          <p:nvPr/>
        </p:nvGrpSpPr>
        <p:grpSpPr>
          <a:xfrm>
            <a:off x="6731922" y="8864358"/>
            <a:ext cx="123965" cy="230261"/>
            <a:chOff x="3442742" y="514662"/>
            <a:chExt cx="2278505" cy="4232224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E835A44-BC92-634B-84E5-D9C7AB045CA9}"/>
                </a:ext>
              </a:extLst>
            </p:cNvPr>
            <p:cNvSpPr/>
            <p:nvPr/>
          </p:nvSpPr>
          <p:spPr bwMode="auto">
            <a:xfrm>
              <a:off x="4856814" y="514662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FA0B5DDD-A2CD-2C4E-A1C3-B32EB454550A}"/>
                </a:ext>
              </a:extLst>
            </p:cNvPr>
            <p:cNvSpPr/>
            <p:nvPr/>
          </p:nvSpPr>
          <p:spPr bwMode="auto">
            <a:xfrm>
              <a:off x="3852473" y="514662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1 h 459698"/>
                <a:gd name="connsiteX2" fmla="*/ 450619 w 924393"/>
                <a:gd name="connsiteY2" fmla="*/ 184879 h 459698"/>
                <a:gd name="connsiteX3" fmla="*/ 924393 w 924393"/>
                <a:gd name="connsiteY3" fmla="*/ 184879 h 459698"/>
                <a:gd name="connsiteX4" fmla="*/ 924393 w 924393"/>
                <a:gd name="connsiteY4" fmla="*/ 264827 h 459698"/>
                <a:gd name="connsiteX5" fmla="*/ 452637 w 924393"/>
                <a:gd name="connsiteY5" fmla="*/ 264827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1"/>
                  </a:cubicBezTo>
                  <a:lnTo>
                    <a:pt x="450619" y="184879"/>
                  </a:lnTo>
                  <a:lnTo>
                    <a:pt x="924393" y="184879"/>
                  </a:lnTo>
                  <a:lnTo>
                    <a:pt x="924393" y="264827"/>
                  </a:lnTo>
                  <a:lnTo>
                    <a:pt x="452637" y="264827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E830E19D-E325-854D-ABEF-55A90CFA3029}"/>
                </a:ext>
              </a:extLst>
            </p:cNvPr>
            <p:cNvSpPr/>
            <p:nvPr/>
          </p:nvSpPr>
          <p:spPr bwMode="auto">
            <a:xfrm>
              <a:off x="4357141" y="1139253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AC27ED51-4ECC-404A-8B3B-C458673722D1}"/>
                </a:ext>
              </a:extLst>
            </p:cNvPr>
            <p:cNvSpPr/>
            <p:nvPr/>
          </p:nvSpPr>
          <p:spPr bwMode="auto">
            <a:xfrm>
              <a:off x="3852473" y="1763843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1469C872-E380-C446-9E1D-08F079524C3F}"/>
                </a:ext>
              </a:extLst>
            </p:cNvPr>
            <p:cNvSpPr/>
            <p:nvPr/>
          </p:nvSpPr>
          <p:spPr bwMode="auto">
            <a:xfrm>
              <a:off x="3442742" y="2388433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DB720DF8-A460-5E45-960A-B76408D6C3CE}"/>
                </a:ext>
              </a:extLst>
            </p:cNvPr>
            <p:cNvSpPr/>
            <p:nvPr/>
          </p:nvSpPr>
          <p:spPr bwMode="auto">
            <a:xfrm>
              <a:off x="3852473" y="3023017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7A651297-566B-6644-8433-348382454EEA}"/>
                </a:ext>
              </a:extLst>
            </p:cNvPr>
            <p:cNvSpPr/>
            <p:nvPr/>
          </p:nvSpPr>
          <p:spPr bwMode="auto">
            <a:xfrm>
              <a:off x="4357141" y="3652604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44989108-2590-3549-BCD3-FA2F57DC5B43}"/>
                </a:ext>
              </a:extLst>
            </p:cNvPr>
            <p:cNvSpPr/>
            <p:nvPr/>
          </p:nvSpPr>
          <p:spPr bwMode="auto">
            <a:xfrm>
              <a:off x="3852473" y="4287188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2 h 459698"/>
                <a:gd name="connsiteX2" fmla="*/ 451628 w 924393"/>
                <a:gd name="connsiteY2" fmla="*/ 189875 h 459698"/>
                <a:gd name="connsiteX3" fmla="*/ 924393 w 924393"/>
                <a:gd name="connsiteY3" fmla="*/ 189875 h 459698"/>
                <a:gd name="connsiteX4" fmla="*/ 924393 w 924393"/>
                <a:gd name="connsiteY4" fmla="*/ 269823 h 459698"/>
                <a:gd name="connsiteX5" fmla="*/ 451628 w 924393"/>
                <a:gd name="connsiteY5" fmla="*/ 269823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2"/>
                  </a:cubicBezTo>
                  <a:lnTo>
                    <a:pt x="451628" y="189875"/>
                  </a:lnTo>
                  <a:lnTo>
                    <a:pt x="924393" y="189875"/>
                  </a:lnTo>
                  <a:lnTo>
                    <a:pt x="924393" y="269823"/>
                  </a:lnTo>
                  <a:lnTo>
                    <a:pt x="451628" y="269823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2D13F8EA-38DD-DC44-BC07-88C83EEE4F66}"/>
                </a:ext>
              </a:extLst>
            </p:cNvPr>
            <p:cNvSpPr/>
            <p:nvPr/>
          </p:nvSpPr>
          <p:spPr bwMode="auto">
            <a:xfrm>
              <a:off x="3999876" y="2403422"/>
              <a:ext cx="1721371" cy="459698"/>
            </a:xfrm>
            <a:custGeom>
              <a:avLst/>
              <a:gdLst>
                <a:gd name="connsiteX0" fmla="*/ 1491522 w 1721371"/>
                <a:gd name="connsiteY0" fmla="*/ 0 h 459698"/>
                <a:gd name="connsiteX1" fmla="*/ 1721371 w 1721371"/>
                <a:gd name="connsiteY1" fmla="*/ 229849 h 459698"/>
                <a:gd name="connsiteX2" fmla="*/ 1491522 w 1721371"/>
                <a:gd name="connsiteY2" fmla="*/ 459698 h 459698"/>
                <a:gd name="connsiteX3" fmla="*/ 1279736 w 1721371"/>
                <a:gd name="connsiteY3" fmla="*/ 319317 h 459698"/>
                <a:gd name="connsiteX4" fmla="*/ 1266717 w 1721371"/>
                <a:gd name="connsiteY4" fmla="*/ 254833 h 459698"/>
                <a:gd name="connsiteX5" fmla="*/ 0 w 1721371"/>
                <a:gd name="connsiteY5" fmla="*/ 254833 h 459698"/>
                <a:gd name="connsiteX6" fmla="*/ 0 w 1721371"/>
                <a:gd name="connsiteY6" fmla="*/ 177384 h 459698"/>
                <a:gd name="connsiteX7" fmla="*/ 1272265 w 1721371"/>
                <a:gd name="connsiteY7" fmla="*/ 177384 h 459698"/>
                <a:gd name="connsiteX8" fmla="*/ 1279736 w 1721371"/>
                <a:gd name="connsiteY8" fmla="*/ 140381 h 459698"/>
                <a:gd name="connsiteX9" fmla="*/ 1491522 w 1721371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71" h="459698">
                  <a:moveTo>
                    <a:pt x="1491522" y="0"/>
                  </a:moveTo>
                  <a:cubicBezTo>
                    <a:pt x="1618464" y="0"/>
                    <a:pt x="1721371" y="102907"/>
                    <a:pt x="1721371" y="229849"/>
                  </a:cubicBezTo>
                  <a:cubicBezTo>
                    <a:pt x="1721371" y="356791"/>
                    <a:pt x="1618464" y="459698"/>
                    <a:pt x="1491522" y="459698"/>
                  </a:cubicBezTo>
                  <a:cubicBezTo>
                    <a:pt x="1396316" y="459698"/>
                    <a:pt x="1314629" y="401813"/>
                    <a:pt x="1279736" y="319317"/>
                  </a:cubicBezTo>
                  <a:lnTo>
                    <a:pt x="1266717" y="254833"/>
                  </a:lnTo>
                  <a:lnTo>
                    <a:pt x="0" y="254833"/>
                  </a:lnTo>
                  <a:lnTo>
                    <a:pt x="0" y="177384"/>
                  </a:lnTo>
                  <a:lnTo>
                    <a:pt x="1272265" y="177384"/>
                  </a:lnTo>
                  <a:lnTo>
                    <a:pt x="1279736" y="140381"/>
                  </a:lnTo>
                  <a:cubicBezTo>
                    <a:pt x="1314629" y="57885"/>
                    <a:pt x="1396316" y="0"/>
                    <a:pt x="149152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68C32B0A-39F1-E141-97F1-E1776B7725D7}"/>
                </a:ext>
              </a:extLst>
            </p:cNvPr>
            <p:cNvSpPr/>
            <p:nvPr/>
          </p:nvSpPr>
          <p:spPr bwMode="auto">
            <a:xfrm>
              <a:off x="4397115" y="1763843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5374 w 919397"/>
                <a:gd name="connsiteY4" fmla="*/ 257956 h 459698"/>
                <a:gd name="connsiteX5" fmla="*/ 0 w 919397"/>
                <a:gd name="connsiteY5" fmla="*/ 257956 h 459698"/>
                <a:gd name="connsiteX6" fmla="*/ 0 w 919397"/>
                <a:gd name="connsiteY6" fmla="*/ 178008 h 459698"/>
                <a:gd name="connsiteX7" fmla="*/ 470165 w 919397"/>
                <a:gd name="connsiteY7" fmla="*/ 17800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5374" y="257956"/>
                  </a:lnTo>
                  <a:lnTo>
                    <a:pt x="0" y="257956"/>
                  </a:lnTo>
                  <a:lnTo>
                    <a:pt x="0" y="178008"/>
                  </a:lnTo>
                  <a:lnTo>
                    <a:pt x="470165" y="17800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3773B601-B4F9-BB4A-B171-171215947CEB}"/>
                </a:ext>
              </a:extLst>
            </p:cNvPr>
            <p:cNvSpPr/>
            <p:nvPr/>
          </p:nvSpPr>
          <p:spPr bwMode="auto">
            <a:xfrm>
              <a:off x="4402112" y="3023017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7266 w 919397"/>
                <a:gd name="connsiteY4" fmla="*/ 267326 h 459698"/>
                <a:gd name="connsiteX5" fmla="*/ 0 w 919397"/>
                <a:gd name="connsiteY5" fmla="*/ 267326 h 459698"/>
                <a:gd name="connsiteX6" fmla="*/ 0 w 919397"/>
                <a:gd name="connsiteY6" fmla="*/ 187378 h 459698"/>
                <a:gd name="connsiteX7" fmla="*/ 468274 w 919397"/>
                <a:gd name="connsiteY7" fmla="*/ 18737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7266" y="267326"/>
                  </a:lnTo>
                  <a:lnTo>
                    <a:pt x="0" y="267326"/>
                  </a:lnTo>
                  <a:lnTo>
                    <a:pt x="0" y="187378"/>
                  </a:lnTo>
                  <a:lnTo>
                    <a:pt x="468274" y="18737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FA7FA506-6DA2-DA43-8DCF-CBBA0D558D6A}"/>
                </a:ext>
              </a:extLst>
            </p:cNvPr>
            <p:cNvSpPr/>
            <p:nvPr/>
          </p:nvSpPr>
          <p:spPr bwMode="auto">
            <a:xfrm>
              <a:off x="4856814" y="4287188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AEEF3685-467F-4C46-988B-B34B5672AE1A}"/>
              </a:ext>
            </a:extLst>
          </p:cNvPr>
          <p:cNvGrpSpPr/>
          <p:nvPr/>
        </p:nvGrpSpPr>
        <p:grpSpPr>
          <a:xfrm>
            <a:off x="7022255" y="8623115"/>
            <a:ext cx="123965" cy="230261"/>
            <a:chOff x="7021021" y="359766"/>
            <a:chExt cx="2278505" cy="4232224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1824662-97B1-254A-B5C4-1F62D5812719}"/>
                </a:ext>
              </a:extLst>
            </p:cNvPr>
            <p:cNvSpPr/>
            <p:nvPr/>
          </p:nvSpPr>
          <p:spPr bwMode="auto">
            <a:xfrm rot="10800000">
              <a:off x="7425756" y="4132292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7D7A411F-D682-2143-9C46-602DD63D4768}"/>
                </a:ext>
              </a:extLst>
            </p:cNvPr>
            <p:cNvSpPr/>
            <p:nvPr/>
          </p:nvSpPr>
          <p:spPr bwMode="auto">
            <a:xfrm rot="10800000">
              <a:off x="7965402" y="4132292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1 h 459698"/>
                <a:gd name="connsiteX2" fmla="*/ 450619 w 924393"/>
                <a:gd name="connsiteY2" fmla="*/ 184879 h 459698"/>
                <a:gd name="connsiteX3" fmla="*/ 924393 w 924393"/>
                <a:gd name="connsiteY3" fmla="*/ 184879 h 459698"/>
                <a:gd name="connsiteX4" fmla="*/ 924393 w 924393"/>
                <a:gd name="connsiteY4" fmla="*/ 264827 h 459698"/>
                <a:gd name="connsiteX5" fmla="*/ 452637 w 924393"/>
                <a:gd name="connsiteY5" fmla="*/ 264827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1"/>
                  </a:cubicBezTo>
                  <a:lnTo>
                    <a:pt x="450619" y="184879"/>
                  </a:lnTo>
                  <a:lnTo>
                    <a:pt x="924393" y="184879"/>
                  </a:lnTo>
                  <a:lnTo>
                    <a:pt x="924393" y="264827"/>
                  </a:lnTo>
                  <a:lnTo>
                    <a:pt x="452637" y="264827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9ED1BD82-C339-D14D-A74A-0D3DF48E68BA}"/>
                </a:ext>
              </a:extLst>
            </p:cNvPr>
            <p:cNvSpPr/>
            <p:nvPr/>
          </p:nvSpPr>
          <p:spPr bwMode="auto">
            <a:xfrm rot="10800000">
              <a:off x="7925429" y="3507701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22290D74-96DC-2D40-B49A-AA157684327C}"/>
                </a:ext>
              </a:extLst>
            </p:cNvPr>
            <p:cNvSpPr/>
            <p:nvPr/>
          </p:nvSpPr>
          <p:spPr bwMode="auto">
            <a:xfrm rot="10800000">
              <a:off x="8430097" y="2883111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04A61E39-4D7D-FD4D-814F-06FFE7AD0B9D}"/>
                </a:ext>
              </a:extLst>
            </p:cNvPr>
            <p:cNvSpPr/>
            <p:nvPr/>
          </p:nvSpPr>
          <p:spPr bwMode="auto">
            <a:xfrm rot="10800000">
              <a:off x="8839828" y="2258521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0D30F4F0-8E26-F946-B391-531FAE3E6A88}"/>
                </a:ext>
              </a:extLst>
            </p:cNvPr>
            <p:cNvSpPr/>
            <p:nvPr/>
          </p:nvSpPr>
          <p:spPr bwMode="auto">
            <a:xfrm rot="10800000">
              <a:off x="8430097" y="1623937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ACB9917A-2C19-F147-8997-CC9D8FEE13B4}"/>
                </a:ext>
              </a:extLst>
            </p:cNvPr>
            <p:cNvSpPr/>
            <p:nvPr/>
          </p:nvSpPr>
          <p:spPr bwMode="auto">
            <a:xfrm rot="10800000">
              <a:off x="7925429" y="994350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E091391D-F32A-644F-A399-075A8FC48382}"/>
                </a:ext>
              </a:extLst>
            </p:cNvPr>
            <p:cNvSpPr/>
            <p:nvPr/>
          </p:nvSpPr>
          <p:spPr bwMode="auto">
            <a:xfrm rot="10800000">
              <a:off x="7965402" y="359766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2 h 459698"/>
                <a:gd name="connsiteX2" fmla="*/ 451628 w 924393"/>
                <a:gd name="connsiteY2" fmla="*/ 189875 h 459698"/>
                <a:gd name="connsiteX3" fmla="*/ 924393 w 924393"/>
                <a:gd name="connsiteY3" fmla="*/ 189875 h 459698"/>
                <a:gd name="connsiteX4" fmla="*/ 924393 w 924393"/>
                <a:gd name="connsiteY4" fmla="*/ 269823 h 459698"/>
                <a:gd name="connsiteX5" fmla="*/ 451628 w 924393"/>
                <a:gd name="connsiteY5" fmla="*/ 269823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2"/>
                  </a:cubicBezTo>
                  <a:lnTo>
                    <a:pt x="451628" y="189875"/>
                  </a:lnTo>
                  <a:lnTo>
                    <a:pt x="924393" y="189875"/>
                  </a:lnTo>
                  <a:lnTo>
                    <a:pt x="924393" y="269823"/>
                  </a:lnTo>
                  <a:lnTo>
                    <a:pt x="451628" y="269823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924A0943-0C42-AB4E-A44C-75D984062E5F}"/>
                </a:ext>
              </a:extLst>
            </p:cNvPr>
            <p:cNvSpPr/>
            <p:nvPr/>
          </p:nvSpPr>
          <p:spPr bwMode="auto">
            <a:xfrm rot="10800000">
              <a:off x="7021021" y="2243532"/>
              <a:ext cx="1721371" cy="459698"/>
            </a:xfrm>
            <a:custGeom>
              <a:avLst/>
              <a:gdLst>
                <a:gd name="connsiteX0" fmla="*/ 1491522 w 1721371"/>
                <a:gd name="connsiteY0" fmla="*/ 0 h 459698"/>
                <a:gd name="connsiteX1" fmla="*/ 1721371 w 1721371"/>
                <a:gd name="connsiteY1" fmla="*/ 229849 h 459698"/>
                <a:gd name="connsiteX2" fmla="*/ 1491522 w 1721371"/>
                <a:gd name="connsiteY2" fmla="*/ 459698 h 459698"/>
                <a:gd name="connsiteX3" fmla="*/ 1279736 w 1721371"/>
                <a:gd name="connsiteY3" fmla="*/ 319317 h 459698"/>
                <a:gd name="connsiteX4" fmla="*/ 1266717 w 1721371"/>
                <a:gd name="connsiteY4" fmla="*/ 254833 h 459698"/>
                <a:gd name="connsiteX5" fmla="*/ 0 w 1721371"/>
                <a:gd name="connsiteY5" fmla="*/ 254833 h 459698"/>
                <a:gd name="connsiteX6" fmla="*/ 0 w 1721371"/>
                <a:gd name="connsiteY6" fmla="*/ 177384 h 459698"/>
                <a:gd name="connsiteX7" fmla="*/ 1272265 w 1721371"/>
                <a:gd name="connsiteY7" fmla="*/ 177384 h 459698"/>
                <a:gd name="connsiteX8" fmla="*/ 1279736 w 1721371"/>
                <a:gd name="connsiteY8" fmla="*/ 140381 h 459698"/>
                <a:gd name="connsiteX9" fmla="*/ 1491522 w 1721371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71" h="459698">
                  <a:moveTo>
                    <a:pt x="1491522" y="0"/>
                  </a:moveTo>
                  <a:cubicBezTo>
                    <a:pt x="1618464" y="0"/>
                    <a:pt x="1721371" y="102907"/>
                    <a:pt x="1721371" y="229849"/>
                  </a:cubicBezTo>
                  <a:cubicBezTo>
                    <a:pt x="1721371" y="356791"/>
                    <a:pt x="1618464" y="459698"/>
                    <a:pt x="1491522" y="459698"/>
                  </a:cubicBezTo>
                  <a:cubicBezTo>
                    <a:pt x="1396316" y="459698"/>
                    <a:pt x="1314629" y="401813"/>
                    <a:pt x="1279736" y="319317"/>
                  </a:cubicBezTo>
                  <a:lnTo>
                    <a:pt x="1266717" y="254833"/>
                  </a:lnTo>
                  <a:lnTo>
                    <a:pt x="0" y="254833"/>
                  </a:lnTo>
                  <a:lnTo>
                    <a:pt x="0" y="177384"/>
                  </a:lnTo>
                  <a:lnTo>
                    <a:pt x="1272265" y="177384"/>
                  </a:lnTo>
                  <a:lnTo>
                    <a:pt x="1279736" y="140381"/>
                  </a:lnTo>
                  <a:cubicBezTo>
                    <a:pt x="1314629" y="57885"/>
                    <a:pt x="1396316" y="0"/>
                    <a:pt x="1491522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37DEEE0D-0A37-D542-890B-7C9C9CFB05A5}"/>
                </a:ext>
              </a:extLst>
            </p:cNvPr>
            <p:cNvSpPr/>
            <p:nvPr/>
          </p:nvSpPr>
          <p:spPr bwMode="auto">
            <a:xfrm rot="10800000">
              <a:off x="7425756" y="2883111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5374 w 919397"/>
                <a:gd name="connsiteY4" fmla="*/ 257956 h 459698"/>
                <a:gd name="connsiteX5" fmla="*/ 0 w 919397"/>
                <a:gd name="connsiteY5" fmla="*/ 257956 h 459698"/>
                <a:gd name="connsiteX6" fmla="*/ 0 w 919397"/>
                <a:gd name="connsiteY6" fmla="*/ 178008 h 459698"/>
                <a:gd name="connsiteX7" fmla="*/ 470165 w 919397"/>
                <a:gd name="connsiteY7" fmla="*/ 17800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5374" y="257956"/>
                  </a:lnTo>
                  <a:lnTo>
                    <a:pt x="0" y="257956"/>
                  </a:lnTo>
                  <a:lnTo>
                    <a:pt x="0" y="178008"/>
                  </a:lnTo>
                  <a:lnTo>
                    <a:pt x="470165" y="17800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7F5063C6-D439-6C4F-B73C-2BDB4A896EC4}"/>
                </a:ext>
              </a:extLst>
            </p:cNvPr>
            <p:cNvSpPr/>
            <p:nvPr/>
          </p:nvSpPr>
          <p:spPr bwMode="auto">
            <a:xfrm rot="10800000">
              <a:off x="7420759" y="1623937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7266 w 919397"/>
                <a:gd name="connsiteY4" fmla="*/ 267326 h 459698"/>
                <a:gd name="connsiteX5" fmla="*/ 0 w 919397"/>
                <a:gd name="connsiteY5" fmla="*/ 267326 h 459698"/>
                <a:gd name="connsiteX6" fmla="*/ 0 w 919397"/>
                <a:gd name="connsiteY6" fmla="*/ 187378 h 459698"/>
                <a:gd name="connsiteX7" fmla="*/ 468274 w 919397"/>
                <a:gd name="connsiteY7" fmla="*/ 18737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7266" y="267326"/>
                  </a:lnTo>
                  <a:lnTo>
                    <a:pt x="0" y="267326"/>
                  </a:lnTo>
                  <a:lnTo>
                    <a:pt x="0" y="187378"/>
                  </a:lnTo>
                  <a:lnTo>
                    <a:pt x="468274" y="18737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44D0C27C-2BBC-994F-A774-75A30AD7CAD1}"/>
                </a:ext>
              </a:extLst>
            </p:cNvPr>
            <p:cNvSpPr/>
            <p:nvPr/>
          </p:nvSpPr>
          <p:spPr bwMode="auto">
            <a:xfrm rot="10800000">
              <a:off x="7425756" y="359766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</p:grp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C09648F-D048-1845-B077-229C96A79A8B}"/>
              </a:ext>
            </a:extLst>
          </p:cNvPr>
          <p:cNvSpPr/>
          <p:nvPr/>
        </p:nvSpPr>
        <p:spPr bwMode="auto">
          <a:xfrm>
            <a:off x="6793903" y="9489346"/>
            <a:ext cx="412083" cy="1067101"/>
          </a:xfrm>
          <a:prstGeom prst="rect">
            <a:avLst/>
          </a:prstGeom>
          <a:noFill/>
          <a:ln w="63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4876861" eaLnBrk="1"/>
            <a:endParaRPr lang="en-US" sz="4800" kern="0">
              <a:solidFill>
                <a:srgbClr val="585858"/>
              </a:solidFill>
            </a:endParaRPr>
          </a:p>
        </p:txBody>
      </p:sp>
      <p:pic>
        <p:nvPicPr>
          <p:cNvPr id="189" name="Picture 188">
            <a:extLst>
              <a:ext uri="{FF2B5EF4-FFF2-40B4-BE49-F238E27FC236}">
                <a16:creationId xmlns:a16="http://schemas.microsoft.com/office/drawing/2014/main" id="{9D7BDDAD-A410-4240-ACE7-F18E24C7AE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781" y="10535347"/>
            <a:ext cx="895099" cy="239093"/>
          </a:xfrm>
          <a:prstGeom prst="rect">
            <a:avLst/>
          </a:prstGeom>
          <a:effectLst/>
        </p:spPr>
      </p:pic>
      <p:sp>
        <p:nvSpPr>
          <p:cNvPr id="190" name="Rectangle 189">
            <a:extLst>
              <a:ext uri="{FF2B5EF4-FFF2-40B4-BE49-F238E27FC236}">
                <a16:creationId xmlns:a16="http://schemas.microsoft.com/office/drawing/2014/main" id="{416D7FBD-6B27-A74F-BF96-59332D78A1CA}"/>
              </a:ext>
            </a:extLst>
          </p:cNvPr>
          <p:cNvSpPr/>
          <p:nvPr/>
        </p:nvSpPr>
        <p:spPr bwMode="auto">
          <a:xfrm>
            <a:off x="7598036" y="9938396"/>
            <a:ext cx="412083" cy="1067101"/>
          </a:xfrm>
          <a:prstGeom prst="rect">
            <a:avLst/>
          </a:prstGeom>
          <a:noFill/>
          <a:ln w="63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4876861" eaLnBrk="1"/>
            <a:endParaRPr lang="en-US" sz="4800" kern="0">
              <a:solidFill>
                <a:srgbClr val="585858"/>
              </a:solidFill>
            </a:endParaRPr>
          </a:p>
        </p:txBody>
      </p:sp>
      <p:pic>
        <p:nvPicPr>
          <p:cNvPr id="191" name="Picture 190">
            <a:extLst>
              <a:ext uri="{FF2B5EF4-FFF2-40B4-BE49-F238E27FC236}">
                <a16:creationId xmlns:a16="http://schemas.microsoft.com/office/drawing/2014/main" id="{F135CA64-61E0-5748-A4B2-494A99B72F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915" y="10984400"/>
            <a:ext cx="895099" cy="239093"/>
          </a:xfrm>
          <a:prstGeom prst="rect">
            <a:avLst/>
          </a:prstGeom>
          <a:effectLst/>
        </p:spPr>
      </p:pic>
      <p:sp>
        <p:nvSpPr>
          <p:cNvPr id="192" name="Rectangle 191">
            <a:extLst>
              <a:ext uri="{FF2B5EF4-FFF2-40B4-BE49-F238E27FC236}">
                <a16:creationId xmlns:a16="http://schemas.microsoft.com/office/drawing/2014/main" id="{927FDE35-08AE-0C48-9347-CDDA3F783376}"/>
              </a:ext>
            </a:extLst>
          </p:cNvPr>
          <p:cNvSpPr/>
          <p:nvPr/>
        </p:nvSpPr>
        <p:spPr bwMode="auto">
          <a:xfrm>
            <a:off x="8416529" y="8811948"/>
            <a:ext cx="412083" cy="1067101"/>
          </a:xfrm>
          <a:prstGeom prst="rect">
            <a:avLst/>
          </a:prstGeom>
          <a:noFill/>
          <a:ln w="63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4876861" eaLnBrk="1"/>
            <a:endParaRPr lang="en-US" sz="4800" kern="0">
              <a:solidFill>
                <a:srgbClr val="585858"/>
              </a:solidFill>
            </a:endParaRPr>
          </a:p>
        </p:txBody>
      </p:sp>
      <p:pic>
        <p:nvPicPr>
          <p:cNvPr id="193" name="Picture 192">
            <a:extLst>
              <a:ext uri="{FF2B5EF4-FFF2-40B4-BE49-F238E27FC236}">
                <a16:creationId xmlns:a16="http://schemas.microsoft.com/office/drawing/2014/main" id="{ADD0EE6C-474A-824C-8E39-7B5AED521E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405" y="9857950"/>
            <a:ext cx="895099" cy="239093"/>
          </a:xfrm>
          <a:prstGeom prst="rect">
            <a:avLst/>
          </a:prstGeom>
          <a:effectLst/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BC04A533-04D1-4B48-A760-B9E9745454A8}"/>
              </a:ext>
            </a:extLst>
          </p:cNvPr>
          <p:cNvSpPr/>
          <p:nvPr/>
        </p:nvSpPr>
        <p:spPr bwMode="auto">
          <a:xfrm>
            <a:off x="7598036" y="8359175"/>
            <a:ext cx="412083" cy="1067101"/>
          </a:xfrm>
          <a:prstGeom prst="rect">
            <a:avLst/>
          </a:prstGeom>
          <a:noFill/>
          <a:ln w="63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4876861" eaLnBrk="1"/>
            <a:endParaRPr lang="en-US" sz="4800" kern="0">
              <a:solidFill>
                <a:srgbClr val="585858"/>
              </a:solidFill>
            </a:endParaRPr>
          </a:p>
        </p:txBody>
      </p:sp>
      <p:pic>
        <p:nvPicPr>
          <p:cNvPr id="195" name="Picture 194">
            <a:extLst>
              <a:ext uri="{FF2B5EF4-FFF2-40B4-BE49-F238E27FC236}">
                <a16:creationId xmlns:a16="http://schemas.microsoft.com/office/drawing/2014/main" id="{FD60A8BE-D9A3-D34A-83C4-944FDF4028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915" y="9405176"/>
            <a:ext cx="895099" cy="239093"/>
          </a:xfrm>
          <a:prstGeom prst="rect">
            <a:avLst/>
          </a:prstGeom>
          <a:effectLst/>
        </p:spPr>
      </p:pic>
      <p:grpSp>
        <p:nvGrpSpPr>
          <p:cNvPr id="196" name="Group 195">
            <a:extLst>
              <a:ext uri="{FF2B5EF4-FFF2-40B4-BE49-F238E27FC236}">
                <a16:creationId xmlns:a16="http://schemas.microsoft.com/office/drawing/2014/main" id="{8686ED8E-D747-FC4F-A5FC-B1A8FB36D785}"/>
              </a:ext>
            </a:extLst>
          </p:cNvPr>
          <p:cNvGrpSpPr/>
          <p:nvPr/>
        </p:nvGrpSpPr>
        <p:grpSpPr>
          <a:xfrm>
            <a:off x="7819138" y="10054248"/>
            <a:ext cx="123965" cy="230261"/>
            <a:chOff x="6765561" y="349771"/>
            <a:chExt cx="2278505" cy="4232224"/>
          </a:xfrm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B8B9DCC0-CC89-F342-BAB9-8C7FF46EE5C0}"/>
                </a:ext>
              </a:extLst>
            </p:cNvPr>
            <p:cNvSpPr/>
            <p:nvPr/>
          </p:nvSpPr>
          <p:spPr bwMode="auto">
            <a:xfrm rot="10800000">
              <a:off x="7170296" y="4122297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293752EC-78CF-BE4C-97AE-D906A89752C5}"/>
                </a:ext>
              </a:extLst>
            </p:cNvPr>
            <p:cNvSpPr/>
            <p:nvPr/>
          </p:nvSpPr>
          <p:spPr bwMode="auto">
            <a:xfrm rot="10800000">
              <a:off x="7709942" y="4122297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1 h 459698"/>
                <a:gd name="connsiteX2" fmla="*/ 450619 w 924393"/>
                <a:gd name="connsiteY2" fmla="*/ 184879 h 459698"/>
                <a:gd name="connsiteX3" fmla="*/ 924393 w 924393"/>
                <a:gd name="connsiteY3" fmla="*/ 184879 h 459698"/>
                <a:gd name="connsiteX4" fmla="*/ 924393 w 924393"/>
                <a:gd name="connsiteY4" fmla="*/ 264827 h 459698"/>
                <a:gd name="connsiteX5" fmla="*/ 452637 w 924393"/>
                <a:gd name="connsiteY5" fmla="*/ 264827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1"/>
                  </a:cubicBezTo>
                  <a:lnTo>
                    <a:pt x="450619" y="184879"/>
                  </a:lnTo>
                  <a:lnTo>
                    <a:pt x="924393" y="184879"/>
                  </a:lnTo>
                  <a:lnTo>
                    <a:pt x="924393" y="264827"/>
                  </a:lnTo>
                  <a:lnTo>
                    <a:pt x="452637" y="264827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7CCE54A0-482C-EA4A-83D6-F867F1EACE3F}"/>
                </a:ext>
              </a:extLst>
            </p:cNvPr>
            <p:cNvSpPr/>
            <p:nvPr/>
          </p:nvSpPr>
          <p:spPr bwMode="auto">
            <a:xfrm rot="10800000">
              <a:off x="7669969" y="3497706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C4BFEA6-95D9-5F48-BA29-4DB39FDF96EC}"/>
                </a:ext>
              </a:extLst>
            </p:cNvPr>
            <p:cNvSpPr/>
            <p:nvPr/>
          </p:nvSpPr>
          <p:spPr bwMode="auto">
            <a:xfrm rot="10800000">
              <a:off x="8174637" y="2873116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7E24A19F-09D7-8B47-B463-28F25CB56B90}"/>
                </a:ext>
              </a:extLst>
            </p:cNvPr>
            <p:cNvSpPr/>
            <p:nvPr/>
          </p:nvSpPr>
          <p:spPr bwMode="auto">
            <a:xfrm rot="10800000">
              <a:off x="8584368" y="2248526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7C8C40D8-343F-A54B-94CD-3DF11BF5DA6B}"/>
                </a:ext>
              </a:extLst>
            </p:cNvPr>
            <p:cNvSpPr/>
            <p:nvPr/>
          </p:nvSpPr>
          <p:spPr bwMode="auto">
            <a:xfrm rot="10800000">
              <a:off x="8174637" y="1613942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7AA1D155-FEAC-564B-83DC-9B20774186CF}"/>
                </a:ext>
              </a:extLst>
            </p:cNvPr>
            <p:cNvSpPr/>
            <p:nvPr/>
          </p:nvSpPr>
          <p:spPr bwMode="auto">
            <a:xfrm rot="10800000">
              <a:off x="7669969" y="984355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1BC553EF-467A-2340-A093-EC123E2CB759}"/>
                </a:ext>
              </a:extLst>
            </p:cNvPr>
            <p:cNvSpPr/>
            <p:nvPr/>
          </p:nvSpPr>
          <p:spPr bwMode="auto">
            <a:xfrm rot="10800000">
              <a:off x="7709942" y="349771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2 h 459698"/>
                <a:gd name="connsiteX2" fmla="*/ 451628 w 924393"/>
                <a:gd name="connsiteY2" fmla="*/ 189875 h 459698"/>
                <a:gd name="connsiteX3" fmla="*/ 924393 w 924393"/>
                <a:gd name="connsiteY3" fmla="*/ 189875 h 459698"/>
                <a:gd name="connsiteX4" fmla="*/ 924393 w 924393"/>
                <a:gd name="connsiteY4" fmla="*/ 269823 h 459698"/>
                <a:gd name="connsiteX5" fmla="*/ 451628 w 924393"/>
                <a:gd name="connsiteY5" fmla="*/ 269823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2"/>
                  </a:cubicBezTo>
                  <a:lnTo>
                    <a:pt x="451628" y="189875"/>
                  </a:lnTo>
                  <a:lnTo>
                    <a:pt x="924393" y="189875"/>
                  </a:lnTo>
                  <a:lnTo>
                    <a:pt x="924393" y="269823"/>
                  </a:lnTo>
                  <a:lnTo>
                    <a:pt x="451628" y="269823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05" name="Freeform 204">
              <a:extLst>
                <a:ext uri="{FF2B5EF4-FFF2-40B4-BE49-F238E27FC236}">
                  <a16:creationId xmlns:a16="http://schemas.microsoft.com/office/drawing/2014/main" id="{A54E2F48-5202-9047-84D6-0262CE86F12C}"/>
                </a:ext>
              </a:extLst>
            </p:cNvPr>
            <p:cNvSpPr/>
            <p:nvPr/>
          </p:nvSpPr>
          <p:spPr bwMode="auto">
            <a:xfrm rot="10800000">
              <a:off x="6765561" y="2233537"/>
              <a:ext cx="1721371" cy="459698"/>
            </a:xfrm>
            <a:custGeom>
              <a:avLst/>
              <a:gdLst>
                <a:gd name="connsiteX0" fmla="*/ 1491522 w 1721371"/>
                <a:gd name="connsiteY0" fmla="*/ 0 h 459698"/>
                <a:gd name="connsiteX1" fmla="*/ 1721371 w 1721371"/>
                <a:gd name="connsiteY1" fmla="*/ 229849 h 459698"/>
                <a:gd name="connsiteX2" fmla="*/ 1491522 w 1721371"/>
                <a:gd name="connsiteY2" fmla="*/ 459698 h 459698"/>
                <a:gd name="connsiteX3" fmla="*/ 1279736 w 1721371"/>
                <a:gd name="connsiteY3" fmla="*/ 319317 h 459698"/>
                <a:gd name="connsiteX4" fmla="*/ 1266717 w 1721371"/>
                <a:gd name="connsiteY4" fmla="*/ 254833 h 459698"/>
                <a:gd name="connsiteX5" fmla="*/ 0 w 1721371"/>
                <a:gd name="connsiteY5" fmla="*/ 254833 h 459698"/>
                <a:gd name="connsiteX6" fmla="*/ 0 w 1721371"/>
                <a:gd name="connsiteY6" fmla="*/ 177384 h 459698"/>
                <a:gd name="connsiteX7" fmla="*/ 1272265 w 1721371"/>
                <a:gd name="connsiteY7" fmla="*/ 177384 h 459698"/>
                <a:gd name="connsiteX8" fmla="*/ 1279736 w 1721371"/>
                <a:gd name="connsiteY8" fmla="*/ 140381 h 459698"/>
                <a:gd name="connsiteX9" fmla="*/ 1491522 w 1721371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71" h="459698">
                  <a:moveTo>
                    <a:pt x="1491522" y="0"/>
                  </a:moveTo>
                  <a:cubicBezTo>
                    <a:pt x="1618464" y="0"/>
                    <a:pt x="1721371" y="102907"/>
                    <a:pt x="1721371" y="229849"/>
                  </a:cubicBezTo>
                  <a:cubicBezTo>
                    <a:pt x="1721371" y="356791"/>
                    <a:pt x="1618464" y="459698"/>
                    <a:pt x="1491522" y="459698"/>
                  </a:cubicBezTo>
                  <a:cubicBezTo>
                    <a:pt x="1396316" y="459698"/>
                    <a:pt x="1314629" y="401813"/>
                    <a:pt x="1279736" y="319317"/>
                  </a:cubicBezTo>
                  <a:lnTo>
                    <a:pt x="1266717" y="254833"/>
                  </a:lnTo>
                  <a:lnTo>
                    <a:pt x="0" y="254833"/>
                  </a:lnTo>
                  <a:lnTo>
                    <a:pt x="0" y="177384"/>
                  </a:lnTo>
                  <a:lnTo>
                    <a:pt x="1272265" y="177384"/>
                  </a:lnTo>
                  <a:lnTo>
                    <a:pt x="1279736" y="140381"/>
                  </a:lnTo>
                  <a:cubicBezTo>
                    <a:pt x="1314629" y="57885"/>
                    <a:pt x="1396316" y="0"/>
                    <a:pt x="149152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EFED2811-387F-7348-BF4D-709EFDB2E9FA}"/>
                </a:ext>
              </a:extLst>
            </p:cNvPr>
            <p:cNvSpPr/>
            <p:nvPr/>
          </p:nvSpPr>
          <p:spPr bwMode="auto">
            <a:xfrm rot="10800000">
              <a:off x="7170296" y="2873116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5374 w 919397"/>
                <a:gd name="connsiteY4" fmla="*/ 257956 h 459698"/>
                <a:gd name="connsiteX5" fmla="*/ 0 w 919397"/>
                <a:gd name="connsiteY5" fmla="*/ 257956 h 459698"/>
                <a:gd name="connsiteX6" fmla="*/ 0 w 919397"/>
                <a:gd name="connsiteY6" fmla="*/ 178008 h 459698"/>
                <a:gd name="connsiteX7" fmla="*/ 470165 w 919397"/>
                <a:gd name="connsiteY7" fmla="*/ 17800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5374" y="257956"/>
                  </a:lnTo>
                  <a:lnTo>
                    <a:pt x="0" y="257956"/>
                  </a:lnTo>
                  <a:lnTo>
                    <a:pt x="0" y="178008"/>
                  </a:lnTo>
                  <a:lnTo>
                    <a:pt x="470165" y="17800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3AA3F9E1-BD84-144F-AC68-B528A12E40DA}"/>
                </a:ext>
              </a:extLst>
            </p:cNvPr>
            <p:cNvSpPr/>
            <p:nvPr/>
          </p:nvSpPr>
          <p:spPr bwMode="auto">
            <a:xfrm rot="10800000">
              <a:off x="7165299" y="1613942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7266 w 919397"/>
                <a:gd name="connsiteY4" fmla="*/ 267326 h 459698"/>
                <a:gd name="connsiteX5" fmla="*/ 0 w 919397"/>
                <a:gd name="connsiteY5" fmla="*/ 267326 h 459698"/>
                <a:gd name="connsiteX6" fmla="*/ 0 w 919397"/>
                <a:gd name="connsiteY6" fmla="*/ 187378 h 459698"/>
                <a:gd name="connsiteX7" fmla="*/ 468274 w 919397"/>
                <a:gd name="connsiteY7" fmla="*/ 18737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7266" y="267326"/>
                  </a:lnTo>
                  <a:lnTo>
                    <a:pt x="0" y="267326"/>
                  </a:lnTo>
                  <a:lnTo>
                    <a:pt x="0" y="187378"/>
                  </a:lnTo>
                  <a:lnTo>
                    <a:pt x="468274" y="18737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AE1228BD-C2B8-8545-877A-9350335C4BEB}"/>
                </a:ext>
              </a:extLst>
            </p:cNvPr>
            <p:cNvSpPr/>
            <p:nvPr/>
          </p:nvSpPr>
          <p:spPr bwMode="auto">
            <a:xfrm rot="10800000">
              <a:off x="7170296" y="349771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0028835E-86FC-9D4B-B5CC-62F2A959C963}"/>
              </a:ext>
            </a:extLst>
          </p:cNvPr>
          <p:cNvGrpSpPr/>
          <p:nvPr/>
        </p:nvGrpSpPr>
        <p:grpSpPr>
          <a:xfrm>
            <a:off x="7737924" y="8884016"/>
            <a:ext cx="123965" cy="230261"/>
            <a:chOff x="6765561" y="349771"/>
            <a:chExt cx="2278505" cy="4232224"/>
          </a:xfrm>
        </p:grpSpPr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0E21F00-DB4E-F34B-9B1A-5D9967537040}"/>
                </a:ext>
              </a:extLst>
            </p:cNvPr>
            <p:cNvSpPr/>
            <p:nvPr/>
          </p:nvSpPr>
          <p:spPr bwMode="auto">
            <a:xfrm rot="10800000">
              <a:off x="7170296" y="4122297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50378720-B7CF-184B-94FC-81E210B0D115}"/>
                </a:ext>
              </a:extLst>
            </p:cNvPr>
            <p:cNvSpPr/>
            <p:nvPr/>
          </p:nvSpPr>
          <p:spPr bwMode="auto">
            <a:xfrm rot="10800000">
              <a:off x="7709942" y="4122297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1 h 459698"/>
                <a:gd name="connsiteX2" fmla="*/ 450619 w 924393"/>
                <a:gd name="connsiteY2" fmla="*/ 184879 h 459698"/>
                <a:gd name="connsiteX3" fmla="*/ 924393 w 924393"/>
                <a:gd name="connsiteY3" fmla="*/ 184879 h 459698"/>
                <a:gd name="connsiteX4" fmla="*/ 924393 w 924393"/>
                <a:gd name="connsiteY4" fmla="*/ 264827 h 459698"/>
                <a:gd name="connsiteX5" fmla="*/ 452637 w 924393"/>
                <a:gd name="connsiteY5" fmla="*/ 264827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1"/>
                  </a:cubicBezTo>
                  <a:lnTo>
                    <a:pt x="450619" y="184879"/>
                  </a:lnTo>
                  <a:lnTo>
                    <a:pt x="924393" y="184879"/>
                  </a:lnTo>
                  <a:lnTo>
                    <a:pt x="924393" y="264827"/>
                  </a:lnTo>
                  <a:lnTo>
                    <a:pt x="452637" y="264827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259D3AA8-E48A-3543-AB0A-A265407DE795}"/>
                </a:ext>
              </a:extLst>
            </p:cNvPr>
            <p:cNvSpPr/>
            <p:nvPr/>
          </p:nvSpPr>
          <p:spPr bwMode="auto">
            <a:xfrm rot="10800000">
              <a:off x="7669969" y="3497706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5A191008-2D59-E340-A06D-24722087DA90}"/>
                </a:ext>
              </a:extLst>
            </p:cNvPr>
            <p:cNvSpPr/>
            <p:nvPr/>
          </p:nvSpPr>
          <p:spPr bwMode="auto">
            <a:xfrm rot="10800000">
              <a:off x="8174637" y="2873116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A97C4CC6-F6F7-B042-B192-D64616D1B2F3}"/>
                </a:ext>
              </a:extLst>
            </p:cNvPr>
            <p:cNvSpPr/>
            <p:nvPr/>
          </p:nvSpPr>
          <p:spPr bwMode="auto">
            <a:xfrm rot="10800000">
              <a:off x="8584368" y="2248526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B76B5C7F-576F-7040-86A6-8C1CFA74DEDF}"/>
                </a:ext>
              </a:extLst>
            </p:cNvPr>
            <p:cNvSpPr/>
            <p:nvPr/>
          </p:nvSpPr>
          <p:spPr bwMode="auto">
            <a:xfrm rot="10800000">
              <a:off x="8174637" y="1613942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57A832E9-D9FC-5F40-B185-7940439B4360}"/>
                </a:ext>
              </a:extLst>
            </p:cNvPr>
            <p:cNvSpPr/>
            <p:nvPr/>
          </p:nvSpPr>
          <p:spPr bwMode="auto">
            <a:xfrm rot="10800000">
              <a:off x="7669969" y="984355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9A9F14E7-1294-884F-BE10-76627E43BC88}"/>
                </a:ext>
              </a:extLst>
            </p:cNvPr>
            <p:cNvSpPr/>
            <p:nvPr/>
          </p:nvSpPr>
          <p:spPr bwMode="auto">
            <a:xfrm rot="10800000">
              <a:off x="7709942" y="349771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2 h 459698"/>
                <a:gd name="connsiteX2" fmla="*/ 451628 w 924393"/>
                <a:gd name="connsiteY2" fmla="*/ 189875 h 459698"/>
                <a:gd name="connsiteX3" fmla="*/ 924393 w 924393"/>
                <a:gd name="connsiteY3" fmla="*/ 189875 h 459698"/>
                <a:gd name="connsiteX4" fmla="*/ 924393 w 924393"/>
                <a:gd name="connsiteY4" fmla="*/ 269823 h 459698"/>
                <a:gd name="connsiteX5" fmla="*/ 451628 w 924393"/>
                <a:gd name="connsiteY5" fmla="*/ 269823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2"/>
                  </a:cubicBezTo>
                  <a:lnTo>
                    <a:pt x="451628" y="189875"/>
                  </a:lnTo>
                  <a:lnTo>
                    <a:pt x="924393" y="189875"/>
                  </a:lnTo>
                  <a:lnTo>
                    <a:pt x="924393" y="269823"/>
                  </a:lnTo>
                  <a:lnTo>
                    <a:pt x="451628" y="269823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24D62E49-1518-DB4E-AC4A-BD878174627A}"/>
                </a:ext>
              </a:extLst>
            </p:cNvPr>
            <p:cNvSpPr/>
            <p:nvPr/>
          </p:nvSpPr>
          <p:spPr bwMode="auto">
            <a:xfrm rot="10800000">
              <a:off x="6765561" y="2233537"/>
              <a:ext cx="1721371" cy="459698"/>
            </a:xfrm>
            <a:custGeom>
              <a:avLst/>
              <a:gdLst>
                <a:gd name="connsiteX0" fmla="*/ 1491522 w 1721371"/>
                <a:gd name="connsiteY0" fmla="*/ 0 h 459698"/>
                <a:gd name="connsiteX1" fmla="*/ 1721371 w 1721371"/>
                <a:gd name="connsiteY1" fmla="*/ 229849 h 459698"/>
                <a:gd name="connsiteX2" fmla="*/ 1491522 w 1721371"/>
                <a:gd name="connsiteY2" fmla="*/ 459698 h 459698"/>
                <a:gd name="connsiteX3" fmla="*/ 1279736 w 1721371"/>
                <a:gd name="connsiteY3" fmla="*/ 319317 h 459698"/>
                <a:gd name="connsiteX4" fmla="*/ 1266717 w 1721371"/>
                <a:gd name="connsiteY4" fmla="*/ 254833 h 459698"/>
                <a:gd name="connsiteX5" fmla="*/ 0 w 1721371"/>
                <a:gd name="connsiteY5" fmla="*/ 254833 h 459698"/>
                <a:gd name="connsiteX6" fmla="*/ 0 w 1721371"/>
                <a:gd name="connsiteY6" fmla="*/ 177384 h 459698"/>
                <a:gd name="connsiteX7" fmla="*/ 1272265 w 1721371"/>
                <a:gd name="connsiteY7" fmla="*/ 177384 h 459698"/>
                <a:gd name="connsiteX8" fmla="*/ 1279736 w 1721371"/>
                <a:gd name="connsiteY8" fmla="*/ 140381 h 459698"/>
                <a:gd name="connsiteX9" fmla="*/ 1491522 w 1721371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71" h="459698">
                  <a:moveTo>
                    <a:pt x="1491522" y="0"/>
                  </a:moveTo>
                  <a:cubicBezTo>
                    <a:pt x="1618464" y="0"/>
                    <a:pt x="1721371" y="102907"/>
                    <a:pt x="1721371" y="229849"/>
                  </a:cubicBezTo>
                  <a:cubicBezTo>
                    <a:pt x="1721371" y="356791"/>
                    <a:pt x="1618464" y="459698"/>
                    <a:pt x="1491522" y="459698"/>
                  </a:cubicBezTo>
                  <a:cubicBezTo>
                    <a:pt x="1396316" y="459698"/>
                    <a:pt x="1314629" y="401813"/>
                    <a:pt x="1279736" y="319317"/>
                  </a:cubicBezTo>
                  <a:lnTo>
                    <a:pt x="1266717" y="254833"/>
                  </a:lnTo>
                  <a:lnTo>
                    <a:pt x="0" y="254833"/>
                  </a:lnTo>
                  <a:lnTo>
                    <a:pt x="0" y="177384"/>
                  </a:lnTo>
                  <a:lnTo>
                    <a:pt x="1272265" y="177384"/>
                  </a:lnTo>
                  <a:lnTo>
                    <a:pt x="1279736" y="140381"/>
                  </a:lnTo>
                  <a:cubicBezTo>
                    <a:pt x="1314629" y="57885"/>
                    <a:pt x="1396316" y="0"/>
                    <a:pt x="149152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8E0BFCB6-A928-0B44-BF92-77D6D9DD5951}"/>
                </a:ext>
              </a:extLst>
            </p:cNvPr>
            <p:cNvSpPr/>
            <p:nvPr/>
          </p:nvSpPr>
          <p:spPr bwMode="auto">
            <a:xfrm rot="10800000">
              <a:off x="7170296" y="2873116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5374 w 919397"/>
                <a:gd name="connsiteY4" fmla="*/ 257956 h 459698"/>
                <a:gd name="connsiteX5" fmla="*/ 0 w 919397"/>
                <a:gd name="connsiteY5" fmla="*/ 257956 h 459698"/>
                <a:gd name="connsiteX6" fmla="*/ 0 w 919397"/>
                <a:gd name="connsiteY6" fmla="*/ 178008 h 459698"/>
                <a:gd name="connsiteX7" fmla="*/ 470165 w 919397"/>
                <a:gd name="connsiteY7" fmla="*/ 17800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5374" y="257956"/>
                  </a:lnTo>
                  <a:lnTo>
                    <a:pt x="0" y="257956"/>
                  </a:lnTo>
                  <a:lnTo>
                    <a:pt x="0" y="178008"/>
                  </a:lnTo>
                  <a:lnTo>
                    <a:pt x="470165" y="17800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10760049-A91B-FD47-A04D-5C2EC4AAC36B}"/>
                </a:ext>
              </a:extLst>
            </p:cNvPr>
            <p:cNvSpPr/>
            <p:nvPr/>
          </p:nvSpPr>
          <p:spPr bwMode="auto">
            <a:xfrm rot="10800000">
              <a:off x="7165299" y="1613942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7266 w 919397"/>
                <a:gd name="connsiteY4" fmla="*/ 267326 h 459698"/>
                <a:gd name="connsiteX5" fmla="*/ 0 w 919397"/>
                <a:gd name="connsiteY5" fmla="*/ 267326 h 459698"/>
                <a:gd name="connsiteX6" fmla="*/ 0 w 919397"/>
                <a:gd name="connsiteY6" fmla="*/ 187378 h 459698"/>
                <a:gd name="connsiteX7" fmla="*/ 468274 w 919397"/>
                <a:gd name="connsiteY7" fmla="*/ 18737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7266" y="267326"/>
                  </a:lnTo>
                  <a:lnTo>
                    <a:pt x="0" y="267326"/>
                  </a:lnTo>
                  <a:lnTo>
                    <a:pt x="0" y="187378"/>
                  </a:lnTo>
                  <a:lnTo>
                    <a:pt x="468274" y="18737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0465986-6A6B-0349-88C4-40515C8D511D}"/>
                </a:ext>
              </a:extLst>
            </p:cNvPr>
            <p:cNvSpPr/>
            <p:nvPr/>
          </p:nvSpPr>
          <p:spPr bwMode="auto">
            <a:xfrm rot="10800000">
              <a:off x="7170296" y="349771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63417BA6-6FCB-844E-9AB6-45A5DB09D68E}"/>
              </a:ext>
            </a:extLst>
          </p:cNvPr>
          <p:cNvGrpSpPr/>
          <p:nvPr/>
        </p:nvGrpSpPr>
        <p:grpSpPr>
          <a:xfrm>
            <a:off x="8498604" y="8919558"/>
            <a:ext cx="123965" cy="230261"/>
            <a:chOff x="6765561" y="349771"/>
            <a:chExt cx="2278505" cy="4232224"/>
          </a:xfrm>
        </p:grpSpPr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1F717F2D-278B-774D-8220-E45036449B9D}"/>
                </a:ext>
              </a:extLst>
            </p:cNvPr>
            <p:cNvSpPr/>
            <p:nvPr/>
          </p:nvSpPr>
          <p:spPr bwMode="auto">
            <a:xfrm rot="10800000">
              <a:off x="7170296" y="4122297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B8226FBF-52EA-8644-8B14-4FA3B9FD4C78}"/>
                </a:ext>
              </a:extLst>
            </p:cNvPr>
            <p:cNvSpPr/>
            <p:nvPr/>
          </p:nvSpPr>
          <p:spPr bwMode="auto">
            <a:xfrm rot="10800000">
              <a:off x="7709942" y="4122297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1 h 459698"/>
                <a:gd name="connsiteX2" fmla="*/ 450619 w 924393"/>
                <a:gd name="connsiteY2" fmla="*/ 184879 h 459698"/>
                <a:gd name="connsiteX3" fmla="*/ 924393 w 924393"/>
                <a:gd name="connsiteY3" fmla="*/ 184879 h 459698"/>
                <a:gd name="connsiteX4" fmla="*/ 924393 w 924393"/>
                <a:gd name="connsiteY4" fmla="*/ 264827 h 459698"/>
                <a:gd name="connsiteX5" fmla="*/ 452637 w 924393"/>
                <a:gd name="connsiteY5" fmla="*/ 264827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1"/>
                  </a:cubicBezTo>
                  <a:lnTo>
                    <a:pt x="450619" y="184879"/>
                  </a:lnTo>
                  <a:lnTo>
                    <a:pt x="924393" y="184879"/>
                  </a:lnTo>
                  <a:lnTo>
                    <a:pt x="924393" y="264827"/>
                  </a:lnTo>
                  <a:lnTo>
                    <a:pt x="452637" y="264827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AAF643DB-BA3D-5047-8BC5-5B80886A81E9}"/>
                </a:ext>
              </a:extLst>
            </p:cNvPr>
            <p:cNvSpPr/>
            <p:nvPr/>
          </p:nvSpPr>
          <p:spPr bwMode="auto">
            <a:xfrm rot="10800000">
              <a:off x="7669969" y="3497706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C8DA3F0A-F2CA-9743-8E46-BD2163532875}"/>
                </a:ext>
              </a:extLst>
            </p:cNvPr>
            <p:cNvSpPr/>
            <p:nvPr/>
          </p:nvSpPr>
          <p:spPr bwMode="auto">
            <a:xfrm rot="10800000">
              <a:off x="8174637" y="2873116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85B2D3A5-19E3-4E40-BAF8-5808AD27D06C}"/>
                </a:ext>
              </a:extLst>
            </p:cNvPr>
            <p:cNvSpPr/>
            <p:nvPr/>
          </p:nvSpPr>
          <p:spPr bwMode="auto">
            <a:xfrm rot="10800000">
              <a:off x="8584368" y="2248526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D52E20B0-13D0-4048-983F-D9D66BDF636D}"/>
                </a:ext>
              </a:extLst>
            </p:cNvPr>
            <p:cNvSpPr/>
            <p:nvPr/>
          </p:nvSpPr>
          <p:spPr bwMode="auto">
            <a:xfrm rot="10800000">
              <a:off x="8174637" y="1613942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2327E8E8-3FB6-4C42-804E-959E9005021A}"/>
                </a:ext>
              </a:extLst>
            </p:cNvPr>
            <p:cNvSpPr/>
            <p:nvPr/>
          </p:nvSpPr>
          <p:spPr bwMode="auto">
            <a:xfrm rot="10800000">
              <a:off x="7669969" y="984355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B5A81600-0CE9-E448-ACD4-2ADF065FBF6A}"/>
                </a:ext>
              </a:extLst>
            </p:cNvPr>
            <p:cNvSpPr/>
            <p:nvPr/>
          </p:nvSpPr>
          <p:spPr bwMode="auto">
            <a:xfrm rot="10800000">
              <a:off x="7709942" y="349771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2 h 459698"/>
                <a:gd name="connsiteX2" fmla="*/ 451628 w 924393"/>
                <a:gd name="connsiteY2" fmla="*/ 189875 h 459698"/>
                <a:gd name="connsiteX3" fmla="*/ 924393 w 924393"/>
                <a:gd name="connsiteY3" fmla="*/ 189875 h 459698"/>
                <a:gd name="connsiteX4" fmla="*/ 924393 w 924393"/>
                <a:gd name="connsiteY4" fmla="*/ 269823 h 459698"/>
                <a:gd name="connsiteX5" fmla="*/ 451628 w 924393"/>
                <a:gd name="connsiteY5" fmla="*/ 269823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2"/>
                  </a:cubicBezTo>
                  <a:lnTo>
                    <a:pt x="451628" y="189875"/>
                  </a:lnTo>
                  <a:lnTo>
                    <a:pt x="924393" y="189875"/>
                  </a:lnTo>
                  <a:lnTo>
                    <a:pt x="924393" y="269823"/>
                  </a:lnTo>
                  <a:lnTo>
                    <a:pt x="451628" y="269823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FE5D1ACE-8F01-DD46-8FDA-02131F1F6216}"/>
                </a:ext>
              </a:extLst>
            </p:cNvPr>
            <p:cNvSpPr/>
            <p:nvPr/>
          </p:nvSpPr>
          <p:spPr bwMode="auto">
            <a:xfrm rot="10800000">
              <a:off x="6765561" y="2233537"/>
              <a:ext cx="1721371" cy="459698"/>
            </a:xfrm>
            <a:custGeom>
              <a:avLst/>
              <a:gdLst>
                <a:gd name="connsiteX0" fmla="*/ 1491522 w 1721371"/>
                <a:gd name="connsiteY0" fmla="*/ 0 h 459698"/>
                <a:gd name="connsiteX1" fmla="*/ 1721371 w 1721371"/>
                <a:gd name="connsiteY1" fmla="*/ 229849 h 459698"/>
                <a:gd name="connsiteX2" fmla="*/ 1491522 w 1721371"/>
                <a:gd name="connsiteY2" fmla="*/ 459698 h 459698"/>
                <a:gd name="connsiteX3" fmla="*/ 1279736 w 1721371"/>
                <a:gd name="connsiteY3" fmla="*/ 319317 h 459698"/>
                <a:gd name="connsiteX4" fmla="*/ 1266717 w 1721371"/>
                <a:gd name="connsiteY4" fmla="*/ 254833 h 459698"/>
                <a:gd name="connsiteX5" fmla="*/ 0 w 1721371"/>
                <a:gd name="connsiteY5" fmla="*/ 254833 h 459698"/>
                <a:gd name="connsiteX6" fmla="*/ 0 w 1721371"/>
                <a:gd name="connsiteY6" fmla="*/ 177384 h 459698"/>
                <a:gd name="connsiteX7" fmla="*/ 1272265 w 1721371"/>
                <a:gd name="connsiteY7" fmla="*/ 177384 h 459698"/>
                <a:gd name="connsiteX8" fmla="*/ 1279736 w 1721371"/>
                <a:gd name="connsiteY8" fmla="*/ 140381 h 459698"/>
                <a:gd name="connsiteX9" fmla="*/ 1491522 w 1721371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71" h="459698">
                  <a:moveTo>
                    <a:pt x="1491522" y="0"/>
                  </a:moveTo>
                  <a:cubicBezTo>
                    <a:pt x="1618464" y="0"/>
                    <a:pt x="1721371" y="102907"/>
                    <a:pt x="1721371" y="229849"/>
                  </a:cubicBezTo>
                  <a:cubicBezTo>
                    <a:pt x="1721371" y="356791"/>
                    <a:pt x="1618464" y="459698"/>
                    <a:pt x="1491522" y="459698"/>
                  </a:cubicBezTo>
                  <a:cubicBezTo>
                    <a:pt x="1396316" y="459698"/>
                    <a:pt x="1314629" y="401813"/>
                    <a:pt x="1279736" y="319317"/>
                  </a:cubicBezTo>
                  <a:lnTo>
                    <a:pt x="1266717" y="254833"/>
                  </a:lnTo>
                  <a:lnTo>
                    <a:pt x="0" y="254833"/>
                  </a:lnTo>
                  <a:lnTo>
                    <a:pt x="0" y="177384"/>
                  </a:lnTo>
                  <a:lnTo>
                    <a:pt x="1272265" y="177384"/>
                  </a:lnTo>
                  <a:lnTo>
                    <a:pt x="1279736" y="140381"/>
                  </a:lnTo>
                  <a:cubicBezTo>
                    <a:pt x="1314629" y="57885"/>
                    <a:pt x="1396316" y="0"/>
                    <a:pt x="149152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3317AA62-2C1A-514D-9B82-1F6E7AAA0A50}"/>
                </a:ext>
              </a:extLst>
            </p:cNvPr>
            <p:cNvSpPr/>
            <p:nvPr/>
          </p:nvSpPr>
          <p:spPr bwMode="auto">
            <a:xfrm rot="10800000">
              <a:off x="7170296" y="2873116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5374 w 919397"/>
                <a:gd name="connsiteY4" fmla="*/ 257956 h 459698"/>
                <a:gd name="connsiteX5" fmla="*/ 0 w 919397"/>
                <a:gd name="connsiteY5" fmla="*/ 257956 h 459698"/>
                <a:gd name="connsiteX6" fmla="*/ 0 w 919397"/>
                <a:gd name="connsiteY6" fmla="*/ 178008 h 459698"/>
                <a:gd name="connsiteX7" fmla="*/ 470165 w 919397"/>
                <a:gd name="connsiteY7" fmla="*/ 17800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5374" y="257956"/>
                  </a:lnTo>
                  <a:lnTo>
                    <a:pt x="0" y="257956"/>
                  </a:lnTo>
                  <a:lnTo>
                    <a:pt x="0" y="178008"/>
                  </a:lnTo>
                  <a:lnTo>
                    <a:pt x="470165" y="17800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B19CE384-3812-8745-93B5-3ECF4A87D4C5}"/>
                </a:ext>
              </a:extLst>
            </p:cNvPr>
            <p:cNvSpPr/>
            <p:nvPr/>
          </p:nvSpPr>
          <p:spPr bwMode="auto">
            <a:xfrm rot="10800000">
              <a:off x="7165299" y="1613942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7266 w 919397"/>
                <a:gd name="connsiteY4" fmla="*/ 267326 h 459698"/>
                <a:gd name="connsiteX5" fmla="*/ 0 w 919397"/>
                <a:gd name="connsiteY5" fmla="*/ 267326 h 459698"/>
                <a:gd name="connsiteX6" fmla="*/ 0 w 919397"/>
                <a:gd name="connsiteY6" fmla="*/ 187378 h 459698"/>
                <a:gd name="connsiteX7" fmla="*/ 468274 w 919397"/>
                <a:gd name="connsiteY7" fmla="*/ 18737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7266" y="267326"/>
                  </a:lnTo>
                  <a:lnTo>
                    <a:pt x="0" y="267326"/>
                  </a:lnTo>
                  <a:lnTo>
                    <a:pt x="0" y="187378"/>
                  </a:lnTo>
                  <a:lnTo>
                    <a:pt x="468274" y="18737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EC847965-4006-A049-888B-8941830BA2C9}"/>
                </a:ext>
              </a:extLst>
            </p:cNvPr>
            <p:cNvSpPr/>
            <p:nvPr/>
          </p:nvSpPr>
          <p:spPr bwMode="auto">
            <a:xfrm rot="10800000">
              <a:off x="7170296" y="349771"/>
              <a:ext cx="459698" cy="4596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11FF00D2-8424-B348-8312-FB959892CA20}"/>
              </a:ext>
            </a:extLst>
          </p:cNvPr>
          <p:cNvGrpSpPr/>
          <p:nvPr/>
        </p:nvGrpSpPr>
        <p:grpSpPr>
          <a:xfrm>
            <a:off x="7024999" y="10066294"/>
            <a:ext cx="123965" cy="230261"/>
            <a:chOff x="6514984" y="589545"/>
            <a:chExt cx="1273537" cy="2365538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A6EB9FCC-5F90-0E40-8000-A43D55BF08AC}"/>
                </a:ext>
              </a:extLst>
            </p:cNvPr>
            <p:cNvSpPr/>
            <p:nvPr/>
          </p:nvSpPr>
          <p:spPr bwMode="auto">
            <a:xfrm rot="10800000">
              <a:off x="6741205" y="2698142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37" name="Freeform 236">
              <a:extLst>
                <a:ext uri="{FF2B5EF4-FFF2-40B4-BE49-F238E27FC236}">
                  <a16:creationId xmlns:a16="http://schemas.microsoft.com/office/drawing/2014/main" id="{0505ACB4-86EA-4F4B-9ADF-4A31E075B0FE}"/>
                </a:ext>
              </a:extLst>
            </p:cNvPr>
            <p:cNvSpPr/>
            <p:nvPr/>
          </p:nvSpPr>
          <p:spPr bwMode="auto">
            <a:xfrm rot="10800000">
              <a:off x="7042832" y="2698142"/>
              <a:ext cx="516676" cy="256941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1 h 459698"/>
                <a:gd name="connsiteX2" fmla="*/ 450619 w 924393"/>
                <a:gd name="connsiteY2" fmla="*/ 184879 h 459698"/>
                <a:gd name="connsiteX3" fmla="*/ 924393 w 924393"/>
                <a:gd name="connsiteY3" fmla="*/ 184879 h 459698"/>
                <a:gd name="connsiteX4" fmla="*/ 924393 w 924393"/>
                <a:gd name="connsiteY4" fmla="*/ 264827 h 459698"/>
                <a:gd name="connsiteX5" fmla="*/ 452637 w 924393"/>
                <a:gd name="connsiteY5" fmla="*/ 264827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1"/>
                  </a:cubicBezTo>
                  <a:lnTo>
                    <a:pt x="450619" y="184879"/>
                  </a:lnTo>
                  <a:lnTo>
                    <a:pt x="924393" y="184879"/>
                  </a:lnTo>
                  <a:lnTo>
                    <a:pt x="924393" y="264827"/>
                  </a:lnTo>
                  <a:lnTo>
                    <a:pt x="452637" y="264827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2E70C75B-7951-794B-B0EF-B6E39AEFFCC2}"/>
                </a:ext>
              </a:extLst>
            </p:cNvPr>
            <p:cNvSpPr/>
            <p:nvPr/>
          </p:nvSpPr>
          <p:spPr bwMode="auto">
            <a:xfrm rot="10800000">
              <a:off x="7020490" y="2349036"/>
              <a:ext cx="256941" cy="25694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179FD5A2-C9D4-024D-BC9F-1301F65D8A29}"/>
                </a:ext>
              </a:extLst>
            </p:cNvPr>
            <p:cNvSpPr/>
            <p:nvPr/>
          </p:nvSpPr>
          <p:spPr bwMode="auto">
            <a:xfrm rot="10800000">
              <a:off x="7302566" y="1999931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C858B0DF-C606-724A-B9BA-C3722D186A63}"/>
                </a:ext>
              </a:extLst>
            </p:cNvPr>
            <p:cNvSpPr/>
            <p:nvPr/>
          </p:nvSpPr>
          <p:spPr bwMode="auto">
            <a:xfrm rot="10800000">
              <a:off x="7531580" y="1650826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CD61B947-C14E-3245-8B73-3FE8E35C448C}"/>
                </a:ext>
              </a:extLst>
            </p:cNvPr>
            <p:cNvSpPr/>
            <p:nvPr/>
          </p:nvSpPr>
          <p:spPr bwMode="auto">
            <a:xfrm rot="10800000">
              <a:off x="7302566" y="1296134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5C72CF54-F204-4F44-BF2D-C45C82AAE7EA}"/>
                </a:ext>
              </a:extLst>
            </p:cNvPr>
            <p:cNvSpPr/>
            <p:nvPr/>
          </p:nvSpPr>
          <p:spPr bwMode="auto">
            <a:xfrm rot="10800000">
              <a:off x="7020490" y="944236"/>
              <a:ext cx="256941" cy="25694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43" name="Freeform 242">
              <a:extLst>
                <a:ext uri="{FF2B5EF4-FFF2-40B4-BE49-F238E27FC236}">
                  <a16:creationId xmlns:a16="http://schemas.microsoft.com/office/drawing/2014/main" id="{8C30F8BA-78D3-3749-BA72-AE4039359D22}"/>
                </a:ext>
              </a:extLst>
            </p:cNvPr>
            <p:cNvSpPr/>
            <p:nvPr/>
          </p:nvSpPr>
          <p:spPr bwMode="auto">
            <a:xfrm rot="10800000">
              <a:off x="7042832" y="589545"/>
              <a:ext cx="516676" cy="256941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2 h 459698"/>
                <a:gd name="connsiteX2" fmla="*/ 451628 w 924393"/>
                <a:gd name="connsiteY2" fmla="*/ 189875 h 459698"/>
                <a:gd name="connsiteX3" fmla="*/ 924393 w 924393"/>
                <a:gd name="connsiteY3" fmla="*/ 189875 h 459698"/>
                <a:gd name="connsiteX4" fmla="*/ 924393 w 924393"/>
                <a:gd name="connsiteY4" fmla="*/ 269823 h 459698"/>
                <a:gd name="connsiteX5" fmla="*/ 451628 w 924393"/>
                <a:gd name="connsiteY5" fmla="*/ 269823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2"/>
                  </a:cubicBezTo>
                  <a:lnTo>
                    <a:pt x="451628" y="189875"/>
                  </a:lnTo>
                  <a:lnTo>
                    <a:pt x="924393" y="189875"/>
                  </a:lnTo>
                  <a:lnTo>
                    <a:pt x="924393" y="269823"/>
                  </a:lnTo>
                  <a:lnTo>
                    <a:pt x="451628" y="269823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63EF69C4-3196-4F4F-AF3B-3977C4D17CAB}"/>
                </a:ext>
              </a:extLst>
            </p:cNvPr>
            <p:cNvSpPr/>
            <p:nvPr/>
          </p:nvSpPr>
          <p:spPr bwMode="auto">
            <a:xfrm rot="10800000">
              <a:off x="6514984" y="1642448"/>
              <a:ext cx="962135" cy="256941"/>
            </a:xfrm>
            <a:custGeom>
              <a:avLst/>
              <a:gdLst>
                <a:gd name="connsiteX0" fmla="*/ 1491522 w 1721371"/>
                <a:gd name="connsiteY0" fmla="*/ 0 h 459698"/>
                <a:gd name="connsiteX1" fmla="*/ 1721371 w 1721371"/>
                <a:gd name="connsiteY1" fmla="*/ 229849 h 459698"/>
                <a:gd name="connsiteX2" fmla="*/ 1491522 w 1721371"/>
                <a:gd name="connsiteY2" fmla="*/ 459698 h 459698"/>
                <a:gd name="connsiteX3" fmla="*/ 1279736 w 1721371"/>
                <a:gd name="connsiteY3" fmla="*/ 319317 h 459698"/>
                <a:gd name="connsiteX4" fmla="*/ 1266717 w 1721371"/>
                <a:gd name="connsiteY4" fmla="*/ 254833 h 459698"/>
                <a:gd name="connsiteX5" fmla="*/ 0 w 1721371"/>
                <a:gd name="connsiteY5" fmla="*/ 254833 h 459698"/>
                <a:gd name="connsiteX6" fmla="*/ 0 w 1721371"/>
                <a:gd name="connsiteY6" fmla="*/ 177384 h 459698"/>
                <a:gd name="connsiteX7" fmla="*/ 1272265 w 1721371"/>
                <a:gd name="connsiteY7" fmla="*/ 177384 h 459698"/>
                <a:gd name="connsiteX8" fmla="*/ 1279736 w 1721371"/>
                <a:gd name="connsiteY8" fmla="*/ 140381 h 459698"/>
                <a:gd name="connsiteX9" fmla="*/ 1491522 w 1721371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71" h="459698">
                  <a:moveTo>
                    <a:pt x="1491522" y="0"/>
                  </a:moveTo>
                  <a:cubicBezTo>
                    <a:pt x="1618464" y="0"/>
                    <a:pt x="1721371" y="102907"/>
                    <a:pt x="1721371" y="229849"/>
                  </a:cubicBezTo>
                  <a:cubicBezTo>
                    <a:pt x="1721371" y="356791"/>
                    <a:pt x="1618464" y="459698"/>
                    <a:pt x="1491522" y="459698"/>
                  </a:cubicBezTo>
                  <a:cubicBezTo>
                    <a:pt x="1396316" y="459698"/>
                    <a:pt x="1314629" y="401813"/>
                    <a:pt x="1279736" y="319317"/>
                  </a:cubicBezTo>
                  <a:lnTo>
                    <a:pt x="1266717" y="254833"/>
                  </a:lnTo>
                  <a:lnTo>
                    <a:pt x="0" y="254833"/>
                  </a:lnTo>
                  <a:lnTo>
                    <a:pt x="0" y="177384"/>
                  </a:lnTo>
                  <a:lnTo>
                    <a:pt x="1272265" y="177384"/>
                  </a:lnTo>
                  <a:lnTo>
                    <a:pt x="1279736" y="140381"/>
                  </a:lnTo>
                  <a:cubicBezTo>
                    <a:pt x="1314629" y="57885"/>
                    <a:pt x="1396316" y="0"/>
                    <a:pt x="1491522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F7B950E2-F3CC-EF49-8A98-14E6CA1C15E2}"/>
                </a:ext>
              </a:extLst>
            </p:cNvPr>
            <p:cNvSpPr/>
            <p:nvPr/>
          </p:nvSpPr>
          <p:spPr bwMode="auto">
            <a:xfrm rot="10800000">
              <a:off x="6741205" y="1999931"/>
              <a:ext cx="513883" cy="256941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5374 w 919397"/>
                <a:gd name="connsiteY4" fmla="*/ 257956 h 459698"/>
                <a:gd name="connsiteX5" fmla="*/ 0 w 919397"/>
                <a:gd name="connsiteY5" fmla="*/ 257956 h 459698"/>
                <a:gd name="connsiteX6" fmla="*/ 0 w 919397"/>
                <a:gd name="connsiteY6" fmla="*/ 178008 h 459698"/>
                <a:gd name="connsiteX7" fmla="*/ 470165 w 919397"/>
                <a:gd name="connsiteY7" fmla="*/ 17800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5374" y="257956"/>
                  </a:lnTo>
                  <a:lnTo>
                    <a:pt x="0" y="257956"/>
                  </a:lnTo>
                  <a:lnTo>
                    <a:pt x="0" y="178008"/>
                  </a:lnTo>
                  <a:lnTo>
                    <a:pt x="470165" y="17800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6CF06229-EA90-554C-B190-F796701E822A}"/>
                </a:ext>
              </a:extLst>
            </p:cNvPr>
            <p:cNvSpPr/>
            <p:nvPr/>
          </p:nvSpPr>
          <p:spPr bwMode="auto">
            <a:xfrm rot="10800000">
              <a:off x="6738412" y="1296134"/>
              <a:ext cx="513883" cy="256941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7266 w 919397"/>
                <a:gd name="connsiteY4" fmla="*/ 267326 h 459698"/>
                <a:gd name="connsiteX5" fmla="*/ 0 w 919397"/>
                <a:gd name="connsiteY5" fmla="*/ 267326 h 459698"/>
                <a:gd name="connsiteX6" fmla="*/ 0 w 919397"/>
                <a:gd name="connsiteY6" fmla="*/ 187378 h 459698"/>
                <a:gd name="connsiteX7" fmla="*/ 468274 w 919397"/>
                <a:gd name="connsiteY7" fmla="*/ 18737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7266" y="267326"/>
                  </a:lnTo>
                  <a:lnTo>
                    <a:pt x="0" y="267326"/>
                  </a:lnTo>
                  <a:lnTo>
                    <a:pt x="0" y="187378"/>
                  </a:lnTo>
                  <a:lnTo>
                    <a:pt x="468274" y="18737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05E823FC-C118-C04C-8543-16C9CF6816EE}"/>
                </a:ext>
              </a:extLst>
            </p:cNvPr>
            <p:cNvSpPr/>
            <p:nvPr/>
          </p:nvSpPr>
          <p:spPr bwMode="auto">
            <a:xfrm rot="10800000">
              <a:off x="6741205" y="589545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3E8AACE5-FC43-9F41-965F-81C1980A9897}"/>
              </a:ext>
            </a:extLst>
          </p:cNvPr>
          <p:cNvGrpSpPr/>
          <p:nvPr/>
        </p:nvGrpSpPr>
        <p:grpSpPr>
          <a:xfrm>
            <a:off x="7670668" y="10638622"/>
            <a:ext cx="123965" cy="230261"/>
            <a:chOff x="6514984" y="589545"/>
            <a:chExt cx="1273537" cy="2365538"/>
          </a:xfrm>
        </p:grpSpPr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52798C0B-FF24-8F47-9637-B63F6B72760E}"/>
                </a:ext>
              </a:extLst>
            </p:cNvPr>
            <p:cNvSpPr/>
            <p:nvPr/>
          </p:nvSpPr>
          <p:spPr bwMode="auto">
            <a:xfrm rot="10800000">
              <a:off x="6741205" y="2698142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50" name="Freeform 249">
              <a:extLst>
                <a:ext uri="{FF2B5EF4-FFF2-40B4-BE49-F238E27FC236}">
                  <a16:creationId xmlns:a16="http://schemas.microsoft.com/office/drawing/2014/main" id="{EE1A5865-75EA-8449-8D91-6B202C9A64A7}"/>
                </a:ext>
              </a:extLst>
            </p:cNvPr>
            <p:cNvSpPr/>
            <p:nvPr/>
          </p:nvSpPr>
          <p:spPr bwMode="auto">
            <a:xfrm rot="10800000">
              <a:off x="7042832" y="2698142"/>
              <a:ext cx="516676" cy="256941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1 h 459698"/>
                <a:gd name="connsiteX2" fmla="*/ 450619 w 924393"/>
                <a:gd name="connsiteY2" fmla="*/ 184879 h 459698"/>
                <a:gd name="connsiteX3" fmla="*/ 924393 w 924393"/>
                <a:gd name="connsiteY3" fmla="*/ 184879 h 459698"/>
                <a:gd name="connsiteX4" fmla="*/ 924393 w 924393"/>
                <a:gd name="connsiteY4" fmla="*/ 264827 h 459698"/>
                <a:gd name="connsiteX5" fmla="*/ 452637 w 924393"/>
                <a:gd name="connsiteY5" fmla="*/ 264827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1"/>
                  </a:cubicBezTo>
                  <a:lnTo>
                    <a:pt x="450619" y="184879"/>
                  </a:lnTo>
                  <a:lnTo>
                    <a:pt x="924393" y="184879"/>
                  </a:lnTo>
                  <a:lnTo>
                    <a:pt x="924393" y="264827"/>
                  </a:lnTo>
                  <a:lnTo>
                    <a:pt x="452637" y="264827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30F66F1D-C389-3440-8DB0-AF6B4C00ECB6}"/>
                </a:ext>
              </a:extLst>
            </p:cNvPr>
            <p:cNvSpPr/>
            <p:nvPr/>
          </p:nvSpPr>
          <p:spPr bwMode="auto">
            <a:xfrm rot="10800000">
              <a:off x="7020490" y="2349036"/>
              <a:ext cx="256941" cy="25694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A3D5CF82-7151-5B44-8D2D-BD1766078E5B}"/>
                </a:ext>
              </a:extLst>
            </p:cNvPr>
            <p:cNvSpPr/>
            <p:nvPr/>
          </p:nvSpPr>
          <p:spPr bwMode="auto">
            <a:xfrm rot="10800000">
              <a:off x="7302566" y="1999931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4C81FC66-53CD-6F44-A019-E08DFBD9733D}"/>
                </a:ext>
              </a:extLst>
            </p:cNvPr>
            <p:cNvSpPr/>
            <p:nvPr/>
          </p:nvSpPr>
          <p:spPr bwMode="auto">
            <a:xfrm rot="10800000">
              <a:off x="7531580" y="1650826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3956AF2E-646B-0D42-AEE3-B2DD392B0E62}"/>
                </a:ext>
              </a:extLst>
            </p:cNvPr>
            <p:cNvSpPr/>
            <p:nvPr/>
          </p:nvSpPr>
          <p:spPr bwMode="auto">
            <a:xfrm rot="10800000">
              <a:off x="7302566" y="1296134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773D6939-3CCC-D04A-A830-43BAE0B76913}"/>
                </a:ext>
              </a:extLst>
            </p:cNvPr>
            <p:cNvSpPr/>
            <p:nvPr/>
          </p:nvSpPr>
          <p:spPr bwMode="auto">
            <a:xfrm rot="10800000">
              <a:off x="7020490" y="944236"/>
              <a:ext cx="256941" cy="25694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56" name="Freeform 255">
              <a:extLst>
                <a:ext uri="{FF2B5EF4-FFF2-40B4-BE49-F238E27FC236}">
                  <a16:creationId xmlns:a16="http://schemas.microsoft.com/office/drawing/2014/main" id="{309C3F79-D7B6-2041-A51D-2A808AA73189}"/>
                </a:ext>
              </a:extLst>
            </p:cNvPr>
            <p:cNvSpPr/>
            <p:nvPr/>
          </p:nvSpPr>
          <p:spPr bwMode="auto">
            <a:xfrm rot="10800000">
              <a:off x="7042832" y="589545"/>
              <a:ext cx="516676" cy="256941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2 h 459698"/>
                <a:gd name="connsiteX2" fmla="*/ 451628 w 924393"/>
                <a:gd name="connsiteY2" fmla="*/ 189875 h 459698"/>
                <a:gd name="connsiteX3" fmla="*/ 924393 w 924393"/>
                <a:gd name="connsiteY3" fmla="*/ 189875 h 459698"/>
                <a:gd name="connsiteX4" fmla="*/ 924393 w 924393"/>
                <a:gd name="connsiteY4" fmla="*/ 269823 h 459698"/>
                <a:gd name="connsiteX5" fmla="*/ 451628 w 924393"/>
                <a:gd name="connsiteY5" fmla="*/ 269823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2"/>
                  </a:cubicBezTo>
                  <a:lnTo>
                    <a:pt x="451628" y="189875"/>
                  </a:lnTo>
                  <a:lnTo>
                    <a:pt x="924393" y="189875"/>
                  </a:lnTo>
                  <a:lnTo>
                    <a:pt x="924393" y="269823"/>
                  </a:lnTo>
                  <a:lnTo>
                    <a:pt x="451628" y="269823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57" name="Freeform 256">
              <a:extLst>
                <a:ext uri="{FF2B5EF4-FFF2-40B4-BE49-F238E27FC236}">
                  <a16:creationId xmlns:a16="http://schemas.microsoft.com/office/drawing/2014/main" id="{BA85E137-0A20-C147-AAEB-74D30698D150}"/>
                </a:ext>
              </a:extLst>
            </p:cNvPr>
            <p:cNvSpPr/>
            <p:nvPr/>
          </p:nvSpPr>
          <p:spPr bwMode="auto">
            <a:xfrm rot="10800000">
              <a:off x="6514984" y="1642448"/>
              <a:ext cx="962135" cy="256941"/>
            </a:xfrm>
            <a:custGeom>
              <a:avLst/>
              <a:gdLst>
                <a:gd name="connsiteX0" fmla="*/ 1491522 w 1721371"/>
                <a:gd name="connsiteY0" fmla="*/ 0 h 459698"/>
                <a:gd name="connsiteX1" fmla="*/ 1721371 w 1721371"/>
                <a:gd name="connsiteY1" fmla="*/ 229849 h 459698"/>
                <a:gd name="connsiteX2" fmla="*/ 1491522 w 1721371"/>
                <a:gd name="connsiteY2" fmla="*/ 459698 h 459698"/>
                <a:gd name="connsiteX3" fmla="*/ 1279736 w 1721371"/>
                <a:gd name="connsiteY3" fmla="*/ 319317 h 459698"/>
                <a:gd name="connsiteX4" fmla="*/ 1266717 w 1721371"/>
                <a:gd name="connsiteY4" fmla="*/ 254833 h 459698"/>
                <a:gd name="connsiteX5" fmla="*/ 0 w 1721371"/>
                <a:gd name="connsiteY5" fmla="*/ 254833 h 459698"/>
                <a:gd name="connsiteX6" fmla="*/ 0 w 1721371"/>
                <a:gd name="connsiteY6" fmla="*/ 177384 h 459698"/>
                <a:gd name="connsiteX7" fmla="*/ 1272265 w 1721371"/>
                <a:gd name="connsiteY7" fmla="*/ 177384 h 459698"/>
                <a:gd name="connsiteX8" fmla="*/ 1279736 w 1721371"/>
                <a:gd name="connsiteY8" fmla="*/ 140381 h 459698"/>
                <a:gd name="connsiteX9" fmla="*/ 1491522 w 1721371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71" h="459698">
                  <a:moveTo>
                    <a:pt x="1491522" y="0"/>
                  </a:moveTo>
                  <a:cubicBezTo>
                    <a:pt x="1618464" y="0"/>
                    <a:pt x="1721371" y="102907"/>
                    <a:pt x="1721371" y="229849"/>
                  </a:cubicBezTo>
                  <a:cubicBezTo>
                    <a:pt x="1721371" y="356791"/>
                    <a:pt x="1618464" y="459698"/>
                    <a:pt x="1491522" y="459698"/>
                  </a:cubicBezTo>
                  <a:cubicBezTo>
                    <a:pt x="1396316" y="459698"/>
                    <a:pt x="1314629" y="401813"/>
                    <a:pt x="1279736" y="319317"/>
                  </a:cubicBezTo>
                  <a:lnTo>
                    <a:pt x="1266717" y="254833"/>
                  </a:lnTo>
                  <a:lnTo>
                    <a:pt x="0" y="254833"/>
                  </a:lnTo>
                  <a:lnTo>
                    <a:pt x="0" y="177384"/>
                  </a:lnTo>
                  <a:lnTo>
                    <a:pt x="1272265" y="177384"/>
                  </a:lnTo>
                  <a:lnTo>
                    <a:pt x="1279736" y="140381"/>
                  </a:lnTo>
                  <a:cubicBezTo>
                    <a:pt x="1314629" y="57885"/>
                    <a:pt x="1396316" y="0"/>
                    <a:pt x="1491522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58" name="Freeform 257">
              <a:extLst>
                <a:ext uri="{FF2B5EF4-FFF2-40B4-BE49-F238E27FC236}">
                  <a16:creationId xmlns:a16="http://schemas.microsoft.com/office/drawing/2014/main" id="{419EFBC8-9F9F-7946-97C4-3FB77CCD6914}"/>
                </a:ext>
              </a:extLst>
            </p:cNvPr>
            <p:cNvSpPr/>
            <p:nvPr/>
          </p:nvSpPr>
          <p:spPr bwMode="auto">
            <a:xfrm rot="10800000">
              <a:off x="6741205" y="1999931"/>
              <a:ext cx="513883" cy="256941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5374 w 919397"/>
                <a:gd name="connsiteY4" fmla="*/ 257956 h 459698"/>
                <a:gd name="connsiteX5" fmla="*/ 0 w 919397"/>
                <a:gd name="connsiteY5" fmla="*/ 257956 h 459698"/>
                <a:gd name="connsiteX6" fmla="*/ 0 w 919397"/>
                <a:gd name="connsiteY6" fmla="*/ 178008 h 459698"/>
                <a:gd name="connsiteX7" fmla="*/ 470165 w 919397"/>
                <a:gd name="connsiteY7" fmla="*/ 17800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5374" y="257956"/>
                  </a:lnTo>
                  <a:lnTo>
                    <a:pt x="0" y="257956"/>
                  </a:lnTo>
                  <a:lnTo>
                    <a:pt x="0" y="178008"/>
                  </a:lnTo>
                  <a:lnTo>
                    <a:pt x="470165" y="17800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59" name="Freeform 258">
              <a:extLst>
                <a:ext uri="{FF2B5EF4-FFF2-40B4-BE49-F238E27FC236}">
                  <a16:creationId xmlns:a16="http://schemas.microsoft.com/office/drawing/2014/main" id="{BFE60EC1-3025-2B4A-A36E-A3C6A115A7F7}"/>
                </a:ext>
              </a:extLst>
            </p:cNvPr>
            <p:cNvSpPr/>
            <p:nvPr/>
          </p:nvSpPr>
          <p:spPr bwMode="auto">
            <a:xfrm rot="10800000">
              <a:off x="6738412" y="1296134"/>
              <a:ext cx="513883" cy="256941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7266 w 919397"/>
                <a:gd name="connsiteY4" fmla="*/ 267326 h 459698"/>
                <a:gd name="connsiteX5" fmla="*/ 0 w 919397"/>
                <a:gd name="connsiteY5" fmla="*/ 267326 h 459698"/>
                <a:gd name="connsiteX6" fmla="*/ 0 w 919397"/>
                <a:gd name="connsiteY6" fmla="*/ 187378 h 459698"/>
                <a:gd name="connsiteX7" fmla="*/ 468274 w 919397"/>
                <a:gd name="connsiteY7" fmla="*/ 18737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7266" y="267326"/>
                  </a:lnTo>
                  <a:lnTo>
                    <a:pt x="0" y="267326"/>
                  </a:lnTo>
                  <a:lnTo>
                    <a:pt x="0" y="187378"/>
                  </a:lnTo>
                  <a:lnTo>
                    <a:pt x="468274" y="18737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A7597094-AA90-FB42-8A93-94B712F789B0}"/>
                </a:ext>
              </a:extLst>
            </p:cNvPr>
            <p:cNvSpPr/>
            <p:nvPr/>
          </p:nvSpPr>
          <p:spPr bwMode="auto">
            <a:xfrm rot="10800000">
              <a:off x="6741205" y="589545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24B6362F-759B-F148-B844-81AC2063BFFC}"/>
              </a:ext>
            </a:extLst>
          </p:cNvPr>
          <p:cNvGrpSpPr/>
          <p:nvPr/>
        </p:nvGrpSpPr>
        <p:grpSpPr>
          <a:xfrm>
            <a:off x="7823079" y="8451846"/>
            <a:ext cx="123965" cy="230261"/>
            <a:chOff x="6514984" y="589545"/>
            <a:chExt cx="1273537" cy="2365538"/>
          </a:xfrm>
        </p:grpSpPr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A91055E7-F189-6A4E-A979-8FCC2BA870DC}"/>
                </a:ext>
              </a:extLst>
            </p:cNvPr>
            <p:cNvSpPr/>
            <p:nvPr/>
          </p:nvSpPr>
          <p:spPr bwMode="auto">
            <a:xfrm rot="10800000">
              <a:off x="6741205" y="2698142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63" name="Freeform 262">
              <a:extLst>
                <a:ext uri="{FF2B5EF4-FFF2-40B4-BE49-F238E27FC236}">
                  <a16:creationId xmlns:a16="http://schemas.microsoft.com/office/drawing/2014/main" id="{1FDB8124-4064-1747-BFBC-771EC7DEC03E}"/>
                </a:ext>
              </a:extLst>
            </p:cNvPr>
            <p:cNvSpPr/>
            <p:nvPr/>
          </p:nvSpPr>
          <p:spPr bwMode="auto">
            <a:xfrm rot="10800000">
              <a:off x="7042832" y="2698142"/>
              <a:ext cx="516676" cy="256941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1 h 459698"/>
                <a:gd name="connsiteX2" fmla="*/ 450619 w 924393"/>
                <a:gd name="connsiteY2" fmla="*/ 184879 h 459698"/>
                <a:gd name="connsiteX3" fmla="*/ 924393 w 924393"/>
                <a:gd name="connsiteY3" fmla="*/ 184879 h 459698"/>
                <a:gd name="connsiteX4" fmla="*/ 924393 w 924393"/>
                <a:gd name="connsiteY4" fmla="*/ 264827 h 459698"/>
                <a:gd name="connsiteX5" fmla="*/ 452637 w 924393"/>
                <a:gd name="connsiteY5" fmla="*/ 264827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1"/>
                  </a:cubicBezTo>
                  <a:lnTo>
                    <a:pt x="450619" y="184879"/>
                  </a:lnTo>
                  <a:lnTo>
                    <a:pt x="924393" y="184879"/>
                  </a:lnTo>
                  <a:lnTo>
                    <a:pt x="924393" y="264827"/>
                  </a:lnTo>
                  <a:lnTo>
                    <a:pt x="452637" y="264827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32C5D147-A6DC-E64A-8146-BA473BF2D9D2}"/>
                </a:ext>
              </a:extLst>
            </p:cNvPr>
            <p:cNvSpPr/>
            <p:nvPr/>
          </p:nvSpPr>
          <p:spPr bwMode="auto">
            <a:xfrm rot="10800000">
              <a:off x="7020490" y="2349036"/>
              <a:ext cx="256941" cy="25694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1C1A6BBA-71E2-C84E-97E3-724C935C3ECF}"/>
                </a:ext>
              </a:extLst>
            </p:cNvPr>
            <p:cNvSpPr/>
            <p:nvPr/>
          </p:nvSpPr>
          <p:spPr bwMode="auto">
            <a:xfrm rot="10800000">
              <a:off x="7302566" y="1999931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FCED5E0C-0CAC-014C-823A-60B6509D730B}"/>
                </a:ext>
              </a:extLst>
            </p:cNvPr>
            <p:cNvSpPr/>
            <p:nvPr/>
          </p:nvSpPr>
          <p:spPr bwMode="auto">
            <a:xfrm rot="10800000">
              <a:off x="7531580" y="1650826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A00EFDBC-09A3-294A-9F35-31EB9FD97BF7}"/>
                </a:ext>
              </a:extLst>
            </p:cNvPr>
            <p:cNvSpPr/>
            <p:nvPr/>
          </p:nvSpPr>
          <p:spPr bwMode="auto">
            <a:xfrm rot="10800000">
              <a:off x="7302566" y="1296134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E24E762A-967E-6C4D-9B12-B4A6F60FC131}"/>
                </a:ext>
              </a:extLst>
            </p:cNvPr>
            <p:cNvSpPr/>
            <p:nvPr/>
          </p:nvSpPr>
          <p:spPr bwMode="auto">
            <a:xfrm rot="10800000">
              <a:off x="7020490" y="944236"/>
              <a:ext cx="256941" cy="25694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69" name="Freeform 268">
              <a:extLst>
                <a:ext uri="{FF2B5EF4-FFF2-40B4-BE49-F238E27FC236}">
                  <a16:creationId xmlns:a16="http://schemas.microsoft.com/office/drawing/2014/main" id="{7B3D9B14-656D-A041-B134-2E5FCDA3A36C}"/>
                </a:ext>
              </a:extLst>
            </p:cNvPr>
            <p:cNvSpPr/>
            <p:nvPr/>
          </p:nvSpPr>
          <p:spPr bwMode="auto">
            <a:xfrm rot="10800000">
              <a:off x="7042832" y="589545"/>
              <a:ext cx="516676" cy="256941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2 h 459698"/>
                <a:gd name="connsiteX2" fmla="*/ 451628 w 924393"/>
                <a:gd name="connsiteY2" fmla="*/ 189875 h 459698"/>
                <a:gd name="connsiteX3" fmla="*/ 924393 w 924393"/>
                <a:gd name="connsiteY3" fmla="*/ 189875 h 459698"/>
                <a:gd name="connsiteX4" fmla="*/ 924393 w 924393"/>
                <a:gd name="connsiteY4" fmla="*/ 269823 h 459698"/>
                <a:gd name="connsiteX5" fmla="*/ 451628 w 924393"/>
                <a:gd name="connsiteY5" fmla="*/ 269823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2"/>
                  </a:cubicBezTo>
                  <a:lnTo>
                    <a:pt x="451628" y="189875"/>
                  </a:lnTo>
                  <a:lnTo>
                    <a:pt x="924393" y="189875"/>
                  </a:lnTo>
                  <a:lnTo>
                    <a:pt x="924393" y="269823"/>
                  </a:lnTo>
                  <a:lnTo>
                    <a:pt x="451628" y="269823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70" name="Freeform 269">
              <a:extLst>
                <a:ext uri="{FF2B5EF4-FFF2-40B4-BE49-F238E27FC236}">
                  <a16:creationId xmlns:a16="http://schemas.microsoft.com/office/drawing/2014/main" id="{D52CAE38-B5C4-0A46-801E-07495F472E7C}"/>
                </a:ext>
              </a:extLst>
            </p:cNvPr>
            <p:cNvSpPr/>
            <p:nvPr/>
          </p:nvSpPr>
          <p:spPr bwMode="auto">
            <a:xfrm rot="10800000">
              <a:off x="6514984" y="1642448"/>
              <a:ext cx="962135" cy="256941"/>
            </a:xfrm>
            <a:custGeom>
              <a:avLst/>
              <a:gdLst>
                <a:gd name="connsiteX0" fmla="*/ 1491522 w 1721371"/>
                <a:gd name="connsiteY0" fmla="*/ 0 h 459698"/>
                <a:gd name="connsiteX1" fmla="*/ 1721371 w 1721371"/>
                <a:gd name="connsiteY1" fmla="*/ 229849 h 459698"/>
                <a:gd name="connsiteX2" fmla="*/ 1491522 w 1721371"/>
                <a:gd name="connsiteY2" fmla="*/ 459698 h 459698"/>
                <a:gd name="connsiteX3" fmla="*/ 1279736 w 1721371"/>
                <a:gd name="connsiteY3" fmla="*/ 319317 h 459698"/>
                <a:gd name="connsiteX4" fmla="*/ 1266717 w 1721371"/>
                <a:gd name="connsiteY4" fmla="*/ 254833 h 459698"/>
                <a:gd name="connsiteX5" fmla="*/ 0 w 1721371"/>
                <a:gd name="connsiteY5" fmla="*/ 254833 h 459698"/>
                <a:gd name="connsiteX6" fmla="*/ 0 w 1721371"/>
                <a:gd name="connsiteY6" fmla="*/ 177384 h 459698"/>
                <a:gd name="connsiteX7" fmla="*/ 1272265 w 1721371"/>
                <a:gd name="connsiteY7" fmla="*/ 177384 h 459698"/>
                <a:gd name="connsiteX8" fmla="*/ 1279736 w 1721371"/>
                <a:gd name="connsiteY8" fmla="*/ 140381 h 459698"/>
                <a:gd name="connsiteX9" fmla="*/ 1491522 w 1721371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71" h="459698">
                  <a:moveTo>
                    <a:pt x="1491522" y="0"/>
                  </a:moveTo>
                  <a:cubicBezTo>
                    <a:pt x="1618464" y="0"/>
                    <a:pt x="1721371" y="102907"/>
                    <a:pt x="1721371" y="229849"/>
                  </a:cubicBezTo>
                  <a:cubicBezTo>
                    <a:pt x="1721371" y="356791"/>
                    <a:pt x="1618464" y="459698"/>
                    <a:pt x="1491522" y="459698"/>
                  </a:cubicBezTo>
                  <a:cubicBezTo>
                    <a:pt x="1396316" y="459698"/>
                    <a:pt x="1314629" y="401813"/>
                    <a:pt x="1279736" y="319317"/>
                  </a:cubicBezTo>
                  <a:lnTo>
                    <a:pt x="1266717" y="254833"/>
                  </a:lnTo>
                  <a:lnTo>
                    <a:pt x="0" y="254833"/>
                  </a:lnTo>
                  <a:lnTo>
                    <a:pt x="0" y="177384"/>
                  </a:lnTo>
                  <a:lnTo>
                    <a:pt x="1272265" y="177384"/>
                  </a:lnTo>
                  <a:lnTo>
                    <a:pt x="1279736" y="140381"/>
                  </a:lnTo>
                  <a:cubicBezTo>
                    <a:pt x="1314629" y="57885"/>
                    <a:pt x="1396316" y="0"/>
                    <a:pt x="1491522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71" name="Freeform 270">
              <a:extLst>
                <a:ext uri="{FF2B5EF4-FFF2-40B4-BE49-F238E27FC236}">
                  <a16:creationId xmlns:a16="http://schemas.microsoft.com/office/drawing/2014/main" id="{6919DE2C-A745-B14B-B902-47C5001E7ED5}"/>
                </a:ext>
              </a:extLst>
            </p:cNvPr>
            <p:cNvSpPr/>
            <p:nvPr/>
          </p:nvSpPr>
          <p:spPr bwMode="auto">
            <a:xfrm rot="10800000">
              <a:off x="6741205" y="1999931"/>
              <a:ext cx="513883" cy="256941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5374 w 919397"/>
                <a:gd name="connsiteY4" fmla="*/ 257956 h 459698"/>
                <a:gd name="connsiteX5" fmla="*/ 0 w 919397"/>
                <a:gd name="connsiteY5" fmla="*/ 257956 h 459698"/>
                <a:gd name="connsiteX6" fmla="*/ 0 w 919397"/>
                <a:gd name="connsiteY6" fmla="*/ 178008 h 459698"/>
                <a:gd name="connsiteX7" fmla="*/ 470165 w 919397"/>
                <a:gd name="connsiteY7" fmla="*/ 17800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5374" y="257956"/>
                  </a:lnTo>
                  <a:lnTo>
                    <a:pt x="0" y="257956"/>
                  </a:lnTo>
                  <a:lnTo>
                    <a:pt x="0" y="178008"/>
                  </a:lnTo>
                  <a:lnTo>
                    <a:pt x="470165" y="17800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72" name="Freeform 271">
              <a:extLst>
                <a:ext uri="{FF2B5EF4-FFF2-40B4-BE49-F238E27FC236}">
                  <a16:creationId xmlns:a16="http://schemas.microsoft.com/office/drawing/2014/main" id="{4A10F2A8-369B-7B49-8108-B1535742411C}"/>
                </a:ext>
              </a:extLst>
            </p:cNvPr>
            <p:cNvSpPr/>
            <p:nvPr/>
          </p:nvSpPr>
          <p:spPr bwMode="auto">
            <a:xfrm rot="10800000">
              <a:off x="6738412" y="1296134"/>
              <a:ext cx="513883" cy="256941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7266 w 919397"/>
                <a:gd name="connsiteY4" fmla="*/ 267326 h 459698"/>
                <a:gd name="connsiteX5" fmla="*/ 0 w 919397"/>
                <a:gd name="connsiteY5" fmla="*/ 267326 h 459698"/>
                <a:gd name="connsiteX6" fmla="*/ 0 w 919397"/>
                <a:gd name="connsiteY6" fmla="*/ 187378 h 459698"/>
                <a:gd name="connsiteX7" fmla="*/ 468274 w 919397"/>
                <a:gd name="connsiteY7" fmla="*/ 18737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7266" y="267326"/>
                  </a:lnTo>
                  <a:lnTo>
                    <a:pt x="0" y="267326"/>
                  </a:lnTo>
                  <a:lnTo>
                    <a:pt x="0" y="187378"/>
                  </a:lnTo>
                  <a:lnTo>
                    <a:pt x="468274" y="18737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AF1A34A4-5BBB-8A43-B9B8-76794D521C36}"/>
                </a:ext>
              </a:extLst>
            </p:cNvPr>
            <p:cNvSpPr/>
            <p:nvPr/>
          </p:nvSpPr>
          <p:spPr bwMode="auto">
            <a:xfrm rot="10800000">
              <a:off x="6741205" y="589545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</p:grp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FA43AB82-3FA3-6F43-B9FF-3016D6340BF2}"/>
              </a:ext>
            </a:extLst>
          </p:cNvPr>
          <p:cNvGrpSpPr/>
          <p:nvPr/>
        </p:nvGrpSpPr>
        <p:grpSpPr>
          <a:xfrm>
            <a:off x="8646754" y="9240766"/>
            <a:ext cx="123965" cy="230261"/>
            <a:chOff x="7021021" y="359766"/>
            <a:chExt cx="2278505" cy="4232224"/>
          </a:xfrm>
        </p:grpSpPr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7ED0CE-4A40-BB4A-AF5B-F623A48260FA}"/>
                </a:ext>
              </a:extLst>
            </p:cNvPr>
            <p:cNvSpPr/>
            <p:nvPr/>
          </p:nvSpPr>
          <p:spPr bwMode="auto">
            <a:xfrm rot="10800000">
              <a:off x="7425756" y="4132292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76" name="Freeform 275">
              <a:extLst>
                <a:ext uri="{FF2B5EF4-FFF2-40B4-BE49-F238E27FC236}">
                  <a16:creationId xmlns:a16="http://schemas.microsoft.com/office/drawing/2014/main" id="{42DE6076-6548-CA4D-ADC2-38AAD92165F6}"/>
                </a:ext>
              </a:extLst>
            </p:cNvPr>
            <p:cNvSpPr/>
            <p:nvPr/>
          </p:nvSpPr>
          <p:spPr bwMode="auto">
            <a:xfrm rot="10800000">
              <a:off x="7965402" y="4132292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1 h 459698"/>
                <a:gd name="connsiteX2" fmla="*/ 450619 w 924393"/>
                <a:gd name="connsiteY2" fmla="*/ 184879 h 459698"/>
                <a:gd name="connsiteX3" fmla="*/ 924393 w 924393"/>
                <a:gd name="connsiteY3" fmla="*/ 184879 h 459698"/>
                <a:gd name="connsiteX4" fmla="*/ 924393 w 924393"/>
                <a:gd name="connsiteY4" fmla="*/ 264827 h 459698"/>
                <a:gd name="connsiteX5" fmla="*/ 452637 w 924393"/>
                <a:gd name="connsiteY5" fmla="*/ 264827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1"/>
                  </a:cubicBezTo>
                  <a:lnTo>
                    <a:pt x="450619" y="184879"/>
                  </a:lnTo>
                  <a:lnTo>
                    <a:pt x="924393" y="184879"/>
                  </a:lnTo>
                  <a:lnTo>
                    <a:pt x="924393" y="264827"/>
                  </a:lnTo>
                  <a:lnTo>
                    <a:pt x="452637" y="264827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3772C473-54FE-3743-9734-E1CD9D2F5AC2}"/>
                </a:ext>
              </a:extLst>
            </p:cNvPr>
            <p:cNvSpPr/>
            <p:nvPr/>
          </p:nvSpPr>
          <p:spPr bwMode="auto">
            <a:xfrm rot="10800000">
              <a:off x="7925429" y="3507701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FD37FC1A-E8E5-1746-A06B-BA740AF6F6CF}"/>
                </a:ext>
              </a:extLst>
            </p:cNvPr>
            <p:cNvSpPr/>
            <p:nvPr/>
          </p:nvSpPr>
          <p:spPr bwMode="auto">
            <a:xfrm rot="10800000">
              <a:off x="8430097" y="2883111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91EA3833-4ED1-8C42-9DC2-937F72EF47FA}"/>
                </a:ext>
              </a:extLst>
            </p:cNvPr>
            <p:cNvSpPr/>
            <p:nvPr/>
          </p:nvSpPr>
          <p:spPr bwMode="auto">
            <a:xfrm rot="10800000">
              <a:off x="8839828" y="2258521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89CA0E84-728A-EF4F-8C38-37F1A2491CA9}"/>
                </a:ext>
              </a:extLst>
            </p:cNvPr>
            <p:cNvSpPr/>
            <p:nvPr/>
          </p:nvSpPr>
          <p:spPr bwMode="auto">
            <a:xfrm rot="10800000">
              <a:off x="8430097" y="1623937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BC3308FB-6FB0-254A-BDDE-A62E357C6C37}"/>
                </a:ext>
              </a:extLst>
            </p:cNvPr>
            <p:cNvSpPr/>
            <p:nvPr/>
          </p:nvSpPr>
          <p:spPr bwMode="auto">
            <a:xfrm rot="10800000">
              <a:off x="7925429" y="994350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82" name="Freeform 281">
              <a:extLst>
                <a:ext uri="{FF2B5EF4-FFF2-40B4-BE49-F238E27FC236}">
                  <a16:creationId xmlns:a16="http://schemas.microsoft.com/office/drawing/2014/main" id="{5D845E62-ECF1-BD45-8334-C36EA1205F8E}"/>
                </a:ext>
              </a:extLst>
            </p:cNvPr>
            <p:cNvSpPr/>
            <p:nvPr/>
          </p:nvSpPr>
          <p:spPr bwMode="auto">
            <a:xfrm rot="10800000">
              <a:off x="7965402" y="359766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2 h 459698"/>
                <a:gd name="connsiteX2" fmla="*/ 451628 w 924393"/>
                <a:gd name="connsiteY2" fmla="*/ 189875 h 459698"/>
                <a:gd name="connsiteX3" fmla="*/ 924393 w 924393"/>
                <a:gd name="connsiteY3" fmla="*/ 189875 h 459698"/>
                <a:gd name="connsiteX4" fmla="*/ 924393 w 924393"/>
                <a:gd name="connsiteY4" fmla="*/ 269823 h 459698"/>
                <a:gd name="connsiteX5" fmla="*/ 451628 w 924393"/>
                <a:gd name="connsiteY5" fmla="*/ 269823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2"/>
                  </a:cubicBezTo>
                  <a:lnTo>
                    <a:pt x="451628" y="189875"/>
                  </a:lnTo>
                  <a:lnTo>
                    <a:pt x="924393" y="189875"/>
                  </a:lnTo>
                  <a:lnTo>
                    <a:pt x="924393" y="269823"/>
                  </a:lnTo>
                  <a:lnTo>
                    <a:pt x="451628" y="269823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83" name="Freeform 282">
              <a:extLst>
                <a:ext uri="{FF2B5EF4-FFF2-40B4-BE49-F238E27FC236}">
                  <a16:creationId xmlns:a16="http://schemas.microsoft.com/office/drawing/2014/main" id="{90C150F0-2836-9F44-8D2C-5ED84ECE5F1D}"/>
                </a:ext>
              </a:extLst>
            </p:cNvPr>
            <p:cNvSpPr/>
            <p:nvPr/>
          </p:nvSpPr>
          <p:spPr bwMode="auto">
            <a:xfrm rot="10800000">
              <a:off x="7021021" y="2243532"/>
              <a:ext cx="1721371" cy="459698"/>
            </a:xfrm>
            <a:custGeom>
              <a:avLst/>
              <a:gdLst>
                <a:gd name="connsiteX0" fmla="*/ 1491522 w 1721371"/>
                <a:gd name="connsiteY0" fmla="*/ 0 h 459698"/>
                <a:gd name="connsiteX1" fmla="*/ 1721371 w 1721371"/>
                <a:gd name="connsiteY1" fmla="*/ 229849 h 459698"/>
                <a:gd name="connsiteX2" fmla="*/ 1491522 w 1721371"/>
                <a:gd name="connsiteY2" fmla="*/ 459698 h 459698"/>
                <a:gd name="connsiteX3" fmla="*/ 1279736 w 1721371"/>
                <a:gd name="connsiteY3" fmla="*/ 319317 h 459698"/>
                <a:gd name="connsiteX4" fmla="*/ 1266717 w 1721371"/>
                <a:gd name="connsiteY4" fmla="*/ 254833 h 459698"/>
                <a:gd name="connsiteX5" fmla="*/ 0 w 1721371"/>
                <a:gd name="connsiteY5" fmla="*/ 254833 h 459698"/>
                <a:gd name="connsiteX6" fmla="*/ 0 w 1721371"/>
                <a:gd name="connsiteY6" fmla="*/ 177384 h 459698"/>
                <a:gd name="connsiteX7" fmla="*/ 1272265 w 1721371"/>
                <a:gd name="connsiteY7" fmla="*/ 177384 h 459698"/>
                <a:gd name="connsiteX8" fmla="*/ 1279736 w 1721371"/>
                <a:gd name="connsiteY8" fmla="*/ 140381 h 459698"/>
                <a:gd name="connsiteX9" fmla="*/ 1491522 w 1721371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71" h="459698">
                  <a:moveTo>
                    <a:pt x="1491522" y="0"/>
                  </a:moveTo>
                  <a:cubicBezTo>
                    <a:pt x="1618464" y="0"/>
                    <a:pt x="1721371" y="102907"/>
                    <a:pt x="1721371" y="229849"/>
                  </a:cubicBezTo>
                  <a:cubicBezTo>
                    <a:pt x="1721371" y="356791"/>
                    <a:pt x="1618464" y="459698"/>
                    <a:pt x="1491522" y="459698"/>
                  </a:cubicBezTo>
                  <a:cubicBezTo>
                    <a:pt x="1396316" y="459698"/>
                    <a:pt x="1314629" y="401813"/>
                    <a:pt x="1279736" y="319317"/>
                  </a:cubicBezTo>
                  <a:lnTo>
                    <a:pt x="1266717" y="254833"/>
                  </a:lnTo>
                  <a:lnTo>
                    <a:pt x="0" y="254833"/>
                  </a:lnTo>
                  <a:lnTo>
                    <a:pt x="0" y="177384"/>
                  </a:lnTo>
                  <a:lnTo>
                    <a:pt x="1272265" y="177384"/>
                  </a:lnTo>
                  <a:lnTo>
                    <a:pt x="1279736" y="140381"/>
                  </a:lnTo>
                  <a:cubicBezTo>
                    <a:pt x="1314629" y="57885"/>
                    <a:pt x="1396316" y="0"/>
                    <a:pt x="1491522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84" name="Freeform 283">
              <a:extLst>
                <a:ext uri="{FF2B5EF4-FFF2-40B4-BE49-F238E27FC236}">
                  <a16:creationId xmlns:a16="http://schemas.microsoft.com/office/drawing/2014/main" id="{53DE3E38-80D2-0A42-A4AB-14D1A5AE8ADC}"/>
                </a:ext>
              </a:extLst>
            </p:cNvPr>
            <p:cNvSpPr/>
            <p:nvPr/>
          </p:nvSpPr>
          <p:spPr bwMode="auto">
            <a:xfrm rot="10800000">
              <a:off x="7425756" y="2883111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5374 w 919397"/>
                <a:gd name="connsiteY4" fmla="*/ 257956 h 459698"/>
                <a:gd name="connsiteX5" fmla="*/ 0 w 919397"/>
                <a:gd name="connsiteY5" fmla="*/ 257956 h 459698"/>
                <a:gd name="connsiteX6" fmla="*/ 0 w 919397"/>
                <a:gd name="connsiteY6" fmla="*/ 178008 h 459698"/>
                <a:gd name="connsiteX7" fmla="*/ 470165 w 919397"/>
                <a:gd name="connsiteY7" fmla="*/ 17800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5374" y="257956"/>
                  </a:lnTo>
                  <a:lnTo>
                    <a:pt x="0" y="257956"/>
                  </a:lnTo>
                  <a:lnTo>
                    <a:pt x="0" y="178008"/>
                  </a:lnTo>
                  <a:lnTo>
                    <a:pt x="470165" y="17800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85" name="Freeform 284">
              <a:extLst>
                <a:ext uri="{FF2B5EF4-FFF2-40B4-BE49-F238E27FC236}">
                  <a16:creationId xmlns:a16="http://schemas.microsoft.com/office/drawing/2014/main" id="{7FD6FB6E-DA70-DD49-8928-29DB471DEE93}"/>
                </a:ext>
              </a:extLst>
            </p:cNvPr>
            <p:cNvSpPr/>
            <p:nvPr/>
          </p:nvSpPr>
          <p:spPr bwMode="auto">
            <a:xfrm rot="10800000">
              <a:off x="7420759" y="1623937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7266 w 919397"/>
                <a:gd name="connsiteY4" fmla="*/ 267326 h 459698"/>
                <a:gd name="connsiteX5" fmla="*/ 0 w 919397"/>
                <a:gd name="connsiteY5" fmla="*/ 267326 h 459698"/>
                <a:gd name="connsiteX6" fmla="*/ 0 w 919397"/>
                <a:gd name="connsiteY6" fmla="*/ 187378 h 459698"/>
                <a:gd name="connsiteX7" fmla="*/ 468274 w 919397"/>
                <a:gd name="connsiteY7" fmla="*/ 18737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7266" y="267326"/>
                  </a:lnTo>
                  <a:lnTo>
                    <a:pt x="0" y="267326"/>
                  </a:lnTo>
                  <a:lnTo>
                    <a:pt x="0" y="187378"/>
                  </a:lnTo>
                  <a:lnTo>
                    <a:pt x="468274" y="18737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3405A143-1220-B549-867C-CD753EF331F8}"/>
                </a:ext>
              </a:extLst>
            </p:cNvPr>
            <p:cNvSpPr/>
            <p:nvPr/>
          </p:nvSpPr>
          <p:spPr bwMode="auto">
            <a:xfrm rot="10800000">
              <a:off x="7425756" y="359766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21AA1685-9711-274A-B797-BACA530944D3}"/>
              </a:ext>
            </a:extLst>
          </p:cNvPr>
          <p:cNvGrpSpPr/>
          <p:nvPr/>
        </p:nvGrpSpPr>
        <p:grpSpPr>
          <a:xfrm>
            <a:off x="6793903" y="8499011"/>
            <a:ext cx="123965" cy="230261"/>
            <a:chOff x="6514984" y="589545"/>
            <a:chExt cx="1273537" cy="2365538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68A81072-C410-3744-8CAF-84344588BA61}"/>
                </a:ext>
              </a:extLst>
            </p:cNvPr>
            <p:cNvSpPr/>
            <p:nvPr/>
          </p:nvSpPr>
          <p:spPr bwMode="auto">
            <a:xfrm rot="10800000">
              <a:off x="6741205" y="2698142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89" name="Freeform 288">
              <a:extLst>
                <a:ext uri="{FF2B5EF4-FFF2-40B4-BE49-F238E27FC236}">
                  <a16:creationId xmlns:a16="http://schemas.microsoft.com/office/drawing/2014/main" id="{18F2EEA2-DC55-F347-86F7-5FA6386C364A}"/>
                </a:ext>
              </a:extLst>
            </p:cNvPr>
            <p:cNvSpPr/>
            <p:nvPr/>
          </p:nvSpPr>
          <p:spPr bwMode="auto">
            <a:xfrm rot="10800000">
              <a:off x="7042832" y="2698142"/>
              <a:ext cx="516676" cy="256941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1 h 459698"/>
                <a:gd name="connsiteX2" fmla="*/ 450619 w 924393"/>
                <a:gd name="connsiteY2" fmla="*/ 184879 h 459698"/>
                <a:gd name="connsiteX3" fmla="*/ 924393 w 924393"/>
                <a:gd name="connsiteY3" fmla="*/ 184879 h 459698"/>
                <a:gd name="connsiteX4" fmla="*/ 924393 w 924393"/>
                <a:gd name="connsiteY4" fmla="*/ 264827 h 459698"/>
                <a:gd name="connsiteX5" fmla="*/ 452637 w 924393"/>
                <a:gd name="connsiteY5" fmla="*/ 264827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1"/>
                  </a:cubicBezTo>
                  <a:lnTo>
                    <a:pt x="450619" y="184879"/>
                  </a:lnTo>
                  <a:lnTo>
                    <a:pt x="924393" y="184879"/>
                  </a:lnTo>
                  <a:lnTo>
                    <a:pt x="924393" y="264827"/>
                  </a:lnTo>
                  <a:lnTo>
                    <a:pt x="452637" y="264827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E7D38533-A3BD-8B4D-BDD3-34E988C23C1D}"/>
                </a:ext>
              </a:extLst>
            </p:cNvPr>
            <p:cNvSpPr/>
            <p:nvPr/>
          </p:nvSpPr>
          <p:spPr bwMode="auto">
            <a:xfrm rot="10800000">
              <a:off x="7020490" y="2349036"/>
              <a:ext cx="256941" cy="25694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1574E658-DF71-7A4A-A2CF-84B63BC0F144}"/>
                </a:ext>
              </a:extLst>
            </p:cNvPr>
            <p:cNvSpPr/>
            <p:nvPr/>
          </p:nvSpPr>
          <p:spPr bwMode="auto">
            <a:xfrm rot="10800000">
              <a:off x="7302566" y="1999931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58FF9D26-DB96-AC45-A33D-0290998FE58D}"/>
                </a:ext>
              </a:extLst>
            </p:cNvPr>
            <p:cNvSpPr/>
            <p:nvPr/>
          </p:nvSpPr>
          <p:spPr bwMode="auto">
            <a:xfrm rot="10800000">
              <a:off x="7531580" y="1650826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E97499B9-C85A-C940-9744-8ED7F2B5A540}"/>
                </a:ext>
              </a:extLst>
            </p:cNvPr>
            <p:cNvSpPr/>
            <p:nvPr/>
          </p:nvSpPr>
          <p:spPr bwMode="auto">
            <a:xfrm rot="10800000">
              <a:off x="7302566" y="1296134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90EBEDE7-07AB-3849-AA44-3B676A954A52}"/>
                </a:ext>
              </a:extLst>
            </p:cNvPr>
            <p:cNvSpPr/>
            <p:nvPr/>
          </p:nvSpPr>
          <p:spPr bwMode="auto">
            <a:xfrm rot="10800000">
              <a:off x="7020490" y="944236"/>
              <a:ext cx="256941" cy="25694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95" name="Freeform 294">
              <a:extLst>
                <a:ext uri="{FF2B5EF4-FFF2-40B4-BE49-F238E27FC236}">
                  <a16:creationId xmlns:a16="http://schemas.microsoft.com/office/drawing/2014/main" id="{F68EA55D-50E1-DA49-A505-6DACBE032B40}"/>
                </a:ext>
              </a:extLst>
            </p:cNvPr>
            <p:cNvSpPr/>
            <p:nvPr/>
          </p:nvSpPr>
          <p:spPr bwMode="auto">
            <a:xfrm rot="10800000">
              <a:off x="7042832" y="589545"/>
              <a:ext cx="516676" cy="256941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2 h 459698"/>
                <a:gd name="connsiteX2" fmla="*/ 451628 w 924393"/>
                <a:gd name="connsiteY2" fmla="*/ 189875 h 459698"/>
                <a:gd name="connsiteX3" fmla="*/ 924393 w 924393"/>
                <a:gd name="connsiteY3" fmla="*/ 189875 h 459698"/>
                <a:gd name="connsiteX4" fmla="*/ 924393 w 924393"/>
                <a:gd name="connsiteY4" fmla="*/ 269823 h 459698"/>
                <a:gd name="connsiteX5" fmla="*/ 451628 w 924393"/>
                <a:gd name="connsiteY5" fmla="*/ 269823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2"/>
                  </a:cubicBezTo>
                  <a:lnTo>
                    <a:pt x="451628" y="189875"/>
                  </a:lnTo>
                  <a:lnTo>
                    <a:pt x="924393" y="189875"/>
                  </a:lnTo>
                  <a:lnTo>
                    <a:pt x="924393" y="269823"/>
                  </a:lnTo>
                  <a:lnTo>
                    <a:pt x="451628" y="269823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96" name="Freeform 295">
              <a:extLst>
                <a:ext uri="{FF2B5EF4-FFF2-40B4-BE49-F238E27FC236}">
                  <a16:creationId xmlns:a16="http://schemas.microsoft.com/office/drawing/2014/main" id="{4BBFBE15-77E4-3F4A-89B2-D434F526E8C9}"/>
                </a:ext>
              </a:extLst>
            </p:cNvPr>
            <p:cNvSpPr/>
            <p:nvPr/>
          </p:nvSpPr>
          <p:spPr bwMode="auto">
            <a:xfrm rot="10800000">
              <a:off x="6514984" y="1642448"/>
              <a:ext cx="962135" cy="256941"/>
            </a:xfrm>
            <a:custGeom>
              <a:avLst/>
              <a:gdLst>
                <a:gd name="connsiteX0" fmla="*/ 1491522 w 1721371"/>
                <a:gd name="connsiteY0" fmla="*/ 0 h 459698"/>
                <a:gd name="connsiteX1" fmla="*/ 1721371 w 1721371"/>
                <a:gd name="connsiteY1" fmla="*/ 229849 h 459698"/>
                <a:gd name="connsiteX2" fmla="*/ 1491522 w 1721371"/>
                <a:gd name="connsiteY2" fmla="*/ 459698 h 459698"/>
                <a:gd name="connsiteX3" fmla="*/ 1279736 w 1721371"/>
                <a:gd name="connsiteY3" fmla="*/ 319317 h 459698"/>
                <a:gd name="connsiteX4" fmla="*/ 1266717 w 1721371"/>
                <a:gd name="connsiteY4" fmla="*/ 254833 h 459698"/>
                <a:gd name="connsiteX5" fmla="*/ 0 w 1721371"/>
                <a:gd name="connsiteY5" fmla="*/ 254833 h 459698"/>
                <a:gd name="connsiteX6" fmla="*/ 0 w 1721371"/>
                <a:gd name="connsiteY6" fmla="*/ 177384 h 459698"/>
                <a:gd name="connsiteX7" fmla="*/ 1272265 w 1721371"/>
                <a:gd name="connsiteY7" fmla="*/ 177384 h 459698"/>
                <a:gd name="connsiteX8" fmla="*/ 1279736 w 1721371"/>
                <a:gd name="connsiteY8" fmla="*/ 140381 h 459698"/>
                <a:gd name="connsiteX9" fmla="*/ 1491522 w 1721371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71" h="459698">
                  <a:moveTo>
                    <a:pt x="1491522" y="0"/>
                  </a:moveTo>
                  <a:cubicBezTo>
                    <a:pt x="1618464" y="0"/>
                    <a:pt x="1721371" y="102907"/>
                    <a:pt x="1721371" y="229849"/>
                  </a:cubicBezTo>
                  <a:cubicBezTo>
                    <a:pt x="1721371" y="356791"/>
                    <a:pt x="1618464" y="459698"/>
                    <a:pt x="1491522" y="459698"/>
                  </a:cubicBezTo>
                  <a:cubicBezTo>
                    <a:pt x="1396316" y="459698"/>
                    <a:pt x="1314629" y="401813"/>
                    <a:pt x="1279736" y="319317"/>
                  </a:cubicBezTo>
                  <a:lnTo>
                    <a:pt x="1266717" y="254833"/>
                  </a:lnTo>
                  <a:lnTo>
                    <a:pt x="0" y="254833"/>
                  </a:lnTo>
                  <a:lnTo>
                    <a:pt x="0" y="177384"/>
                  </a:lnTo>
                  <a:lnTo>
                    <a:pt x="1272265" y="177384"/>
                  </a:lnTo>
                  <a:lnTo>
                    <a:pt x="1279736" y="140381"/>
                  </a:lnTo>
                  <a:cubicBezTo>
                    <a:pt x="1314629" y="57885"/>
                    <a:pt x="1396316" y="0"/>
                    <a:pt x="1491522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97" name="Freeform 296">
              <a:extLst>
                <a:ext uri="{FF2B5EF4-FFF2-40B4-BE49-F238E27FC236}">
                  <a16:creationId xmlns:a16="http://schemas.microsoft.com/office/drawing/2014/main" id="{F3B4258B-38E8-7648-94CE-D8B943E1FE57}"/>
                </a:ext>
              </a:extLst>
            </p:cNvPr>
            <p:cNvSpPr/>
            <p:nvPr/>
          </p:nvSpPr>
          <p:spPr bwMode="auto">
            <a:xfrm rot="10800000">
              <a:off x="6741205" y="1999931"/>
              <a:ext cx="513883" cy="256941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5374 w 919397"/>
                <a:gd name="connsiteY4" fmla="*/ 257956 h 459698"/>
                <a:gd name="connsiteX5" fmla="*/ 0 w 919397"/>
                <a:gd name="connsiteY5" fmla="*/ 257956 h 459698"/>
                <a:gd name="connsiteX6" fmla="*/ 0 w 919397"/>
                <a:gd name="connsiteY6" fmla="*/ 178008 h 459698"/>
                <a:gd name="connsiteX7" fmla="*/ 470165 w 919397"/>
                <a:gd name="connsiteY7" fmla="*/ 17800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5374" y="257956"/>
                  </a:lnTo>
                  <a:lnTo>
                    <a:pt x="0" y="257956"/>
                  </a:lnTo>
                  <a:lnTo>
                    <a:pt x="0" y="178008"/>
                  </a:lnTo>
                  <a:lnTo>
                    <a:pt x="470165" y="17800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98" name="Freeform 297">
              <a:extLst>
                <a:ext uri="{FF2B5EF4-FFF2-40B4-BE49-F238E27FC236}">
                  <a16:creationId xmlns:a16="http://schemas.microsoft.com/office/drawing/2014/main" id="{5D3D7E29-56A7-2F40-8DA2-8CE1E7C98742}"/>
                </a:ext>
              </a:extLst>
            </p:cNvPr>
            <p:cNvSpPr/>
            <p:nvPr/>
          </p:nvSpPr>
          <p:spPr bwMode="auto">
            <a:xfrm rot="10800000">
              <a:off x="6738412" y="1296134"/>
              <a:ext cx="513883" cy="256941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7266 w 919397"/>
                <a:gd name="connsiteY4" fmla="*/ 267326 h 459698"/>
                <a:gd name="connsiteX5" fmla="*/ 0 w 919397"/>
                <a:gd name="connsiteY5" fmla="*/ 267326 h 459698"/>
                <a:gd name="connsiteX6" fmla="*/ 0 w 919397"/>
                <a:gd name="connsiteY6" fmla="*/ 187378 h 459698"/>
                <a:gd name="connsiteX7" fmla="*/ 468274 w 919397"/>
                <a:gd name="connsiteY7" fmla="*/ 18737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7266" y="267326"/>
                  </a:lnTo>
                  <a:lnTo>
                    <a:pt x="0" y="267326"/>
                  </a:lnTo>
                  <a:lnTo>
                    <a:pt x="0" y="187378"/>
                  </a:lnTo>
                  <a:lnTo>
                    <a:pt x="468274" y="18737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19479EE0-AD20-1A49-8294-90661D12376B}"/>
                </a:ext>
              </a:extLst>
            </p:cNvPr>
            <p:cNvSpPr/>
            <p:nvPr/>
          </p:nvSpPr>
          <p:spPr bwMode="auto">
            <a:xfrm rot="10800000">
              <a:off x="6741205" y="589545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7A153B9D-C1E9-854F-983E-0C32C34F597A}"/>
              </a:ext>
            </a:extLst>
          </p:cNvPr>
          <p:cNvGrpSpPr/>
          <p:nvPr/>
        </p:nvGrpSpPr>
        <p:grpSpPr>
          <a:xfrm>
            <a:off x="6890623" y="9648784"/>
            <a:ext cx="123965" cy="230261"/>
            <a:chOff x="7021021" y="359766"/>
            <a:chExt cx="2278505" cy="4232224"/>
          </a:xfrm>
        </p:grpSpPr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F6327A0A-9E2D-8D4B-B5F1-1AAEC85095C2}"/>
                </a:ext>
              </a:extLst>
            </p:cNvPr>
            <p:cNvSpPr/>
            <p:nvPr/>
          </p:nvSpPr>
          <p:spPr bwMode="auto">
            <a:xfrm rot="10800000">
              <a:off x="7425756" y="4132292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02" name="Freeform 301">
              <a:extLst>
                <a:ext uri="{FF2B5EF4-FFF2-40B4-BE49-F238E27FC236}">
                  <a16:creationId xmlns:a16="http://schemas.microsoft.com/office/drawing/2014/main" id="{DC92F48D-8697-9C46-B476-E444DE3681C4}"/>
                </a:ext>
              </a:extLst>
            </p:cNvPr>
            <p:cNvSpPr/>
            <p:nvPr/>
          </p:nvSpPr>
          <p:spPr bwMode="auto">
            <a:xfrm rot="10800000">
              <a:off x="7965402" y="4132292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1 h 459698"/>
                <a:gd name="connsiteX2" fmla="*/ 450619 w 924393"/>
                <a:gd name="connsiteY2" fmla="*/ 184879 h 459698"/>
                <a:gd name="connsiteX3" fmla="*/ 924393 w 924393"/>
                <a:gd name="connsiteY3" fmla="*/ 184879 h 459698"/>
                <a:gd name="connsiteX4" fmla="*/ 924393 w 924393"/>
                <a:gd name="connsiteY4" fmla="*/ 264827 h 459698"/>
                <a:gd name="connsiteX5" fmla="*/ 452637 w 924393"/>
                <a:gd name="connsiteY5" fmla="*/ 264827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1"/>
                  </a:cubicBezTo>
                  <a:lnTo>
                    <a:pt x="450619" y="184879"/>
                  </a:lnTo>
                  <a:lnTo>
                    <a:pt x="924393" y="184879"/>
                  </a:lnTo>
                  <a:lnTo>
                    <a:pt x="924393" y="264827"/>
                  </a:lnTo>
                  <a:lnTo>
                    <a:pt x="452637" y="264827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AEEC6793-BCA1-3F49-B1D9-F7EED62AA1A4}"/>
                </a:ext>
              </a:extLst>
            </p:cNvPr>
            <p:cNvSpPr/>
            <p:nvPr/>
          </p:nvSpPr>
          <p:spPr bwMode="auto">
            <a:xfrm rot="10800000">
              <a:off x="7925429" y="3507701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6EF6F4E1-CB40-E649-A6BD-5FC950CCC64C}"/>
                </a:ext>
              </a:extLst>
            </p:cNvPr>
            <p:cNvSpPr/>
            <p:nvPr/>
          </p:nvSpPr>
          <p:spPr bwMode="auto">
            <a:xfrm rot="10800000">
              <a:off x="8430097" y="2883111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B4A1288D-5571-2C4C-B0CF-50BF3BD49DBB}"/>
                </a:ext>
              </a:extLst>
            </p:cNvPr>
            <p:cNvSpPr/>
            <p:nvPr/>
          </p:nvSpPr>
          <p:spPr bwMode="auto">
            <a:xfrm rot="10800000">
              <a:off x="8839828" y="2258521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7BF363B7-9035-9A4E-A120-3D581D23D657}"/>
                </a:ext>
              </a:extLst>
            </p:cNvPr>
            <p:cNvSpPr/>
            <p:nvPr/>
          </p:nvSpPr>
          <p:spPr bwMode="auto">
            <a:xfrm rot="10800000">
              <a:off x="8430097" y="1623937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CEE75345-9340-EA4C-9CCF-B64BC45098D8}"/>
                </a:ext>
              </a:extLst>
            </p:cNvPr>
            <p:cNvSpPr/>
            <p:nvPr/>
          </p:nvSpPr>
          <p:spPr bwMode="auto">
            <a:xfrm rot="10800000">
              <a:off x="7925429" y="994350"/>
              <a:ext cx="459698" cy="4596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08" name="Freeform 307">
              <a:extLst>
                <a:ext uri="{FF2B5EF4-FFF2-40B4-BE49-F238E27FC236}">
                  <a16:creationId xmlns:a16="http://schemas.microsoft.com/office/drawing/2014/main" id="{24821703-8DBB-854A-A2F7-6FDA39BD980E}"/>
                </a:ext>
              </a:extLst>
            </p:cNvPr>
            <p:cNvSpPr/>
            <p:nvPr/>
          </p:nvSpPr>
          <p:spPr bwMode="auto">
            <a:xfrm rot="10800000">
              <a:off x="7965402" y="359766"/>
              <a:ext cx="924393" cy="459698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2 h 459698"/>
                <a:gd name="connsiteX2" fmla="*/ 451628 w 924393"/>
                <a:gd name="connsiteY2" fmla="*/ 189875 h 459698"/>
                <a:gd name="connsiteX3" fmla="*/ 924393 w 924393"/>
                <a:gd name="connsiteY3" fmla="*/ 189875 h 459698"/>
                <a:gd name="connsiteX4" fmla="*/ 924393 w 924393"/>
                <a:gd name="connsiteY4" fmla="*/ 269823 h 459698"/>
                <a:gd name="connsiteX5" fmla="*/ 451628 w 924393"/>
                <a:gd name="connsiteY5" fmla="*/ 269823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2"/>
                  </a:cubicBezTo>
                  <a:lnTo>
                    <a:pt x="451628" y="189875"/>
                  </a:lnTo>
                  <a:lnTo>
                    <a:pt x="924393" y="189875"/>
                  </a:lnTo>
                  <a:lnTo>
                    <a:pt x="924393" y="269823"/>
                  </a:lnTo>
                  <a:lnTo>
                    <a:pt x="451628" y="269823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E54C9945-6086-124B-8066-C6DF7E78930D}"/>
                </a:ext>
              </a:extLst>
            </p:cNvPr>
            <p:cNvSpPr/>
            <p:nvPr/>
          </p:nvSpPr>
          <p:spPr bwMode="auto">
            <a:xfrm rot="10800000">
              <a:off x="7021021" y="2243532"/>
              <a:ext cx="1721371" cy="459698"/>
            </a:xfrm>
            <a:custGeom>
              <a:avLst/>
              <a:gdLst>
                <a:gd name="connsiteX0" fmla="*/ 1491522 w 1721371"/>
                <a:gd name="connsiteY0" fmla="*/ 0 h 459698"/>
                <a:gd name="connsiteX1" fmla="*/ 1721371 w 1721371"/>
                <a:gd name="connsiteY1" fmla="*/ 229849 h 459698"/>
                <a:gd name="connsiteX2" fmla="*/ 1491522 w 1721371"/>
                <a:gd name="connsiteY2" fmla="*/ 459698 h 459698"/>
                <a:gd name="connsiteX3" fmla="*/ 1279736 w 1721371"/>
                <a:gd name="connsiteY3" fmla="*/ 319317 h 459698"/>
                <a:gd name="connsiteX4" fmla="*/ 1266717 w 1721371"/>
                <a:gd name="connsiteY4" fmla="*/ 254833 h 459698"/>
                <a:gd name="connsiteX5" fmla="*/ 0 w 1721371"/>
                <a:gd name="connsiteY5" fmla="*/ 254833 h 459698"/>
                <a:gd name="connsiteX6" fmla="*/ 0 w 1721371"/>
                <a:gd name="connsiteY6" fmla="*/ 177384 h 459698"/>
                <a:gd name="connsiteX7" fmla="*/ 1272265 w 1721371"/>
                <a:gd name="connsiteY7" fmla="*/ 177384 h 459698"/>
                <a:gd name="connsiteX8" fmla="*/ 1279736 w 1721371"/>
                <a:gd name="connsiteY8" fmla="*/ 140381 h 459698"/>
                <a:gd name="connsiteX9" fmla="*/ 1491522 w 1721371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71" h="459698">
                  <a:moveTo>
                    <a:pt x="1491522" y="0"/>
                  </a:moveTo>
                  <a:cubicBezTo>
                    <a:pt x="1618464" y="0"/>
                    <a:pt x="1721371" y="102907"/>
                    <a:pt x="1721371" y="229849"/>
                  </a:cubicBezTo>
                  <a:cubicBezTo>
                    <a:pt x="1721371" y="356791"/>
                    <a:pt x="1618464" y="459698"/>
                    <a:pt x="1491522" y="459698"/>
                  </a:cubicBezTo>
                  <a:cubicBezTo>
                    <a:pt x="1396316" y="459698"/>
                    <a:pt x="1314629" y="401813"/>
                    <a:pt x="1279736" y="319317"/>
                  </a:cubicBezTo>
                  <a:lnTo>
                    <a:pt x="1266717" y="254833"/>
                  </a:lnTo>
                  <a:lnTo>
                    <a:pt x="0" y="254833"/>
                  </a:lnTo>
                  <a:lnTo>
                    <a:pt x="0" y="177384"/>
                  </a:lnTo>
                  <a:lnTo>
                    <a:pt x="1272265" y="177384"/>
                  </a:lnTo>
                  <a:lnTo>
                    <a:pt x="1279736" y="140381"/>
                  </a:lnTo>
                  <a:cubicBezTo>
                    <a:pt x="1314629" y="57885"/>
                    <a:pt x="1396316" y="0"/>
                    <a:pt x="1491522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10" name="Freeform 309">
              <a:extLst>
                <a:ext uri="{FF2B5EF4-FFF2-40B4-BE49-F238E27FC236}">
                  <a16:creationId xmlns:a16="http://schemas.microsoft.com/office/drawing/2014/main" id="{72628194-6A2D-EB4F-81D1-05057553FEE8}"/>
                </a:ext>
              </a:extLst>
            </p:cNvPr>
            <p:cNvSpPr/>
            <p:nvPr/>
          </p:nvSpPr>
          <p:spPr bwMode="auto">
            <a:xfrm rot="10800000">
              <a:off x="7425756" y="2883111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5374 w 919397"/>
                <a:gd name="connsiteY4" fmla="*/ 257956 h 459698"/>
                <a:gd name="connsiteX5" fmla="*/ 0 w 919397"/>
                <a:gd name="connsiteY5" fmla="*/ 257956 h 459698"/>
                <a:gd name="connsiteX6" fmla="*/ 0 w 919397"/>
                <a:gd name="connsiteY6" fmla="*/ 178008 h 459698"/>
                <a:gd name="connsiteX7" fmla="*/ 470165 w 919397"/>
                <a:gd name="connsiteY7" fmla="*/ 17800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5374" y="257956"/>
                  </a:lnTo>
                  <a:lnTo>
                    <a:pt x="0" y="257956"/>
                  </a:lnTo>
                  <a:lnTo>
                    <a:pt x="0" y="178008"/>
                  </a:lnTo>
                  <a:lnTo>
                    <a:pt x="470165" y="17800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11" name="Freeform 310">
              <a:extLst>
                <a:ext uri="{FF2B5EF4-FFF2-40B4-BE49-F238E27FC236}">
                  <a16:creationId xmlns:a16="http://schemas.microsoft.com/office/drawing/2014/main" id="{F111D89D-A3FB-D74E-A702-69282AD9E97E}"/>
                </a:ext>
              </a:extLst>
            </p:cNvPr>
            <p:cNvSpPr/>
            <p:nvPr/>
          </p:nvSpPr>
          <p:spPr bwMode="auto">
            <a:xfrm rot="10800000">
              <a:off x="7420759" y="1623937"/>
              <a:ext cx="919397" cy="459698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7266 w 919397"/>
                <a:gd name="connsiteY4" fmla="*/ 267326 h 459698"/>
                <a:gd name="connsiteX5" fmla="*/ 0 w 919397"/>
                <a:gd name="connsiteY5" fmla="*/ 267326 h 459698"/>
                <a:gd name="connsiteX6" fmla="*/ 0 w 919397"/>
                <a:gd name="connsiteY6" fmla="*/ 187378 h 459698"/>
                <a:gd name="connsiteX7" fmla="*/ 468274 w 919397"/>
                <a:gd name="connsiteY7" fmla="*/ 18737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7266" y="267326"/>
                  </a:lnTo>
                  <a:lnTo>
                    <a:pt x="0" y="267326"/>
                  </a:lnTo>
                  <a:lnTo>
                    <a:pt x="0" y="187378"/>
                  </a:lnTo>
                  <a:lnTo>
                    <a:pt x="468274" y="18737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45FDBC45-2E3C-A742-8C7F-CFFCDCB13C70}"/>
                </a:ext>
              </a:extLst>
            </p:cNvPr>
            <p:cNvSpPr/>
            <p:nvPr/>
          </p:nvSpPr>
          <p:spPr bwMode="auto">
            <a:xfrm rot="10800000">
              <a:off x="7425756" y="359766"/>
              <a:ext cx="459698" cy="4596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2B9CF486-2F47-764A-83E8-E8FBECEF7532}"/>
              </a:ext>
            </a:extLst>
          </p:cNvPr>
          <p:cNvGrpSpPr/>
          <p:nvPr/>
        </p:nvGrpSpPr>
        <p:grpSpPr>
          <a:xfrm>
            <a:off x="7658162" y="10275446"/>
            <a:ext cx="123965" cy="230261"/>
            <a:chOff x="6514984" y="589545"/>
            <a:chExt cx="1273537" cy="2365538"/>
          </a:xfrm>
        </p:grpSpPr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3C365251-2E77-2141-AC43-644F61C53E62}"/>
                </a:ext>
              </a:extLst>
            </p:cNvPr>
            <p:cNvSpPr/>
            <p:nvPr/>
          </p:nvSpPr>
          <p:spPr bwMode="auto">
            <a:xfrm rot="10800000">
              <a:off x="6741205" y="2698142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15" name="Freeform 314">
              <a:extLst>
                <a:ext uri="{FF2B5EF4-FFF2-40B4-BE49-F238E27FC236}">
                  <a16:creationId xmlns:a16="http://schemas.microsoft.com/office/drawing/2014/main" id="{333F752B-5065-1D43-88A5-C5ABA342B5A3}"/>
                </a:ext>
              </a:extLst>
            </p:cNvPr>
            <p:cNvSpPr/>
            <p:nvPr/>
          </p:nvSpPr>
          <p:spPr bwMode="auto">
            <a:xfrm rot="10800000">
              <a:off x="7042832" y="2698142"/>
              <a:ext cx="516676" cy="256941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1 h 459698"/>
                <a:gd name="connsiteX2" fmla="*/ 450619 w 924393"/>
                <a:gd name="connsiteY2" fmla="*/ 184879 h 459698"/>
                <a:gd name="connsiteX3" fmla="*/ 924393 w 924393"/>
                <a:gd name="connsiteY3" fmla="*/ 184879 h 459698"/>
                <a:gd name="connsiteX4" fmla="*/ 924393 w 924393"/>
                <a:gd name="connsiteY4" fmla="*/ 264827 h 459698"/>
                <a:gd name="connsiteX5" fmla="*/ 452637 w 924393"/>
                <a:gd name="connsiteY5" fmla="*/ 264827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1"/>
                  </a:cubicBezTo>
                  <a:lnTo>
                    <a:pt x="450619" y="184879"/>
                  </a:lnTo>
                  <a:lnTo>
                    <a:pt x="924393" y="184879"/>
                  </a:lnTo>
                  <a:lnTo>
                    <a:pt x="924393" y="264827"/>
                  </a:lnTo>
                  <a:lnTo>
                    <a:pt x="452637" y="264827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F3A0C162-2FA3-D341-B621-C04DCF2361A6}"/>
                </a:ext>
              </a:extLst>
            </p:cNvPr>
            <p:cNvSpPr/>
            <p:nvPr/>
          </p:nvSpPr>
          <p:spPr bwMode="auto">
            <a:xfrm rot="10800000">
              <a:off x="7020490" y="2349036"/>
              <a:ext cx="256941" cy="25694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8C03072A-5F99-7346-9BB4-F1EA572D2FC1}"/>
                </a:ext>
              </a:extLst>
            </p:cNvPr>
            <p:cNvSpPr/>
            <p:nvPr/>
          </p:nvSpPr>
          <p:spPr bwMode="auto">
            <a:xfrm rot="10800000">
              <a:off x="7302566" y="1999931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DCCE9903-C2D0-0C4E-B911-024D09A458B1}"/>
                </a:ext>
              </a:extLst>
            </p:cNvPr>
            <p:cNvSpPr/>
            <p:nvPr/>
          </p:nvSpPr>
          <p:spPr bwMode="auto">
            <a:xfrm rot="10800000">
              <a:off x="7531580" y="1650826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7A125E4B-4F20-D945-B42D-3A78BA714075}"/>
                </a:ext>
              </a:extLst>
            </p:cNvPr>
            <p:cNvSpPr/>
            <p:nvPr/>
          </p:nvSpPr>
          <p:spPr bwMode="auto">
            <a:xfrm rot="10800000">
              <a:off x="7302566" y="1296134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3079C835-F754-A042-9300-40F635CE2F2A}"/>
                </a:ext>
              </a:extLst>
            </p:cNvPr>
            <p:cNvSpPr/>
            <p:nvPr/>
          </p:nvSpPr>
          <p:spPr bwMode="auto">
            <a:xfrm rot="10800000">
              <a:off x="7020490" y="944236"/>
              <a:ext cx="256941" cy="25694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21" name="Freeform 320">
              <a:extLst>
                <a:ext uri="{FF2B5EF4-FFF2-40B4-BE49-F238E27FC236}">
                  <a16:creationId xmlns:a16="http://schemas.microsoft.com/office/drawing/2014/main" id="{046D60AB-DEC3-294C-A4A6-CC761BC6D993}"/>
                </a:ext>
              </a:extLst>
            </p:cNvPr>
            <p:cNvSpPr/>
            <p:nvPr/>
          </p:nvSpPr>
          <p:spPr bwMode="auto">
            <a:xfrm rot="10800000">
              <a:off x="7042832" y="589545"/>
              <a:ext cx="516676" cy="256941"/>
            </a:xfrm>
            <a:custGeom>
              <a:avLst/>
              <a:gdLst>
                <a:gd name="connsiteX0" fmla="*/ 229849 w 924393"/>
                <a:gd name="connsiteY0" fmla="*/ 0 h 459698"/>
                <a:gd name="connsiteX1" fmla="*/ 441636 w 924393"/>
                <a:gd name="connsiteY1" fmla="*/ 140382 h 459698"/>
                <a:gd name="connsiteX2" fmla="*/ 451628 w 924393"/>
                <a:gd name="connsiteY2" fmla="*/ 189875 h 459698"/>
                <a:gd name="connsiteX3" fmla="*/ 924393 w 924393"/>
                <a:gd name="connsiteY3" fmla="*/ 189875 h 459698"/>
                <a:gd name="connsiteX4" fmla="*/ 924393 w 924393"/>
                <a:gd name="connsiteY4" fmla="*/ 269823 h 459698"/>
                <a:gd name="connsiteX5" fmla="*/ 451628 w 924393"/>
                <a:gd name="connsiteY5" fmla="*/ 269823 h 459698"/>
                <a:gd name="connsiteX6" fmla="*/ 441636 w 924393"/>
                <a:gd name="connsiteY6" fmla="*/ 319317 h 459698"/>
                <a:gd name="connsiteX7" fmla="*/ 229849 w 924393"/>
                <a:gd name="connsiteY7" fmla="*/ 459698 h 459698"/>
                <a:gd name="connsiteX8" fmla="*/ 0 w 924393"/>
                <a:gd name="connsiteY8" fmla="*/ 229849 h 459698"/>
                <a:gd name="connsiteX9" fmla="*/ 229849 w 924393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393" h="459698">
                  <a:moveTo>
                    <a:pt x="229849" y="0"/>
                  </a:moveTo>
                  <a:cubicBezTo>
                    <a:pt x="325056" y="0"/>
                    <a:pt x="406743" y="57885"/>
                    <a:pt x="441636" y="140382"/>
                  </a:cubicBezTo>
                  <a:lnTo>
                    <a:pt x="451628" y="189875"/>
                  </a:lnTo>
                  <a:lnTo>
                    <a:pt x="924393" y="189875"/>
                  </a:lnTo>
                  <a:lnTo>
                    <a:pt x="924393" y="269823"/>
                  </a:lnTo>
                  <a:lnTo>
                    <a:pt x="451628" y="269823"/>
                  </a:lnTo>
                  <a:lnTo>
                    <a:pt x="441636" y="319317"/>
                  </a:lnTo>
                  <a:cubicBezTo>
                    <a:pt x="406743" y="401813"/>
                    <a:pt x="325056" y="459698"/>
                    <a:pt x="229849" y="459698"/>
                  </a:cubicBezTo>
                  <a:cubicBezTo>
                    <a:pt x="102907" y="459698"/>
                    <a:pt x="0" y="356791"/>
                    <a:pt x="0" y="229849"/>
                  </a:cubicBezTo>
                  <a:cubicBezTo>
                    <a:pt x="0" y="102907"/>
                    <a:pt x="102907" y="0"/>
                    <a:pt x="22984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22" name="Freeform 321">
              <a:extLst>
                <a:ext uri="{FF2B5EF4-FFF2-40B4-BE49-F238E27FC236}">
                  <a16:creationId xmlns:a16="http://schemas.microsoft.com/office/drawing/2014/main" id="{4396745E-50A2-8647-8820-AF3251593803}"/>
                </a:ext>
              </a:extLst>
            </p:cNvPr>
            <p:cNvSpPr/>
            <p:nvPr/>
          </p:nvSpPr>
          <p:spPr bwMode="auto">
            <a:xfrm rot="10800000">
              <a:off x="6514984" y="1642448"/>
              <a:ext cx="962135" cy="256941"/>
            </a:xfrm>
            <a:custGeom>
              <a:avLst/>
              <a:gdLst>
                <a:gd name="connsiteX0" fmla="*/ 1491522 w 1721371"/>
                <a:gd name="connsiteY0" fmla="*/ 0 h 459698"/>
                <a:gd name="connsiteX1" fmla="*/ 1721371 w 1721371"/>
                <a:gd name="connsiteY1" fmla="*/ 229849 h 459698"/>
                <a:gd name="connsiteX2" fmla="*/ 1491522 w 1721371"/>
                <a:gd name="connsiteY2" fmla="*/ 459698 h 459698"/>
                <a:gd name="connsiteX3" fmla="*/ 1279736 w 1721371"/>
                <a:gd name="connsiteY3" fmla="*/ 319317 h 459698"/>
                <a:gd name="connsiteX4" fmla="*/ 1266717 w 1721371"/>
                <a:gd name="connsiteY4" fmla="*/ 254833 h 459698"/>
                <a:gd name="connsiteX5" fmla="*/ 0 w 1721371"/>
                <a:gd name="connsiteY5" fmla="*/ 254833 h 459698"/>
                <a:gd name="connsiteX6" fmla="*/ 0 w 1721371"/>
                <a:gd name="connsiteY6" fmla="*/ 177384 h 459698"/>
                <a:gd name="connsiteX7" fmla="*/ 1272265 w 1721371"/>
                <a:gd name="connsiteY7" fmla="*/ 177384 h 459698"/>
                <a:gd name="connsiteX8" fmla="*/ 1279736 w 1721371"/>
                <a:gd name="connsiteY8" fmla="*/ 140381 h 459698"/>
                <a:gd name="connsiteX9" fmla="*/ 1491522 w 1721371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71" h="459698">
                  <a:moveTo>
                    <a:pt x="1491522" y="0"/>
                  </a:moveTo>
                  <a:cubicBezTo>
                    <a:pt x="1618464" y="0"/>
                    <a:pt x="1721371" y="102907"/>
                    <a:pt x="1721371" y="229849"/>
                  </a:cubicBezTo>
                  <a:cubicBezTo>
                    <a:pt x="1721371" y="356791"/>
                    <a:pt x="1618464" y="459698"/>
                    <a:pt x="1491522" y="459698"/>
                  </a:cubicBezTo>
                  <a:cubicBezTo>
                    <a:pt x="1396316" y="459698"/>
                    <a:pt x="1314629" y="401813"/>
                    <a:pt x="1279736" y="319317"/>
                  </a:cubicBezTo>
                  <a:lnTo>
                    <a:pt x="1266717" y="254833"/>
                  </a:lnTo>
                  <a:lnTo>
                    <a:pt x="0" y="254833"/>
                  </a:lnTo>
                  <a:lnTo>
                    <a:pt x="0" y="177384"/>
                  </a:lnTo>
                  <a:lnTo>
                    <a:pt x="1272265" y="177384"/>
                  </a:lnTo>
                  <a:lnTo>
                    <a:pt x="1279736" y="140381"/>
                  </a:lnTo>
                  <a:cubicBezTo>
                    <a:pt x="1314629" y="57885"/>
                    <a:pt x="1396316" y="0"/>
                    <a:pt x="1491522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23" name="Freeform 322">
              <a:extLst>
                <a:ext uri="{FF2B5EF4-FFF2-40B4-BE49-F238E27FC236}">
                  <a16:creationId xmlns:a16="http://schemas.microsoft.com/office/drawing/2014/main" id="{25B5BFBD-EA7B-7842-94F5-8C908FE46A79}"/>
                </a:ext>
              </a:extLst>
            </p:cNvPr>
            <p:cNvSpPr/>
            <p:nvPr/>
          </p:nvSpPr>
          <p:spPr bwMode="auto">
            <a:xfrm rot="10800000">
              <a:off x="6741205" y="1999931"/>
              <a:ext cx="513883" cy="256941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5374 w 919397"/>
                <a:gd name="connsiteY4" fmla="*/ 257956 h 459698"/>
                <a:gd name="connsiteX5" fmla="*/ 0 w 919397"/>
                <a:gd name="connsiteY5" fmla="*/ 257956 h 459698"/>
                <a:gd name="connsiteX6" fmla="*/ 0 w 919397"/>
                <a:gd name="connsiteY6" fmla="*/ 178008 h 459698"/>
                <a:gd name="connsiteX7" fmla="*/ 470165 w 919397"/>
                <a:gd name="connsiteY7" fmla="*/ 17800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5374" y="257956"/>
                  </a:lnTo>
                  <a:lnTo>
                    <a:pt x="0" y="257956"/>
                  </a:lnTo>
                  <a:lnTo>
                    <a:pt x="0" y="178008"/>
                  </a:lnTo>
                  <a:lnTo>
                    <a:pt x="470165" y="17800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24" name="Freeform 323">
              <a:extLst>
                <a:ext uri="{FF2B5EF4-FFF2-40B4-BE49-F238E27FC236}">
                  <a16:creationId xmlns:a16="http://schemas.microsoft.com/office/drawing/2014/main" id="{21688A8C-BDE8-344F-8206-27775A6C9177}"/>
                </a:ext>
              </a:extLst>
            </p:cNvPr>
            <p:cNvSpPr/>
            <p:nvPr/>
          </p:nvSpPr>
          <p:spPr bwMode="auto">
            <a:xfrm rot="10800000">
              <a:off x="6738412" y="1296134"/>
              <a:ext cx="513883" cy="256941"/>
            </a:xfrm>
            <a:custGeom>
              <a:avLst/>
              <a:gdLst>
                <a:gd name="connsiteX0" fmla="*/ 689548 w 919397"/>
                <a:gd name="connsiteY0" fmla="*/ 0 h 459698"/>
                <a:gd name="connsiteX1" fmla="*/ 919397 w 919397"/>
                <a:gd name="connsiteY1" fmla="*/ 229849 h 459698"/>
                <a:gd name="connsiteX2" fmla="*/ 689548 w 919397"/>
                <a:gd name="connsiteY2" fmla="*/ 459698 h 459698"/>
                <a:gd name="connsiteX3" fmla="*/ 477762 w 919397"/>
                <a:gd name="connsiteY3" fmla="*/ 319317 h 459698"/>
                <a:gd name="connsiteX4" fmla="*/ 467266 w 919397"/>
                <a:gd name="connsiteY4" fmla="*/ 267326 h 459698"/>
                <a:gd name="connsiteX5" fmla="*/ 0 w 919397"/>
                <a:gd name="connsiteY5" fmla="*/ 267326 h 459698"/>
                <a:gd name="connsiteX6" fmla="*/ 0 w 919397"/>
                <a:gd name="connsiteY6" fmla="*/ 187378 h 459698"/>
                <a:gd name="connsiteX7" fmla="*/ 468274 w 919397"/>
                <a:gd name="connsiteY7" fmla="*/ 187378 h 459698"/>
                <a:gd name="connsiteX8" fmla="*/ 477762 w 919397"/>
                <a:gd name="connsiteY8" fmla="*/ 140381 h 459698"/>
                <a:gd name="connsiteX9" fmla="*/ 689548 w 919397"/>
                <a:gd name="connsiteY9" fmla="*/ 0 h 45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9397" h="459698">
                  <a:moveTo>
                    <a:pt x="689548" y="0"/>
                  </a:moveTo>
                  <a:cubicBezTo>
                    <a:pt x="816490" y="0"/>
                    <a:pt x="919397" y="102907"/>
                    <a:pt x="919397" y="229849"/>
                  </a:cubicBezTo>
                  <a:cubicBezTo>
                    <a:pt x="919397" y="356791"/>
                    <a:pt x="816490" y="459698"/>
                    <a:pt x="689548" y="459698"/>
                  </a:cubicBezTo>
                  <a:cubicBezTo>
                    <a:pt x="594342" y="459698"/>
                    <a:pt x="512655" y="401813"/>
                    <a:pt x="477762" y="319317"/>
                  </a:cubicBezTo>
                  <a:lnTo>
                    <a:pt x="467266" y="267326"/>
                  </a:lnTo>
                  <a:lnTo>
                    <a:pt x="0" y="267326"/>
                  </a:lnTo>
                  <a:lnTo>
                    <a:pt x="0" y="187378"/>
                  </a:lnTo>
                  <a:lnTo>
                    <a:pt x="468274" y="187378"/>
                  </a:lnTo>
                  <a:lnTo>
                    <a:pt x="477762" y="140381"/>
                  </a:lnTo>
                  <a:cubicBezTo>
                    <a:pt x="512655" y="57885"/>
                    <a:pt x="594342" y="0"/>
                    <a:pt x="68954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2457FF8F-17C2-A748-9EEC-C1142654AE65}"/>
                </a:ext>
              </a:extLst>
            </p:cNvPr>
            <p:cNvSpPr/>
            <p:nvPr/>
          </p:nvSpPr>
          <p:spPr bwMode="auto">
            <a:xfrm rot="10800000">
              <a:off x="6741205" y="589545"/>
              <a:ext cx="256941" cy="2569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/>
              <a:endParaRPr lang="en-US" sz="4800" kern="0">
                <a:solidFill>
                  <a:srgbClr val="58585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13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750172" y="6728615"/>
            <a:ext cx="6711603" cy="3427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3038" indent="-173038">
              <a:spcAft>
                <a:spcPts val="1200"/>
              </a:spcAft>
              <a:buFont typeface="Arial" charset="0"/>
              <a:buChar char="•"/>
              <a:defRPr sz="1000">
                <a:solidFill>
                  <a:srgbClr val="222222"/>
                </a:solidFill>
              </a:defRPr>
            </a:lvl1pPr>
          </a:lstStyle>
          <a:p>
            <a:pPr defTabSz="1828823" eaLnBrk="1" fontAlgn="auto" hangingPunct="1">
              <a:spcBef>
                <a:spcPts val="0"/>
              </a:spcBef>
            </a:pPr>
            <a:r>
              <a:rPr lang="en-US" sz="2667" dirty="0">
                <a:latin typeface="Proxima Nova"/>
                <a:ea typeface="Proxima Nova"/>
                <a:cs typeface="Proxima Nova"/>
              </a:rPr>
              <a:t>Visual depiction of performance path</a:t>
            </a:r>
          </a:p>
          <a:p>
            <a:pPr defTabSz="1828823" eaLnBrk="1" fontAlgn="auto" hangingPunct="1">
              <a:spcBef>
                <a:spcPts val="0"/>
              </a:spcBef>
            </a:pPr>
            <a:r>
              <a:rPr lang="en-US" sz="2667" dirty="0">
                <a:latin typeface="Proxima Nova"/>
                <a:ea typeface="Proxima Nova"/>
                <a:cs typeface="Proxima Nova"/>
              </a:rPr>
              <a:t>Quickly identify top VMs with latency issues</a:t>
            </a:r>
          </a:p>
          <a:p>
            <a:pPr defTabSz="1828823" eaLnBrk="1" fontAlgn="auto" hangingPunct="1">
              <a:spcBef>
                <a:spcPts val="0"/>
              </a:spcBef>
            </a:pPr>
            <a:r>
              <a:rPr lang="en-US" sz="2667" dirty="0">
                <a:latin typeface="Proxima Nova"/>
                <a:ea typeface="Proxima Nova"/>
                <a:cs typeface="Proxima Nova"/>
              </a:rPr>
              <a:t>Find the problematic VM quickly correlated with a volume</a:t>
            </a:r>
          </a:p>
          <a:p>
            <a:pPr defTabSz="1828823" eaLnBrk="1" fontAlgn="auto" hangingPunct="1">
              <a:spcBef>
                <a:spcPts val="0"/>
              </a:spcBef>
            </a:pPr>
            <a:r>
              <a:rPr lang="en-US" sz="2667" dirty="0">
                <a:latin typeface="Proxima Nova"/>
                <a:ea typeface="Proxima Nova"/>
                <a:cs typeface="Proxima Nova"/>
              </a:rPr>
              <a:t>Get complete visibility of latency, bandwidth, and IOPS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465707" y="628995"/>
            <a:ext cx="17752709" cy="14772757"/>
            <a:chOff x="-549640" y="235873"/>
            <a:chExt cx="6657266" cy="55397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49640" y="509667"/>
              <a:ext cx="6653499" cy="526599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45873" y="235873"/>
              <a:ext cx="6653499" cy="29015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6502817" y="3702888"/>
            <a:ext cx="6808274" cy="1241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8288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467">
                <a:solidFill>
                  <a:srgbClr val="FE5000"/>
                </a:solidFill>
                <a:latin typeface="Proxima Nova Black"/>
                <a:ea typeface="Proxima Nova"/>
                <a:cs typeface="Proxima Nova"/>
              </a:rPr>
              <a:t>VM VISIBILITY</a:t>
            </a:r>
            <a:endParaRPr lang="en-US" sz="7467" dirty="0">
              <a:solidFill>
                <a:srgbClr val="FE5000"/>
              </a:solidFill>
              <a:latin typeface="Proxima Nova Black"/>
              <a:ea typeface="Proxima Nova"/>
              <a:cs typeface="Proxima Nova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5749683" y="5164539"/>
            <a:ext cx="8314539" cy="1066800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i="0" kern="120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1pPr>
            <a:lvl2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2pPr>
            <a:lvl3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3pPr>
            <a:lvl4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4pPr>
            <a:lvl5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5pPr>
            <a:lvl6pPr marL="17145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6pPr>
            <a:lvl7pPr marL="34290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7pPr>
            <a:lvl8pPr marL="51435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8pPr>
            <a:lvl9pPr marL="68580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3467" dirty="0">
                <a:solidFill>
                  <a:srgbClr val="585858"/>
                </a:solidFill>
                <a:latin typeface="Proxima Nova Light"/>
                <a:cs typeface="Proxima Nova Light"/>
              </a:rPr>
              <a:t>SEE VM-LEVEL PERFORMANCE TO TROUBLESHOOT ISSUES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365059" y="1775611"/>
            <a:ext cx="5816000" cy="1066800"/>
          </a:xfrm>
          <a:prstGeom prst="rect">
            <a:avLst/>
          </a:prstGeom>
        </p:spPr>
        <p:txBody>
          <a:bodyPr lIns="0" rIns="0">
            <a:normAutofit fontScale="97500"/>
          </a:bodyPr>
          <a:lstStyle>
            <a:lvl1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i="0" kern="1200">
                <a:solidFill>
                  <a:schemeClr val="accent1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1pPr>
            <a:lvl2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2pPr>
            <a:lvl3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3pPr>
            <a:lvl4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4pPr>
            <a:lvl5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5pPr>
            <a:lvl6pPr marL="17145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6pPr>
            <a:lvl7pPr marL="34290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7pPr>
            <a:lvl8pPr marL="51435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8pPr>
            <a:lvl9pPr marL="68580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9pPr>
          </a:lstStyle>
          <a:p>
            <a:pPr algn="ctr"/>
            <a:r>
              <a:rPr lang="en-US" sz="4267" dirty="0">
                <a:solidFill>
                  <a:srgbClr val="585858">
                    <a:lumMod val="60000"/>
                    <a:lumOff val="40000"/>
                  </a:srgbClr>
                </a:solidFill>
                <a:latin typeface="Proxima Nova Light"/>
                <a:cs typeface="Proxima Nova Light"/>
              </a:rPr>
              <a:t>INTRODUCING</a:t>
            </a:r>
            <a:endParaRPr lang="en-US" sz="4800" dirty="0">
              <a:solidFill>
                <a:srgbClr val="585858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6601" y="1730275"/>
            <a:ext cx="1253560" cy="7602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7220" y="2718696"/>
            <a:ext cx="3216861" cy="814939"/>
          </a:xfrm>
          <a:prstGeom prst="rect">
            <a:avLst/>
          </a:prstGeom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7CD5469F-0B76-6E4C-BA14-9F9B16D03A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0403" y="1558861"/>
            <a:ext cx="15287637" cy="818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32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16497" y="4687946"/>
            <a:ext cx="20033364" cy="1196019"/>
          </a:xfrm>
        </p:spPr>
        <p:txBody>
          <a:bodyPr/>
          <a:lstStyle/>
          <a:p>
            <a:pPr>
              <a:lnSpc>
                <a:spcPct val="85000"/>
              </a:lnSpc>
              <a:buNone/>
            </a:pPr>
            <a:r>
              <a:rPr lang="en-US" sz="7200" kern="0" dirty="0">
                <a:ln w="28575">
                  <a:noFill/>
                  <a:miter lim="800000"/>
                </a:ln>
                <a:solidFill>
                  <a:srgbClr val="F76129"/>
                </a:solidFill>
              </a:rPr>
              <a:t>NO TIME for DOWNTIME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Founding Vision</a:t>
            </a:r>
            <a:br>
              <a:rPr lang="en-US" dirty="0"/>
            </a:br>
            <a:r>
              <a:rPr lang="en-US" dirty="0"/>
              <a:t>DISRUPTING THE STORAGE MARKET</a:t>
            </a:r>
          </a:p>
        </p:txBody>
      </p:sp>
      <p:sp>
        <p:nvSpPr>
          <p:cNvPr id="57" name="Content Placeholder 3">
            <a:extLst>
              <a:ext uri="{FF2B5EF4-FFF2-40B4-BE49-F238E27FC236}">
                <a16:creationId xmlns:a16="http://schemas.microsoft.com/office/drawing/2014/main" id="{D833E764-A0B4-4F46-8673-74DF23E90416}"/>
              </a:ext>
            </a:extLst>
          </p:cNvPr>
          <p:cNvSpPr txBox="1">
            <a:spLocks/>
          </p:cNvSpPr>
          <p:nvPr/>
        </p:nvSpPr>
        <p:spPr>
          <a:xfrm>
            <a:off x="1216497" y="6331215"/>
            <a:ext cx="20033364" cy="11960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23" rtl="0" eaLnBrk="0" fontAlgn="base" hangingPunct="0">
              <a:lnSpc>
                <a:spcPct val="100000"/>
              </a:lnSpc>
              <a:spcBef>
                <a:spcPts val="3600"/>
              </a:spcBef>
              <a:spcAft>
                <a:spcPct val="0"/>
              </a:spcAft>
              <a:buSzPct val="100000"/>
              <a:buChar char="​"/>
              <a:defRPr sz="4000" kern="1200">
                <a:solidFill>
                  <a:srgbClr val="222222"/>
                </a:solidFill>
                <a:latin typeface="+mn-lt"/>
                <a:ea typeface="+mn-ea"/>
                <a:cs typeface="+mn-cs"/>
                <a:sym typeface="Proxima Nova" charset="0"/>
              </a:defRPr>
            </a:lvl1pPr>
            <a:lvl2pPr marL="685809" indent="-342906" algn="l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Char char="•"/>
              <a:defRPr sz="4000" kern="1200">
                <a:solidFill>
                  <a:srgbClr val="222222"/>
                </a:solidFill>
                <a:latin typeface="+mn-lt"/>
                <a:ea typeface="+mn-ea"/>
                <a:cs typeface="+mn-cs"/>
                <a:sym typeface="Proxima Nova" charset="0"/>
              </a:defRPr>
            </a:lvl2pPr>
            <a:lvl3pPr marL="685809" indent="-342906" algn="l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Char char="•"/>
              <a:defRPr sz="4000" kern="1200">
                <a:solidFill>
                  <a:srgbClr val="222222"/>
                </a:solidFill>
                <a:latin typeface="+mn-lt"/>
                <a:ea typeface="+mn-ea"/>
                <a:cs typeface="+mn-cs"/>
                <a:sym typeface="Proxima Nova" charset="0"/>
              </a:defRPr>
            </a:lvl3pPr>
            <a:lvl4pPr marL="1066813" indent="-381005" algn="l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Char char="•"/>
              <a:defRPr sz="4000" kern="1200">
                <a:solidFill>
                  <a:srgbClr val="222222"/>
                </a:solidFill>
                <a:latin typeface="+mn-lt"/>
                <a:ea typeface="+mn-ea"/>
                <a:cs typeface="+mn-cs"/>
                <a:sym typeface="Proxima Nova" charset="0"/>
              </a:defRPr>
            </a:lvl4pPr>
            <a:lvl5pPr marL="1066813" indent="-381005" algn="l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Char char="•"/>
              <a:defRPr sz="4000" kern="1200">
                <a:solidFill>
                  <a:srgbClr val="222222"/>
                </a:solidFill>
                <a:latin typeface="+mn-lt"/>
                <a:ea typeface="+mn-ea"/>
                <a:cs typeface="+mn-cs"/>
                <a:sym typeface="Proxima Nova" charset="0"/>
              </a:defRPr>
            </a:lvl5pPr>
            <a:lvl6pPr marL="2514631" indent="-228603" algn="l" defTabSz="914411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3" algn="l" defTabSz="914411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buFontTx/>
              <a:buNone/>
            </a:pPr>
            <a:r>
              <a:rPr lang="en-US" sz="7200" kern="0" dirty="0">
                <a:ln w="28575">
                  <a:noFill/>
                  <a:miter lim="800000"/>
                </a:ln>
                <a:solidFill>
                  <a:srgbClr val="F76129"/>
                </a:solidFill>
              </a:rPr>
              <a:t>NO </a:t>
            </a:r>
            <a:r>
              <a:rPr lang="en-US" sz="7200" b="1" kern="0" dirty="0">
                <a:ln w="28575">
                  <a:noFill/>
                  <a:miter lim="800000"/>
                </a:ln>
                <a:solidFill>
                  <a:srgbClr val="F76129"/>
                </a:solidFill>
              </a:rPr>
              <a:t>PLANNED</a:t>
            </a:r>
            <a:r>
              <a:rPr lang="en-US" sz="7200" kern="0" dirty="0">
                <a:ln w="28575">
                  <a:noFill/>
                  <a:miter lim="800000"/>
                </a:ln>
                <a:solidFill>
                  <a:srgbClr val="F76129"/>
                </a:solidFill>
              </a:rPr>
              <a:t> DOWNTIME </a:t>
            </a:r>
          </a:p>
        </p:txBody>
      </p:sp>
      <p:sp>
        <p:nvSpPr>
          <p:cNvPr id="58" name="Content Placeholder 3">
            <a:extLst>
              <a:ext uri="{FF2B5EF4-FFF2-40B4-BE49-F238E27FC236}">
                <a16:creationId xmlns:a16="http://schemas.microsoft.com/office/drawing/2014/main" id="{D23B8DC6-01A6-B941-A365-F243CDF81782}"/>
              </a:ext>
            </a:extLst>
          </p:cNvPr>
          <p:cNvSpPr txBox="1">
            <a:spLocks/>
          </p:cNvSpPr>
          <p:nvPr/>
        </p:nvSpPr>
        <p:spPr>
          <a:xfrm>
            <a:off x="1216497" y="7974484"/>
            <a:ext cx="20033364" cy="11960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23" rtl="0" eaLnBrk="0" fontAlgn="base" hangingPunct="0">
              <a:lnSpc>
                <a:spcPct val="100000"/>
              </a:lnSpc>
              <a:spcBef>
                <a:spcPts val="3600"/>
              </a:spcBef>
              <a:spcAft>
                <a:spcPct val="0"/>
              </a:spcAft>
              <a:buSzPct val="100000"/>
              <a:buChar char="​"/>
              <a:defRPr sz="4000" kern="1200">
                <a:solidFill>
                  <a:srgbClr val="222222"/>
                </a:solidFill>
                <a:latin typeface="+mn-lt"/>
                <a:ea typeface="+mn-ea"/>
                <a:cs typeface="+mn-cs"/>
                <a:sym typeface="Proxima Nova" charset="0"/>
              </a:defRPr>
            </a:lvl1pPr>
            <a:lvl2pPr marL="685809" indent="-342906" algn="l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Char char="•"/>
              <a:defRPr sz="4000" kern="1200">
                <a:solidFill>
                  <a:srgbClr val="222222"/>
                </a:solidFill>
                <a:latin typeface="+mn-lt"/>
                <a:ea typeface="+mn-ea"/>
                <a:cs typeface="+mn-cs"/>
                <a:sym typeface="Proxima Nova" charset="0"/>
              </a:defRPr>
            </a:lvl2pPr>
            <a:lvl3pPr marL="685809" indent="-342906" algn="l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Char char="•"/>
              <a:defRPr sz="4000" kern="1200">
                <a:solidFill>
                  <a:srgbClr val="222222"/>
                </a:solidFill>
                <a:latin typeface="+mn-lt"/>
                <a:ea typeface="+mn-ea"/>
                <a:cs typeface="+mn-cs"/>
                <a:sym typeface="Proxima Nova" charset="0"/>
              </a:defRPr>
            </a:lvl3pPr>
            <a:lvl4pPr marL="1066813" indent="-381005" algn="l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Char char="•"/>
              <a:defRPr sz="4000" kern="1200">
                <a:solidFill>
                  <a:srgbClr val="222222"/>
                </a:solidFill>
                <a:latin typeface="+mn-lt"/>
                <a:ea typeface="+mn-ea"/>
                <a:cs typeface="+mn-cs"/>
                <a:sym typeface="Proxima Nova" charset="0"/>
              </a:defRPr>
            </a:lvl4pPr>
            <a:lvl5pPr marL="1066813" indent="-381005" algn="l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Char char="•"/>
              <a:defRPr sz="4000" kern="1200">
                <a:solidFill>
                  <a:srgbClr val="222222"/>
                </a:solidFill>
                <a:latin typeface="+mn-lt"/>
                <a:ea typeface="+mn-ea"/>
                <a:cs typeface="+mn-cs"/>
                <a:sym typeface="Proxima Nova" charset="0"/>
              </a:defRPr>
            </a:lvl5pPr>
            <a:lvl6pPr marL="2514631" indent="-228603" algn="l" defTabSz="914411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3" algn="l" defTabSz="914411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buFontTx/>
              <a:buNone/>
            </a:pPr>
            <a:r>
              <a:rPr lang="en-US" sz="7200" kern="0" dirty="0">
                <a:ln w="28575">
                  <a:noFill/>
                  <a:miter lim="800000"/>
                </a:ln>
                <a:solidFill>
                  <a:srgbClr val="F76129"/>
                </a:solidFill>
              </a:rPr>
              <a:t>LESS UN-</a:t>
            </a:r>
            <a:r>
              <a:rPr lang="en-US" sz="7200" b="1" kern="0" dirty="0">
                <a:ln w="28575">
                  <a:noFill/>
                  <a:miter lim="800000"/>
                </a:ln>
                <a:solidFill>
                  <a:srgbClr val="F76129"/>
                </a:solidFill>
              </a:rPr>
              <a:t>PLANNED</a:t>
            </a:r>
            <a:r>
              <a:rPr lang="en-US" sz="7200" kern="0" dirty="0">
                <a:ln w="28575">
                  <a:noFill/>
                  <a:miter lim="800000"/>
                </a:ln>
                <a:solidFill>
                  <a:srgbClr val="F76129"/>
                </a:solidFill>
              </a:rPr>
              <a:t> DOWNTIME </a:t>
            </a:r>
          </a:p>
        </p:txBody>
      </p:sp>
      <p:sp>
        <p:nvSpPr>
          <p:cNvPr id="59" name="Content Placeholder 3">
            <a:extLst>
              <a:ext uri="{FF2B5EF4-FFF2-40B4-BE49-F238E27FC236}">
                <a16:creationId xmlns:a16="http://schemas.microsoft.com/office/drawing/2014/main" id="{93FEB658-CAF3-B64C-AF52-E66D72259F6C}"/>
              </a:ext>
            </a:extLst>
          </p:cNvPr>
          <p:cNvSpPr txBox="1">
            <a:spLocks/>
          </p:cNvSpPr>
          <p:nvPr/>
        </p:nvSpPr>
        <p:spPr>
          <a:xfrm>
            <a:off x="1216345" y="9485230"/>
            <a:ext cx="22498420" cy="11960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23" rtl="0" eaLnBrk="0" fontAlgn="base" hangingPunct="0">
              <a:lnSpc>
                <a:spcPct val="100000"/>
              </a:lnSpc>
              <a:spcBef>
                <a:spcPts val="3600"/>
              </a:spcBef>
              <a:spcAft>
                <a:spcPct val="0"/>
              </a:spcAft>
              <a:buSzPct val="100000"/>
              <a:buChar char="​"/>
              <a:defRPr sz="4000" kern="1200">
                <a:solidFill>
                  <a:srgbClr val="222222"/>
                </a:solidFill>
                <a:latin typeface="+mn-lt"/>
                <a:ea typeface="+mn-ea"/>
                <a:cs typeface="+mn-cs"/>
                <a:sym typeface="Proxima Nova" charset="0"/>
              </a:defRPr>
            </a:lvl1pPr>
            <a:lvl2pPr marL="685809" indent="-342906" algn="l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Char char="•"/>
              <a:defRPr sz="4000" kern="1200">
                <a:solidFill>
                  <a:srgbClr val="222222"/>
                </a:solidFill>
                <a:latin typeface="+mn-lt"/>
                <a:ea typeface="+mn-ea"/>
                <a:cs typeface="+mn-cs"/>
                <a:sym typeface="Proxima Nova" charset="0"/>
              </a:defRPr>
            </a:lvl2pPr>
            <a:lvl3pPr marL="685809" indent="-342906" algn="l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Char char="•"/>
              <a:defRPr sz="4000" kern="1200">
                <a:solidFill>
                  <a:srgbClr val="222222"/>
                </a:solidFill>
                <a:latin typeface="+mn-lt"/>
                <a:ea typeface="+mn-ea"/>
                <a:cs typeface="+mn-cs"/>
                <a:sym typeface="Proxima Nova" charset="0"/>
              </a:defRPr>
            </a:lvl3pPr>
            <a:lvl4pPr marL="1066813" indent="-381005" algn="l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Char char="•"/>
              <a:defRPr sz="4000" kern="1200">
                <a:solidFill>
                  <a:srgbClr val="222222"/>
                </a:solidFill>
                <a:latin typeface="+mn-lt"/>
                <a:ea typeface="+mn-ea"/>
                <a:cs typeface="+mn-cs"/>
                <a:sym typeface="Proxima Nova" charset="0"/>
              </a:defRPr>
            </a:lvl4pPr>
            <a:lvl5pPr marL="1066813" indent="-381005" algn="l" defTabSz="1828823" rtl="0" eaLnBrk="0" fontAlgn="base" hangingPunct="0">
              <a:lnSpc>
                <a:spcPct val="90000"/>
              </a:lnSpc>
              <a:spcBef>
                <a:spcPts val="3600"/>
              </a:spcBef>
              <a:spcAft>
                <a:spcPct val="0"/>
              </a:spcAft>
              <a:buSzPct val="100000"/>
              <a:buChar char="•"/>
              <a:defRPr sz="4000" kern="1200">
                <a:solidFill>
                  <a:srgbClr val="222222"/>
                </a:solidFill>
                <a:latin typeface="+mn-lt"/>
                <a:ea typeface="+mn-ea"/>
                <a:cs typeface="+mn-cs"/>
                <a:sym typeface="Proxima Nova" charset="0"/>
              </a:defRPr>
            </a:lvl5pPr>
            <a:lvl6pPr marL="2514631" indent="-228603" algn="l" defTabSz="914411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3" algn="l" defTabSz="914411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buFontTx/>
              <a:buNone/>
            </a:pPr>
            <a:r>
              <a:rPr lang="en-US" sz="7200" b="1" kern="0" dirty="0">
                <a:ln w="28575">
                  <a:noFill/>
                  <a:miter lim="800000"/>
                </a:ln>
                <a:solidFill>
                  <a:srgbClr val="F76129"/>
                </a:solidFill>
              </a:rPr>
              <a:t>FAST RECOVERY </a:t>
            </a:r>
            <a:r>
              <a:rPr lang="en-US" sz="7200" kern="0" dirty="0">
                <a:ln w="28575">
                  <a:noFill/>
                  <a:miter lim="800000"/>
                </a:ln>
                <a:solidFill>
                  <a:srgbClr val="F76129"/>
                </a:solidFill>
              </a:rPr>
              <a:t>after UN-</a:t>
            </a:r>
            <a:r>
              <a:rPr lang="en-US" sz="7200" b="1" kern="0" dirty="0">
                <a:ln w="28575">
                  <a:noFill/>
                  <a:miter lim="800000"/>
                </a:ln>
                <a:solidFill>
                  <a:srgbClr val="F76129"/>
                </a:solidFill>
              </a:rPr>
              <a:t>PLANNED</a:t>
            </a:r>
            <a:r>
              <a:rPr lang="en-US" sz="7200" kern="0" dirty="0">
                <a:ln w="28575">
                  <a:noFill/>
                  <a:miter lim="800000"/>
                </a:ln>
                <a:solidFill>
                  <a:srgbClr val="F76129"/>
                </a:solidFill>
              </a:rPr>
              <a:t> DOWNTIME </a:t>
            </a:r>
          </a:p>
        </p:txBody>
      </p:sp>
    </p:spTree>
    <p:extLst>
      <p:ext uri="{BB962C8B-B14F-4D97-AF65-F5344CB8AC3E}">
        <p14:creationId xmlns:p14="http://schemas.microsoft.com/office/powerpoint/2010/main" val="140434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7" grpId="0"/>
      <p:bldP spid="58" grpId="0"/>
      <p:bldP spid="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7654119" y="2273899"/>
            <a:ext cx="8902701" cy="889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3463" y="5683748"/>
            <a:ext cx="6161296" cy="3128795"/>
          </a:xfrm>
          <a:prstGeom prst="rect">
            <a:avLst/>
          </a:prstGeom>
          <a:noFill/>
        </p:spPr>
        <p:txBody>
          <a:bodyPr wrap="square" lIns="91432" tIns="45715" rIns="91432" bIns="45715" rtlCol="0">
            <a:spAutoFit/>
          </a:bodyPr>
          <a:lstStyle/>
          <a:p>
            <a:pPr algn="ctr"/>
            <a:r>
              <a:rPr lang="en-US" sz="6400" b="1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usage</a:t>
            </a:r>
            <a:endParaRPr lang="en-US" sz="5333" b="1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pPr algn="ctr"/>
            <a:endParaRPr lang="en-US" sz="2933" b="1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en-US" sz="3733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Forever Maintenance</a:t>
            </a: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en-US" sz="3733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Flat &amp; Fair</a:t>
            </a:r>
          </a:p>
          <a:p>
            <a:pPr marL="342871" indent="-342871">
              <a:buFont typeface="Symbol" charset="2"/>
              <a:buChar char="⎯"/>
            </a:pPr>
            <a:endParaRPr lang="en-US" sz="2933" b="1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53514" y="5683744"/>
            <a:ext cx="5766541" cy="4154589"/>
          </a:xfrm>
          <a:prstGeom prst="rect">
            <a:avLst/>
          </a:prstGeom>
          <a:noFill/>
        </p:spPr>
        <p:txBody>
          <a:bodyPr wrap="square" lIns="91432" tIns="45715" rIns="91432" bIns="45715" rtlCol="0">
            <a:spAutoFit/>
          </a:bodyPr>
          <a:lstStyle/>
          <a:p>
            <a:pPr algn="ctr"/>
            <a:r>
              <a:rPr lang="en-US" sz="6400" b="1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expansion</a:t>
            </a:r>
            <a:endParaRPr lang="en-US" sz="2933" b="1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pPr algn="ctr"/>
            <a:endParaRPr lang="en-US" sz="2933" b="1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en-US" sz="3733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Free Every Three</a:t>
            </a: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en-US" sz="3733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Upgrade Flex</a:t>
            </a: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en-US" sz="3733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Capacity Consolidation</a:t>
            </a:r>
          </a:p>
          <a:p>
            <a:pPr marL="342871" indent="-342871">
              <a:buFont typeface="Symbol" charset="2"/>
              <a:buChar char="⎯"/>
            </a:pPr>
            <a:endParaRPr lang="en-US" sz="2933" b="1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pPr marL="342871" indent="-342871">
              <a:buFont typeface="Symbol" charset="2"/>
              <a:buChar char="⎯"/>
            </a:pPr>
            <a:endParaRPr lang="en-US" sz="2933" b="1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8285125" y="6914561"/>
            <a:ext cx="0" cy="983848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9DA0A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2428752" y="5683747"/>
            <a:ext cx="5923397" cy="3251906"/>
          </a:xfrm>
          <a:prstGeom prst="rect">
            <a:avLst/>
          </a:prstGeom>
          <a:noFill/>
        </p:spPr>
        <p:txBody>
          <a:bodyPr wrap="square" lIns="91432" tIns="45715" rIns="91432" bIns="45715" rtlCol="0">
            <a:spAutoFit/>
          </a:bodyPr>
          <a:lstStyle/>
          <a:p>
            <a:pPr algn="ctr"/>
            <a:r>
              <a:rPr lang="en-US" sz="6400" b="1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purchase</a:t>
            </a:r>
            <a:endParaRPr lang="en-US" sz="5333" b="1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pPr algn="ctr"/>
            <a:endParaRPr lang="en-US" sz="2933" b="1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en-US" sz="3733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Love Your Storage</a:t>
            </a: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en-US" sz="3733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All-Software Included</a:t>
            </a: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en-US" sz="3733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Right-Size Guarantee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 flipH="1">
            <a:off x="7986309" y="6294611"/>
            <a:ext cx="660459" cy="0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2D2D2D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15669328" y="6275933"/>
            <a:ext cx="660459" cy="0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2D2D2D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2057400" y="9701803"/>
            <a:ext cx="19659600" cy="0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FE50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0" y="10014855"/>
            <a:ext cx="24384000" cy="748977"/>
          </a:xfrm>
          <a:prstGeom prst="rect">
            <a:avLst/>
          </a:prstGeom>
          <a:noFill/>
        </p:spPr>
        <p:txBody>
          <a:bodyPr wrap="square" lIns="91432" tIns="45715" rIns="91432" bIns="45715" rtlCol="0">
            <a:spAutoFit/>
          </a:bodyPr>
          <a:lstStyle/>
          <a:p>
            <a:pPr algn="ctr"/>
            <a:r>
              <a:rPr lang="en-US" sz="4267" b="1" dirty="0">
                <a:solidFill>
                  <a:srgbClr val="FE5002"/>
                </a:solidFill>
                <a:latin typeface="+mj-lt"/>
                <a:ea typeface="Proxima Nova" charset="0"/>
                <a:cs typeface="Proxima Nova" charset="0"/>
              </a:rPr>
              <a:t>Lifetime investment protection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 flipV="1">
            <a:off x="15930789" y="6951911"/>
            <a:ext cx="0" cy="983848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9DA0A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938" y="3421328"/>
            <a:ext cx="7960477" cy="1045477"/>
          </a:xfrm>
          <a:prstGeom prst="rect">
            <a:avLst/>
          </a:prstGeom>
          <a:effectLst>
            <a:glow rad="1905000">
              <a:srgbClr val="FFFFFF">
                <a:alpha val="63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755569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 bwMode="auto">
          <a:xfrm>
            <a:off x="855264" y="1291"/>
            <a:ext cx="22935832" cy="1981789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4876861" eaLnBrk="1"/>
            <a:endParaRPr lang="en-US" sz="8000"/>
          </a:p>
        </p:txBody>
      </p:sp>
      <p:sp>
        <p:nvSpPr>
          <p:cNvPr id="28" name="Rectangle 27"/>
          <p:cNvSpPr/>
          <p:nvPr/>
        </p:nvSpPr>
        <p:spPr bwMode="auto">
          <a:xfrm>
            <a:off x="16767613" y="3978510"/>
            <a:ext cx="7023483" cy="16004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4876861" eaLnBrk="1"/>
            <a:endParaRPr lang="en-US" sz="8000"/>
          </a:p>
        </p:txBody>
      </p:sp>
      <p:sp>
        <p:nvSpPr>
          <p:cNvPr id="26" name="Rectangle 25"/>
          <p:cNvSpPr/>
          <p:nvPr/>
        </p:nvSpPr>
        <p:spPr bwMode="auto">
          <a:xfrm>
            <a:off x="855264" y="3979321"/>
            <a:ext cx="15740416" cy="159962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4876861" eaLnBrk="1"/>
            <a:endParaRPr lang="en-US" sz="8000"/>
          </a:p>
        </p:txBody>
      </p:sp>
      <p:sp>
        <p:nvSpPr>
          <p:cNvPr id="24" name="Rectangle 23"/>
          <p:cNvSpPr/>
          <p:nvPr/>
        </p:nvSpPr>
        <p:spPr bwMode="auto">
          <a:xfrm>
            <a:off x="16778216" y="5757555"/>
            <a:ext cx="7023483" cy="3863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4876861" eaLnBrk="1"/>
            <a:endParaRPr lang="en-US" sz="8000"/>
          </a:p>
        </p:txBody>
      </p:sp>
      <p:sp>
        <p:nvSpPr>
          <p:cNvPr id="22" name="Rectangle 21"/>
          <p:cNvSpPr/>
          <p:nvPr/>
        </p:nvSpPr>
        <p:spPr bwMode="auto">
          <a:xfrm>
            <a:off x="16778216" y="2202948"/>
            <a:ext cx="7023483" cy="15876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4876861" eaLnBrk="1"/>
            <a:endParaRPr lang="en-US" sz="8000"/>
          </a:p>
        </p:txBody>
      </p:sp>
      <p:sp>
        <p:nvSpPr>
          <p:cNvPr id="20" name="Rectangle 19"/>
          <p:cNvSpPr/>
          <p:nvPr/>
        </p:nvSpPr>
        <p:spPr bwMode="auto">
          <a:xfrm>
            <a:off x="855264" y="5757555"/>
            <a:ext cx="15740416" cy="386316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4876861" eaLnBrk="1"/>
            <a:endParaRPr lang="en-US" sz="8000"/>
          </a:p>
        </p:txBody>
      </p:sp>
      <p:sp>
        <p:nvSpPr>
          <p:cNvPr id="18" name="Rectangle 17"/>
          <p:cNvSpPr/>
          <p:nvPr/>
        </p:nvSpPr>
        <p:spPr bwMode="auto">
          <a:xfrm>
            <a:off x="855264" y="2202948"/>
            <a:ext cx="15740416" cy="1593389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4876861" eaLnBrk="1"/>
            <a:endParaRPr lang="en-US" sz="8000"/>
          </a:p>
        </p:txBody>
      </p:sp>
      <p:grpSp>
        <p:nvGrpSpPr>
          <p:cNvPr id="2" name="Group 1"/>
          <p:cNvGrpSpPr/>
          <p:nvPr/>
        </p:nvGrpSpPr>
        <p:grpSpPr>
          <a:xfrm>
            <a:off x="844663" y="9805788"/>
            <a:ext cx="22946435" cy="3349672"/>
            <a:chOff x="320724" y="914402"/>
            <a:chExt cx="8604913" cy="1366514"/>
          </a:xfrm>
        </p:grpSpPr>
        <p:sp>
          <p:nvSpPr>
            <p:cNvPr id="15" name="Rectangle 14"/>
            <p:cNvSpPr/>
            <p:nvPr/>
          </p:nvSpPr>
          <p:spPr bwMode="auto">
            <a:xfrm>
              <a:off x="5022591" y="915581"/>
              <a:ext cx="3903046" cy="13653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4876861" eaLnBrk="1"/>
              <a:endParaRPr lang="en-US" sz="8000"/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320724" y="914402"/>
              <a:ext cx="4617340" cy="136533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4876861" eaLnBrk="1"/>
              <a:endParaRPr lang="en-US" sz="8000"/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99999"/>
              </p:ext>
            </p:extLst>
          </p:nvPr>
        </p:nvGraphicFramePr>
        <p:xfrm>
          <a:off x="3342824" y="2498"/>
          <a:ext cx="16369451" cy="13729622"/>
        </p:xfrm>
        <a:graphic>
          <a:graphicData uri="http://schemas.openxmlformats.org/drawingml/2006/table">
            <a:tbl>
              <a:tblPr firstRow="1" firstCol="1">
                <a:tableStyleId>{F5AB1C69-6EDB-4FF4-983F-18BD219EF322}</a:tableStyleId>
              </a:tblPr>
              <a:tblGrid>
                <a:gridCol w="6538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4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9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83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64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292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7632">
                <a:tc>
                  <a:txBody>
                    <a:bodyPr/>
                    <a:lstStyle/>
                    <a:p>
                      <a:pPr algn="r"/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Evergreen Gold Subscription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Evergreen Silver</a:t>
                      </a:r>
                      <a:br>
                        <a:rPr lang="en-US" sz="24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Subscription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24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dirty="0">
                          <a:solidFill>
                            <a:schemeClr val="bg2"/>
                          </a:solidFill>
                        </a:rPr>
                        <a:t>Industry</a:t>
                      </a:r>
                      <a:r>
                        <a:rPr lang="en-US" sz="2400" baseline="0" dirty="0">
                          <a:solidFill>
                            <a:schemeClr val="bg2"/>
                          </a:solidFill>
                        </a:rPr>
                        <a:t> Standard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9336">
                <a:tc>
                  <a:txBody>
                    <a:bodyPr/>
                    <a:lstStyle/>
                    <a:p>
                      <a:pPr algn="r"/>
                      <a:endParaRPr lang="en-US" sz="2400" baseline="0" dirty="0">
                        <a:solidFill>
                          <a:schemeClr val="accent1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kern="1200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kern="1200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936"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All-Inclusive Software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kern="1200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kern="1200" dirty="0">
                          <a:solidFill>
                            <a:schemeClr val="bg2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✕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936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Future Software Features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kern="1200" dirty="0">
                          <a:solidFill>
                            <a:schemeClr val="bg2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✕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pPr algn="r"/>
                      <a:endParaRPr lang="en-US" sz="2400" dirty="0">
                        <a:solidFill>
                          <a:schemeClr val="accent1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kern="1200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kern="1200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936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Flat &amp; Fair Maintenance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kern="1200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kern="1200" dirty="0">
                          <a:solidFill>
                            <a:schemeClr val="bg2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✕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2936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Evergreen Maintenance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kern="1200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kern="1200" dirty="0">
                          <a:solidFill>
                            <a:schemeClr val="bg2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✕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pPr algn="r"/>
                      <a:endParaRPr lang="en-US" sz="2400" dirty="0">
                        <a:solidFill>
                          <a:schemeClr val="bg1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kern="1200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kern="1200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2936"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Predictive Analytics &amp; Services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kern="1200" dirty="0">
                          <a:solidFill>
                            <a:schemeClr val="bg2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2936"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Instant L2 Support Access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kern="1200" dirty="0">
                          <a:solidFill>
                            <a:schemeClr val="bg2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2936"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Sev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1 Response SLA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15 min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15 min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kern="1200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dirty="0">
                          <a:solidFill>
                            <a:schemeClr val="bg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60 min 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2936"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Support Managed Upgrades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kern="1200" dirty="0">
                          <a:solidFill>
                            <a:schemeClr val="bg2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72936"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On-Site Break/Fix SLAs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4HR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&amp; NBD</a:t>
                      </a:r>
                      <a:endParaRPr lang="en-US" sz="2000" dirty="0">
                        <a:solidFill>
                          <a:schemeClr val="tx1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4HR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&amp; NBD</a:t>
                      </a:r>
                      <a:endParaRPr lang="en-US" sz="2000" dirty="0">
                        <a:solidFill>
                          <a:schemeClr val="tx1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kern="1200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kern="1200" dirty="0">
                          <a:solidFill>
                            <a:schemeClr val="bg2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✕</a:t>
                      </a:r>
                      <a:r>
                        <a:rPr lang="en-US" sz="20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72936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Mobile/SaaS-Based Monitoring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kern="1200" dirty="0">
                          <a:solidFill>
                            <a:schemeClr val="bg2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72936">
                <a:tc>
                  <a:txBody>
                    <a:bodyPr/>
                    <a:lstStyle/>
                    <a:p>
                      <a:pPr algn="r"/>
                      <a:endParaRPr lang="en-US" sz="2400" baseline="0" dirty="0">
                        <a:solidFill>
                          <a:srgbClr val="FFFFFF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kern="1200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kern="1200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72936"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>
                          <a:solidFill>
                            <a:srgbClr val="FFFFFF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Evergreen Architecture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kern="1200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kern="1200" dirty="0">
                          <a:solidFill>
                            <a:schemeClr val="bg2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✕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24792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Right Size &amp; 30-Day</a:t>
                      </a:r>
                      <a:r>
                        <a:rPr lang="en-US" sz="2400" baseline="0" dirty="0">
                          <a:solidFill>
                            <a:srgbClr val="FFFFFF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Guarantees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dirty="0">
                          <a:solidFill>
                            <a:schemeClr val="bg2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Inferior 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524792"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>
                          <a:solidFill>
                            <a:srgbClr val="FFFFFF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Free </a:t>
                      </a:r>
                      <a:r>
                        <a:rPr lang="en-US" sz="2400" u="sng" baseline="0" dirty="0">
                          <a:solidFill>
                            <a:srgbClr val="FFFFFF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Every</a:t>
                      </a:r>
                      <a:r>
                        <a:rPr lang="en-US" sz="2400" baseline="0" dirty="0">
                          <a:solidFill>
                            <a:srgbClr val="FFFFFF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Three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✓</a:t>
                      </a:r>
                      <a:r>
                        <a:rPr lang="en-US" sz="2400" b="0" i="0" u="none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 </a:t>
                      </a:r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kern="1200" dirty="0">
                          <a:solidFill>
                            <a:schemeClr val="tx1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✕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kern="1200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kern="1200" dirty="0">
                          <a:solidFill>
                            <a:schemeClr val="bg2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✕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524792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Upgrade Flex Controllers**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Trade-in Credit</a:t>
                      </a:r>
                      <a:endParaRPr lang="en-US" sz="2000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No Credit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kern="1200" dirty="0">
                          <a:solidFill>
                            <a:schemeClr val="bg2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✕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833493">
                <a:tc>
                  <a:txBody>
                    <a:bodyPr/>
                    <a:lstStyle/>
                    <a:p>
                      <a:pPr algn="r"/>
                      <a:r>
                        <a:rPr lang="en-US" sz="2400" b="1" kern="1200" dirty="0">
                          <a:solidFill>
                            <a:srgbClr val="FFFFFF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Capacity Consolidation**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Trade-in Credit /w 4X Purchase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4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No Credit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kern="1200" dirty="0">
                          <a:solidFill>
                            <a:schemeClr val="bg2"/>
                          </a:solidFill>
                          <a:latin typeface="Proxima Nova" charset="0"/>
                          <a:ea typeface="Proxima Nova" charset="0"/>
                          <a:cs typeface="Proxima Nova" charset="0"/>
                        </a:rPr>
                        <a:t>✕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727659">
                <a:tc>
                  <a:txBody>
                    <a:bodyPr/>
                    <a:lstStyle/>
                    <a:p>
                      <a:pPr algn="r"/>
                      <a:endParaRPr lang="en-US" sz="2400" baseline="0" dirty="0">
                        <a:solidFill>
                          <a:schemeClr val="accent3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u="none" dirty="0">
                        <a:solidFill>
                          <a:schemeClr val="accent4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kern="1200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kern="1200" dirty="0">
                        <a:solidFill>
                          <a:schemeClr val="bg2"/>
                        </a:solidFill>
                        <a:latin typeface="Proxima Nova" charset="0"/>
                        <a:ea typeface="Proxima Nova" charset="0"/>
                        <a:cs typeface="Proxima Nova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27199" y="10750060"/>
            <a:ext cx="2289409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FFFF"/>
                </a:solidFill>
                <a:latin typeface="Proxima Nova Black"/>
              </a:rPr>
              <a:t>MEDIA &amp; </a:t>
            </a:r>
            <a:br>
              <a:rPr lang="en-US" sz="2400" dirty="0">
                <a:solidFill>
                  <a:srgbClr val="FFFFFF"/>
                </a:solidFill>
                <a:latin typeface="Proxima Nova Black"/>
              </a:rPr>
            </a:br>
            <a:r>
              <a:rPr lang="en-US" sz="2400" dirty="0">
                <a:solidFill>
                  <a:srgbClr val="FFFFFF"/>
                </a:solidFill>
                <a:latin typeface="Proxima Nova Black"/>
              </a:rPr>
              <a:t>CONTROLLERS</a:t>
            </a:r>
            <a:br>
              <a:rPr lang="en-US" sz="2400" dirty="0">
                <a:solidFill>
                  <a:srgbClr val="FFFFFF"/>
                </a:solidFill>
                <a:latin typeface="Proxima Nova Black"/>
              </a:rPr>
            </a:br>
            <a:r>
              <a:rPr lang="en-US" sz="2400" dirty="0">
                <a:solidFill>
                  <a:srgbClr val="FFFFFF"/>
                </a:solidFill>
                <a:latin typeface="Proxima Nova Black"/>
              </a:rPr>
              <a:t>SUBSCRIPTION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55695" y="10754191"/>
            <a:ext cx="1792349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Proxima Nova Black"/>
              </a:rPr>
              <a:t>ONE-TIME</a:t>
            </a:r>
            <a:br>
              <a:rPr lang="en-US" sz="2400">
                <a:latin typeface="Proxima Nova Black"/>
              </a:rPr>
            </a:br>
            <a:r>
              <a:rPr lang="en-US" sz="2400">
                <a:latin typeface="Proxima Nova Black"/>
              </a:rPr>
              <a:t>HARDWARE</a:t>
            </a:r>
            <a:br>
              <a:rPr lang="en-US" sz="2400">
                <a:latin typeface="Proxima Nova Black"/>
              </a:rPr>
            </a:br>
            <a:r>
              <a:rPr lang="en-US" sz="2400">
                <a:latin typeface="Proxima Nova Black"/>
              </a:rPr>
              <a:t>PURCHASE</a:t>
            </a:r>
            <a:endParaRPr lang="en-US" sz="2400" dirty="0">
              <a:latin typeface="Proxima Nova Blac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7199" y="2500610"/>
            <a:ext cx="2289409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FFFF"/>
                </a:solidFill>
                <a:latin typeface="Proxima Nova Black"/>
              </a:rPr>
              <a:t>SOFTWARE</a:t>
            </a:r>
            <a:br>
              <a:rPr lang="en-US" sz="2400" dirty="0">
                <a:solidFill>
                  <a:srgbClr val="FFFFFF"/>
                </a:solidFill>
                <a:latin typeface="Proxima Nova Black"/>
              </a:rPr>
            </a:br>
            <a:r>
              <a:rPr lang="en-US" sz="2400" dirty="0">
                <a:solidFill>
                  <a:srgbClr val="FFFFFF"/>
                </a:solidFill>
                <a:latin typeface="Proxima Nova Black"/>
              </a:rPr>
              <a:t>SUBSCRIPTION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632802" y="2330452"/>
            <a:ext cx="1815241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Proxima Nova Black"/>
              </a:rPr>
              <a:t>A-LA-CARTE</a:t>
            </a:r>
            <a:br>
              <a:rPr lang="en-US" sz="2400" dirty="0">
                <a:latin typeface="Proxima Nova Black"/>
              </a:rPr>
            </a:br>
            <a:r>
              <a:rPr lang="en-US" sz="2400" dirty="0">
                <a:latin typeface="Proxima Nova Black"/>
              </a:rPr>
              <a:t>SOFTWARE</a:t>
            </a:r>
            <a:br>
              <a:rPr lang="en-US" sz="2400" dirty="0">
                <a:latin typeface="Proxima Nova Black"/>
              </a:rPr>
            </a:br>
            <a:r>
              <a:rPr lang="en-US" sz="2400" dirty="0">
                <a:latin typeface="Proxima Nova Black"/>
              </a:rPr>
              <a:t>PURCHASE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0011" y="7149743"/>
            <a:ext cx="1478032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Proxima Nova Black"/>
              </a:rPr>
              <a:t>BASIC</a:t>
            </a:r>
            <a:br>
              <a:rPr lang="en-US" sz="2400">
                <a:latin typeface="Proxima Nova Black"/>
              </a:rPr>
            </a:br>
            <a:r>
              <a:rPr lang="en-US" sz="2400">
                <a:latin typeface="Proxima Nova Black"/>
              </a:rPr>
              <a:t>SUPPORT</a:t>
            </a:r>
            <a:endParaRPr lang="en-US" sz="2400" dirty="0">
              <a:latin typeface="Proxima Nova Blac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690768" y="4257858"/>
            <a:ext cx="1757276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Proxima Nova Black"/>
              </a:rPr>
              <a:t>BASIC HW</a:t>
            </a:r>
            <a:br>
              <a:rPr lang="en-US" sz="2400" dirty="0">
                <a:latin typeface="Proxima Nova Black"/>
              </a:rPr>
            </a:br>
            <a:r>
              <a:rPr lang="en-US" sz="2400" dirty="0">
                <a:latin typeface="Proxima Nova Black"/>
              </a:rPr>
              <a:t>WARRANTY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121" y="421120"/>
            <a:ext cx="8477379" cy="111265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6736587" y="766180"/>
            <a:ext cx="540533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rgbClr val="FFFFFF"/>
                </a:solidFill>
                <a:latin typeface="Proxima Nova Black"/>
              </a:rPr>
              <a:t>VS</a:t>
            </a:r>
            <a:endParaRPr lang="en-US" sz="2400" dirty="0">
              <a:solidFill>
                <a:srgbClr val="FFFFFF"/>
              </a:solidFill>
              <a:latin typeface="Proxima Nova Black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27199" y="6899223"/>
            <a:ext cx="2289409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FFFF"/>
                </a:solidFill>
                <a:latin typeface="Proxima Nova Black"/>
              </a:rPr>
              <a:t>WHITE GLOVE</a:t>
            </a:r>
          </a:p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FFFF"/>
                </a:solidFill>
                <a:latin typeface="Proxima Nova Black"/>
              </a:rPr>
              <a:t>SUPPORT</a:t>
            </a:r>
            <a:br>
              <a:rPr lang="en-US" sz="2400" dirty="0">
                <a:solidFill>
                  <a:srgbClr val="FFFFFF"/>
                </a:solidFill>
                <a:latin typeface="Proxima Nova Black"/>
              </a:rPr>
            </a:br>
            <a:r>
              <a:rPr lang="en-US" sz="2400" dirty="0">
                <a:solidFill>
                  <a:srgbClr val="FFFFFF"/>
                </a:solidFill>
                <a:latin typeface="Proxima Nova Black"/>
              </a:rPr>
              <a:t>SUBSCRIPTION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27199" y="4097186"/>
            <a:ext cx="2289409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23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FFFF"/>
                </a:solidFill>
                <a:latin typeface="Proxima Nova Black"/>
              </a:rPr>
              <a:t>HW &amp; SW</a:t>
            </a:r>
            <a:br>
              <a:rPr lang="en-US" sz="2400" dirty="0">
                <a:solidFill>
                  <a:srgbClr val="FFFFFF"/>
                </a:solidFill>
                <a:latin typeface="Proxima Nova Black"/>
              </a:rPr>
            </a:br>
            <a:r>
              <a:rPr lang="en-US" sz="2400" dirty="0">
                <a:solidFill>
                  <a:srgbClr val="FFFFFF"/>
                </a:solidFill>
                <a:latin typeface="Proxima Nova Black"/>
              </a:rPr>
              <a:t>MAINTENANCE</a:t>
            </a:r>
            <a:br>
              <a:rPr lang="en-US" sz="2400" dirty="0">
                <a:solidFill>
                  <a:srgbClr val="FFFFFF"/>
                </a:solidFill>
                <a:latin typeface="Proxima Nova Black"/>
              </a:rPr>
            </a:br>
            <a:r>
              <a:rPr lang="en-US" sz="2400" dirty="0">
                <a:solidFill>
                  <a:srgbClr val="FFFFFF"/>
                </a:solidFill>
                <a:latin typeface="Proxima Nova Black"/>
              </a:rPr>
              <a:t>SUBSCRIPTION</a:t>
            </a:r>
          </a:p>
        </p:txBody>
      </p:sp>
    </p:spTree>
    <p:extLst>
      <p:ext uri="{BB962C8B-B14F-4D97-AF65-F5344CB8AC3E}">
        <p14:creationId xmlns:p14="http://schemas.microsoft.com/office/powerpoint/2010/main" val="21512263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7654119" y="2273899"/>
            <a:ext cx="8902701" cy="889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3463" y="5683748"/>
            <a:ext cx="6161296" cy="3703248"/>
          </a:xfrm>
          <a:prstGeom prst="rect">
            <a:avLst/>
          </a:prstGeom>
          <a:noFill/>
        </p:spPr>
        <p:txBody>
          <a:bodyPr wrap="square" lIns="91432" tIns="45715" rIns="91432" bIns="45715" rtlCol="0">
            <a:spAutoFit/>
          </a:bodyPr>
          <a:lstStyle/>
          <a:p>
            <a:pPr algn="ctr"/>
            <a:r>
              <a:rPr lang="en-US" sz="6400" b="1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Test Drive</a:t>
            </a:r>
            <a:endParaRPr lang="en-US" sz="5333" b="1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pPr algn="ctr"/>
            <a:endParaRPr lang="en-US" sz="2933" b="1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en-US" sz="3733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Flash Array</a:t>
            </a: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en-US" sz="3733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Flash Blade</a:t>
            </a: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en-US" sz="3733" dirty="0" err="1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Portworx</a:t>
            </a:r>
            <a:endParaRPr lang="en-US" sz="3733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pPr marL="342871" indent="-342871">
              <a:buFont typeface="Symbol" charset="2"/>
              <a:buChar char="⎯"/>
            </a:pPr>
            <a:endParaRPr lang="en-US" sz="2933" b="1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53514" y="5683744"/>
            <a:ext cx="5766541" cy="4154589"/>
          </a:xfrm>
          <a:prstGeom prst="rect">
            <a:avLst/>
          </a:prstGeom>
          <a:noFill/>
        </p:spPr>
        <p:txBody>
          <a:bodyPr wrap="square" lIns="91432" tIns="45715" rIns="91432" bIns="45715" rtlCol="0">
            <a:spAutoFit/>
          </a:bodyPr>
          <a:lstStyle/>
          <a:p>
            <a:pPr algn="ctr"/>
            <a:r>
              <a:rPr lang="en-US" sz="6400" b="1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POC</a:t>
            </a:r>
            <a:endParaRPr lang="en-US" sz="2933" b="1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pPr algn="ctr"/>
            <a:endParaRPr lang="en-US" sz="2933" b="1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en-US" sz="3733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Flash Array</a:t>
            </a: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en-US" sz="3733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Flash Blade</a:t>
            </a: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en-US" sz="3733" dirty="0" err="1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Portworx</a:t>
            </a:r>
            <a:endParaRPr lang="en-US" sz="3733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pPr marL="342871" indent="-342871">
              <a:buFont typeface="Symbol" charset="2"/>
              <a:buChar char="⎯"/>
            </a:pPr>
            <a:endParaRPr lang="en-US" sz="2933" b="1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pPr marL="342871" indent="-342871">
              <a:buFont typeface="Symbol" charset="2"/>
              <a:buChar char="⎯"/>
            </a:pPr>
            <a:endParaRPr lang="en-US" sz="2933" b="1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8285125" y="6914561"/>
            <a:ext cx="0" cy="983848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9DA0A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2428752" y="5683747"/>
            <a:ext cx="5923397" cy="3251906"/>
          </a:xfrm>
          <a:prstGeom prst="rect">
            <a:avLst/>
          </a:prstGeom>
          <a:noFill/>
        </p:spPr>
        <p:txBody>
          <a:bodyPr wrap="square" lIns="91432" tIns="45715" rIns="91432" bIns="45715" rtlCol="0">
            <a:spAutoFit/>
          </a:bodyPr>
          <a:lstStyle/>
          <a:p>
            <a:pPr algn="ctr"/>
            <a:r>
              <a:rPr lang="en-US" sz="6400" b="1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Demo</a:t>
            </a:r>
            <a:endParaRPr lang="en-US" sz="5333" b="1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pPr algn="ctr"/>
            <a:endParaRPr lang="en-US" sz="2933" b="1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en-US" sz="3733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Flash Array</a:t>
            </a: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en-US" sz="3733" dirty="0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Flash Blade</a:t>
            </a:r>
          </a:p>
          <a:p>
            <a:pPr marL="762010" indent="-762010">
              <a:buFont typeface="Wingdings" panose="05000000000000000000" pitchFamily="2" charset="2"/>
              <a:buChar char="Ø"/>
            </a:pPr>
            <a:r>
              <a:rPr lang="en-US" sz="3733" dirty="0" err="1">
                <a:solidFill>
                  <a:srgbClr val="2D2D2D"/>
                </a:solidFill>
                <a:latin typeface="Proxima Nova" charset="0"/>
                <a:ea typeface="Proxima Nova" charset="0"/>
                <a:cs typeface="Proxima Nova" charset="0"/>
              </a:rPr>
              <a:t>SafeMode</a:t>
            </a:r>
            <a:endParaRPr lang="en-US" sz="3733" dirty="0">
              <a:solidFill>
                <a:srgbClr val="2D2D2D"/>
              </a:solidFill>
              <a:latin typeface="Proxima Nova" charset="0"/>
              <a:ea typeface="Proxima Nova" charset="0"/>
              <a:cs typeface="Proxima Nova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H="1">
            <a:off x="7986309" y="6294611"/>
            <a:ext cx="660459" cy="0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2D2D2D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15669328" y="6275933"/>
            <a:ext cx="660459" cy="0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2D2D2D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2057400" y="9701803"/>
            <a:ext cx="19659600" cy="0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FE50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0" y="10014855"/>
            <a:ext cx="24384000" cy="748977"/>
          </a:xfrm>
          <a:prstGeom prst="rect">
            <a:avLst/>
          </a:prstGeom>
          <a:noFill/>
        </p:spPr>
        <p:txBody>
          <a:bodyPr wrap="square" lIns="91432" tIns="45715" rIns="91432" bIns="45715" rtlCol="0">
            <a:spAutoFit/>
          </a:bodyPr>
          <a:lstStyle/>
          <a:p>
            <a:pPr algn="ctr"/>
            <a:r>
              <a:rPr lang="en-US" sz="4267" b="1" dirty="0">
                <a:solidFill>
                  <a:srgbClr val="FE5002"/>
                </a:solidFill>
                <a:latin typeface="+mj-lt"/>
                <a:ea typeface="Proxima Nova" charset="0"/>
                <a:cs typeface="Proxima Nova" charset="0"/>
              </a:rPr>
              <a:t>Lifetime investment protection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 flipV="1">
            <a:off x="15930789" y="6951911"/>
            <a:ext cx="0" cy="983848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9DA0A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938" y="3421328"/>
            <a:ext cx="7960477" cy="1045477"/>
          </a:xfrm>
          <a:prstGeom prst="rect">
            <a:avLst/>
          </a:prstGeom>
          <a:effectLst>
            <a:glow rad="1905000">
              <a:srgbClr val="FFFFFF">
                <a:alpha val="63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41808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7" y="1788"/>
            <a:ext cx="24377651" cy="13712429"/>
          </a:xfrm>
          <a:prstGeom prst="rect">
            <a:avLst/>
          </a:prstGeom>
        </p:spPr>
      </p:pic>
      <p:sp>
        <p:nvSpPr>
          <p:cNvPr id="23" name="Freeform 5"/>
          <p:cNvSpPr>
            <a:spLocks noEditPoints="1"/>
          </p:cNvSpPr>
          <p:nvPr/>
        </p:nvSpPr>
        <p:spPr bwMode="auto">
          <a:xfrm>
            <a:off x="6349" y="3907"/>
            <a:ext cx="24377651" cy="13712093"/>
          </a:xfrm>
          <a:custGeom>
            <a:avLst/>
            <a:gdLst>
              <a:gd name="T0" fmla="*/ 0 w 3838"/>
              <a:gd name="T1" fmla="*/ 0 h 2158"/>
              <a:gd name="T2" fmla="*/ 0 w 3838"/>
              <a:gd name="T3" fmla="*/ 2158 h 2158"/>
              <a:gd name="T4" fmla="*/ 3838 w 3838"/>
              <a:gd name="T5" fmla="*/ 2158 h 2158"/>
              <a:gd name="T6" fmla="*/ 3838 w 3838"/>
              <a:gd name="T7" fmla="*/ 0 h 2158"/>
              <a:gd name="T8" fmla="*/ 0 w 3838"/>
              <a:gd name="T9" fmla="*/ 0 h 2158"/>
              <a:gd name="T10" fmla="*/ 0 w 3838"/>
              <a:gd name="T11" fmla="*/ 0 h 2158"/>
              <a:gd name="T12" fmla="*/ 2316 w 3838"/>
              <a:gd name="T13" fmla="*/ 829 h 2158"/>
              <a:gd name="T14" fmla="*/ 2275 w 3838"/>
              <a:gd name="T15" fmla="*/ 892 h 2158"/>
              <a:gd name="T16" fmla="*/ 2186 w 3838"/>
              <a:gd name="T17" fmla="*/ 943 h 2158"/>
              <a:gd name="T18" fmla="*/ 2004 w 3838"/>
              <a:gd name="T19" fmla="*/ 943 h 2158"/>
              <a:gd name="T20" fmla="*/ 2103 w 3838"/>
              <a:gd name="T21" fmla="*/ 776 h 2158"/>
              <a:gd name="T22" fmla="*/ 2011 w 3838"/>
              <a:gd name="T23" fmla="*/ 618 h 2158"/>
              <a:gd name="T24" fmla="*/ 1828 w 3838"/>
              <a:gd name="T25" fmla="*/ 618 h 2158"/>
              <a:gd name="T26" fmla="*/ 1736 w 3838"/>
              <a:gd name="T27" fmla="*/ 776 h 2158"/>
              <a:gd name="T28" fmla="*/ 1948 w 3838"/>
              <a:gd name="T29" fmla="*/ 1145 h 2158"/>
              <a:gd name="T30" fmla="*/ 1767 w 3838"/>
              <a:gd name="T31" fmla="*/ 1145 h 2158"/>
              <a:gd name="T32" fmla="*/ 1676 w 3838"/>
              <a:gd name="T33" fmla="*/ 1094 h 2158"/>
              <a:gd name="T34" fmla="*/ 1523 w 3838"/>
              <a:gd name="T35" fmla="*/ 829 h 2158"/>
              <a:gd name="T36" fmla="*/ 1523 w 3838"/>
              <a:gd name="T37" fmla="*/ 725 h 2158"/>
              <a:gd name="T38" fmla="*/ 1676 w 3838"/>
              <a:gd name="T39" fmla="*/ 460 h 2158"/>
              <a:gd name="T40" fmla="*/ 1767 w 3838"/>
              <a:gd name="T41" fmla="*/ 407 h 2158"/>
              <a:gd name="T42" fmla="*/ 2072 w 3838"/>
              <a:gd name="T43" fmla="*/ 407 h 2158"/>
              <a:gd name="T44" fmla="*/ 2162 w 3838"/>
              <a:gd name="T45" fmla="*/ 460 h 2158"/>
              <a:gd name="T46" fmla="*/ 2316 w 3838"/>
              <a:gd name="T47" fmla="*/ 725 h 2158"/>
              <a:gd name="T48" fmla="*/ 2316 w 3838"/>
              <a:gd name="T49" fmla="*/ 829 h 2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838" h="2158">
                <a:moveTo>
                  <a:pt x="0" y="0"/>
                </a:moveTo>
                <a:cubicBezTo>
                  <a:pt x="0" y="2158"/>
                  <a:pt x="0" y="2158"/>
                  <a:pt x="0" y="2158"/>
                </a:cubicBezTo>
                <a:cubicBezTo>
                  <a:pt x="3838" y="2158"/>
                  <a:pt x="3838" y="2158"/>
                  <a:pt x="3838" y="2158"/>
                </a:cubicBezTo>
                <a:cubicBezTo>
                  <a:pt x="3838" y="0"/>
                  <a:pt x="3838" y="0"/>
                  <a:pt x="383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  <a:moveTo>
                  <a:pt x="2316" y="829"/>
                </a:moveTo>
                <a:cubicBezTo>
                  <a:pt x="2275" y="892"/>
                  <a:pt x="2275" y="892"/>
                  <a:pt x="2275" y="892"/>
                </a:cubicBezTo>
                <a:cubicBezTo>
                  <a:pt x="2258" y="923"/>
                  <a:pt x="2223" y="943"/>
                  <a:pt x="2186" y="943"/>
                </a:cubicBezTo>
                <a:cubicBezTo>
                  <a:pt x="2004" y="943"/>
                  <a:pt x="2004" y="943"/>
                  <a:pt x="2004" y="943"/>
                </a:cubicBezTo>
                <a:cubicBezTo>
                  <a:pt x="2103" y="776"/>
                  <a:pt x="2103" y="776"/>
                  <a:pt x="2103" y="776"/>
                </a:cubicBezTo>
                <a:cubicBezTo>
                  <a:pt x="2011" y="618"/>
                  <a:pt x="2011" y="618"/>
                  <a:pt x="2011" y="618"/>
                </a:cubicBezTo>
                <a:cubicBezTo>
                  <a:pt x="1828" y="618"/>
                  <a:pt x="1828" y="618"/>
                  <a:pt x="1828" y="618"/>
                </a:cubicBezTo>
                <a:cubicBezTo>
                  <a:pt x="1736" y="776"/>
                  <a:pt x="1736" y="776"/>
                  <a:pt x="1736" y="776"/>
                </a:cubicBezTo>
                <a:cubicBezTo>
                  <a:pt x="1948" y="1145"/>
                  <a:pt x="1948" y="1145"/>
                  <a:pt x="1948" y="1145"/>
                </a:cubicBezTo>
                <a:cubicBezTo>
                  <a:pt x="1767" y="1145"/>
                  <a:pt x="1767" y="1145"/>
                  <a:pt x="1767" y="1145"/>
                </a:cubicBezTo>
                <a:cubicBezTo>
                  <a:pt x="1729" y="1145"/>
                  <a:pt x="1695" y="1125"/>
                  <a:pt x="1676" y="1094"/>
                </a:cubicBezTo>
                <a:cubicBezTo>
                  <a:pt x="1523" y="829"/>
                  <a:pt x="1523" y="829"/>
                  <a:pt x="1523" y="829"/>
                </a:cubicBezTo>
                <a:cubicBezTo>
                  <a:pt x="1504" y="796"/>
                  <a:pt x="1504" y="756"/>
                  <a:pt x="1523" y="725"/>
                </a:cubicBezTo>
                <a:cubicBezTo>
                  <a:pt x="1676" y="460"/>
                  <a:pt x="1676" y="460"/>
                  <a:pt x="1676" y="460"/>
                </a:cubicBezTo>
                <a:cubicBezTo>
                  <a:pt x="1695" y="427"/>
                  <a:pt x="1729" y="407"/>
                  <a:pt x="1767" y="407"/>
                </a:cubicBezTo>
                <a:cubicBezTo>
                  <a:pt x="2072" y="407"/>
                  <a:pt x="2072" y="407"/>
                  <a:pt x="2072" y="407"/>
                </a:cubicBezTo>
                <a:cubicBezTo>
                  <a:pt x="2109" y="407"/>
                  <a:pt x="2144" y="427"/>
                  <a:pt x="2162" y="460"/>
                </a:cubicBezTo>
                <a:cubicBezTo>
                  <a:pt x="2316" y="725"/>
                  <a:pt x="2316" y="725"/>
                  <a:pt x="2316" y="725"/>
                </a:cubicBezTo>
                <a:cubicBezTo>
                  <a:pt x="2333" y="756"/>
                  <a:pt x="2333" y="796"/>
                  <a:pt x="2316" y="829"/>
                </a:cubicBezTo>
                <a:close/>
              </a:path>
            </a:pathLst>
          </a:custGeom>
          <a:gradFill>
            <a:gsLst>
              <a:gs pos="49000">
                <a:schemeClr val="bg1"/>
              </a:gs>
              <a:gs pos="100000">
                <a:srgbClr val="EBEBEB"/>
              </a:gs>
            </a:gsLst>
            <a:lin ang="5400000" scaled="0"/>
          </a:gradFill>
          <a:ln>
            <a:noFill/>
          </a:ln>
          <a:effectLst>
            <a:outerShdw blurRad="101600" dist="25400" dir="5400000" algn="ctr" rotWithShape="0">
              <a:srgbClr val="000000">
                <a:alpha val="46000"/>
              </a:srgbClr>
            </a:outerShdw>
          </a:effec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dirty="0"/>
          </a:p>
        </p:txBody>
      </p:sp>
      <p:sp>
        <p:nvSpPr>
          <p:cNvPr id="18" name="TextBox 17"/>
          <p:cNvSpPr txBox="1"/>
          <p:nvPr/>
        </p:nvSpPr>
        <p:spPr>
          <a:xfrm>
            <a:off x="10543610" y="8904164"/>
            <a:ext cx="32968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5A5B5E"/>
                </a:solidFill>
              </a:rPr>
              <a:t>What.NEXT</a:t>
            </a:r>
            <a:r>
              <a:rPr lang="en-US" sz="4400" dirty="0">
                <a:solidFill>
                  <a:srgbClr val="5A5B5E"/>
                </a:solidFill>
              </a:rPr>
              <a:t>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srgbClr val="EE61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146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2" dur="10" fill="hold"/>
                                        <p:tgtEl>
                                          <p:spTgt spid="18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decel="10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/>
      <p:bldP spid="18" grpId="1"/>
      <p:bldP spid="18" grpId="2"/>
      <p:bldP spid="18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 195"/>
          <p:cNvSpPr>
            <a:spLocks noChangeShapeType="1"/>
          </p:cNvSpPr>
          <p:nvPr/>
        </p:nvSpPr>
        <p:spPr bwMode="auto">
          <a:xfrm>
            <a:off x="9762608" y="3259301"/>
            <a:ext cx="13392987" cy="0"/>
          </a:xfrm>
          <a:prstGeom prst="line">
            <a:avLst/>
          </a:prstGeom>
          <a:noFill/>
          <a:ln w="6350" cap="flat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182456" tIns="91229" rIns="182456" bIns="91229" numCol="1" anchor="t" anchorCtr="0" compatLnSpc="1">
            <a:prstTxWarp prst="textNoShape">
              <a:avLst/>
            </a:prstTxWarp>
          </a:bodyPr>
          <a:lstStyle/>
          <a:p>
            <a:pPr defTabSz="1824809" fontAlgn="auto">
              <a:spcBef>
                <a:spcPts val="0"/>
              </a:spcBef>
              <a:spcAft>
                <a:spcPts val="0"/>
              </a:spcAft>
            </a:pPr>
            <a:endParaRPr lang="en-US" sz="3733">
              <a:latin typeface="Proxima Nova"/>
              <a:ea typeface="+mn-ea"/>
              <a:cs typeface="+mn-cs"/>
            </a:endParaRPr>
          </a:p>
        </p:txBody>
      </p:sp>
      <p:sp>
        <p:nvSpPr>
          <p:cNvPr id="34" name="Line 196"/>
          <p:cNvSpPr>
            <a:spLocks noChangeShapeType="1"/>
          </p:cNvSpPr>
          <p:nvPr/>
        </p:nvSpPr>
        <p:spPr bwMode="auto">
          <a:xfrm>
            <a:off x="9762608" y="12236381"/>
            <a:ext cx="13392987" cy="0"/>
          </a:xfrm>
          <a:prstGeom prst="line">
            <a:avLst/>
          </a:prstGeom>
          <a:noFill/>
          <a:ln w="6350" cap="flat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182456" tIns="91229" rIns="182456" bIns="91229" numCol="1" anchor="t" anchorCtr="0" compatLnSpc="1">
            <a:prstTxWarp prst="textNoShape">
              <a:avLst/>
            </a:prstTxWarp>
          </a:bodyPr>
          <a:lstStyle/>
          <a:p>
            <a:pPr defTabSz="1824809" fontAlgn="auto">
              <a:spcBef>
                <a:spcPts val="0"/>
              </a:spcBef>
              <a:spcAft>
                <a:spcPts val="0"/>
              </a:spcAft>
            </a:pPr>
            <a:endParaRPr lang="en-US" sz="3733">
              <a:latin typeface="Proxima Nova"/>
              <a:ea typeface="+mn-ea"/>
              <a:cs typeface="+mn-cs"/>
            </a:endParaRPr>
          </a:p>
        </p:txBody>
      </p:sp>
      <p:sp>
        <p:nvSpPr>
          <p:cNvPr id="35" name="Line 197"/>
          <p:cNvSpPr>
            <a:spLocks noChangeShapeType="1"/>
          </p:cNvSpPr>
          <p:nvPr/>
        </p:nvSpPr>
        <p:spPr bwMode="auto">
          <a:xfrm>
            <a:off x="9762605" y="6616701"/>
            <a:ext cx="4919067" cy="0"/>
          </a:xfrm>
          <a:prstGeom prst="line">
            <a:avLst/>
          </a:prstGeom>
          <a:noFill/>
          <a:ln w="6350" cap="flat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182456" tIns="91229" rIns="182456" bIns="91229" numCol="1" anchor="t" anchorCtr="0" compatLnSpc="1">
            <a:prstTxWarp prst="textNoShape">
              <a:avLst/>
            </a:prstTxWarp>
          </a:bodyPr>
          <a:lstStyle/>
          <a:p>
            <a:pPr defTabSz="1824809" fontAlgn="auto">
              <a:spcBef>
                <a:spcPts val="0"/>
              </a:spcBef>
              <a:spcAft>
                <a:spcPts val="0"/>
              </a:spcAft>
            </a:pPr>
            <a:endParaRPr lang="en-US" sz="3733">
              <a:latin typeface="Proxima Nova"/>
              <a:ea typeface="+mn-ea"/>
              <a:cs typeface="+mn-cs"/>
            </a:endParaRPr>
          </a:p>
        </p:txBody>
      </p:sp>
      <p:sp>
        <p:nvSpPr>
          <p:cNvPr id="36" name="Line 198"/>
          <p:cNvSpPr>
            <a:spLocks noChangeShapeType="1"/>
          </p:cNvSpPr>
          <p:nvPr/>
        </p:nvSpPr>
        <p:spPr bwMode="auto">
          <a:xfrm>
            <a:off x="11487705" y="7743587"/>
            <a:ext cx="10256088" cy="0"/>
          </a:xfrm>
          <a:prstGeom prst="line">
            <a:avLst/>
          </a:prstGeom>
          <a:noFill/>
          <a:ln w="6350" cap="flat">
            <a:solidFill>
              <a:schemeClr val="accent3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182456" tIns="91229" rIns="182456" bIns="91229" numCol="1" anchor="t" anchorCtr="0" compatLnSpc="1">
            <a:prstTxWarp prst="textNoShape">
              <a:avLst/>
            </a:prstTxWarp>
          </a:bodyPr>
          <a:lstStyle/>
          <a:p>
            <a:pPr defTabSz="1824809" fontAlgn="auto">
              <a:spcBef>
                <a:spcPts val="0"/>
              </a:spcBef>
              <a:spcAft>
                <a:spcPts val="0"/>
              </a:spcAft>
            </a:pPr>
            <a:endParaRPr lang="en-US" sz="3733">
              <a:latin typeface="Proxima Nova"/>
              <a:ea typeface="+mn-ea"/>
              <a:cs typeface="+mn-cs"/>
            </a:endParaRPr>
          </a:p>
        </p:txBody>
      </p:sp>
      <p:sp>
        <p:nvSpPr>
          <p:cNvPr id="37" name="Line 199"/>
          <p:cNvSpPr>
            <a:spLocks noChangeShapeType="1"/>
          </p:cNvSpPr>
          <p:nvPr/>
        </p:nvSpPr>
        <p:spPr bwMode="auto">
          <a:xfrm>
            <a:off x="11303216" y="5471752"/>
            <a:ext cx="10521995" cy="0"/>
          </a:xfrm>
          <a:prstGeom prst="line">
            <a:avLst/>
          </a:prstGeom>
          <a:noFill/>
          <a:ln w="6350" cap="flat">
            <a:solidFill>
              <a:schemeClr val="accent3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182456" tIns="91229" rIns="182456" bIns="91229" numCol="1" anchor="t" anchorCtr="0" compatLnSpc="1">
            <a:prstTxWarp prst="textNoShape">
              <a:avLst/>
            </a:prstTxWarp>
          </a:bodyPr>
          <a:lstStyle/>
          <a:p>
            <a:pPr defTabSz="1824809" fontAlgn="auto">
              <a:spcBef>
                <a:spcPts val="0"/>
              </a:spcBef>
              <a:spcAft>
                <a:spcPts val="0"/>
              </a:spcAft>
            </a:pPr>
            <a:endParaRPr lang="en-US" sz="3733">
              <a:latin typeface="Proxima Nova"/>
              <a:ea typeface="+mn-ea"/>
              <a:cs typeface="+mn-cs"/>
            </a:endParaRPr>
          </a:p>
        </p:txBody>
      </p:sp>
      <p:sp>
        <p:nvSpPr>
          <p:cNvPr id="38" name="Line 200"/>
          <p:cNvSpPr>
            <a:spLocks noChangeShapeType="1"/>
          </p:cNvSpPr>
          <p:nvPr/>
        </p:nvSpPr>
        <p:spPr bwMode="auto">
          <a:xfrm>
            <a:off x="11303216" y="10015419"/>
            <a:ext cx="10521995" cy="0"/>
          </a:xfrm>
          <a:prstGeom prst="line">
            <a:avLst/>
          </a:prstGeom>
          <a:noFill/>
          <a:ln w="6350" cap="flat">
            <a:solidFill>
              <a:schemeClr val="accent3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182456" tIns="91229" rIns="182456" bIns="91229" numCol="1" anchor="t" anchorCtr="0" compatLnSpc="1">
            <a:prstTxWarp prst="textNoShape">
              <a:avLst/>
            </a:prstTxWarp>
          </a:bodyPr>
          <a:lstStyle/>
          <a:p>
            <a:pPr defTabSz="1824809" fontAlgn="auto">
              <a:spcBef>
                <a:spcPts val="0"/>
              </a:spcBef>
              <a:spcAft>
                <a:spcPts val="0"/>
              </a:spcAft>
            </a:pPr>
            <a:endParaRPr lang="en-US" sz="3733">
              <a:latin typeface="Proxima Nova"/>
              <a:ea typeface="+mn-ea"/>
              <a:cs typeface="+mn-cs"/>
            </a:endParaRPr>
          </a:p>
        </p:txBody>
      </p:sp>
      <p:sp>
        <p:nvSpPr>
          <p:cNvPr id="53" name="Line 215"/>
          <p:cNvSpPr>
            <a:spLocks noChangeShapeType="1"/>
          </p:cNvSpPr>
          <p:nvPr/>
        </p:nvSpPr>
        <p:spPr bwMode="auto">
          <a:xfrm flipV="1">
            <a:off x="12420667" y="3576714"/>
            <a:ext cx="8316453" cy="8317549"/>
          </a:xfrm>
          <a:prstGeom prst="line">
            <a:avLst/>
          </a:prstGeom>
          <a:noFill/>
          <a:ln w="6350" cap="flat">
            <a:solidFill>
              <a:schemeClr val="accent3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182456" tIns="91229" rIns="182456" bIns="91229" numCol="1" anchor="t" anchorCtr="0" compatLnSpc="1">
            <a:prstTxWarp prst="textNoShape">
              <a:avLst/>
            </a:prstTxWarp>
          </a:bodyPr>
          <a:lstStyle/>
          <a:p>
            <a:pPr defTabSz="1824809" fontAlgn="auto">
              <a:spcBef>
                <a:spcPts val="0"/>
              </a:spcBef>
              <a:spcAft>
                <a:spcPts val="0"/>
              </a:spcAft>
            </a:pPr>
            <a:endParaRPr lang="en-US" sz="3733">
              <a:latin typeface="Proxima Nova"/>
              <a:ea typeface="+mn-ea"/>
              <a:cs typeface="+mn-cs"/>
            </a:endParaRPr>
          </a:p>
        </p:txBody>
      </p:sp>
      <p:sp>
        <p:nvSpPr>
          <p:cNvPr id="55" name="Line 217"/>
          <p:cNvSpPr>
            <a:spLocks noChangeShapeType="1"/>
          </p:cNvSpPr>
          <p:nvPr/>
        </p:nvSpPr>
        <p:spPr bwMode="auto">
          <a:xfrm flipV="1">
            <a:off x="11580539" y="4229011"/>
            <a:ext cx="9996709" cy="7012837"/>
          </a:xfrm>
          <a:prstGeom prst="line">
            <a:avLst/>
          </a:prstGeom>
          <a:noFill/>
          <a:ln w="6350" cap="flat">
            <a:solidFill>
              <a:schemeClr val="accent3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182456" tIns="91229" rIns="182456" bIns="91229" numCol="1" anchor="t" anchorCtr="0" compatLnSpc="1">
            <a:prstTxWarp prst="textNoShape">
              <a:avLst/>
            </a:prstTxWarp>
          </a:bodyPr>
          <a:lstStyle/>
          <a:p>
            <a:pPr defTabSz="1824809" fontAlgn="auto">
              <a:spcBef>
                <a:spcPts val="0"/>
              </a:spcBef>
              <a:spcAft>
                <a:spcPts val="0"/>
              </a:spcAft>
            </a:pPr>
            <a:endParaRPr lang="en-US" sz="3733">
              <a:latin typeface="Proxima Nova"/>
              <a:ea typeface="+mn-ea"/>
              <a:cs typeface="+mn-cs"/>
            </a:endParaRPr>
          </a:p>
        </p:txBody>
      </p:sp>
      <p:sp>
        <p:nvSpPr>
          <p:cNvPr id="67" name="Freeform 229"/>
          <p:cNvSpPr>
            <a:spLocks/>
          </p:cNvSpPr>
          <p:nvPr/>
        </p:nvSpPr>
        <p:spPr bwMode="auto">
          <a:xfrm>
            <a:off x="20517564" y="3821683"/>
            <a:ext cx="610136" cy="731269"/>
          </a:xfrm>
          <a:custGeom>
            <a:avLst/>
            <a:gdLst>
              <a:gd name="T0" fmla="*/ 0 w 147"/>
              <a:gd name="T1" fmla="*/ 0 h 176"/>
              <a:gd name="T2" fmla="*/ 92 w 147"/>
              <a:gd name="T3" fmla="*/ 77 h 176"/>
              <a:gd name="T4" fmla="*/ 147 w 147"/>
              <a:gd name="T5" fmla="*/ 1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7" h="176">
                <a:moveTo>
                  <a:pt x="0" y="0"/>
                </a:moveTo>
                <a:cubicBezTo>
                  <a:pt x="19" y="12"/>
                  <a:pt x="66" y="44"/>
                  <a:pt x="92" y="77"/>
                </a:cubicBezTo>
                <a:cubicBezTo>
                  <a:pt x="117" y="110"/>
                  <a:pt x="138" y="156"/>
                  <a:pt x="147" y="176"/>
                </a:cubicBezTo>
              </a:path>
            </a:pathLst>
          </a:custGeom>
          <a:noFill/>
          <a:ln w="6350" cap="flat">
            <a:solidFill>
              <a:schemeClr val="accent3"/>
            </a:solidFill>
            <a:prstDash val="solid"/>
            <a:miter lim="800000"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182456" tIns="91229" rIns="182456" bIns="91229" numCol="1" anchor="t" anchorCtr="0" compatLnSpc="1">
            <a:prstTxWarp prst="textNoShape">
              <a:avLst/>
            </a:prstTxWarp>
          </a:bodyPr>
          <a:lstStyle/>
          <a:p>
            <a:pPr defTabSz="1824809" fontAlgn="auto">
              <a:spcBef>
                <a:spcPts val="0"/>
              </a:spcBef>
              <a:spcAft>
                <a:spcPts val="0"/>
              </a:spcAft>
            </a:pPr>
            <a:endParaRPr lang="en-US" sz="3733">
              <a:latin typeface="Proxima Nova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16497" y="5821007"/>
            <a:ext cx="10975656" cy="49530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4800" dirty="0">
                <a:solidFill>
                  <a:srgbClr val="5A5B5E"/>
                </a:solidFill>
                <a:cs typeface="Proxima Nova Semibold"/>
              </a:rPr>
              <a:t>PLATFORM FOR </a:t>
            </a:r>
            <a:br>
              <a:rPr lang="en-US" sz="5600" dirty="0">
                <a:solidFill>
                  <a:schemeClr val="accent1"/>
                </a:solidFill>
              </a:rPr>
            </a:br>
            <a:r>
              <a:rPr lang="en-US" sz="8800" kern="0" dirty="0">
                <a:ln w="28575">
                  <a:noFill/>
                  <a:miter lim="800000"/>
                </a:ln>
                <a:solidFill>
                  <a:srgbClr val="F76129"/>
                </a:solidFill>
              </a:rPr>
              <a:t>STORAGE INNOVATION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Founding Vision</a:t>
            </a:r>
            <a:br>
              <a:rPr lang="en-US" dirty="0"/>
            </a:br>
            <a:r>
              <a:rPr lang="en-US" dirty="0"/>
              <a:t>DISRUPTING THE STORAGE MARKET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216495" y="5584005"/>
            <a:ext cx="4393437" cy="0"/>
          </a:xfrm>
          <a:prstGeom prst="line">
            <a:avLst/>
          </a:prstGeom>
          <a:ln w="127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ine 204"/>
          <p:cNvSpPr>
            <a:spLocks noChangeShapeType="1"/>
          </p:cNvSpPr>
          <p:nvPr/>
        </p:nvSpPr>
        <p:spPr bwMode="auto">
          <a:xfrm>
            <a:off x="10137629" y="6616852"/>
            <a:ext cx="0" cy="5619683"/>
          </a:xfrm>
          <a:prstGeom prst="line">
            <a:avLst/>
          </a:prstGeom>
          <a:noFill/>
          <a:ln w="6350" cap="flat">
            <a:solidFill>
              <a:schemeClr val="accent3"/>
            </a:solidFill>
            <a:prstDash val="solid"/>
            <a:miter lim="800000"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182456" tIns="91229" rIns="182456" bIns="91229" numCol="1" anchor="t" anchorCtr="0" compatLnSpc="1">
            <a:prstTxWarp prst="textNoShape">
              <a:avLst/>
            </a:prstTxWarp>
          </a:bodyPr>
          <a:lstStyle/>
          <a:p>
            <a:pPr defTabSz="1824809" fontAlgn="auto">
              <a:spcBef>
                <a:spcPts val="0"/>
              </a:spcBef>
              <a:spcAft>
                <a:spcPts val="0"/>
              </a:spcAft>
            </a:pPr>
            <a:endParaRPr lang="en-US" sz="3733">
              <a:latin typeface="Proxima Nova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137636" y="3259306"/>
            <a:ext cx="12751197" cy="8977085"/>
            <a:chOff x="5067495" y="1599959"/>
            <a:chExt cx="6373938" cy="4543666"/>
          </a:xfrm>
        </p:grpSpPr>
        <p:sp>
          <p:nvSpPr>
            <p:cNvPr id="39" name="Line 201"/>
            <p:cNvSpPr>
              <a:spLocks noChangeShapeType="1"/>
            </p:cNvSpPr>
            <p:nvPr/>
          </p:nvSpPr>
          <p:spPr bwMode="auto">
            <a:xfrm>
              <a:off x="11441433" y="1599959"/>
              <a:ext cx="0" cy="4543665"/>
            </a:xfrm>
            <a:prstGeom prst="line">
              <a:avLst/>
            </a:prstGeom>
            <a:noFill/>
            <a:ln w="6350" cap="flat">
              <a:solidFill>
                <a:schemeClr val="accent3"/>
              </a:solidFill>
              <a:prstDash val="solid"/>
              <a:miter lim="800000"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4809" fontAlgn="auto">
                <a:spcBef>
                  <a:spcPts val="0"/>
                </a:spcBef>
                <a:spcAft>
                  <a:spcPts val="0"/>
                </a:spcAft>
              </a:pPr>
              <a:endParaRPr lang="en-US" sz="3733">
                <a:latin typeface="Proxima Nova"/>
                <a:ea typeface="+mn-ea"/>
                <a:cs typeface="+mn-cs"/>
              </a:endParaRPr>
            </a:p>
          </p:txBody>
        </p:sp>
        <p:sp>
          <p:nvSpPr>
            <p:cNvPr id="49" name="Line 211"/>
            <p:cNvSpPr>
              <a:spLocks noChangeShapeType="1"/>
            </p:cNvSpPr>
            <p:nvPr/>
          </p:nvSpPr>
          <p:spPr bwMode="auto">
            <a:xfrm flipV="1">
              <a:off x="6964635" y="1599960"/>
              <a:ext cx="0" cy="4543665"/>
            </a:xfrm>
            <a:prstGeom prst="line">
              <a:avLst/>
            </a:prstGeom>
            <a:noFill/>
            <a:ln w="6350" cap="flat">
              <a:solidFill>
                <a:schemeClr val="accent3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4809" fontAlgn="auto">
                <a:spcBef>
                  <a:spcPts val="0"/>
                </a:spcBef>
                <a:spcAft>
                  <a:spcPts val="0"/>
                </a:spcAft>
              </a:pPr>
              <a:endParaRPr lang="en-US" sz="3733">
                <a:latin typeface="Proxima Nova"/>
                <a:ea typeface="+mn-ea"/>
                <a:cs typeface="+mn-cs"/>
              </a:endParaRPr>
            </a:p>
          </p:txBody>
        </p:sp>
        <p:sp>
          <p:nvSpPr>
            <p:cNvPr id="50" name="Line 212"/>
            <p:cNvSpPr>
              <a:spLocks noChangeShapeType="1"/>
            </p:cNvSpPr>
            <p:nvPr/>
          </p:nvSpPr>
          <p:spPr bwMode="auto">
            <a:xfrm flipV="1">
              <a:off x="8279949" y="1599960"/>
              <a:ext cx="0" cy="4543665"/>
            </a:xfrm>
            <a:prstGeom prst="line">
              <a:avLst/>
            </a:prstGeom>
            <a:noFill/>
            <a:ln w="6350" cap="flat">
              <a:solidFill>
                <a:schemeClr val="accent3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4809" fontAlgn="auto">
                <a:spcBef>
                  <a:spcPts val="0"/>
                </a:spcBef>
                <a:spcAft>
                  <a:spcPts val="0"/>
                </a:spcAft>
              </a:pPr>
              <a:endParaRPr lang="en-US" sz="3733">
                <a:latin typeface="Proxima Nova"/>
                <a:ea typeface="+mn-ea"/>
                <a:cs typeface="+mn-cs"/>
              </a:endParaRPr>
            </a:p>
          </p:txBody>
        </p:sp>
        <p:sp>
          <p:nvSpPr>
            <p:cNvPr id="51" name="Line 213"/>
            <p:cNvSpPr>
              <a:spLocks noChangeShapeType="1"/>
            </p:cNvSpPr>
            <p:nvPr/>
          </p:nvSpPr>
          <p:spPr bwMode="auto">
            <a:xfrm flipV="1">
              <a:off x="9594448" y="1599960"/>
              <a:ext cx="0" cy="4543665"/>
            </a:xfrm>
            <a:prstGeom prst="line">
              <a:avLst/>
            </a:prstGeom>
            <a:noFill/>
            <a:ln w="6350" cap="flat">
              <a:solidFill>
                <a:schemeClr val="accent3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4809" fontAlgn="auto">
                <a:spcBef>
                  <a:spcPts val="0"/>
                </a:spcBef>
                <a:spcAft>
                  <a:spcPts val="0"/>
                </a:spcAft>
              </a:pPr>
              <a:endParaRPr lang="en-US" sz="3733">
                <a:latin typeface="Proxima Nova"/>
                <a:ea typeface="+mn-ea"/>
                <a:cs typeface="+mn-cs"/>
              </a:endParaRPr>
            </a:p>
          </p:txBody>
        </p:sp>
        <p:sp>
          <p:nvSpPr>
            <p:cNvPr id="52" name="Line 214"/>
            <p:cNvSpPr>
              <a:spLocks noChangeShapeType="1"/>
            </p:cNvSpPr>
            <p:nvPr/>
          </p:nvSpPr>
          <p:spPr bwMode="auto">
            <a:xfrm flipV="1">
              <a:off x="10909762" y="1599960"/>
              <a:ext cx="0" cy="4543665"/>
            </a:xfrm>
            <a:prstGeom prst="line">
              <a:avLst/>
            </a:prstGeom>
            <a:noFill/>
            <a:ln w="6350" cap="flat">
              <a:solidFill>
                <a:schemeClr val="accent3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4809" fontAlgn="auto">
                <a:spcBef>
                  <a:spcPts val="0"/>
                </a:spcBef>
                <a:spcAft>
                  <a:spcPts val="0"/>
                </a:spcAft>
              </a:pPr>
              <a:endParaRPr lang="en-US" sz="3733">
                <a:latin typeface="Proxima Nova"/>
                <a:ea typeface="+mn-ea"/>
                <a:cs typeface="+mn-cs"/>
              </a:endParaRPr>
            </a:p>
          </p:txBody>
        </p:sp>
        <p:sp>
          <p:nvSpPr>
            <p:cNvPr id="48" name="Line 210"/>
            <p:cNvSpPr>
              <a:spLocks noChangeShapeType="1"/>
            </p:cNvSpPr>
            <p:nvPr/>
          </p:nvSpPr>
          <p:spPr bwMode="auto">
            <a:xfrm flipV="1">
              <a:off x="5650136" y="1599960"/>
              <a:ext cx="0" cy="4543665"/>
            </a:xfrm>
            <a:prstGeom prst="line">
              <a:avLst/>
            </a:prstGeom>
            <a:noFill/>
            <a:ln w="6350" cap="flat">
              <a:solidFill>
                <a:schemeClr val="accent3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4809" fontAlgn="auto">
                <a:spcBef>
                  <a:spcPts val="0"/>
                </a:spcBef>
                <a:spcAft>
                  <a:spcPts val="0"/>
                </a:spcAft>
              </a:pPr>
              <a:endParaRPr lang="en-US" sz="3733">
                <a:latin typeface="Proxima Nova"/>
                <a:ea typeface="+mn-ea"/>
                <a:cs typeface="+mn-cs"/>
              </a:endParaRPr>
            </a:p>
          </p:txBody>
        </p:sp>
        <p:sp>
          <p:nvSpPr>
            <p:cNvPr id="45" name="Line 207"/>
            <p:cNvSpPr>
              <a:spLocks noChangeShapeType="1"/>
            </p:cNvSpPr>
            <p:nvPr/>
          </p:nvSpPr>
          <p:spPr bwMode="auto">
            <a:xfrm>
              <a:off x="5067495" y="1599960"/>
              <a:ext cx="0" cy="1708390"/>
            </a:xfrm>
            <a:prstGeom prst="line">
              <a:avLst/>
            </a:prstGeom>
            <a:noFill/>
            <a:ln w="6350" cap="flat">
              <a:solidFill>
                <a:schemeClr val="accent3"/>
              </a:solidFill>
              <a:prstDash val="solid"/>
              <a:miter lim="800000"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4809" fontAlgn="auto">
                <a:spcBef>
                  <a:spcPts val="0"/>
                </a:spcBef>
                <a:spcAft>
                  <a:spcPts val="0"/>
                </a:spcAft>
              </a:pPr>
              <a:endParaRPr lang="en-US" sz="3733">
                <a:latin typeface="Proxima Nova"/>
                <a:ea typeface="+mn-ea"/>
                <a:cs typeface="+mn-cs"/>
              </a:endParaRPr>
            </a:p>
          </p:txBody>
        </p:sp>
      </p:grpSp>
      <p:sp useBgFill="1">
        <p:nvSpPr>
          <p:cNvPr id="78" name="TextBox 77"/>
          <p:cNvSpPr txBox="1"/>
          <p:nvPr/>
        </p:nvSpPr>
        <p:spPr>
          <a:xfrm>
            <a:off x="9736615" y="4681417"/>
            <a:ext cx="808488" cy="389361"/>
          </a:xfrm>
          <a:prstGeom prst="rect">
            <a:avLst/>
          </a:prstGeom>
        </p:spPr>
        <p:txBody>
          <a:bodyPr wrap="square" lIns="182456" tIns="91229" rIns="182456" bIns="91229" rtlCol="0">
            <a:spAutoFit/>
          </a:bodyPr>
          <a:lstStyle/>
          <a:p>
            <a:pPr algn="ctr" defTabSz="1824809" fontAlgn="auto">
              <a:spcBef>
                <a:spcPts val="0"/>
              </a:spcBef>
              <a:spcAft>
                <a:spcPts val="0"/>
              </a:spcAft>
            </a:pPr>
            <a:r>
              <a:rPr lang="en-US" sz="1333" dirty="0">
                <a:solidFill>
                  <a:srgbClr val="999999"/>
                </a:solidFill>
                <a:latin typeface="Proxima Nova Semibold" panose="020B0703030502060204" pitchFamily="34" charset="0"/>
                <a:ea typeface="+mn-ea"/>
                <a:cs typeface="+mn-cs"/>
              </a:rPr>
              <a:t>2.91”</a:t>
            </a:r>
            <a:endParaRPr lang="en-US" sz="1067" dirty="0">
              <a:solidFill>
                <a:srgbClr val="999999"/>
              </a:solidFill>
              <a:latin typeface="Proxima Nova Semibold" panose="020B0703030502060204" pitchFamily="34" charset="0"/>
              <a:ea typeface="+mn-ea"/>
              <a:cs typeface="+mn-cs"/>
            </a:endParaRPr>
          </a:p>
        </p:txBody>
      </p:sp>
      <p:sp useBgFill="1">
        <p:nvSpPr>
          <p:cNvPr id="80" name="TextBox 79"/>
          <p:cNvSpPr txBox="1"/>
          <p:nvPr/>
        </p:nvSpPr>
        <p:spPr>
          <a:xfrm>
            <a:off x="9736615" y="9259825"/>
            <a:ext cx="808488" cy="389361"/>
          </a:xfrm>
          <a:prstGeom prst="rect">
            <a:avLst/>
          </a:prstGeom>
        </p:spPr>
        <p:txBody>
          <a:bodyPr wrap="square" lIns="182456" tIns="91229" rIns="182456" bIns="91229" rtlCol="0">
            <a:spAutoFit/>
          </a:bodyPr>
          <a:lstStyle/>
          <a:p>
            <a:pPr algn="ctr" defTabSz="1824809" fontAlgn="auto">
              <a:spcBef>
                <a:spcPts val="0"/>
              </a:spcBef>
              <a:spcAft>
                <a:spcPts val="0"/>
              </a:spcAft>
            </a:pPr>
            <a:r>
              <a:rPr lang="en-US" sz="1333" dirty="0">
                <a:solidFill>
                  <a:srgbClr val="999999"/>
                </a:solidFill>
                <a:latin typeface="Proxima Nova Semibold" panose="020B0703030502060204" pitchFamily="34" charset="0"/>
                <a:ea typeface="+mn-ea"/>
                <a:cs typeface="+mn-cs"/>
              </a:rPr>
              <a:t>5.27”</a:t>
            </a:r>
            <a:endParaRPr lang="en-US" sz="1067" dirty="0">
              <a:solidFill>
                <a:srgbClr val="999999"/>
              </a:solidFill>
              <a:latin typeface="Proxima Nova Semibold" panose="020B0703030502060204" pitchFamily="34" charset="0"/>
              <a:ea typeface="+mn-ea"/>
              <a:cs typeface="+mn-cs"/>
            </a:endParaRPr>
          </a:p>
        </p:txBody>
      </p:sp>
      <p:sp useBgFill="1">
        <p:nvSpPr>
          <p:cNvPr id="85" name="TextBox 84"/>
          <p:cNvSpPr txBox="1"/>
          <p:nvPr/>
        </p:nvSpPr>
        <p:spPr>
          <a:xfrm>
            <a:off x="20420249" y="4048074"/>
            <a:ext cx="956328" cy="214909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algn="ctr" defTabSz="1824809" fontAlgn="auto">
              <a:spcBef>
                <a:spcPts val="0"/>
              </a:spcBef>
              <a:spcAft>
                <a:spcPts val="0"/>
              </a:spcAft>
            </a:pPr>
            <a:r>
              <a:rPr lang="en-US" sz="1333" dirty="0">
                <a:solidFill>
                  <a:srgbClr val="999999"/>
                </a:solidFill>
                <a:latin typeface="Proxima Nova Semibold" panose="020B0703030502060204" pitchFamily="34" charset="0"/>
                <a:ea typeface="+mn-ea"/>
                <a:cs typeface="+mn-cs"/>
              </a:rPr>
              <a:t>-9.85 </a:t>
            </a:r>
            <a:r>
              <a:rPr lang="en-US" sz="1067" dirty="0">
                <a:solidFill>
                  <a:srgbClr val="999999"/>
                </a:solidFill>
                <a:latin typeface="Proxima Nova Semibold" panose="020B0703030502060204" pitchFamily="34" charset="0"/>
                <a:ea typeface="+mn-ea"/>
                <a:cs typeface="+mn-cs"/>
              </a:rPr>
              <a:t>°</a:t>
            </a:r>
          </a:p>
        </p:txBody>
      </p:sp>
      <p:sp useBgFill="1">
        <p:nvSpPr>
          <p:cNvPr id="47" name="TextBox 46"/>
          <p:cNvSpPr txBox="1"/>
          <p:nvPr/>
        </p:nvSpPr>
        <p:spPr>
          <a:xfrm>
            <a:off x="15713509" y="8904138"/>
            <a:ext cx="1764331" cy="635582"/>
          </a:xfrm>
          <a:prstGeom prst="rect">
            <a:avLst/>
          </a:prstGeom>
          <a:ln>
            <a:noFill/>
          </a:ln>
        </p:spPr>
        <p:txBody>
          <a:bodyPr wrap="square" lIns="182456" tIns="91229" rIns="182456" bIns="91229" rtlCol="0">
            <a:spAutoFit/>
          </a:bodyPr>
          <a:lstStyle/>
          <a:p>
            <a:pPr algn="ctr" defTabSz="1824809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5A5B5E"/>
                </a:solidFill>
                <a:latin typeface="Proxima Nova"/>
                <a:ea typeface="+mn-ea"/>
                <a:cs typeface="+mn-cs"/>
              </a:rPr>
              <a:t>SIMPLE</a:t>
            </a:r>
          </a:p>
        </p:txBody>
      </p:sp>
      <p:sp useBgFill="1">
        <p:nvSpPr>
          <p:cNvPr id="18" name="Rectangle 17"/>
          <p:cNvSpPr/>
          <p:nvPr/>
        </p:nvSpPr>
        <p:spPr>
          <a:xfrm>
            <a:off x="12906774" y="8923050"/>
            <a:ext cx="1757637" cy="95130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456" tIns="91229" rIns="182456" bIns="91229" rtlCol="0" anchor="ctr"/>
          <a:lstStyle/>
          <a:p>
            <a:pPr algn="ctr" defTabSz="1824809" fontAlgn="auto">
              <a:spcBef>
                <a:spcPts val="0"/>
              </a:spcBef>
              <a:spcAft>
                <a:spcPts val="0"/>
              </a:spcAft>
            </a:pPr>
            <a:endParaRPr lang="en-US" sz="3733">
              <a:solidFill>
                <a:srgbClr val="FFFFFF"/>
              </a:solidFill>
              <a:latin typeface="Proxima Nova"/>
            </a:endParaRPr>
          </a:p>
        </p:txBody>
      </p:sp>
      <p:sp useBgFill="1">
        <p:nvSpPr>
          <p:cNvPr id="14" name="TextBox 13"/>
          <p:cNvSpPr txBox="1"/>
          <p:nvPr/>
        </p:nvSpPr>
        <p:spPr>
          <a:xfrm>
            <a:off x="12615539" y="8904280"/>
            <a:ext cx="2583152" cy="1086923"/>
          </a:xfrm>
          <a:prstGeom prst="rect">
            <a:avLst/>
          </a:prstGeom>
          <a:ln>
            <a:noFill/>
          </a:ln>
        </p:spPr>
        <p:txBody>
          <a:bodyPr wrap="square" lIns="182456" tIns="91229" rIns="182456" bIns="91229" rtlCol="0">
            <a:spAutoFit/>
          </a:bodyPr>
          <a:lstStyle/>
          <a:p>
            <a:pPr algn="ctr" defTabSz="1824809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5A5B5E"/>
                </a:solidFill>
                <a:latin typeface="Proxima Nova"/>
                <a:ea typeface="+mn-ea"/>
                <a:cs typeface="+mn-cs"/>
              </a:rPr>
              <a:t>FLASH </a:t>
            </a:r>
            <a:br>
              <a:rPr lang="en-US" sz="2933" dirty="0">
                <a:solidFill>
                  <a:srgbClr val="5A5B5E"/>
                </a:solidFill>
                <a:latin typeface="Proxima Nova"/>
                <a:ea typeface="+mn-ea"/>
                <a:cs typeface="+mn-cs"/>
              </a:rPr>
            </a:br>
            <a:r>
              <a:rPr lang="en-US" sz="2933" dirty="0">
                <a:solidFill>
                  <a:srgbClr val="5A5B5E"/>
                </a:solidFill>
                <a:latin typeface="Proxima Nova"/>
                <a:ea typeface="+mn-ea"/>
                <a:cs typeface="+mn-cs"/>
              </a:rPr>
              <a:t>+ CLOUD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388033" y="3273439"/>
            <a:ext cx="10311912" cy="8934451"/>
            <a:chOff x="5692458" y="1636713"/>
            <a:chExt cx="5154613" cy="4467225"/>
          </a:xfrm>
        </p:grpSpPr>
        <p:sp useBgFill="1">
          <p:nvSpPr>
            <p:cNvPr id="86" name="TextBox 85"/>
            <p:cNvSpPr txBox="1"/>
            <p:nvPr/>
          </p:nvSpPr>
          <p:spPr>
            <a:xfrm>
              <a:off x="7447805" y="1742158"/>
              <a:ext cx="1672458" cy="661719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 defTabSz="182480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>
                  <a:solidFill>
                    <a:srgbClr val="EE6129"/>
                  </a:solidFill>
                  <a:latin typeface="Proxima Nova"/>
                  <a:ea typeface="+mn-ea"/>
                  <a:cs typeface="+mn-cs"/>
                </a:rPr>
                <a:t>SOFTWARE </a:t>
              </a:r>
              <a:br>
                <a:rPr lang="en-US" sz="4000" dirty="0">
                  <a:solidFill>
                    <a:srgbClr val="EE6129"/>
                  </a:solidFill>
                  <a:latin typeface="Proxima Nova"/>
                  <a:ea typeface="+mn-ea"/>
                  <a:cs typeface="+mn-cs"/>
                </a:rPr>
              </a:br>
              <a:r>
                <a:rPr lang="en-US" sz="4000" dirty="0">
                  <a:solidFill>
                    <a:srgbClr val="EE6129"/>
                  </a:solidFill>
                  <a:latin typeface="Proxima Nova"/>
                  <a:ea typeface="+mn-ea"/>
                  <a:cs typeface="+mn-cs"/>
                </a:rPr>
                <a:t>+ HARDWARE</a:t>
              </a:r>
            </a:p>
          </p:txBody>
        </p:sp>
        <p:sp useBgFill="1">
          <p:nvSpPr>
            <p:cNvPr id="87" name="TextBox 86"/>
            <p:cNvSpPr txBox="1"/>
            <p:nvPr/>
          </p:nvSpPr>
          <p:spPr>
            <a:xfrm>
              <a:off x="7614076" y="5311831"/>
              <a:ext cx="1339921" cy="661719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 defTabSz="182480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>
                  <a:solidFill>
                    <a:srgbClr val="85331B"/>
                  </a:solidFill>
                  <a:latin typeface="Proxima Nova"/>
                  <a:ea typeface="+mn-ea"/>
                  <a:cs typeface="+mn-cs"/>
                </a:rPr>
                <a:t>BUSINESS </a:t>
              </a:r>
              <a:br>
                <a:rPr lang="en-US" sz="4000" dirty="0">
                  <a:solidFill>
                    <a:srgbClr val="85331B"/>
                  </a:solidFill>
                  <a:latin typeface="Proxima Nova"/>
                  <a:ea typeface="+mn-ea"/>
                  <a:cs typeface="+mn-cs"/>
                </a:rPr>
              </a:br>
              <a:r>
                <a:rPr lang="en-US" sz="4000" dirty="0">
                  <a:solidFill>
                    <a:srgbClr val="85331B"/>
                  </a:solidFill>
                  <a:latin typeface="Proxima Nova"/>
                  <a:ea typeface="+mn-ea"/>
                  <a:cs typeface="+mn-cs"/>
                </a:rPr>
                <a:t>MODEL</a:t>
              </a:r>
            </a:p>
          </p:txBody>
        </p:sp>
        <p:sp useBgFill="1">
          <p:nvSpPr>
            <p:cNvPr id="54" name="TextBox 53"/>
            <p:cNvSpPr txBox="1"/>
            <p:nvPr/>
          </p:nvSpPr>
          <p:spPr>
            <a:xfrm>
              <a:off x="9078284" y="4452064"/>
              <a:ext cx="1067142" cy="49750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defTabSz="182480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933" dirty="0">
                  <a:solidFill>
                    <a:srgbClr val="5A5B5E"/>
                  </a:solidFill>
                  <a:latin typeface="Proxima Nova"/>
                  <a:ea typeface="+mn-ea"/>
                  <a:cs typeface="+mn-cs"/>
                </a:rPr>
                <a:t>DATA IS </a:t>
              </a:r>
              <a:br>
                <a:rPr lang="en-US" sz="2933" dirty="0">
                  <a:solidFill>
                    <a:srgbClr val="5A5B5E"/>
                  </a:solidFill>
                  <a:latin typeface="Proxima Nova"/>
                  <a:ea typeface="+mn-ea"/>
                  <a:cs typeface="+mn-cs"/>
                </a:rPr>
              </a:br>
              <a:r>
                <a:rPr lang="en-US" sz="2933" dirty="0">
                  <a:solidFill>
                    <a:srgbClr val="5A5B5E"/>
                  </a:solidFill>
                  <a:latin typeface="Proxima Nova"/>
                  <a:ea typeface="+mn-ea"/>
                  <a:cs typeface="+mn-cs"/>
                </a:rPr>
                <a:t>FOREVER</a:t>
              </a:r>
            </a:p>
          </p:txBody>
        </p:sp>
        <p:sp>
          <p:nvSpPr>
            <p:cNvPr id="25" name="Freeform 148"/>
            <p:cNvSpPr>
              <a:spLocks/>
            </p:cNvSpPr>
            <p:nvPr/>
          </p:nvSpPr>
          <p:spPr bwMode="auto">
            <a:xfrm>
              <a:off x="5692458" y="1636713"/>
              <a:ext cx="4210050" cy="3521075"/>
            </a:xfrm>
            <a:custGeom>
              <a:avLst/>
              <a:gdLst>
                <a:gd name="T0" fmla="*/ 467 w 2652"/>
                <a:gd name="T1" fmla="*/ 2218 h 2218"/>
                <a:gd name="T2" fmla="*/ 0 w 2652"/>
                <a:gd name="T3" fmla="*/ 1407 h 2218"/>
                <a:gd name="T4" fmla="*/ 812 w 2652"/>
                <a:gd name="T5" fmla="*/ 0 h 2218"/>
                <a:gd name="T6" fmla="*/ 2435 w 2652"/>
                <a:gd name="T7" fmla="*/ 0 h 2218"/>
                <a:gd name="T8" fmla="*/ 2652 w 2652"/>
                <a:gd name="T9" fmla="*/ 377 h 2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2" h="2218">
                  <a:moveTo>
                    <a:pt x="467" y="2218"/>
                  </a:moveTo>
                  <a:lnTo>
                    <a:pt x="0" y="1407"/>
                  </a:lnTo>
                  <a:lnTo>
                    <a:pt x="812" y="0"/>
                  </a:lnTo>
                  <a:lnTo>
                    <a:pt x="2435" y="0"/>
                  </a:lnTo>
                  <a:lnTo>
                    <a:pt x="2652" y="377"/>
                  </a:lnTo>
                </a:path>
              </a:pathLst>
            </a:custGeom>
            <a:noFill/>
            <a:ln w="28575" cap="rnd" cmpd="sng">
              <a:solidFill>
                <a:srgbClr val="EC622A"/>
              </a:solidFill>
              <a:prstDash val="solid"/>
              <a:miter lim="800000"/>
              <a:headEnd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4809" fontAlgn="auto">
                <a:spcBef>
                  <a:spcPts val="0"/>
                </a:spcBef>
                <a:spcAft>
                  <a:spcPts val="0"/>
                </a:spcAft>
              </a:pPr>
              <a:endParaRPr lang="en-US" sz="3733">
                <a:latin typeface="Proxima Nova"/>
                <a:ea typeface="+mn-ea"/>
                <a:cs typeface="+mn-cs"/>
              </a:endParaRPr>
            </a:p>
          </p:txBody>
        </p:sp>
        <p:sp>
          <p:nvSpPr>
            <p:cNvPr id="26" name="Freeform 149"/>
            <p:cNvSpPr>
              <a:spLocks/>
            </p:cNvSpPr>
            <p:nvPr/>
          </p:nvSpPr>
          <p:spPr bwMode="auto">
            <a:xfrm>
              <a:off x="6633846" y="2582863"/>
              <a:ext cx="4213225" cy="3521075"/>
            </a:xfrm>
            <a:custGeom>
              <a:avLst/>
              <a:gdLst>
                <a:gd name="T0" fmla="*/ 2186 w 2654"/>
                <a:gd name="T1" fmla="*/ 0 h 2218"/>
                <a:gd name="T2" fmla="*/ 2654 w 2654"/>
                <a:gd name="T3" fmla="*/ 811 h 2218"/>
                <a:gd name="T4" fmla="*/ 1842 w 2654"/>
                <a:gd name="T5" fmla="*/ 2218 h 2218"/>
                <a:gd name="T6" fmla="*/ 219 w 2654"/>
                <a:gd name="T7" fmla="*/ 2218 h 2218"/>
                <a:gd name="T8" fmla="*/ 0 w 2654"/>
                <a:gd name="T9" fmla="*/ 1840 h 2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4" h="2218">
                  <a:moveTo>
                    <a:pt x="2186" y="0"/>
                  </a:moveTo>
                  <a:lnTo>
                    <a:pt x="2654" y="811"/>
                  </a:lnTo>
                  <a:lnTo>
                    <a:pt x="1842" y="2218"/>
                  </a:lnTo>
                  <a:lnTo>
                    <a:pt x="219" y="2218"/>
                  </a:lnTo>
                  <a:lnTo>
                    <a:pt x="0" y="1840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miter lim="800000"/>
              <a:headEnd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4809" fontAlgn="auto">
                <a:spcBef>
                  <a:spcPts val="0"/>
                </a:spcBef>
                <a:spcAft>
                  <a:spcPts val="0"/>
                </a:spcAft>
              </a:pPr>
              <a:endParaRPr lang="en-US" sz="3733">
                <a:latin typeface="Proxima Nova"/>
                <a:ea typeface="+mn-ea"/>
                <a:cs typeface="+mn-cs"/>
              </a:endParaRPr>
            </a:p>
          </p:txBody>
        </p:sp>
        <p:sp useBgFill="1">
          <p:nvSpPr>
            <p:cNvPr id="8" name="Hexagon 7"/>
            <p:cNvSpPr/>
            <p:nvPr/>
          </p:nvSpPr>
          <p:spPr>
            <a:xfrm>
              <a:off x="7631697" y="3321050"/>
              <a:ext cx="1289860" cy="1111948"/>
            </a:xfrm>
            <a:prstGeom prst="hexagon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4809" fontAlgn="auto">
                <a:spcBef>
                  <a:spcPts val="0"/>
                </a:spcBef>
                <a:spcAft>
                  <a:spcPts val="0"/>
                </a:spcAft>
              </a:pPr>
              <a:endParaRPr lang="en-US" sz="3733">
                <a:solidFill>
                  <a:srgbClr val="FFFFFF"/>
                </a:solidFill>
                <a:latin typeface="Proxima Nova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1078" y="3573855"/>
              <a:ext cx="379982" cy="607970"/>
            </a:xfrm>
            <a:prstGeom prst="rect">
              <a:avLst/>
            </a:prstGeom>
          </p:spPr>
        </p:pic>
        <p:sp useBgFill="1">
          <p:nvSpPr>
            <p:cNvPr id="46" name="Hexagon 45"/>
            <p:cNvSpPr/>
            <p:nvPr/>
          </p:nvSpPr>
          <p:spPr>
            <a:xfrm>
              <a:off x="6317222" y="3321050"/>
              <a:ext cx="1289860" cy="1111948"/>
            </a:xfrm>
            <a:prstGeom prst="hexagon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4809" fontAlgn="auto">
                <a:spcBef>
                  <a:spcPts val="0"/>
                </a:spcBef>
                <a:spcAft>
                  <a:spcPts val="0"/>
                </a:spcAft>
              </a:pPr>
              <a:endParaRPr lang="en-US" sz="3733">
                <a:solidFill>
                  <a:srgbClr val="FFFFFF"/>
                </a:solidFill>
                <a:latin typeface="Proxima Nova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8884" y="3513033"/>
              <a:ext cx="385429" cy="385429"/>
            </a:xfrm>
            <a:prstGeom prst="rect">
              <a:avLst/>
            </a:prstGeom>
          </p:spPr>
        </p:pic>
        <p:sp useBgFill="1">
          <p:nvSpPr>
            <p:cNvPr id="56" name="Hexagon 55"/>
            <p:cNvSpPr/>
            <p:nvPr/>
          </p:nvSpPr>
          <p:spPr>
            <a:xfrm>
              <a:off x="8946171" y="3321050"/>
              <a:ext cx="1289860" cy="1111948"/>
            </a:xfrm>
            <a:prstGeom prst="hexagon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4809" fontAlgn="auto">
                <a:spcBef>
                  <a:spcPts val="0"/>
                </a:spcBef>
                <a:spcAft>
                  <a:spcPts val="0"/>
                </a:spcAft>
              </a:pPr>
              <a:endParaRPr lang="en-US" sz="3733">
                <a:solidFill>
                  <a:srgbClr val="FFFFFF"/>
                </a:solidFill>
                <a:latin typeface="Proxima Nova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31349" y="3736693"/>
              <a:ext cx="761012" cy="340870"/>
            </a:xfrm>
            <a:prstGeom prst="rect">
              <a:avLst/>
            </a:prstGeom>
          </p:spPr>
        </p:pic>
      </p:grpSp>
      <p:sp useBgFill="1">
        <p:nvSpPr>
          <p:cNvPr id="81" name="TextBox 80"/>
          <p:cNvSpPr txBox="1"/>
          <p:nvPr/>
        </p:nvSpPr>
        <p:spPr>
          <a:xfrm>
            <a:off x="22478740" y="7543537"/>
            <a:ext cx="808488" cy="389361"/>
          </a:xfrm>
          <a:prstGeom prst="rect">
            <a:avLst/>
          </a:prstGeom>
          <a:ln>
            <a:noFill/>
          </a:ln>
        </p:spPr>
        <p:txBody>
          <a:bodyPr wrap="square" lIns="182456" tIns="91229" rIns="182456" bIns="91229" rtlCol="0">
            <a:spAutoFit/>
          </a:bodyPr>
          <a:lstStyle/>
          <a:p>
            <a:pPr algn="ctr" defTabSz="1824809" fontAlgn="auto">
              <a:spcBef>
                <a:spcPts val="0"/>
              </a:spcBef>
              <a:spcAft>
                <a:spcPts val="0"/>
              </a:spcAft>
            </a:pPr>
            <a:r>
              <a:rPr lang="en-US" sz="1333" dirty="0">
                <a:solidFill>
                  <a:srgbClr val="999999"/>
                </a:solidFill>
                <a:latin typeface="Proxima Nova Semibold" panose="020B0703030502060204" pitchFamily="34" charset="0"/>
                <a:ea typeface="+mn-ea"/>
                <a:cs typeface="+mn-cs"/>
              </a:rPr>
              <a:t>8.18”</a:t>
            </a:r>
            <a:endParaRPr lang="en-US" sz="1067" dirty="0">
              <a:solidFill>
                <a:srgbClr val="999999"/>
              </a:solidFill>
              <a:latin typeface="Proxima Nova Semibold" panose="020B0703030502060204" pitchFamily="34" charset="0"/>
              <a:ea typeface="+mn-ea"/>
              <a:cs typeface="+mn-cs"/>
            </a:endParaRPr>
          </a:p>
        </p:txBody>
      </p:sp>
      <p:sp>
        <p:nvSpPr>
          <p:cNvPr id="43" name="Freeform 5"/>
          <p:cNvSpPr>
            <a:spLocks noEditPoints="1"/>
          </p:cNvSpPr>
          <p:nvPr/>
        </p:nvSpPr>
        <p:spPr bwMode="auto">
          <a:xfrm>
            <a:off x="13808269" y="7940063"/>
            <a:ext cx="828187" cy="526307"/>
          </a:xfrm>
          <a:custGeom>
            <a:avLst/>
            <a:gdLst>
              <a:gd name="T0" fmla="*/ 141 w 270"/>
              <a:gd name="T1" fmla="*/ 12 h 171"/>
              <a:gd name="T2" fmla="*/ 202 w 270"/>
              <a:gd name="T3" fmla="*/ 46 h 171"/>
              <a:gd name="T4" fmla="*/ 205 w 270"/>
              <a:gd name="T5" fmla="*/ 64 h 171"/>
              <a:gd name="T6" fmla="*/ 204 w 270"/>
              <a:gd name="T7" fmla="*/ 76 h 171"/>
              <a:gd name="T8" fmla="*/ 217 w 270"/>
              <a:gd name="T9" fmla="*/ 76 h 171"/>
              <a:gd name="T10" fmla="*/ 226 w 270"/>
              <a:gd name="T11" fmla="*/ 77 h 171"/>
              <a:gd name="T12" fmla="*/ 226 w 270"/>
              <a:gd name="T13" fmla="*/ 77 h 171"/>
              <a:gd name="T14" fmla="*/ 227 w 270"/>
              <a:gd name="T15" fmla="*/ 77 h 171"/>
              <a:gd name="T16" fmla="*/ 258 w 270"/>
              <a:gd name="T17" fmla="*/ 117 h 171"/>
              <a:gd name="T18" fmla="*/ 213 w 270"/>
              <a:gd name="T19" fmla="*/ 159 h 171"/>
              <a:gd name="T20" fmla="*/ 71 w 270"/>
              <a:gd name="T21" fmla="*/ 159 h 171"/>
              <a:gd name="T22" fmla="*/ 17 w 270"/>
              <a:gd name="T23" fmla="*/ 124 h 171"/>
              <a:gd name="T24" fmla="*/ 12 w 270"/>
              <a:gd name="T25" fmla="*/ 104 h 171"/>
              <a:gd name="T26" fmla="*/ 29 w 270"/>
              <a:gd name="T27" fmla="*/ 65 h 171"/>
              <a:gd name="T28" fmla="*/ 71 w 270"/>
              <a:gd name="T29" fmla="*/ 49 h 171"/>
              <a:gd name="T30" fmla="*/ 73 w 270"/>
              <a:gd name="T31" fmla="*/ 49 h 171"/>
              <a:gd name="T32" fmla="*/ 80 w 270"/>
              <a:gd name="T33" fmla="*/ 49 h 171"/>
              <a:gd name="T34" fmla="*/ 84 w 270"/>
              <a:gd name="T35" fmla="*/ 43 h 171"/>
              <a:gd name="T36" fmla="*/ 110 w 270"/>
              <a:gd name="T37" fmla="*/ 19 h 171"/>
              <a:gd name="T38" fmla="*/ 141 w 270"/>
              <a:gd name="T39" fmla="*/ 12 h 171"/>
              <a:gd name="T40" fmla="*/ 141 w 270"/>
              <a:gd name="T41" fmla="*/ 0 h 171"/>
              <a:gd name="T42" fmla="*/ 104 w 270"/>
              <a:gd name="T43" fmla="*/ 9 h 171"/>
              <a:gd name="T44" fmla="*/ 74 w 270"/>
              <a:gd name="T45" fmla="*/ 37 h 171"/>
              <a:gd name="T46" fmla="*/ 71 w 270"/>
              <a:gd name="T47" fmla="*/ 37 h 171"/>
              <a:gd name="T48" fmla="*/ 21 w 270"/>
              <a:gd name="T49" fmla="*/ 56 h 171"/>
              <a:gd name="T50" fmla="*/ 0 w 270"/>
              <a:gd name="T51" fmla="*/ 104 h 171"/>
              <a:gd name="T52" fmla="*/ 6 w 270"/>
              <a:gd name="T53" fmla="*/ 129 h 171"/>
              <a:gd name="T54" fmla="*/ 71 w 270"/>
              <a:gd name="T55" fmla="*/ 171 h 171"/>
              <a:gd name="T56" fmla="*/ 213 w 270"/>
              <a:gd name="T57" fmla="*/ 171 h 171"/>
              <a:gd name="T58" fmla="*/ 270 w 270"/>
              <a:gd name="T59" fmla="*/ 117 h 171"/>
              <a:gd name="T60" fmla="*/ 230 w 270"/>
              <a:gd name="T61" fmla="*/ 66 h 171"/>
              <a:gd name="T62" fmla="*/ 217 w 270"/>
              <a:gd name="T63" fmla="*/ 64 h 171"/>
              <a:gd name="T64" fmla="*/ 217 w 270"/>
              <a:gd name="T65" fmla="*/ 64 h 171"/>
              <a:gd name="T66" fmla="*/ 214 w 270"/>
              <a:gd name="T67" fmla="*/ 42 h 171"/>
              <a:gd name="T68" fmla="*/ 141 w 270"/>
              <a:gd name="T69" fmla="*/ 0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70" h="171">
                <a:moveTo>
                  <a:pt x="141" y="12"/>
                </a:moveTo>
                <a:cubicBezTo>
                  <a:pt x="173" y="12"/>
                  <a:pt x="195" y="24"/>
                  <a:pt x="202" y="46"/>
                </a:cubicBezTo>
                <a:cubicBezTo>
                  <a:pt x="205" y="56"/>
                  <a:pt x="205" y="64"/>
                  <a:pt x="205" y="64"/>
                </a:cubicBezTo>
                <a:cubicBezTo>
                  <a:pt x="204" y="76"/>
                  <a:pt x="204" y="76"/>
                  <a:pt x="204" y="76"/>
                </a:cubicBezTo>
                <a:cubicBezTo>
                  <a:pt x="217" y="76"/>
                  <a:pt x="217" y="76"/>
                  <a:pt x="217" y="76"/>
                </a:cubicBezTo>
                <a:cubicBezTo>
                  <a:pt x="220" y="76"/>
                  <a:pt x="224" y="77"/>
                  <a:pt x="226" y="77"/>
                </a:cubicBezTo>
                <a:cubicBezTo>
                  <a:pt x="226" y="77"/>
                  <a:pt x="226" y="77"/>
                  <a:pt x="226" y="77"/>
                </a:cubicBezTo>
                <a:cubicBezTo>
                  <a:pt x="227" y="77"/>
                  <a:pt x="227" y="77"/>
                  <a:pt x="227" y="77"/>
                </a:cubicBezTo>
                <a:cubicBezTo>
                  <a:pt x="245" y="83"/>
                  <a:pt x="258" y="99"/>
                  <a:pt x="258" y="117"/>
                </a:cubicBezTo>
                <a:cubicBezTo>
                  <a:pt x="258" y="140"/>
                  <a:pt x="238" y="159"/>
                  <a:pt x="213" y="159"/>
                </a:cubicBezTo>
                <a:cubicBezTo>
                  <a:pt x="71" y="159"/>
                  <a:pt x="71" y="159"/>
                  <a:pt x="71" y="159"/>
                </a:cubicBezTo>
                <a:cubicBezTo>
                  <a:pt x="47" y="159"/>
                  <a:pt x="26" y="145"/>
                  <a:pt x="17" y="124"/>
                </a:cubicBezTo>
                <a:cubicBezTo>
                  <a:pt x="14" y="118"/>
                  <a:pt x="12" y="111"/>
                  <a:pt x="12" y="104"/>
                </a:cubicBezTo>
                <a:cubicBezTo>
                  <a:pt x="12" y="89"/>
                  <a:pt x="18" y="75"/>
                  <a:pt x="29" y="65"/>
                </a:cubicBezTo>
                <a:cubicBezTo>
                  <a:pt x="40" y="55"/>
                  <a:pt x="55" y="49"/>
                  <a:pt x="71" y="49"/>
                </a:cubicBezTo>
                <a:cubicBezTo>
                  <a:pt x="72" y="49"/>
                  <a:pt x="72" y="49"/>
                  <a:pt x="73" y="49"/>
                </a:cubicBezTo>
                <a:cubicBezTo>
                  <a:pt x="80" y="49"/>
                  <a:pt x="80" y="49"/>
                  <a:pt x="80" y="49"/>
                </a:cubicBezTo>
                <a:cubicBezTo>
                  <a:pt x="84" y="43"/>
                  <a:pt x="84" y="43"/>
                  <a:pt x="84" y="43"/>
                </a:cubicBezTo>
                <a:cubicBezTo>
                  <a:pt x="90" y="33"/>
                  <a:pt x="99" y="25"/>
                  <a:pt x="110" y="19"/>
                </a:cubicBezTo>
                <a:cubicBezTo>
                  <a:pt x="119" y="14"/>
                  <a:pt x="130" y="12"/>
                  <a:pt x="141" y="12"/>
                </a:cubicBezTo>
                <a:moveTo>
                  <a:pt x="141" y="0"/>
                </a:moveTo>
                <a:cubicBezTo>
                  <a:pt x="128" y="0"/>
                  <a:pt x="115" y="3"/>
                  <a:pt x="104" y="9"/>
                </a:cubicBezTo>
                <a:cubicBezTo>
                  <a:pt x="92" y="15"/>
                  <a:pt x="81" y="25"/>
                  <a:pt x="74" y="37"/>
                </a:cubicBezTo>
                <a:cubicBezTo>
                  <a:pt x="73" y="37"/>
                  <a:pt x="72" y="37"/>
                  <a:pt x="71" y="37"/>
                </a:cubicBezTo>
                <a:cubicBezTo>
                  <a:pt x="52" y="37"/>
                  <a:pt x="34" y="44"/>
                  <a:pt x="21" y="56"/>
                </a:cubicBezTo>
                <a:cubicBezTo>
                  <a:pt x="8" y="69"/>
                  <a:pt x="0" y="85"/>
                  <a:pt x="0" y="104"/>
                </a:cubicBezTo>
                <a:cubicBezTo>
                  <a:pt x="0" y="113"/>
                  <a:pt x="2" y="121"/>
                  <a:pt x="6" y="129"/>
                </a:cubicBezTo>
                <a:cubicBezTo>
                  <a:pt x="16" y="154"/>
                  <a:pt x="41" y="171"/>
                  <a:pt x="71" y="171"/>
                </a:cubicBezTo>
                <a:cubicBezTo>
                  <a:pt x="213" y="171"/>
                  <a:pt x="213" y="171"/>
                  <a:pt x="213" y="171"/>
                </a:cubicBezTo>
                <a:cubicBezTo>
                  <a:pt x="244" y="171"/>
                  <a:pt x="270" y="147"/>
                  <a:pt x="270" y="117"/>
                </a:cubicBezTo>
                <a:cubicBezTo>
                  <a:pt x="270" y="94"/>
                  <a:pt x="253" y="73"/>
                  <a:pt x="230" y="66"/>
                </a:cubicBezTo>
                <a:cubicBezTo>
                  <a:pt x="225" y="65"/>
                  <a:pt x="218" y="64"/>
                  <a:pt x="217" y="64"/>
                </a:cubicBezTo>
                <a:cubicBezTo>
                  <a:pt x="217" y="64"/>
                  <a:pt x="217" y="64"/>
                  <a:pt x="217" y="64"/>
                </a:cubicBezTo>
                <a:cubicBezTo>
                  <a:pt x="217" y="64"/>
                  <a:pt x="218" y="55"/>
                  <a:pt x="214" y="42"/>
                </a:cubicBezTo>
                <a:cubicBezTo>
                  <a:pt x="205" y="16"/>
                  <a:pt x="180" y="0"/>
                  <a:pt x="1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456" tIns="91229" rIns="182456" bIns="91229" numCol="1" anchor="t" anchorCtr="0" compatLnSpc="1">
            <a:prstTxWarp prst="textNoShape">
              <a:avLst/>
            </a:prstTxWarp>
          </a:bodyPr>
          <a:lstStyle/>
          <a:p>
            <a:pPr defTabSz="1824809" fontAlgn="auto">
              <a:spcBef>
                <a:spcPts val="0"/>
              </a:spcBef>
              <a:spcAft>
                <a:spcPts val="0"/>
              </a:spcAft>
            </a:pPr>
            <a:endParaRPr lang="en-US" sz="3733">
              <a:latin typeface="Proxima Nova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31875" y="7453528"/>
            <a:ext cx="556027" cy="635582"/>
          </a:xfrm>
          <a:prstGeom prst="rect">
            <a:avLst/>
          </a:prstGeom>
        </p:spPr>
        <p:txBody>
          <a:bodyPr wrap="none" lIns="182456" tIns="91229" rIns="182456" bIns="91229">
            <a:spAutoFit/>
          </a:bodyPr>
          <a:lstStyle/>
          <a:p>
            <a:pPr defTabSz="1824809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EE6129"/>
                </a:solidFill>
                <a:latin typeface="Proxima Nova"/>
                <a:ea typeface="+mn-ea"/>
                <a:cs typeface="+mn-cs"/>
              </a:rPr>
              <a:t>+</a:t>
            </a:r>
            <a:endParaRPr lang="en-US" sz="3733" dirty="0">
              <a:solidFill>
                <a:srgbClr val="EE6129"/>
              </a:solidFill>
              <a:latin typeface="Proxima Nov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469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72D5BAF0-3FA9-3349-95BC-33D8A59F98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598" y="0"/>
            <a:ext cx="14927995" cy="13716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A688C0-6AC3-A74C-8E90-96828788D4D6}"/>
              </a:ext>
            </a:extLst>
          </p:cNvPr>
          <p:cNvSpPr txBox="1"/>
          <p:nvPr/>
        </p:nvSpPr>
        <p:spPr>
          <a:xfrm>
            <a:off x="5110407" y="4455496"/>
            <a:ext cx="3755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E5000"/>
                </a:solidFill>
                <a:latin typeface="Proxima Nova Black"/>
              </a:rPr>
              <a:t>BUILT FOR NVME Flash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A9E564-4A02-304C-9C96-F63FCD07C64F}"/>
              </a:ext>
            </a:extLst>
          </p:cNvPr>
          <p:cNvSpPr txBox="1"/>
          <p:nvPr/>
        </p:nvSpPr>
        <p:spPr>
          <a:xfrm>
            <a:off x="10186456" y="4455497"/>
            <a:ext cx="3809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E5000"/>
                </a:solidFill>
                <a:latin typeface="Proxima Nova Black"/>
              </a:rPr>
              <a:t>DISRUPTIVELY SIMPLE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C202BC-F396-8C43-BC14-151FA4F0C6FC}"/>
              </a:ext>
            </a:extLst>
          </p:cNvPr>
          <p:cNvSpPr txBox="1"/>
          <p:nvPr/>
        </p:nvSpPr>
        <p:spPr>
          <a:xfrm>
            <a:off x="16259681" y="4455497"/>
            <a:ext cx="2061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E5000"/>
                </a:solidFill>
                <a:latin typeface="Proxima Nova Black"/>
              </a:rPr>
              <a:t>EVERGREEN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4202BE1-346F-CD4B-AD98-644603AC17A4}"/>
              </a:ext>
            </a:extLst>
          </p:cNvPr>
          <p:cNvSpPr txBox="1">
            <a:spLocks/>
          </p:cNvSpPr>
          <p:nvPr/>
        </p:nvSpPr>
        <p:spPr>
          <a:xfrm>
            <a:off x="1498683" y="1335085"/>
            <a:ext cx="21307557" cy="1066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EE2929"/>
                </a:solidFill>
                <a:latin typeface="+mj-lt"/>
                <a:ea typeface="+mj-ea"/>
                <a:cs typeface="+mj-cs"/>
                <a:sym typeface="Proxima Nova Black" charset="0"/>
              </a:defRPr>
            </a:lvl1pPr>
            <a:lvl2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2pPr>
            <a:lvl3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3pPr>
            <a:lvl4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4pPr>
            <a:lvl5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5pPr>
            <a:lvl6pPr marL="17145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6pPr>
            <a:lvl7pPr marL="34290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7pPr>
            <a:lvl8pPr marL="51435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8pPr>
            <a:lvl9pPr marL="68580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9pPr>
          </a:lstStyle>
          <a:p>
            <a:pPr algn="ctr" defTabSz="685809"/>
            <a:r>
              <a:rPr lang="en-US" sz="12800" dirty="0">
                <a:solidFill>
                  <a:srgbClr val="FE5000"/>
                </a:solidFill>
                <a:latin typeface="Proxima Nova Black"/>
              </a:rPr>
              <a:t>the Grounds of PURE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D51304-7946-A444-8B8B-C6B9EFC8BD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167" y="5941615"/>
            <a:ext cx="5215411" cy="32529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222C5D-495C-6345-BD04-EEB1D99B6B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813" y="5941613"/>
            <a:ext cx="5713371" cy="446628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FD7FABB-88EA-904C-AB5E-7B47AFC5BA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5985"/>
          <a:stretch/>
        </p:blipFill>
        <p:spPr>
          <a:xfrm>
            <a:off x="16062211" y="6275863"/>
            <a:ext cx="2759691" cy="2584451"/>
          </a:xfrm>
          <a:prstGeom prst="rect">
            <a:avLst/>
          </a:prstGeom>
        </p:spPr>
      </p:pic>
      <p:pic>
        <p:nvPicPr>
          <p:cNvPr id="12" name="Picture 2" descr="Figure 1: Magic Quadrant for Primary Storage Arrays">
            <a:extLst>
              <a:ext uri="{FF2B5EF4-FFF2-40B4-BE49-F238E27FC236}">
                <a16:creationId xmlns:a16="http://schemas.microsoft.com/office/drawing/2014/main" id="{86D363D0-6A75-964D-A31C-F8B566EF5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0615" y="10156845"/>
            <a:ext cx="2943691" cy="305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430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1D9E053-867C-4955-9088-B5550DF6E6F7}"/>
              </a:ext>
            </a:extLst>
          </p:cNvPr>
          <p:cNvCxnSpPr>
            <a:cxnSpLocks/>
          </p:cNvCxnSpPr>
          <p:nvPr/>
        </p:nvCxnSpPr>
        <p:spPr>
          <a:xfrm flipV="1">
            <a:off x="11642451" y="5074402"/>
            <a:ext cx="7637306" cy="4281636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2652044-EBEE-4166-9535-2D6CDF1764FB}"/>
              </a:ext>
            </a:extLst>
          </p:cNvPr>
          <p:cNvSpPr/>
          <p:nvPr/>
        </p:nvSpPr>
        <p:spPr>
          <a:xfrm>
            <a:off x="5256070" y="3902934"/>
            <a:ext cx="13805184" cy="908529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sz="7200" dirty="0">
              <a:solidFill>
                <a:schemeClr val="bg1"/>
              </a:solidFill>
              <a:cs typeface="Microsoft Sans Serif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6DAC8F-4BB8-49C7-B382-F22034D96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Pure Storage Portfolio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16F0EF6-60BE-473D-B7C4-F256317378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Multi-protocol, multi-tier, and multi-use QOS – all via the same simple platform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2DEE58-821B-4D66-AE49-63626BCB3175}"/>
              </a:ext>
            </a:extLst>
          </p:cNvPr>
          <p:cNvSpPr txBox="1"/>
          <p:nvPr/>
        </p:nvSpPr>
        <p:spPr>
          <a:xfrm>
            <a:off x="10225709" y="3111263"/>
            <a:ext cx="3892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Lowest Latency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40DB2C0-9BCA-413F-AD8F-7A0E30AF694A}"/>
              </a:ext>
            </a:extLst>
          </p:cNvPr>
          <p:cNvSpPr/>
          <p:nvPr/>
        </p:nvSpPr>
        <p:spPr>
          <a:xfrm>
            <a:off x="5264608" y="3902934"/>
            <a:ext cx="9661508" cy="9074060"/>
          </a:xfrm>
          <a:custGeom>
            <a:avLst/>
            <a:gdLst>
              <a:gd name="connsiteX0" fmla="*/ 3447027 w 4830754"/>
              <a:gd name="connsiteY0" fmla="*/ 0 h 4537030"/>
              <a:gd name="connsiteX1" fmla="*/ 4830754 w 4830754"/>
              <a:gd name="connsiteY1" fmla="*/ 1821282 h 4537030"/>
              <a:gd name="connsiteX2" fmla="*/ 0 w 4830754"/>
              <a:gd name="connsiteY2" fmla="*/ 4537030 h 4537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0754" h="4537030">
                <a:moveTo>
                  <a:pt x="3447027" y="0"/>
                </a:moveTo>
                <a:lnTo>
                  <a:pt x="4830754" y="1821282"/>
                </a:lnTo>
                <a:lnTo>
                  <a:pt x="0" y="4537030"/>
                </a:lnTo>
                <a:close/>
              </a:path>
            </a:pathLst>
          </a:custGeom>
          <a:solidFill>
            <a:srgbClr val="FE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6000"/>
              </a:lnSpc>
            </a:pPr>
            <a:endParaRPr lang="en-US" sz="7200" dirty="0">
              <a:solidFill>
                <a:schemeClr val="bg1"/>
              </a:solidFill>
              <a:cs typeface="Microsoft Sans Serif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623994-791C-40EE-93B4-2F8AB7DDA5E8}"/>
              </a:ext>
            </a:extLst>
          </p:cNvPr>
          <p:cNvSpPr txBox="1"/>
          <p:nvPr/>
        </p:nvSpPr>
        <p:spPr>
          <a:xfrm>
            <a:off x="10225709" y="5629177"/>
            <a:ext cx="38928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Tier 1 Apps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&amp; Databases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943C79-5AF5-4583-9AD8-C3FB68A5650A}"/>
              </a:ext>
            </a:extLst>
          </p:cNvPr>
          <p:cNvSpPr txBox="1"/>
          <p:nvPr/>
        </p:nvSpPr>
        <p:spPr>
          <a:xfrm>
            <a:off x="9871976" y="7183731"/>
            <a:ext cx="2528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CloudBlock</a:t>
            </a:r>
            <a:r>
              <a:rPr lang="en-US" sz="2400" dirty="0">
                <a:solidFill>
                  <a:schemeClr val="bg1"/>
                </a:solidFill>
              </a:rPr>
              <a:t> Store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4F7D99-C1E0-4802-9619-4423EB5D52A0}"/>
              </a:ext>
            </a:extLst>
          </p:cNvPr>
          <p:cNvSpPr txBox="1"/>
          <p:nvPr/>
        </p:nvSpPr>
        <p:spPr>
          <a:xfrm>
            <a:off x="7749625" y="8738285"/>
            <a:ext cx="38928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Virtual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Machines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6666C9-821D-470A-A5B7-6A6FE54B258E}"/>
              </a:ext>
            </a:extLst>
          </p:cNvPr>
          <p:cNvSpPr txBox="1"/>
          <p:nvPr/>
        </p:nvSpPr>
        <p:spPr>
          <a:xfrm>
            <a:off x="5852559" y="10292841"/>
            <a:ext cx="38928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Tier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2 Apps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D3C794-C257-46CC-B16A-44E73780A909}"/>
              </a:ext>
            </a:extLst>
          </p:cNvPr>
          <p:cNvSpPr txBox="1"/>
          <p:nvPr/>
        </p:nvSpPr>
        <p:spPr>
          <a:xfrm>
            <a:off x="10225709" y="12017603"/>
            <a:ext cx="3892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Back up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23FE12-C464-4C62-B61B-2BCBA231B146}"/>
              </a:ext>
            </a:extLst>
          </p:cNvPr>
          <p:cNvSpPr txBox="1"/>
          <p:nvPr/>
        </p:nvSpPr>
        <p:spPr>
          <a:xfrm>
            <a:off x="6978925" y="12017603"/>
            <a:ext cx="3892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Archive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85C0C5-7066-491F-A606-935BAEC0E4C4}"/>
              </a:ext>
            </a:extLst>
          </p:cNvPr>
          <p:cNvSpPr txBox="1"/>
          <p:nvPr/>
        </p:nvSpPr>
        <p:spPr>
          <a:xfrm>
            <a:off x="13512255" y="12017603"/>
            <a:ext cx="3892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Cloud Backup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B08C7C-CD4C-4B03-B5C7-747EDC24607E}"/>
              </a:ext>
            </a:extLst>
          </p:cNvPr>
          <p:cNvCxnSpPr>
            <a:cxnSpLocks/>
          </p:cNvCxnSpPr>
          <p:nvPr/>
        </p:nvCxnSpPr>
        <p:spPr>
          <a:xfrm>
            <a:off x="3203240" y="11714922"/>
            <a:ext cx="19298952" cy="0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62BB8F9-6BAB-4D9B-A297-5A898F23D88F}"/>
              </a:ext>
            </a:extLst>
          </p:cNvPr>
          <p:cNvSpPr txBox="1"/>
          <p:nvPr/>
        </p:nvSpPr>
        <p:spPr>
          <a:xfrm>
            <a:off x="11960532" y="10985733"/>
            <a:ext cx="2820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Data Warehouse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53B95F-8D4C-4CBA-A2D0-ACDB6D5B6300}"/>
              </a:ext>
            </a:extLst>
          </p:cNvPr>
          <p:cNvSpPr txBox="1"/>
          <p:nvPr/>
        </p:nvSpPr>
        <p:spPr>
          <a:xfrm>
            <a:off x="9037364" y="10985733"/>
            <a:ext cx="2820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Containers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F45304-777E-45C6-AEAC-6B6BF206968D}"/>
              </a:ext>
            </a:extLst>
          </p:cNvPr>
          <p:cNvSpPr txBox="1"/>
          <p:nvPr/>
        </p:nvSpPr>
        <p:spPr>
          <a:xfrm>
            <a:off x="14883700" y="10985733"/>
            <a:ext cx="2820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Rapid Restore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091A96-C6CE-4608-BA4C-FDF84F26EFA5}"/>
              </a:ext>
            </a:extLst>
          </p:cNvPr>
          <p:cNvSpPr txBox="1"/>
          <p:nvPr/>
        </p:nvSpPr>
        <p:spPr>
          <a:xfrm>
            <a:off x="11960532" y="10248925"/>
            <a:ext cx="2820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EDA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40FE73-8DC3-4D12-93D8-B4CDE05F3AB8}"/>
              </a:ext>
            </a:extLst>
          </p:cNvPr>
          <p:cNvSpPr txBox="1"/>
          <p:nvPr/>
        </p:nvSpPr>
        <p:spPr>
          <a:xfrm>
            <a:off x="9037364" y="10248925"/>
            <a:ext cx="2820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HPC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904BAC-90AD-4363-B910-E245E93DD806}"/>
              </a:ext>
            </a:extLst>
          </p:cNvPr>
          <p:cNvSpPr txBox="1"/>
          <p:nvPr/>
        </p:nvSpPr>
        <p:spPr>
          <a:xfrm>
            <a:off x="14883700" y="10248925"/>
            <a:ext cx="2820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AI / ML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861454-819E-400F-8EE8-113F23F4704C}"/>
              </a:ext>
            </a:extLst>
          </p:cNvPr>
          <p:cNvSpPr txBox="1"/>
          <p:nvPr/>
        </p:nvSpPr>
        <p:spPr>
          <a:xfrm>
            <a:off x="11713172" y="9310313"/>
            <a:ext cx="33151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Real-time Analytics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38B664A-2C02-4E10-AD86-D2C2FD6195AB}"/>
              </a:ext>
            </a:extLst>
          </p:cNvPr>
          <p:cNvSpPr txBox="1"/>
          <p:nvPr/>
        </p:nvSpPr>
        <p:spPr>
          <a:xfrm>
            <a:off x="15185383" y="4483241"/>
            <a:ext cx="3892826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Structured</a:t>
            </a:r>
          </a:p>
          <a:p>
            <a:pPr algn="ctr"/>
            <a:r>
              <a:rPr lang="en-US" sz="2100" dirty="0"/>
              <a:t>(Block, DBs, VMs)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5ABE21-AF05-42DE-AED9-B8E75BE533DC}"/>
              </a:ext>
            </a:extLst>
          </p:cNvPr>
          <p:cNvSpPr txBox="1"/>
          <p:nvPr/>
        </p:nvSpPr>
        <p:spPr>
          <a:xfrm>
            <a:off x="15994391" y="6436963"/>
            <a:ext cx="3892826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Unstructured</a:t>
            </a:r>
          </a:p>
          <a:p>
            <a:pPr algn="ctr"/>
            <a:r>
              <a:rPr lang="en-US" sz="2100" dirty="0"/>
              <a:t>(File &amp; Object)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CEC0A5-E803-4BF2-9E3C-12E9B13C835F}"/>
              </a:ext>
            </a:extLst>
          </p:cNvPr>
          <p:cNvSpPr txBox="1"/>
          <p:nvPr/>
        </p:nvSpPr>
        <p:spPr>
          <a:xfrm>
            <a:off x="18609367" y="12017603"/>
            <a:ext cx="3892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Lowest Cost</a:t>
            </a:r>
          </a:p>
        </p:txBody>
      </p:sp>
      <p:pic>
        <p:nvPicPr>
          <p:cNvPr id="39" name="Google Shape;11353;p754">
            <a:extLst>
              <a:ext uri="{FF2B5EF4-FFF2-40B4-BE49-F238E27FC236}">
                <a16:creationId xmlns:a16="http://schemas.microsoft.com/office/drawing/2014/main" id="{67BCC7EE-14D0-4E5A-BA8E-BCBF7D5525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520" t="25946" r="3520" b="25946"/>
          <a:stretch/>
        </p:blipFill>
        <p:spPr>
          <a:xfrm>
            <a:off x="1966716" y="11306526"/>
            <a:ext cx="2805952" cy="81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 descr="A picture containing honeycomb, light, outdoor object, lit&#10;&#10;Description automatically generated">
            <a:extLst>
              <a:ext uri="{FF2B5EF4-FFF2-40B4-BE49-F238E27FC236}">
                <a16:creationId xmlns:a16="http://schemas.microsoft.com/office/drawing/2014/main" id="{30E30C36-8E10-4D15-9297-729BDEAA6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70" y="6504468"/>
            <a:ext cx="2805952" cy="731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E120508-8DC4-4ACB-8D81-7DF58BD46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108" y="7965710"/>
            <a:ext cx="2805952" cy="105314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CBCA3B0-9287-4193-8014-8F8957ED236C}"/>
              </a:ext>
            </a:extLst>
          </p:cNvPr>
          <p:cNvSpPr txBox="1"/>
          <p:nvPr/>
        </p:nvSpPr>
        <p:spPr>
          <a:xfrm>
            <a:off x="18848965" y="9182000"/>
            <a:ext cx="3892826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/>
              <a:t>FlashBlade</a:t>
            </a:r>
            <a:endParaRPr lang="en-US" sz="2800" dirty="0"/>
          </a:p>
          <a:p>
            <a:pPr algn="ctr"/>
            <a:r>
              <a:rPr lang="en-US" sz="2100" dirty="0"/>
              <a:t>Concurrent</a:t>
            </a:r>
          </a:p>
          <a:p>
            <a:pPr algn="ctr"/>
            <a:r>
              <a:rPr lang="en-US" sz="2100" dirty="0"/>
              <a:t>Sale-</a:t>
            </a:r>
            <a:r>
              <a:rPr lang="en-US" sz="2100" dirty="0" err="1"/>
              <a:t>outunified</a:t>
            </a:r>
            <a:endParaRPr lang="en-US" sz="2100" dirty="0"/>
          </a:p>
          <a:p>
            <a:pPr algn="ctr"/>
            <a:r>
              <a:rPr lang="en-US" sz="2100" dirty="0"/>
              <a:t>File &amp; Object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D8FB86-130C-402E-8D07-E357A0BEA38C}"/>
              </a:ext>
            </a:extLst>
          </p:cNvPr>
          <p:cNvSpPr txBox="1"/>
          <p:nvPr/>
        </p:nvSpPr>
        <p:spPr>
          <a:xfrm>
            <a:off x="4700873" y="7411260"/>
            <a:ext cx="389282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/>
              <a:t>FlashArray</a:t>
            </a:r>
            <a:r>
              <a:rPr lang="en-US" sz="2800" dirty="0"/>
              <a:t> //X</a:t>
            </a:r>
          </a:p>
          <a:p>
            <a:pPr algn="ctr"/>
            <a:r>
              <a:rPr lang="en-US" sz="2100" dirty="0"/>
              <a:t>Performance</a:t>
            </a:r>
          </a:p>
          <a:p>
            <a:pPr algn="ctr"/>
            <a:r>
              <a:rPr lang="en-US" sz="2100" dirty="0"/>
              <a:t>Block and VVOL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EADAD97-D806-4A34-BD9A-06AC1230C9C0}"/>
              </a:ext>
            </a:extLst>
          </p:cNvPr>
          <p:cNvSpPr txBox="1"/>
          <p:nvPr/>
        </p:nvSpPr>
        <p:spPr>
          <a:xfrm>
            <a:off x="1429921" y="9882927"/>
            <a:ext cx="389282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/>
              <a:t>FlashArray</a:t>
            </a:r>
            <a:r>
              <a:rPr lang="en-US" sz="2800" dirty="0"/>
              <a:t> //C</a:t>
            </a:r>
          </a:p>
          <a:p>
            <a:pPr algn="ctr"/>
            <a:r>
              <a:rPr lang="en-US" sz="2100" dirty="0"/>
              <a:t>Capacity-Optimized</a:t>
            </a:r>
          </a:p>
          <a:p>
            <a:pPr algn="ctr"/>
            <a:r>
              <a:rPr lang="en-US" sz="2100" dirty="0"/>
              <a:t>QLC Unified Block &amp; File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D38C57A4-9C13-494E-AEB8-221F144E9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50169" y="4574042"/>
            <a:ext cx="3374390" cy="423908"/>
          </a:xfrm>
          <a:prstGeom prst="rect">
            <a:avLst/>
          </a:prstGeom>
        </p:spPr>
      </p:pic>
      <p:grpSp>
        <p:nvGrpSpPr>
          <p:cNvPr id="40" name="Google Shape;1206;p66">
            <a:extLst>
              <a:ext uri="{FF2B5EF4-FFF2-40B4-BE49-F238E27FC236}">
                <a16:creationId xmlns:a16="http://schemas.microsoft.com/office/drawing/2014/main" id="{341B417A-D766-3340-8E40-D1085AFEA776}"/>
              </a:ext>
            </a:extLst>
          </p:cNvPr>
          <p:cNvGrpSpPr/>
          <p:nvPr/>
        </p:nvGrpSpPr>
        <p:grpSpPr>
          <a:xfrm>
            <a:off x="12362692" y="7187660"/>
            <a:ext cx="2855928" cy="1466364"/>
            <a:chOff x="5134113" y="2625346"/>
            <a:chExt cx="1071000" cy="549900"/>
          </a:xfrm>
        </p:grpSpPr>
        <p:sp>
          <p:nvSpPr>
            <p:cNvPr id="41" name="Google Shape;1207;p66">
              <a:extLst>
                <a:ext uri="{FF2B5EF4-FFF2-40B4-BE49-F238E27FC236}">
                  <a16:creationId xmlns:a16="http://schemas.microsoft.com/office/drawing/2014/main" id="{818F6D58-31B8-2E47-9289-0FE585C4C8C1}"/>
                </a:ext>
              </a:extLst>
            </p:cNvPr>
            <p:cNvSpPr/>
            <p:nvPr/>
          </p:nvSpPr>
          <p:spPr>
            <a:xfrm>
              <a:off x="5165302" y="2625346"/>
              <a:ext cx="1014900" cy="549900"/>
            </a:xfrm>
            <a:prstGeom prst="rect">
              <a:avLst/>
            </a:prstGeom>
            <a:solidFill>
              <a:schemeClr val="lt1">
                <a:alpha val="698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68200" tIns="268200" rIns="268200" bIns="2682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</a:pPr>
              <a:endParaRPr sz="96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3" name="Google Shape;1208;p66">
              <a:extLst>
                <a:ext uri="{FF2B5EF4-FFF2-40B4-BE49-F238E27FC236}">
                  <a16:creationId xmlns:a16="http://schemas.microsoft.com/office/drawing/2014/main" id="{045D0C91-8CC9-1046-A1CB-F01D8FA68D1C}"/>
                </a:ext>
              </a:extLst>
            </p:cNvPr>
            <p:cNvSpPr/>
            <p:nvPr/>
          </p:nvSpPr>
          <p:spPr>
            <a:xfrm>
              <a:off x="5134113" y="2911278"/>
              <a:ext cx="10710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8150" tIns="134000" rIns="268150" bIns="134000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</a:pPr>
              <a:r>
                <a:rPr lang="en-US" sz="1400" dirty="0">
                  <a:solidFill>
                    <a:srgbClr val="2D2D2D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SCALE-OUT SDS STORAGE, CLOUD + ON-PREM</a:t>
              </a:r>
              <a:endParaRPr sz="14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id="45" name="Google Shape;1209;p66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E68EED84-ED6D-A048-BBAE-DD7911A5130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355535" y="2681629"/>
              <a:ext cx="625136" cy="22807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510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 bwMode="auto">
          <a:xfrm>
            <a:off x="10199263" y="3041377"/>
            <a:ext cx="5074296" cy="6171115"/>
          </a:xfrm>
          <a:custGeom>
            <a:avLst/>
            <a:gdLst>
              <a:gd name="connsiteX0" fmla="*/ 1219967 w 1902861"/>
              <a:gd name="connsiteY0" fmla="*/ 0 h 2314168"/>
              <a:gd name="connsiteX1" fmla="*/ 1902062 w 1902861"/>
              <a:gd name="connsiteY1" fmla="*/ 208351 h 2314168"/>
              <a:gd name="connsiteX2" fmla="*/ 1902861 w 1902861"/>
              <a:gd name="connsiteY2" fmla="*/ 208949 h 2314168"/>
              <a:gd name="connsiteX3" fmla="*/ 1809743 w 1902861"/>
              <a:gd name="connsiteY3" fmla="*/ 278581 h 2314168"/>
              <a:gd name="connsiteX4" fmla="*/ 1365788 w 1902861"/>
              <a:gd name="connsiteY4" fmla="*/ 1219968 h 2314168"/>
              <a:gd name="connsiteX5" fmla="*/ 1365927 w 1902861"/>
              <a:gd name="connsiteY5" fmla="*/ 1222722 h 2314168"/>
              <a:gd name="connsiteX6" fmla="*/ 1321356 w 1902861"/>
              <a:gd name="connsiteY6" fmla="*/ 1244193 h 2314168"/>
              <a:gd name="connsiteX7" fmla="*/ 689197 w 1902861"/>
              <a:gd name="connsiteY7" fmla="*/ 2192185 h 2314168"/>
              <a:gd name="connsiteX8" fmla="*/ 683037 w 1902861"/>
              <a:gd name="connsiteY8" fmla="*/ 2314168 h 2314168"/>
              <a:gd name="connsiteX9" fmla="*/ 638458 w 1902861"/>
              <a:gd name="connsiteY9" fmla="*/ 2292693 h 2314168"/>
              <a:gd name="connsiteX10" fmla="*/ 0 w 1902861"/>
              <a:gd name="connsiteY10" fmla="*/ 1219968 h 2314168"/>
              <a:gd name="connsiteX11" fmla="*/ 1219967 w 1902861"/>
              <a:gd name="connsiteY11" fmla="*/ 0 h 231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02861" h="2314168">
                <a:moveTo>
                  <a:pt x="1219967" y="0"/>
                </a:moveTo>
                <a:cubicBezTo>
                  <a:pt x="1472630" y="0"/>
                  <a:pt x="1707354" y="76809"/>
                  <a:pt x="1902062" y="208351"/>
                </a:cubicBezTo>
                <a:lnTo>
                  <a:pt x="1902861" y="208949"/>
                </a:lnTo>
                <a:lnTo>
                  <a:pt x="1809743" y="278581"/>
                </a:lnTo>
                <a:cubicBezTo>
                  <a:pt x="1538609" y="502341"/>
                  <a:pt x="1365788" y="840973"/>
                  <a:pt x="1365788" y="1219968"/>
                </a:cubicBezTo>
                <a:lnTo>
                  <a:pt x="1365927" y="1222722"/>
                </a:lnTo>
                <a:lnTo>
                  <a:pt x="1321356" y="1244193"/>
                </a:lnTo>
                <a:cubicBezTo>
                  <a:pt x="975634" y="1432001"/>
                  <a:pt x="730846" y="1782067"/>
                  <a:pt x="689197" y="2192185"/>
                </a:cubicBezTo>
                <a:lnTo>
                  <a:pt x="683037" y="2314168"/>
                </a:lnTo>
                <a:lnTo>
                  <a:pt x="638458" y="2292693"/>
                </a:lnTo>
                <a:cubicBezTo>
                  <a:pt x="258164" y="2086104"/>
                  <a:pt x="0" y="1683185"/>
                  <a:pt x="0" y="1219968"/>
                </a:cubicBezTo>
                <a:cubicBezTo>
                  <a:pt x="0" y="546198"/>
                  <a:pt x="546198" y="0"/>
                  <a:pt x="1219967" y="0"/>
                </a:cubicBezTo>
                <a:close/>
              </a:path>
            </a:pathLst>
          </a:custGeom>
          <a:solidFill>
            <a:schemeClr val="accent5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4876861" eaLnBrk="1">
              <a:defRPr/>
            </a:pPr>
            <a:endParaRPr lang="en-US" sz="9600">
              <a:solidFill>
                <a:schemeClr val="tx1"/>
              </a:solidFill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15273559" y="3041377"/>
            <a:ext cx="5074296" cy="6171104"/>
          </a:xfrm>
          <a:custGeom>
            <a:avLst/>
            <a:gdLst>
              <a:gd name="connsiteX0" fmla="*/ 682894 w 1902861"/>
              <a:gd name="connsiteY0" fmla="*/ 0 h 2314164"/>
              <a:gd name="connsiteX1" fmla="*/ 1902861 w 1902861"/>
              <a:gd name="connsiteY1" fmla="*/ 1219968 h 2314164"/>
              <a:gd name="connsiteX2" fmla="*/ 1264403 w 1902861"/>
              <a:gd name="connsiteY2" fmla="*/ 2292693 h 2314164"/>
              <a:gd name="connsiteX3" fmla="*/ 1219832 w 1902861"/>
              <a:gd name="connsiteY3" fmla="*/ 2314164 h 2314164"/>
              <a:gd name="connsiteX4" fmla="*/ 1213672 w 1902861"/>
              <a:gd name="connsiteY4" fmla="*/ 2192185 h 2314164"/>
              <a:gd name="connsiteX5" fmla="*/ 581513 w 1902861"/>
              <a:gd name="connsiteY5" fmla="*/ 1244193 h 2314164"/>
              <a:gd name="connsiteX6" fmla="*/ 536934 w 1902861"/>
              <a:gd name="connsiteY6" fmla="*/ 1222718 h 2314164"/>
              <a:gd name="connsiteX7" fmla="*/ 537073 w 1902861"/>
              <a:gd name="connsiteY7" fmla="*/ 1219968 h 2314164"/>
              <a:gd name="connsiteX8" fmla="*/ 93118 w 1902861"/>
              <a:gd name="connsiteY8" fmla="*/ 278581 h 2314164"/>
              <a:gd name="connsiteX9" fmla="*/ 0 w 1902861"/>
              <a:gd name="connsiteY9" fmla="*/ 208949 h 2314164"/>
              <a:gd name="connsiteX10" fmla="*/ 799 w 1902861"/>
              <a:gd name="connsiteY10" fmla="*/ 208351 h 2314164"/>
              <a:gd name="connsiteX11" fmla="*/ 682894 w 1902861"/>
              <a:gd name="connsiteY11" fmla="*/ 0 h 231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02861" h="2314164">
                <a:moveTo>
                  <a:pt x="682894" y="0"/>
                </a:moveTo>
                <a:cubicBezTo>
                  <a:pt x="1356663" y="0"/>
                  <a:pt x="1902861" y="546198"/>
                  <a:pt x="1902861" y="1219968"/>
                </a:cubicBezTo>
                <a:cubicBezTo>
                  <a:pt x="1902861" y="1683185"/>
                  <a:pt x="1644697" y="2086104"/>
                  <a:pt x="1264403" y="2292693"/>
                </a:cubicBezTo>
                <a:lnTo>
                  <a:pt x="1219832" y="2314164"/>
                </a:lnTo>
                <a:lnTo>
                  <a:pt x="1213672" y="2192185"/>
                </a:lnTo>
                <a:cubicBezTo>
                  <a:pt x="1172023" y="1782067"/>
                  <a:pt x="927235" y="1432001"/>
                  <a:pt x="581513" y="1244193"/>
                </a:cubicBezTo>
                <a:lnTo>
                  <a:pt x="536934" y="1222718"/>
                </a:lnTo>
                <a:lnTo>
                  <a:pt x="537073" y="1219968"/>
                </a:lnTo>
                <a:cubicBezTo>
                  <a:pt x="537073" y="840973"/>
                  <a:pt x="364253" y="502341"/>
                  <a:pt x="93118" y="278581"/>
                </a:cubicBezTo>
                <a:lnTo>
                  <a:pt x="0" y="208949"/>
                </a:lnTo>
                <a:lnTo>
                  <a:pt x="799" y="208351"/>
                </a:lnTo>
                <a:cubicBezTo>
                  <a:pt x="195507" y="76809"/>
                  <a:pt x="430231" y="0"/>
                  <a:pt x="682894" y="0"/>
                </a:cubicBezTo>
                <a:close/>
              </a:path>
            </a:pathLst>
          </a:custGeom>
          <a:solidFill>
            <a:schemeClr val="accent5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4876861" eaLnBrk="1">
              <a:defRPr/>
            </a:pPr>
            <a:endParaRPr lang="en-US" sz="9600">
              <a:solidFill>
                <a:schemeClr val="tx1"/>
              </a:solidFill>
            </a:endParaRPr>
          </a:p>
        </p:txBody>
      </p:sp>
      <p:sp>
        <p:nvSpPr>
          <p:cNvPr id="23" name="Freeform 22"/>
          <p:cNvSpPr/>
          <p:nvPr/>
        </p:nvSpPr>
        <p:spPr bwMode="auto">
          <a:xfrm>
            <a:off x="12020320" y="8990682"/>
            <a:ext cx="6506491" cy="3482408"/>
          </a:xfrm>
          <a:custGeom>
            <a:avLst/>
            <a:gdLst>
              <a:gd name="connsiteX0" fmla="*/ 1219963 w 2439934"/>
              <a:gd name="connsiteY0" fmla="*/ 0 h 1305903"/>
              <a:gd name="connsiteX1" fmla="*/ 1220762 w 2439934"/>
              <a:gd name="connsiteY1" fmla="*/ 597 h 1305903"/>
              <a:gd name="connsiteX2" fmla="*/ 1902857 w 2439934"/>
              <a:gd name="connsiteY2" fmla="*/ 208948 h 1305903"/>
              <a:gd name="connsiteX3" fmla="*/ 2377723 w 2439934"/>
              <a:gd name="connsiteY3" fmla="*/ 113077 h 1305903"/>
              <a:gd name="connsiteX4" fmla="*/ 2439795 w 2439934"/>
              <a:gd name="connsiteY4" fmla="*/ 83176 h 1305903"/>
              <a:gd name="connsiteX5" fmla="*/ 2439934 w 2439934"/>
              <a:gd name="connsiteY5" fmla="*/ 85932 h 1305903"/>
              <a:gd name="connsiteX6" fmla="*/ 1219967 w 2439934"/>
              <a:gd name="connsiteY6" fmla="*/ 1305903 h 1305903"/>
              <a:gd name="connsiteX7" fmla="*/ 0 w 2439934"/>
              <a:gd name="connsiteY7" fmla="*/ 85932 h 1305903"/>
              <a:gd name="connsiteX8" fmla="*/ 139 w 2439934"/>
              <a:gd name="connsiteY8" fmla="*/ 83180 h 1305903"/>
              <a:gd name="connsiteX9" fmla="*/ 62203 w 2439934"/>
              <a:gd name="connsiteY9" fmla="*/ 113077 h 1305903"/>
              <a:gd name="connsiteX10" fmla="*/ 537069 w 2439934"/>
              <a:gd name="connsiteY10" fmla="*/ 208948 h 1305903"/>
              <a:gd name="connsiteX11" fmla="*/ 1219164 w 2439934"/>
              <a:gd name="connsiteY11" fmla="*/ 597 h 1305903"/>
              <a:gd name="connsiteX12" fmla="*/ 1219963 w 2439934"/>
              <a:gd name="connsiteY12" fmla="*/ 0 h 1305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9934" h="1305903">
                <a:moveTo>
                  <a:pt x="1219963" y="0"/>
                </a:moveTo>
                <a:lnTo>
                  <a:pt x="1220762" y="597"/>
                </a:lnTo>
                <a:cubicBezTo>
                  <a:pt x="1415470" y="132139"/>
                  <a:pt x="1650194" y="208948"/>
                  <a:pt x="1902857" y="208948"/>
                </a:cubicBezTo>
                <a:cubicBezTo>
                  <a:pt x="2071299" y="208948"/>
                  <a:pt x="2231768" y="174811"/>
                  <a:pt x="2377723" y="113077"/>
                </a:cubicBezTo>
                <a:lnTo>
                  <a:pt x="2439795" y="83176"/>
                </a:lnTo>
                <a:lnTo>
                  <a:pt x="2439934" y="85932"/>
                </a:lnTo>
                <a:cubicBezTo>
                  <a:pt x="2439934" y="759703"/>
                  <a:pt x="1893736" y="1305903"/>
                  <a:pt x="1219967" y="1305903"/>
                </a:cubicBezTo>
                <a:cubicBezTo>
                  <a:pt x="546198" y="1305903"/>
                  <a:pt x="0" y="759703"/>
                  <a:pt x="0" y="85932"/>
                </a:cubicBezTo>
                <a:lnTo>
                  <a:pt x="139" y="83180"/>
                </a:lnTo>
                <a:lnTo>
                  <a:pt x="62203" y="113077"/>
                </a:lnTo>
                <a:cubicBezTo>
                  <a:pt x="208158" y="174811"/>
                  <a:pt x="368627" y="208948"/>
                  <a:pt x="537069" y="208948"/>
                </a:cubicBezTo>
                <a:cubicBezTo>
                  <a:pt x="789732" y="208948"/>
                  <a:pt x="1024456" y="132139"/>
                  <a:pt x="1219164" y="597"/>
                </a:cubicBezTo>
                <a:lnTo>
                  <a:pt x="1219963" y="0"/>
                </a:lnTo>
                <a:close/>
              </a:path>
            </a:pathLst>
          </a:custGeom>
          <a:solidFill>
            <a:schemeClr val="accent5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4876861" eaLnBrk="1">
              <a:defRPr/>
            </a:pPr>
            <a:endParaRPr lang="en-US" sz="960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039" y="382772"/>
            <a:ext cx="26265035" cy="1480045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99571" y="3041377"/>
            <a:ext cx="10148592" cy="9431707"/>
            <a:chOff x="2308919" y="568713"/>
            <a:chExt cx="4428215" cy="4115410"/>
          </a:xfrm>
        </p:grpSpPr>
        <p:sp>
          <p:nvSpPr>
            <p:cNvPr id="14" name="Oval 13"/>
            <p:cNvSpPr/>
            <p:nvPr/>
          </p:nvSpPr>
          <p:spPr bwMode="auto">
            <a:xfrm>
              <a:off x="2308919" y="568713"/>
              <a:ext cx="2839028" cy="2839030"/>
            </a:xfrm>
            <a:prstGeom prst="ellips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4876861" eaLnBrk="1">
                <a:defRPr/>
              </a:pPr>
              <a:endParaRPr lang="en-US" sz="960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898106" y="568713"/>
              <a:ext cx="2839028" cy="2839030"/>
            </a:xfrm>
            <a:prstGeom prst="ellips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4876861" eaLnBrk="1">
                <a:defRPr/>
              </a:pPr>
              <a:endParaRPr lang="en-US" sz="960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103517" y="1845087"/>
              <a:ext cx="2839028" cy="2839036"/>
            </a:xfrm>
            <a:prstGeom prst="ellips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4876861" eaLnBrk="1">
                <a:defRPr/>
              </a:pPr>
              <a:endParaRPr lang="en-US" sz="9600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0826303" y="5142730"/>
            <a:ext cx="3015373" cy="99501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18288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33" b="1" dirty="0">
                <a:solidFill>
                  <a:schemeClr val="tx1"/>
                </a:solidFill>
                <a:latin typeface="Proxima Nova"/>
              </a:rPr>
              <a:t>BUSINESS</a:t>
            </a:r>
          </a:p>
          <a:p>
            <a:pPr algn="ctr" defTabSz="18288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33" b="1" dirty="0">
                <a:solidFill>
                  <a:schemeClr val="tx1"/>
                </a:solidFill>
                <a:latin typeface="Proxima Nova"/>
              </a:rPr>
              <a:t>MODEL</a:t>
            </a:r>
            <a:endParaRPr lang="en-US" dirty="0">
              <a:solidFill>
                <a:schemeClr val="tx1"/>
              </a:solidFill>
              <a:latin typeface="Proxima Nov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945903" y="5142730"/>
            <a:ext cx="3015373" cy="99501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18288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33" b="1" dirty="0">
                <a:solidFill>
                  <a:schemeClr val="tx1"/>
                </a:solidFill>
                <a:latin typeface="Proxima Nova"/>
              </a:rPr>
              <a:t>CUSTOMER</a:t>
            </a:r>
          </a:p>
          <a:p>
            <a:pPr algn="ctr" defTabSz="18288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33" b="1" dirty="0">
                <a:solidFill>
                  <a:schemeClr val="tx1"/>
                </a:solidFill>
                <a:latin typeface="Proxima Nova"/>
              </a:rPr>
              <a:t>EXPERIENCE</a:t>
            </a:r>
            <a:endParaRPr lang="en-US" dirty="0">
              <a:solidFill>
                <a:schemeClr val="tx1"/>
              </a:solidFill>
              <a:latin typeface="Proxima Nov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70951" y="10176888"/>
            <a:ext cx="4805832" cy="5436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18288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33" b="1" dirty="0">
                <a:solidFill>
                  <a:schemeClr val="tx1"/>
                </a:solidFill>
                <a:latin typeface="Proxima Nova"/>
              </a:rPr>
              <a:t>TECHNOLOGY</a:t>
            </a:r>
            <a:endParaRPr lang="en-US" dirty="0">
              <a:solidFill>
                <a:schemeClr val="tx1"/>
              </a:solidFill>
              <a:latin typeface="Proxima Nova"/>
            </a:endParaRPr>
          </a:p>
        </p:txBody>
      </p:sp>
      <p:sp>
        <p:nvSpPr>
          <p:cNvPr id="38" name="Freeform 37"/>
          <p:cNvSpPr/>
          <p:nvPr/>
        </p:nvSpPr>
        <p:spPr bwMode="auto">
          <a:xfrm>
            <a:off x="13841669" y="5966575"/>
            <a:ext cx="2863776" cy="3022163"/>
          </a:xfrm>
          <a:custGeom>
            <a:avLst/>
            <a:gdLst>
              <a:gd name="connsiteX0" fmla="*/ 536986 w 1073916"/>
              <a:gd name="connsiteY0" fmla="*/ 0 h 1133311"/>
              <a:gd name="connsiteX1" fmla="*/ 1011852 w 1073916"/>
              <a:gd name="connsiteY1" fmla="*/ 95872 h 1133311"/>
              <a:gd name="connsiteX2" fmla="*/ 1073916 w 1073916"/>
              <a:gd name="connsiteY2" fmla="*/ 125769 h 1133311"/>
              <a:gd name="connsiteX3" fmla="*/ 1067757 w 1073916"/>
              <a:gd name="connsiteY3" fmla="*/ 247754 h 1133311"/>
              <a:gd name="connsiteX4" fmla="*/ 589871 w 1073916"/>
              <a:gd name="connsiteY4" fmla="*/ 1096215 h 1133311"/>
              <a:gd name="connsiteX5" fmla="*/ 536009 w 1073916"/>
              <a:gd name="connsiteY5" fmla="*/ 1133311 h 1133311"/>
              <a:gd name="connsiteX6" fmla="*/ 443864 w 1073916"/>
              <a:gd name="connsiteY6" fmla="*/ 1064406 h 1133311"/>
              <a:gd name="connsiteX7" fmla="*/ 6208 w 1073916"/>
              <a:gd name="connsiteY7" fmla="*/ 247754 h 1133311"/>
              <a:gd name="connsiteX8" fmla="*/ 0 w 1073916"/>
              <a:gd name="connsiteY8" fmla="*/ 124817 h 1133311"/>
              <a:gd name="connsiteX9" fmla="*/ 89655 w 1073916"/>
              <a:gd name="connsiteY9" fmla="*/ 84622 h 1133311"/>
              <a:gd name="connsiteX10" fmla="*/ 536986 w 1073916"/>
              <a:gd name="connsiteY10" fmla="*/ 0 h 113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73916" h="1133311">
                <a:moveTo>
                  <a:pt x="536986" y="0"/>
                </a:moveTo>
                <a:cubicBezTo>
                  <a:pt x="705428" y="0"/>
                  <a:pt x="865897" y="34138"/>
                  <a:pt x="1011852" y="95872"/>
                </a:cubicBezTo>
                <a:lnTo>
                  <a:pt x="1073916" y="125769"/>
                </a:lnTo>
                <a:lnTo>
                  <a:pt x="1067757" y="247754"/>
                </a:lnTo>
                <a:cubicBezTo>
                  <a:pt x="1032615" y="593791"/>
                  <a:pt x="852856" y="897075"/>
                  <a:pt x="589871" y="1096215"/>
                </a:cubicBezTo>
                <a:lnTo>
                  <a:pt x="536009" y="1133311"/>
                </a:lnTo>
                <a:lnTo>
                  <a:pt x="443864" y="1064406"/>
                </a:lnTo>
                <a:cubicBezTo>
                  <a:pt x="202856" y="865508"/>
                  <a:pt x="39527" y="575848"/>
                  <a:pt x="6208" y="247754"/>
                </a:cubicBezTo>
                <a:lnTo>
                  <a:pt x="0" y="124817"/>
                </a:lnTo>
                <a:lnTo>
                  <a:pt x="89655" y="84622"/>
                </a:lnTo>
                <a:cubicBezTo>
                  <a:pt x="228165" y="30004"/>
                  <a:pt x="379072" y="0"/>
                  <a:pt x="536986" y="0"/>
                </a:cubicBezTo>
                <a:close/>
              </a:path>
            </a:pathLst>
          </a:cu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4876861" eaLnBrk="1">
              <a:defRPr/>
            </a:pPr>
            <a:endParaRPr lang="en-US" sz="960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54921" y="6948086"/>
            <a:ext cx="3037896" cy="5436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18288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33" b="1" dirty="0">
                <a:solidFill>
                  <a:schemeClr val="tx1"/>
                </a:solidFill>
                <a:latin typeface="Proxima Nova"/>
              </a:rPr>
              <a:t>CULTURE</a:t>
            </a:r>
            <a:endParaRPr lang="en-US" dirty="0">
              <a:solidFill>
                <a:schemeClr val="tx1"/>
              </a:solidFill>
              <a:latin typeface="Proxima Nova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8939195" y="6355455"/>
            <a:ext cx="2643808" cy="2643808"/>
            <a:chOff x="6666032" y="543015"/>
            <a:chExt cx="1541252" cy="1541252"/>
          </a:xfrm>
        </p:grpSpPr>
        <p:sp>
          <p:nvSpPr>
            <p:cNvPr id="8" name="Oval 7"/>
            <p:cNvSpPr/>
            <p:nvPr/>
          </p:nvSpPr>
          <p:spPr bwMode="auto">
            <a:xfrm>
              <a:off x="6666032" y="543015"/>
              <a:ext cx="1541252" cy="1541252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>
                <a:defRPr/>
              </a:pPr>
              <a:endParaRPr lang="en-US" sz="9600" kern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66032" y="982106"/>
              <a:ext cx="1541252" cy="62798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182882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733" b="1" dirty="0">
                  <a:solidFill>
                    <a:schemeClr val="tx1"/>
                  </a:solidFill>
                  <a:latin typeface="Proxima Nova Black" charset="0"/>
                  <a:ea typeface="Proxima Nova Black" charset="0"/>
                  <a:cs typeface="Proxima Nova Black" charset="0"/>
                </a:rPr>
                <a:t>NPS 83.5</a:t>
              </a:r>
            </a:p>
            <a:p>
              <a:pPr algn="ctr" defTabSz="182882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67" dirty="0">
                  <a:solidFill>
                    <a:schemeClr val="tx1"/>
                  </a:solidFill>
                  <a:latin typeface="Proxima Nova Thin" charset="0"/>
                  <a:ea typeface="Proxima Nova Thin" charset="0"/>
                  <a:cs typeface="Proxima Nova Thin" charset="0"/>
                </a:rPr>
                <a:t>BEST IN B2B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351225" y="1810715"/>
            <a:ext cx="2696056" cy="2643808"/>
            <a:chOff x="6666032" y="543015"/>
            <a:chExt cx="1571711" cy="1541252"/>
          </a:xfrm>
        </p:grpSpPr>
        <p:sp>
          <p:nvSpPr>
            <p:cNvPr id="40" name="Oval 39"/>
            <p:cNvSpPr/>
            <p:nvPr/>
          </p:nvSpPr>
          <p:spPr bwMode="auto">
            <a:xfrm>
              <a:off x="6666032" y="543015"/>
              <a:ext cx="1541252" cy="1541252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>
                <a:defRPr/>
              </a:pPr>
              <a:endParaRPr lang="en-US" sz="9600" kern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696491" y="951136"/>
              <a:ext cx="1541252" cy="80243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1828823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>
                  <a:solidFill>
                    <a:schemeClr val="tx1"/>
                  </a:solidFill>
                  <a:latin typeface="Proxima Nova Black" charset="0"/>
                  <a:ea typeface="Proxima Nova Black" charset="0"/>
                  <a:cs typeface="Proxima Nova Black" charset="0"/>
                </a:rPr>
                <a:t>67%</a:t>
              </a:r>
              <a:r>
                <a:rPr lang="en-US" sz="4800" dirty="0">
                  <a:solidFill>
                    <a:schemeClr val="tx1"/>
                  </a:solidFill>
                  <a:latin typeface="Proxima Nova Thin" charset="0"/>
                  <a:ea typeface="Proxima Nova Thin" charset="0"/>
                  <a:cs typeface="Proxima Nova Thin" charset="0"/>
                </a:rPr>
                <a:t> </a:t>
              </a:r>
              <a:r>
                <a:rPr lang="en-US" sz="5333" dirty="0">
                  <a:solidFill>
                    <a:schemeClr val="tx1"/>
                  </a:solidFill>
                  <a:latin typeface="Proxima Nova Thin" charset="0"/>
                  <a:ea typeface="Proxima Nova Thin" charset="0"/>
                  <a:cs typeface="Proxima Nova Thin" charset="0"/>
                </a:rPr>
                <a:t>TCO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049909" y="9829278"/>
            <a:ext cx="2643808" cy="2643808"/>
            <a:chOff x="6666032" y="543015"/>
            <a:chExt cx="1541252" cy="1541252"/>
          </a:xfrm>
        </p:grpSpPr>
        <p:sp>
          <p:nvSpPr>
            <p:cNvPr id="43" name="Oval 42"/>
            <p:cNvSpPr/>
            <p:nvPr/>
          </p:nvSpPr>
          <p:spPr bwMode="auto">
            <a:xfrm>
              <a:off x="6666032" y="543015"/>
              <a:ext cx="1541252" cy="1541252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876861" eaLnBrk="1">
                <a:defRPr/>
              </a:pPr>
              <a:endParaRPr lang="en-US" sz="9600" kern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666032" y="738859"/>
              <a:ext cx="1541252" cy="101067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182882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>
                  <a:solidFill>
                    <a:schemeClr val="tx1"/>
                  </a:solidFill>
                  <a:latin typeface="Proxima Nova Black" charset="0"/>
                  <a:ea typeface="Proxima Nova Black" charset="0"/>
                  <a:cs typeface="Proxima Nova Black" charset="0"/>
                </a:rPr>
                <a:t>7X</a:t>
              </a:r>
              <a:r>
                <a:rPr lang="en-US" sz="2933" dirty="0">
                  <a:solidFill>
                    <a:schemeClr val="tx1"/>
                  </a:solidFill>
                  <a:latin typeface="Proxima Nova Thin" charset="0"/>
                  <a:ea typeface="Proxima Nova Thin" charset="0"/>
                  <a:cs typeface="Proxima Nova Thin" charset="0"/>
                </a:rPr>
                <a:t> </a:t>
              </a:r>
            </a:p>
            <a:p>
              <a:pPr algn="ctr" defTabSz="182882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933" dirty="0">
                  <a:solidFill>
                    <a:schemeClr val="tx1"/>
                  </a:solidFill>
                  <a:latin typeface="Proxima Nova Thin" charset="0"/>
                  <a:ea typeface="Proxima Nova Thin" charset="0"/>
                  <a:cs typeface="Proxima Nova Thin" charset="0"/>
                </a:rPr>
                <a:t>GARTNER MQ LEADER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091377" y="8995927"/>
            <a:ext cx="2703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8288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  <a:latin typeface="Proxima Nova"/>
              </a:rPr>
              <a:t>Satmetrix</a:t>
            </a:r>
            <a:r>
              <a:rPr lang="en-US" sz="2400" dirty="0">
                <a:solidFill>
                  <a:schemeClr val="tx1"/>
                </a:solidFill>
                <a:latin typeface="Proxima Nova"/>
              </a:rPr>
              <a:t> Certified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973653" y="5834346"/>
            <a:ext cx="6894486" cy="917221"/>
            <a:chOff x="740120" y="2130730"/>
            <a:chExt cx="2585432" cy="3439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9049" y="2156104"/>
              <a:ext cx="1805309" cy="318584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740120" y="2130730"/>
              <a:ext cx="518676" cy="311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2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dirty="0">
                  <a:solidFill>
                    <a:schemeClr val="tx1"/>
                  </a:solidFill>
                </a:rPr>
                <a:t>Why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46898" y="2130730"/>
              <a:ext cx="178654" cy="311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2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A2AF314-E6BB-884E-8F46-303D5F928309}"/>
              </a:ext>
            </a:extLst>
          </p:cNvPr>
          <p:cNvSpPr txBox="1"/>
          <p:nvPr/>
        </p:nvSpPr>
        <p:spPr>
          <a:xfrm>
            <a:off x="6403568" y="1228380"/>
            <a:ext cx="44527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dirty="0" err="1">
                <a:solidFill>
                  <a:schemeClr val="tx1"/>
                </a:solidFill>
              </a:rPr>
              <a:t>Smallest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footprint</a:t>
            </a:r>
            <a:endParaRPr lang="pl-PL" sz="2800" dirty="0">
              <a:solidFill>
                <a:schemeClr val="tx1"/>
              </a:solidFill>
            </a:endParaRPr>
          </a:p>
          <a:p>
            <a:pPr algn="r"/>
            <a:r>
              <a:rPr lang="pl-PL" sz="2800" dirty="0">
                <a:solidFill>
                  <a:schemeClr val="tx1"/>
                </a:solidFill>
              </a:rPr>
              <a:t>Best DRR</a:t>
            </a:r>
          </a:p>
          <a:p>
            <a:pPr algn="r"/>
            <a:r>
              <a:rPr lang="pl-PL" sz="2800" dirty="0">
                <a:solidFill>
                  <a:schemeClr val="tx1"/>
                </a:solidFill>
              </a:rPr>
              <a:t>Evergreen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1A1E3ED8-8E36-DC44-85BE-8EDC22BD1FE5}"/>
              </a:ext>
            </a:extLst>
          </p:cNvPr>
          <p:cNvSpPr txBox="1"/>
          <p:nvPr/>
        </p:nvSpPr>
        <p:spPr>
          <a:xfrm>
            <a:off x="18526811" y="10022534"/>
            <a:ext cx="44527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>
                <a:solidFill>
                  <a:schemeClr val="tx1"/>
                </a:solidFill>
              </a:rPr>
              <a:t>Simplest</a:t>
            </a:r>
            <a:r>
              <a:rPr lang="pl-PL" sz="2800" dirty="0">
                <a:solidFill>
                  <a:schemeClr val="tx1"/>
                </a:solidFill>
              </a:rPr>
              <a:t> to </a:t>
            </a:r>
            <a:r>
              <a:rPr lang="pl-PL" sz="2800" dirty="0" err="1">
                <a:solidFill>
                  <a:schemeClr val="tx1"/>
                </a:solidFill>
              </a:rPr>
              <a:t>use</a:t>
            </a:r>
            <a:endParaRPr lang="pl-PL" sz="2800" dirty="0">
              <a:solidFill>
                <a:schemeClr val="tx1"/>
              </a:solidFill>
            </a:endParaRPr>
          </a:p>
          <a:p>
            <a:pPr algn="ctr"/>
            <a:r>
              <a:rPr lang="pl-PL" sz="2800" dirty="0">
                <a:solidFill>
                  <a:schemeClr val="tx1"/>
                </a:solidFill>
              </a:rPr>
              <a:t>99,9999</a:t>
            </a:r>
          </a:p>
          <a:p>
            <a:pPr algn="ctr"/>
            <a:r>
              <a:rPr lang="pl-PL" sz="2800" dirty="0">
                <a:solidFill>
                  <a:schemeClr val="tx1"/>
                </a:solidFill>
              </a:rPr>
              <a:t>24/7 </a:t>
            </a:r>
            <a:r>
              <a:rPr lang="pl-PL" sz="2800" dirty="0" err="1">
                <a:solidFill>
                  <a:schemeClr val="tx1"/>
                </a:solidFill>
              </a:rPr>
              <a:t>support</a:t>
            </a:r>
            <a:endParaRPr lang="pl-PL" sz="2800" dirty="0">
              <a:solidFill>
                <a:schemeClr val="tx1"/>
              </a:solidFill>
            </a:endParaRPr>
          </a:p>
          <a:p>
            <a:pPr algn="ctr"/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0F13C66D-C90B-9B47-8D2D-9EA2A5764428}"/>
              </a:ext>
            </a:extLst>
          </p:cNvPr>
          <p:cNvSpPr txBox="1"/>
          <p:nvPr/>
        </p:nvSpPr>
        <p:spPr>
          <a:xfrm>
            <a:off x="6000015" y="9446430"/>
            <a:ext cx="44527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dirty="0">
                <a:solidFill>
                  <a:schemeClr val="tx1"/>
                </a:solidFill>
              </a:rPr>
              <a:t>100% </a:t>
            </a:r>
            <a:r>
              <a:rPr lang="pl-PL" sz="2800" dirty="0" err="1">
                <a:solidFill>
                  <a:schemeClr val="tx1"/>
                </a:solidFill>
              </a:rPr>
              <a:t>allFlash</a:t>
            </a:r>
            <a:endParaRPr lang="pl-PL" sz="2800" dirty="0">
              <a:solidFill>
                <a:schemeClr val="tx1"/>
              </a:solidFill>
            </a:endParaRPr>
          </a:p>
          <a:p>
            <a:pPr algn="r"/>
            <a:r>
              <a:rPr lang="pl-PL" sz="2800" dirty="0">
                <a:solidFill>
                  <a:schemeClr val="tx1"/>
                </a:solidFill>
              </a:rPr>
              <a:t>100% </a:t>
            </a:r>
            <a:r>
              <a:rPr lang="pl-PL" sz="2800" dirty="0" err="1">
                <a:solidFill>
                  <a:schemeClr val="tx1"/>
                </a:solidFill>
              </a:rPr>
              <a:t>All</a:t>
            </a:r>
            <a:r>
              <a:rPr lang="pl-PL" sz="2800" dirty="0">
                <a:solidFill>
                  <a:schemeClr val="tx1"/>
                </a:solidFill>
              </a:rPr>
              <a:t> inclusive</a:t>
            </a:r>
          </a:p>
          <a:p>
            <a:pPr algn="r"/>
            <a:r>
              <a:rPr lang="pl-PL" sz="2800" dirty="0">
                <a:solidFill>
                  <a:schemeClr val="tx1"/>
                </a:solidFill>
              </a:rPr>
              <a:t>100% business </a:t>
            </a:r>
            <a:r>
              <a:rPr lang="pl-PL" sz="2800" dirty="0" err="1">
                <a:solidFill>
                  <a:schemeClr val="tx1"/>
                </a:solidFill>
              </a:rPr>
              <a:t>continuity</a:t>
            </a:r>
            <a:endParaRPr lang="pl-P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39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5" grpId="0" animBg="1"/>
      <p:bldP spid="25" grpId="1" animBg="1"/>
      <p:bldP spid="23" grpId="0" animBg="1"/>
      <p:bldP spid="23" grpId="1" animBg="1"/>
      <p:bldP spid="38" grpId="0" animBg="1"/>
      <p:bldP spid="2" grpId="0"/>
      <p:bldP spid="2" grpId="1"/>
      <p:bldP spid="5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38"/>
          <p:cNvSpPr/>
          <p:nvPr/>
        </p:nvSpPr>
        <p:spPr>
          <a:xfrm>
            <a:off x="1897252" y="2674375"/>
            <a:ext cx="3503283" cy="774545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8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85" name="Google Shape;785;p38"/>
          <p:cNvSpPr/>
          <p:nvPr/>
        </p:nvSpPr>
        <p:spPr>
          <a:xfrm>
            <a:off x="6094836" y="2641473"/>
            <a:ext cx="3534152" cy="78256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8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86" name="Google Shape;786;p38"/>
          <p:cNvSpPr/>
          <p:nvPr/>
        </p:nvSpPr>
        <p:spPr>
          <a:xfrm>
            <a:off x="10398191" y="2641473"/>
            <a:ext cx="3569053" cy="7846936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8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87" name="Google Shape;787;p38"/>
          <p:cNvSpPr/>
          <p:nvPr/>
        </p:nvSpPr>
        <p:spPr>
          <a:xfrm>
            <a:off x="14477460" y="2620236"/>
            <a:ext cx="3723965" cy="7846936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8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88" name="Google Shape;788;p38"/>
          <p:cNvSpPr/>
          <p:nvPr/>
        </p:nvSpPr>
        <p:spPr>
          <a:xfrm>
            <a:off x="18649156" y="2620236"/>
            <a:ext cx="3581789" cy="7846936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8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90" name="Google Shape;790;p38"/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153063" y="2854075"/>
            <a:ext cx="1547411" cy="201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6178" y="4815272"/>
            <a:ext cx="1293101" cy="109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65452" y="4833183"/>
            <a:ext cx="1213997" cy="596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38"/>
          <p:cNvPicPr preferRelativeResize="0"/>
          <p:nvPr/>
        </p:nvPicPr>
        <p:blipFill rotWithShape="1">
          <a:blip r:embed="rId7">
            <a:alphaModFix amt="70000"/>
          </a:blip>
          <a:srcRect/>
          <a:stretch/>
        </p:blipFill>
        <p:spPr>
          <a:xfrm>
            <a:off x="2636264" y="3476739"/>
            <a:ext cx="1021243" cy="39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38"/>
          <p:cNvPicPr preferRelativeResize="0"/>
          <p:nvPr/>
        </p:nvPicPr>
        <p:blipFill rotWithShape="1">
          <a:blip r:embed="rId8">
            <a:alphaModFix amt="70000"/>
          </a:blip>
          <a:srcRect/>
          <a:stretch/>
        </p:blipFill>
        <p:spPr>
          <a:xfrm>
            <a:off x="2059299" y="7699955"/>
            <a:ext cx="2210795" cy="1016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3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19676" y="7049489"/>
            <a:ext cx="2639240" cy="52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38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5426" y="2808586"/>
            <a:ext cx="1213997" cy="121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38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7409" y="9251692"/>
            <a:ext cx="2373256" cy="134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38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8883" y="8955695"/>
            <a:ext cx="1178181" cy="67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38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0902" y="8994512"/>
            <a:ext cx="1034053" cy="10401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0" name="Google Shape;800;p38"/>
          <p:cNvCxnSpPr/>
          <p:nvPr/>
        </p:nvCxnSpPr>
        <p:spPr>
          <a:xfrm>
            <a:off x="1871698" y="8919976"/>
            <a:ext cx="3569053" cy="0"/>
          </a:xfrm>
          <a:prstGeom prst="straightConnector1">
            <a:avLst/>
          </a:prstGeom>
          <a:solidFill>
            <a:srgbClr val="FFFFFF"/>
          </a:solidFill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802" name="Google Shape;802;p3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351319" y="2907456"/>
            <a:ext cx="980232" cy="106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38"/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339" y="4378579"/>
            <a:ext cx="2289493" cy="4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38"/>
          <p:cNvPicPr preferRelativeResize="0"/>
          <p:nvPr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972" y="5108573"/>
            <a:ext cx="1734568" cy="877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38"/>
          <p:cNvPicPr preferRelativeResize="0"/>
          <p:nvPr/>
        </p:nvPicPr>
        <p:blipFill rotWithShape="1">
          <a:blip r:embed="rId17">
            <a:alphaModFix amt="70000"/>
          </a:blip>
          <a:srcRect/>
          <a:stretch/>
        </p:blipFill>
        <p:spPr>
          <a:xfrm>
            <a:off x="14842365" y="4968631"/>
            <a:ext cx="2206480" cy="43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38"/>
          <p:cNvPicPr preferRelativeResize="0"/>
          <p:nvPr/>
        </p:nvPicPr>
        <p:blipFill rotWithShape="1">
          <a:blip r:embed="rId18">
            <a:alphaModFix amt="70000"/>
          </a:blip>
          <a:srcRect/>
          <a:stretch/>
        </p:blipFill>
        <p:spPr>
          <a:xfrm>
            <a:off x="14792871" y="2992390"/>
            <a:ext cx="2033267" cy="93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38"/>
          <p:cNvPicPr preferRelativeResize="0"/>
          <p:nvPr/>
        </p:nvPicPr>
        <p:blipFill rotWithShape="1">
          <a:blip r:embed="rId9">
            <a:alphaModFix amt="70000"/>
          </a:blip>
          <a:srcRect/>
          <a:stretch/>
        </p:blipFill>
        <p:spPr>
          <a:xfrm>
            <a:off x="15440826" y="4093047"/>
            <a:ext cx="2574573" cy="51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38"/>
          <p:cNvPicPr preferRelativeResize="0"/>
          <p:nvPr/>
        </p:nvPicPr>
        <p:blipFill rotWithShape="1">
          <a:blip r:embed="rId1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4104" y="3018538"/>
            <a:ext cx="2149019" cy="1074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38"/>
          <p:cNvPicPr preferRelativeResize="0"/>
          <p:nvPr/>
        </p:nvPicPr>
        <p:blipFill rotWithShape="1">
          <a:blip r:embed="rId2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5098" y="6384057"/>
            <a:ext cx="1660813" cy="55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38"/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61892" y="3032261"/>
            <a:ext cx="1787464" cy="109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38"/>
          <p:cNvPicPr preferRelativeResize="0"/>
          <p:nvPr/>
        </p:nvPicPr>
        <p:blipFill rotWithShape="1">
          <a:blip r:embed="rId2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0826" y="4561849"/>
            <a:ext cx="1362301" cy="151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38"/>
          <p:cNvPicPr preferRelativeResize="0"/>
          <p:nvPr/>
        </p:nvPicPr>
        <p:blipFill rotWithShape="1">
          <a:blip r:embed="rId2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9503" y="7321982"/>
            <a:ext cx="1806856" cy="41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38"/>
          <p:cNvPicPr preferRelativeResize="0"/>
          <p:nvPr/>
        </p:nvPicPr>
        <p:blipFill rotWithShape="1">
          <a:blip r:embed="rId2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6665" y="8513832"/>
            <a:ext cx="1806856" cy="41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38"/>
          <p:cNvPicPr preferRelativeResize="0"/>
          <p:nvPr/>
        </p:nvPicPr>
        <p:blipFill rotWithShape="1">
          <a:blip r:embed="rId2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6324" y="3965355"/>
            <a:ext cx="2697059" cy="69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38"/>
          <p:cNvPicPr preferRelativeResize="0"/>
          <p:nvPr/>
        </p:nvPicPr>
        <p:blipFill rotWithShape="1">
          <a:blip r:embed="rId2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3779" y="6221017"/>
            <a:ext cx="600704" cy="143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38"/>
          <p:cNvPicPr preferRelativeResize="0"/>
          <p:nvPr/>
        </p:nvPicPr>
        <p:blipFill rotWithShape="1">
          <a:blip r:embed="rId2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159" y="5863069"/>
            <a:ext cx="1631528" cy="318832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38"/>
          <p:cNvSpPr/>
          <p:nvPr/>
        </p:nvSpPr>
        <p:spPr>
          <a:xfrm>
            <a:off x="2241023" y="9711210"/>
            <a:ext cx="681267" cy="693965"/>
          </a:xfrm>
          <a:custGeom>
            <a:avLst/>
            <a:gdLst/>
            <a:ahLst/>
            <a:cxnLst/>
            <a:rect l="l" t="t" r="r" b="b"/>
            <a:pathLst>
              <a:path w="3474" h="3518" extrusionOk="0">
                <a:moveTo>
                  <a:pt x="2112" y="957"/>
                </a:moveTo>
                <a:lnTo>
                  <a:pt x="2061" y="961"/>
                </a:lnTo>
                <a:lnTo>
                  <a:pt x="2014" y="970"/>
                </a:lnTo>
                <a:lnTo>
                  <a:pt x="1968" y="985"/>
                </a:lnTo>
                <a:lnTo>
                  <a:pt x="1924" y="1005"/>
                </a:lnTo>
                <a:lnTo>
                  <a:pt x="1883" y="1030"/>
                </a:lnTo>
                <a:lnTo>
                  <a:pt x="1846" y="1060"/>
                </a:lnTo>
                <a:lnTo>
                  <a:pt x="1814" y="1094"/>
                </a:lnTo>
                <a:lnTo>
                  <a:pt x="1784" y="1131"/>
                </a:lnTo>
                <a:lnTo>
                  <a:pt x="1759" y="1172"/>
                </a:lnTo>
                <a:lnTo>
                  <a:pt x="1739" y="1216"/>
                </a:lnTo>
                <a:lnTo>
                  <a:pt x="1724" y="1263"/>
                </a:lnTo>
                <a:lnTo>
                  <a:pt x="1716" y="1311"/>
                </a:lnTo>
                <a:lnTo>
                  <a:pt x="1713" y="1362"/>
                </a:lnTo>
                <a:lnTo>
                  <a:pt x="1715" y="1409"/>
                </a:lnTo>
                <a:lnTo>
                  <a:pt x="1722" y="1454"/>
                </a:lnTo>
                <a:lnTo>
                  <a:pt x="1640" y="1448"/>
                </a:lnTo>
                <a:lnTo>
                  <a:pt x="1559" y="1435"/>
                </a:lnTo>
                <a:lnTo>
                  <a:pt x="1481" y="1416"/>
                </a:lnTo>
                <a:lnTo>
                  <a:pt x="1405" y="1392"/>
                </a:lnTo>
                <a:lnTo>
                  <a:pt x="1331" y="1363"/>
                </a:lnTo>
                <a:lnTo>
                  <a:pt x="1259" y="1329"/>
                </a:lnTo>
                <a:lnTo>
                  <a:pt x="1191" y="1289"/>
                </a:lnTo>
                <a:lnTo>
                  <a:pt x="1126" y="1247"/>
                </a:lnTo>
                <a:lnTo>
                  <a:pt x="1064" y="1198"/>
                </a:lnTo>
                <a:lnTo>
                  <a:pt x="1005" y="1146"/>
                </a:lnTo>
                <a:lnTo>
                  <a:pt x="950" y="1091"/>
                </a:lnTo>
                <a:lnTo>
                  <a:pt x="899" y="1032"/>
                </a:lnTo>
                <a:lnTo>
                  <a:pt x="880" y="1068"/>
                </a:lnTo>
                <a:lnTo>
                  <a:pt x="865" y="1108"/>
                </a:lnTo>
                <a:lnTo>
                  <a:pt x="854" y="1149"/>
                </a:lnTo>
                <a:lnTo>
                  <a:pt x="846" y="1192"/>
                </a:lnTo>
                <a:lnTo>
                  <a:pt x="844" y="1236"/>
                </a:lnTo>
                <a:lnTo>
                  <a:pt x="848" y="1287"/>
                </a:lnTo>
                <a:lnTo>
                  <a:pt x="857" y="1337"/>
                </a:lnTo>
                <a:lnTo>
                  <a:pt x="873" y="1384"/>
                </a:lnTo>
                <a:lnTo>
                  <a:pt x="893" y="1429"/>
                </a:lnTo>
                <a:lnTo>
                  <a:pt x="919" y="1471"/>
                </a:lnTo>
                <a:lnTo>
                  <a:pt x="950" y="1508"/>
                </a:lnTo>
                <a:lnTo>
                  <a:pt x="984" y="1542"/>
                </a:lnTo>
                <a:lnTo>
                  <a:pt x="1022" y="1572"/>
                </a:lnTo>
                <a:lnTo>
                  <a:pt x="974" y="1568"/>
                </a:lnTo>
                <a:lnTo>
                  <a:pt x="928" y="1557"/>
                </a:lnTo>
                <a:lnTo>
                  <a:pt x="883" y="1541"/>
                </a:lnTo>
                <a:lnTo>
                  <a:pt x="841" y="1522"/>
                </a:lnTo>
                <a:lnTo>
                  <a:pt x="841" y="1524"/>
                </a:lnTo>
                <a:lnTo>
                  <a:pt x="841" y="1527"/>
                </a:lnTo>
                <a:lnTo>
                  <a:pt x="844" y="1579"/>
                </a:lnTo>
                <a:lnTo>
                  <a:pt x="854" y="1629"/>
                </a:lnTo>
                <a:lnTo>
                  <a:pt x="870" y="1678"/>
                </a:lnTo>
                <a:lnTo>
                  <a:pt x="891" y="1723"/>
                </a:lnTo>
                <a:lnTo>
                  <a:pt x="918" y="1765"/>
                </a:lnTo>
                <a:lnTo>
                  <a:pt x="949" y="1803"/>
                </a:lnTo>
                <a:lnTo>
                  <a:pt x="984" y="1837"/>
                </a:lnTo>
                <a:lnTo>
                  <a:pt x="1025" y="1867"/>
                </a:lnTo>
                <a:lnTo>
                  <a:pt x="1067" y="1891"/>
                </a:lnTo>
                <a:lnTo>
                  <a:pt x="1113" y="1910"/>
                </a:lnTo>
                <a:lnTo>
                  <a:pt x="1162" y="1923"/>
                </a:lnTo>
                <a:lnTo>
                  <a:pt x="1128" y="1931"/>
                </a:lnTo>
                <a:lnTo>
                  <a:pt x="1092" y="1936"/>
                </a:lnTo>
                <a:lnTo>
                  <a:pt x="1056" y="1937"/>
                </a:lnTo>
                <a:lnTo>
                  <a:pt x="1018" y="1935"/>
                </a:lnTo>
                <a:lnTo>
                  <a:pt x="981" y="1930"/>
                </a:lnTo>
                <a:lnTo>
                  <a:pt x="1000" y="1977"/>
                </a:lnTo>
                <a:lnTo>
                  <a:pt x="1024" y="2021"/>
                </a:lnTo>
                <a:lnTo>
                  <a:pt x="1052" y="2062"/>
                </a:lnTo>
                <a:lnTo>
                  <a:pt x="1084" y="2098"/>
                </a:lnTo>
                <a:lnTo>
                  <a:pt x="1121" y="2130"/>
                </a:lnTo>
                <a:lnTo>
                  <a:pt x="1163" y="2157"/>
                </a:lnTo>
                <a:lnTo>
                  <a:pt x="1206" y="2179"/>
                </a:lnTo>
                <a:lnTo>
                  <a:pt x="1254" y="2196"/>
                </a:lnTo>
                <a:lnTo>
                  <a:pt x="1303" y="2207"/>
                </a:lnTo>
                <a:lnTo>
                  <a:pt x="1355" y="2211"/>
                </a:lnTo>
                <a:lnTo>
                  <a:pt x="1302" y="2250"/>
                </a:lnTo>
                <a:lnTo>
                  <a:pt x="1246" y="2284"/>
                </a:lnTo>
                <a:lnTo>
                  <a:pt x="1187" y="2314"/>
                </a:lnTo>
                <a:lnTo>
                  <a:pt x="1126" y="2339"/>
                </a:lnTo>
                <a:lnTo>
                  <a:pt x="1062" y="2359"/>
                </a:lnTo>
                <a:lnTo>
                  <a:pt x="995" y="2373"/>
                </a:lnTo>
                <a:lnTo>
                  <a:pt x="928" y="2382"/>
                </a:lnTo>
                <a:lnTo>
                  <a:pt x="858" y="2385"/>
                </a:lnTo>
                <a:lnTo>
                  <a:pt x="811" y="2383"/>
                </a:lnTo>
                <a:lnTo>
                  <a:pt x="763" y="2378"/>
                </a:lnTo>
                <a:lnTo>
                  <a:pt x="830" y="2419"/>
                </a:lnTo>
                <a:lnTo>
                  <a:pt x="902" y="2455"/>
                </a:lnTo>
                <a:lnTo>
                  <a:pt x="975" y="2487"/>
                </a:lnTo>
                <a:lnTo>
                  <a:pt x="1051" y="2513"/>
                </a:lnTo>
                <a:lnTo>
                  <a:pt x="1129" y="2534"/>
                </a:lnTo>
                <a:lnTo>
                  <a:pt x="1209" y="2548"/>
                </a:lnTo>
                <a:lnTo>
                  <a:pt x="1292" y="2558"/>
                </a:lnTo>
                <a:lnTo>
                  <a:pt x="1376" y="2561"/>
                </a:lnTo>
                <a:lnTo>
                  <a:pt x="1459" y="2558"/>
                </a:lnTo>
                <a:lnTo>
                  <a:pt x="1540" y="2550"/>
                </a:lnTo>
                <a:lnTo>
                  <a:pt x="1617" y="2537"/>
                </a:lnTo>
                <a:lnTo>
                  <a:pt x="1691" y="2519"/>
                </a:lnTo>
                <a:lnTo>
                  <a:pt x="1762" y="2497"/>
                </a:lnTo>
                <a:lnTo>
                  <a:pt x="1831" y="2471"/>
                </a:lnTo>
                <a:lnTo>
                  <a:pt x="1896" y="2440"/>
                </a:lnTo>
                <a:lnTo>
                  <a:pt x="1958" y="2406"/>
                </a:lnTo>
                <a:lnTo>
                  <a:pt x="2017" y="2367"/>
                </a:lnTo>
                <a:lnTo>
                  <a:pt x="2072" y="2327"/>
                </a:lnTo>
                <a:lnTo>
                  <a:pt x="2125" y="2283"/>
                </a:lnTo>
                <a:lnTo>
                  <a:pt x="2174" y="2235"/>
                </a:lnTo>
                <a:lnTo>
                  <a:pt x="2220" y="2186"/>
                </a:lnTo>
                <a:lnTo>
                  <a:pt x="2263" y="2133"/>
                </a:lnTo>
                <a:lnTo>
                  <a:pt x="2303" y="2079"/>
                </a:lnTo>
                <a:lnTo>
                  <a:pt x="2338" y="2023"/>
                </a:lnTo>
                <a:lnTo>
                  <a:pt x="2372" y="1965"/>
                </a:lnTo>
                <a:lnTo>
                  <a:pt x="2401" y="1905"/>
                </a:lnTo>
                <a:lnTo>
                  <a:pt x="2428" y="1845"/>
                </a:lnTo>
                <a:lnTo>
                  <a:pt x="2450" y="1784"/>
                </a:lnTo>
                <a:lnTo>
                  <a:pt x="2469" y="1722"/>
                </a:lnTo>
                <a:lnTo>
                  <a:pt x="2485" y="1659"/>
                </a:lnTo>
                <a:lnTo>
                  <a:pt x="2497" y="1596"/>
                </a:lnTo>
                <a:lnTo>
                  <a:pt x="2506" y="1534"/>
                </a:lnTo>
                <a:lnTo>
                  <a:pt x="2511" y="1471"/>
                </a:lnTo>
                <a:lnTo>
                  <a:pt x="2513" y="1409"/>
                </a:lnTo>
                <a:lnTo>
                  <a:pt x="2512" y="1357"/>
                </a:lnTo>
                <a:lnTo>
                  <a:pt x="2558" y="1321"/>
                </a:lnTo>
                <a:lnTo>
                  <a:pt x="2600" y="1282"/>
                </a:lnTo>
                <a:lnTo>
                  <a:pt x="2641" y="1240"/>
                </a:lnTo>
                <a:lnTo>
                  <a:pt x="2677" y="1195"/>
                </a:lnTo>
                <a:lnTo>
                  <a:pt x="2711" y="1148"/>
                </a:lnTo>
                <a:lnTo>
                  <a:pt x="2657" y="1170"/>
                </a:lnTo>
                <a:lnTo>
                  <a:pt x="2600" y="1188"/>
                </a:lnTo>
                <a:lnTo>
                  <a:pt x="2542" y="1201"/>
                </a:lnTo>
                <a:lnTo>
                  <a:pt x="2482" y="1211"/>
                </a:lnTo>
                <a:lnTo>
                  <a:pt x="2522" y="1184"/>
                </a:lnTo>
                <a:lnTo>
                  <a:pt x="2558" y="1152"/>
                </a:lnTo>
                <a:lnTo>
                  <a:pt x="2589" y="1116"/>
                </a:lnTo>
                <a:lnTo>
                  <a:pt x="2618" y="1076"/>
                </a:lnTo>
                <a:lnTo>
                  <a:pt x="2641" y="1033"/>
                </a:lnTo>
                <a:lnTo>
                  <a:pt x="2658" y="987"/>
                </a:lnTo>
                <a:lnTo>
                  <a:pt x="2598" y="1020"/>
                </a:lnTo>
                <a:lnTo>
                  <a:pt x="2536" y="1046"/>
                </a:lnTo>
                <a:lnTo>
                  <a:pt x="2471" y="1068"/>
                </a:lnTo>
                <a:lnTo>
                  <a:pt x="2404" y="1085"/>
                </a:lnTo>
                <a:lnTo>
                  <a:pt x="2371" y="1053"/>
                </a:lnTo>
                <a:lnTo>
                  <a:pt x="2334" y="1025"/>
                </a:lnTo>
                <a:lnTo>
                  <a:pt x="2295" y="1002"/>
                </a:lnTo>
                <a:lnTo>
                  <a:pt x="2253" y="984"/>
                </a:lnTo>
                <a:lnTo>
                  <a:pt x="2207" y="969"/>
                </a:lnTo>
                <a:lnTo>
                  <a:pt x="2160" y="961"/>
                </a:lnTo>
                <a:lnTo>
                  <a:pt x="2112" y="957"/>
                </a:lnTo>
                <a:close/>
                <a:moveTo>
                  <a:pt x="1738" y="0"/>
                </a:moveTo>
                <a:lnTo>
                  <a:pt x="1847" y="5"/>
                </a:lnTo>
                <a:lnTo>
                  <a:pt x="1955" y="15"/>
                </a:lnTo>
                <a:lnTo>
                  <a:pt x="2060" y="31"/>
                </a:lnTo>
                <a:lnTo>
                  <a:pt x="2165" y="54"/>
                </a:lnTo>
                <a:lnTo>
                  <a:pt x="2266" y="84"/>
                </a:lnTo>
                <a:lnTo>
                  <a:pt x="2365" y="119"/>
                </a:lnTo>
                <a:lnTo>
                  <a:pt x="2460" y="161"/>
                </a:lnTo>
                <a:lnTo>
                  <a:pt x="2554" y="207"/>
                </a:lnTo>
                <a:lnTo>
                  <a:pt x="2643" y="259"/>
                </a:lnTo>
                <a:lnTo>
                  <a:pt x="2729" y="316"/>
                </a:lnTo>
                <a:lnTo>
                  <a:pt x="2811" y="379"/>
                </a:lnTo>
                <a:lnTo>
                  <a:pt x="2890" y="445"/>
                </a:lnTo>
                <a:lnTo>
                  <a:pt x="2965" y="516"/>
                </a:lnTo>
                <a:lnTo>
                  <a:pt x="3035" y="592"/>
                </a:lnTo>
                <a:lnTo>
                  <a:pt x="3101" y="671"/>
                </a:lnTo>
                <a:lnTo>
                  <a:pt x="3163" y="755"/>
                </a:lnTo>
                <a:lnTo>
                  <a:pt x="3220" y="843"/>
                </a:lnTo>
                <a:lnTo>
                  <a:pt x="3271" y="933"/>
                </a:lnTo>
                <a:lnTo>
                  <a:pt x="3316" y="1028"/>
                </a:lnTo>
                <a:lnTo>
                  <a:pt x="3358" y="1124"/>
                </a:lnTo>
                <a:lnTo>
                  <a:pt x="3393" y="1225"/>
                </a:lnTo>
                <a:lnTo>
                  <a:pt x="3422" y="1327"/>
                </a:lnTo>
                <a:lnTo>
                  <a:pt x="3445" y="1431"/>
                </a:lnTo>
                <a:lnTo>
                  <a:pt x="3461" y="1539"/>
                </a:lnTo>
                <a:lnTo>
                  <a:pt x="3471" y="1648"/>
                </a:lnTo>
                <a:lnTo>
                  <a:pt x="3474" y="1759"/>
                </a:lnTo>
                <a:lnTo>
                  <a:pt x="3471" y="1870"/>
                </a:lnTo>
                <a:lnTo>
                  <a:pt x="3461" y="1979"/>
                </a:lnTo>
                <a:lnTo>
                  <a:pt x="3445" y="2087"/>
                </a:lnTo>
                <a:lnTo>
                  <a:pt x="3422" y="2191"/>
                </a:lnTo>
                <a:lnTo>
                  <a:pt x="3393" y="2294"/>
                </a:lnTo>
                <a:lnTo>
                  <a:pt x="3358" y="2394"/>
                </a:lnTo>
                <a:lnTo>
                  <a:pt x="3316" y="2491"/>
                </a:lnTo>
                <a:lnTo>
                  <a:pt x="3271" y="2585"/>
                </a:lnTo>
                <a:lnTo>
                  <a:pt x="3220" y="2675"/>
                </a:lnTo>
                <a:lnTo>
                  <a:pt x="3163" y="2763"/>
                </a:lnTo>
                <a:lnTo>
                  <a:pt x="3101" y="2847"/>
                </a:lnTo>
                <a:lnTo>
                  <a:pt x="3035" y="2926"/>
                </a:lnTo>
                <a:lnTo>
                  <a:pt x="2965" y="3002"/>
                </a:lnTo>
                <a:lnTo>
                  <a:pt x="2890" y="3074"/>
                </a:lnTo>
                <a:lnTo>
                  <a:pt x="2811" y="3140"/>
                </a:lnTo>
                <a:lnTo>
                  <a:pt x="2729" y="3202"/>
                </a:lnTo>
                <a:lnTo>
                  <a:pt x="2643" y="3260"/>
                </a:lnTo>
                <a:lnTo>
                  <a:pt x="2554" y="3311"/>
                </a:lnTo>
                <a:lnTo>
                  <a:pt x="2460" y="3357"/>
                </a:lnTo>
                <a:lnTo>
                  <a:pt x="2365" y="3399"/>
                </a:lnTo>
                <a:lnTo>
                  <a:pt x="2266" y="3434"/>
                </a:lnTo>
                <a:lnTo>
                  <a:pt x="2165" y="3464"/>
                </a:lnTo>
                <a:lnTo>
                  <a:pt x="2060" y="3487"/>
                </a:lnTo>
                <a:lnTo>
                  <a:pt x="1955" y="3504"/>
                </a:lnTo>
                <a:lnTo>
                  <a:pt x="1847" y="3514"/>
                </a:lnTo>
                <a:lnTo>
                  <a:pt x="1738" y="3518"/>
                </a:lnTo>
                <a:lnTo>
                  <a:pt x="1628" y="3514"/>
                </a:lnTo>
                <a:lnTo>
                  <a:pt x="1519" y="3504"/>
                </a:lnTo>
                <a:lnTo>
                  <a:pt x="1414" y="3487"/>
                </a:lnTo>
                <a:lnTo>
                  <a:pt x="1310" y="3464"/>
                </a:lnTo>
                <a:lnTo>
                  <a:pt x="1208" y="3434"/>
                </a:lnTo>
                <a:lnTo>
                  <a:pt x="1110" y="3399"/>
                </a:lnTo>
                <a:lnTo>
                  <a:pt x="1014" y="3357"/>
                </a:lnTo>
                <a:lnTo>
                  <a:pt x="921" y="3311"/>
                </a:lnTo>
                <a:lnTo>
                  <a:pt x="831" y="3260"/>
                </a:lnTo>
                <a:lnTo>
                  <a:pt x="745" y="3202"/>
                </a:lnTo>
                <a:lnTo>
                  <a:pt x="663" y="3140"/>
                </a:lnTo>
                <a:lnTo>
                  <a:pt x="585" y="3074"/>
                </a:lnTo>
                <a:lnTo>
                  <a:pt x="510" y="3002"/>
                </a:lnTo>
                <a:lnTo>
                  <a:pt x="439" y="2926"/>
                </a:lnTo>
                <a:lnTo>
                  <a:pt x="373" y="2847"/>
                </a:lnTo>
                <a:lnTo>
                  <a:pt x="312" y="2763"/>
                </a:lnTo>
                <a:lnTo>
                  <a:pt x="255" y="2675"/>
                </a:lnTo>
                <a:lnTo>
                  <a:pt x="204" y="2585"/>
                </a:lnTo>
                <a:lnTo>
                  <a:pt x="157" y="2491"/>
                </a:lnTo>
                <a:lnTo>
                  <a:pt x="117" y="2394"/>
                </a:lnTo>
                <a:lnTo>
                  <a:pt x="83" y="2294"/>
                </a:lnTo>
                <a:lnTo>
                  <a:pt x="53" y="2191"/>
                </a:lnTo>
                <a:lnTo>
                  <a:pt x="30" y="2087"/>
                </a:lnTo>
                <a:lnTo>
                  <a:pt x="14" y="1979"/>
                </a:lnTo>
                <a:lnTo>
                  <a:pt x="3" y="1870"/>
                </a:lnTo>
                <a:lnTo>
                  <a:pt x="0" y="1759"/>
                </a:lnTo>
                <a:lnTo>
                  <a:pt x="3" y="1648"/>
                </a:lnTo>
                <a:lnTo>
                  <a:pt x="14" y="1539"/>
                </a:lnTo>
                <a:lnTo>
                  <a:pt x="30" y="1431"/>
                </a:lnTo>
                <a:lnTo>
                  <a:pt x="53" y="1327"/>
                </a:lnTo>
                <a:lnTo>
                  <a:pt x="83" y="1225"/>
                </a:lnTo>
                <a:lnTo>
                  <a:pt x="117" y="1124"/>
                </a:lnTo>
                <a:lnTo>
                  <a:pt x="157" y="1028"/>
                </a:lnTo>
                <a:lnTo>
                  <a:pt x="204" y="933"/>
                </a:lnTo>
                <a:lnTo>
                  <a:pt x="255" y="843"/>
                </a:lnTo>
                <a:lnTo>
                  <a:pt x="312" y="755"/>
                </a:lnTo>
                <a:lnTo>
                  <a:pt x="373" y="671"/>
                </a:lnTo>
                <a:lnTo>
                  <a:pt x="439" y="592"/>
                </a:lnTo>
                <a:lnTo>
                  <a:pt x="510" y="516"/>
                </a:lnTo>
                <a:lnTo>
                  <a:pt x="585" y="445"/>
                </a:lnTo>
                <a:lnTo>
                  <a:pt x="663" y="379"/>
                </a:lnTo>
                <a:lnTo>
                  <a:pt x="745" y="316"/>
                </a:lnTo>
                <a:lnTo>
                  <a:pt x="831" y="259"/>
                </a:lnTo>
                <a:lnTo>
                  <a:pt x="921" y="207"/>
                </a:lnTo>
                <a:lnTo>
                  <a:pt x="1014" y="161"/>
                </a:lnTo>
                <a:lnTo>
                  <a:pt x="1110" y="119"/>
                </a:lnTo>
                <a:lnTo>
                  <a:pt x="1208" y="84"/>
                </a:lnTo>
                <a:lnTo>
                  <a:pt x="1310" y="54"/>
                </a:lnTo>
                <a:lnTo>
                  <a:pt x="1414" y="31"/>
                </a:lnTo>
                <a:lnTo>
                  <a:pt x="1519" y="15"/>
                </a:lnTo>
                <a:lnTo>
                  <a:pt x="1628" y="5"/>
                </a:lnTo>
                <a:lnTo>
                  <a:pt x="1738" y="0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243867" tIns="121933" rIns="243867" bIns="121933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6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8" name="Google Shape;818;p38"/>
          <p:cNvPicPr preferRelativeResize="0"/>
          <p:nvPr/>
        </p:nvPicPr>
        <p:blipFill rotWithShape="1">
          <a:blip r:embed="rId2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7151" y="3491691"/>
            <a:ext cx="1924936" cy="118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38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6179663" y="6259729"/>
            <a:ext cx="2208616" cy="220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38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341900" y="7708744"/>
            <a:ext cx="2020867" cy="1390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38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9290016" y="3979873"/>
            <a:ext cx="2487733" cy="170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38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0727652" y="7083799"/>
            <a:ext cx="1283560" cy="669859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38"/>
          <p:cNvSpPr txBox="1"/>
          <p:nvPr/>
        </p:nvSpPr>
        <p:spPr>
          <a:xfrm>
            <a:off x="1871697" y="1856460"/>
            <a:ext cx="3806291" cy="67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2400" tIns="76200" rIns="152400" bIns="762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b="1" dirty="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Source</a:t>
            </a:r>
            <a:endParaRPr sz="2000" dirty="0"/>
          </a:p>
        </p:txBody>
      </p:sp>
      <p:sp>
        <p:nvSpPr>
          <p:cNvPr id="836" name="Google Shape;836;p38"/>
          <p:cNvSpPr txBox="1"/>
          <p:nvPr/>
        </p:nvSpPr>
        <p:spPr>
          <a:xfrm>
            <a:off x="6094836" y="1789073"/>
            <a:ext cx="3569053" cy="769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2400" tIns="76200" rIns="152400" bIns="762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b="1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Collect</a:t>
            </a:r>
            <a:endParaRPr sz="2000"/>
          </a:p>
        </p:txBody>
      </p:sp>
      <p:sp>
        <p:nvSpPr>
          <p:cNvPr id="837" name="Google Shape;837;p38"/>
          <p:cNvSpPr txBox="1"/>
          <p:nvPr/>
        </p:nvSpPr>
        <p:spPr>
          <a:xfrm>
            <a:off x="10398191" y="1789073"/>
            <a:ext cx="3569053" cy="769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2400" tIns="76200" rIns="152400" bIns="762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b="1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Process</a:t>
            </a:r>
            <a:endParaRPr sz="2000"/>
          </a:p>
        </p:txBody>
      </p:sp>
      <p:sp>
        <p:nvSpPr>
          <p:cNvPr id="838" name="Google Shape;838;p38"/>
          <p:cNvSpPr txBox="1"/>
          <p:nvPr/>
        </p:nvSpPr>
        <p:spPr>
          <a:xfrm>
            <a:off x="14477460" y="1767839"/>
            <a:ext cx="3569053" cy="769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2400" tIns="76200" rIns="152400" bIns="762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b="1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Store</a:t>
            </a:r>
            <a:endParaRPr sz="2000"/>
          </a:p>
        </p:txBody>
      </p:sp>
      <p:sp>
        <p:nvSpPr>
          <p:cNvPr id="839" name="Google Shape;839;p38"/>
          <p:cNvSpPr txBox="1"/>
          <p:nvPr/>
        </p:nvSpPr>
        <p:spPr>
          <a:xfrm>
            <a:off x="18661892" y="1767839"/>
            <a:ext cx="3569053" cy="769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2400" tIns="76200" rIns="152400" bIns="762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b="1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Visualize</a:t>
            </a:r>
            <a:endParaRPr sz="2000"/>
          </a:p>
        </p:txBody>
      </p:sp>
      <p:sp>
        <p:nvSpPr>
          <p:cNvPr id="840" name="Google Shape;840;p38"/>
          <p:cNvSpPr txBox="1"/>
          <p:nvPr/>
        </p:nvSpPr>
        <p:spPr>
          <a:xfrm>
            <a:off x="0" y="628952"/>
            <a:ext cx="24384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2400" tIns="76200" rIns="152400" bIns="762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" sz="7200" dirty="0">
                <a:solidFill>
                  <a:srgbClr val="FF4F01"/>
                </a:solidFill>
                <a:latin typeface="+mj-lt"/>
                <a:ea typeface="Proxima Nova"/>
                <a:cs typeface="Proxima Nova"/>
                <a:sym typeface="Proxima Nova"/>
              </a:rPr>
              <a:t>PIPELINE APPLICATIONS</a:t>
            </a:r>
            <a:endParaRPr sz="2000" dirty="0">
              <a:solidFill>
                <a:srgbClr val="FF4F01"/>
              </a:solidFill>
              <a:latin typeface="+mj-lt"/>
            </a:endParaRPr>
          </a:p>
        </p:txBody>
      </p:sp>
      <p:pic>
        <p:nvPicPr>
          <p:cNvPr id="66" name="Picture 65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2CC564B4-C3DD-6F43-800B-D0F36E3935F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261466" y="9018844"/>
            <a:ext cx="1433965" cy="382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1D223B-52F5-2344-B56D-B410232C65BD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339" y="5930588"/>
            <a:ext cx="3114539" cy="1227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995084-FE54-464E-995E-FAB84F8299D8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120" y="9515025"/>
            <a:ext cx="3113205" cy="7694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584C3A-35F1-774B-929E-328868FF643C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2354" y="5419299"/>
            <a:ext cx="2648125" cy="1208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73521C-CB3E-1248-9E4F-42C9870208B7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167" y="8197464"/>
            <a:ext cx="2364200" cy="1229771"/>
          </a:xfrm>
          <a:prstGeom prst="rect">
            <a:avLst/>
          </a:prstGeom>
        </p:spPr>
      </p:pic>
      <p:pic>
        <p:nvPicPr>
          <p:cNvPr id="73" name="Picture 72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431A8D8C-A50C-6946-B1F9-8538276C85F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353692" y="6303487"/>
            <a:ext cx="1433965" cy="382392"/>
          </a:xfrm>
          <a:prstGeom prst="rect">
            <a:avLst/>
          </a:prstGeom>
        </p:spPr>
      </p:pic>
      <p:pic>
        <p:nvPicPr>
          <p:cNvPr id="74" name="Picture 73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BBBDA831-C1C7-2A41-A8C9-6BE7E528025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5092519" y="8190764"/>
            <a:ext cx="1433965" cy="382392"/>
          </a:xfrm>
          <a:prstGeom prst="rect">
            <a:avLst/>
          </a:prstGeom>
        </p:spPr>
      </p:pic>
      <p:pic>
        <p:nvPicPr>
          <p:cNvPr id="75" name="Picture 74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6CDA9541-43FC-D14B-BC34-EF856491917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9337831" y="6874068"/>
            <a:ext cx="1433965" cy="3823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BA8BB4-1821-6144-8E27-A691FE5B7BE1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8355" y="7256459"/>
            <a:ext cx="2328288" cy="11641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E23E8C-7BA0-5E46-B5F3-AA2F60F35582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7918" y="8982117"/>
            <a:ext cx="3162021" cy="10903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33BD07-F91F-9D41-AC56-05C47FE91B7C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0810660" y="9033575"/>
            <a:ext cx="3024925" cy="1097277"/>
          </a:xfrm>
          <a:prstGeom prst="rect">
            <a:avLst/>
          </a:prstGeom>
        </p:spPr>
      </p:pic>
      <p:sp>
        <p:nvSpPr>
          <p:cNvPr id="79" name="Google Shape;702;p35">
            <a:extLst>
              <a:ext uri="{FF2B5EF4-FFF2-40B4-BE49-F238E27FC236}">
                <a16:creationId xmlns:a16="http://schemas.microsoft.com/office/drawing/2014/main" id="{6754C173-E5E1-EE45-96D1-A51DB120041B}"/>
              </a:ext>
            </a:extLst>
          </p:cNvPr>
          <p:cNvSpPr/>
          <p:nvPr/>
        </p:nvSpPr>
        <p:spPr>
          <a:xfrm>
            <a:off x="15311168" y="5644613"/>
            <a:ext cx="1117771" cy="20095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8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0" name="Google Shape;705;p35">
            <a:extLst>
              <a:ext uri="{FF2B5EF4-FFF2-40B4-BE49-F238E27FC236}">
                <a16:creationId xmlns:a16="http://schemas.microsoft.com/office/drawing/2014/main" id="{4F9623D2-D906-AA49-8D8F-DB206D0F3264}"/>
              </a:ext>
            </a:extLst>
          </p:cNvPr>
          <p:cNvSpPr/>
          <p:nvPr/>
        </p:nvSpPr>
        <p:spPr>
          <a:xfrm>
            <a:off x="16129123" y="5706501"/>
            <a:ext cx="77179" cy="7717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8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1" name="Google Shape;707;p35">
            <a:extLst>
              <a:ext uri="{FF2B5EF4-FFF2-40B4-BE49-F238E27FC236}">
                <a16:creationId xmlns:a16="http://schemas.microsoft.com/office/drawing/2014/main" id="{5167D2DC-EEE7-E24A-B6AD-8864578D9F02}"/>
              </a:ext>
            </a:extLst>
          </p:cNvPr>
          <p:cNvSpPr/>
          <p:nvPr/>
        </p:nvSpPr>
        <p:spPr>
          <a:xfrm>
            <a:off x="15311168" y="5932816"/>
            <a:ext cx="1117771" cy="20095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8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2" name="Google Shape;712;p35">
            <a:extLst>
              <a:ext uri="{FF2B5EF4-FFF2-40B4-BE49-F238E27FC236}">
                <a16:creationId xmlns:a16="http://schemas.microsoft.com/office/drawing/2014/main" id="{478BDC85-3864-B34F-8CDB-8022A45B20B6}"/>
              </a:ext>
            </a:extLst>
          </p:cNvPr>
          <p:cNvSpPr/>
          <p:nvPr/>
        </p:nvSpPr>
        <p:spPr>
          <a:xfrm>
            <a:off x="15311168" y="6221016"/>
            <a:ext cx="1117771" cy="20095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8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3" name="Google Shape;717;p35">
            <a:extLst>
              <a:ext uri="{FF2B5EF4-FFF2-40B4-BE49-F238E27FC236}">
                <a16:creationId xmlns:a16="http://schemas.microsoft.com/office/drawing/2014/main" id="{0BA67682-1FE4-B847-BF49-FD56B7CCA1A9}"/>
              </a:ext>
            </a:extLst>
          </p:cNvPr>
          <p:cNvSpPr/>
          <p:nvPr/>
        </p:nvSpPr>
        <p:spPr>
          <a:xfrm>
            <a:off x="15311168" y="6509219"/>
            <a:ext cx="1117771" cy="20095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8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818652-58DF-5642-85B0-714E03120AF7}"/>
              </a:ext>
            </a:extLst>
          </p:cNvPr>
          <p:cNvSpPr/>
          <p:nvPr/>
        </p:nvSpPr>
        <p:spPr>
          <a:xfrm flipH="1">
            <a:off x="16446088" y="5863070"/>
            <a:ext cx="986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0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DAS</a:t>
            </a:r>
            <a:endParaRPr lang="en-US" sz="2000" dirty="0"/>
          </a:p>
        </p:txBody>
      </p:sp>
      <p:pic>
        <p:nvPicPr>
          <p:cNvPr id="70" name="Google Shape;1263;p51">
            <a:extLst>
              <a:ext uri="{FF2B5EF4-FFF2-40B4-BE49-F238E27FC236}">
                <a16:creationId xmlns:a16="http://schemas.microsoft.com/office/drawing/2014/main" id="{AAE9CE59-AE82-1A48-9B79-F7D3D5C14C61}"/>
              </a:ext>
            </a:extLst>
          </p:cNvPr>
          <p:cNvPicPr preferRelativeResize="0"/>
          <p:nvPr/>
        </p:nvPicPr>
        <p:blipFill rotWithShape="1">
          <a:blip r:embed="rId4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6193" y="11548569"/>
            <a:ext cx="17932739" cy="211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782A286-45E9-664A-8E9A-DA62959F08AE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53" y="11689999"/>
            <a:ext cx="5272576" cy="1469955"/>
          </a:xfrm>
          <a:prstGeom prst="rect">
            <a:avLst/>
          </a:prstGeom>
        </p:spPr>
      </p:pic>
      <p:pic>
        <p:nvPicPr>
          <p:cNvPr id="71" name="Google Shape;809;p38">
            <a:extLst>
              <a:ext uri="{FF2B5EF4-FFF2-40B4-BE49-F238E27FC236}">
                <a16:creationId xmlns:a16="http://schemas.microsoft.com/office/drawing/2014/main" id="{7940AF78-D325-AA45-85D8-543227FED740}"/>
              </a:ext>
            </a:extLst>
          </p:cNvPr>
          <p:cNvPicPr preferRelativeResize="0"/>
          <p:nvPr/>
        </p:nvPicPr>
        <p:blipFill rotWithShape="1">
          <a:blip r:embed="rId2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82716" y="7664305"/>
            <a:ext cx="1660813" cy="55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809;p38">
            <a:extLst>
              <a:ext uri="{FF2B5EF4-FFF2-40B4-BE49-F238E27FC236}">
                <a16:creationId xmlns:a16="http://schemas.microsoft.com/office/drawing/2014/main" id="{B6C56E0F-CBAC-4045-A54E-4439F63FAC7D}"/>
              </a:ext>
            </a:extLst>
          </p:cNvPr>
          <p:cNvPicPr preferRelativeResize="0"/>
          <p:nvPr/>
        </p:nvPicPr>
        <p:blipFill rotWithShape="1">
          <a:blip r:embed="rId2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39442" y="9749873"/>
            <a:ext cx="1660813" cy="5542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44C6BD-D5EE-3644-B577-0FEF1F4D0576}"/>
              </a:ext>
            </a:extLst>
          </p:cNvPr>
          <p:cNvSpPr txBox="1"/>
          <p:nvPr/>
        </p:nvSpPr>
        <p:spPr>
          <a:xfrm>
            <a:off x="3491328" y="7479858"/>
            <a:ext cx="2032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4F01"/>
                </a:solidFill>
              </a:rPr>
              <a:t>syslogs</a:t>
            </a:r>
            <a:endParaRPr lang="en-US" sz="2800" b="1" dirty="0">
              <a:solidFill>
                <a:srgbClr val="FF4F01"/>
              </a:solidFill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9C261B3-8D5F-284D-B5FC-6902985ACF4D}"/>
              </a:ext>
            </a:extLst>
          </p:cNvPr>
          <p:cNvGrpSpPr/>
          <p:nvPr/>
        </p:nvGrpSpPr>
        <p:grpSpPr>
          <a:xfrm>
            <a:off x="2333696" y="10631999"/>
            <a:ext cx="2712661" cy="999453"/>
            <a:chOff x="6697349" y="3238059"/>
            <a:chExt cx="1558605" cy="574252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BF538D27-7514-484E-BBC5-C04C3F342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7349" y="3238059"/>
              <a:ext cx="577536" cy="562164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8B8696EB-731C-6A4A-A777-9F28385F7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8624" y="3238059"/>
              <a:ext cx="877330" cy="574252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AD09226-4F85-FC45-B9A8-EEE111117365}"/>
              </a:ext>
            </a:extLst>
          </p:cNvPr>
          <p:cNvGrpSpPr/>
          <p:nvPr/>
        </p:nvGrpSpPr>
        <p:grpSpPr>
          <a:xfrm>
            <a:off x="6505579" y="10555988"/>
            <a:ext cx="2712661" cy="999453"/>
            <a:chOff x="6697349" y="3238059"/>
            <a:chExt cx="1558605" cy="574252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F225B62A-FA69-6247-B93E-3120E35D8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7349" y="3238059"/>
              <a:ext cx="577536" cy="562164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FC5B1C90-BEE6-D147-9D75-3FB2D6AC4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8624" y="3238059"/>
              <a:ext cx="877330" cy="574252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91A3368-D983-4441-BC45-7869D28069F9}"/>
              </a:ext>
            </a:extLst>
          </p:cNvPr>
          <p:cNvGrpSpPr/>
          <p:nvPr/>
        </p:nvGrpSpPr>
        <p:grpSpPr>
          <a:xfrm>
            <a:off x="10816875" y="10532247"/>
            <a:ext cx="2712661" cy="999453"/>
            <a:chOff x="6697349" y="3238059"/>
            <a:chExt cx="1558605" cy="574252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49010733-A715-894E-89FF-DEE27F18D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7349" y="3238059"/>
              <a:ext cx="577536" cy="562164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2CBFD9F2-4B46-5347-912A-9EF2229C6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8624" y="3238059"/>
              <a:ext cx="877330" cy="574252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1F9EFD2-2FF8-ED47-9B33-E6DD71BD3145}"/>
              </a:ext>
            </a:extLst>
          </p:cNvPr>
          <p:cNvGrpSpPr/>
          <p:nvPr/>
        </p:nvGrpSpPr>
        <p:grpSpPr>
          <a:xfrm>
            <a:off x="14887622" y="10562967"/>
            <a:ext cx="2712661" cy="999453"/>
            <a:chOff x="6697349" y="3238059"/>
            <a:chExt cx="1558605" cy="574252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4C6EF704-1C43-0B4A-A2A1-BEBEE58F0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7349" y="3238059"/>
              <a:ext cx="577536" cy="562164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6484487C-EF88-C449-BBA9-FA2C7E6E0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8624" y="3238059"/>
              <a:ext cx="877330" cy="574252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6E2E2AD-C34B-4A4C-AD9C-999E41B98EFB}"/>
              </a:ext>
            </a:extLst>
          </p:cNvPr>
          <p:cNvGrpSpPr/>
          <p:nvPr/>
        </p:nvGrpSpPr>
        <p:grpSpPr>
          <a:xfrm>
            <a:off x="19415464" y="10592543"/>
            <a:ext cx="2712661" cy="999453"/>
            <a:chOff x="6697349" y="3238059"/>
            <a:chExt cx="1558605" cy="574252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7DCD0841-C072-934B-B3CE-25A490CF3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7349" y="3238059"/>
              <a:ext cx="577536" cy="562164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843D4F95-333E-864B-9AF7-3C6E0B22A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8624" y="3238059"/>
              <a:ext cx="877330" cy="5742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62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>
            <a:extLst>
              <a:ext uri="{FF2B5EF4-FFF2-40B4-BE49-F238E27FC236}">
                <a16:creationId xmlns:a16="http://schemas.microsoft.com/office/drawing/2014/main" id="{E43DE849-DCF8-47CE-8F3C-E339F2ADC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THE NEW FLASHARRAY FAMILY</a:t>
            </a:r>
          </a:p>
        </p:txBody>
      </p:sp>
      <p:sp>
        <p:nvSpPr>
          <p:cNvPr id="69" name="Text Placeholder 5">
            <a:extLst>
              <a:ext uri="{FF2B5EF4-FFF2-40B4-BE49-F238E27FC236}">
                <a16:creationId xmlns:a16="http://schemas.microsoft.com/office/drawing/2014/main" id="{24ED523E-65D4-4E24-B99F-F447433D0B5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76400" y="2444851"/>
            <a:ext cx="21031200" cy="5334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LATENCY AND CAPACITY OPTIMIZED USE CASES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482F374-BCFA-46BC-9A2E-77739DB53A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47" y="6209485"/>
            <a:ext cx="24384000" cy="4285824"/>
          </a:xfrm>
          <a:prstGeom prst="rect">
            <a:avLst/>
          </a:prstGeom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4616C98B-B55D-48B8-8CB2-BE21385B9184}"/>
              </a:ext>
            </a:extLst>
          </p:cNvPr>
          <p:cNvGraphicFramePr>
            <a:graphicFrameLocks noGrp="1"/>
          </p:cNvGraphicFramePr>
          <p:nvPr/>
        </p:nvGraphicFramePr>
        <p:xfrm>
          <a:off x="1271612" y="5824925"/>
          <a:ext cx="9954589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val="2938362762"/>
                    </a:ext>
                  </a:extLst>
                </a:gridCol>
                <a:gridCol w="2902592">
                  <a:extLst>
                    <a:ext uri="{9D8B030D-6E8A-4147-A177-3AD203B41FA5}">
                      <a16:colId xmlns:a16="http://schemas.microsoft.com/office/drawing/2014/main" val="2214180655"/>
                    </a:ext>
                  </a:extLst>
                </a:gridCol>
                <a:gridCol w="3318197">
                  <a:extLst>
                    <a:ext uri="{9D8B030D-6E8A-4147-A177-3AD203B41FA5}">
                      <a16:colId xmlns:a16="http://schemas.microsoft.com/office/drawing/2014/main" val="105263048"/>
                    </a:ext>
                  </a:extLst>
                </a:gridCol>
              </a:tblGrid>
              <a:tr h="10566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0" dirty="0">
                          <a:solidFill>
                            <a:schemeClr val="tx1"/>
                          </a:solidFill>
                          <a:latin typeface="Proxima Nova Black" panose="020B0503030502060204" pitchFamily="34" charset="0"/>
                        </a:rPr>
                        <a:t>OPTIMIZE PRODUCTION DATABASES</a:t>
                      </a:r>
                    </a:p>
                    <a:p>
                      <a:pPr algn="ctr"/>
                      <a:endParaRPr lang="en-US" sz="1600" b="1" i="0" dirty="0">
                        <a:solidFill>
                          <a:schemeClr val="tx1"/>
                        </a:solidFill>
                        <a:latin typeface="Proxima Nova Black" panose="020B0503030502060204" pitchFamily="34" charset="0"/>
                      </a:endParaRPr>
                    </a:p>
                  </a:txBody>
                  <a:tcPr marL="243840" marR="243840" marT="121920" marB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0" dirty="0">
                          <a:solidFill>
                            <a:schemeClr val="tx1"/>
                          </a:solidFill>
                          <a:latin typeface="Proxima Nova Black" panose="020B0503030502060204" pitchFamily="34" charset="0"/>
                        </a:rPr>
                        <a:t>ENABLE HYBRID 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0" dirty="0">
                          <a:solidFill>
                            <a:schemeClr val="tx1"/>
                          </a:solidFill>
                          <a:latin typeface="Proxima Nova Black" panose="020B0503030502060204" pitchFamily="34" charset="0"/>
                        </a:rPr>
                        <a:t>CLOUD</a:t>
                      </a:r>
                    </a:p>
                    <a:p>
                      <a:pPr algn="ctr"/>
                      <a:endParaRPr lang="en-US" sz="1600" b="1" i="0" dirty="0">
                        <a:solidFill>
                          <a:schemeClr val="tx1"/>
                        </a:solidFill>
                        <a:latin typeface="Proxima Nova Black" panose="020B0503030502060204" pitchFamily="34" charset="0"/>
                      </a:endParaRPr>
                    </a:p>
                  </a:txBody>
                  <a:tcPr marL="243840" marR="243840" marT="121920" marB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0" dirty="0">
                          <a:solidFill>
                            <a:schemeClr val="tx1"/>
                          </a:solidFill>
                          <a:latin typeface="Proxima Nova Black" panose="020B0503030502060204" pitchFamily="34" charset="0"/>
                        </a:rPr>
                        <a:t>DELIVER NEXT-GEN ANALYTICS</a:t>
                      </a:r>
                    </a:p>
                    <a:p>
                      <a:pPr algn="ctr"/>
                      <a:endParaRPr lang="en-US" sz="1600" b="1" i="0" dirty="0">
                        <a:solidFill>
                          <a:schemeClr val="tx1"/>
                        </a:solidFill>
                        <a:latin typeface="Proxima Nova Black" panose="020B0503030502060204" pitchFamily="34" charset="0"/>
                      </a:endParaRPr>
                    </a:p>
                  </a:txBody>
                  <a:tcPr marL="243840" marR="243840" marT="121920" marB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3897966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88306FEA-6118-4FE8-8691-7BC418ED52AE}"/>
              </a:ext>
            </a:extLst>
          </p:cNvPr>
          <p:cNvGraphicFramePr>
            <a:graphicFrameLocks noGrp="1"/>
          </p:cNvGraphicFramePr>
          <p:nvPr/>
        </p:nvGraphicFramePr>
        <p:xfrm>
          <a:off x="12779352" y="5808752"/>
          <a:ext cx="10243131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5136">
                  <a:extLst>
                    <a:ext uri="{9D8B030D-6E8A-4147-A177-3AD203B41FA5}">
                      <a16:colId xmlns:a16="http://schemas.microsoft.com/office/drawing/2014/main" val="2938362762"/>
                    </a:ext>
                  </a:extLst>
                </a:gridCol>
                <a:gridCol w="2863619">
                  <a:extLst>
                    <a:ext uri="{9D8B030D-6E8A-4147-A177-3AD203B41FA5}">
                      <a16:colId xmlns:a16="http://schemas.microsoft.com/office/drawing/2014/main" val="2214180655"/>
                    </a:ext>
                  </a:extLst>
                </a:gridCol>
                <a:gridCol w="3414376">
                  <a:extLst>
                    <a:ext uri="{9D8B030D-6E8A-4147-A177-3AD203B41FA5}">
                      <a16:colId xmlns:a16="http://schemas.microsoft.com/office/drawing/2014/main" val="105263048"/>
                    </a:ext>
                  </a:extLst>
                </a:gridCol>
              </a:tblGrid>
              <a:tr h="10566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0" dirty="0">
                          <a:solidFill>
                            <a:schemeClr val="tx1"/>
                          </a:solidFill>
                          <a:latin typeface="Proxima Nova Black" panose="020B0503030502060204" pitchFamily="34" charset="0"/>
                        </a:rPr>
                        <a:t>TIER 2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0" dirty="0">
                          <a:solidFill>
                            <a:schemeClr val="tx1"/>
                          </a:solidFill>
                          <a:latin typeface="Proxima Nova Black" panose="020B0503030502060204" pitchFamily="34" charset="0"/>
                        </a:rPr>
                        <a:t>DBs AND VMs</a:t>
                      </a:r>
                    </a:p>
                    <a:p>
                      <a:pPr algn="ctr"/>
                      <a:endParaRPr lang="en-US" sz="1600" b="1" i="0" dirty="0">
                        <a:solidFill>
                          <a:schemeClr val="tx1"/>
                        </a:solidFill>
                        <a:latin typeface="Proxima Nova Black" panose="020B0503030502060204" pitchFamily="34" charset="0"/>
                      </a:endParaRPr>
                    </a:p>
                  </a:txBody>
                  <a:tcPr marL="243840" marR="243840" marT="121920" marB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0" dirty="0">
                          <a:solidFill>
                            <a:schemeClr val="tx1"/>
                          </a:solidFill>
                          <a:latin typeface="Proxima Nova Black" panose="020B0503030502060204" pitchFamily="34" charset="0"/>
                        </a:rPr>
                        <a:t>TEST AND DEVELOPMENT</a:t>
                      </a:r>
                    </a:p>
                  </a:txBody>
                  <a:tcPr marL="243840" marR="243840" marT="121920" marB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0" dirty="0">
                          <a:solidFill>
                            <a:schemeClr val="tx1"/>
                          </a:solidFill>
                          <a:latin typeface="Proxima Nova Black" panose="020B0503030502060204" pitchFamily="34" charset="0"/>
                        </a:rPr>
                        <a:t>DR &amp; SNAPSHOT</a:t>
                      </a:r>
                      <a:br>
                        <a:rPr lang="en-US" sz="1900" b="1" i="0" dirty="0">
                          <a:solidFill>
                            <a:schemeClr val="tx1"/>
                          </a:solidFill>
                          <a:latin typeface="Proxima Nova Black" panose="020B0503030502060204" pitchFamily="34" charset="0"/>
                        </a:rPr>
                      </a:br>
                      <a:r>
                        <a:rPr lang="en-US" sz="1900" b="1" i="0" dirty="0">
                          <a:solidFill>
                            <a:schemeClr val="tx1"/>
                          </a:solidFill>
                          <a:latin typeface="Proxima Nova Black" panose="020B0503030502060204" pitchFamily="34" charset="0"/>
                        </a:rPr>
                        <a:t>RETENTION</a:t>
                      </a:r>
                    </a:p>
                    <a:p>
                      <a:pPr algn="ctr"/>
                      <a:endParaRPr lang="en-US" sz="1600" b="1" i="0" dirty="0">
                        <a:solidFill>
                          <a:schemeClr val="tx1"/>
                        </a:solidFill>
                        <a:latin typeface="Proxima Nova Black" panose="020B0503030502060204" pitchFamily="34" charset="0"/>
                      </a:endParaRPr>
                    </a:p>
                  </a:txBody>
                  <a:tcPr marL="243840" marR="243840" marT="121920" marB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3897966"/>
                  </a:ext>
                </a:extLst>
              </a:tr>
            </a:tbl>
          </a:graphicData>
        </a:graphic>
      </p:graphicFrame>
      <p:pic>
        <p:nvPicPr>
          <p:cNvPr id="42" name="Picture 41">
            <a:extLst>
              <a:ext uri="{FF2B5EF4-FFF2-40B4-BE49-F238E27FC236}">
                <a16:creationId xmlns:a16="http://schemas.microsoft.com/office/drawing/2014/main" id="{A993E691-B33F-4CE2-A0CD-2046791FCF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61" t="-3474" b="1"/>
          <a:stretch/>
        </p:blipFill>
        <p:spPr>
          <a:xfrm>
            <a:off x="6330633" y="3329791"/>
            <a:ext cx="2149128" cy="117708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56B3867-6148-4B8E-9AA1-DCB6A9726D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921" y="11106697"/>
            <a:ext cx="2688328" cy="71670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B6B1E24-8EE5-454E-A2D6-A43E711A7D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25473" y="11023531"/>
            <a:ext cx="4314456" cy="883035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7F646EA5-C6D8-42AF-AF84-F61516D2D771}"/>
              </a:ext>
            </a:extLst>
          </p:cNvPr>
          <p:cNvGrpSpPr/>
          <p:nvPr/>
        </p:nvGrpSpPr>
        <p:grpSpPr>
          <a:xfrm>
            <a:off x="10046644" y="11581831"/>
            <a:ext cx="4973896" cy="1498584"/>
            <a:chOff x="4191990" y="3952183"/>
            <a:chExt cx="1953213" cy="58848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165F2EC-07FF-4E1E-A7A5-4E634A067879}"/>
                </a:ext>
              </a:extLst>
            </p:cNvPr>
            <p:cNvSpPr txBox="1"/>
            <p:nvPr/>
          </p:nvSpPr>
          <p:spPr>
            <a:xfrm>
              <a:off x="4895978" y="3952183"/>
              <a:ext cx="1249225" cy="5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667" dirty="0"/>
                <a:t> </a:t>
              </a:r>
              <a:br>
                <a:rPr lang="en-US" sz="2667" dirty="0"/>
              </a:br>
              <a:r>
                <a:rPr lang="en-US" sz="3733" dirty="0"/>
                <a:t>Cloud</a:t>
              </a:r>
            </a:p>
            <a:p>
              <a:pPr>
                <a:lnSpc>
                  <a:spcPct val="80000"/>
                </a:lnSpc>
              </a:pPr>
              <a:r>
                <a:rPr lang="en-US" sz="3733" dirty="0"/>
                <a:t>Block Store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FB794E5-0BEB-465E-955E-3DB6D063B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1990" y="3990661"/>
              <a:ext cx="760408" cy="55000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4502A2D-8CD9-4903-9C5C-0C69471B0FA6}"/>
              </a:ext>
            </a:extLst>
          </p:cNvPr>
          <p:cNvGrpSpPr/>
          <p:nvPr/>
        </p:nvGrpSpPr>
        <p:grpSpPr>
          <a:xfrm>
            <a:off x="1403133" y="4617252"/>
            <a:ext cx="10106459" cy="1326344"/>
            <a:chOff x="490646" y="1649112"/>
            <a:chExt cx="3789922" cy="49737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6AFBE5D-6C45-4BEA-BD86-40603C64BDDD}"/>
                </a:ext>
              </a:extLst>
            </p:cNvPr>
            <p:cNvGrpSpPr/>
            <p:nvPr/>
          </p:nvGrpSpPr>
          <p:grpSpPr>
            <a:xfrm>
              <a:off x="490646" y="1649112"/>
              <a:ext cx="3789922" cy="497379"/>
              <a:chOff x="2935037" y="2173413"/>
              <a:chExt cx="2676102" cy="351204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3867B644-83F1-4A32-B682-C06CD23E51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11707" y="2287914"/>
                <a:ext cx="225740" cy="153503"/>
              </a:xfrm>
              <a:prstGeom prst="rect">
                <a:avLst/>
              </a:prstGeom>
              <a:effectLst/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A236FA4-7322-4564-8882-9FD4CDB95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1000"/>
                        </a14:imgEffect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93738" y="2339323"/>
                <a:ext cx="278028" cy="121431"/>
              </a:xfrm>
              <a:prstGeom prst="rect">
                <a:avLst/>
              </a:prstGeom>
              <a:effectLst/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3BCD4C4A-030F-4B11-ADCD-045075A513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35037" y="2184389"/>
                <a:ext cx="386298" cy="107148"/>
              </a:xfrm>
              <a:prstGeom prst="rect">
                <a:avLst/>
              </a:prstGeom>
              <a:effectLst/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B201AEF6-030C-4E20-A5FD-C721C2A660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8568" y="2200053"/>
                <a:ext cx="388071" cy="88569"/>
              </a:xfrm>
              <a:prstGeom prst="rect">
                <a:avLst/>
              </a:prstGeom>
              <a:effectLst/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8E339F7B-DF01-42A2-A0AB-823258668F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13622" y="2230010"/>
                <a:ext cx="355247" cy="54472"/>
              </a:xfrm>
              <a:prstGeom prst="rect">
                <a:avLst/>
              </a:prstGeom>
              <a:effectLst/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5140402-3A0C-4FCB-88AC-0CEABFA766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7686" y="2269472"/>
                <a:ext cx="376363" cy="255145"/>
              </a:xfrm>
              <a:prstGeom prst="rect">
                <a:avLst/>
              </a:prstGeom>
              <a:effectLst/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16664B17-BC65-46E2-8982-E621EDEC94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28341" y="2327361"/>
                <a:ext cx="335926" cy="122480"/>
              </a:xfrm>
              <a:prstGeom prst="rect">
                <a:avLst/>
              </a:prstGeom>
              <a:effectLst/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C6C7B45-ED3B-4EBA-A98A-24EAAA237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colorTemperature colorTemp="47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67751" y="2181806"/>
                <a:ext cx="167091" cy="142724"/>
              </a:xfrm>
              <a:prstGeom prst="rect">
                <a:avLst/>
              </a:prstGeom>
              <a:effectLst/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1DED82BB-8337-4B5F-9E4A-B7ACF4D585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49385" y="2221421"/>
                <a:ext cx="361837" cy="45833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C52720E8-8AC1-4AE1-8219-ADE5855A20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hq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12057" y="2344395"/>
                <a:ext cx="399082" cy="97121"/>
              </a:xfrm>
              <a:prstGeom prst="rect">
                <a:avLst/>
              </a:prstGeom>
              <a:effectLst/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0698FCF6-E1C5-4D31-8A33-002C67BAC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0251" y="2173413"/>
                <a:ext cx="277409" cy="159510"/>
              </a:xfrm>
              <a:prstGeom prst="rect">
                <a:avLst/>
              </a:prstGeom>
              <a:effectLst/>
            </p:spPr>
          </p:pic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D2B26F2-3497-45E0-BF4B-3B0ABBD27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34" y="1891258"/>
              <a:ext cx="306376" cy="151745"/>
            </a:xfrm>
            <a:prstGeom prst="rect">
              <a:avLst/>
            </a:prstGeom>
          </p:spPr>
        </p:pic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00FECA09-B988-4496-90D4-13B70B383E6B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375" y="5262519"/>
            <a:ext cx="1228376" cy="33166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A081938-8974-472E-AC69-B9A6871B6C3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8092" y="4752292"/>
            <a:ext cx="852520" cy="579715"/>
          </a:xfrm>
          <a:prstGeom prst="rect">
            <a:avLst/>
          </a:prstGeom>
          <a:effectLst/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3F38589-4190-4B86-9869-E3C182F4A02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1394" y="5352435"/>
            <a:ext cx="1458877" cy="404651"/>
          </a:xfrm>
          <a:prstGeom prst="rect">
            <a:avLst/>
          </a:prstGeom>
          <a:effectLst/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4B26464-EF71-418E-A32A-43B9B4ED5921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6204" y="5492289"/>
            <a:ext cx="1366499" cy="17309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D249887-4CB6-4867-BAD2-7B9FEEEC513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8372" y="5006233"/>
            <a:ext cx="1421357" cy="963571"/>
          </a:xfrm>
          <a:prstGeom prst="rect">
            <a:avLst/>
          </a:prstGeom>
          <a:effectLst/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1246625-F51B-4D90-ABDA-FA1DB1677D7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1283" y="5224853"/>
            <a:ext cx="1268645" cy="462555"/>
          </a:xfrm>
          <a:prstGeom prst="rect">
            <a:avLst/>
          </a:prstGeom>
          <a:effectLst/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33F0152-7B76-4DD0-96C6-B6F30B149713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9728" y="5176866"/>
            <a:ext cx="631029" cy="539005"/>
          </a:xfrm>
          <a:prstGeom prst="rect">
            <a:avLst/>
          </a:prstGeom>
          <a:effectLst/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6D8EF21-9B79-4A49-8AB2-1FD8F6271FB1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2701" y="3356108"/>
            <a:ext cx="2149131" cy="112445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C4277CB-D824-46DA-AB4D-B358F1DFC7CE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036" y="10213095"/>
            <a:ext cx="2781149" cy="644184"/>
          </a:xfrm>
          <a:prstGeom prst="rect">
            <a:avLst/>
          </a:prstGeom>
        </p:spPr>
      </p:pic>
      <p:graphicFrame>
        <p:nvGraphicFramePr>
          <p:cNvPr id="77" name="Table 76">
            <a:extLst>
              <a:ext uri="{FF2B5EF4-FFF2-40B4-BE49-F238E27FC236}">
                <a16:creationId xmlns:a16="http://schemas.microsoft.com/office/drawing/2014/main" id="{3763DEB5-0A2E-48E6-8BBA-A79A9DF62212}"/>
              </a:ext>
            </a:extLst>
          </p:cNvPr>
          <p:cNvGraphicFramePr>
            <a:graphicFrameLocks noGrp="1"/>
          </p:cNvGraphicFramePr>
          <p:nvPr/>
        </p:nvGraphicFramePr>
        <p:xfrm>
          <a:off x="0" y="9838899"/>
          <a:ext cx="24383995" cy="2133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82227">
                  <a:extLst>
                    <a:ext uri="{9D8B030D-6E8A-4147-A177-3AD203B41FA5}">
                      <a16:colId xmlns:a16="http://schemas.microsoft.com/office/drawing/2014/main" val="3406378286"/>
                    </a:ext>
                  </a:extLst>
                </a:gridCol>
                <a:gridCol w="10609773">
                  <a:extLst>
                    <a:ext uri="{9D8B030D-6E8A-4147-A177-3AD203B41FA5}">
                      <a16:colId xmlns:a16="http://schemas.microsoft.com/office/drawing/2014/main" val="1767375874"/>
                    </a:ext>
                  </a:extLst>
                </a:gridCol>
                <a:gridCol w="6891995">
                  <a:extLst>
                    <a:ext uri="{9D8B030D-6E8A-4147-A177-3AD203B41FA5}">
                      <a16:colId xmlns:a16="http://schemas.microsoft.com/office/drawing/2014/main" val="2624798004"/>
                    </a:ext>
                  </a:extLst>
                </a:gridCol>
              </a:tblGrid>
              <a:tr h="158496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0" i="0" dirty="0">
                          <a:solidFill>
                            <a:schemeClr val="accent1"/>
                          </a:solidFill>
                          <a:latin typeface="Proxima Nova Medium" panose="020B0503030502060204" pitchFamily="34" charset="0"/>
                        </a:rPr>
                        <a:t>LATENCY OPTIMIZED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>
                          <a:solidFill>
                            <a:schemeClr val="tx1"/>
                          </a:solidFill>
                          <a:latin typeface="Proxima Nova Thin" panose="020B0203030502060204" pitchFamily="34" charset="0"/>
                        </a:rPr>
                        <a:t>66 TB – 3.2 PB EFFECTIVE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>
                          <a:solidFill>
                            <a:schemeClr val="tx1"/>
                          </a:solidFill>
                          <a:latin typeface="Proxima Nova Thin" panose="020B0203030502060204" pitchFamily="34" charset="0"/>
                        </a:rPr>
                        <a:t>AS LOW AS .1 - 1</a:t>
                      </a:r>
                      <a:r>
                        <a:rPr lang="en-US" sz="1900" b="0" i="0" baseline="0" dirty="0">
                          <a:solidFill>
                            <a:schemeClr val="tx1"/>
                          </a:solidFill>
                          <a:latin typeface="Proxima Nova Thin" panose="020B0203030502060204" pitchFamily="34" charset="0"/>
                        </a:rPr>
                        <a:t> ms</a:t>
                      </a:r>
                      <a:endParaRPr lang="en-US" sz="1900" b="0" i="0" dirty="0">
                        <a:solidFill>
                          <a:schemeClr val="tx1"/>
                        </a:solidFill>
                        <a:latin typeface="Proxima Nova Thin" panose="020B0203030502060204" pitchFamily="34" charset="0"/>
                      </a:endParaRP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dirty="0">
                        <a:solidFill>
                          <a:schemeClr val="tx1"/>
                        </a:solidFill>
                        <a:latin typeface="Proxima Nova Medium" panose="020B0503030502060204" pitchFamily="34" charset="0"/>
                      </a:endParaRPr>
                    </a:p>
                  </a:txBody>
                  <a:tcPr marL="243840" marR="243840" marT="121920" marB="1219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dirty="0">
                        <a:solidFill>
                          <a:schemeClr val="tx1"/>
                        </a:solidFill>
                        <a:latin typeface="Proxima Nova Medium" panose="020B0503030502060204" pitchFamily="34" charset="0"/>
                      </a:endParaRPr>
                    </a:p>
                  </a:txBody>
                  <a:tcPr marL="243840" marR="243840" marT="121920" marB="12192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0" i="0" dirty="0">
                          <a:solidFill>
                            <a:schemeClr val="accent1"/>
                          </a:solidFill>
                          <a:latin typeface="Proxima Nova Medium" panose="020B0503030502060204" pitchFamily="34" charset="0"/>
                        </a:rPr>
                        <a:t>CAPACITY OPTIMIZED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kern="1200" dirty="0">
                          <a:solidFill>
                            <a:schemeClr val="tx1"/>
                          </a:solidFill>
                          <a:latin typeface="Proxima Nova Thin" panose="020B0203030502060204" pitchFamily="34" charset="0"/>
                          <a:ea typeface="+mn-ea"/>
                          <a:cs typeface="+mn-cs"/>
                        </a:rPr>
                        <a:t>1.3 PB – 5.2 PB EFFECTIVE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kern="1200" dirty="0">
                          <a:solidFill>
                            <a:schemeClr val="tx1"/>
                          </a:solidFill>
                          <a:latin typeface="Proxima Nova Thin" panose="020B0203030502060204" pitchFamily="34" charset="0"/>
                          <a:ea typeface="+mn-ea"/>
                          <a:cs typeface="+mn-cs"/>
                        </a:rPr>
                        <a:t>AS LOW AS 2 - 4 ms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dirty="0">
                        <a:solidFill>
                          <a:schemeClr val="tx1"/>
                        </a:solidFill>
                        <a:latin typeface="Proxima Nova Medium" panose="020B0503030502060204" pitchFamily="34" charset="0"/>
                      </a:endParaRPr>
                    </a:p>
                  </a:txBody>
                  <a:tcPr marL="243840" marR="243840" marT="121920" marB="12192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386659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 b="0" i="0" dirty="0">
                        <a:solidFill>
                          <a:schemeClr val="tx1"/>
                        </a:solidFill>
                        <a:latin typeface="Proxima Nova Thin" panose="020B0203030502060204" pitchFamily="34" charset="0"/>
                      </a:endParaRPr>
                    </a:p>
                  </a:txBody>
                  <a:tcPr marL="243840" marR="243840" marT="121920" marB="1219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 b="0" i="0" dirty="0">
                        <a:solidFill>
                          <a:schemeClr val="tx1"/>
                        </a:solidFill>
                        <a:latin typeface="Proxima Nova Thin" panose="020B0203030502060204" pitchFamily="34" charset="0"/>
                      </a:endParaRPr>
                    </a:p>
                  </a:txBody>
                  <a:tcPr marL="243840" marR="243840" marT="121920" marB="12192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 b="0" i="0" dirty="0">
                        <a:solidFill>
                          <a:schemeClr val="tx1"/>
                        </a:solidFill>
                        <a:latin typeface="Proxima Nova Thin" panose="020B0203030502060204" pitchFamily="34" charset="0"/>
                      </a:endParaRPr>
                    </a:p>
                  </a:txBody>
                  <a:tcPr marL="243840" marR="243840" marT="121920" marB="12192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7494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6344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 234"/>
          <p:cNvGrpSpPr/>
          <p:nvPr/>
        </p:nvGrpSpPr>
        <p:grpSpPr>
          <a:xfrm>
            <a:off x="4238964" y="7477739"/>
            <a:ext cx="16272323" cy="211485"/>
            <a:chOff x="2087358" y="4234432"/>
            <a:chExt cx="8136161" cy="105742"/>
          </a:xfrm>
        </p:grpSpPr>
        <p:sp>
          <p:nvSpPr>
            <p:cNvPr id="205" name="Pentagon 204"/>
            <p:cNvSpPr/>
            <p:nvPr/>
          </p:nvSpPr>
          <p:spPr>
            <a:xfrm>
              <a:off x="4059985" y="4234432"/>
              <a:ext cx="189031" cy="105742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09775"/>
              <a:endParaRPr lang="en-US" sz="6600" dirty="0">
                <a:solidFill>
                  <a:srgbClr val="FFFFFF"/>
                </a:solidFill>
                <a:latin typeface="Proxima Nova Light"/>
              </a:endParaRPr>
            </a:p>
          </p:txBody>
        </p:sp>
        <p:sp>
          <p:nvSpPr>
            <p:cNvPr id="206" name="Pentagon 205"/>
            <p:cNvSpPr/>
            <p:nvPr/>
          </p:nvSpPr>
          <p:spPr>
            <a:xfrm>
              <a:off x="2087358" y="4234432"/>
              <a:ext cx="189031" cy="105742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09775"/>
              <a:endParaRPr lang="en-US" sz="6600" dirty="0">
                <a:solidFill>
                  <a:srgbClr val="FFFFFF"/>
                </a:solidFill>
                <a:latin typeface="Proxima Nova Light"/>
              </a:endParaRPr>
            </a:p>
          </p:txBody>
        </p:sp>
        <p:sp>
          <p:nvSpPr>
            <p:cNvPr id="207" name="Pentagon 206"/>
            <p:cNvSpPr/>
            <p:nvPr/>
          </p:nvSpPr>
          <p:spPr>
            <a:xfrm>
              <a:off x="6048625" y="4234432"/>
              <a:ext cx="189031" cy="105742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09775"/>
              <a:endParaRPr lang="en-US" sz="6600" dirty="0">
                <a:solidFill>
                  <a:srgbClr val="FFFFFF"/>
                </a:solidFill>
                <a:latin typeface="Proxima Nova Light"/>
              </a:endParaRPr>
            </a:p>
          </p:txBody>
        </p:sp>
        <p:sp>
          <p:nvSpPr>
            <p:cNvPr id="208" name="Pentagon 207"/>
            <p:cNvSpPr/>
            <p:nvPr/>
          </p:nvSpPr>
          <p:spPr>
            <a:xfrm>
              <a:off x="8015170" y="4234432"/>
              <a:ext cx="189031" cy="105742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09775"/>
              <a:endParaRPr lang="en-US" sz="6600" dirty="0">
                <a:solidFill>
                  <a:srgbClr val="FFFFFF"/>
                </a:solidFill>
                <a:latin typeface="Proxima Nova Light"/>
              </a:endParaRPr>
            </a:p>
          </p:txBody>
        </p:sp>
        <p:sp>
          <p:nvSpPr>
            <p:cNvPr id="209" name="Pentagon 208"/>
            <p:cNvSpPr/>
            <p:nvPr/>
          </p:nvSpPr>
          <p:spPr>
            <a:xfrm>
              <a:off x="10034488" y="4234432"/>
              <a:ext cx="189031" cy="105742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09775"/>
              <a:endParaRPr lang="en-US" sz="6600" dirty="0">
                <a:solidFill>
                  <a:srgbClr val="FFFFFF"/>
                </a:solidFill>
                <a:latin typeface="Proxima Nova Ligh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84" y="6771975"/>
            <a:ext cx="2385269" cy="1832667"/>
          </a:xfrm>
          <a:prstGeom prst="rect">
            <a:avLst/>
          </a:prstGeom>
        </p:spPr>
      </p:pic>
      <p:sp>
        <p:nvSpPr>
          <p:cNvPr id="213" name="TextBox 212"/>
          <p:cNvSpPr txBox="1"/>
          <p:nvPr/>
        </p:nvSpPr>
        <p:spPr>
          <a:xfrm>
            <a:off x="533400" y="6431342"/>
            <a:ext cx="29206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09775"/>
            <a:r>
              <a:rPr lang="en-US" sz="2000" dirty="0">
                <a:solidFill>
                  <a:schemeClr val="bg2"/>
                </a:solidFill>
                <a:latin typeface="Proxima Nova" pitchFamily="34" charset="0"/>
              </a:rPr>
              <a:t>FA-300 Series</a:t>
            </a:r>
          </a:p>
          <a:p>
            <a:pPr algn="ctr" defTabSz="1809775"/>
            <a:r>
              <a:rPr lang="en-US" sz="2000" dirty="0">
                <a:solidFill>
                  <a:schemeClr val="bg2"/>
                </a:solidFill>
                <a:latin typeface="Proxima Nova" pitchFamily="34" charset="0"/>
              </a:rPr>
              <a:t>FA-400 Series</a:t>
            </a:r>
          </a:p>
          <a:p>
            <a:pPr algn="ctr" defTabSz="1809775"/>
            <a:r>
              <a:rPr lang="en-US" sz="2000" dirty="0">
                <a:solidFill>
                  <a:schemeClr val="bg1"/>
                </a:solidFill>
                <a:latin typeface="Proxima Nova" pitchFamily="34" charset="0"/>
              </a:rPr>
              <a:t>//MR1</a:t>
            </a:r>
          </a:p>
          <a:p>
            <a:pPr algn="ctr" defTabSz="1809775"/>
            <a:r>
              <a:rPr lang="en-US" sz="2000" dirty="0">
                <a:solidFill>
                  <a:schemeClr val="bg1"/>
                </a:solidFill>
                <a:latin typeface="Proxima Nova" pitchFamily="34" charset="0"/>
              </a:rPr>
              <a:t>//MR2</a:t>
            </a:r>
          </a:p>
        </p:txBody>
      </p:sp>
      <p:sp>
        <p:nvSpPr>
          <p:cNvPr id="220" name="Oval 219"/>
          <p:cNvSpPr/>
          <p:nvPr/>
        </p:nvSpPr>
        <p:spPr bwMode="auto">
          <a:xfrm>
            <a:off x="16638099" y="8197631"/>
            <a:ext cx="3270549" cy="560896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>
            <a:innerShdw blurRad="63500" dist="12700" dir="13800000">
              <a:prstClr val="black">
                <a:alpha val="4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wrap="square" lIns="241285" tIns="120549" rIns="241285" bIns="120549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2412422"/>
            <a:endParaRPr lang="en-US" sz="6600" dirty="0">
              <a:solidFill>
                <a:schemeClr val="tx1"/>
              </a:solidFill>
              <a:cs typeface="Proxima Nova Regular"/>
            </a:endParaRPr>
          </a:p>
        </p:txBody>
      </p:sp>
      <p:sp>
        <p:nvSpPr>
          <p:cNvPr id="224" name="Oval 223"/>
          <p:cNvSpPr/>
          <p:nvPr/>
        </p:nvSpPr>
        <p:spPr bwMode="auto">
          <a:xfrm>
            <a:off x="12700958" y="8197631"/>
            <a:ext cx="3270549" cy="560896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>
            <a:innerShdw blurRad="63500" dist="12700" dir="13800000">
              <a:prstClr val="black">
                <a:alpha val="4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wrap="square" lIns="241285" tIns="120549" rIns="241285" bIns="120549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2412422"/>
            <a:endParaRPr lang="en-US" sz="6600" dirty="0">
              <a:solidFill>
                <a:schemeClr val="tx1"/>
              </a:solidFill>
              <a:cs typeface="Proxima Nova Regular"/>
            </a:endParaRPr>
          </a:p>
        </p:txBody>
      </p:sp>
      <p:sp>
        <p:nvSpPr>
          <p:cNvPr id="225" name="Oval 224"/>
          <p:cNvSpPr/>
          <p:nvPr/>
        </p:nvSpPr>
        <p:spPr bwMode="auto">
          <a:xfrm>
            <a:off x="8912347" y="8182148"/>
            <a:ext cx="3270549" cy="560896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>
            <a:innerShdw blurRad="63500" dist="12700" dir="13800000">
              <a:prstClr val="black">
                <a:alpha val="4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wrap="square" lIns="241285" tIns="120549" rIns="241285" bIns="120549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2412422"/>
            <a:endParaRPr lang="en-US" sz="6600" dirty="0">
              <a:solidFill>
                <a:schemeClr val="tx1"/>
              </a:solidFill>
              <a:cs typeface="Proxima Nova Regular"/>
            </a:endParaRPr>
          </a:p>
        </p:txBody>
      </p:sp>
      <p:sp>
        <p:nvSpPr>
          <p:cNvPr id="226" name="Oval 225"/>
          <p:cNvSpPr/>
          <p:nvPr/>
        </p:nvSpPr>
        <p:spPr bwMode="auto">
          <a:xfrm>
            <a:off x="358431" y="9004853"/>
            <a:ext cx="3270549" cy="560896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>
            <a:innerShdw blurRad="63500" dist="12700" dir="13800000">
              <a:prstClr val="black">
                <a:alpha val="4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wrap="square" lIns="241285" tIns="120549" rIns="241285" bIns="120549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2412422"/>
            <a:endParaRPr lang="en-US" sz="6600" dirty="0">
              <a:solidFill>
                <a:schemeClr val="tx1"/>
              </a:solidFill>
              <a:cs typeface="Proxima Nova Regular"/>
            </a:endParaRPr>
          </a:p>
        </p:txBody>
      </p:sp>
      <p:sp>
        <p:nvSpPr>
          <p:cNvPr id="227" name="Oval 226"/>
          <p:cNvSpPr/>
          <p:nvPr/>
        </p:nvSpPr>
        <p:spPr bwMode="auto">
          <a:xfrm>
            <a:off x="-2993664" y="10056373"/>
            <a:ext cx="3270549" cy="560896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>
            <a:innerShdw blurRad="63500" dist="12700" dir="13800000">
              <a:prstClr val="black">
                <a:alpha val="4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wrap="square" lIns="241285" tIns="120549" rIns="241285" bIns="120549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2412422"/>
            <a:endParaRPr lang="en-US" sz="6600" dirty="0">
              <a:solidFill>
                <a:srgbClr val="000000"/>
              </a:solidFill>
              <a:cs typeface="Proxima Nova Regular"/>
            </a:endParaRPr>
          </a:p>
        </p:txBody>
      </p:sp>
      <p:cxnSp>
        <p:nvCxnSpPr>
          <p:cNvPr id="246" name="Elbow Connector 245"/>
          <p:cNvCxnSpPr/>
          <p:nvPr/>
        </p:nvCxnSpPr>
        <p:spPr>
          <a:xfrm>
            <a:off x="2475656" y="9135103"/>
            <a:ext cx="3804080" cy="568507"/>
          </a:xfrm>
          <a:prstGeom prst="bentConnector3">
            <a:avLst>
              <a:gd name="adj1" fmla="val 468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Elbow Connector 250"/>
          <p:cNvCxnSpPr/>
          <p:nvPr/>
        </p:nvCxnSpPr>
        <p:spPr>
          <a:xfrm rot="10800000" flipV="1">
            <a:off x="18274048" y="9114569"/>
            <a:ext cx="3986453" cy="581821"/>
          </a:xfrm>
          <a:prstGeom prst="bentConnector3">
            <a:avLst>
              <a:gd name="adj1" fmla="val -81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4" name="Picture 253" descr="evergreen_logo_options_02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16" t="57241" r="70432" b="9517"/>
          <a:stretch/>
        </p:blipFill>
        <p:spPr>
          <a:xfrm>
            <a:off x="11506200" y="10896600"/>
            <a:ext cx="1944224" cy="2286000"/>
          </a:xfrm>
          <a:prstGeom prst="rect">
            <a:avLst/>
          </a:prstGeom>
        </p:spPr>
      </p:pic>
      <p:sp>
        <p:nvSpPr>
          <p:cNvPr id="43" name="Title 6"/>
          <p:cNvSpPr>
            <a:spLocks noGrp="1"/>
          </p:cNvSpPr>
          <p:nvPr>
            <p:ph type="title"/>
          </p:nvPr>
        </p:nvSpPr>
        <p:spPr>
          <a:xfrm>
            <a:off x="1752477" y="1257640"/>
            <a:ext cx="21031200" cy="757765"/>
          </a:xfrm>
        </p:spPr>
        <p:txBody>
          <a:bodyPr/>
          <a:lstStyle/>
          <a:p>
            <a:r>
              <a:rPr lang="pl-PL" sz="6600" dirty="0">
                <a:solidFill>
                  <a:srgbClr val="FE5002"/>
                </a:solidFill>
                <a:latin typeface="+mj-lt"/>
              </a:rPr>
              <a:t>One Architecture</a:t>
            </a:r>
            <a:endParaRPr lang="en-US" sz="6600" dirty="0">
              <a:solidFill>
                <a:srgbClr val="FE5002"/>
              </a:solidFill>
              <a:latin typeface="+mj-lt"/>
            </a:endParaRPr>
          </a:p>
        </p:txBody>
      </p:sp>
      <p:sp>
        <p:nvSpPr>
          <p:cNvPr id="44" name="Subtitle 7"/>
          <p:cNvSpPr txBox="1">
            <a:spLocks/>
          </p:cNvSpPr>
          <p:nvPr/>
        </p:nvSpPr>
        <p:spPr>
          <a:xfrm>
            <a:off x="6289960" y="4193944"/>
            <a:ext cx="9565216" cy="823771"/>
          </a:xfrm>
          <a:prstGeom prst="rect">
            <a:avLst/>
          </a:prstGeom>
        </p:spPr>
        <p:txBody>
          <a:bodyPr lIns="243392" tIns="121696" rIns="243392" bIns="121696">
            <a:noAutofit/>
          </a:bodyPr>
          <a:lstStyle>
            <a:lvl1pPr marL="0" indent="0" algn="l" defTabSz="679029" rtl="0" eaLnBrk="1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FontTx/>
              <a:buChar char="​"/>
              <a:defRPr lang="en-US" sz="1500" kern="1200" dirty="0" smtClean="0">
                <a:solidFill>
                  <a:schemeClr val="tx1"/>
                </a:solidFill>
                <a:latin typeface="Proxima Nova" panose="020B0503030502060204" pitchFamily="34" charset="0"/>
                <a:ea typeface="+mn-ea"/>
                <a:cs typeface="+mn-cs"/>
              </a:defRPr>
            </a:lvl1pPr>
            <a:lvl2pPr marL="381958" indent="-127227" algn="l" defTabSz="679029" rtl="0" eaLnBrk="1" latinLnBrk="0" hangingPunct="1">
              <a:lnSpc>
                <a:spcPct val="90000"/>
              </a:lnSpc>
              <a:spcBef>
                <a:spcPts val="225"/>
              </a:spcBef>
              <a:buFont typeface="Arial" panose="020B0604020202020204" pitchFamily="34" charset="0"/>
              <a:buChar char="•"/>
              <a:defRPr lang="en-US" sz="1500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381958" indent="-127227" algn="l" defTabSz="679029" rtl="0" eaLnBrk="1" latinLnBrk="0" hangingPunct="1">
              <a:lnSpc>
                <a:spcPct val="90000"/>
              </a:lnSpc>
              <a:spcBef>
                <a:spcPts val="225"/>
              </a:spcBef>
              <a:buFont typeface="Arial" panose="020B0604020202020204" pitchFamily="34" charset="0"/>
              <a:buChar char="•"/>
              <a:tabLst/>
              <a:defRPr lang="en-US" sz="15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36519" indent="-127227" algn="l" defTabSz="679029" rtl="0" eaLnBrk="1" latinLnBrk="0" hangingPunct="1">
              <a:lnSpc>
                <a:spcPct val="90000"/>
              </a:lnSpc>
              <a:spcBef>
                <a:spcPts val="225"/>
              </a:spcBef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636519" indent="-127227" algn="l" defTabSz="679029" rtl="0" eaLnBrk="1" latinLnBrk="0" hangingPunct="1">
              <a:lnSpc>
                <a:spcPct val="90000"/>
              </a:lnSpc>
              <a:spcBef>
                <a:spcPts val="225"/>
              </a:spcBef>
              <a:buFont typeface="Arial" panose="020B0604020202020204" pitchFamily="34" charset="0"/>
              <a:buChar char="•"/>
              <a:defRPr lang="en-US" sz="14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679029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Char char="​"/>
              <a:defRPr sz="1800" kern="1200" cap="all" baseline="0">
                <a:solidFill>
                  <a:schemeClr val="accent1"/>
                </a:solidFill>
                <a:latin typeface="Proxima Nova Medium" panose="020B0603030502060204" pitchFamily="34" charset="0"/>
                <a:ea typeface="+mn-ea"/>
                <a:cs typeface="+mn-cs"/>
              </a:defRPr>
            </a:lvl6pPr>
            <a:lvl7pPr marL="0" indent="0" algn="l" defTabSz="679029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Char char="​"/>
              <a:defRPr sz="1500" b="0" kern="1200" cap="all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0" indent="0" algn="l" defTabSz="679029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Char char="​"/>
              <a:defRPr sz="1500" kern="1200" cap="all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8pPr>
            <a:lvl9pPr marL="0" indent="0" algn="l" defTabSz="679029" rtl="0" eaLnBrk="1" latinLnBrk="0" hangingPunct="1">
              <a:spcBef>
                <a:spcPct val="20000"/>
              </a:spcBef>
              <a:buFontTx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sz="5400" dirty="0" err="1">
                <a:solidFill>
                  <a:srgbClr val="FF5000"/>
                </a:solidFill>
              </a:rPr>
              <a:t>FlashArray</a:t>
            </a:r>
            <a:endParaRPr sz="5400" dirty="0">
              <a:solidFill>
                <a:srgbClr val="FF5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74193" y="6262489"/>
            <a:ext cx="3413957" cy="1533594"/>
          </a:xfrm>
          <a:prstGeom prst="rect">
            <a:avLst/>
          </a:prstGeom>
          <a:noFill/>
        </p:spPr>
        <p:txBody>
          <a:bodyPr wrap="square" lIns="136933" tIns="68469" rIns="136933" bIns="68469" rtlCol="0">
            <a:spAutoFit/>
          </a:bodyPr>
          <a:lstStyle/>
          <a:p>
            <a:pPr algn="ctr"/>
            <a:r>
              <a:rPr lang="en-US" sz="3733" dirty="0">
                <a:solidFill>
                  <a:srgbClr val="5A5B5E"/>
                </a:solidFill>
                <a:latin typeface="Proxima Nova"/>
              </a:rPr>
              <a:t>/</a:t>
            </a:r>
            <a:r>
              <a:rPr lang="en-US" sz="3733" dirty="0">
                <a:solidFill>
                  <a:srgbClr val="EE6129"/>
                </a:solidFill>
                <a:latin typeface="Proxima Nova"/>
              </a:rPr>
              <a:t>/</a:t>
            </a:r>
            <a:r>
              <a:rPr lang="en-US" sz="3733" b="1" dirty="0">
                <a:solidFill>
                  <a:srgbClr val="EE6129"/>
                </a:solidFill>
                <a:latin typeface="Proxima Nova"/>
              </a:rPr>
              <a:t>X20</a:t>
            </a:r>
            <a:r>
              <a:rPr lang="pl-PL" sz="3733" b="1" dirty="0">
                <a:solidFill>
                  <a:srgbClr val="EE6129"/>
                </a:solidFill>
                <a:latin typeface="Proxima Nova"/>
              </a:rPr>
              <a:t>R3</a:t>
            </a:r>
            <a:endParaRPr lang="en-US" sz="3733" b="1" dirty="0">
              <a:solidFill>
                <a:srgbClr val="EE6129"/>
              </a:solidFill>
              <a:latin typeface="Proxima Nova"/>
            </a:endParaRPr>
          </a:p>
          <a:p>
            <a:pPr algn="ctr"/>
            <a:r>
              <a:rPr lang="en-US" sz="2667" dirty="0">
                <a:solidFill>
                  <a:schemeClr val="bg2"/>
                </a:solidFill>
                <a:latin typeface="Proxima Nova"/>
              </a:rPr>
              <a:t>Up to 120 TBs in 3U</a:t>
            </a:r>
          </a:p>
          <a:p>
            <a:pPr algn="ctr"/>
            <a:r>
              <a:rPr lang="en-US" sz="2667" dirty="0">
                <a:solidFill>
                  <a:schemeClr val="bg2"/>
                </a:solidFill>
                <a:latin typeface="Proxima Nova"/>
              </a:rPr>
              <a:t>or 240 TBs in 5u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2268077" y="6267130"/>
            <a:ext cx="3587099" cy="148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5A5B5E"/>
                </a:solidFill>
                <a:latin typeface="Proxima Nova"/>
              </a:rPr>
              <a:t>/</a:t>
            </a:r>
            <a:r>
              <a:rPr lang="en-US" sz="3733" dirty="0">
                <a:solidFill>
                  <a:srgbClr val="EE6129"/>
                </a:solidFill>
                <a:latin typeface="Proxima Nova"/>
              </a:rPr>
              <a:t>/</a:t>
            </a:r>
            <a:r>
              <a:rPr lang="en-US" sz="3733" b="1" dirty="0">
                <a:solidFill>
                  <a:srgbClr val="EE6129"/>
                </a:solidFill>
                <a:latin typeface="Proxima Nova"/>
              </a:rPr>
              <a:t>X50</a:t>
            </a:r>
            <a:r>
              <a:rPr lang="pl-PL" sz="3733" b="1" dirty="0">
                <a:solidFill>
                  <a:srgbClr val="EE6129"/>
                </a:solidFill>
                <a:latin typeface="Proxima Nova"/>
              </a:rPr>
              <a:t>R3</a:t>
            </a:r>
            <a:endParaRPr lang="en-US" sz="3733" b="1" dirty="0">
              <a:solidFill>
                <a:srgbClr val="EE6129"/>
              </a:solidFill>
              <a:latin typeface="Proxima Nova"/>
            </a:endParaRPr>
          </a:p>
          <a:p>
            <a:pPr algn="ctr"/>
            <a:r>
              <a:rPr lang="en-US" sz="2667" dirty="0">
                <a:solidFill>
                  <a:schemeClr val="bg2"/>
                </a:solidFill>
                <a:latin typeface="Proxima Nova"/>
              </a:rPr>
              <a:t>Up to 540 TBs in 5U</a:t>
            </a:r>
          </a:p>
          <a:p>
            <a:pPr algn="ctr"/>
            <a:endParaRPr lang="en-US" sz="2667" dirty="0">
              <a:solidFill>
                <a:srgbClr val="2D2D2D"/>
              </a:solidFill>
              <a:latin typeface="Proxima Nov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383464" y="6262489"/>
            <a:ext cx="3540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5A5B5E"/>
                </a:solidFill>
                <a:latin typeface="Proxima Nova"/>
              </a:rPr>
              <a:t>/</a:t>
            </a:r>
            <a:r>
              <a:rPr lang="en-US" sz="3733" dirty="0">
                <a:solidFill>
                  <a:srgbClr val="EE6129"/>
                </a:solidFill>
                <a:latin typeface="Proxima Nova"/>
              </a:rPr>
              <a:t>/</a:t>
            </a:r>
            <a:r>
              <a:rPr lang="en-US" sz="3733" b="1" dirty="0">
                <a:solidFill>
                  <a:srgbClr val="EE6129"/>
                </a:solidFill>
                <a:latin typeface="Proxima Nova"/>
              </a:rPr>
              <a:t>X70</a:t>
            </a:r>
            <a:r>
              <a:rPr lang="pl-PL" sz="3733" b="1" dirty="0">
                <a:solidFill>
                  <a:srgbClr val="EE6129"/>
                </a:solidFill>
                <a:latin typeface="Proxima Nova"/>
              </a:rPr>
              <a:t>R3</a:t>
            </a:r>
            <a:endParaRPr lang="en-US" sz="3733" b="1" dirty="0">
              <a:solidFill>
                <a:srgbClr val="EE6129"/>
              </a:solidFill>
              <a:latin typeface="Proxima Nova"/>
            </a:endParaRPr>
          </a:p>
          <a:p>
            <a:pPr algn="ctr"/>
            <a:r>
              <a:rPr lang="en-US" sz="2667" dirty="0">
                <a:solidFill>
                  <a:schemeClr val="bg2"/>
                </a:solidFill>
                <a:latin typeface="Proxima Nova"/>
              </a:rPr>
              <a:t>Up to 1500 TBs in 6U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505" y="7145063"/>
            <a:ext cx="2704248" cy="73996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871650" y="6215477"/>
            <a:ext cx="3413957" cy="1123160"/>
          </a:xfrm>
          <a:prstGeom prst="rect">
            <a:avLst/>
          </a:prstGeom>
          <a:noFill/>
        </p:spPr>
        <p:txBody>
          <a:bodyPr wrap="square" lIns="136933" tIns="68469" rIns="136933" bIns="68469" rtlCol="0">
            <a:spAutoFit/>
          </a:bodyPr>
          <a:lstStyle/>
          <a:p>
            <a:pPr algn="ctr"/>
            <a:r>
              <a:rPr lang="en-US" sz="3733" dirty="0">
                <a:solidFill>
                  <a:srgbClr val="5A5B5E"/>
                </a:solidFill>
                <a:latin typeface="Proxima Nova"/>
              </a:rPr>
              <a:t>/</a:t>
            </a:r>
            <a:r>
              <a:rPr lang="en-US" sz="3733" dirty="0">
                <a:solidFill>
                  <a:srgbClr val="EE6129"/>
                </a:solidFill>
                <a:latin typeface="Proxima Nova"/>
              </a:rPr>
              <a:t>/</a:t>
            </a:r>
            <a:r>
              <a:rPr lang="en-US" sz="3733" b="1" dirty="0">
                <a:solidFill>
                  <a:srgbClr val="EE6129"/>
                </a:solidFill>
                <a:latin typeface="Proxima Nova"/>
              </a:rPr>
              <a:t>X10</a:t>
            </a:r>
            <a:r>
              <a:rPr lang="pl-PL" sz="3733" b="1" dirty="0">
                <a:solidFill>
                  <a:srgbClr val="EE6129"/>
                </a:solidFill>
                <a:latin typeface="Proxima Nova"/>
              </a:rPr>
              <a:t>R3</a:t>
            </a:r>
            <a:endParaRPr lang="en-US" sz="3733" b="1" dirty="0">
              <a:solidFill>
                <a:srgbClr val="EE6129"/>
              </a:solidFill>
              <a:latin typeface="Proxima Nova"/>
            </a:endParaRPr>
          </a:p>
          <a:p>
            <a:pPr algn="ctr"/>
            <a:r>
              <a:rPr lang="en-US" sz="2667" dirty="0">
                <a:solidFill>
                  <a:schemeClr val="bg2"/>
                </a:solidFill>
                <a:latin typeface="Proxima Nova"/>
              </a:rPr>
              <a:t>12-25 TBs in 3U</a:t>
            </a:r>
          </a:p>
        </p:txBody>
      </p:sp>
      <p:cxnSp>
        <p:nvCxnSpPr>
          <p:cNvPr id="65" name="Straight Connector 64"/>
          <p:cNvCxnSpPr/>
          <p:nvPr/>
        </p:nvCxnSpPr>
        <p:spPr>
          <a:xfrm flipH="1">
            <a:off x="6477001" y="9733807"/>
            <a:ext cx="11658600" cy="0"/>
          </a:xfrm>
          <a:prstGeom prst="lin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6477000" y="9048008"/>
            <a:ext cx="0" cy="685800"/>
          </a:xfrm>
          <a:prstGeom prst="lin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8135600" y="9048008"/>
            <a:ext cx="0" cy="685800"/>
          </a:xfrm>
          <a:prstGeom prst="lin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5880" y="4366977"/>
            <a:ext cx="1278149" cy="66596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15265" y="2184023"/>
            <a:ext cx="2362200" cy="208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201">
            <a:extLst>
              <a:ext uri="{FF2B5EF4-FFF2-40B4-BE49-F238E27FC236}">
                <a16:creationId xmlns:a16="http://schemas.microsoft.com/office/drawing/2014/main" id="{E2A48581-B0AA-7645-93BC-16AFD60151F7}"/>
              </a:ext>
            </a:extLst>
          </p:cNvPr>
          <p:cNvSpPr txBox="1"/>
          <p:nvPr/>
        </p:nvSpPr>
        <p:spPr>
          <a:xfrm>
            <a:off x="13309198" y="4379662"/>
            <a:ext cx="4359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09775"/>
            <a:r>
              <a:rPr lang="en-US" sz="4000" b="1" dirty="0" err="1">
                <a:solidFill>
                  <a:srgbClr val="EE6129"/>
                </a:solidFill>
                <a:latin typeface="Proxima Nova" pitchFamily="34" charset="0"/>
              </a:rPr>
              <a:t>NVMe</a:t>
            </a:r>
            <a:r>
              <a:rPr lang="en-US" sz="4000" b="1" dirty="0">
                <a:solidFill>
                  <a:srgbClr val="EE6129"/>
                </a:solidFill>
                <a:latin typeface="Proxima Nova" pitchFamily="34" charset="0"/>
              </a:rPr>
              <a:t> only</a:t>
            </a:r>
          </a:p>
        </p:txBody>
      </p:sp>
      <p:pic>
        <p:nvPicPr>
          <p:cNvPr id="61" name="Picture 68">
            <a:extLst>
              <a:ext uri="{FF2B5EF4-FFF2-40B4-BE49-F238E27FC236}">
                <a16:creationId xmlns:a16="http://schemas.microsoft.com/office/drawing/2014/main" id="{C266A100-03AC-8B44-AF27-AE2591BE4FD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4049" y="7088487"/>
            <a:ext cx="2819400" cy="753104"/>
          </a:xfrm>
          <a:prstGeom prst="rect">
            <a:avLst/>
          </a:prstGeom>
          <a:effectLst>
            <a:reflection blurRad="6350" stA="27000" endPos="35000" dir="5400000" sy="-100000" algn="bl" rotWithShape="0"/>
          </a:effectLst>
        </p:spPr>
      </p:pic>
      <p:sp>
        <p:nvSpPr>
          <p:cNvPr id="64" name="TextBox 56">
            <a:extLst>
              <a:ext uri="{FF2B5EF4-FFF2-40B4-BE49-F238E27FC236}">
                <a16:creationId xmlns:a16="http://schemas.microsoft.com/office/drawing/2014/main" id="{057903DA-68FB-E14C-A370-4C8511E412AC}"/>
              </a:ext>
            </a:extLst>
          </p:cNvPr>
          <p:cNvSpPr txBox="1"/>
          <p:nvPr/>
        </p:nvSpPr>
        <p:spPr>
          <a:xfrm>
            <a:off x="20365051" y="6218750"/>
            <a:ext cx="3540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5A5B5E"/>
                </a:solidFill>
                <a:latin typeface="Proxima Nova"/>
              </a:rPr>
              <a:t>/</a:t>
            </a:r>
            <a:r>
              <a:rPr lang="en-US" sz="3733" dirty="0">
                <a:solidFill>
                  <a:srgbClr val="EE6129"/>
                </a:solidFill>
                <a:latin typeface="Proxima Nova"/>
              </a:rPr>
              <a:t>/</a:t>
            </a:r>
            <a:r>
              <a:rPr lang="en-US" sz="3733" b="1" dirty="0">
                <a:solidFill>
                  <a:srgbClr val="EE6129"/>
                </a:solidFill>
                <a:latin typeface="Proxima Nova"/>
              </a:rPr>
              <a:t>X90</a:t>
            </a:r>
            <a:r>
              <a:rPr lang="pl-PL" sz="3733" b="1" dirty="0">
                <a:solidFill>
                  <a:srgbClr val="EE6129"/>
                </a:solidFill>
                <a:latin typeface="Proxima Nova"/>
              </a:rPr>
              <a:t>R3</a:t>
            </a:r>
            <a:endParaRPr lang="en-US" sz="3733" b="1" dirty="0">
              <a:solidFill>
                <a:srgbClr val="EE6129"/>
              </a:solidFill>
              <a:latin typeface="Proxima Nova"/>
            </a:endParaRPr>
          </a:p>
          <a:p>
            <a:pPr algn="ctr"/>
            <a:r>
              <a:rPr lang="en-US" sz="2667" dirty="0">
                <a:solidFill>
                  <a:schemeClr val="bg2"/>
                </a:solidFill>
                <a:latin typeface="Proxima Nova"/>
              </a:rPr>
              <a:t>Up to 3000 TBs in 6U</a:t>
            </a:r>
          </a:p>
        </p:txBody>
      </p:sp>
      <p:pic>
        <p:nvPicPr>
          <p:cNvPr id="71" name="Picture 119">
            <a:extLst>
              <a:ext uri="{FF2B5EF4-FFF2-40B4-BE49-F238E27FC236}">
                <a16:creationId xmlns:a16="http://schemas.microsoft.com/office/drawing/2014/main" id="{A6F5CA0B-E353-604C-AC73-3AFF900412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1383" y="6774054"/>
            <a:ext cx="3558243" cy="2001512"/>
          </a:xfrm>
          <a:prstGeom prst="rect">
            <a:avLst/>
          </a:prstGeom>
        </p:spPr>
      </p:pic>
      <p:pic>
        <p:nvPicPr>
          <p:cNvPr id="52" name="Picture 68">
            <a:extLst>
              <a:ext uri="{FF2B5EF4-FFF2-40B4-BE49-F238E27FC236}">
                <a16:creationId xmlns:a16="http://schemas.microsoft.com/office/drawing/2014/main" id="{CF02178C-E145-6D4A-90E7-D60113E4765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505" y="7091543"/>
            <a:ext cx="2819400" cy="753104"/>
          </a:xfrm>
          <a:prstGeom prst="rect">
            <a:avLst/>
          </a:prstGeom>
          <a:effectLst>
            <a:reflection blurRad="6350" stA="27000" endPos="35000" dir="5400000" sy="-100000" algn="bl" rotWithShape="0"/>
          </a:effectLst>
        </p:spPr>
      </p:pic>
      <p:pic>
        <p:nvPicPr>
          <p:cNvPr id="53" name="Picture 68">
            <a:extLst>
              <a:ext uri="{FF2B5EF4-FFF2-40B4-BE49-F238E27FC236}">
                <a16:creationId xmlns:a16="http://schemas.microsoft.com/office/drawing/2014/main" id="{5B6EC5E4-0D68-8844-9EC1-429E29712B0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3177" y="7101183"/>
            <a:ext cx="2819400" cy="753104"/>
          </a:xfrm>
          <a:prstGeom prst="rect">
            <a:avLst/>
          </a:prstGeom>
          <a:effectLst>
            <a:reflection blurRad="6350" stA="27000" endPos="35000" dir="5400000" sy="-100000" algn="bl" rotWithShape="0"/>
          </a:effectLst>
        </p:spPr>
      </p:pic>
      <p:pic>
        <p:nvPicPr>
          <p:cNvPr id="54" name="Picture 68">
            <a:extLst>
              <a:ext uri="{FF2B5EF4-FFF2-40B4-BE49-F238E27FC236}">
                <a16:creationId xmlns:a16="http://schemas.microsoft.com/office/drawing/2014/main" id="{8C0B1A55-A60D-F142-8235-5BBACC3FD69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6367" y="7087868"/>
            <a:ext cx="2819400" cy="753104"/>
          </a:xfrm>
          <a:prstGeom prst="rect">
            <a:avLst/>
          </a:prstGeom>
          <a:effectLst>
            <a:reflection blurRad="6350" stA="27000" endPos="3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9155D5-2C36-1F4D-939D-17F689DD70A9}"/>
              </a:ext>
            </a:extLst>
          </p:cNvPr>
          <p:cNvSpPr txBox="1"/>
          <p:nvPr/>
        </p:nvSpPr>
        <p:spPr>
          <a:xfrm>
            <a:off x="15256475" y="1252152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/>
            <a:endParaRPr lang="en-US" sz="3733" dirty="0" err="1">
              <a:latin typeface="Proxima Nova" panose="02000506030000020004" pitchFamily="50" charset="0"/>
              <a:sym typeface="Proxima No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339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03 - WhiteContent">
  <a:themeElements>
    <a:clrScheme name="Pure Storage">
      <a:dk1>
        <a:srgbClr val="222222"/>
      </a:dk1>
      <a:lt1>
        <a:srgbClr val="FFFFFF"/>
      </a:lt1>
      <a:dk2>
        <a:srgbClr val="2D2D2D"/>
      </a:dk2>
      <a:lt2>
        <a:srgbClr val="FFFFFF"/>
      </a:lt2>
      <a:accent1>
        <a:srgbClr val="FE5000"/>
      </a:accent1>
      <a:accent2>
        <a:srgbClr val="8A8D90"/>
      </a:accent2>
      <a:accent3>
        <a:srgbClr val="54B99D"/>
      </a:accent3>
      <a:accent4>
        <a:srgbClr val="222222"/>
      </a:accent4>
      <a:accent5>
        <a:srgbClr val="585858"/>
      </a:accent5>
      <a:accent6>
        <a:srgbClr val="C4C5C7"/>
      </a:accent6>
      <a:hlink>
        <a:srgbClr val="FE5000"/>
      </a:hlink>
      <a:folHlink>
        <a:srgbClr val="8A8D90"/>
      </a:folHlink>
    </a:clrScheme>
    <a:fontScheme name="Pure_Storage_Corporate_Template - Title + Subhead + Content + Image">
      <a:majorFont>
        <a:latin typeface="Proxima Nova Black"/>
        <a:ea typeface="Proxima Nova Black"/>
        <a:cs typeface="Proxima Nova Black"/>
      </a:majorFont>
      <a:minorFont>
        <a:latin typeface="Proxima Nova"/>
        <a:ea typeface="Proxima Nova"/>
        <a:cs typeface="Proxima No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18288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600" b="0" i="0" u="none" strike="noStrike" cap="none" normalizeH="0" baseline="0">
            <a:ln>
              <a:noFill/>
            </a:ln>
            <a:solidFill>
              <a:srgbClr val="222222"/>
            </a:solidFill>
            <a:effectLst/>
            <a:latin typeface="Proxima Nova Light" charset="0"/>
            <a:ea typeface="Proxima Nova Light" charset="0"/>
            <a:cs typeface="Proxima Nova Light" charset="0"/>
            <a:sym typeface="Proxima Nov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l" defTabSz="18288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>
            <a:ln>
              <a:noFill/>
            </a:ln>
            <a:solidFill>
              <a:srgbClr val="222222"/>
            </a:solidFill>
            <a:effectLst/>
            <a:latin typeface="Proxima Nova Light" charset="0"/>
            <a:ea typeface="Proxima Nova Light" charset="0"/>
            <a:cs typeface="Proxima Nova Light" charset="0"/>
            <a:sym typeface="Proxima Nova Light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ps_brand-template-2017_0001" id="{C3F30269-E766-9E42-8315-14DCC43AA09F}" vid="{C90468E6-B251-FD47-BD5F-6C14FF8A1D61}"/>
    </a:ext>
  </a:extLst>
</a:theme>
</file>

<file path=ppt/theme/theme2.xml><?xml version="1.0" encoding="utf-8"?>
<a:theme xmlns:a="http://schemas.openxmlformats.org/drawingml/2006/main" name="4_04 - DarkContent">
  <a:themeElements>
    <a:clrScheme name="Pure Storage">
      <a:dk1>
        <a:srgbClr val="222222"/>
      </a:dk1>
      <a:lt1>
        <a:srgbClr val="FFFFFF"/>
      </a:lt1>
      <a:dk2>
        <a:srgbClr val="2D2D2D"/>
      </a:dk2>
      <a:lt2>
        <a:srgbClr val="FFFFFF"/>
      </a:lt2>
      <a:accent1>
        <a:srgbClr val="FE5000"/>
      </a:accent1>
      <a:accent2>
        <a:srgbClr val="8A8D90"/>
      </a:accent2>
      <a:accent3>
        <a:srgbClr val="54B99D"/>
      </a:accent3>
      <a:accent4>
        <a:srgbClr val="222222"/>
      </a:accent4>
      <a:accent5>
        <a:srgbClr val="585858"/>
      </a:accent5>
      <a:accent6>
        <a:srgbClr val="C4C5C7"/>
      </a:accent6>
      <a:hlink>
        <a:srgbClr val="FE5000"/>
      </a:hlink>
      <a:folHlink>
        <a:srgbClr val="8A8D90"/>
      </a:folHlink>
    </a:clrScheme>
    <a:fontScheme name="Pure_Storage_Corporate_Template - Close">
      <a:majorFont>
        <a:latin typeface="Proxima Nova Black"/>
        <a:ea typeface="Proxima Nova Black"/>
        <a:cs typeface="Proxima Nova Black"/>
      </a:majorFont>
      <a:minorFont>
        <a:latin typeface="Proxima Nova"/>
        <a:ea typeface="Proxima Nova"/>
        <a:cs typeface="Proxima No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defTabSz="182880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600" b="0" i="0" u="none" strike="noStrike" kern="0" cap="none" spc="0" normalizeH="0" baseline="0" noProof="0" smtClean="0">
            <a:ln>
              <a:noFill/>
            </a:ln>
            <a:solidFill>
              <a:srgbClr val="222222"/>
            </a:solidFill>
            <a:effectLst/>
            <a:uLnTx/>
            <a:uFillTx/>
            <a:latin typeface="Proxima Nova Light" charset="0"/>
            <a:ea typeface="Proxima Nova Light" charset="0"/>
            <a:cs typeface="Proxima Nova Light" charset="0"/>
            <a:sym typeface="Proxima Nov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l" defTabSz="18288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>
            <a:ln>
              <a:noFill/>
            </a:ln>
            <a:solidFill>
              <a:srgbClr val="222222"/>
            </a:solidFill>
            <a:effectLst/>
            <a:latin typeface="Proxima Nova Light" charset="0"/>
            <a:ea typeface="Proxima Nova Light" charset="0"/>
            <a:cs typeface="Proxima Nova Light" charset="0"/>
            <a:sym typeface="Proxima Nova Light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ps_brand-template-2017_0001_05" id="{235DD6AE-887E-964A-B153-76FB2980125F}" vid="{C4B31F89-78B4-ED49-90C4-CB402AD9E307}"/>
    </a:ext>
  </a:extLst>
</a:theme>
</file>

<file path=ppt/theme/theme3.xml><?xml version="1.0" encoding="utf-8"?>
<a:theme xmlns:a="http://schemas.openxmlformats.org/drawingml/2006/main" name="1_03 - WhiteContent">
  <a:themeElements>
    <a:clrScheme name="Pure Storage">
      <a:dk1>
        <a:srgbClr val="222222"/>
      </a:dk1>
      <a:lt1>
        <a:srgbClr val="FFFFFF"/>
      </a:lt1>
      <a:dk2>
        <a:srgbClr val="2D2D2D"/>
      </a:dk2>
      <a:lt2>
        <a:srgbClr val="FFFFFF"/>
      </a:lt2>
      <a:accent1>
        <a:srgbClr val="FE5000"/>
      </a:accent1>
      <a:accent2>
        <a:srgbClr val="8A8D90"/>
      </a:accent2>
      <a:accent3>
        <a:srgbClr val="54B99D"/>
      </a:accent3>
      <a:accent4>
        <a:srgbClr val="222222"/>
      </a:accent4>
      <a:accent5>
        <a:srgbClr val="585858"/>
      </a:accent5>
      <a:accent6>
        <a:srgbClr val="C4C5C7"/>
      </a:accent6>
      <a:hlink>
        <a:srgbClr val="FE5000"/>
      </a:hlink>
      <a:folHlink>
        <a:srgbClr val="8A8D90"/>
      </a:folHlink>
    </a:clrScheme>
    <a:fontScheme name="Pure_Storage_Corporate_Template - Title + Subhead + Content + Image">
      <a:majorFont>
        <a:latin typeface="Proxima Nova Black"/>
        <a:ea typeface="Proxima Nova Black"/>
        <a:cs typeface="Proxima Nova Black"/>
      </a:majorFont>
      <a:minorFont>
        <a:latin typeface="Proxima Nova"/>
        <a:ea typeface="Proxima Nova"/>
        <a:cs typeface="Proxima No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18288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600" b="0" i="0" u="none" strike="noStrike" cap="none" normalizeH="0" baseline="0">
            <a:ln>
              <a:noFill/>
            </a:ln>
            <a:solidFill>
              <a:srgbClr val="222222"/>
            </a:solidFill>
            <a:effectLst/>
            <a:latin typeface="Proxima Nova Light" charset="0"/>
            <a:ea typeface="Proxima Nova Light" charset="0"/>
            <a:cs typeface="Proxima Nova Light" charset="0"/>
            <a:sym typeface="Proxima Nov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l" defTabSz="18288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>
            <a:ln>
              <a:noFill/>
            </a:ln>
            <a:solidFill>
              <a:srgbClr val="222222"/>
            </a:solidFill>
            <a:effectLst/>
            <a:latin typeface="Proxima Nova Light" charset="0"/>
            <a:ea typeface="Proxima Nova Light" charset="0"/>
            <a:cs typeface="Proxima Nova Light" charset="0"/>
            <a:sym typeface="Proxima Nova Light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ps_brand-template-2017_0001_05" id="{07129406-E800-EC43-BF43-57F556C20DE2}" vid="{F7B8AC5A-3BA1-7B4E-B72B-E12BAA472729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222222"/>
      </a:dk1>
      <a:lt1>
        <a:srgbClr val="FFFFFF"/>
      </a:lt1>
      <a:dk2>
        <a:srgbClr val="A7A7A7"/>
      </a:dk2>
      <a:lt2>
        <a:srgbClr val="535353"/>
      </a:lt2>
      <a:accent1>
        <a:srgbClr val="B3B3B3"/>
      </a:accent1>
      <a:accent2>
        <a:srgbClr val="0DAECD"/>
      </a:accent2>
      <a:accent3>
        <a:srgbClr val="FFFFFF"/>
      </a:accent3>
      <a:accent4>
        <a:srgbClr val="1B1B1B"/>
      </a:accent4>
      <a:accent5>
        <a:srgbClr val="D6D6D6"/>
      </a:accent5>
      <a:accent6>
        <a:srgbClr val="0B9DBA"/>
      </a:accent6>
      <a:hlink>
        <a:srgbClr val="0000FF"/>
      </a:hlink>
      <a:folHlink>
        <a:srgbClr val="FF00F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54729</TotalTime>
  <Words>2409</Words>
  <Application>Microsoft Macintosh PowerPoint</Application>
  <PresentationFormat>Custom</PresentationFormat>
  <Paragraphs>497</Paragraphs>
  <Slides>23</Slides>
  <Notes>17</Notes>
  <HiddenSlides>4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Arial</vt:lpstr>
      <vt:lpstr>Calibri</vt:lpstr>
      <vt:lpstr>CambriaMath</vt:lpstr>
      <vt:lpstr>Gill Sans</vt:lpstr>
      <vt:lpstr>Helvetica Light</vt:lpstr>
      <vt:lpstr>Inter-Regular</vt:lpstr>
      <vt:lpstr>Proxima Nova</vt:lpstr>
      <vt:lpstr>Proxima Nova Black</vt:lpstr>
      <vt:lpstr>Proxima Nova Light</vt:lpstr>
      <vt:lpstr>Proxima Nova Medium</vt:lpstr>
      <vt:lpstr>Proxima Nova Semibold</vt:lpstr>
      <vt:lpstr>Proxima Nova Thin</vt:lpstr>
      <vt:lpstr>Space Mono</vt:lpstr>
      <vt:lpstr>Symbol</vt:lpstr>
      <vt:lpstr>Wingdings</vt:lpstr>
      <vt:lpstr>03 - WhiteContent</vt:lpstr>
      <vt:lpstr>4_04 - DarkContent</vt:lpstr>
      <vt:lpstr>1_03 - WhiteContent</vt:lpstr>
      <vt:lpstr>Rethink everything! Transform!</vt:lpstr>
      <vt:lpstr>Our Founding Vision DISRUPTING THE STORAGE MARKET</vt:lpstr>
      <vt:lpstr>Our Founding Vision DISRUPTING THE STORAGE MARKET</vt:lpstr>
      <vt:lpstr>PowerPoint Presentation</vt:lpstr>
      <vt:lpstr>Pure Storage Portfolio</vt:lpstr>
      <vt:lpstr>PowerPoint Presentation</vt:lpstr>
      <vt:lpstr>PowerPoint Presentation</vt:lpstr>
      <vt:lpstr>THE NEW FLASHARRAY FAMILY</vt:lpstr>
      <vt:lpstr>One Architecture</vt:lpstr>
      <vt:lpstr>        Purity: OS only for Flash</vt:lpstr>
      <vt:lpstr>Data Protection</vt:lpstr>
      <vt:lpstr>the SAFEMODE SNAPSHOTS</vt:lpstr>
      <vt:lpstr>FlashArray SafeMode Configuration</vt:lpstr>
      <vt:lpstr>Simple, Immutable Snapshots</vt:lpstr>
      <vt:lpstr>Full Landscape</vt:lpstr>
      <vt:lpstr>PowerPoint Presentation</vt:lpstr>
      <vt:lpstr>PowerPoint Presentation</vt:lpstr>
      <vt:lpstr>PREDICT THE FUTURE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</dc:creator>
  <cp:lastModifiedBy>Horia Constantinescu</cp:lastModifiedBy>
  <cp:revision>733</cp:revision>
  <cp:lastPrinted>2017-05-04T17:41:20Z</cp:lastPrinted>
  <dcterms:modified xsi:type="dcterms:W3CDTF">2021-09-16T04:40:40Z</dcterms:modified>
</cp:coreProperties>
</file>