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37" r:id="rId1"/>
  </p:sldMasterIdLst>
  <p:notesMasterIdLst>
    <p:notesMasterId r:id="rId14"/>
  </p:notesMasterIdLst>
  <p:handoutMasterIdLst>
    <p:handoutMasterId r:id="rId15"/>
  </p:handoutMasterIdLst>
  <p:sldIdLst>
    <p:sldId id="3077" r:id="rId2"/>
    <p:sldId id="1960226376" r:id="rId3"/>
    <p:sldId id="1960226377" r:id="rId4"/>
    <p:sldId id="1960226381" r:id="rId5"/>
    <p:sldId id="1960226382" r:id="rId6"/>
    <p:sldId id="1960226383" r:id="rId7"/>
    <p:sldId id="1960226384" r:id="rId8"/>
    <p:sldId id="1960226385" r:id="rId9"/>
    <p:sldId id="1960226386" r:id="rId10"/>
    <p:sldId id="1960226379" r:id="rId11"/>
    <p:sldId id="1960226380" r:id="rId12"/>
    <p:sldId id="1960226387"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C2C"/>
    <a:srgbClr val="AADB1E"/>
    <a:srgbClr val="6DB33F"/>
    <a:srgbClr val="006990"/>
    <a:srgbClr val="E6E6E6"/>
    <a:srgbClr val="7F35AB"/>
    <a:srgbClr val="7636AE"/>
    <a:srgbClr val="264088"/>
    <a:srgbClr val="B3B3B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33" autoAdjust="0"/>
    <p:restoredTop sz="66780" autoAdjust="0"/>
  </p:normalViewPr>
  <p:slideViewPr>
    <p:cSldViewPr snapToGrid="0">
      <p:cViewPr varScale="1">
        <p:scale>
          <a:sx n="92" d="100"/>
          <a:sy n="92" d="100"/>
        </p:scale>
        <p:origin x="184" y="368"/>
      </p:cViewPr>
      <p:guideLst/>
    </p:cSldViewPr>
  </p:slideViewPr>
  <p:outlineViewPr>
    <p:cViewPr>
      <p:scale>
        <a:sx n="33" d="100"/>
        <a:sy n="33" d="100"/>
      </p:scale>
      <p:origin x="0" y="-51182"/>
    </p:cViewPr>
  </p:outlineViewPr>
  <p:notesTextViewPr>
    <p:cViewPr>
      <p:scale>
        <a:sx n="1" d="1"/>
        <a:sy n="1" d="1"/>
      </p:scale>
      <p:origin x="0" y="0"/>
    </p:cViewPr>
  </p:notesTextViewPr>
  <p:sorterViewPr>
    <p:cViewPr>
      <p:scale>
        <a:sx n="60" d="100"/>
        <a:sy n="60" d="100"/>
      </p:scale>
      <p:origin x="0" y="-6396"/>
    </p:cViewPr>
  </p:sorterViewPr>
  <p:notesViewPr>
    <p:cSldViewPr snapToGrid="0"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Metropolis" panose="00000500000000000000"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latin typeface="Metropolis" panose="00000500000000000000" pitchFamily="50" charset="0"/>
              </a:rPr>
              <a:t>9/16/21</a:t>
            </a:fld>
            <a:endParaRPr lang="en-US" dirty="0">
              <a:latin typeface="Metropolis" panose="00000500000000000000"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Metropolis" panose="00000500000000000000"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smtClean="0">
                <a:latin typeface="Metropolis" panose="00000500000000000000" pitchFamily="50" charset="0"/>
              </a:rPr>
              <a:t>‹#›</a:t>
            </a:fld>
            <a:endParaRPr lang="en-US" dirty="0">
              <a:latin typeface="Metropolis" panose="00000500000000000000" pitchFamily="50" charset="0"/>
            </a:endParaRPr>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8T15:55:36.535"/>
    </inkml:context>
    <inkml:brush xml:id="br0">
      <inkml:brushProperty name="width" value="0.03333" units="cm"/>
      <inkml:brushProperty name="height" value="0.03333" units="cm"/>
    </inkml:brush>
  </inkml:definitions>
  <inkml:trace contextRef="#ctx0" brushRef="#br0">13866 7577 4258 0 0,'0'0'-944'0'0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tropolis" panose="00000500000000000000" pitchFamily="50"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tropolis" panose="00000500000000000000" pitchFamily="50" charset="0"/>
              </a:defRPr>
            </a:lvl1pPr>
          </a:lstStyle>
          <a:p>
            <a:fld id="{3CB6F0DB-E055-41D0-9102-627A646E4242}" type="datetimeFigureOut">
              <a:rPr lang="en-US" smtClean="0"/>
              <a:pPr/>
              <a:t>9/16/21</a:t>
            </a:fld>
            <a:endParaRPr lang="en-US" dirty="0"/>
          </a:p>
        </p:txBody>
      </p:sp>
      <p:sp>
        <p:nvSpPr>
          <p:cNvPr id="4" name="Slide Image Placeholder 3"/>
          <p:cNvSpPr>
            <a:spLocks noGrp="1" noRot="1" noChangeAspect="1"/>
          </p:cNvSpPr>
          <p:nvPr>
            <p:ph type="sldImg" idx="2"/>
          </p:nvPr>
        </p:nvSpPr>
        <p:spPr>
          <a:xfrm>
            <a:off x="788988" y="609600"/>
            <a:ext cx="5280025" cy="29718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tropolis" panose="00000500000000000000" pitchFamily="50"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tropolis" panose="00000500000000000000" pitchFamily="50" charset="0"/>
              </a:defRPr>
            </a:lvl1pPr>
          </a:lstStyle>
          <a:p>
            <a:fld id="{9F4FBC3A-A12C-40F9-BB8D-BC30C7901396}" type="slidenum">
              <a:rPr lang="en-US" smtClean="0"/>
              <a:pPr/>
              <a:t>‹#›</a:t>
            </a:fld>
            <a:endParaRPr lang="en-US" dirty="0"/>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ropolis" panose="00000500000000000000" pitchFamily="50" charset="0"/>
        <a:ea typeface="+mn-ea"/>
        <a:cs typeface="+mn-cs"/>
      </a:defRPr>
    </a:lvl1pPr>
    <a:lvl2pPr marL="457200" algn="l" defTabSz="914400" rtl="0" eaLnBrk="1" latinLnBrk="0" hangingPunct="1">
      <a:defRPr sz="1200" kern="1200">
        <a:solidFill>
          <a:schemeClr val="tx1"/>
        </a:solidFill>
        <a:latin typeface="Metropolis" panose="00000500000000000000" pitchFamily="50" charset="0"/>
        <a:ea typeface="+mn-ea"/>
        <a:cs typeface="+mn-cs"/>
      </a:defRPr>
    </a:lvl2pPr>
    <a:lvl3pPr marL="914400" algn="l" defTabSz="914400" rtl="0" eaLnBrk="1" latinLnBrk="0" hangingPunct="1">
      <a:defRPr sz="1200" kern="1200">
        <a:solidFill>
          <a:schemeClr val="tx1"/>
        </a:solidFill>
        <a:latin typeface="Metropolis" panose="00000500000000000000" pitchFamily="50" charset="0"/>
        <a:ea typeface="+mn-ea"/>
        <a:cs typeface="+mn-cs"/>
      </a:defRPr>
    </a:lvl3pPr>
    <a:lvl4pPr marL="1371600" algn="l" defTabSz="914400" rtl="0" eaLnBrk="1" latinLnBrk="0" hangingPunct="1">
      <a:defRPr sz="1200" kern="1200">
        <a:solidFill>
          <a:schemeClr val="tx1"/>
        </a:solidFill>
        <a:latin typeface="Metropolis" panose="00000500000000000000" pitchFamily="50" charset="0"/>
        <a:ea typeface="+mn-ea"/>
        <a:cs typeface="+mn-cs"/>
      </a:defRPr>
    </a:lvl4pPr>
    <a:lvl5pPr marL="1828800" algn="l" defTabSz="914400" rtl="0" eaLnBrk="1" latinLnBrk="0" hangingPunct="1">
      <a:defRPr sz="1200" kern="1200">
        <a:solidFill>
          <a:schemeClr val="tx1"/>
        </a:solidFill>
        <a:latin typeface="Metropolis"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mware.com/company/news/media-resources.html#award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1</a:t>
            </a:fld>
            <a:endParaRPr lang="en-US" dirty="0"/>
          </a:p>
        </p:txBody>
      </p:sp>
    </p:spTree>
    <p:extLst>
      <p:ext uri="{BB962C8B-B14F-4D97-AF65-F5344CB8AC3E}">
        <p14:creationId xmlns:p14="http://schemas.microsoft.com/office/powerpoint/2010/main" val="150989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VMware’s product portfolio is set up to deliver on the priorities of our customers. We are integrating acquisitions into our portfolio to provide customers with comprehensive, seamless solutions to their biggest challenges.</a:t>
            </a:r>
          </a:p>
          <a:p>
            <a:r>
              <a:rPr lang="en-US" dirty="0"/>
              <a:t>[NOTE TO PRESENTER: Add any relevant products here that you plan to discuss with your audience.]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srgbClr val="717074"/>
                </a:solidFill>
                <a:effectLst/>
                <a:uLnTx/>
                <a:uFillTx/>
                <a:latin typeface="Metropolis"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717074"/>
              </a:solidFill>
              <a:effectLst/>
              <a:uLnTx/>
              <a:uFillTx/>
              <a:latin typeface="Metropolis" panose="00000500000000000000" pitchFamily="50" charset="0"/>
              <a:ea typeface="+mn-ea"/>
              <a:cs typeface="+mn-cs"/>
            </a:endParaRPr>
          </a:p>
        </p:txBody>
      </p:sp>
    </p:spTree>
    <p:extLst>
      <p:ext uri="{BB962C8B-B14F-4D97-AF65-F5344CB8AC3E}">
        <p14:creationId xmlns:p14="http://schemas.microsoft.com/office/powerpoint/2010/main" val="344449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11</a:t>
            </a:fld>
            <a:endParaRPr lang="en-US" dirty="0"/>
          </a:p>
        </p:txBody>
      </p:sp>
    </p:spTree>
    <p:extLst>
      <p:ext uri="{BB962C8B-B14F-4D97-AF65-F5344CB8AC3E}">
        <p14:creationId xmlns:p14="http://schemas.microsoft.com/office/powerpoint/2010/main" val="101728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O"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12</a:t>
            </a:fld>
            <a:endParaRPr lang="en-US" dirty="0"/>
          </a:p>
        </p:txBody>
      </p:sp>
    </p:spTree>
    <p:extLst>
      <p:ext uri="{BB962C8B-B14F-4D97-AF65-F5344CB8AC3E}">
        <p14:creationId xmlns:p14="http://schemas.microsoft.com/office/powerpoint/2010/main" val="142542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etropolis" panose="00000500000000000000" pitchFamily="50" charset="0"/>
                <a:ea typeface="+mn-ea"/>
                <a:cs typeface="+mn-cs"/>
              </a:rPr>
              <a:t>As you use it, you can use another award that is more relevant to your audience and more current. You will find awards </a:t>
            </a:r>
            <a:r>
              <a:rPr lang="en-US" sz="1200" u="sng" kern="1200" dirty="0">
                <a:solidFill>
                  <a:schemeClr val="tx1"/>
                </a:solidFill>
                <a:effectLst/>
                <a:latin typeface="Metropolis" panose="00000500000000000000" pitchFamily="50" charset="0"/>
                <a:ea typeface="+mn-ea"/>
                <a:cs typeface="+mn-cs"/>
                <a:hlinkClick r:id="rId3"/>
              </a:rPr>
              <a:t>here</a:t>
            </a:r>
            <a:r>
              <a:rPr lang="en-US" sz="1200" kern="1200" dirty="0">
                <a:solidFill>
                  <a:schemeClr val="tx1"/>
                </a:solidFill>
                <a:effectLst/>
                <a:latin typeface="Metropolis" panose="00000500000000000000" pitchFamily="50" charset="0"/>
                <a:ea typeface="+mn-ea"/>
                <a:cs typeface="+mn-cs"/>
              </a:rPr>
              <a:t>.</a:t>
            </a:r>
          </a:p>
        </p:txBody>
      </p:sp>
      <p:sp>
        <p:nvSpPr>
          <p:cNvPr id="4" name="Slide Number Placeholder 3"/>
          <p:cNvSpPr>
            <a:spLocks noGrp="1"/>
          </p:cNvSpPr>
          <p:nvPr>
            <p:ph type="sldNum" sz="quarter" idx="10"/>
          </p:nvPr>
        </p:nvSpPr>
        <p:spPr/>
        <p:txBody>
          <a:bodyPr/>
          <a:lstStyle/>
          <a:p>
            <a:fld id="{9F4FBC3A-A12C-40F9-BB8D-BC30C7901396}" type="slidenum">
              <a:rPr lang="en-US" smtClean="0"/>
              <a:t>2</a:t>
            </a:fld>
            <a:endParaRPr lang="en-US" dirty="0"/>
          </a:p>
        </p:txBody>
      </p:sp>
    </p:spTree>
    <p:extLst>
      <p:ext uri="{BB962C8B-B14F-4D97-AF65-F5344CB8AC3E}">
        <p14:creationId xmlns:p14="http://schemas.microsoft.com/office/powerpoint/2010/main" val="286386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p1:notes"/>
          <p:cNvSpPr>
            <a:spLocks noGrp="1" noRot="1" noChangeAspect="1"/>
          </p:cNvSpPr>
          <p:nvPr>
            <p:ph type="sldImg" idx="2"/>
          </p:nvPr>
        </p:nvSpPr>
        <p:spPr>
          <a:xfrm>
            <a:off x="487363" y="455613"/>
            <a:ext cx="5770562" cy="3248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6" name="Google Shape;2656;p1:notes"/>
          <p:cNvSpPr txBox="1">
            <a:spLocks noGrp="1"/>
          </p:cNvSpPr>
          <p:nvPr>
            <p:ph type="body" idx="1"/>
          </p:nvPr>
        </p:nvSpPr>
        <p:spPr>
          <a:xfrm>
            <a:off x="487363" y="4041448"/>
            <a:ext cx="5629973" cy="4800800"/>
          </a:xfrm>
          <a:prstGeom prst="rect">
            <a:avLst/>
          </a:prstGeom>
          <a:noFill/>
          <a:ln>
            <a:noFill/>
          </a:ln>
        </p:spPr>
        <p:txBody>
          <a:bodyPr spcFirstLastPara="1" wrap="square" lIns="91425" tIns="45700" rIns="91425" bIns="45700" anchor="t" anchorCtr="0">
            <a:noAutofit/>
          </a:bodyPr>
          <a:lstStyle/>
          <a:p>
            <a:pPr marL="171450" lvl="0" indent="-171450">
              <a:buFont typeface="Arial" panose="020B0604020202020204" pitchFamily="34" charset="0"/>
              <a:buChar char="•"/>
            </a:pPr>
            <a:r>
              <a:rPr lang="en-US" kern="1200" dirty="0">
                <a:solidFill>
                  <a:schemeClr val="tx1"/>
                </a:solidFill>
                <a:effectLst/>
                <a:latin typeface="Metropolis" panose="00000500000000000000" pitchFamily="50" charset="0"/>
                <a:ea typeface="+mn-ea"/>
                <a:cs typeface="+mn-cs"/>
              </a:rPr>
              <a:t>To summarize: You need to meet the rapidly changing needs of your customers and employees. This means acting more quickly than ever before – and relying on the people and systems that you already have. Digitizing your business at its core gives you the speed and flexibility </a:t>
            </a:r>
            <a:r>
              <a:rPr lang="en-US" dirty="0"/>
              <a:t>essential for rapid execution while improving</a:t>
            </a:r>
            <a:r>
              <a:rPr lang="en-US" kern="1200" dirty="0">
                <a:solidFill>
                  <a:schemeClr val="tx1"/>
                </a:solidFill>
                <a:effectLst/>
                <a:latin typeface="Metropolis" panose="00000500000000000000" pitchFamily="50" charset="0"/>
                <a:ea typeface="+mn-ea"/>
                <a:cs typeface="+mn-cs"/>
              </a:rPr>
              <a:t> security and business resilience.</a:t>
            </a:r>
          </a:p>
          <a:p>
            <a:pPr marL="171450" lvl="0" indent="-171450">
              <a:buFont typeface="Arial" panose="020B0604020202020204" pitchFamily="34" charset="0"/>
              <a:buChar char="•"/>
            </a:pPr>
            <a:r>
              <a:rPr lang="en-US" kern="1200" dirty="0">
                <a:solidFill>
                  <a:schemeClr val="tx1"/>
                </a:solidFill>
                <a:effectLst/>
                <a:latin typeface="Metropolis" panose="00000500000000000000" pitchFamily="50" charset="0"/>
                <a:ea typeface="+mn-ea"/>
                <a:cs typeface="+mn-cs"/>
              </a:rPr>
              <a:t>We help you build your foundation for digital business success in 5 key ways:</a:t>
            </a:r>
          </a:p>
          <a:p>
            <a:pPr marL="628650" lvl="1" indent="-171450">
              <a:buFont typeface="Courier New" panose="02070309020205020404" pitchFamily="49" charset="0"/>
              <a:buChar char="o"/>
            </a:pPr>
            <a:r>
              <a:rPr lang="en-US" b="1" kern="1200" dirty="0">
                <a:solidFill>
                  <a:schemeClr val="tx1"/>
                </a:solidFill>
                <a:effectLst/>
                <a:latin typeface="Metropolis" panose="00000500000000000000" pitchFamily="50" charset="0"/>
                <a:ea typeface="+mn-ea"/>
                <a:cs typeface="+mn-cs"/>
              </a:rPr>
              <a:t>Modernize your app environment </a:t>
            </a:r>
            <a:r>
              <a:rPr lang="en-US" kern="1200" dirty="0">
                <a:solidFill>
                  <a:schemeClr val="tx1"/>
                </a:solidFill>
                <a:effectLst/>
                <a:latin typeface="Metropolis" panose="00000500000000000000" pitchFamily="50" charset="0"/>
                <a:ea typeface="+mn-ea"/>
                <a:cs typeface="+mn-cs"/>
              </a:rPr>
              <a:t>and take advantage of cloud-based flexibility </a:t>
            </a:r>
            <a:r>
              <a:rPr lang="en-US" b="0" kern="1200" dirty="0">
                <a:solidFill>
                  <a:schemeClr val="tx1"/>
                </a:solidFill>
                <a:effectLst/>
                <a:latin typeface="Metropolis" panose="00000500000000000000" pitchFamily="50" charset="0"/>
                <a:ea typeface="+mn-ea"/>
                <a:cs typeface="+mn-cs"/>
              </a:rPr>
              <a:t>while enabling better dev and ops collaboration</a:t>
            </a:r>
          </a:p>
          <a:p>
            <a:pPr marL="628650" lvl="1" indent="-171450">
              <a:buFont typeface="Courier New" panose="02070309020205020404" pitchFamily="49" charset="0"/>
              <a:buChar char="o"/>
            </a:pPr>
            <a:r>
              <a:rPr lang="en-US" b="0" kern="1200" dirty="0">
                <a:solidFill>
                  <a:schemeClr val="tx1"/>
                </a:solidFill>
                <a:effectLst/>
                <a:latin typeface="Metropolis" panose="00000500000000000000" pitchFamily="50" charset="0"/>
                <a:ea typeface="+mn-ea"/>
                <a:cs typeface="+mn-cs"/>
              </a:rPr>
              <a:t>Manage complexity, cost and security across </a:t>
            </a:r>
            <a:r>
              <a:rPr lang="en-US" b="1" kern="1200" dirty="0">
                <a:solidFill>
                  <a:schemeClr val="tx1"/>
                </a:solidFill>
                <a:effectLst/>
                <a:latin typeface="Metropolis" panose="00000500000000000000" pitchFamily="50" charset="0"/>
                <a:ea typeface="+mn-ea"/>
                <a:cs typeface="+mn-cs"/>
              </a:rPr>
              <a:t>multiple clouds; </a:t>
            </a:r>
            <a:r>
              <a:rPr lang="en-US" kern="1200" dirty="0">
                <a:solidFill>
                  <a:schemeClr val="tx1"/>
                </a:solidFill>
                <a:effectLst/>
                <a:latin typeface="Metropolis" panose="00000500000000000000" pitchFamily="50" charset="0"/>
                <a:ea typeface="+mn-ea"/>
                <a:cs typeface="+mn-cs"/>
              </a:rPr>
              <a:t>provide elastic capacity to scale instantly and on demand </a:t>
            </a:r>
          </a:p>
          <a:p>
            <a:pPr marL="628650" lvl="1" indent="-171450">
              <a:buFont typeface="Courier New" panose="02070309020205020404" pitchFamily="49" charset="0"/>
              <a:buChar char="o"/>
            </a:pPr>
            <a:r>
              <a:rPr lang="en-US" b="0" dirty="0"/>
              <a:t>Connect and protect apps and data </a:t>
            </a:r>
            <a:r>
              <a:rPr lang="en-US" dirty="0"/>
              <a:t>with </a:t>
            </a:r>
            <a:r>
              <a:rPr lang="en-US" b="0" dirty="0"/>
              <a:t>consistent end-to-end networking made possible by a </a:t>
            </a:r>
            <a:r>
              <a:rPr lang="en-US" b="1" dirty="0"/>
              <a:t>virtual cloud network</a:t>
            </a:r>
            <a:endParaRPr lang="en-US" b="1" kern="1200" dirty="0">
              <a:solidFill>
                <a:schemeClr val="tx1"/>
              </a:solidFill>
              <a:effectLst/>
              <a:latin typeface="Metropolis" panose="00000500000000000000" pitchFamily="50" charset="0"/>
              <a:ea typeface="+mn-ea"/>
              <a:cs typeface="+mn-cs"/>
            </a:endParaRPr>
          </a:p>
          <a:p>
            <a:pPr marL="628650" lvl="1" indent="-171450">
              <a:buFont typeface="Courier New" panose="02070309020205020404" pitchFamily="49" charset="0"/>
              <a:buChar char="o"/>
            </a:pPr>
            <a:r>
              <a:rPr lang="en-US" b="0" kern="1200" dirty="0">
                <a:solidFill>
                  <a:schemeClr val="tx1"/>
                </a:solidFill>
                <a:effectLst/>
                <a:latin typeface="Metropolis" panose="00000500000000000000" pitchFamily="50" charset="0"/>
                <a:ea typeface="+mn-ea"/>
                <a:cs typeface="+mn-cs"/>
              </a:rPr>
              <a:t>E</a:t>
            </a:r>
            <a:r>
              <a:rPr lang="en-US" b="0" i="0" u="none" strike="noStrike" kern="1200" dirty="0">
                <a:solidFill>
                  <a:schemeClr val="tx1"/>
                </a:solidFill>
                <a:effectLst/>
                <a:latin typeface="Metropolis" panose="00000500000000000000" pitchFamily="50" charset="0"/>
                <a:ea typeface="+mn-ea"/>
                <a:cs typeface="+mn-cs"/>
              </a:rPr>
              <a:t>mpower remote workforces with a digital workspace that delivers access to any app on any device without compromising security </a:t>
            </a:r>
          </a:p>
          <a:p>
            <a:pPr marL="628650" lvl="1" indent="-171450">
              <a:buFont typeface="Courier New" panose="02070309020205020404" pitchFamily="49" charset="0"/>
              <a:buChar char="o"/>
            </a:pPr>
            <a:r>
              <a:rPr lang="en-US" b="0" kern="1200" dirty="0">
                <a:solidFill>
                  <a:schemeClr val="tx1"/>
                </a:solidFill>
                <a:effectLst/>
                <a:latin typeface="Metropolis" panose="00000500000000000000" pitchFamily="50" charset="0"/>
                <a:ea typeface="+mn-ea"/>
                <a:cs typeface="+mn-cs"/>
              </a:rPr>
              <a:t>Protect your business and its </a:t>
            </a:r>
            <a:r>
              <a:rPr lang="en-US" b="0" i="0" u="none" strike="noStrike" kern="1200" dirty="0">
                <a:solidFill>
                  <a:schemeClr val="tx1"/>
                </a:solidFill>
                <a:effectLst/>
                <a:latin typeface="Metropolis" panose="00000500000000000000" pitchFamily="50" charset="0"/>
                <a:ea typeface="+mn-ea"/>
                <a:cs typeface="+mn-cs"/>
              </a:rPr>
              <a:t>applications, data, endpoints and users with automated, proactive and </a:t>
            </a:r>
            <a:r>
              <a:rPr lang="en-US" b="1" i="0" u="none" strike="noStrike" kern="1200" dirty="0">
                <a:solidFill>
                  <a:schemeClr val="tx1"/>
                </a:solidFill>
                <a:effectLst/>
                <a:latin typeface="Metropolis" panose="00000500000000000000" pitchFamily="50" charset="0"/>
                <a:ea typeface="+mn-ea"/>
                <a:cs typeface="+mn-cs"/>
              </a:rPr>
              <a:t>intrinsic security</a:t>
            </a:r>
          </a:p>
          <a:p>
            <a:pPr marL="171450" lvl="0" indent="-171450">
              <a:buFont typeface="Arial" panose="020B0604020202020204" pitchFamily="34" charset="0"/>
              <a:buChar char="•"/>
            </a:pPr>
            <a:r>
              <a:rPr lang="en-US" kern="1200" dirty="0">
                <a:solidFill>
                  <a:schemeClr val="tx1"/>
                </a:solidFill>
                <a:effectLst/>
                <a:latin typeface="Metropolis" panose="00000500000000000000" pitchFamily="50" charset="0"/>
                <a:ea typeface="+mn-ea"/>
                <a:cs typeface="+mn-cs"/>
              </a:rPr>
              <a:t>The result is a foundation for resilient digital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a:p>
            <a:endParaRPr lang="en-US" dirty="0"/>
          </a:p>
          <a:p>
            <a:pPr marL="0" lvl="0" indent="0" algn="l" rtl="0">
              <a:spcBef>
                <a:spcPts val="0"/>
              </a:spcBef>
              <a:spcAft>
                <a:spcPts val="0"/>
              </a:spcAft>
              <a:buClr>
                <a:schemeClr val="dk1"/>
              </a:buClr>
              <a:buSzPts val="1200"/>
              <a:buFont typeface="Calibri"/>
              <a:buNone/>
            </a:pPr>
            <a:endParaRPr sz="1200" b="0" dirty="0">
              <a:solidFill>
                <a:schemeClr val="dk1"/>
              </a:solidFill>
              <a:latin typeface="Calibri"/>
              <a:ea typeface="Calibri"/>
              <a:cs typeface="Calibri"/>
              <a:sym typeface="Calibri"/>
            </a:endParaRPr>
          </a:p>
        </p:txBody>
      </p:sp>
      <p:sp>
        <p:nvSpPr>
          <p:cNvPr id="2657" name="Google Shape;2657;p1:notes"/>
          <p:cNvSpPr txBox="1">
            <a:spLocks noGrp="1"/>
          </p:cNvSpPr>
          <p:nvPr>
            <p:ph type="sldNum" idx="12"/>
          </p:nvPr>
        </p:nvSpPr>
        <p:spPr>
          <a:xfrm>
            <a:off x="2913460" y="11580284"/>
            <a:ext cx="2228850" cy="6116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717074"/>
              </a:buClr>
              <a:buSzPts val="1200"/>
              <a:buFont typeface="Arial"/>
              <a:buNone/>
              <a:tabLst/>
              <a:defRPr/>
            </a:pPr>
            <a:fld id="{00000000-1234-1234-1234-123412341234}" type="slidenum">
              <a:rPr kumimoji="0" lang="en-US" sz="1200" b="0" i="0" u="none" strike="noStrike" kern="0" cap="none" spc="0" normalizeH="0" baseline="0" noProof="0">
                <a:ln>
                  <a:noFill/>
                </a:ln>
                <a:solidFill>
                  <a:srgbClr val="717074"/>
                </a:solidFill>
                <a:effectLst/>
                <a:uLnTx/>
                <a:uFillTx/>
                <a:latin typeface="Metropolis" pitchFamily="2" charset="77"/>
                <a:cs typeface="Arial"/>
                <a:sym typeface="Arial"/>
              </a:rPr>
              <a:pPr marL="0" marR="0" lvl="0" indent="0" algn="r" defTabSz="914400" rtl="0" eaLnBrk="1" fontAlgn="auto" latinLnBrk="0" hangingPunct="1">
                <a:lnSpc>
                  <a:spcPct val="100000"/>
                </a:lnSpc>
                <a:spcBef>
                  <a:spcPts val="0"/>
                </a:spcBef>
                <a:spcAft>
                  <a:spcPts val="0"/>
                </a:spcAft>
                <a:buClr>
                  <a:srgbClr val="717074"/>
                </a:buClr>
                <a:buSzPts val="1200"/>
                <a:buFont typeface="Arial"/>
                <a:buNone/>
                <a:tabLst/>
                <a:defRPr/>
              </a:pPr>
              <a:t>3</a:t>
            </a:fld>
            <a:endParaRPr kumimoji="0" sz="1200" b="0" i="0" u="none" strike="noStrike" kern="0" cap="none" spc="0" normalizeH="0" baseline="0" noProof="0" dirty="0">
              <a:ln>
                <a:noFill/>
              </a:ln>
              <a:solidFill>
                <a:srgbClr val="717074"/>
              </a:solidFill>
              <a:effectLst/>
              <a:uLnTx/>
              <a:uFillTx/>
              <a:latin typeface="Metropolis" pitchFamily="2" charset="77"/>
              <a:cs typeface="Arial"/>
              <a:sym typeface="Arial"/>
            </a:endParaRPr>
          </a:p>
        </p:txBody>
      </p:sp>
    </p:spTree>
    <p:extLst>
      <p:ext uri="{BB962C8B-B14F-4D97-AF65-F5344CB8AC3E}">
        <p14:creationId xmlns:p14="http://schemas.microsoft.com/office/powerpoint/2010/main" val="217873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344" y="3808413"/>
            <a:ext cx="5943600" cy="4876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a:solidFill>
                  <a:schemeClr val="tx1"/>
                </a:solidFill>
                <a:effectLst/>
                <a:latin typeface="Metropolis" panose="00000500000000000000" pitchFamily="50" charset="0"/>
                <a:ea typeface="+mn-ea"/>
                <a:cs typeface="+mn-cs"/>
              </a:rPr>
              <a:t>A digital foundation built on VMware enables your existing teams to build, run, manage, connect and protect your entire application portfolio – on </a:t>
            </a:r>
            <a:r>
              <a:rPr lang="en-US" i="0" dirty="0"/>
              <a:t>any cloud and any device.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lvl="0">
              <a:defRPr/>
            </a:pPr>
            <a:r>
              <a:rPr lang="en-US" dirty="0"/>
              <a:t>It enables you to digitize your core business processes, so you gain the flexibility, security and scalability to respond to external disruptions and the rapidly changing needs of your employees and customers.</a:t>
            </a:r>
            <a:endParaRPr lang="en-US" i="0"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4</a:t>
            </a:fld>
            <a:endParaRPr lang="en-US" dirty="0"/>
          </a:p>
        </p:txBody>
      </p:sp>
    </p:spTree>
    <p:extLst>
      <p:ext uri="{BB962C8B-B14F-4D97-AF65-F5344CB8AC3E}">
        <p14:creationId xmlns:p14="http://schemas.microsoft.com/office/powerpoint/2010/main" val="219419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3"/>
        <p:cNvGrpSpPr/>
        <p:nvPr/>
      </p:nvGrpSpPr>
      <p:grpSpPr>
        <a:xfrm>
          <a:off x="0" y="0"/>
          <a:ext cx="0" cy="0"/>
          <a:chOff x="0" y="0"/>
          <a:chExt cx="0" cy="0"/>
        </a:xfrm>
      </p:grpSpPr>
      <p:sp>
        <p:nvSpPr>
          <p:cNvPr id="22964" name="Google Shape;22964;p2:notes"/>
          <p:cNvSpPr txBox="1">
            <a:spLocks noGrp="1"/>
          </p:cNvSpPr>
          <p:nvPr>
            <p:ph type="body" idx="1"/>
          </p:nvPr>
        </p:nvSpPr>
        <p:spPr>
          <a:xfrm>
            <a:off x="511175" y="3686175"/>
            <a:ext cx="6147707" cy="553264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dirty="0"/>
              <a:t>Let’s take a closer look at what this means for applications.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dirty="0"/>
              <a:t>In a recent Forrester survey of executive priorities, 78% said that improving their application portfolio is a top priority**.  But only half have made progress on it in the past year.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dirty="0"/>
              <a:t>Many businesses are heavily invested in legacy apps, including mission-critical systems that were built to be reliable – NOT to change and evolve.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dirty="0"/>
              <a:t>Enterprises have custom applications and integration software that take many manual steps to change. They are facing higher costs and risk to operate this software in the face of growing vulnerabilities and unforeseen disruptions.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b="0" i="0" u="none" strike="noStrike" kern="1200" dirty="0">
                <a:solidFill>
                  <a:schemeClr val="tx1"/>
                </a:solidFill>
                <a:effectLst/>
                <a:latin typeface="Metropolis" panose="00000500000000000000" pitchFamily="50" charset="0"/>
                <a:ea typeface="+mn-ea"/>
                <a:cs typeface="+mn-cs"/>
              </a:rPr>
              <a:t>How can your business modernize its applications efficiently –while also developing new applications that take advantage of the flexibility and innovations offered by cloud and open source?</a:t>
            </a:r>
          </a:p>
          <a:p>
            <a:pPr marL="0" marR="0" lvl="0" indent="0" algn="l" defTabSz="914400" rtl="0" eaLnBrk="1" fontAlgn="auto" latinLnBrk="0" hangingPunct="1">
              <a:spcBef>
                <a:spcPts val="0"/>
              </a:spcBef>
              <a:spcAft>
                <a:spcPts val="0"/>
              </a:spcAft>
              <a:buClrTx/>
              <a:buSzTx/>
              <a:buFontTx/>
              <a:buNone/>
              <a:tabLst/>
              <a:defRPr/>
            </a:pPr>
            <a:endParaRPr lang="en-US" sz="105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dirty="0"/>
              <a:t>We can help. With VMware Pivotal Labs, you can re-platform and modernize your applications and rewrite them as microservices.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Metropolis" panose="00000500000000000000" pitchFamily="50" charset="0"/>
                <a:ea typeface="+mn-ea"/>
                <a:cs typeface="+mn-cs"/>
              </a:rPr>
              <a:t>Our </a:t>
            </a:r>
            <a:r>
              <a:rPr lang="en-US" sz="1050" kern="1200" dirty="0" err="1">
                <a:solidFill>
                  <a:schemeClr val="tx1"/>
                </a:solidFill>
                <a:effectLst/>
                <a:latin typeface="Metropolis" panose="00000500000000000000" pitchFamily="50" charset="0"/>
                <a:ea typeface="+mn-ea"/>
                <a:cs typeface="+mn-cs"/>
              </a:rPr>
              <a:t>Tanzu</a:t>
            </a:r>
            <a:r>
              <a:rPr lang="en-US" sz="1050" kern="1200" dirty="0">
                <a:solidFill>
                  <a:schemeClr val="tx1"/>
                </a:solidFill>
                <a:effectLst/>
                <a:latin typeface="Metropolis" panose="00000500000000000000" pitchFamily="50" charset="0"/>
                <a:ea typeface="+mn-ea"/>
                <a:cs typeface="+mn-cs"/>
              </a:rPr>
              <a:t> portfolio helps you standardize the way you build and run new applications, making Kubernetes and related container technologies much easier to adopt and deploy.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Metropolis" panose="00000500000000000000" pitchFamily="50" charset="0"/>
                <a:ea typeface="+mn-ea"/>
                <a:cs typeface="+mn-cs"/>
              </a:rPr>
              <a:t>VMware </a:t>
            </a:r>
            <a:r>
              <a:rPr lang="en-US" sz="1050" kern="1200" dirty="0" err="1">
                <a:solidFill>
                  <a:schemeClr val="tx1"/>
                </a:solidFill>
                <a:effectLst/>
                <a:latin typeface="Metropolis" panose="00000500000000000000" pitchFamily="50" charset="0"/>
                <a:ea typeface="+mn-ea"/>
                <a:cs typeface="+mn-cs"/>
              </a:rPr>
              <a:t>Tanzu</a:t>
            </a:r>
            <a:r>
              <a:rPr lang="en-US" sz="1050" kern="1200" dirty="0">
                <a:solidFill>
                  <a:schemeClr val="tx1"/>
                </a:solidFill>
                <a:effectLst/>
                <a:latin typeface="Metropolis" panose="00000500000000000000" pitchFamily="50" charset="0"/>
                <a:ea typeface="+mn-ea"/>
                <a:cs typeface="+mn-cs"/>
              </a:rPr>
              <a:t> simplifies multi-cloud operations, </a:t>
            </a:r>
            <a:r>
              <a:rPr lang="en-US" sz="1200" b="0" i="0" u="none" strike="noStrike" kern="1200" dirty="0">
                <a:solidFill>
                  <a:schemeClr val="tx1"/>
                </a:solidFill>
                <a:effectLst/>
                <a:latin typeface="Metropolis" panose="00000500000000000000" pitchFamily="50" charset="0"/>
                <a:ea typeface="+mn-ea"/>
                <a:cs typeface="+mn-cs"/>
              </a:rPr>
              <a:t>giving IT consistency across all on-prem and public cloud deployments from a single management console.</a:t>
            </a:r>
            <a:endParaRPr lang="en-US" sz="105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Metropolis" panose="00000500000000000000" pitchFamily="50" charset="0"/>
                <a:ea typeface="+mn-ea"/>
                <a:cs typeface="+mn-cs"/>
              </a:rPr>
              <a:t>This same console lets your developers use their favorite tools and frameworks to build and deploy applications and microservices.</a:t>
            </a:r>
          </a:p>
          <a:p>
            <a:pPr marL="0" marR="0" lvl="0" indent="0" algn="l" defTabSz="914400" rtl="0" eaLnBrk="1" fontAlgn="auto" latinLnBrk="0" hangingPunct="1">
              <a:spcBef>
                <a:spcPts val="0"/>
              </a:spcBef>
              <a:spcAft>
                <a:spcPts val="0"/>
              </a:spcAft>
              <a:buClrTx/>
              <a:buSzTx/>
              <a:buFont typeface="Wingdings" pitchFamily="2" charset="2"/>
              <a:buNone/>
              <a:tabLst/>
              <a:defRPr/>
            </a:pPr>
            <a:endParaRPr lang="en-US" sz="1050" i="1" kern="1200" dirty="0">
              <a:solidFill>
                <a:schemeClr val="tx1"/>
              </a:solidFill>
              <a:effectLst/>
              <a:latin typeface="Metropolis" panose="00000500000000000000" pitchFamily="50" charset="0"/>
              <a:ea typeface="+mn-ea"/>
              <a:cs typeface="+mn-cs"/>
            </a:endParaRPr>
          </a:p>
          <a:p>
            <a:pPr marL="0" marR="0" lvl="0" indent="0" algn="l" defTabSz="914400" rtl="0" eaLnBrk="1" fontAlgn="auto" latinLnBrk="0" hangingPunct="1">
              <a:spcBef>
                <a:spcPts val="0"/>
              </a:spcBef>
              <a:spcAft>
                <a:spcPts val="0"/>
              </a:spcAft>
              <a:buClrTx/>
              <a:buSzTx/>
              <a:buFont typeface="Wingdings" pitchFamily="2" charset="2"/>
              <a:buNone/>
              <a:tabLst/>
              <a:defRPr/>
            </a:pPr>
            <a:r>
              <a:rPr lang="en-US" sz="1050" i="1" kern="1200" dirty="0">
                <a:solidFill>
                  <a:schemeClr val="tx1"/>
                </a:solidFill>
                <a:effectLst/>
                <a:latin typeface="Metropolis" panose="00000500000000000000" pitchFamily="50" charset="0"/>
                <a:ea typeface="+mn-ea"/>
                <a:cs typeface="+mn-cs"/>
              </a:rPr>
              <a:t>[click to build – consistent dev experience]</a:t>
            </a:r>
            <a:endParaRPr lang="en-US" sz="1050" kern="1200" dirty="0">
              <a:solidFill>
                <a:schemeClr val="tx1"/>
              </a:solidFill>
              <a:effectLst/>
              <a:latin typeface="Metropolis" panose="00000500000000000000" pitchFamily="50" charset="0"/>
              <a:ea typeface="+mn-ea"/>
              <a:cs typeface="+mn-cs"/>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Metropolis" panose="00000500000000000000" pitchFamily="50" charset="0"/>
                <a:ea typeface="+mn-ea"/>
                <a:cs typeface="+mn-cs"/>
              </a:rPr>
              <a:t>This results in a consistent, agile, self-serve experience for your developers, enhancing their productivity while improving their collaboration with ops teams.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50" kern="1200" dirty="0">
                <a:solidFill>
                  <a:schemeClr val="tx1"/>
                </a:solidFill>
                <a:effectLst/>
                <a:latin typeface="Metropolis" panose="00000500000000000000" pitchFamily="50" charset="0"/>
                <a:ea typeface="+mn-ea"/>
                <a:cs typeface="+mn-cs"/>
              </a:rPr>
              <a:t>In short</a:t>
            </a:r>
            <a:r>
              <a:rPr lang="en-US" sz="1050" b="0" i="0" kern="1200" dirty="0">
                <a:solidFill>
                  <a:schemeClr val="tx1"/>
                </a:solidFill>
                <a:effectLst/>
                <a:latin typeface="Metropolis" panose="00000500000000000000" pitchFamily="50" charset="0"/>
                <a:ea typeface="+mn-ea"/>
                <a:cs typeface="+mn-cs"/>
              </a:rPr>
              <a:t>, you can accelerate software delivery for any kind of app</a:t>
            </a:r>
            <a:r>
              <a:rPr lang="en-US" sz="1050" kern="1200" dirty="0">
                <a:solidFill>
                  <a:schemeClr val="tx1"/>
                </a:solidFill>
                <a:effectLst/>
                <a:latin typeface="Metropolis" panose="00000500000000000000" pitchFamily="50" charset="0"/>
                <a:ea typeface="+mn-ea"/>
                <a:cs typeface="+mn-cs"/>
              </a:rPr>
              <a:t> while addressing all your Day 2 operations needs in a consistent manner that’s much easier to automate and scale.</a:t>
            </a:r>
          </a:p>
          <a:p>
            <a:pPr marL="0" marR="0" lvl="0" indent="0" algn="l" defTabSz="914400" rtl="0" eaLnBrk="1" fontAlgn="auto" latinLnBrk="0" hangingPunct="1">
              <a:spcBef>
                <a:spcPts val="0"/>
              </a:spcBef>
              <a:spcAft>
                <a:spcPts val="0"/>
              </a:spcAft>
              <a:buClrTx/>
              <a:buSzTx/>
              <a:buFontTx/>
              <a:buNone/>
              <a:tabLst/>
              <a:defRPr/>
            </a:pPr>
            <a:endParaRPr lang="en-US" sz="1050" kern="1200" dirty="0">
              <a:solidFill>
                <a:schemeClr val="tx1"/>
              </a:solidFill>
              <a:effectLst/>
              <a:latin typeface="Metropolis" panose="00000500000000000000" pitchFamily="50" charset="0"/>
              <a:ea typeface="+mn-ea"/>
              <a:cs typeface="+mn-cs"/>
            </a:endParaRPr>
          </a:p>
          <a:p>
            <a:pPr marL="0" marR="0" lvl="0" indent="0" algn="l" defTabSz="914400" rtl="0" eaLnBrk="1" fontAlgn="auto" latinLnBrk="0" hangingPunct="1">
              <a:spcBef>
                <a:spcPts val="0"/>
              </a:spcBef>
              <a:spcAft>
                <a:spcPts val="0"/>
              </a:spcAft>
              <a:buClrTx/>
              <a:buSzTx/>
              <a:buFontTx/>
              <a:buNone/>
              <a:tabLst/>
              <a:defRPr/>
            </a:pPr>
            <a:r>
              <a:rPr lang="en-US" sz="1050" i="1" dirty="0"/>
              <a:t>**A commissioned study conducted by Forrester Consulting on behalf of VMware.                                               </a:t>
            </a:r>
          </a:p>
          <a:p>
            <a:pPr marL="0" marR="0" lvl="0" indent="0" algn="l" defTabSz="914400" rtl="0" eaLnBrk="1" fontAlgn="auto" latinLnBrk="0" hangingPunct="1">
              <a:spcBef>
                <a:spcPts val="0"/>
              </a:spcBef>
              <a:spcAft>
                <a:spcPts val="0"/>
              </a:spcAft>
              <a:buClrTx/>
              <a:buSzTx/>
              <a:buFontTx/>
              <a:buNone/>
              <a:tabLst/>
              <a:defRPr/>
            </a:pPr>
            <a:r>
              <a:rPr lang="en-US" sz="1050" i="1" dirty="0"/>
              <a:t>How Transformative CIOs Use Customer Experience to Differentiate &amp; Deliver Results. February 2020</a:t>
            </a:r>
            <a:endParaRPr lang="en-US" sz="1050" i="1" kern="1200" dirty="0">
              <a:solidFill>
                <a:schemeClr val="tx1"/>
              </a:solidFill>
              <a:effectLst/>
              <a:latin typeface="Metropolis" panose="00000500000000000000"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050" kern="1200" dirty="0">
              <a:solidFill>
                <a:schemeClr val="tx1"/>
              </a:solidFill>
              <a:effectLst/>
              <a:latin typeface="Metropolis" panose="00000500000000000000"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050" i="1" kern="1200" dirty="0">
              <a:solidFill>
                <a:schemeClr val="tx1"/>
              </a:solidFill>
              <a:effectLst/>
              <a:latin typeface="Metropolis" panose="00000500000000000000" pitchFamily="50" charset="0"/>
              <a:ea typeface="+mn-ea"/>
              <a:cs typeface="+mn-cs"/>
            </a:endParaRPr>
          </a:p>
        </p:txBody>
      </p:sp>
      <p:sp>
        <p:nvSpPr>
          <p:cNvPr id="22965" name="Google Shape;22965;p2:notes"/>
          <p:cNvSpPr>
            <a:spLocks noGrp="1" noRot="1" noChangeAspect="1"/>
          </p:cNvSpPr>
          <p:nvPr>
            <p:ph type="sldImg" idx="2"/>
          </p:nvPr>
        </p:nvSpPr>
        <p:spPr>
          <a:xfrm>
            <a:off x="692150" y="392113"/>
            <a:ext cx="5672138" cy="3192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621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655638"/>
            <a:ext cx="5280025" cy="2971800"/>
          </a:xfrm>
        </p:spPr>
      </p:sp>
      <p:sp>
        <p:nvSpPr>
          <p:cNvPr id="3" name="Notes Placeholder 2"/>
          <p:cNvSpPr>
            <a:spLocks noGrp="1"/>
          </p:cNvSpPr>
          <p:nvPr>
            <p:ph type="body" idx="1"/>
          </p:nvPr>
        </p:nvSpPr>
        <p:spPr>
          <a:xfrm>
            <a:off x="513760" y="3808413"/>
            <a:ext cx="5943600" cy="4876800"/>
          </a:xfrm>
        </p:spPr>
        <p:txBody>
          <a:bodyPr>
            <a:normAutofit fontScale="25000" lnSpcReduction="20000"/>
          </a:bodyPr>
          <a:lstStyle/>
          <a:p>
            <a:pPr marL="171450" indent="-171450">
              <a:lnSpc>
                <a:spcPct val="120000"/>
              </a:lnSpc>
              <a:buFont typeface="Arial" panose="020B0604020202020204" pitchFamily="34" charset="0"/>
              <a:buChar char="•"/>
            </a:pPr>
            <a:r>
              <a:rPr lang="en-US" sz="4000" dirty="0"/>
              <a:t>…And you can run all your apps in the environment of your choice -- </a:t>
            </a:r>
            <a:r>
              <a:rPr lang="en-US" sz="4000" kern="1200" dirty="0">
                <a:solidFill>
                  <a:schemeClr val="tx1"/>
                </a:solidFill>
                <a:effectLst/>
                <a:latin typeface="Metropolis" panose="00000500000000000000" pitchFamily="50" charset="0"/>
                <a:ea typeface="+mn-ea"/>
                <a:cs typeface="+mn-cs"/>
              </a:rPr>
              <a:t>while leveraging the people and tooling you already have.</a:t>
            </a:r>
            <a:endParaRPr lang="en-US" sz="4000" dirty="0"/>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kern="1200" dirty="0">
                <a:solidFill>
                  <a:schemeClr val="tx1"/>
                </a:solidFill>
                <a:effectLst/>
                <a:latin typeface="Metropolis" panose="00000500000000000000" pitchFamily="50" charset="0"/>
                <a:ea typeface="+mn-ea"/>
                <a:cs typeface="+mn-cs"/>
              </a:rPr>
              <a:t>You can run them on-premises </a:t>
            </a:r>
            <a:r>
              <a:rPr lang="en-US" sz="4000" dirty="0"/>
              <a:t>in a fully integrated stack: </a:t>
            </a:r>
            <a:r>
              <a:rPr lang="en-US" sz="4000" kern="1200" dirty="0">
                <a:solidFill>
                  <a:schemeClr val="tx1"/>
                </a:solidFill>
                <a:effectLst/>
                <a:latin typeface="Metropolis" panose="00000500000000000000" pitchFamily="50" charset="0"/>
                <a:ea typeface="+mn-ea"/>
                <a:cs typeface="+mn-cs"/>
              </a:rPr>
              <a:t>VMware Cloud Foundation.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b="0" i="0" dirty="0"/>
              <a:t>VMware Cloud Foundation can run in your environment and be managed in a highly automated way by your existing teams.</a:t>
            </a:r>
            <a:endParaRPr lang="en-US" sz="4000" kern="1200" dirty="0">
              <a:solidFill>
                <a:schemeClr val="tx1"/>
              </a:solidFill>
              <a:effectLst/>
              <a:latin typeface="Metropolis" panose="00000500000000000000" pitchFamily="50" charset="0"/>
              <a:ea typeface="+mn-ea"/>
              <a:cs typeface="+mn-cs"/>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b="0" i="0" dirty="0"/>
              <a:t>Or y</a:t>
            </a:r>
            <a:r>
              <a:rPr lang="en-US" sz="4000" i="0" dirty="0"/>
              <a:t>ou can access it as a service and let VMware manage it for you through VMware Cloud on AWS.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kern="1200" dirty="0">
                <a:solidFill>
                  <a:schemeClr val="tx1"/>
                </a:solidFill>
                <a:effectLst/>
                <a:latin typeface="Metropolis" panose="00000500000000000000" pitchFamily="50" charset="0"/>
                <a:ea typeface="+mn-ea"/>
                <a:cs typeface="+mn-cs"/>
              </a:rPr>
              <a:t>It’s also available in every other public cloud—Azure, Google, IBM and more.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dirty="0"/>
              <a:t>Because our hybrid cloud stack runs in every hyperscale cloud, you can migrate existing apps without rewriting them. Or connect them to new cloud services to extend their value. </a:t>
            </a:r>
            <a:endParaRPr lang="en-US" sz="4000" kern="1200" dirty="0">
              <a:solidFill>
                <a:schemeClr val="tx1"/>
              </a:solidFill>
              <a:effectLst/>
              <a:latin typeface="Metropolis" panose="00000500000000000000" pitchFamily="50" charset="0"/>
              <a:ea typeface="+mn-ea"/>
              <a:cs typeface="+mn-cs"/>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kern="1200" dirty="0">
                <a:solidFill>
                  <a:schemeClr val="tx1"/>
                </a:solidFill>
                <a:effectLst/>
                <a:latin typeface="Metropolis" panose="00000500000000000000" pitchFamily="50" charset="0"/>
                <a:ea typeface="+mn-ea"/>
                <a:cs typeface="+mn-cs"/>
              </a:rPr>
              <a:t>You can also work with one of our global VMware Cloud provider partners and leverage their managed services.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kern="1200" dirty="0">
                <a:solidFill>
                  <a:schemeClr val="tx1"/>
                </a:solidFill>
                <a:effectLst/>
                <a:latin typeface="Metropolis" panose="00000500000000000000" pitchFamily="50" charset="0"/>
                <a:ea typeface="+mn-ea"/>
                <a:cs typeface="+mn-cs"/>
              </a:rPr>
              <a:t>VMware Cloud is a faster, safer path to hybrid cloud. It provides elastic capacity to scale new users instantly and on demand.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4000" kern="1200" dirty="0">
                <a:solidFill>
                  <a:schemeClr val="tx1"/>
                </a:solidFill>
                <a:effectLst/>
                <a:latin typeface="Metropolis" panose="00000500000000000000" pitchFamily="50" charset="0"/>
                <a:ea typeface="+mn-ea"/>
                <a:cs typeface="+mn-cs"/>
              </a:rPr>
              <a:t>This same integrated stack also runs in edge deployments, so you can get the benefits of consistent infrastructure and operations there too. </a:t>
            </a:r>
          </a:p>
          <a:p>
            <a:pPr marL="171450" indent="-171450">
              <a:lnSpc>
                <a:spcPct val="120000"/>
              </a:lnSpc>
              <a:buFont typeface="Wingdings" panose="05000000000000000000" pitchFamily="2" charset="2"/>
              <a:buChar char="§"/>
            </a:pPr>
            <a:r>
              <a:rPr lang="en-US" sz="4000" kern="1200" dirty="0">
                <a:solidFill>
                  <a:schemeClr val="tx1"/>
                </a:solidFill>
                <a:effectLst/>
                <a:latin typeface="Metropolis" panose="00000500000000000000" pitchFamily="50" charset="0"/>
                <a:ea typeface="+mn-ea"/>
                <a:cs typeface="+mn-cs"/>
              </a:rPr>
              <a:t>When we say ”any cloud" we mean you have tremendous choice and flexibility in your cloud and app strategies, and the ability to change your mind without penalty. We're the ONLY company that enables this.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4000" kern="1200" dirty="0">
              <a:solidFill>
                <a:schemeClr val="tx2">
                  <a:lumMod val="65000"/>
                  <a:lumOff val="35000"/>
                </a:schemeClr>
              </a:solidFill>
              <a:effectLst/>
              <a:latin typeface="Metropolis" panose="00000500000000000000" pitchFamily="50" charset="0"/>
              <a:ea typeface="+mn-ea"/>
              <a:cs typeface="+mn-cs"/>
            </a:endParaRPr>
          </a:p>
          <a:p>
            <a:pPr marL="0" indent="0">
              <a:lnSpc>
                <a:spcPct val="120000"/>
              </a:lnSpc>
              <a:buFont typeface="Wingdings" panose="05000000000000000000" pitchFamily="2" charset="2"/>
              <a:buNone/>
            </a:pPr>
            <a:r>
              <a:rPr lang="en-US" sz="4000" i="1" kern="1200" dirty="0">
                <a:solidFill>
                  <a:schemeClr val="tx2">
                    <a:lumMod val="65000"/>
                    <a:lumOff val="35000"/>
                  </a:schemeClr>
                </a:solidFill>
                <a:effectLst/>
                <a:latin typeface="Metropolis" panose="00000500000000000000" pitchFamily="50" charset="0"/>
                <a:ea typeface="+mn-ea"/>
                <a:cs typeface="+mn-cs"/>
              </a:rPr>
              <a:t>[click to build] Consistent Infrastructure</a:t>
            </a:r>
          </a:p>
          <a:p>
            <a:pPr marL="457200" marR="0" lvl="0" indent="-457200" algn="l" defTabSz="914400" rtl="0" eaLnBrk="1" fontAlgn="auto" latinLnBrk="0" hangingPunct="1">
              <a:lnSpc>
                <a:spcPct val="120000"/>
              </a:lnSpc>
              <a:spcBef>
                <a:spcPts val="0"/>
              </a:spcBef>
              <a:spcAft>
                <a:spcPts val="0"/>
              </a:spcAft>
              <a:buClrTx/>
              <a:buSzTx/>
              <a:buFont typeface="Wingdings" pitchFamily="2" charset="2"/>
              <a:buChar char="§"/>
              <a:tabLst/>
              <a:defRPr/>
            </a:pPr>
            <a:r>
              <a:rPr lang="en-US" sz="4000" i="0" kern="1200" dirty="0">
                <a:solidFill>
                  <a:schemeClr val="tx2">
                    <a:lumMod val="65000"/>
                    <a:lumOff val="35000"/>
                  </a:schemeClr>
                </a:solidFill>
                <a:effectLst/>
                <a:latin typeface="Metropolis" panose="00000500000000000000" pitchFamily="50" charset="0"/>
                <a:ea typeface="+mn-ea"/>
                <a:cs typeface="+mn-cs"/>
              </a:rPr>
              <a:t>You can move data center workloads to the cloud; move native cloud workloads to the data center or edge; and run new container-based apps across any of these environments as well. </a:t>
            </a:r>
          </a:p>
          <a:p>
            <a:pPr marL="457200" marR="0" lvl="0" indent="-457200" algn="l" defTabSz="914400" rtl="0" eaLnBrk="1" fontAlgn="auto" latinLnBrk="0" hangingPunct="1">
              <a:lnSpc>
                <a:spcPct val="120000"/>
              </a:lnSpc>
              <a:spcBef>
                <a:spcPts val="0"/>
              </a:spcBef>
              <a:spcAft>
                <a:spcPts val="0"/>
              </a:spcAft>
              <a:buClrTx/>
              <a:buSzTx/>
              <a:buFont typeface="Wingdings" pitchFamily="2" charset="2"/>
              <a:buChar char="§"/>
              <a:tabLst/>
              <a:defRPr/>
            </a:pPr>
            <a:endParaRPr lang="en-US" sz="4000" kern="1200" dirty="0">
              <a:solidFill>
                <a:schemeClr val="tx2">
                  <a:lumMod val="65000"/>
                  <a:lumOff val="35000"/>
                </a:schemeClr>
              </a:solidFill>
              <a:effectLst/>
              <a:latin typeface="Metropolis" panose="00000500000000000000" pitchFamily="50"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Wingdings" pitchFamily="2" charset="2"/>
              <a:buNone/>
              <a:tabLst/>
              <a:defRPr/>
            </a:pPr>
            <a:r>
              <a:rPr lang="en-US" sz="4000" i="1" kern="1200" dirty="0">
                <a:solidFill>
                  <a:schemeClr val="tx2">
                    <a:lumMod val="65000"/>
                    <a:lumOff val="35000"/>
                  </a:schemeClr>
                </a:solidFill>
                <a:effectLst/>
                <a:latin typeface="Metropolis" panose="00000500000000000000" pitchFamily="50" charset="0"/>
                <a:ea typeface="+mn-ea"/>
                <a:cs typeface="+mn-cs"/>
              </a:rPr>
              <a:t>[click to build] Consistent Ops  </a:t>
            </a:r>
          </a:p>
          <a:p>
            <a:pPr marL="457200" marR="0" lvl="0" indent="-457200" algn="l" defTabSz="914400" rtl="0" eaLnBrk="1" fontAlgn="auto" latinLnBrk="0" hangingPunct="1">
              <a:lnSpc>
                <a:spcPct val="120000"/>
              </a:lnSpc>
              <a:spcBef>
                <a:spcPts val="0"/>
              </a:spcBef>
              <a:spcAft>
                <a:spcPts val="0"/>
              </a:spcAft>
              <a:buClrTx/>
              <a:buSzTx/>
              <a:buFont typeface="Wingdings" pitchFamily="2" charset="2"/>
              <a:buChar char="§"/>
              <a:tabLst/>
              <a:defRPr/>
            </a:pPr>
            <a:r>
              <a:rPr lang="en-US" sz="4000" b="0" i="0" u="none" strike="noStrike" kern="1200" dirty="0">
                <a:solidFill>
                  <a:schemeClr val="tx2">
                    <a:lumMod val="65000"/>
                    <a:lumOff val="35000"/>
                  </a:schemeClr>
                </a:solidFill>
                <a:effectLst/>
                <a:latin typeface="Metropolis" panose="00000500000000000000" pitchFamily="50" charset="0"/>
                <a:ea typeface="+mn-ea"/>
                <a:cs typeface="+mn-cs"/>
              </a:rPr>
              <a:t>When you’re operating in a multi-cloud environment, your IT teams needs to manage cost, resource utilization, compliance, and ongoing operations across every cloud your organization uses. </a:t>
            </a:r>
          </a:p>
          <a:p>
            <a:pPr marL="457200" marR="0" lvl="0" indent="-457200" algn="l" defTabSz="914400" rtl="0" eaLnBrk="1" fontAlgn="auto" latinLnBrk="0" hangingPunct="1">
              <a:lnSpc>
                <a:spcPct val="120000"/>
              </a:lnSpc>
              <a:spcBef>
                <a:spcPts val="0"/>
              </a:spcBef>
              <a:spcAft>
                <a:spcPts val="0"/>
              </a:spcAft>
              <a:buClrTx/>
              <a:buSzTx/>
              <a:buFont typeface="Wingdings" pitchFamily="2" charset="2"/>
              <a:buChar char="§"/>
              <a:tabLst/>
              <a:defRPr/>
            </a:pPr>
            <a:r>
              <a:rPr lang="en-US" sz="4000" b="0" i="0" u="none" strike="noStrike" kern="1200" dirty="0">
                <a:solidFill>
                  <a:schemeClr val="tx2">
                    <a:lumMod val="65000"/>
                    <a:lumOff val="35000"/>
                  </a:schemeClr>
                </a:solidFill>
                <a:effectLst/>
                <a:latin typeface="Metropolis" panose="00000500000000000000" pitchFamily="50" charset="0"/>
                <a:ea typeface="+mn-ea"/>
                <a:cs typeface="+mn-cs"/>
              </a:rPr>
              <a:t>VMware enables consistent, highly automated operations on inconsistent multi-cloud infrastructure, </a:t>
            </a:r>
            <a:r>
              <a:rPr lang="en-US" sz="4000" kern="1200" dirty="0">
                <a:solidFill>
                  <a:schemeClr val="tx1"/>
                </a:solidFill>
                <a:effectLst/>
                <a:latin typeface="Metropolis" panose="00000500000000000000" pitchFamily="50" charset="0"/>
                <a:ea typeface="+mn-ea"/>
                <a:cs typeface="+mn-cs"/>
              </a:rPr>
              <a:t>providing centralized visibility and simplifying your operational burden, while breaking down silos between on-prem and cloud operations teams. </a:t>
            </a:r>
          </a:p>
          <a:p>
            <a:pPr marL="457200" marR="0" lvl="0" indent="-457200" algn="l" defTabSz="914400" rtl="0" eaLnBrk="1" fontAlgn="auto" latinLnBrk="0" hangingPunct="1">
              <a:lnSpc>
                <a:spcPct val="120000"/>
              </a:lnSpc>
              <a:spcBef>
                <a:spcPts val="0"/>
              </a:spcBef>
              <a:spcAft>
                <a:spcPts val="0"/>
              </a:spcAft>
              <a:buClrTx/>
              <a:buSzTx/>
              <a:buFont typeface="Wingdings" pitchFamily="2" charset="2"/>
              <a:buChar char="§"/>
              <a:tabLst/>
              <a:defRPr/>
            </a:pPr>
            <a:endParaRPr lang="en-US" sz="3200" i="1" kern="1200" dirty="0">
              <a:solidFill>
                <a:schemeClr val="tx2">
                  <a:lumMod val="65000"/>
                  <a:lumOff val="35000"/>
                </a:schemeClr>
              </a:solidFill>
              <a:effectLst/>
              <a:latin typeface="Metropolis" panose="00000500000000000000" pitchFamily="50" charset="0"/>
              <a:ea typeface="+mn-ea"/>
              <a:cs typeface="+mn-cs"/>
            </a:endParaRPr>
          </a:p>
          <a:p>
            <a:endParaRPr lang="en-US" i="1" dirty="0"/>
          </a:p>
          <a:p>
            <a:pPr algn="l">
              <a:spcAft>
                <a:spcPts val="600"/>
              </a:spcAft>
            </a:pPr>
            <a:endParaRPr lang="en-US" sz="1200" dirty="0"/>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6</a:t>
            </a:fld>
            <a:endParaRPr lang="en-US" dirty="0"/>
          </a:p>
        </p:txBody>
      </p:sp>
    </p:spTree>
    <p:extLst>
      <p:ext uri="{BB962C8B-B14F-4D97-AF65-F5344CB8AC3E}">
        <p14:creationId xmlns:p14="http://schemas.microsoft.com/office/powerpoint/2010/main" val="296045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effectLst/>
                <a:latin typeface="Metropolis" panose="00000500000000000000" pitchFamily="50" charset="0"/>
                <a:ea typeface="+mn-ea"/>
                <a:cs typeface="+mn-cs"/>
              </a:rPr>
              <a:t>Another major challenge is connecting and safeguarding all your apps and data.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t>It’s become more important than ever to distribute network capacity and scale security to meet sudden changes in demand.</a:t>
            </a:r>
            <a:r>
              <a:rPr lang="en-US" sz="1200" kern="1200" dirty="0">
                <a:effectLst/>
                <a:latin typeface="Metropolis" panose="00000500000000000000" pitchFamily="50" charset="0"/>
                <a:ea typeface="+mn-ea"/>
                <a:cs typeface="+mn-cs"/>
              </a:rPr>
              <a:t>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effectLst/>
                <a:latin typeface="Metropolis" panose="00000500000000000000" pitchFamily="50" charset="0"/>
                <a:ea typeface="+mn-ea"/>
                <a:cs typeface="+mn-cs"/>
              </a:rPr>
              <a:t>Organizations today struggle with the fact that apps and data are no longer restricted to a single environment. As a result, having 3 different networking models—one for WAN/edge, one for cloud, and one for the data center, no longer works. Siloed networking tied to hardware is a bottleneck instead of a business enabler.</a:t>
            </a: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What's needed is a software-defined networking layer that provides consistent connectivity, policy management and automation everywhere your apps and data reside. </a:t>
            </a:r>
          </a:p>
          <a:p>
            <a:pPr marL="171450" indent="-171450">
              <a:buFont typeface="Arial" panose="020B0604020202020204" pitchFamily="34" charset="0"/>
              <a:buChar char="•"/>
            </a:pPr>
            <a:r>
              <a:rPr lang="en-US" sz="1200" kern="1200" dirty="0">
                <a:effectLst/>
              </a:rPr>
              <a:t>It needs to work on bare metal, with VMs and containers, at WAN and edge locations, and all public cloud environments. </a:t>
            </a:r>
          </a:p>
          <a:p>
            <a:pPr marL="171450" indent="-171450">
              <a:buFont typeface="Arial" panose="020B0604020202020204" pitchFamily="34" charset="0"/>
              <a:buChar char="•"/>
            </a:pPr>
            <a:r>
              <a:rPr lang="en-US" sz="1200" kern="1200" dirty="0">
                <a:effectLst/>
              </a:rPr>
              <a:t>It must enable more secure remote access so employees can continue business activities from anywhere.</a:t>
            </a:r>
            <a:endParaRPr lang="en-US" dirty="0"/>
          </a:p>
          <a:p>
            <a:endParaRPr lang="en-US" dirty="0"/>
          </a:p>
          <a:p>
            <a:r>
              <a:rPr lang="en-US" i="1" dirty="0"/>
              <a:t>[click to build]</a:t>
            </a: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We call this the </a:t>
            </a:r>
            <a:r>
              <a:rPr lang="en-US" sz="1200" b="1" kern="1200" dirty="0">
                <a:effectLst/>
                <a:latin typeface="Metropolis" panose="00000500000000000000" pitchFamily="50" charset="0"/>
                <a:ea typeface="+mn-ea"/>
                <a:cs typeface="+mn-cs"/>
              </a:rPr>
              <a:t>Virtual Cloud Network</a:t>
            </a:r>
            <a:r>
              <a:rPr lang="en-US" sz="1200" b="0" kern="1200" dirty="0">
                <a:effectLst/>
                <a:latin typeface="Metropolis" panose="00000500000000000000" pitchFamily="50" charset="0"/>
                <a:ea typeface="+mn-ea"/>
                <a:cs typeface="+mn-cs"/>
              </a:rPr>
              <a:t> and it’s </a:t>
            </a:r>
            <a:r>
              <a:rPr lang="en-US" sz="1200" kern="1200" dirty="0">
                <a:effectLst/>
                <a:latin typeface="Metropolis" panose="00000500000000000000" pitchFamily="50" charset="0"/>
                <a:ea typeface="+mn-ea"/>
                <a:cs typeface="+mn-cs"/>
              </a:rPr>
              <a:t>powered by the VMware NSX family of networking technologies. </a:t>
            </a: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It delivers consistent end-to-end networking, fully defined and managed in software, that's programmable, automated, and intrinsically more secure than hardware-defined networks.</a:t>
            </a:r>
          </a:p>
          <a:p>
            <a:pPr marL="171450" indent="-171450">
              <a:buFont typeface="Wingdings" panose="05000000000000000000" pitchFamily="2" charset="2"/>
              <a:buChar char="§"/>
            </a:pPr>
            <a:endParaRPr lang="en-US" sz="1200" i="1" kern="1200" dirty="0">
              <a:effectLst/>
              <a:latin typeface="Metropolis" panose="00000500000000000000" pitchFamily="50" charset="0"/>
              <a:ea typeface="+mn-ea"/>
              <a:cs typeface="+mn-cs"/>
            </a:endParaRPr>
          </a:p>
          <a:p>
            <a:pPr marL="0" indent="0">
              <a:buFont typeface="Wingdings" panose="05000000000000000000" pitchFamily="2" charset="2"/>
              <a:buNone/>
            </a:pPr>
            <a:r>
              <a:rPr lang="en-US" sz="1200" i="1" kern="1200" dirty="0">
                <a:effectLst/>
                <a:latin typeface="Metropolis" panose="00000500000000000000" pitchFamily="50" charset="0"/>
                <a:ea typeface="+mn-ea"/>
                <a:cs typeface="+mn-cs"/>
              </a:rPr>
              <a:t>[click to build]</a:t>
            </a: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It not only supports today's environments, but emerging innovations like 5G. </a:t>
            </a:r>
          </a:p>
        </p:txBody>
      </p:sp>
      <p:sp>
        <p:nvSpPr>
          <p:cNvPr id="4" name="Slide Number Placeholder 3"/>
          <p:cNvSpPr>
            <a:spLocks noGrp="1"/>
          </p:cNvSpPr>
          <p:nvPr>
            <p:ph type="sldNum" sz="quarter" idx="5"/>
          </p:nvPr>
        </p:nvSpPr>
        <p:spPr/>
        <p:txBody>
          <a:bodyPr/>
          <a:lstStyle/>
          <a:p>
            <a:fld id="{9F4FBC3A-A12C-40F9-BB8D-BC30C7901396}" type="slidenum">
              <a:rPr lang="en-US" smtClean="0"/>
              <a:pPr/>
              <a:t>7</a:t>
            </a:fld>
            <a:endParaRPr lang="en-US" dirty="0"/>
          </a:p>
        </p:txBody>
      </p:sp>
    </p:spTree>
    <p:extLst>
      <p:ext uri="{BB962C8B-B14F-4D97-AF65-F5344CB8AC3E}">
        <p14:creationId xmlns:p14="http://schemas.microsoft.com/office/powerpoint/2010/main" val="196057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609600"/>
            <a:ext cx="5280025" cy="29718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spcBef>
                <a:spcPts val="0"/>
              </a:spcBef>
              <a:spcAft>
                <a:spcPts val="0"/>
              </a:spcAft>
              <a:buClrTx/>
              <a:buSzTx/>
              <a:buFontTx/>
              <a:buNone/>
              <a:tabLst/>
              <a:defRPr/>
            </a:pPr>
            <a:r>
              <a:rPr lang="en-US" sz="1200" kern="1200" dirty="0">
                <a:effectLst/>
                <a:latin typeface="Metropolis" panose="00000500000000000000" pitchFamily="50" charset="0"/>
                <a:ea typeface="+mn-ea"/>
                <a:cs typeface="+mn-cs"/>
              </a:rPr>
              <a:t>Now let’s talk about how your employees can be productive wherever they need to work, with continuous, highly secure access to applications from a wide range of devices. </a:t>
            </a:r>
          </a:p>
          <a:p>
            <a:pPr marL="171450" lvl="0" indent="-171450">
              <a:buFont typeface="Arial" panose="020B0604020202020204" pitchFamily="34" charset="0"/>
              <a:buChar char="•"/>
            </a:pPr>
            <a:r>
              <a:rPr lang="en-US" sz="1200" kern="1200" dirty="0">
                <a:effectLst/>
                <a:latin typeface="Metropolis" panose="00000500000000000000" pitchFamily="50" charset="0"/>
                <a:ea typeface="+mn-ea"/>
                <a:cs typeface="+mn-cs"/>
              </a:rPr>
              <a:t>VMware Workspace ONE enables highly productive remote working </a:t>
            </a:r>
            <a:r>
              <a:rPr lang="en-US" sz="1200" kern="1200" dirty="0">
                <a:solidFill>
                  <a:schemeClr val="tx1"/>
                </a:solidFill>
                <a:effectLst/>
                <a:latin typeface="Metropolis" panose="00000500000000000000" pitchFamily="50" charset="0"/>
                <a:ea typeface="+mn-ea"/>
                <a:cs typeface="+mn-cs"/>
              </a:rPr>
              <a:t>on the devices your employees choose. </a:t>
            </a:r>
          </a:p>
          <a:p>
            <a:pPr marL="171450" lvl="0" indent="-171450">
              <a:buFont typeface="Arial" panose="020B0604020202020204" pitchFamily="34" charset="0"/>
              <a:buChar char="•"/>
            </a:pPr>
            <a:r>
              <a:rPr lang="en-US" sz="1200" kern="1200" dirty="0">
                <a:effectLst/>
                <a:latin typeface="Metropolis" panose="00000500000000000000" pitchFamily="50" charset="0"/>
                <a:ea typeface="+mn-ea"/>
                <a:cs typeface="+mn-cs"/>
              </a:rPr>
              <a:t>Digital workspaces transform the end user experience while greatly simplifying and automating IT’s management burden. </a:t>
            </a: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They take the friction out of app delivery and promote user choice and flexibility while improving security. </a:t>
            </a: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Workspace ONE unifies and automates the management of all your end user environments (mobile phones, laptops, physical desktops, virtual desktops, and all the related applications) into a single solution. </a:t>
            </a:r>
          </a:p>
          <a:p>
            <a:pPr marL="171450" indent="-171450">
              <a:buFont typeface="Arial" panose="020B0604020202020204" pitchFamily="34" charset="0"/>
              <a:buChar char="•"/>
            </a:pPr>
            <a:r>
              <a:rPr lang="en-US" dirty="0"/>
              <a:t>It integrates access control, application management and multi-platform endpoint management into a single platform available as a cloud service or on-premises deployment.</a:t>
            </a:r>
          </a:p>
          <a:p>
            <a:pPr marL="171450" indent="-171450">
              <a:buFont typeface="Arial" panose="020B0604020202020204" pitchFamily="34" charset="0"/>
              <a:buChar char="•"/>
            </a:pPr>
            <a:r>
              <a:rPr lang="en-US" dirty="0"/>
              <a:t>A Zero Trust access control model helps ensure that employees can safely use any application, whether they run in the cloud or the data center.</a:t>
            </a:r>
            <a:endParaRPr lang="en-US" sz="1200" kern="1200" dirty="0">
              <a:effectLst/>
            </a:endParaRPr>
          </a:p>
          <a:p>
            <a:pPr marL="171450" indent="-171450">
              <a:buFont typeface="Arial" panose="020B0604020202020204" pitchFamily="34" charset="0"/>
              <a:buChar char="•"/>
            </a:pPr>
            <a:r>
              <a:rPr lang="en-US" sz="1200" kern="1200" dirty="0">
                <a:effectLst/>
                <a:latin typeface="Metropolis" panose="00000500000000000000" pitchFamily="50" charset="0"/>
                <a:ea typeface="+mn-ea"/>
                <a:cs typeface="+mn-cs"/>
              </a:rPr>
              <a:t>The addition of VMware Carbon Black Cloud </a:t>
            </a:r>
            <a:r>
              <a:rPr lang="en-US" dirty="0"/>
              <a:t>delivers predictive and automated endpoint security, furthering your ability to support an agile remote workforce.</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8</a:t>
            </a:fld>
            <a:endParaRPr lang="en-US" dirty="0"/>
          </a:p>
        </p:txBody>
      </p:sp>
    </p:spTree>
    <p:extLst>
      <p:ext uri="{BB962C8B-B14F-4D97-AF65-F5344CB8AC3E}">
        <p14:creationId xmlns:p14="http://schemas.microsoft.com/office/powerpoint/2010/main" val="71765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633413"/>
            <a:ext cx="5280025" cy="2971800"/>
          </a:xfrm>
        </p:spPr>
      </p:sp>
      <p:sp>
        <p:nvSpPr>
          <p:cNvPr id="3" name="Notes Placeholder 2"/>
          <p:cNvSpPr>
            <a:spLocks noGrp="1"/>
          </p:cNvSpPr>
          <p:nvPr>
            <p:ph type="body" idx="1"/>
          </p:nvPr>
        </p:nvSpPr>
        <p:spPr/>
        <p:txBody>
          <a:bodyPr>
            <a:noAutofit/>
          </a:bodyPr>
          <a:lstStyle/>
          <a:p>
            <a:pPr marL="171450" indent="-171450">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We’ve touched on security in the previous slides, but let's talk about our overall vision here. </a:t>
            </a:r>
          </a:p>
          <a:p>
            <a:pPr marL="171450" indent="-171450">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Today's approach to security is too complex and relies on too many products. </a:t>
            </a:r>
          </a:p>
          <a:p>
            <a:pPr marL="171450" indent="-171450">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Our average customer deploys 70-100 security products, each with its own management console and many with their own agents. </a:t>
            </a:r>
          </a:p>
          <a:p>
            <a:pPr marL="171450" indent="-171450">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Most are focused on blocking threats at the perimeter, without understanding context. They don’t know enough about the applications or the infrastructure. </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etropolis" panose="00000500000000000000" pitchFamily="50" charset="0"/>
                <a:ea typeface="+mn-ea"/>
                <a:cs typeface="+mn-cs"/>
              </a:rPr>
              <a:t>The virtualization layer sits in the ideal place to have deep visibility into apps, data and endpoints, while being very hard to compromise from within an app or operating system process. </a:t>
            </a:r>
          </a:p>
          <a:p>
            <a:pPr marL="171450" indent="-171450" algn="l" defTabSz="914400" rtl="0" eaLnBrk="1" latinLnBrk="0" hangingPunct="1">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VMware leverages this to help you implement a "zero trust" security model across all environments, and greatly reduce your attack surface with far fewer products. </a:t>
            </a:r>
          </a:p>
          <a:p>
            <a:pPr marL="171450" indent="-171450" algn="l" defTabSz="914400" rtl="0" eaLnBrk="1" latinLnBrk="0" hangingPunct="1">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Combining this with the real-time threat data from VMware Carbon Black Cloud, and the security capabilities of NSX, you can have a new level of protection for data center workloads, endpoints, and public cloud environments—with much lower operating burden.</a:t>
            </a:r>
          </a:p>
          <a:p>
            <a:pPr marL="171450" indent="-171450" algn="l" defTabSz="914400" rtl="0" eaLnBrk="1" latinLnBrk="0" hangingPunct="1">
              <a:buFont typeface="Arial" panose="020B0604020202020204" pitchFamily="34" charset="0"/>
              <a:buChar char="•"/>
            </a:pPr>
            <a:r>
              <a:rPr lang="en-US" sz="1000" dirty="0"/>
              <a:t>You can protect remote workforces against cyber attacks without any additional infrastructure, by leveraging the resources you already have.</a:t>
            </a:r>
            <a:endParaRPr lang="en-US" sz="1000" kern="1200" dirty="0">
              <a:solidFill>
                <a:schemeClr val="tx1"/>
              </a:solidFill>
              <a:effectLst/>
              <a:latin typeface="Metropolis" panose="00000500000000000000" pitchFamily="50" charset="0"/>
              <a:ea typeface="+mn-ea"/>
              <a:cs typeface="+mn-cs"/>
            </a:endParaRPr>
          </a:p>
          <a:p>
            <a:pPr marL="171450" indent="-171450" algn="l" defTabSz="914400" rtl="0" eaLnBrk="1" latinLnBrk="0" hangingPunct="1">
              <a:buFont typeface="Arial" panose="020B0604020202020204" pitchFamily="34" charset="0"/>
              <a:buChar char="•"/>
            </a:pPr>
            <a:r>
              <a:rPr lang="en-US" sz="1000" kern="1200" dirty="0">
                <a:solidFill>
                  <a:schemeClr val="tx1"/>
                </a:solidFill>
                <a:effectLst/>
                <a:latin typeface="Metropolis" panose="00000500000000000000" pitchFamily="50" charset="0"/>
                <a:ea typeface="+mn-ea"/>
                <a:cs typeface="+mn-cs"/>
              </a:rPr>
              <a:t>You have visibility into network traffic and understanding of app behavior to see and stop progressive lateral infiltrations.</a:t>
            </a:r>
          </a:p>
          <a:p>
            <a:pPr marL="171450" indent="-171450" algn="l" defTabSz="914400" rtl="0" eaLnBrk="1" latinLnBrk="0" hangingPunct="1">
              <a:buFont typeface="Arial" panose="020B0604020202020204" pitchFamily="34" charset="0"/>
              <a:buChar char="•"/>
            </a:pPr>
            <a:r>
              <a:rPr lang="en-US" sz="1000" dirty="0"/>
              <a:t>And we’ve centralized the analytics, so teams can share information in integrated workflows and zero in on threats and vulnerabilities. Security becomes a team sport across </a:t>
            </a:r>
            <a:r>
              <a:rPr lang="en-US" sz="1000" dirty="0" err="1"/>
              <a:t>secops</a:t>
            </a:r>
            <a:r>
              <a:rPr lang="en-US" sz="1000" dirty="0"/>
              <a:t> and IT ops.</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endParaRPr lang="en-US" sz="900" kern="1200" dirty="0">
              <a:solidFill>
                <a:schemeClr val="tx1"/>
              </a:solidFill>
              <a:effectLst/>
              <a:latin typeface="Metropolis" panose="00000500000000000000" pitchFamily="50" charset="0"/>
              <a:ea typeface="+mn-ea"/>
              <a:cs typeface="+mn-cs"/>
            </a:endParaRPr>
          </a:p>
          <a:p>
            <a:pPr marR="0" lvl="0" algn="l" defTabSz="914400" rtl="0" eaLnBrk="1" fontAlgn="auto" latinLnBrk="0" hangingPunct="1">
              <a:spcBef>
                <a:spcPts val="0"/>
              </a:spcBef>
              <a:spcAft>
                <a:spcPts val="0"/>
              </a:spcAft>
              <a:buClrTx/>
              <a:buSzTx/>
              <a:tabLst/>
              <a:defRPr/>
            </a:pPr>
            <a:r>
              <a:rPr lang="en-US" sz="900" i="1" kern="1200" dirty="0">
                <a:solidFill>
                  <a:schemeClr val="tx1"/>
                </a:solidFill>
                <a:effectLst/>
                <a:latin typeface="Metropolis" panose="00000500000000000000" pitchFamily="50" charset="0"/>
                <a:ea typeface="+mn-ea"/>
                <a:cs typeface="+mn-cs"/>
              </a:rPr>
              <a:t>[Optional drill-down talking points]</a:t>
            </a:r>
          </a:p>
          <a:p>
            <a:pPr marL="171450" indent="-171450">
              <a:buFont typeface="Arial" panose="020B0604020202020204" pitchFamily="34" charset="0"/>
              <a:buChar char="•"/>
            </a:pPr>
            <a:r>
              <a:rPr lang="en-US" sz="900" i="1" kern="1200" dirty="0">
                <a:solidFill>
                  <a:schemeClr val="tx1"/>
                </a:solidFill>
                <a:effectLst/>
                <a:latin typeface="Metropolis" panose="00000500000000000000" pitchFamily="50" charset="0"/>
                <a:ea typeface="+mn-ea"/>
                <a:cs typeface="+mn-cs"/>
              </a:rPr>
              <a:t>[Network / Infrastructure]</a:t>
            </a:r>
          </a:p>
          <a:p>
            <a:pPr marL="628650" lvl="1" indent="-171450">
              <a:buFont typeface="Courier New" panose="02070309020205020404" pitchFamily="49" charset="0"/>
              <a:buChar char="o"/>
            </a:pPr>
            <a:r>
              <a:rPr lang="en-US" sz="900" kern="1200" dirty="0">
                <a:solidFill>
                  <a:schemeClr val="tx1"/>
                </a:solidFill>
                <a:effectLst/>
                <a:latin typeface="Metropolis" panose="00000500000000000000" pitchFamily="50" charset="0"/>
                <a:ea typeface="+mn-ea"/>
                <a:cs typeface="+mn-cs"/>
              </a:rPr>
              <a:t>Compartmentalize the network and control traffic through micro-segmentation, access, and traffic inspection</a:t>
            </a:r>
            <a:endParaRPr lang="en-US" sz="900" i="1" kern="1200" dirty="0">
              <a:solidFill>
                <a:schemeClr val="tx1"/>
              </a:solidFill>
              <a:effectLst/>
              <a:latin typeface="Metropolis" panose="00000500000000000000" pitchFamily="50" charset="0"/>
              <a:ea typeface="+mn-ea"/>
              <a:cs typeface="+mn-cs"/>
            </a:endParaRPr>
          </a:p>
          <a:p>
            <a:pPr marL="171450" indent="-171450">
              <a:buFont typeface="Arial" panose="020B0604020202020204" pitchFamily="34" charset="0"/>
              <a:buChar char="•"/>
            </a:pPr>
            <a:r>
              <a:rPr lang="en-US" sz="900" i="1" kern="1200" dirty="0">
                <a:solidFill>
                  <a:schemeClr val="tx1"/>
                </a:solidFill>
                <a:effectLst/>
                <a:latin typeface="Metropolis" panose="00000500000000000000" pitchFamily="50" charset="0"/>
                <a:ea typeface="+mn-ea"/>
                <a:cs typeface="+mn-cs"/>
              </a:rPr>
              <a:t>[Cloud / IaaS]</a:t>
            </a:r>
          </a:p>
          <a:p>
            <a:pPr marL="628650" lvl="1" indent="-171450">
              <a:buFont typeface="Courier New" panose="02070309020205020404" pitchFamily="49" charset="0"/>
              <a:buChar char="o"/>
              <a:defRPr/>
            </a:pPr>
            <a:r>
              <a:rPr lang="en-US" sz="900" kern="1200" dirty="0">
                <a:solidFill>
                  <a:schemeClr val="tx1"/>
                </a:solidFill>
                <a:effectLst/>
                <a:latin typeface="Metropolis" panose="00000500000000000000" pitchFamily="50" charset="0"/>
                <a:ea typeface="+mn-ea"/>
                <a:cs typeface="+mn-cs"/>
              </a:rPr>
              <a:t>Monitor and analyze the configuration of the public cloud infrastructure that you're leveraging</a:t>
            </a:r>
            <a:endParaRPr lang="en-US" sz="900" i="1" kern="1200" dirty="0">
              <a:solidFill>
                <a:schemeClr val="tx1"/>
              </a:solidFill>
              <a:effectLst/>
              <a:latin typeface="Metropolis" panose="00000500000000000000" pitchFamily="50" charset="0"/>
              <a:ea typeface="+mn-ea"/>
              <a:cs typeface="+mn-cs"/>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900" i="1" kern="1200" dirty="0">
                <a:solidFill>
                  <a:schemeClr val="tx1"/>
                </a:solidFill>
                <a:effectLst/>
                <a:latin typeface="Metropolis" panose="00000500000000000000" pitchFamily="50" charset="0"/>
                <a:ea typeface="+mn-ea"/>
                <a:cs typeface="+mn-cs"/>
              </a:rPr>
              <a:t>[Workload / Apps]</a:t>
            </a:r>
          </a:p>
          <a:p>
            <a:pPr marL="628650" lvl="1" indent="-171450">
              <a:buFont typeface="Courier New" panose="02070309020205020404" pitchFamily="49" charset="0"/>
              <a:buChar char="o"/>
              <a:defRPr/>
            </a:pPr>
            <a:r>
              <a:rPr lang="en-US" sz="900" kern="1200" dirty="0">
                <a:solidFill>
                  <a:schemeClr val="tx1"/>
                </a:solidFill>
                <a:effectLst/>
                <a:latin typeface="Metropolis" panose="00000500000000000000" pitchFamily="50" charset="0"/>
                <a:ea typeface="+mn-ea"/>
                <a:cs typeface="+mn-cs"/>
              </a:rPr>
              <a:t>Our technology enables you to wrap security as close as possible to each of your apps and workloads, ensuring that the app is doing only what it should be doing.</a:t>
            </a:r>
            <a:endParaRPr lang="en-US" sz="900" b="1" kern="1200" dirty="0">
              <a:solidFill>
                <a:schemeClr val="tx1"/>
              </a:solidFill>
              <a:effectLst/>
              <a:latin typeface="Metropolis" panose="00000500000000000000" pitchFamily="50" charset="0"/>
              <a:ea typeface="+mn-ea"/>
              <a:cs typeface="+mn-cs"/>
            </a:endParaRPr>
          </a:p>
          <a:p>
            <a:pPr marL="628650" lvl="1" indent="-171450">
              <a:buFont typeface="Courier New" panose="02070309020205020404" pitchFamily="49" charset="0"/>
              <a:buChar char="o"/>
            </a:pPr>
            <a:r>
              <a:rPr lang="en-US" sz="900" kern="1200" dirty="0">
                <a:solidFill>
                  <a:schemeClr val="tx1"/>
                </a:solidFill>
                <a:effectLst/>
                <a:latin typeface="Metropolis" panose="00000500000000000000" pitchFamily="50" charset="0"/>
                <a:ea typeface="+mn-ea"/>
                <a:cs typeface="+mn-cs"/>
              </a:rPr>
              <a:t>You can learn an app’s known good behavior in terms of how it interacts with the processor, memory, storage, data and the network, and then you can automate actions based on behavioral anomalies. </a:t>
            </a:r>
          </a:p>
          <a:p>
            <a:pPr marL="628650" lvl="1" indent="-171450">
              <a:buFont typeface="Courier New" panose="02070309020205020404" pitchFamily="49" charset="0"/>
              <a:buChar char="o"/>
            </a:pPr>
            <a:r>
              <a:rPr lang="en-US" sz="900" kern="1200" dirty="0">
                <a:solidFill>
                  <a:schemeClr val="tx1"/>
                </a:solidFill>
                <a:effectLst/>
                <a:latin typeface="Metropolis" panose="00000500000000000000" pitchFamily="50" charset="0"/>
                <a:ea typeface="+mn-ea"/>
                <a:cs typeface="+mn-cs"/>
              </a:rPr>
              <a:t>This capability enables you to detect a zero-day threat, for example, before a malware signature even exists.</a:t>
            </a:r>
            <a:endParaRPr lang="en-US" sz="900" i="1" kern="1200" dirty="0">
              <a:solidFill>
                <a:schemeClr val="tx1"/>
              </a:solidFill>
              <a:effectLst/>
              <a:latin typeface="Metropolis" panose="00000500000000000000" pitchFamily="50" charset="0"/>
              <a:ea typeface="+mn-ea"/>
              <a:cs typeface="+mn-cs"/>
            </a:endParaRPr>
          </a:p>
          <a:p>
            <a:pPr marL="171450" indent="-171450" algn="l" defTabSz="914400" rtl="0" eaLnBrk="1" latinLnBrk="0" hangingPunct="1">
              <a:buFont typeface="Arial" panose="020B0604020202020204" pitchFamily="34" charset="0"/>
              <a:buChar char="•"/>
            </a:pPr>
            <a:r>
              <a:rPr lang="en-US" sz="900" i="1" kern="1200" dirty="0">
                <a:solidFill>
                  <a:schemeClr val="tx1"/>
                </a:solidFill>
                <a:effectLst/>
                <a:latin typeface="Metropolis" panose="00000500000000000000" pitchFamily="50" charset="0"/>
                <a:ea typeface="+mn-ea"/>
                <a:cs typeface="+mn-cs"/>
              </a:rPr>
              <a:t>[Endpoint / Devices and Identity / Users]</a:t>
            </a:r>
          </a:p>
          <a:p>
            <a:pPr marL="628650" lvl="1" indent="-171450">
              <a:buFont typeface="Courier New" panose="02070309020205020404" pitchFamily="49" charset="0"/>
              <a:buChar char="o"/>
            </a:pPr>
            <a:r>
              <a:rPr lang="en-US" sz="900" kern="1200" dirty="0">
                <a:solidFill>
                  <a:schemeClr val="tx1"/>
                </a:solidFill>
                <a:effectLst/>
                <a:latin typeface="Metropolis" panose="00000500000000000000" pitchFamily="50" charset="0"/>
                <a:ea typeface="+mn-ea"/>
                <a:cs typeface="+mn-cs"/>
              </a:rPr>
              <a:t>Harden the posture of the device and factor in the level of authenticity of the user connecting to it.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2690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ustomXml" Target="../ink/ink3.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s://www.vmware.com/content/dam/brand/photography-only/power-point-assets/ppt-fonts/Metropolis-Light-Regular-font.zip" TargetMode="External"/><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6782F443-93A0-4919-89E7-37E501919603}"/>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2" name="Freeform: Shape 41">
            <a:extLst>
              <a:ext uri="{FF2B5EF4-FFF2-40B4-BE49-F238E27FC236}">
                <a16:creationId xmlns:a16="http://schemas.microsoft.com/office/drawing/2014/main" id="{72DCDC53-603A-40A5-A8CC-0073D40D11EF}"/>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1143">
                <a:schemeClr val="bg1">
                  <a:alpha val="0"/>
                </a:schemeClr>
              </a:gs>
              <a:gs pos="14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67279"/>
            <a:ext cx="5116452" cy="416403"/>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dirty="0"/>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6"/>
            <a:ext cx="3657600" cy="267221"/>
          </a:xfrm>
        </p:spPr>
        <p:txBody>
          <a:bodyPr/>
          <a:lstStyle>
            <a:lvl1pPr algn="l">
              <a:buNone/>
              <a:defRPr sz="1200">
                <a:solidFill>
                  <a:schemeClr val="tx2"/>
                </a:solidFill>
              </a:defRPr>
            </a:lvl1pPr>
          </a:lstStyle>
          <a:p>
            <a:pPr lvl="0"/>
            <a:r>
              <a:rPr lang="en-US" dirty="0"/>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28540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 Aqu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3782B963-3DE7-4086-92ED-CD92BCC38428}"/>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Freeform: Shape 28">
            <a:extLst>
              <a:ext uri="{FF2B5EF4-FFF2-40B4-BE49-F238E27FC236}">
                <a16:creationId xmlns:a16="http://schemas.microsoft.com/office/drawing/2014/main" id="{B634BC28-ECEA-4006-A436-B22F54417FE9}"/>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alpha val="40000"/>
                </a:schemeClr>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8" name="Freeform: Shape 27">
            <a:extLst>
              <a:ext uri="{FF2B5EF4-FFF2-40B4-BE49-F238E27FC236}">
                <a16:creationId xmlns:a16="http://schemas.microsoft.com/office/drawing/2014/main" id="{046FCD12-70AD-43E4-97A5-E350476D993C}"/>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5" name="TextBox 14">
            <a:extLst>
              <a:ext uri="{FF2B5EF4-FFF2-40B4-BE49-F238E27FC236}">
                <a16:creationId xmlns:a16="http://schemas.microsoft.com/office/drawing/2014/main" id="{7EAC21F4-620C-4207-A01D-C082619C707B}"/>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8" name="Subtitle 2">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grpSp>
        <p:nvGrpSpPr>
          <p:cNvPr id="19" name="Group 18">
            <a:extLst>
              <a:ext uri="{FF2B5EF4-FFF2-40B4-BE49-F238E27FC236}">
                <a16:creationId xmlns:a16="http://schemas.microsoft.com/office/drawing/2014/main" id="{CD0EECB4-F8FF-42F6-B913-97C4F2956537}"/>
              </a:ext>
            </a:extLst>
          </p:cNvPr>
          <p:cNvGrpSpPr/>
          <p:nvPr userDrawn="1"/>
        </p:nvGrpSpPr>
        <p:grpSpPr>
          <a:xfrm>
            <a:off x="608012" y="6445106"/>
            <a:ext cx="1184397" cy="186690"/>
            <a:chOff x="863272" y="6563918"/>
            <a:chExt cx="861082" cy="135727"/>
          </a:xfrm>
          <a:solidFill>
            <a:schemeClr val="bg1"/>
          </a:solidFill>
        </p:grpSpPr>
        <p:sp>
          <p:nvSpPr>
            <p:cNvPr id="20" name="Freeform 6">
              <a:extLst>
                <a:ext uri="{FF2B5EF4-FFF2-40B4-BE49-F238E27FC236}">
                  <a16:creationId xmlns:a16="http://schemas.microsoft.com/office/drawing/2014/main" id="{A2743E06-9EDE-42AB-954B-24AD2E0EDE3D}"/>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7">
              <a:extLst>
                <a:ext uri="{FF2B5EF4-FFF2-40B4-BE49-F238E27FC236}">
                  <a16:creationId xmlns:a16="http://schemas.microsoft.com/office/drawing/2014/main" id="{F727B63B-9DDF-4464-B305-91E2F1F53A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8">
              <a:extLst>
                <a:ext uri="{FF2B5EF4-FFF2-40B4-BE49-F238E27FC236}">
                  <a16:creationId xmlns:a16="http://schemas.microsoft.com/office/drawing/2014/main" id="{BE99358C-EF1D-4887-8E23-C6B6EFECC05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9">
              <a:extLst>
                <a:ext uri="{FF2B5EF4-FFF2-40B4-BE49-F238E27FC236}">
                  <a16:creationId xmlns:a16="http://schemas.microsoft.com/office/drawing/2014/main" id="{AB115210-A643-4048-8CE2-AE858AA6D28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0">
              <a:extLst>
                <a:ext uri="{FF2B5EF4-FFF2-40B4-BE49-F238E27FC236}">
                  <a16:creationId xmlns:a16="http://schemas.microsoft.com/office/drawing/2014/main" id="{DADAB024-3024-4445-96A4-008D5EBBB3F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1">
              <a:extLst>
                <a:ext uri="{FF2B5EF4-FFF2-40B4-BE49-F238E27FC236}">
                  <a16:creationId xmlns:a16="http://schemas.microsoft.com/office/drawing/2014/main" id="{8C49FA45-007B-4A99-BFB8-737C3A292BE4}"/>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6" name="Freeform 12">
              <a:extLst>
                <a:ext uri="{FF2B5EF4-FFF2-40B4-BE49-F238E27FC236}">
                  <a16:creationId xmlns:a16="http://schemas.microsoft.com/office/drawing/2014/main" id="{6AD6968C-6030-4061-9BA9-3E345BE073BA}"/>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7" name="TextBox 26">
            <a:extLst>
              <a:ext uri="{FF2B5EF4-FFF2-40B4-BE49-F238E27FC236}">
                <a16:creationId xmlns:a16="http://schemas.microsoft.com/office/drawing/2014/main" id="{9267F80E-E3AF-43A3-AA96-C701371ACCD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Tree>
    <p:extLst>
      <p:ext uri="{BB962C8B-B14F-4D97-AF65-F5344CB8AC3E}">
        <p14:creationId xmlns:p14="http://schemas.microsoft.com/office/powerpoint/2010/main" val="37038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77AF2AD3-F838-49C6-9DFB-93814BFCCBA6}"/>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Freeform: Shape 28">
            <a:extLst>
              <a:ext uri="{FF2B5EF4-FFF2-40B4-BE49-F238E27FC236}">
                <a16:creationId xmlns:a16="http://schemas.microsoft.com/office/drawing/2014/main" id="{E385DDA8-6A1A-4BC0-A877-A6124E4A0330}"/>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bg1">
                  <a:alpha val="59000"/>
                </a:schemeClr>
              </a:gs>
              <a:gs pos="7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 name="Isosceles Triangle 1">
            <a:extLst>
              <a:ext uri="{FF2B5EF4-FFF2-40B4-BE49-F238E27FC236}">
                <a16:creationId xmlns:a16="http://schemas.microsoft.com/office/drawing/2014/main" id="{B4BC3A27-8DAD-4476-9725-CF11880123D8}"/>
              </a:ext>
            </a:extLst>
          </p:cNvPr>
          <p:cNvSpPr/>
          <p:nvPr userDrawn="1"/>
        </p:nvSpPr>
        <p:spPr>
          <a:xfrm>
            <a:off x="893565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Freeform: Shape 27">
            <a:extLst>
              <a:ext uri="{FF2B5EF4-FFF2-40B4-BE49-F238E27FC236}">
                <a16:creationId xmlns:a16="http://schemas.microsoft.com/office/drawing/2014/main" id="{046FCD12-70AD-43E4-97A5-E350476D993C}"/>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5" name="TextBox 14">
            <a:extLst>
              <a:ext uri="{FF2B5EF4-FFF2-40B4-BE49-F238E27FC236}">
                <a16:creationId xmlns:a16="http://schemas.microsoft.com/office/drawing/2014/main" id="{7EAC21F4-620C-4207-A01D-C082619C707B}"/>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8" name="Subtitle 2">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grpSp>
        <p:nvGrpSpPr>
          <p:cNvPr id="19" name="Group 18">
            <a:extLst>
              <a:ext uri="{FF2B5EF4-FFF2-40B4-BE49-F238E27FC236}">
                <a16:creationId xmlns:a16="http://schemas.microsoft.com/office/drawing/2014/main" id="{CD0EECB4-F8FF-42F6-B913-97C4F2956537}"/>
              </a:ext>
            </a:extLst>
          </p:cNvPr>
          <p:cNvGrpSpPr/>
          <p:nvPr userDrawn="1"/>
        </p:nvGrpSpPr>
        <p:grpSpPr>
          <a:xfrm>
            <a:off x="608012" y="6445106"/>
            <a:ext cx="1184397" cy="186690"/>
            <a:chOff x="863272" y="6563918"/>
            <a:chExt cx="861082" cy="135727"/>
          </a:xfrm>
          <a:solidFill>
            <a:schemeClr val="bg1"/>
          </a:solidFill>
        </p:grpSpPr>
        <p:sp>
          <p:nvSpPr>
            <p:cNvPr id="20" name="Freeform 6">
              <a:extLst>
                <a:ext uri="{FF2B5EF4-FFF2-40B4-BE49-F238E27FC236}">
                  <a16:creationId xmlns:a16="http://schemas.microsoft.com/office/drawing/2014/main" id="{A2743E06-9EDE-42AB-954B-24AD2E0EDE3D}"/>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7">
              <a:extLst>
                <a:ext uri="{FF2B5EF4-FFF2-40B4-BE49-F238E27FC236}">
                  <a16:creationId xmlns:a16="http://schemas.microsoft.com/office/drawing/2014/main" id="{F727B63B-9DDF-4464-B305-91E2F1F53A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8">
              <a:extLst>
                <a:ext uri="{FF2B5EF4-FFF2-40B4-BE49-F238E27FC236}">
                  <a16:creationId xmlns:a16="http://schemas.microsoft.com/office/drawing/2014/main" id="{BE99358C-EF1D-4887-8E23-C6B6EFECC05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9">
              <a:extLst>
                <a:ext uri="{FF2B5EF4-FFF2-40B4-BE49-F238E27FC236}">
                  <a16:creationId xmlns:a16="http://schemas.microsoft.com/office/drawing/2014/main" id="{AB115210-A643-4048-8CE2-AE858AA6D28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0">
              <a:extLst>
                <a:ext uri="{FF2B5EF4-FFF2-40B4-BE49-F238E27FC236}">
                  <a16:creationId xmlns:a16="http://schemas.microsoft.com/office/drawing/2014/main" id="{DADAB024-3024-4445-96A4-008D5EBBB3F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1">
              <a:extLst>
                <a:ext uri="{FF2B5EF4-FFF2-40B4-BE49-F238E27FC236}">
                  <a16:creationId xmlns:a16="http://schemas.microsoft.com/office/drawing/2014/main" id="{8C49FA45-007B-4A99-BFB8-737C3A292BE4}"/>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6" name="Freeform 12">
              <a:extLst>
                <a:ext uri="{FF2B5EF4-FFF2-40B4-BE49-F238E27FC236}">
                  <a16:creationId xmlns:a16="http://schemas.microsoft.com/office/drawing/2014/main" id="{6AD6968C-6030-4061-9BA9-3E345BE073BA}"/>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7" name="TextBox 26">
            <a:extLst>
              <a:ext uri="{FF2B5EF4-FFF2-40B4-BE49-F238E27FC236}">
                <a16:creationId xmlns:a16="http://schemas.microsoft.com/office/drawing/2014/main" id="{9267F80E-E3AF-43A3-AA96-C701371ACCD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Tree>
    <p:extLst>
      <p:ext uri="{BB962C8B-B14F-4D97-AF65-F5344CB8AC3E}">
        <p14:creationId xmlns:p14="http://schemas.microsoft.com/office/powerpoint/2010/main" val="186473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6507" y="-4493128"/>
            <a:ext cx="7499811" cy="13467847"/>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2715" y="-169135"/>
            <a:ext cx="1042026"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94000">
                <a:schemeClr val="bg1"/>
              </a:gs>
              <a:gs pos="26000">
                <a:schemeClr val="accent4"/>
              </a:gs>
              <a:gs pos="76000">
                <a:schemeClr val="bg1">
                  <a:alpha val="91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3151" y="4619335"/>
            <a:ext cx="2740025" cy="1371600"/>
          </a:xfrm>
          <a:noFill/>
        </p:spPr>
        <p:txBody>
          <a:bodyPr anchor="ctr"/>
          <a:lstStyle>
            <a:lvl1pPr algn="ctr">
              <a:defRPr sz="2400" b="1">
                <a:solidFill>
                  <a:srgbClr val="F8981D"/>
                </a:solidFill>
              </a:defRPr>
            </a:lvl1pPr>
          </a:lstStyle>
          <a:p>
            <a:r>
              <a:rPr lang="en-US" dirty="0"/>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dirty="0"/>
              <a:t>Source Name</a:t>
            </a:r>
          </a:p>
        </p:txBody>
      </p:sp>
    </p:spTree>
    <p:extLst>
      <p:ext uri="{BB962C8B-B14F-4D97-AF65-F5344CB8AC3E}">
        <p14:creationId xmlns:p14="http://schemas.microsoft.com/office/powerpoint/2010/main" val="16135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 Plum">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6507" y="-4493128"/>
            <a:ext cx="7499811" cy="13467847"/>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2715" y="-169135"/>
            <a:ext cx="1042026"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rgbClr val="7F35AB">
                  <a:alpha val="94000"/>
                </a:srgbClr>
              </a:gs>
              <a:gs pos="95000">
                <a:schemeClr val="bg1"/>
              </a:gs>
              <a:gs pos="77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3151" y="4619335"/>
            <a:ext cx="2740025" cy="1371600"/>
          </a:xfrm>
          <a:noFill/>
        </p:spPr>
        <p:txBody>
          <a:bodyPr anchor="ctr"/>
          <a:lstStyle>
            <a:lvl1pPr algn="ctr">
              <a:defRPr sz="2400" b="1">
                <a:solidFill>
                  <a:srgbClr val="F8981D"/>
                </a:solidFill>
              </a:defRPr>
            </a:lvl1pPr>
          </a:lstStyle>
          <a:p>
            <a:r>
              <a:rPr lang="en-US" dirty="0"/>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dirty="0"/>
              <a:t>Source Name</a:t>
            </a:r>
          </a:p>
        </p:txBody>
      </p:sp>
    </p:spTree>
    <p:extLst>
      <p:ext uri="{BB962C8B-B14F-4D97-AF65-F5344CB8AC3E}">
        <p14:creationId xmlns:p14="http://schemas.microsoft.com/office/powerpoint/2010/main" val="129451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 Blu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9834265-B4D7-4504-9C1C-C962DD96E4D9}"/>
              </a:ext>
            </a:extLst>
          </p:cNvPr>
          <p:cNvSpPr/>
          <p:nvPr userDrawn="1"/>
        </p:nvSpPr>
        <p:spPr>
          <a:xfrm rot="2700000">
            <a:off x="1156507" y="-4493128"/>
            <a:ext cx="7499811" cy="13467847"/>
          </a:xfrm>
          <a:custGeom>
            <a:avLst/>
            <a:gdLst>
              <a:gd name="connsiteX0" fmla="*/ 0 w 7499811"/>
              <a:gd name="connsiteY0" fmla="*/ 7314868 h 13467847"/>
              <a:gd name="connsiteX1" fmla="*/ 7314868 w 7499811"/>
              <a:gd name="connsiteY1" fmla="*/ 0 h 13467847"/>
              <a:gd name="connsiteX2" fmla="*/ 7499811 w 7499811"/>
              <a:gd name="connsiteY2" fmla="*/ 184942 h 13467847"/>
              <a:gd name="connsiteX3" fmla="*/ 7499811 w 7499811"/>
              <a:gd name="connsiteY3" fmla="*/ 9513150 h 13467847"/>
              <a:gd name="connsiteX4" fmla="*/ 3545114 w 7499811"/>
              <a:gd name="connsiteY4" fmla="*/ 13467847 h 13467847"/>
              <a:gd name="connsiteX5" fmla="*/ 0 w 7499811"/>
              <a:gd name="connsiteY5" fmla="*/ 9922733 h 1346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811" h="13467847">
                <a:moveTo>
                  <a:pt x="0" y="7314868"/>
                </a:moveTo>
                <a:lnTo>
                  <a:pt x="7314868" y="0"/>
                </a:lnTo>
                <a:lnTo>
                  <a:pt x="7499811" y="184942"/>
                </a:lnTo>
                <a:lnTo>
                  <a:pt x="7499811" y="9513150"/>
                </a:lnTo>
                <a:lnTo>
                  <a:pt x="3545114" y="13467847"/>
                </a:lnTo>
                <a:lnTo>
                  <a:pt x="0" y="9922733"/>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4" name="Freeform: Shape 23">
            <a:extLst>
              <a:ext uri="{FF2B5EF4-FFF2-40B4-BE49-F238E27FC236}">
                <a16:creationId xmlns:a16="http://schemas.microsoft.com/office/drawing/2014/main" id="{12F29CAF-76E7-4387-BEA8-66F482EB65A2}"/>
              </a:ext>
            </a:extLst>
          </p:cNvPr>
          <p:cNvSpPr/>
          <p:nvPr userDrawn="1"/>
        </p:nvSpPr>
        <p:spPr>
          <a:xfrm rot="2700000">
            <a:off x="7032715" y="-169135"/>
            <a:ext cx="1042026"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4000">
                <a:schemeClr val="accent3"/>
              </a:gs>
              <a:gs pos="80511">
                <a:schemeClr val="bg1">
                  <a:alpha val="76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
        <p:nvSpPr>
          <p:cNvPr id="41" name="Picture Placeholder 184">
            <a:extLst>
              <a:ext uri="{FF2B5EF4-FFF2-40B4-BE49-F238E27FC236}">
                <a16:creationId xmlns:a16="http://schemas.microsoft.com/office/drawing/2014/main" id="{997DC603-F304-4357-BF7F-19215EB70C59}"/>
              </a:ext>
            </a:extLst>
          </p:cNvPr>
          <p:cNvSpPr>
            <a:spLocks noGrp="1"/>
          </p:cNvSpPr>
          <p:nvPr>
            <p:ph type="pic" sz="quarter" idx="14" hasCustomPrompt="1"/>
          </p:nvPr>
        </p:nvSpPr>
        <p:spPr>
          <a:xfrm>
            <a:off x="8523151" y="4619335"/>
            <a:ext cx="2740025" cy="1371600"/>
          </a:xfrm>
          <a:noFill/>
        </p:spPr>
        <p:txBody>
          <a:bodyPr anchor="ctr"/>
          <a:lstStyle>
            <a:lvl1pPr algn="ctr">
              <a:defRPr sz="2400" b="1">
                <a:solidFill>
                  <a:srgbClr val="F8981D"/>
                </a:solidFill>
              </a:defRPr>
            </a:lvl1pPr>
          </a:lstStyle>
          <a:p>
            <a:r>
              <a:rPr lang="en-US" dirty="0"/>
              <a:t>Click to insert logo or delete box if not needed</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dirty="0"/>
              <a:t>Source Name</a:t>
            </a:r>
          </a:p>
        </p:txBody>
      </p:sp>
    </p:spTree>
    <p:extLst>
      <p:ext uri="{BB962C8B-B14F-4D97-AF65-F5344CB8AC3E}">
        <p14:creationId xmlns:p14="http://schemas.microsoft.com/office/powerpoint/2010/main" val="35374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Lst>
          </p:cNvPr>
          <p:cNvSpPr/>
          <p:nvPr userDrawn="1"/>
        </p:nvSpPr>
        <p:spPr>
          <a:xfrm rot="2700000">
            <a:off x="969033"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24000">
                <a:schemeClr val="accent4">
                  <a:alpha val="46000"/>
                </a:schemeClr>
              </a:gs>
              <a:gs pos="79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dirty="0"/>
              <a:t>Source Name</a:t>
            </a:r>
          </a:p>
        </p:txBody>
      </p:sp>
    </p:spTree>
    <p:extLst>
      <p:ext uri="{BB962C8B-B14F-4D97-AF65-F5344CB8AC3E}">
        <p14:creationId xmlns:p14="http://schemas.microsoft.com/office/powerpoint/2010/main" val="216715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with Photo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Lst>
          </p:cNvPr>
          <p:cNvSpPr/>
          <p:nvPr userDrawn="1"/>
        </p:nvSpPr>
        <p:spPr>
          <a:xfrm rot="2700000">
            <a:off x="969033"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0">
                <a:srgbClr val="7F35AB">
                  <a:alpha val="27000"/>
                </a:srgbClr>
              </a:gs>
              <a:gs pos="82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dirty="0"/>
              <a:t>Source Name</a:t>
            </a:r>
          </a:p>
        </p:txBody>
      </p:sp>
    </p:spTree>
    <p:extLst>
      <p:ext uri="{BB962C8B-B14F-4D97-AF65-F5344CB8AC3E}">
        <p14:creationId xmlns:p14="http://schemas.microsoft.com/office/powerpoint/2010/main" val="3185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Photo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Lst>
          </p:cNvPr>
          <p:cNvSpPr/>
          <p:nvPr userDrawn="1"/>
        </p:nvSpPr>
        <p:spPr>
          <a:xfrm rot="2700000">
            <a:off x="969033"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24000">
                <a:schemeClr val="accent3">
                  <a:alpha val="40000"/>
                </a:schemeClr>
              </a:gs>
              <a:gs pos="82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bg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bg1"/>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bg1"/>
                </a:solidFill>
              </a:defRPr>
            </a:lvl1pPr>
          </a:lstStyle>
          <a:p>
            <a:pPr lvl="0"/>
            <a:r>
              <a:rPr lang="en-US" dirty="0"/>
              <a:t>Source Name</a:t>
            </a:r>
          </a:p>
        </p:txBody>
      </p:sp>
    </p:spTree>
    <p:extLst>
      <p:ext uri="{BB962C8B-B14F-4D97-AF65-F5344CB8AC3E}">
        <p14:creationId xmlns:p14="http://schemas.microsoft.com/office/powerpoint/2010/main" val="31941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Photo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6AB501C1-9DF6-44B6-A147-29CFF5E96E50}"/>
              </a:ext>
            </a:extLst>
          </p:cNvPr>
          <p:cNvSpPr/>
          <p:nvPr userDrawn="1"/>
        </p:nvSpPr>
        <p:spPr>
          <a:xfrm rot="2700000">
            <a:off x="969033" y="-4049006"/>
            <a:ext cx="6293364" cy="12454818"/>
          </a:xfrm>
          <a:custGeom>
            <a:avLst/>
            <a:gdLst>
              <a:gd name="connsiteX0" fmla="*/ 0 w 6293364"/>
              <a:gd name="connsiteY0" fmla="*/ 6293364 h 12454818"/>
              <a:gd name="connsiteX1" fmla="*/ 6293364 w 6293364"/>
              <a:gd name="connsiteY1" fmla="*/ 0 h 12454818"/>
              <a:gd name="connsiteX2" fmla="*/ 6293364 w 6293364"/>
              <a:gd name="connsiteY2" fmla="*/ 9715045 h 12454818"/>
              <a:gd name="connsiteX3" fmla="*/ 3553591 w 6293364"/>
              <a:gd name="connsiteY3" fmla="*/ 12454818 h 12454818"/>
              <a:gd name="connsiteX4" fmla="*/ 0 w 6293364"/>
              <a:gd name="connsiteY4" fmla="*/ 8901227 h 1245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364" h="12454818">
                <a:moveTo>
                  <a:pt x="0" y="6293364"/>
                </a:moveTo>
                <a:lnTo>
                  <a:pt x="6293364" y="0"/>
                </a:lnTo>
                <a:lnTo>
                  <a:pt x="6293364" y="9715045"/>
                </a:lnTo>
                <a:lnTo>
                  <a:pt x="3553591" y="12454818"/>
                </a:lnTo>
                <a:lnTo>
                  <a:pt x="0" y="8901227"/>
                </a:lnTo>
                <a:close/>
              </a:path>
            </a:pathLst>
          </a:custGeom>
          <a:gradFill>
            <a:gsLst>
              <a:gs pos="18000">
                <a:schemeClr val="bg1">
                  <a:alpha val="25000"/>
                </a:schemeClr>
              </a:gs>
              <a:gs pos="46000">
                <a:srgbClr val="FFFFFF">
                  <a:alpha val="64000"/>
                </a:srgbClr>
              </a:gs>
              <a:gs pos="77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20" name="TextBox 19">
            <a:extLst>
              <a:ext uri="{FF2B5EF4-FFF2-40B4-BE49-F238E27FC236}">
                <a16:creationId xmlns:a16="http://schemas.microsoft.com/office/drawing/2014/main" id="{A48347C3-DAFD-4322-8B75-FAADCB97A100}"/>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25" name="Group 24">
            <a:extLst>
              <a:ext uri="{FF2B5EF4-FFF2-40B4-BE49-F238E27FC236}">
                <a16:creationId xmlns:a16="http://schemas.microsoft.com/office/drawing/2014/main" id="{BA840448-0A4C-4F83-A1CE-7B630AF6D91D}"/>
              </a:ext>
            </a:extLst>
          </p:cNvPr>
          <p:cNvGrpSpPr/>
          <p:nvPr userDrawn="1"/>
        </p:nvGrpSpPr>
        <p:grpSpPr>
          <a:xfrm>
            <a:off x="608012" y="6445106"/>
            <a:ext cx="1184397" cy="186690"/>
            <a:chOff x="863272" y="6563918"/>
            <a:chExt cx="861082" cy="135727"/>
          </a:xfrm>
          <a:solidFill>
            <a:schemeClr val="tx1"/>
          </a:solidFill>
        </p:grpSpPr>
        <p:sp>
          <p:nvSpPr>
            <p:cNvPr id="26" name="Freeform 6">
              <a:extLst>
                <a:ext uri="{FF2B5EF4-FFF2-40B4-BE49-F238E27FC236}">
                  <a16:creationId xmlns:a16="http://schemas.microsoft.com/office/drawing/2014/main" id="{33BBD7F2-6BDB-40F5-BE43-2E5C642F40BB}"/>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7" name="Freeform 7">
              <a:extLst>
                <a:ext uri="{FF2B5EF4-FFF2-40B4-BE49-F238E27FC236}">
                  <a16:creationId xmlns:a16="http://schemas.microsoft.com/office/drawing/2014/main" id="{1898F8B4-B178-4326-B6D0-C409F52A5D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8" name="Freeform 8">
              <a:extLst>
                <a:ext uri="{FF2B5EF4-FFF2-40B4-BE49-F238E27FC236}">
                  <a16:creationId xmlns:a16="http://schemas.microsoft.com/office/drawing/2014/main" id="{04FAC758-8579-4948-8E17-F881282AF529}"/>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9" name="Freeform 9">
              <a:extLst>
                <a:ext uri="{FF2B5EF4-FFF2-40B4-BE49-F238E27FC236}">
                  <a16:creationId xmlns:a16="http://schemas.microsoft.com/office/drawing/2014/main" id="{9BC37D6E-0610-40BC-A869-ED4C24F40DA3}"/>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0" name="Freeform 10">
              <a:extLst>
                <a:ext uri="{FF2B5EF4-FFF2-40B4-BE49-F238E27FC236}">
                  <a16:creationId xmlns:a16="http://schemas.microsoft.com/office/drawing/2014/main" id="{0AD2EDE2-8C04-4779-942A-CD003561998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1" name="Freeform 11">
              <a:extLst>
                <a:ext uri="{FF2B5EF4-FFF2-40B4-BE49-F238E27FC236}">
                  <a16:creationId xmlns:a16="http://schemas.microsoft.com/office/drawing/2014/main" id="{B9B95322-EB86-42B6-BCDB-3C38F71CEDFE}"/>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32" name="Freeform 12">
              <a:extLst>
                <a:ext uri="{FF2B5EF4-FFF2-40B4-BE49-F238E27FC236}">
                  <a16:creationId xmlns:a16="http://schemas.microsoft.com/office/drawing/2014/main" id="{20532F85-7A34-4927-9486-A847F29CF7D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3" name="TextBox 32">
            <a:extLst>
              <a:ext uri="{FF2B5EF4-FFF2-40B4-BE49-F238E27FC236}">
                <a16:creationId xmlns:a16="http://schemas.microsoft.com/office/drawing/2014/main" id="{10DCB4EB-8A9B-485D-A968-34B397B482C3}"/>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tx1"/>
                </a:solidFill>
                <a:latin typeface="+mj-lt"/>
                <a:ea typeface="Verdana" panose="020B0604030504040204" pitchFamily="34" charset="0"/>
                <a:cs typeface="Verdana" panose="020B0604030504040204" pitchFamily="34" charset="0"/>
              </a:rPr>
              <a:t>Confidential   </a:t>
            </a:r>
            <a:r>
              <a:rPr lang="en-US" sz="800" dirty="0">
                <a:solidFill>
                  <a:schemeClr val="tx1"/>
                </a:solidFill>
                <a:latin typeface="+mj-lt"/>
                <a:ea typeface="Verdana" panose="020B0604030504040204" pitchFamily="34" charset="0"/>
                <a:cs typeface="Arial" panose="020B0604020202020204" pitchFamily="34" charset="0"/>
              </a:rPr>
              <a:t>│</a:t>
            </a:r>
            <a:r>
              <a:rPr lang="en-US" sz="800" dirty="0">
                <a:solidFill>
                  <a:schemeClr val="tx1"/>
                </a:solidFill>
                <a:latin typeface="+mj-lt"/>
                <a:ea typeface="Verdana" panose="020B0604030504040204" pitchFamily="34" charset="0"/>
                <a:cs typeface="Verdana" panose="020B0604030504040204" pitchFamily="34" charset="0"/>
              </a:rPr>
              <a:t>  ©2020 VMware, Inc.</a:t>
            </a:r>
          </a:p>
        </p:txBody>
      </p:sp>
      <p:sp>
        <p:nvSpPr>
          <p:cNvPr id="8" name="Text Placeholder 7">
            <a:extLst>
              <a:ext uri="{FF2B5EF4-FFF2-40B4-BE49-F238E27FC236}">
                <a16:creationId xmlns:a16="http://schemas.microsoft.com/office/drawing/2014/main" id="{B6C21BA7-C6D2-446E-8FD2-266107E90C49}"/>
              </a:ext>
            </a:extLst>
          </p:cNvPr>
          <p:cNvSpPr>
            <a:spLocks noGrp="1"/>
          </p:cNvSpPr>
          <p:nvPr>
            <p:ph type="body" sz="quarter" idx="16" hasCustomPrompt="1"/>
          </p:nvPr>
        </p:nvSpPr>
        <p:spPr>
          <a:xfrm>
            <a:off x="438912" y="1600200"/>
            <a:ext cx="5413248" cy="3200400"/>
          </a:xfrm>
        </p:spPr>
        <p:txBody>
          <a:bodyPr anchor="b"/>
          <a:lstStyle>
            <a:lvl1pPr marL="169863" indent="-169863">
              <a:buClrTx/>
              <a:buSzPct val="100000"/>
              <a:buFont typeface="Metropolis" panose="00000500000000000000" pitchFamily="2" charset="0"/>
              <a:buChar char="“"/>
              <a:defRPr sz="2800">
                <a:solidFill>
                  <a:schemeClr val="tx2"/>
                </a:solidFill>
              </a:defRPr>
            </a:lvl1pPr>
            <a:lvl2pPr marL="457200" indent="-184150">
              <a:buClrTx/>
              <a:buFont typeface="Metropolis" panose="00000500000000000000" pitchFamily="2" charset="0"/>
              <a:buChar char="“"/>
              <a:defRPr>
                <a:solidFill>
                  <a:schemeClr val="bg1"/>
                </a:solidFill>
              </a:defRPr>
            </a:lvl2pPr>
            <a:lvl3pPr marL="744538" indent="-169863">
              <a:buClrTx/>
              <a:buFont typeface="Metropolis" panose="00000500000000000000" pitchFamily="2" charset="0"/>
              <a:buChar char="“"/>
              <a:defRPr>
                <a:solidFill>
                  <a:schemeClr val="bg1"/>
                </a:solidFill>
              </a:defRPr>
            </a:lvl3pPr>
            <a:lvl4pPr marL="969963" indent="-166688">
              <a:buClrTx/>
              <a:buFont typeface="Metropolis" panose="00000500000000000000" pitchFamily="2" charset="0"/>
              <a:buChar char="“"/>
              <a:defRPr>
                <a:solidFill>
                  <a:schemeClr val="bg1"/>
                </a:solidFill>
              </a:defRPr>
            </a:lvl4pPr>
            <a:lvl5pPr marL="1143000" indent="-138113">
              <a:buClrTx/>
              <a:buFont typeface="Metropolis" panose="00000500000000000000" pitchFamily="2" charset="0"/>
              <a:buChar char="“"/>
              <a:defRPr>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0762CBDD-60C2-443D-88B5-C596896049D8}"/>
              </a:ext>
            </a:extLst>
          </p:cNvPr>
          <p:cNvSpPr>
            <a:spLocks noGrp="1"/>
          </p:cNvSpPr>
          <p:nvPr>
            <p:ph type="body" sz="quarter" idx="17" hasCustomPrompt="1"/>
          </p:nvPr>
        </p:nvSpPr>
        <p:spPr>
          <a:xfrm>
            <a:off x="612648" y="5065776"/>
            <a:ext cx="4581144" cy="274320"/>
          </a:xfrm>
        </p:spPr>
        <p:txBody>
          <a:bodyPr/>
          <a:lstStyle>
            <a:lvl1pPr>
              <a:defRPr sz="1800">
                <a:solidFill>
                  <a:schemeClr val="accent4"/>
                </a:solidFill>
              </a:defRPr>
            </a:lvl1pPr>
          </a:lstStyle>
          <a:p>
            <a:pPr lvl="0"/>
            <a:r>
              <a:rPr lang="en-US" dirty="0"/>
              <a:t>Source Name</a:t>
            </a:r>
          </a:p>
        </p:txBody>
      </p:sp>
    </p:spTree>
    <p:extLst>
      <p:ext uri="{BB962C8B-B14F-4D97-AF65-F5344CB8AC3E}">
        <p14:creationId xmlns:p14="http://schemas.microsoft.com/office/powerpoint/2010/main" val="147181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505" y="1600201"/>
            <a:ext cx="10972800" cy="4572000"/>
          </a:xfrm>
        </p:spPr>
        <p:txBody>
          <a:bodyPr/>
          <a:lstStyle>
            <a:lvl1pPr>
              <a:spcBef>
                <a:spcPts val="1500"/>
              </a:spcBef>
              <a:defRPr/>
            </a:lvl1pPr>
            <a:lvl2pPr>
              <a:spcBef>
                <a:spcPts val="300"/>
              </a:spcBef>
              <a:defRPr/>
            </a:lvl2pPr>
            <a:lvl5pPr>
              <a:defRPr/>
            </a:lvl5pPr>
            <a:lvl6pPr>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TextBox 8">
            <a:extLst>
              <a:ext uri="{FF2B5EF4-FFF2-40B4-BE49-F238E27FC236}">
                <a16:creationId xmlns:a16="http://schemas.microsoft.com/office/drawing/2014/main" id="{427E3E8B-0F66-4996-9785-6E9531D89A5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2866" y="811830"/>
            <a:ext cx="1098794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lvl1pPr>
          </a:lstStyle>
          <a:p>
            <a:r>
              <a:rPr lang="en-US" dirty="0"/>
              <a:t>Click to Add One Line Title</a:t>
            </a:r>
          </a:p>
        </p:txBody>
      </p:sp>
    </p:spTree>
    <p:extLst>
      <p:ext uri="{BB962C8B-B14F-4D97-AF65-F5344CB8AC3E}">
        <p14:creationId xmlns:p14="http://schemas.microsoft.com/office/powerpoint/2010/main" val="37810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lum">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1F68A354-4C62-4F2A-9CB5-8CD9B953F237}"/>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C835AD62-92DE-42CB-A787-503E2A1C1C7A}"/>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8580">
                <a:srgbClr val="0286CD">
                  <a:alpha val="0"/>
                </a:srgbClr>
              </a:gs>
              <a:gs pos="0">
                <a:schemeClr val="accent1">
                  <a:alpha val="0"/>
                </a:schemeClr>
              </a:gs>
              <a:gs pos="78000">
                <a:schemeClr val="accent2">
                  <a:lumMod val="7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71216"/>
            <a:ext cx="5116452" cy="416403"/>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dirty="0"/>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5"/>
            <a:ext cx="3657600" cy="265176"/>
          </a:xfrm>
        </p:spPr>
        <p:txBody>
          <a:bodyPr/>
          <a:lstStyle>
            <a:lvl1pPr algn="l">
              <a:buNone/>
              <a:defRPr sz="1200">
                <a:solidFill>
                  <a:schemeClr val="tx2"/>
                </a:solidFill>
              </a:defRPr>
            </a:lvl1pPr>
          </a:lstStyle>
          <a:p>
            <a:pPr lvl="0"/>
            <a:r>
              <a:rPr lang="en-US" dirty="0"/>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39580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0B906-C5A3-4658-B24C-B2B533310D26}"/>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lvl1pPr>
          </a:lstStyle>
          <a:p>
            <a:r>
              <a:rPr lang="en-US" dirty="0"/>
              <a:t>Click to Add One Line Title</a:t>
            </a:r>
          </a:p>
        </p:txBody>
      </p:sp>
    </p:spTree>
    <p:extLst>
      <p:ext uri="{BB962C8B-B14F-4D97-AF65-F5344CB8AC3E}">
        <p14:creationId xmlns:p14="http://schemas.microsoft.com/office/powerpoint/2010/main" val="410421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6A9629E-98B5-43F5-8323-C894B734208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dirty="0"/>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1" y="1600200"/>
            <a:ext cx="5893593" cy="4572000"/>
          </a:xfrm>
        </p:spPr>
        <p:txBody>
          <a:bodyPr l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5"/>
            <a:endParaRPr lang="en-US" dirty="0"/>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1287" y="1600200"/>
            <a:ext cx="5867538" cy="4572000"/>
          </a:xfrm>
        </p:spPr>
        <p:txBody>
          <a:bodyPr lIns="0" rIns="59436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 Eighth level</a:t>
            </a:r>
          </a:p>
          <a:p>
            <a:pPr lvl="8"/>
            <a:r>
              <a:rPr lang="en-US" dirty="0"/>
              <a:t>Ninth level</a:t>
            </a:r>
          </a:p>
        </p:txBody>
      </p:sp>
    </p:spTree>
    <p:extLst>
      <p:ext uri="{BB962C8B-B14F-4D97-AF65-F5344CB8AC3E}">
        <p14:creationId xmlns:p14="http://schemas.microsoft.com/office/powerpoint/2010/main" val="16013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ntent Balanced – Color">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ltGray">
          <a:xfrm>
            <a:off x="0" y="1600201"/>
            <a:ext cx="5893593" cy="4572000"/>
          </a:xfrm>
          <a:solidFill>
            <a:schemeClr val="accent4"/>
          </a:solidFill>
        </p:spPr>
        <p:txBody>
          <a:bodyPr vert="horz" lIns="594360" tIns="457200" rIns="457200" bIns="457200" rtlCol="0">
            <a:noAutofit/>
          </a:bodyPr>
          <a:lstStyle>
            <a:lvl1pPr>
              <a:spcBef>
                <a:spcPts val="1200"/>
              </a:spcBef>
              <a:defRPr lang="en-US" sz="1800" dirty="0">
                <a:solidFill>
                  <a:schemeClr val="bg1"/>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 Seventh level</a:t>
            </a:r>
          </a:p>
          <a:p>
            <a:pPr lvl="7"/>
            <a:r>
              <a:rPr lang="en-US" dirty="0"/>
              <a:t>Eighth level</a:t>
            </a:r>
          </a:p>
          <a:p>
            <a:pPr lvl="8"/>
            <a:r>
              <a:rPr lang="en-US" dirty="0"/>
              <a:t>Ninth level</a:t>
            </a: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ltGray">
          <a:xfrm>
            <a:off x="6323381" y="1600201"/>
            <a:ext cx="5865445" cy="4572000"/>
          </a:xfrm>
          <a:solidFill>
            <a:schemeClr val="accent1"/>
          </a:solidFill>
        </p:spPr>
        <p:txBody>
          <a:bodyPr lIns="457200" tIns="457200" rIns="594360"/>
          <a:lstStyle>
            <a:lvl1pPr>
              <a:spcBef>
                <a:spcPts val="1200"/>
              </a:spcBef>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TextBox 9">
            <a:extLst>
              <a:ext uri="{FF2B5EF4-FFF2-40B4-BE49-F238E27FC236}">
                <a16:creationId xmlns:a16="http://schemas.microsoft.com/office/drawing/2014/main" id="{B6A9629E-98B5-43F5-8323-C894B734208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lvl1pPr>
          </a:lstStyle>
          <a:p>
            <a:r>
              <a:rPr lang="en-US" dirty="0"/>
              <a:t>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1013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bwMode="gray">
          <a:xfrm>
            <a:off x="1" y="1600201"/>
            <a:ext cx="5866360" cy="4572000"/>
          </a:xfrm>
          <a:solidFill>
            <a:schemeClr val="bg2"/>
          </a:solidFill>
        </p:spPr>
        <p:txBody>
          <a:bodyPr lIns="59436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4"/>
            <a:endParaRPr lang="en-US" dirty="0"/>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bwMode="gray">
          <a:xfrm>
            <a:off x="6323381" y="1600201"/>
            <a:ext cx="5865445" cy="4572000"/>
          </a:xfrm>
          <a:solidFill>
            <a:schemeClr val="bg2"/>
          </a:solidFill>
        </p:spPr>
        <p:txBody>
          <a:bodyPr lIns="548640" tIns="1371600" rIns="548640"/>
          <a:lstStyle>
            <a:lvl1pPr>
              <a:spcBef>
                <a:spcPts val="2400"/>
              </a:spcBef>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 Seventh level</a:t>
            </a:r>
          </a:p>
          <a:p>
            <a:pPr lvl="7"/>
            <a:r>
              <a:rPr lang="en-US" dirty="0"/>
              <a:t> Eighth level</a:t>
            </a:r>
          </a:p>
          <a:p>
            <a:pPr lvl="8"/>
            <a:r>
              <a:rPr lang="en-US" dirty="0"/>
              <a:t>Ninth level</a:t>
            </a:r>
          </a:p>
        </p:txBody>
      </p:sp>
      <p:sp>
        <p:nvSpPr>
          <p:cNvPr id="5" name="Text Placeholder 4">
            <a:extLst>
              <a:ext uri="{FF2B5EF4-FFF2-40B4-BE49-F238E27FC236}">
                <a16:creationId xmlns:a16="http://schemas.microsoft.com/office/drawing/2014/main" id="{C8337636-71A7-4831-B382-F842B3A29490}"/>
              </a:ext>
            </a:extLst>
          </p:cNvPr>
          <p:cNvSpPr>
            <a:spLocks noGrp="1"/>
          </p:cNvSpPr>
          <p:nvPr>
            <p:ph type="body" sz="quarter" idx="17" hasCustomPrompt="1"/>
          </p:nvPr>
        </p:nvSpPr>
        <p:spPr bwMode="gray">
          <a:xfrm>
            <a:off x="0" y="1806122"/>
            <a:ext cx="5637213" cy="911225"/>
          </a:xfrm>
          <a:solidFill>
            <a:schemeClr val="accent4"/>
          </a:solidFill>
        </p:spPr>
        <p:txBody>
          <a:bodyPr vert="horz" lIns="594360" tIns="91440" rIns="457200" bIns="91440" rtlCol="0" anchor="ctr">
            <a:noAutofit/>
          </a:bodyPr>
          <a:lstStyle>
            <a:lvl1pPr>
              <a:defRPr lang="en-US" sz="2000">
                <a:solidFill>
                  <a:schemeClr val="bg1"/>
                </a:solidFill>
              </a:defRPr>
            </a:lvl1pPr>
          </a:lstStyle>
          <a:p>
            <a:pPr lvl="0"/>
            <a:r>
              <a:rPr lang="en-US" dirty="0"/>
              <a:t>Click to add header </a:t>
            </a:r>
          </a:p>
        </p:txBody>
      </p:sp>
      <p:sp>
        <p:nvSpPr>
          <p:cNvPr id="21" name="Text Placeholder 4">
            <a:extLst>
              <a:ext uri="{FF2B5EF4-FFF2-40B4-BE49-F238E27FC236}">
                <a16:creationId xmlns:a16="http://schemas.microsoft.com/office/drawing/2014/main" id="{78A74DE7-78E3-4ECA-9661-D73FBD37E480}"/>
              </a:ext>
            </a:extLst>
          </p:cNvPr>
          <p:cNvSpPr>
            <a:spLocks noGrp="1"/>
          </p:cNvSpPr>
          <p:nvPr>
            <p:ph type="body" sz="quarter" idx="18" hasCustomPrompt="1"/>
          </p:nvPr>
        </p:nvSpPr>
        <p:spPr bwMode="gray">
          <a:xfrm>
            <a:off x="6551613" y="1806122"/>
            <a:ext cx="5637212" cy="911225"/>
          </a:xfrm>
          <a:solidFill>
            <a:schemeClr val="accent1"/>
          </a:solidFill>
        </p:spPr>
        <p:txBody>
          <a:bodyPr vert="horz" lIns="338328" tIns="91440" rIns="612648" bIns="91440" rtlCol="0" anchor="ctr">
            <a:noAutofit/>
          </a:bodyPr>
          <a:lstStyle>
            <a:lvl1pPr>
              <a:defRPr lang="en-US" sz="2000">
                <a:solidFill>
                  <a:schemeClr val="bg1"/>
                </a:solidFill>
              </a:defRPr>
            </a:lvl1pPr>
          </a:lstStyle>
          <a:p>
            <a:pPr lvl="0"/>
            <a:r>
              <a:rPr lang="en-US" dirty="0"/>
              <a:t>Click to add header</a:t>
            </a:r>
          </a:p>
        </p:txBody>
      </p:sp>
      <p:sp>
        <p:nvSpPr>
          <p:cNvPr id="12" name="TextBox 11">
            <a:extLst>
              <a:ext uri="{FF2B5EF4-FFF2-40B4-BE49-F238E27FC236}">
                <a16:creationId xmlns:a16="http://schemas.microsoft.com/office/drawing/2014/main" id="{192176E5-FE3D-4EA5-BF24-8ABF8BFBF668}"/>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lvl1pPr>
          </a:lstStyle>
          <a:p>
            <a:r>
              <a:rPr lang="en-US" dirty="0"/>
              <a:t>Click to Add One Line Title</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0381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Dynamic – Lef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E4CD6E-324F-4BEC-884B-D217C07BF39E}"/>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lvl1pPr>
          </a:lstStyle>
          <a:p>
            <a:r>
              <a:rPr lang="en-US" dirty="0"/>
              <a:t>Click to Add One Line Title</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1213" y="1600200"/>
            <a:ext cx="8229600" cy="4572000"/>
          </a:xfrm>
        </p:spPr>
        <p:txBody>
          <a:bodyPr/>
          <a:lstStyle>
            <a:lvl1pPr>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add subtitle</a:t>
            </a: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00200"/>
            <a:ext cx="2894013" cy="4572000"/>
          </a:xfrm>
          <a:solidFill>
            <a:schemeClr val="accent2"/>
          </a:solidFill>
        </p:spPr>
        <p:txBody>
          <a:bodyPr lIns="594360" tIns="457200" rIns="457200" bIns="457200"/>
          <a:lstStyle>
            <a:lvl1pPr>
              <a:defRPr sz="1600">
                <a:solidFill>
                  <a:schemeClr val="bg1"/>
                </a:solidFill>
              </a:defRPr>
            </a:lvl1pPr>
            <a:lvl2pPr marL="171450" indent="-171450">
              <a:buClr>
                <a:schemeClr val="bg1"/>
              </a:buClr>
              <a:defRPr sz="1400">
                <a:solidFill>
                  <a:schemeClr val="bg1"/>
                </a:solidFill>
              </a:defRPr>
            </a:lvl2pPr>
            <a:lvl3pPr marL="342900" indent="-171450">
              <a:buClr>
                <a:schemeClr val="bg1"/>
              </a:buClr>
              <a:defRPr sz="1200">
                <a:solidFill>
                  <a:schemeClr val="bg1"/>
                </a:solidFill>
              </a:defRPr>
            </a:lvl3pPr>
            <a:lvl4pPr marL="514350" indent="-171450">
              <a:buClr>
                <a:schemeClr val="bg1"/>
              </a:buClr>
              <a:defRPr sz="1100">
                <a:solidFill>
                  <a:schemeClr val="bg1"/>
                </a:solidFill>
              </a:defRPr>
            </a:lvl4pPr>
            <a:lvl5pPr marL="742950" indent="-171450">
              <a:buClr>
                <a:schemeClr val="bg1"/>
              </a:buClr>
              <a:defRPr sz="1100">
                <a:solidFill>
                  <a:schemeClr val="bg1"/>
                </a:solidFill>
              </a:defRPr>
            </a:lvl5pPr>
            <a:lvl6pPr>
              <a:buClr>
                <a:schemeClr val="bg1"/>
              </a:buClr>
              <a:defRPr sz="1800">
                <a:solidFill>
                  <a:schemeClr val="bg1"/>
                </a:solidFill>
              </a:defRPr>
            </a:lvl6pPr>
            <a:lvl7pPr>
              <a:buClr>
                <a:schemeClr val="bg1"/>
              </a:buClr>
              <a:defRPr sz="1400">
                <a:solidFill>
                  <a:schemeClr val="bg1"/>
                </a:solidFill>
              </a:defRPr>
            </a:lvl7pPr>
            <a:lvl8pPr>
              <a:buClrTx/>
              <a:defRPr sz="1200">
                <a:solidFill>
                  <a:schemeClr val="bg1"/>
                </a:solidFill>
              </a:defRPr>
            </a:lvl8pPr>
            <a:lvl9pPr>
              <a:buClrTx/>
              <a:defRPr sz="1800">
                <a:solidFill>
                  <a:schemeClr val="bg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16348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013" y="1600200"/>
            <a:ext cx="8229600" cy="4572000"/>
          </a:xfrm>
        </p:spPr>
        <p:txBody>
          <a:bodyPr/>
          <a:lstStyle>
            <a:lvl1pPr>
              <a:defRPr/>
            </a:lvl1pPr>
            <a:lvl5pP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Box 9">
            <a:extLst>
              <a:ext uri="{FF2B5EF4-FFF2-40B4-BE49-F238E27FC236}">
                <a16:creationId xmlns:a16="http://schemas.microsoft.com/office/drawing/2014/main" id="{CDE1D12F-78DF-4A32-BDDB-1E22FB9CA5D0}"/>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lvl1pPr>
          </a:lstStyle>
          <a:p>
            <a:r>
              <a:rPr lang="en-US" dirty="0"/>
              <a:t>Click to Add One Line Title</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4813" y="1600200"/>
            <a:ext cx="2894012" cy="4572000"/>
          </a:xfrm>
          <a:solidFill>
            <a:schemeClr val="accent1"/>
          </a:solidFill>
        </p:spPr>
        <p:txBody>
          <a:bodyPr lIns="457200" tIns="457200" rIns="594360" bIns="457200"/>
          <a:lstStyle>
            <a:lvl1pPr>
              <a:defRPr sz="1600">
                <a:solidFill>
                  <a:schemeClr val="bg1"/>
                </a:solidFill>
              </a:defRPr>
            </a:lvl1pPr>
            <a:lvl2pPr marL="171450" indent="-171450">
              <a:buClr>
                <a:schemeClr val="bg1"/>
              </a:buClr>
              <a:defRPr sz="1400">
                <a:solidFill>
                  <a:schemeClr val="bg1"/>
                </a:solidFill>
              </a:defRPr>
            </a:lvl2pPr>
            <a:lvl3pPr marL="342900" indent="-171450">
              <a:buClr>
                <a:schemeClr val="bg1"/>
              </a:buClr>
              <a:defRPr sz="1200">
                <a:solidFill>
                  <a:schemeClr val="bg1"/>
                </a:solidFill>
              </a:defRPr>
            </a:lvl3pPr>
            <a:lvl4pPr marL="514350" indent="-171450">
              <a:buClr>
                <a:schemeClr val="bg1"/>
              </a:buClr>
              <a:defRPr sz="1100">
                <a:solidFill>
                  <a:schemeClr val="bg1"/>
                </a:solidFill>
              </a:defRPr>
            </a:lvl4pPr>
            <a:lvl5pPr marL="685800" indent="-171450">
              <a:buClr>
                <a:schemeClr val="bg1"/>
              </a:buClr>
              <a:defRPr sz="1100">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 Eight level</a:t>
            </a:r>
          </a:p>
          <a:p>
            <a:pPr lvl="8"/>
            <a:r>
              <a:rPr lang="en-US" dirty="0"/>
              <a:t>Ninth level</a:t>
            </a:r>
          </a:p>
        </p:txBody>
      </p:sp>
    </p:spTree>
    <p:extLst>
      <p:ext uri="{BB962C8B-B14F-4D97-AF65-F5344CB8AC3E}">
        <p14:creationId xmlns:p14="http://schemas.microsoft.com/office/powerpoint/2010/main" val="256865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D034FA3F-D529-4D8B-B6EC-A8341FCAF67E}"/>
              </a:ext>
            </a:extLst>
          </p:cNvPr>
          <p:cNvSpPr>
            <a:spLocks noGrp="1"/>
          </p:cNvSpPr>
          <p:nvPr userDrawn="1">
            <p:ph sz="quarter" idx="14" hasCustomPrompt="1"/>
          </p:nvPr>
        </p:nvSpPr>
        <p:spPr bwMode="gray">
          <a:xfrm>
            <a:off x="616504" y="2515154"/>
            <a:ext cx="3346929"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Level Six</a:t>
            </a:r>
          </a:p>
          <a:p>
            <a:pPr lvl="6"/>
            <a:r>
              <a:rPr lang="en-US" dirty="0"/>
              <a:t> Level Seven</a:t>
            </a:r>
          </a:p>
          <a:p>
            <a:pPr lvl="7"/>
            <a:r>
              <a:rPr lang="en-US" dirty="0"/>
              <a:t>Level eight</a:t>
            </a:r>
          </a:p>
          <a:p>
            <a:pPr lvl="8"/>
            <a:r>
              <a:rPr lang="en-US" dirty="0"/>
              <a:t>Level Nine</a:t>
            </a:r>
          </a:p>
          <a:p>
            <a:pPr lvl="1"/>
            <a:endParaRPr lang="en-US" dirty="0"/>
          </a:p>
        </p:txBody>
      </p:sp>
      <p:sp>
        <p:nvSpPr>
          <p:cNvPr id="72" name="Content Placeholder 17">
            <a:extLst>
              <a:ext uri="{FF2B5EF4-FFF2-40B4-BE49-F238E27FC236}">
                <a16:creationId xmlns:a16="http://schemas.microsoft.com/office/drawing/2014/main" id="{A0456ED3-FDC5-4E29-B939-E35EA08477CA}"/>
              </a:ext>
            </a:extLst>
          </p:cNvPr>
          <p:cNvSpPr>
            <a:spLocks noGrp="1"/>
          </p:cNvSpPr>
          <p:nvPr userDrawn="1">
            <p:ph sz="quarter" idx="16" hasCustomPrompt="1"/>
          </p:nvPr>
        </p:nvSpPr>
        <p:spPr bwMode="gray">
          <a:xfrm>
            <a:off x="4419676" y="2515154"/>
            <a:ext cx="3349473"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Level Six</a:t>
            </a:r>
          </a:p>
          <a:p>
            <a:pPr lvl="6"/>
            <a:r>
              <a:rPr lang="en-US" dirty="0"/>
              <a:t> Level Seven </a:t>
            </a:r>
          </a:p>
          <a:p>
            <a:pPr lvl="7"/>
            <a:r>
              <a:rPr lang="en-US" dirty="0"/>
              <a:t>Level Eight</a:t>
            </a:r>
          </a:p>
          <a:p>
            <a:pPr lvl="8"/>
            <a:r>
              <a:rPr lang="en-US" dirty="0"/>
              <a:t>Level Nine</a:t>
            </a:r>
          </a:p>
          <a:p>
            <a:pPr lvl="3"/>
            <a:endParaRPr lang="en-US" dirty="0"/>
          </a:p>
          <a:p>
            <a:pPr lvl="1"/>
            <a:endParaRPr lang="en-US" dirty="0"/>
          </a:p>
        </p:txBody>
      </p:sp>
      <p:sp>
        <p:nvSpPr>
          <p:cNvPr id="73" name="Content Placeholder 17">
            <a:extLst>
              <a:ext uri="{FF2B5EF4-FFF2-40B4-BE49-F238E27FC236}">
                <a16:creationId xmlns:a16="http://schemas.microsoft.com/office/drawing/2014/main" id="{9C016467-4262-4DAA-9B43-A02E57530676}"/>
              </a:ext>
            </a:extLst>
          </p:cNvPr>
          <p:cNvSpPr>
            <a:spLocks noGrp="1"/>
          </p:cNvSpPr>
          <p:nvPr userDrawn="1">
            <p:ph sz="quarter" idx="17" hasCustomPrompt="1"/>
          </p:nvPr>
        </p:nvSpPr>
        <p:spPr bwMode="gray">
          <a:xfrm>
            <a:off x="8236361" y="2515154"/>
            <a:ext cx="3346704" cy="3657600"/>
          </a:xfrm>
          <a:solidFill>
            <a:schemeClr val="bg2"/>
          </a:solidFill>
        </p:spPr>
        <p:txBody>
          <a:bodyPr lIns="182880" tIns="274320" rIns="182880"/>
          <a:lstStyle>
            <a:lvl1pPr algn="l">
              <a:spcBef>
                <a:spcPts val="1200"/>
              </a:spcBef>
              <a:defRPr sz="1600"/>
            </a:lvl1pPr>
            <a:lvl2pPr>
              <a:defRPr sz="1400"/>
            </a:lvl2pPr>
            <a:lvl3pPr>
              <a:defRPr sz="1400"/>
            </a:lvl3pPr>
            <a:lvl4pPr>
              <a:defRPr sz="1200"/>
            </a:lvl4pPr>
            <a:lvl5pPr>
              <a:defRPr sz="1200"/>
            </a:lvl5pPr>
            <a:lvl6pPr>
              <a:defRPr sz="1600"/>
            </a:lvl6pPr>
            <a:lvl7pPr>
              <a:defRPr sz="1200"/>
            </a:lvl7pPr>
            <a:lvl8pPr>
              <a:defRPr sz="1100"/>
            </a:lvl8pPr>
            <a:lvl9pPr>
              <a:defRPr sz="1600"/>
            </a:lvl9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a:p>
            <a:pPr lvl="5"/>
            <a:r>
              <a:rPr lang="en-US" dirty="0"/>
              <a:t>Level Six</a:t>
            </a:r>
          </a:p>
          <a:p>
            <a:pPr lvl="6"/>
            <a:r>
              <a:rPr lang="en-US" dirty="0"/>
              <a:t>Level Seven</a:t>
            </a:r>
          </a:p>
          <a:p>
            <a:pPr lvl="7"/>
            <a:r>
              <a:rPr lang="en-US" dirty="0"/>
              <a:t>Level Eight</a:t>
            </a:r>
          </a:p>
          <a:p>
            <a:pPr lvl="8"/>
            <a:r>
              <a:rPr lang="en-US" dirty="0"/>
              <a:t>Level Nine</a:t>
            </a:r>
          </a:p>
          <a:p>
            <a:pPr lvl="1"/>
            <a:endParaRPr lang="en-US" dirty="0"/>
          </a:p>
        </p:txBody>
      </p:sp>
      <p:sp>
        <p:nvSpPr>
          <p:cNvPr id="818" name="TextBox 817">
            <a:extLst>
              <a:ext uri="{FF2B5EF4-FFF2-40B4-BE49-F238E27FC236}">
                <a16:creationId xmlns:a16="http://schemas.microsoft.com/office/drawing/2014/main" id="{0B7E1504-B128-423C-AA77-E7FED5DC3B79}"/>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lvl1pPr>
          </a:lstStyle>
          <a:p>
            <a:r>
              <a:rPr lang="en-US" dirty="0"/>
              <a:t>Click to Add One Line Title</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Text Placeholder 3">
            <a:extLst>
              <a:ext uri="{FF2B5EF4-FFF2-40B4-BE49-F238E27FC236}">
                <a16:creationId xmlns:a16="http://schemas.microsoft.com/office/drawing/2014/main" id="{59392189-2D4C-4618-9072-F26EE557FD02}"/>
              </a:ext>
            </a:extLst>
          </p:cNvPr>
          <p:cNvSpPr>
            <a:spLocks noGrp="1"/>
          </p:cNvSpPr>
          <p:nvPr>
            <p:ph type="body" sz="quarter" idx="21" hasCustomPrompt="1"/>
          </p:nvPr>
        </p:nvSpPr>
        <p:spPr>
          <a:xfrm>
            <a:off x="616504" y="1600200"/>
            <a:ext cx="3346704" cy="914400"/>
          </a:xfrm>
          <a:solidFill>
            <a:schemeClr val="accent4"/>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16" name="Text Placeholder 3">
            <a:extLst>
              <a:ext uri="{FF2B5EF4-FFF2-40B4-BE49-F238E27FC236}">
                <a16:creationId xmlns:a16="http://schemas.microsoft.com/office/drawing/2014/main" id="{665955AB-F417-4DCB-8CC3-98BAC90A9AFB}"/>
              </a:ext>
            </a:extLst>
          </p:cNvPr>
          <p:cNvSpPr>
            <a:spLocks noGrp="1"/>
          </p:cNvSpPr>
          <p:nvPr>
            <p:ph type="body" sz="quarter" idx="22" hasCustomPrompt="1"/>
          </p:nvPr>
        </p:nvSpPr>
        <p:spPr>
          <a:xfrm>
            <a:off x="4419676" y="1600200"/>
            <a:ext cx="3346704" cy="914400"/>
          </a:xfrm>
          <a:solidFill>
            <a:schemeClr val="accent1"/>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17" name="Text Placeholder 3">
            <a:extLst>
              <a:ext uri="{FF2B5EF4-FFF2-40B4-BE49-F238E27FC236}">
                <a16:creationId xmlns:a16="http://schemas.microsoft.com/office/drawing/2014/main" id="{7AFB5407-642C-468A-81DB-F0C5C485F6F7}"/>
              </a:ext>
            </a:extLst>
          </p:cNvPr>
          <p:cNvSpPr>
            <a:spLocks noGrp="1"/>
          </p:cNvSpPr>
          <p:nvPr>
            <p:ph type="body" sz="quarter" idx="23" hasCustomPrompt="1"/>
          </p:nvPr>
        </p:nvSpPr>
        <p:spPr>
          <a:xfrm>
            <a:off x="8236361" y="1600200"/>
            <a:ext cx="3346704" cy="914400"/>
          </a:xfrm>
          <a:solidFill>
            <a:schemeClr val="accent2"/>
          </a:solidFill>
        </p:spPr>
        <p:txBody>
          <a:bodyPr lIns="182880" tIns="91440" rIns="182880" bIns="91440" anchor="ctr"/>
          <a:lstStyle>
            <a:lvl1pPr>
              <a:defRPr sz="1800">
                <a:solidFill>
                  <a:schemeClr val="bg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Tree>
    <p:extLst>
      <p:ext uri="{BB962C8B-B14F-4D97-AF65-F5344CB8AC3E}">
        <p14:creationId xmlns:p14="http://schemas.microsoft.com/office/powerpoint/2010/main" val="34050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 with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0CD733-93DE-4793-929B-26E6DBA7592D}"/>
              </a:ext>
            </a:extLst>
          </p:cNvPr>
          <p:cNvSpPr/>
          <p:nvPr userDrawn="1"/>
        </p:nvSpPr>
        <p:spPr bwMode="ltGray">
          <a:xfrm>
            <a:off x="1" y="1600202"/>
            <a:ext cx="7923212" cy="45709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accent2"/>
              </a:solidFill>
            </a:endParaRP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17EA1E-A574-444B-9004-45836D98DAD0}"/>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lvl1pPr>
          </a:lstStyle>
          <a:p>
            <a:r>
              <a:rPr lang="en-US" dirty="0"/>
              <a:t>Click to Add One Line Title</a:t>
            </a: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0413" y="1600200"/>
            <a:ext cx="3808412" cy="4572000"/>
          </a:xfrm>
        </p:spPr>
        <p:txBody>
          <a:bodyPr tIns="457200" rIns="594360" bIns="457200"/>
          <a:lstStyle>
            <a:lvl1pPr>
              <a:defRPr sz="1800"/>
            </a:lvl1pPr>
            <a:lvl2pPr>
              <a:defRPr sz="1600"/>
            </a:lvl2pPr>
            <a:lvl3pPr>
              <a:defRPr sz="1400"/>
            </a:lvl3pPr>
            <a:lvl4pPr>
              <a:defRPr sz="1200"/>
            </a:lvl4pPr>
            <a:lvl5pPr>
              <a:defRPr sz="1200"/>
            </a:lvl5pPr>
            <a:lvl6pPr>
              <a:defRPr sz="1800"/>
            </a:lvl6pPr>
            <a:lvl7pPr>
              <a:defRPr sz="1400"/>
            </a:lvl7pPr>
            <a:lvl8pPr>
              <a:defRPr sz="12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 Seventh level</a:t>
            </a:r>
          </a:p>
          <a:p>
            <a:pPr lvl="7"/>
            <a:r>
              <a:rPr lang="en-US" dirty="0"/>
              <a:t> Eighth level</a:t>
            </a:r>
          </a:p>
          <a:p>
            <a:pPr lvl="8"/>
            <a:r>
              <a:rPr lang="en-US" dirty="0"/>
              <a:t>Ninth level</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731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tcome / Benefit">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78825" y="4347904"/>
            <a:ext cx="3201988" cy="1600200"/>
          </a:xfrm>
        </p:spPr>
        <p:txBody>
          <a:bodyPr/>
          <a:lstStyle>
            <a:lvl1pPr>
              <a:defRPr sz="1600"/>
            </a:lvl1pPr>
            <a:lvl2pPr>
              <a:defRPr sz="1400"/>
            </a:lvl2pPr>
            <a:lvl3pPr>
              <a:defRPr sz="1400"/>
            </a:lvl3pPr>
          </a:lstStyle>
          <a:p>
            <a:pPr lvl="0"/>
            <a:r>
              <a:rPr lang="en-US" dirty="0"/>
              <a:t>Click to add text</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78825" y="2063048"/>
            <a:ext cx="3201988" cy="1600200"/>
          </a:xfrm>
        </p:spPr>
        <p:txBody>
          <a:bodyPr/>
          <a:lstStyle>
            <a:lvl1pPr>
              <a:defRPr sz="1600"/>
            </a:lvl1pPr>
            <a:lvl2pPr>
              <a:defRPr sz="1400"/>
            </a:lvl2pPr>
            <a:lvl3pPr>
              <a:defRPr sz="1400"/>
            </a:lvl3pPr>
          </a:lstStyle>
          <a:p>
            <a:pPr lvl="0"/>
            <a:r>
              <a:rPr lang="en-US" dirty="0"/>
              <a:t>Click to add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0413" y="1699688"/>
            <a:ext cx="2006600" cy="298450"/>
          </a:xfrm>
        </p:spPr>
        <p:txBody>
          <a:bodyPr anchor="b"/>
          <a:lstStyle>
            <a:lvl1pPr>
              <a:defRPr sz="1600">
                <a:solidFill>
                  <a:schemeClr val="accent1"/>
                </a:solidFill>
              </a:defRPr>
            </a:lvl1pPr>
            <a:lvl5pPr>
              <a:defRPr/>
            </a:lvl5pPr>
          </a:lstStyle>
          <a:p>
            <a:pPr lvl="0"/>
            <a:r>
              <a:rPr lang="en-US" dirty="0"/>
              <a:t>Outcome</a:t>
            </a:r>
          </a:p>
        </p:txBody>
      </p: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8380413" y="3872441"/>
            <a:ext cx="3808412"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0413" y="3972469"/>
            <a:ext cx="2006600" cy="298450"/>
          </a:xfrm>
        </p:spPr>
        <p:txBody>
          <a:bodyPr anchor="b"/>
          <a:lstStyle>
            <a:lvl1pPr>
              <a:defRPr sz="1600">
                <a:solidFill>
                  <a:schemeClr val="accent4"/>
                </a:solidFill>
              </a:defRPr>
            </a:lvl1pPr>
            <a:lvl5pPr>
              <a:defRPr/>
            </a:lvl5pPr>
          </a:lstStyle>
          <a:p>
            <a:pPr lvl="0"/>
            <a:r>
              <a:rPr lang="en-US" dirty="0"/>
              <a:t>Benefit</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lvl1pPr>
          </a:lstStyle>
          <a:p>
            <a:r>
              <a:rPr lang="en-US" dirty="0"/>
              <a:t>Click to Add One Line Title</a:t>
            </a:r>
          </a:p>
        </p:txBody>
      </p:sp>
      <p:sp>
        <p:nvSpPr>
          <p:cNvPr id="18" name="Rectangle 17">
            <a:extLst>
              <a:ext uri="{FF2B5EF4-FFF2-40B4-BE49-F238E27FC236}">
                <a16:creationId xmlns:a16="http://schemas.microsoft.com/office/drawing/2014/main" id="{92EE86E2-0F2F-484B-8170-3AEBA1DDEB2D}"/>
              </a:ext>
            </a:extLst>
          </p:cNvPr>
          <p:cNvSpPr/>
          <p:nvPr userDrawn="1"/>
        </p:nvSpPr>
        <p:spPr bwMode="ltGray">
          <a:xfrm>
            <a:off x="1" y="1600201"/>
            <a:ext cx="7923212" cy="45709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accent2"/>
              </a:solidFill>
            </a:endParaRPr>
          </a:p>
        </p:txBody>
      </p:sp>
      <p:cxnSp>
        <p:nvCxnSpPr>
          <p:cNvPr id="138" name="Straight Connector 137">
            <a:extLst>
              <a:ext uri="{FF2B5EF4-FFF2-40B4-BE49-F238E27FC236}">
                <a16:creationId xmlns:a16="http://schemas.microsoft.com/office/drawing/2014/main" id="{56D4D92B-574E-4F63-A5BA-8F7282B54C27}"/>
              </a:ext>
            </a:extLst>
          </p:cNvPr>
          <p:cNvCxnSpPr>
            <a:cxnSpLocks/>
          </p:cNvCxnSpPr>
          <p:nvPr userDrawn="1"/>
        </p:nvCxnSpPr>
        <p:spPr>
          <a:xfrm>
            <a:off x="8380413" y="1608668"/>
            <a:ext cx="38084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35225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er Succes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09367CD-64CE-4B7B-91B1-53B17F8F693D}"/>
              </a:ext>
            </a:extLst>
          </p:cNvPr>
          <p:cNvSpPr/>
          <p:nvPr userDrawn="1"/>
        </p:nvSpPr>
        <p:spPr bwMode="ltGray">
          <a:xfrm>
            <a:off x="1" y="1600201"/>
            <a:ext cx="7923212" cy="457094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0"/>
              </a:spcBef>
            </a:pPr>
            <a:endParaRPr lang="en-US" sz="2800" dirty="0">
              <a:solidFill>
                <a:schemeClr val="accent2"/>
              </a:solidFill>
            </a:endParaRPr>
          </a:p>
        </p:txBody>
      </p:sp>
      <p:sp>
        <p:nvSpPr>
          <p:cNvPr id="72" name="Content Placeholder 17">
            <a:extLst>
              <a:ext uri="{FF2B5EF4-FFF2-40B4-BE49-F238E27FC236}">
                <a16:creationId xmlns:a16="http://schemas.microsoft.com/office/drawing/2014/main" id="{A0456ED3-FDC5-4E29-B939-E35EA08477CA}"/>
              </a:ext>
            </a:extLst>
          </p:cNvPr>
          <p:cNvSpPr>
            <a:spLocks noGrp="1"/>
          </p:cNvSpPr>
          <p:nvPr>
            <p:ph sz="quarter" idx="16" hasCustomPrompt="1"/>
          </p:nvPr>
        </p:nvSpPr>
        <p:spPr>
          <a:xfrm>
            <a:off x="611645" y="2409552"/>
            <a:ext cx="3201848"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613093" y="2079840"/>
            <a:ext cx="2006600" cy="227454"/>
          </a:xfrm>
        </p:spPr>
        <p:txBody>
          <a:bodyPr anchor="b"/>
          <a:lstStyle>
            <a:lvl1pPr>
              <a:lnSpc>
                <a:spcPct val="100000"/>
              </a:lnSpc>
              <a:spcBef>
                <a:spcPts val="0"/>
              </a:spcBef>
              <a:defRPr sz="1600">
                <a:solidFill>
                  <a:schemeClr val="accent1"/>
                </a:solidFill>
              </a:defRPr>
            </a:lvl1pPr>
            <a:lvl5pPr>
              <a:defRPr/>
            </a:lvl5pPr>
          </a:lstStyle>
          <a:p>
            <a:pPr lvl="0"/>
            <a:r>
              <a:rPr lang="en-US" dirty="0"/>
              <a:t>About</a:t>
            </a:r>
          </a:p>
        </p:txBody>
      </p:sp>
      <p:sp>
        <p:nvSpPr>
          <p:cNvPr id="74" name="Content Placeholder 17">
            <a:extLst>
              <a:ext uri="{FF2B5EF4-FFF2-40B4-BE49-F238E27FC236}">
                <a16:creationId xmlns:a16="http://schemas.microsoft.com/office/drawing/2014/main" id="{F00013B6-2241-400E-9E61-946C485F8D5E}"/>
              </a:ext>
            </a:extLst>
          </p:cNvPr>
          <p:cNvSpPr>
            <a:spLocks noGrp="1"/>
          </p:cNvSpPr>
          <p:nvPr>
            <p:ph sz="quarter" idx="18" hasCustomPrompt="1"/>
          </p:nvPr>
        </p:nvSpPr>
        <p:spPr>
          <a:xfrm>
            <a:off x="611645" y="3952605"/>
            <a:ext cx="3201848"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cxnSp>
        <p:nvCxnSpPr>
          <p:cNvPr id="73" name="Straight Connector 72">
            <a:extLst>
              <a:ext uri="{FF2B5EF4-FFF2-40B4-BE49-F238E27FC236}">
                <a16:creationId xmlns:a16="http://schemas.microsoft.com/office/drawing/2014/main" id="{D8C8783A-257B-4A50-95A0-6C7B8E51707B}"/>
              </a:ext>
            </a:extLst>
          </p:cNvPr>
          <p:cNvCxnSpPr>
            <a:cxnSpLocks/>
          </p:cNvCxnSpPr>
          <p:nvPr userDrawn="1"/>
        </p:nvCxnSpPr>
        <p:spPr>
          <a:xfrm>
            <a:off x="609600" y="1964843"/>
            <a:ext cx="3198812"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789B473-DDE6-4450-A111-3761F341AAE3}"/>
              </a:ext>
            </a:extLst>
          </p:cNvPr>
          <p:cNvCxnSpPr>
            <a:cxnSpLocks/>
          </p:cNvCxnSpPr>
          <p:nvPr userDrawn="1"/>
        </p:nvCxnSpPr>
        <p:spPr>
          <a:xfrm>
            <a:off x="609600" y="3547676"/>
            <a:ext cx="3198812" cy="0"/>
          </a:xfrm>
          <a:prstGeom prst="line">
            <a:avLst/>
          </a:prstGeom>
          <a:ln w="25400">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userDrawn="1">
            <p:ph type="body" sz="quarter" idx="19" hasCustomPrompt="1"/>
          </p:nvPr>
        </p:nvSpPr>
        <p:spPr>
          <a:xfrm>
            <a:off x="613093" y="3634037"/>
            <a:ext cx="2006600" cy="227454"/>
          </a:xfrm>
        </p:spPr>
        <p:txBody>
          <a:bodyPr anchor="b"/>
          <a:lstStyle>
            <a:lvl1pPr>
              <a:lnSpc>
                <a:spcPct val="100000"/>
              </a:lnSpc>
              <a:spcBef>
                <a:spcPts val="0"/>
              </a:spcBef>
              <a:defRPr sz="1600">
                <a:solidFill>
                  <a:schemeClr val="accent2"/>
                </a:solidFill>
              </a:defRPr>
            </a:lvl1pPr>
            <a:lvl5pPr>
              <a:defRPr/>
            </a:lvl5pPr>
          </a:lstStyle>
          <a:p>
            <a:pPr lvl="0"/>
            <a:r>
              <a:rPr lang="en-US" dirty="0"/>
              <a:t>Challenges</a:t>
            </a:r>
          </a:p>
        </p:txBody>
      </p:sp>
      <p:sp>
        <p:nvSpPr>
          <p:cNvPr id="14" name="TextBox 13">
            <a:extLst>
              <a:ext uri="{FF2B5EF4-FFF2-40B4-BE49-F238E27FC236}">
                <a16:creationId xmlns:a16="http://schemas.microsoft.com/office/drawing/2014/main" id="{DF992B4C-D72B-4160-80E2-5EE05E2DDD3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100000"/>
              </a:lnSpc>
              <a:spcBef>
                <a:spcPts val="0"/>
              </a:spcBef>
            </a:pPr>
            <a:fld id="{7A51DB15-7364-4F0B-A3A0-1309F8830053}" type="slidenum">
              <a:rPr lang="en-US" sz="800" smtClean="0">
                <a:latin typeface="+mj-lt"/>
              </a:rPr>
              <a:pPr algn="r">
                <a:lnSpc>
                  <a:spcPct val="100000"/>
                </a:lnSpc>
                <a:spcBef>
                  <a:spcPts val="0"/>
                </a:spcBef>
              </a:pPr>
              <a:t>‹#›</a:t>
            </a:fld>
            <a:endParaRPr lang="en-US" dirty="0">
              <a:latin typeface="+mj-lt"/>
            </a:endParaRPr>
          </a:p>
        </p:txBody>
      </p:sp>
      <p:sp>
        <p:nvSpPr>
          <p:cNvPr id="87" name="Content Placeholder 17">
            <a:extLst>
              <a:ext uri="{FF2B5EF4-FFF2-40B4-BE49-F238E27FC236}">
                <a16:creationId xmlns:a16="http://schemas.microsoft.com/office/drawing/2014/main" id="{CB3B18B9-1B70-4F2B-86D9-C5183A845D12}"/>
              </a:ext>
            </a:extLst>
          </p:cNvPr>
          <p:cNvSpPr>
            <a:spLocks noGrp="1"/>
          </p:cNvSpPr>
          <p:nvPr>
            <p:ph sz="quarter" idx="20" hasCustomPrompt="1"/>
          </p:nvPr>
        </p:nvSpPr>
        <p:spPr>
          <a:xfrm>
            <a:off x="4269245" y="2409552"/>
            <a:ext cx="3201848" cy="934931"/>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sp>
        <p:nvSpPr>
          <p:cNvPr id="88" name="Text Placeholder 6">
            <a:extLst>
              <a:ext uri="{FF2B5EF4-FFF2-40B4-BE49-F238E27FC236}">
                <a16:creationId xmlns:a16="http://schemas.microsoft.com/office/drawing/2014/main" id="{45C2837B-EA55-4186-A2EA-1E7FB5B122D2}"/>
              </a:ext>
            </a:extLst>
          </p:cNvPr>
          <p:cNvSpPr>
            <a:spLocks noGrp="1"/>
          </p:cNvSpPr>
          <p:nvPr>
            <p:ph type="body" sz="quarter" idx="21" hasCustomPrompt="1"/>
          </p:nvPr>
        </p:nvSpPr>
        <p:spPr>
          <a:xfrm>
            <a:off x="4270693" y="2079840"/>
            <a:ext cx="2006600" cy="227454"/>
          </a:xfrm>
        </p:spPr>
        <p:txBody>
          <a:bodyPr anchor="b"/>
          <a:lstStyle>
            <a:lvl1pPr>
              <a:lnSpc>
                <a:spcPct val="100000"/>
              </a:lnSpc>
              <a:spcBef>
                <a:spcPts val="0"/>
              </a:spcBef>
              <a:buNone/>
              <a:defRPr sz="1600">
                <a:solidFill>
                  <a:schemeClr val="accent4"/>
                </a:solidFill>
              </a:defRPr>
            </a:lvl1pPr>
            <a:lvl5pPr>
              <a:defRPr/>
            </a:lvl5pPr>
          </a:lstStyle>
          <a:p>
            <a:pPr lvl="0"/>
            <a:r>
              <a:rPr lang="en-US" dirty="0"/>
              <a:t>Solution</a:t>
            </a:r>
          </a:p>
        </p:txBody>
      </p:sp>
      <p:sp>
        <p:nvSpPr>
          <p:cNvPr id="89" name="Content Placeholder 17">
            <a:extLst>
              <a:ext uri="{FF2B5EF4-FFF2-40B4-BE49-F238E27FC236}">
                <a16:creationId xmlns:a16="http://schemas.microsoft.com/office/drawing/2014/main" id="{00A3A11C-EA43-4ACC-83B9-C4C7C1080E3C}"/>
              </a:ext>
            </a:extLst>
          </p:cNvPr>
          <p:cNvSpPr>
            <a:spLocks noGrp="1"/>
          </p:cNvSpPr>
          <p:nvPr>
            <p:ph sz="quarter" idx="22" hasCustomPrompt="1"/>
          </p:nvPr>
        </p:nvSpPr>
        <p:spPr>
          <a:xfrm>
            <a:off x="4269245" y="3952605"/>
            <a:ext cx="3201848" cy="847996"/>
          </a:xfrm>
          <a:noFill/>
        </p:spPr>
        <p:txBody>
          <a:bodyPr vert="horz" lIns="0" tIns="0" rIns="0" bIns="457200" rtlCol="0">
            <a:noAutofit/>
          </a:bodyPr>
          <a:lstStyle>
            <a:lvl1pPr>
              <a:lnSpc>
                <a:spcPct val="100000"/>
              </a:lnSpc>
              <a:spcBef>
                <a:spcPts val="0"/>
              </a:spcBef>
              <a:defRPr lang="en-US" sz="1050" dirty="0">
                <a:solidFill>
                  <a:schemeClr val="tx2"/>
                </a:solidFill>
              </a:defRPr>
            </a:lvl1pPr>
            <a:lvl2pPr marL="114300" indent="-114300">
              <a:lnSpc>
                <a:spcPct val="100000"/>
              </a:lnSpc>
              <a:spcBef>
                <a:spcPts val="0"/>
              </a:spcBef>
              <a:defRPr lang="en-US" sz="1000" dirty="0">
                <a:solidFill>
                  <a:schemeClr val="tx2"/>
                </a:solidFill>
              </a:defRPr>
            </a:lvl2pPr>
            <a:lvl3pPr>
              <a:defRPr lang="en-US" sz="1400" dirty="0">
                <a:solidFill>
                  <a:schemeClr val="tx2"/>
                </a:solidFill>
              </a:defRPr>
            </a:lvl3pPr>
            <a:lvl4pPr>
              <a:defRPr lang="en-US" sz="1200" dirty="0">
                <a:solidFill>
                  <a:schemeClr val="tx2"/>
                </a:solidFill>
              </a:defRPr>
            </a:lvl4pPr>
            <a:lvl5pPr>
              <a:defRPr lang="en-US" sz="1200" dirty="0">
                <a:solidFill>
                  <a:schemeClr val="tx2"/>
                </a:solidFill>
              </a:defRPr>
            </a:lvl5pPr>
          </a:lstStyle>
          <a:p>
            <a:pPr lvl="0"/>
            <a:r>
              <a:rPr lang="en-US" dirty="0"/>
              <a:t>Click to add text</a:t>
            </a:r>
          </a:p>
          <a:p>
            <a:pPr lvl="1"/>
            <a:r>
              <a:rPr lang="en-US" dirty="0"/>
              <a:t>Second level</a:t>
            </a:r>
          </a:p>
        </p:txBody>
      </p:sp>
      <p:cxnSp>
        <p:nvCxnSpPr>
          <p:cNvPr id="90" name="Straight Connector 89">
            <a:extLst>
              <a:ext uri="{FF2B5EF4-FFF2-40B4-BE49-F238E27FC236}">
                <a16:creationId xmlns:a16="http://schemas.microsoft.com/office/drawing/2014/main" id="{EAAB5B3C-AE89-4605-BB4B-0C07DE733C40}"/>
              </a:ext>
            </a:extLst>
          </p:cNvPr>
          <p:cNvCxnSpPr>
            <a:cxnSpLocks/>
          </p:cNvCxnSpPr>
          <p:nvPr userDrawn="1"/>
        </p:nvCxnSpPr>
        <p:spPr>
          <a:xfrm>
            <a:off x="4267200" y="1964843"/>
            <a:ext cx="3198812" cy="0"/>
          </a:xfrm>
          <a:prstGeom prst="line">
            <a:avLst/>
          </a:prstGeom>
          <a:ln w="25400">
            <a:solidFill>
              <a:schemeClr val="accent4"/>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709593A-BC10-40A3-842E-346F6E0EE30C}"/>
              </a:ext>
            </a:extLst>
          </p:cNvPr>
          <p:cNvCxnSpPr>
            <a:cxnSpLocks/>
          </p:cNvCxnSpPr>
          <p:nvPr userDrawn="1"/>
        </p:nvCxnSpPr>
        <p:spPr>
          <a:xfrm>
            <a:off x="4267200" y="3547676"/>
            <a:ext cx="3198812" cy="0"/>
          </a:xfrm>
          <a:prstGeom prst="line">
            <a:avLst/>
          </a:prstGeom>
          <a:ln w="25400">
            <a:solidFill>
              <a:schemeClr val="accent6"/>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 Placeholder 6">
            <a:extLst>
              <a:ext uri="{FF2B5EF4-FFF2-40B4-BE49-F238E27FC236}">
                <a16:creationId xmlns:a16="http://schemas.microsoft.com/office/drawing/2014/main" id="{48CE9E08-388B-4458-B1F4-453A8413D639}"/>
              </a:ext>
            </a:extLst>
          </p:cNvPr>
          <p:cNvSpPr>
            <a:spLocks noGrp="1"/>
          </p:cNvSpPr>
          <p:nvPr>
            <p:ph type="body" sz="quarter" idx="23" hasCustomPrompt="1"/>
          </p:nvPr>
        </p:nvSpPr>
        <p:spPr>
          <a:xfrm>
            <a:off x="4270693" y="3634037"/>
            <a:ext cx="2006600" cy="227454"/>
          </a:xfrm>
        </p:spPr>
        <p:txBody>
          <a:bodyPr anchor="b"/>
          <a:lstStyle>
            <a:lvl1pPr>
              <a:lnSpc>
                <a:spcPct val="100000"/>
              </a:lnSpc>
              <a:spcBef>
                <a:spcPts val="0"/>
              </a:spcBef>
              <a:defRPr sz="1600">
                <a:solidFill>
                  <a:schemeClr val="accent6"/>
                </a:solidFill>
              </a:defRPr>
            </a:lvl1pPr>
            <a:lvl5pPr>
              <a:defRPr/>
            </a:lvl5pPr>
          </a:lstStyle>
          <a:p>
            <a:pPr lvl="0"/>
            <a:r>
              <a:rPr lang="en-US" dirty="0"/>
              <a:t>Impact</a:t>
            </a:r>
          </a:p>
        </p:txBody>
      </p:sp>
      <p:sp>
        <p:nvSpPr>
          <p:cNvPr id="6" name="Picture Placeholder 5">
            <a:extLst>
              <a:ext uri="{FF2B5EF4-FFF2-40B4-BE49-F238E27FC236}">
                <a16:creationId xmlns:a16="http://schemas.microsoft.com/office/drawing/2014/main" id="{4D909953-1B24-4C7D-A173-A53DF3FC7EC3}"/>
              </a:ext>
            </a:extLst>
          </p:cNvPr>
          <p:cNvSpPr>
            <a:spLocks noGrp="1"/>
          </p:cNvSpPr>
          <p:nvPr>
            <p:ph type="pic" sz="quarter" idx="24"/>
          </p:nvPr>
        </p:nvSpPr>
        <p:spPr>
          <a:xfrm>
            <a:off x="8382000" y="2971800"/>
            <a:ext cx="3194050" cy="1828800"/>
          </a:xfrm>
        </p:spPr>
        <p:txBody>
          <a:bodyPr/>
          <a:lstStyle>
            <a:lvl1pPr>
              <a:lnSpc>
                <a:spcPct val="100000"/>
              </a:lnSpc>
              <a:spcBef>
                <a:spcPts val="0"/>
              </a:spcBef>
              <a:defRPr/>
            </a:lvl1pPr>
          </a:lstStyle>
          <a:p>
            <a:r>
              <a:rPr lang="en-US"/>
              <a:t>Click icon to add picture</a:t>
            </a:r>
            <a:endParaRPr lang="en-US" dirty="0"/>
          </a:p>
        </p:txBody>
      </p:sp>
      <p:sp>
        <p:nvSpPr>
          <p:cNvPr id="9" name="Picture Placeholder 8">
            <a:extLst>
              <a:ext uri="{FF2B5EF4-FFF2-40B4-BE49-F238E27FC236}">
                <a16:creationId xmlns:a16="http://schemas.microsoft.com/office/drawing/2014/main" id="{D0ED48B1-3A1C-41E2-BEC6-E8E6B54A07B0}"/>
              </a:ext>
            </a:extLst>
          </p:cNvPr>
          <p:cNvSpPr>
            <a:spLocks noGrp="1"/>
          </p:cNvSpPr>
          <p:nvPr>
            <p:ph type="pic" sz="quarter" idx="25" hasCustomPrompt="1"/>
          </p:nvPr>
        </p:nvSpPr>
        <p:spPr>
          <a:xfrm>
            <a:off x="9074150" y="1600200"/>
            <a:ext cx="1841500" cy="660399"/>
          </a:xfrm>
        </p:spPr>
        <p:txBody>
          <a:bodyPr anchor="ctr"/>
          <a:lstStyle>
            <a:lvl1pPr algn="ctr">
              <a:lnSpc>
                <a:spcPct val="100000"/>
              </a:lnSpc>
              <a:spcBef>
                <a:spcPts val="0"/>
              </a:spcBef>
              <a:defRPr/>
            </a:lvl1pPr>
          </a:lstStyle>
          <a:p>
            <a:r>
              <a:rPr lang="en-US" dirty="0"/>
              <a:t>Insert Logo here</a:t>
            </a:r>
          </a:p>
        </p:txBody>
      </p:sp>
      <p:sp>
        <p:nvSpPr>
          <p:cNvPr id="11" name="Text Placeholder 10">
            <a:extLst>
              <a:ext uri="{FF2B5EF4-FFF2-40B4-BE49-F238E27FC236}">
                <a16:creationId xmlns:a16="http://schemas.microsoft.com/office/drawing/2014/main" id="{D0A78DDD-5F83-4940-98A7-CF6D7FB81405}"/>
              </a:ext>
            </a:extLst>
          </p:cNvPr>
          <p:cNvSpPr>
            <a:spLocks noGrp="1"/>
          </p:cNvSpPr>
          <p:nvPr>
            <p:ph type="body" sz="quarter" idx="26" hasCustomPrompt="1"/>
          </p:nvPr>
        </p:nvSpPr>
        <p:spPr>
          <a:xfrm>
            <a:off x="8382000" y="5022214"/>
            <a:ext cx="3200400" cy="1153795"/>
          </a:xfrm>
        </p:spPr>
        <p:txBody>
          <a:bodyPr/>
          <a:lstStyle>
            <a:lvl1pPr algn="ctr">
              <a:lnSpc>
                <a:spcPct val="100000"/>
              </a:lnSpc>
              <a:spcBef>
                <a:spcPts val="0"/>
              </a:spcBef>
              <a:defRPr sz="1400"/>
            </a:lvl1pPr>
            <a:lvl2pPr marL="0" indent="0" algn="ctr">
              <a:lnSpc>
                <a:spcPct val="100000"/>
              </a:lnSpc>
              <a:spcBef>
                <a:spcPts val="0"/>
              </a:spcBef>
              <a:buFont typeface="Open Sans" panose="020B0606030504020204" pitchFamily="34" charset="0"/>
              <a:buChar char="​"/>
              <a:defRPr sz="1200">
                <a:solidFill>
                  <a:schemeClr val="accent1"/>
                </a:solidFill>
              </a:defRPr>
            </a:lvl2pPr>
            <a:lvl3pPr marL="0" indent="0" algn="ctr">
              <a:buFont typeface="Open Sans" panose="020B0606030504020204" pitchFamily="34" charset="0"/>
              <a:buNone/>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Click to add text</a:t>
            </a:r>
          </a:p>
          <a:p>
            <a:pPr lvl="1"/>
            <a:r>
              <a:rPr lang="en-US" dirty="0"/>
              <a:t>Second level</a:t>
            </a:r>
          </a:p>
        </p:txBody>
      </p:sp>
      <p:sp>
        <p:nvSpPr>
          <p:cNvPr id="93" name="Text Placeholder 10">
            <a:extLst>
              <a:ext uri="{FF2B5EF4-FFF2-40B4-BE49-F238E27FC236}">
                <a16:creationId xmlns:a16="http://schemas.microsoft.com/office/drawing/2014/main" id="{356F2006-5264-4FEB-8EBA-8BA6A55D19B4}"/>
              </a:ext>
            </a:extLst>
          </p:cNvPr>
          <p:cNvSpPr>
            <a:spLocks noGrp="1"/>
          </p:cNvSpPr>
          <p:nvPr>
            <p:ph type="body" sz="quarter" idx="27" hasCustomPrompt="1"/>
          </p:nvPr>
        </p:nvSpPr>
        <p:spPr>
          <a:xfrm>
            <a:off x="8375650" y="2347933"/>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Location</a:t>
            </a:r>
          </a:p>
        </p:txBody>
      </p:sp>
      <p:sp>
        <p:nvSpPr>
          <p:cNvPr id="12" name="Rectangle 11">
            <a:extLst>
              <a:ext uri="{FF2B5EF4-FFF2-40B4-BE49-F238E27FC236}">
                <a16:creationId xmlns:a16="http://schemas.microsoft.com/office/drawing/2014/main" id="{8AF7F59A-4C67-4F41-A6E0-906850EDF3F1}"/>
              </a:ext>
            </a:extLst>
          </p:cNvPr>
          <p:cNvSpPr/>
          <p:nvPr userDrawn="1"/>
        </p:nvSpPr>
        <p:spPr>
          <a:xfrm>
            <a:off x="608739" y="4978399"/>
            <a:ext cx="3204753" cy="879645"/>
          </a:xfrm>
          <a:prstGeom prst="rect">
            <a:avLst/>
          </a:prstGeom>
          <a:gradFill>
            <a:gsLst>
              <a:gs pos="0">
                <a:schemeClr val="accent4"/>
              </a:gs>
              <a:gs pos="98000">
                <a:schemeClr val="accent4"/>
              </a:gs>
            </a:gsLst>
            <a:lin ang="5400000" scaled="1"/>
          </a:gradFill>
        </p:spPr>
        <p:txBody>
          <a:bodyPr vert="horz" lIns="594360" tIns="457200" rIns="457200" bIns="45720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dirty="0">
              <a:solidFill>
                <a:schemeClr val="bg1"/>
              </a:solidFill>
            </a:endParaRPr>
          </a:p>
        </p:txBody>
      </p:sp>
      <p:sp>
        <p:nvSpPr>
          <p:cNvPr id="152" name="Rectangle 151">
            <a:extLst>
              <a:ext uri="{FF2B5EF4-FFF2-40B4-BE49-F238E27FC236}">
                <a16:creationId xmlns:a16="http://schemas.microsoft.com/office/drawing/2014/main" id="{85779326-D874-4DC4-BA73-C7157B414B05}"/>
              </a:ext>
            </a:extLst>
          </p:cNvPr>
          <p:cNvSpPr/>
          <p:nvPr userDrawn="1"/>
        </p:nvSpPr>
        <p:spPr>
          <a:xfrm>
            <a:off x="4267199" y="4978400"/>
            <a:ext cx="3203893" cy="878840"/>
          </a:xfrm>
          <a:prstGeom prst="rect">
            <a:avLst/>
          </a:prstGeom>
          <a:solidFill>
            <a:schemeClr val="accent1"/>
          </a:solidFill>
        </p:spPr>
        <p:txBody>
          <a:bodyPr vert="horz" lIns="457200" tIns="457200" rIns="594360" bIns="0" rtlCol="0">
            <a:noAutofit/>
          </a:bodyPr>
          <a:lstStyle/>
          <a:p>
            <a:pPr lvl="0" indent="0">
              <a:lnSpc>
                <a:spcPct val="100000"/>
              </a:lnSpc>
              <a:spcBef>
                <a:spcPts val="0"/>
              </a:spcBef>
              <a:buClr>
                <a:schemeClr val="tx1">
                  <a:lumMod val="60000"/>
                  <a:lumOff val="40000"/>
                </a:schemeClr>
              </a:buClr>
              <a:buSzPct val="90000"/>
              <a:buFont typeface="Arial" panose="020B0604020202020204" pitchFamily="34" charset="0"/>
              <a:buChar char="​"/>
            </a:pPr>
            <a:endParaRPr lang="en-US" dirty="0">
              <a:solidFill>
                <a:schemeClr val="bg1"/>
              </a:solidFill>
            </a:endParaRPr>
          </a:p>
        </p:txBody>
      </p:sp>
      <p:sp>
        <p:nvSpPr>
          <p:cNvPr id="2" name="Title 1">
            <a:extLst>
              <a:ext uri="{FF2B5EF4-FFF2-40B4-BE49-F238E27FC236}">
                <a16:creationId xmlns:a16="http://schemas.microsoft.com/office/drawing/2014/main" id="{10FD359B-DBB1-4A58-B3A5-88DBD360EFA4}"/>
              </a:ext>
            </a:extLst>
          </p:cNvPr>
          <p:cNvSpPr>
            <a:spLocks noGrp="1"/>
          </p:cNvSpPr>
          <p:nvPr>
            <p:ph type="title" hasCustomPrompt="1"/>
          </p:nvPr>
        </p:nvSpPr>
        <p:spPr/>
        <p:txBody>
          <a:bodyPr/>
          <a:lstStyle>
            <a:lvl1pPr>
              <a:defRPr/>
            </a:lvl1pPr>
          </a:lstStyle>
          <a:p>
            <a:r>
              <a:rPr lang="en-US" dirty="0"/>
              <a:t>Company Name</a:t>
            </a:r>
          </a:p>
        </p:txBody>
      </p:sp>
      <p:sp>
        <p:nvSpPr>
          <p:cNvPr id="27" name="Subtitle 2">
            <a:extLst>
              <a:ext uri="{FF2B5EF4-FFF2-40B4-BE49-F238E27FC236}">
                <a16:creationId xmlns:a16="http://schemas.microsoft.com/office/drawing/2014/main" id="{9A29AA74-2865-4B6A-BD11-7A351A336A6C}"/>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9" name="Text Placeholder 10">
            <a:extLst>
              <a:ext uri="{FF2B5EF4-FFF2-40B4-BE49-F238E27FC236}">
                <a16:creationId xmlns:a16="http://schemas.microsoft.com/office/drawing/2014/main" id="{09C7727F-F570-4AF1-856D-98544836237D}"/>
              </a:ext>
            </a:extLst>
          </p:cNvPr>
          <p:cNvSpPr>
            <a:spLocks noGrp="1"/>
          </p:cNvSpPr>
          <p:nvPr>
            <p:ph type="body" sz="quarter" idx="28" hasCustomPrompt="1"/>
          </p:nvPr>
        </p:nvSpPr>
        <p:spPr>
          <a:xfrm>
            <a:off x="8375650" y="2647290"/>
            <a:ext cx="3206750" cy="241300"/>
          </a:xfrm>
        </p:spPr>
        <p:txBody>
          <a:bodyPr anchor="ctr"/>
          <a:lstStyle>
            <a:lvl1pPr algn="ctr">
              <a:lnSpc>
                <a:spcPct val="100000"/>
              </a:lnSpc>
              <a:spcBef>
                <a:spcPts val="0"/>
              </a:spcBef>
              <a:defRPr sz="1200"/>
            </a:lvl1pPr>
            <a:lvl2pPr marL="0" indent="0" algn="ctr">
              <a:buFont typeface="Open Sans" panose="020B0606030504020204" pitchFamily="34" charset="0"/>
              <a:buChar char="​"/>
              <a:defRPr sz="1200">
                <a:solidFill>
                  <a:schemeClr val="accent1"/>
                </a:solidFill>
              </a:defRPr>
            </a:lvl2pPr>
            <a:lvl3pPr marL="0" indent="0" algn="ctr">
              <a:buFont typeface="Open Sans" panose="020B0606030504020204" pitchFamily="34" charset="0"/>
              <a:buChar char="​"/>
              <a:defRPr sz="1200">
                <a:solidFill>
                  <a:schemeClr val="accent1"/>
                </a:solidFill>
              </a:defRPr>
            </a:lvl3pPr>
            <a:lvl4pPr marL="0" indent="0" algn="ctr">
              <a:buFont typeface="Open Sans" panose="020B0606030504020204" pitchFamily="34" charset="0"/>
              <a:buChar char="​"/>
              <a:defRPr sz="1200">
                <a:solidFill>
                  <a:schemeClr val="accent1"/>
                </a:solidFill>
              </a:defRPr>
            </a:lvl4pPr>
            <a:lvl5pPr marL="0" indent="0" algn="ctr">
              <a:buFont typeface="Open Sans" panose="020B0606030504020204" pitchFamily="34" charset="0"/>
              <a:buChar char="​"/>
              <a:defRPr sz="1200">
                <a:solidFill>
                  <a:schemeClr val="accent1"/>
                </a:solidFill>
              </a:defRPr>
            </a:lvl5pPr>
          </a:lstStyle>
          <a:p>
            <a:pPr lvl="0"/>
            <a:r>
              <a:rPr lang="en-US" dirty="0"/>
              <a:t>Industry</a:t>
            </a:r>
          </a:p>
        </p:txBody>
      </p:sp>
      <p:sp>
        <p:nvSpPr>
          <p:cNvPr id="30" name="Text Placeholder 6">
            <a:extLst>
              <a:ext uri="{FF2B5EF4-FFF2-40B4-BE49-F238E27FC236}">
                <a16:creationId xmlns:a16="http://schemas.microsoft.com/office/drawing/2014/main" id="{F13DC67D-58A2-45BD-A728-B6ECDD8B5A5B}"/>
              </a:ext>
            </a:extLst>
          </p:cNvPr>
          <p:cNvSpPr>
            <a:spLocks noGrp="1"/>
          </p:cNvSpPr>
          <p:nvPr>
            <p:ph type="body" sz="quarter" idx="29" hasCustomPrompt="1"/>
          </p:nvPr>
        </p:nvSpPr>
        <p:spPr>
          <a:xfrm>
            <a:off x="613093" y="4978400"/>
            <a:ext cx="3200400" cy="227454"/>
          </a:xfrm>
        </p:spPr>
        <p:txBody>
          <a:bodyPr anchor="b"/>
          <a:lstStyle>
            <a:lvl1pPr algn="ctr">
              <a:lnSpc>
                <a:spcPct val="100000"/>
              </a:lnSpc>
              <a:spcBef>
                <a:spcPts val="0"/>
              </a:spcBef>
              <a:defRPr sz="1000">
                <a:solidFill>
                  <a:schemeClr val="bg1"/>
                </a:solidFill>
              </a:defRPr>
            </a:lvl1pPr>
            <a:lvl5pPr>
              <a:defRPr/>
            </a:lvl5pPr>
          </a:lstStyle>
          <a:p>
            <a:pPr lvl="0"/>
            <a:r>
              <a:rPr lang="en-US" dirty="0"/>
              <a:t>Products</a:t>
            </a:r>
          </a:p>
        </p:txBody>
      </p:sp>
      <p:sp>
        <p:nvSpPr>
          <p:cNvPr id="31" name="Text Placeholder 6">
            <a:extLst>
              <a:ext uri="{FF2B5EF4-FFF2-40B4-BE49-F238E27FC236}">
                <a16:creationId xmlns:a16="http://schemas.microsoft.com/office/drawing/2014/main" id="{53D9F0A4-74F4-4BA6-AD21-4791EF0A203A}"/>
              </a:ext>
            </a:extLst>
          </p:cNvPr>
          <p:cNvSpPr>
            <a:spLocks noGrp="1"/>
          </p:cNvSpPr>
          <p:nvPr>
            <p:ph type="body" sz="quarter" idx="30" hasCustomPrompt="1"/>
          </p:nvPr>
        </p:nvSpPr>
        <p:spPr>
          <a:xfrm>
            <a:off x="4273995" y="4978400"/>
            <a:ext cx="3200400" cy="227454"/>
          </a:xfrm>
        </p:spPr>
        <p:txBody>
          <a:bodyPr anchor="b"/>
          <a:lstStyle>
            <a:lvl1pPr algn="ctr">
              <a:lnSpc>
                <a:spcPct val="100000"/>
              </a:lnSpc>
              <a:spcBef>
                <a:spcPts val="0"/>
              </a:spcBef>
              <a:defRPr sz="1000">
                <a:solidFill>
                  <a:schemeClr val="bg1"/>
                </a:solidFill>
              </a:defRPr>
            </a:lvl1pPr>
            <a:lvl5pPr>
              <a:defRPr/>
            </a:lvl5pPr>
          </a:lstStyle>
          <a:p>
            <a:pPr lvl="0"/>
            <a:r>
              <a:rPr lang="en-US" dirty="0"/>
              <a:t>Strategic Priorities</a:t>
            </a:r>
          </a:p>
        </p:txBody>
      </p:sp>
    </p:spTree>
    <p:extLst>
      <p:ext uri="{BB962C8B-B14F-4D97-AF65-F5344CB8AC3E}">
        <p14:creationId xmlns:p14="http://schemas.microsoft.com/office/powerpoint/2010/main" val="366548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BCB68143-A247-4F5B-9173-3D82D6706BFE}"/>
              </a:ext>
            </a:extLst>
          </p:cNvPr>
          <p:cNvSpPr/>
          <p:nvPr userDrawn="1"/>
        </p:nvSpPr>
        <p:spPr>
          <a:xfrm rot="2700000">
            <a:off x="1530975" y="-2580079"/>
            <a:ext cx="3206987" cy="9623529"/>
          </a:xfrm>
          <a:custGeom>
            <a:avLst/>
            <a:gdLst>
              <a:gd name="connsiteX0" fmla="*/ 3621 w 3204432"/>
              <a:gd name="connsiteY0" fmla="*/ 3200811 h 9623529"/>
              <a:gd name="connsiteX1" fmla="*/ 3204432 w 3204432"/>
              <a:gd name="connsiteY1" fmla="*/ 0 h 9623529"/>
              <a:gd name="connsiteX2" fmla="*/ 3204432 w 3204432"/>
              <a:gd name="connsiteY2" fmla="*/ 8389488 h 9623529"/>
              <a:gd name="connsiteX3" fmla="*/ 3197162 w 3204432"/>
              <a:gd name="connsiteY3" fmla="*/ 8389488 h 9623529"/>
              <a:gd name="connsiteX4" fmla="*/ 3201565 w 3204432"/>
              <a:gd name="connsiteY4" fmla="*/ 8393890 h 9623529"/>
              <a:gd name="connsiteX5" fmla="*/ 1971926 w 3204432"/>
              <a:gd name="connsiteY5" fmla="*/ 9623529 h 9623529"/>
              <a:gd name="connsiteX6" fmla="*/ 0 w 3204432"/>
              <a:gd name="connsiteY6" fmla="*/ 7651603 h 9623529"/>
              <a:gd name="connsiteX7" fmla="*/ 3621 w 3204432"/>
              <a:gd name="connsiteY7" fmla="*/ 7647982 h 9623529"/>
              <a:gd name="connsiteX8" fmla="*/ 3621 w 3204432"/>
              <a:gd name="connsiteY8" fmla="*/ 3200811 h 9623529"/>
              <a:gd name="connsiteX0" fmla="*/ 3621 w 3206055"/>
              <a:gd name="connsiteY0" fmla="*/ 3200811 h 9623529"/>
              <a:gd name="connsiteX1" fmla="*/ 3204432 w 3206055"/>
              <a:gd name="connsiteY1" fmla="*/ 0 h 9623529"/>
              <a:gd name="connsiteX2" fmla="*/ 3204432 w 3206055"/>
              <a:gd name="connsiteY2" fmla="*/ 8389488 h 9623529"/>
              <a:gd name="connsiteX3" fmla="*/ 3197162 w 3206055"/>
              <a:gd name="connsiteY3" fmla="*/ 8389488 h 9623529"/>
              <a:gd name="connsiteX4" fmla="*/ 3206055 w 3206055"/>
              <a:gd name="connsiteY4" fmla="*/ 9386208 h 9623529"/>
              <a:gd name="connsiteX5" fmla="*/ 1971926 w 3206055"/>
              <a:gd name="connsiteY5" fmla="*/ 9623529 h 9623529"/>
              <a:gd name="connsiteX6" fmla="*/ 0 w 3206055"/>
              <a:gd name="connsiteY6" fmla="*/ 7651603 h 9623529"/>
              <a:gd name="connsiteX7" fmla="*/ 3621 w 3206055"/>
              <a:gd name="connsiteY7" fmla="*/ 7647982 h 9623529"/>
              <a:gd name="connsiteX8" fmla="*/ 3621 w 3206055"/>
              <a:gd name="connsiteY8" fmla="*/ 3200811 h 9623529"/>
              <a:gd name="connsiteX0" fmla="*/ 3621 w 3206987"/>
              <a:gd name="connsiteY0" fmla="*/ 3200811 h 9623529"/>
              <a:gd name="connsiteX1" fmla="*/ 3204432 w 3206987"/>
              <a:gd name="connsiteY1" fmla="*/ 0 h 9623529"/>
              <a:gd name="connsiteX2" fmla="*/ 3204432 w 3206987"/>
              <a:gd name="connsiteY2" fmla="*/ 8389488 h 9623529"/>
              <a:gd name="connsiteX3" fmla="*/ 3206142 w 3206987"/>
              <a:gd name="connsiteY3" fmla="*/ 8407448 h 9623529"/>
              <a:gd name="connsiteX4" fmla="*/ 3206055 w 3206987"/>
              <a:gd name="connsiteY4" fmla="*/ 9386208 h 9623529"/>
              <a:gd name="connsiteX5" fmla="*/ 1971926 w 3206987"/>
              <a:gd name="connsiteY5" fmla="*/ 9623529 h 9623529"/>
              <a:gd name="connsiteX6" fmla="*/ 0 w 3206987"/>
              <a:gd name="connsiteY6" fmla="*/ 7651603 h 9623529"/>
              <a:gd name="connsiteX7" fmla="*/ 3621 w 3206987"/>
              <a:gd name="connsiteY7" fmla="*/ 7647982 h 9623529"/>
              <a:gd name="connsiteX8" fmla="*/ 3621 w 3206987"/>
              <a:gd name="connsiteY8" fmla="*/ 3200811 h 962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6987" h="9623529">
                <a:moveTo>
                  <a:pt x="3621" y="3200811"/>
                </a:moveTo>
                <a:lnTo>
                  <a:pt x="3204432" y="0"/>
                </a:lnTo>
                <a:lnTo>
                  <a:pt x="3204432" y="8389488"/>
                </a:lnTo>
                <a:lnTo>
                  <a:pt x="3206142" y="8407448"/>
                </a:lnTo>
                <a:cubicBezTo>
                  <a:pt x="3209106" y="8739688"/>
                  <a:pt x="3203091" y="9053968"/>
                  <a:pt x="3206055" y="9386208"/>
                </a:cubicBezTo>
                <a:lnTo>
                  <a:pt x="1971926" y="9623529"/>
                </a:lnTo>
                <a:lnTo>
                  <a:pt x="0" y="7651603"/>
                </a:lnTo>
                <a:lnTo>
                  <a:pt x="3621" y="7647982"/>
                </a:lnTo>
                <a:lnTo>
                  <a:pt x="3621" y="3200811"/>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6" name="Freeform: Shape 25">
            <a:extLst>
              <a:ext uri="{FF2B5EF4-FFF2-40B4-BE49-F238E27FC236}">
                <a16:creationId xmlns:a16="http://schemas.microsoft.com/office/drawing/2014/main" id="{865D9BB8-44B7-4046-A859-7B01AD84E349}"/>
              </a:ext>
            </a:extLst>
          </p:cNvPr>
          <p:cNvSpPr/>
          <p:nvPr userDrawn="1"/>
        </p:nvSpPr>
        <p:spPr>
          <a:xfrm rot="2700000">
            <a:off x="1632126" y="1230939"/>
            <a:ext cx="3535790" cy="7514148"/>
          </a:xfrm>
          <a:custGeom>
            <a:avLst/>
            <a:gdLst>
              <a:gd name="connsiteX0" fmla="*/ 0 w 3535790"/>
              <a:gd name="connsiteY0" fmla="*/ 0 h 7514148"/>
              <a:gd name="connsiteX1" fmla="*/ 3535790 w 3535790"/>
              <a:gd name="connsiteY1" fmla="*/ 0 h 7514148"/>
              <a:gd name="connsiteX2" fmla="*/ 3535790 w 3535790"/>
              <a:gd name="connsiteY2" fmla="*/ 4642648 h 7514148"/>
              <a:gd name="connsiteX3" fmla="*/ 706090 w 3535790"/>
              <a:gd name="connsiteY3" fmla="*/ 7514148 h 7514148"/>
              <a:gd name="connsiteX4" fmla="*/ 0 w 3535790"/>
              <a:gd name="connsiteY4" fmla="*/ 6808058 h 7514148"/>
              <a:gd name="connsiteX5" fmla="*/ 0 w 3535790"/>
              <a:gd name="connsiteY5" fmla="*/ 0 h 75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5790" h="7514148">
                <a:moveTo>
                  <a:pt x="0" y="0"/>
                </a:moveTo>
                <a:lnTo>
                  <a:pt x="3535790" y="0"/>
                </a:lnTo>
                <a:lnTo>
                  <a:pt x="3535790" y="4642648"/>
                </a:lnTo>
                <a:lnTo>
                  <a:pt x="706090" y="7514148"/>
                </a:lnTo>
                <a:lnTo>
                  <a:pt x="0" y="6808058"/>
                </a:lnTo>
                <a:lnTo>
                  <a:pt x="0" y="0"/>
                </a:lnTo>
                <a:close/>
              </a:path>
            </a:pathLst>
          </a:custGeom>
          <a:gradFill>
            <a:gsLst>
              <a:gs pos="1143">
                <a:schemeClr val="bg1">
                  <a:alpha val="0"/>
                </a:schemeClr>
              </a:gs>
              <a:gs pos="14000">
                <a:schemeClr val="bg1">
                  <a:alpha val="0"/>
                </a:schemeClr>
              </a:gs>
              <a:gs pos="72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 name="Title 1"/>
          <p:cNvSpPr>
            <a:spLocks noGrp="1"/>
          </p:cNvSpPr>
          <p:nvPr>
            <p:ph type="title" hasCustomPrompt="1"/>
          </p:nvPr>
        </p:nvSpPr>
        <p:spPr>
          <a:xfrm>
            <a:off x="6592948" y="1582578"/>
            <a:ext cx="4996403" cy="1234440"/>
          </a:xfrm>
        </p:spPr>
        <p:txBody>
          <a:bodyPr wrap="square" anchor="b"/>
          <a:lstStyle>
            <a:lvl1pPr algn="l">
              <a:defRPr sz="4000" b="0" cap="none" baseline="0"/>
            </a:lvl1pPr>
          </a:lstStyle>
          <a:p>
            <a:r>
              <a:rPr lang="en-US" dirty="0"/>
              <a:t>Click to Edit Master Title Style</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2948" y="2871216"/>
            <a:ext cx="5116452" cy="416403"/>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2948" y="4737425"/>
            <a:ext cx="3657600" cy="355601"/>
          </a:xfrm>
        </p:spPr>
        <p:txBody>
          <a:bodyPr anchor="b"/>
          <a:lstStyle>
            <a:lvl1pPr algn="l">
              <a:buNone/>
              <a:defRPr sz="1600">
                <a:solidFill>
                  <a:schemeClr val="tx2"/>
                </a:solidFill>
              </a:defRPr>
            </a:lvl1pPr>
          </a:lstStyle>
          <a:p>
            <a:pPr lvl="0"/>
            <a:r>
              <a:rPr lang="en-US" dirty="0"/>
              <a:t>Speaker Name</a:t>
            </a:r>
          </a:p>
        </p:txBody>
      </p:sp>
      <p:sp>
        <p:nvSpPr>
          <p:cNvPr id="129" name="Text Placeholder 6">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2948" y="5138745"/>
            <a:ext cx="3657600" cy="355601"/>
          </a:xfrm>
        </p:spPr>
        <p:txBody>
          <a:bodyPr/>
          <a:lstStyle>
            <a:lvl1pPr algn="l">
              <a:buNone/>
              <a:defRPr sz="1600">
                <a:solidFill>
                  <a:schemeClr val="tx2"/>
                </a:solidFill>
              </a:defRPr>
            </a:lvl1pPr>
          </a:lstStyle>
          <a:p>
            <a:pPr lvl="0"/>
            <a:r>
              <a:rPr lang="en-US" dirty="0"/>
              <a:t>Role / Division at VMware</a:t>
            </a:r>
          </a:p>
        </p:txBody>
      </p:sp>
      <p:sp>
        <p:nvSpPr>
          <p:cNvPr id="16" name="Text Placeholder 6">
            <a:extLst>
              <a:ext uri="{FF2B5EF4-FFF2-40B4-BE49-F238E27FC236}">
                <a16:creationId xmlns:a16="http://schemas.microsoft.com/office/drawing/2014/main" id="{68E7D54E-C753-48F7-AB43-C7A586277F50}"/>
              </a:ext>
            </a:extLst>
          </p:cNvPr>
          <p:cNvSpPr>
            <a:spLocks noGrp="1"/>
          </p:cNvSpPr>
          <p:nvPr>
            <p:ph type="body" sz="quarter" idx="13" hasCustomPrompt="1"/>
          </p:nvPr>
        </p:nvSpPr>
        <p:spPr>
          <a:xfrm>
            <a:off x="6592948" y="5494345"/>
            <a:ext cx="3657600" cy="265176"/>
          </a:xfrm>
        </p:spPr>
        <p:txBody>
          <a:bodyPr/>
          <a:lstStyle>
            <a:lvl1pPr algn="l">
              <a:buNone/>
              <a:defRPr sz="1200">
                <a:solidFill>
                  <a:schemeClr val="tx2"/>
                </a:solidFill>
              </a:defRPr>
            </a:lvl1pPr>
          </a:lstStyle>
          <a:p>
            <a:pPr lvl="0"/>
            <a:r>
              <a:rPr lang="en-US" dirty="0"/>
              <a:t>Date</a:t>
            </a:r>
          </a:p>
        </p:txBody>
      </p:sp>
      <p:grpSp>
        <p:nvGrpSpPr>
          <p:cNvPr id="17" name="Group 16">
            <a:extLst>
              <a:ext uri="{FF2B5EF4-FFF2-40B4-BE49-F238E27FC236}">
                <a16:creationId xmlns:a16="http://schemas.microsoft.com/office/drawing/2014/main" id="{571B1726-E7C5-4C32-A22F-BB8C0CA833E9}"/>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0AEE4566-BDD0-43EB-8593-753B4AFC538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7">
              <a:extLst>
                <a:ext uri="{FF2B5EF4-FFF2-40B4-BE49-F238E27FC236}">
                  <a16:creationId xmlns:a16="http://schemas.microsoft.com/office/drawing/2014/main" id="{CDDDBBBD-2B47-4F32-9507-B47217AD31D1}"/>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8">
              <a:extLst>
                <a:ext uri="{FF2B5EF4-FFF2-40B4-BE49-F238E27FC236}">
                  <a16:creationId xmlns:a16="http://schemas.microsoft.com/office/drawing/2014/main" id="{9A63A2EB-B414-427C-8975-27B69B276D4B}"/>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9">
              <a:extLst>
                <a:ext uri="{FF2B5EF4-FFF2-40B4-BE49-F238E27FC236}">
                  <a16:creationId xmlns:a16="http://schemas.microsoft.com/office/drawing/2014/main" id="{4AFD0B14-399F-447F-BBDD-FF049C867FA7}"/>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10">
              <a:extLst>
                <a:ext uri="{FF2B5EF4-FFF2-40B4-BE49-F238E27FC236}">
                  <a16:creationId xmlns:a16="http://schemas.microsoft.com/office/drawing/2014/main" id="{0778A2AC-9D1D-4FDB-973A-47DEA988606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3" name="Freeform 11">
              <a:extLst>
                <a:ext uri="{FF2B5EF4-FFF2-40B4-BE49-F238E27FC236}">
                  <a16:creationId xmlns:a16="http://schemas.microsoft.com/office/drawing/2014/main" id="{52873CFF-17A0-467C-B061-5E3FD5E92C7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4" name="Freeform 12">
              <a:extLst>
                <a:ext uri="{FF2B5EF4-FFF2-40B4-BE49-F238E27FC236}">
                  <a16:creationId xmlns:a16="http://schemas.microsoft.com/office/drawing/2014/main" id="{C351EEF9-CE8C-4948-8867-FDC697419BE3}"/>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32" name="TextBox 31">
            <a:extLst>
              <a:ext uri="{FF2B5EF4-FFF2-40B4-BE49-F238E27FC236}">
                <a16:creationId xmlns:a16="http://schemas.microsoft.com/office/drawing/2014/main" id="{576FCBCF-AFA0-4D2E-AF64-919BFE9B44B8}"/>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9416F8-1B20-4892-97FA-108F191A5885}"/>
                  </a:ext>
                </a:extLst>
              </p14:cNvPr>
              <p14:cNvContentPartPr/>
              <p14:nvPr userDrawn="1"/>
            </p14:nvContentPartPr>
            <p14:xfrm>
              <a:off x="9859593" y="4881179"/>
              <a:ext cx="240" cy="240"/>
            </p14:xfrm>
          </p:contentPart>
        </mc:Choice>
        <mc:Fallback xmlns="">
          <p:pic>
            <p:nvPicPr>
              <p:cNvPr id="3" name="Ink 2">
                <a:extLst>
                  <a:ext uri="{FF2B5EF4-FFF2-40B4-BE49-F238E27FC236}">
                    <a16:creationId xmlns:a16="http://schemas.microsoft.com/office/drawing/2014/main" id="{229416F8-1B20-4892-97FA-108F191A5885}"/>
                  </a:ext>
                </a:extLst>
              </p:cNvPr>
              <p:cNvPicPr/>
              <p:nvPr/>
            </p:nvPicPr>
            <p:blipFill>
              <a:blip r:embed="rId4"/>
              <a:stretch>
                <a:fillRect/>
              </a:stretch>
            </p:blipFill>
            <p:spPr>
              <a:xfrm>
                <a:off x="9855513" y="4877099"/>
                <a:ext cx="7920" cy="7920"/>
              </a:xfrm>
              <a:prstGeom prst="rect">
                <a:avLst/>
              </a:prstGeom>
            </p:spPr>
          </p:pic>
        </mc:Fallback>
      </mc:AlternateContent>
    </p:spTree>
    <p:extLst>
      <p:ext uri="{BB962C8B-B14F-4D97-AF65-F5344CB8AC3E}">
        <p14:creationId xmlns:p14="http://schemas.microsoft.com/office/powerpoint/2010/main" val="399591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ull-Blee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F5379A2-B049-4A1C-A18D-79A1F237E82B}"/>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bg1"/>
                </a:solidFill>
                <a:latin typeface="+mj-lt"/>
              </a:rPr>
              <a:pPr algn="r">
                <a:lnSpc>
                  <a:spcPct val="90000"/>
                </a:lnSpc>
              </a:pPr>
              <a:t>‹#›</a:t>
            </a:fld>
            <a:endParaRPr lang="en-US" dirty="0">
              <a:solidFill>
                <a:schemeClr val="bg1"/>
              </a:solidFill>
              <a:latin typeface="+mj-lt"/>
            </a:endParaRPr>
          </a:p>
        </p:txBody>
      </p:sp>
      <p:pic>
        <p:nvPicPr>
          <p:cNvPr id="14" name="Graphic 13">
            <a:extLst>
              <a:ext uri="{FF2B5EF4-FFF2-40B4-BE49-F238E27FC236}">
                <a16:creationId xmlns:a16="http://schemas.microsoft.com/office/drawing/2014/main" id="{82963ABA-B135-4D13-8059-831B7A944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 y="6766560"/>
            <a:ext cx="12188825" cy="95225"/>
          </a:xfrm>
          <a:prstGeom prst="rect">
            <a:avLst/>
          </a:prstGeom>
        </p:spPr>
      </p:pic>
      <p:grpSp>
        <p:nvGrpSpPr>
          <p:cNvPr id="15" name="Group 14">
            <a:extLst>
              <a:ext uri="{FF2B5EF4-FFF2-40B4-BE49-F238E27FC236}">
                <a16:creationId xmlns:a16="http://schemas.microsoft.com/office/drawing/2014/main" id="{EEA9A53D-C1B8-4AC0-AF50-F242E124EF75}"/>
              </a:ext>
            </a:extLst>
          </p:cNvPr>
          <p:cNvGrpSpPr/>
          <p:nvPr userDrawn="1"/>
        </p:nvGrpSpPr>
        <p:grpSpPr>
          <a:xfrm>
            <a:off x="608012" y="6445106"/>
            <a:ext cx="1184397" cy="186690"/>
            <a:chOff x="863272" y="6563918"/>
            <a:chExt cx="861082" cy="135727"/>
          </a:xfrm>
          <a:solidFill>
            <a:schemeClr val="bg1"/>
          </a:solidFill>
        </p:grpSpPr>
        <p:sp>
          <p:nvSpPr>
            <p:cNvPr id="16" name="Freeform 6">
              <a:extLst>
                <a:ext uri="{FF2B5EF4-FFF2-40B4-BE49-F238E27FC236}">
                  <a16:creationId xmlns:a16="http://schemas.microsoft.com/office/drawing/2014/main" id="{A5945F4E-578F-4EE5-B98E-A75643A79F39}"/>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7" name="Freeform 7">
              <a:extLst>
                <a:ext uri="{FF2B5EF4-FFF2-40B4-BE49-F238E27FC236}">
                  <a16:creationId xmlns:a16="http://schemas.microsoft.com/office/drawing/2014/main" id="{19DCDB05-0E28-45DE-9267-3E480A230004}"/>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8" name="Freeform 8">
              <a:extLst>
                <a:ext uri="{FF2B5EF4-FFF2-40B4-BE49-F238E27FC236}">
                  <a16:creationId xmlns:a16="http://schemas.microsoft.com/office/drawing/2014/main" id="{9C693093-F44C-4AF7-8565-38BF0EC750AE}"/>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19" name="Freeform 9">
              <a:extLst>
                <a:ext uri="{FF2B5EF4-FFF2-40B4-BE49-F238E27FC236}">
                  <a16:creationId xmlns:a16="http://schemas.microsoft.com/office/drawing/2014/main" id="{83C36CFC-0A28-4E5C-BEAB-B63CE60700F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0" name="Freeform 10">
              <a:extLst>
                <a:ext uri="{FF2B5EF4-FFF2-40B4-BE49-F238E27FC236}">
                  <a16:creationId xmlns:a16="http://schemas.microsoft.com/office/drawing/2014/main" id="{45A3F9BB-BAC6-4065-B81D-9F3DF81635DC}"/>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1" name="Freeform 11">
              <a:extLst>
                <a:ext uri="{FF2B5EF4-FFF2-40B4-BE49-F238E27FC236}">
                  <a16:creationId xmlns:a16="http://schemas.microsoft.com/office/drawing/2014/main" id="{2C0EF4D9-E299-4B39-8F2A-BD56CEC524B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2" name="Freeform 12">
              <a:extLst>
                <a:ext uri="{FF2B5EF4-FFF2-40B4-BE49-F238E27FC236}">
                  <a16:creationId xmlns:a16="http://schemas.microsoft.com/office/drawing/2014/main" id="{51F9A586-3983-444B-A345-4A891295D746}"/>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sp>
        <p:nvSpPr>
          <p:cNvPr id="23" name="TextBox 22">
            <a:extLst>
              <a:ext uri="{FF2B5EF4-FFF2-40B4-BE49-F238E27FC236}">
                <a16:creationId xmlns:a16="http://schemas.microsoft.com/office/drawing/2014/main" id="{0566660B-2EAC-47CE-944F-D039B1DF2E0F}"/>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dirty="0">
                <a:solidFill>
                  <a:schemeClr val="bg1"/>
                </a:solidFill>
                <a:latin typeface="+mj-lt"/>
                <a:ea typeface="Verdana" panose="020B0604030504040204" pitchFamily="34" charset="0"/>
                <a:cs typeface="Verdana" panose="020B0604030504040204" pitchFamily="34" charset="0"/>
              </a:rPr>
              <a:t>Confidential   </a:t>
            </a:r>
            <a:r>
              <a:rPr lang="en-US" sz="800" dirty="0">
                <a:solidFill>
                  <a:schemeClr val="bg1"/>
                </a:solidFill>
                <a:latin typeface="+mj-lt"/>
                <a:ea typeface="Verdana" panose="020B0604030504040204" pitchFamily="34" charset="0"/>
                <a:cs typeface="Arial" panose="020B0604020202020204" pitchFamily="34" charset="0"/>
              </a:rPr>
              <a:t>│</a:t>
            </a:r>
            <a:r>
              <a:rPr lang="en-US" sz="800" dirty="0">
                <a:solidFill>
                  <a:schemeClr val="bg1"/>
                </a:solidFill>
                <a:latin typeface="+mj-lt"/>
                <a:ea typeface="Verdana" panose="020B0604030504040204" pitchFamily="34" charset="0"/>
                <a:cs typeface="Verdana" panose="020B0604030504040204" pitchFamily="34" charset="0"/>
              </a:rPr>
              <a:t>  ©2020 VMware, Inc.</a:t>
            </a:r>
          </a:p>
        </p:txBody>
      </p:sp>
    </p:spTree>
    <p:extLst>
      <p:ext uri="{BB962C8B-B14F-4D97-AF65-F5344CB8AC3E}">
        <p14:creationId xmlns:p14="http://schemas.microsoft.com/office/powerpoint/2010/main" val="11152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Icon ">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1C210DC-5DBB-4F0D-875F-CD8AAAB938CE}"/>
              </a:ext>
            </a:extLst>
          </p:cNvPr>
          <p:cNvSpPr/>
          <p:nvPr userDrawn="1"/>
        </p:nvSpPr>
        <p:spPr bwMode="gray">
          <a:xfrm>
            <a:off x="1981877" y="2055429"/>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endParaRPr>
          </a:p>
        </p:txBody>
      </p:sp>
      <p:sp>
        <p:nvSpPr>
          <p:cNvPr id="22" name="Oval 21">
            <a:extLst>
              <a:ext uri="{FF2B5EF4-FFF2-40B4-BE49-F238E27FC236}">
                <a16:creationId xmlns:a16="http://schemas.microsoft.com/office/drawing/2014/main" id="{446F04B0-7860-407F-85B7-42E38FAFE34B}"/>
              </a:ext>
            </a:extLst>
          </p:cNvPr>
          <p:cNvSpPr/>
          <p:nvPr userDrawn="1"/>
        </p:nvSpPr>
        <p:spPr bwMode="gray">
          <a:xfrm>
            <a:off x="8389301" y="2055429"/>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Oval 22">
            <a:extLst>
              <a:ext uri="{FF2B5EF4-FFF2-40B4-BE49-F238E27FC236}">
                <a16:creationId xmlns:a16="http://schemas.microsoft.com/office/drawing/2014/main" id="{6FECF9D0-D7A8-43DD-B38D-E1090C0B322F}"/>
              </a:ext>
            </a:extLst>
          </p:cNvPr>
          <p:cNvSpPr/>
          <p:nvPr userDrawn="1"/>
        </p:nvSpPr>
        <p:spPr bwMode="gray">
          <a:xfrm>
            <a:off x="5184924" y="2055429"/>
            <a:ext cx="1828959"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TextBox 77">
            <a:extLst>
              <a:ext uri="{FF2B5EF4-FFF2-40B4-BE49-F238E27FC236}">
                <a16:creationId xmlns:a16="http://schemas.microsoft.com/office/drawing/2014/main" id="{AD23688F-2550-4740-B5D6-C78F74FDE08D}"/>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14C5A99F-0678-4DC4-A266-1AD031E9C8E4}"/>
              </a:ext>
            </a:extLst>
          </p:cNvPr>
          <p:cNvSpPr>
            <a:spLocks noGrp="1"/>
          </p:cNvSpPr>
          <p:nvPr>
            <p:ph type="title" hasCustomPrompt="1"/>
          </p:nvPr>
        </p:nvSpPr>
        <p:spPr/>
        <p:txBody>
          <a:bodyPr/>
          <a:lstStyle>
            <a:lvl1pPr>
              <a:defRPr/>
            </a:lvl1pPr>
          </a:lstStyle>
          <a:p>
            <a:r>
              <a:rPr lang="en-US" dirty="0"/>
              <a:t>Click to Add One Line Title</a:t>
            </a:r>
          </a:p>
        </p:txBody>
      </p:sp>
      <p:sp>
        <p:nvSpPr>
          <p:cNvPr id="12" name="Subtitle 2">
            <a:extLst>
              <a:ext uri="{FF2B5EF4-FFF2-40B4-BE49-F238E27FC236}">
                <a16:creationId xmlns:a16="http://schemas.microsoft.com/office/drawing/2014/main" id="{4EBF1472-E940-4CC7-B5D3-349346A425A8}"/>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Text Placeholder 3">
            <a:extLst>
              <a:ext uri="{FF2B5EF4-FFF2-40B4-BE49-F238E27FC236}">
                <a16:creationId xmlns:a16="http://schemas.microsoft.com/office/drawing/2014/main" id="{B9CC9B40-9AF4-4EF7-8384-2ACE79EA95C9}"/>
              </a:ext>
            </a:extLst>
          </p:cNvPr>
          <p:cNvSpPr>
            <a:spLocks noGrp="1"/>
          </p:cNvSpPr>
          <p:nvPr>
            <p:ph type="body" sz="quarter" idx="18" hasCustomPrompt="1"/>
          </p:nvPr>
        </p:nvSpPr>
        <p:spPr>
          <a:xfrm>
            <a:off x="1525905" y="4267940"/>
            <a:ext cx="2744788"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text</a:t>
            </a:r>
          </a:p>
          <a:p>
            <a:pPr lvl="1"/>
            <a:r>
              <a:rPr lang="en-US" dirty="0"/>
              <a:t>Second level</a:t>
            </a:r>
          </a:p>
        </p:txBody>
      </p:sp>
      <p:sp>
        <p:nvSpPr>
          <p:cNvPr id="14" name="Text Placeholder 3">
            <a:extLst>
              <a:ext uri="{FF2B5EF4-FFF2-40B4-BE49-F238E27FC236}">
                <a16:creationId xmlns:a16="http://schemas.microsoft.com/office/drawing/2014/main" id="{D69CA39A-E967-4A68-A944-35C345A456D5}"/>
              </a:ext>
            </a:extLst>
          </p:cNvPr>
          <p:cNvSpPr>
            <a:spLocks noGrp="1"/>
          </p:cNvSpPr>
          <p:nvPr>
            <p:ph type="body" sz="quarter" idx="19" hasCustomPrompt="1"/>
          </p:nvPr>
        </p:nvSpPr>
        <p:spPr>
          <a:xfrm>
            <a:off x="4721225" y="4267940"/>
            <a:ext cx="2744788"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text</a:t>
            </a:r>
          </a:p>
          <a:p>
            <a:pPr lvl="1"/>
            <a:r>
              <a:rPr lang="en-US" dirty="0"/>
              <a:t>Second level</a:t>
            </a:r>
          </a:p>
        </p:txBody>
      </p:sp>
      <p:sp>
        <p:nvSpPr>
          <p:cNvPr id="15" name="Text Placeholder 3">
            <a:extLst>
              <a:ext uri="{FF2B5EF4-FFF2-40B4-BE49-F238E27FC236}">
                <a16:creationId xmlns:a16="http://schemas.microsoft.com/office/drawing/2014/main" id="{41A16A22-350B-4B24-A3CD-4D5DE470DEEB}"/>
              </a:ext>
            </a:extLst>
          </p:cNvPr>
          <p:cNvSpPr>
            <a:spLocks noGrp="1"/>
          </p:cNvSpPr>
          <p:nvPr>
            <p:ph type="body" sz="quarter" idx="20" hasCustomPrompt="1"/>
          </p:nvPr>
        </p:nvSpPr>
        <p:spPr>
          <a:xfrm>
            <a:off x="7923213" y="4267940"/>
            <a:ext cx="2744788"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tx2"/>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104212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84" name="Oval 83">
            <a:extLst>
              <a:ext uri="{FF2B5EF4-FFF2-40B4-BE49-F238E27FC236}">
                <a16:creationId xmlns:a16="http://schemas.microsoft.com/office/drawing/2014/main" id="{085441A7-EBA5-4ABB-8D29-CE4338F0F9B5}"/>
              </a:ext>
            </a:extLst>
          </p:cNvPr>
          <p:cNvSpPr/>
          <p:nvPr userDrawn="1"/>
        </p:nvSpPr>
        <p:spPr bwMode="gray">
          <a:xfrm>
            <a:off x="1065749" y="2060872"/>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endParaRPr>
          </a:p>
        </p:txBody>
      </p:sp>
      <p:sp>
        <p:nvSpPr>
          <p:cNvPr id="85" name="Oval 84">
            <a:extLst>
              <a:ext uri="{FF2B5EF4-FFF2-40B4-BE49-F238E27FC236}">
                <a16:creationId xmlns:a16="http://schemas.microsoft.com/office/drawing/2014/main" id="{3019BB56-AE7C-42CA-A8FF-432F4F176B8B}"/>
              </a:ext>
            </a:extLst>
          </p:cNvPr>
          <p:cNvSpPr/>
          <p:nvPr userDrawn="1"/>
        </p:nvSpPr>
        <p:spPr bwMode="gray">
          <a:xfrm>
            <a:off x="9302132" y="2060872"/>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Oval 85">
            <a:extLst>
              <a:ext uri="{FF2B5EF4-FFF2-40B4-BE49-F238E27FC236}">
                <a16:creationId xmlns:a16="http://schemas.microsoft.com/office/drawing/2014/main" id="{5670C03F-6336-45E3-A9F4-0CD130D80D1B}"/>
              </a:ext>
            </a:extLst>
          </p:cNvPr>
          <p:cNvSpPr/>
          <p:nvPr userDrawn="1"/>
        </p:nvSpPr>
        <p:spPr bwMode="gray">
          <a:xfrm>
            <a:off x="6562100" y="2060872"/>
            <a:ext cx="1828959" cy="1828959"/>
          </a:xfrm>
          <a:prstGeom prst="ellipse">
            <a:avLst/>
          </a:prstGeom>
          <a:solidFill>
            <a:schemeClr val="accent1"/>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87" name="Oval 86">
            <a:extLst>
              <a:ext uri="{FF2B5EF4-FFF2-40B4-BE49-F238E27FC236}">
                <a16:creationId xmlns:a16="http://schemas.microsoft.com/office/drawing/2014/main" id="{45D908EF-1F96-4808-A8DB-F55AB9E8E436}"/>
              </a:ext>
            </a:extLst>
          </p:cNvPr>
          <p:cNvSpPr/>
          <p:nvPr userDrawn="1"/>
        </p:nvSpPr>
        <p:spPr bwMode="gray">
          <a:xfrm>
            <a:off x="3806932" y="2060872"/>
            <a:ext cx="1828959"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88" name="TextBox 87">
            <a:extLst>
              <a:ext uri="{FF2B5EF4-FFF2-40B4-BE49-F238E27FC236}">
                <a16:creationId xmlns:a16="http://schemas.microsoft.com/office/drawing/2014/main" id="{0AAF357F-A1D5-401D-94D2-9C67E6AEDA09}"/>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lvl1pPr>
          </a:lstStyle>
          <a:p>
            <a:r>
              <a:rPr lang="en-US" dirty="0"/>
              <a:t>Click to Add One Line Title</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673" y="4269508"/>
            <a:ext cx="2286000" cy="1458912"/>
          </a:xfrm>
        </p:spPr>
        <p:txBody>
          <a:bodyPr/>
          <a:lstStyle>
            <a:lvl1pPr algn="ctr">
              <a:lnSpc>
                <a:spcPct val="100000"/>
              </a:lnSpc>
              <a:spcBef>
                <a:spcPts val="600"/>
              </a:spcBef>
              <a:defRPr sz="2400">
                <a:solidFill>
                  <a:schemeClr val="accent4"/>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text</a:t>
            </a:r>
          </a:p>
          <a:p>
            <a:pPr lvl="1"/>
            <a:r>
              <a:rPr lang="en-US" dirty="0"/>
              <a:t>Second level</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79813" y="4269508"/>
            <a:ext cx="2286000"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text</a:t>
            </a:r>
          </a:p>
          <a:p>
            <a:pPr lvl="1"/>
            <a:r>
              <a:rPr lang="en-US" dirty="0"/>
              <a:t>Second level</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3013" y="4269508"/>
            <a:ext cx="2286000"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text</a:t>
            </a:r>
          </a:p>
          <a:p>
            <a:pPr lvl="1"/>
            <a:r>
              <a:rPr lang="en-US" dirty="0"/>
              <a:t>Second level</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6213" y="4269508"/>
            <a:ext cx="2286000"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4470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1FDF9D3-5B68-4A75-97BF-2C5113CFAA66}"/>
              </a:ext>
            </a:extLst>
          </p:cNvPr>
          <p:cNvSpPr/>
          <p:nvPr userDrawn="1"/>
        </p:nvSpPr>
        <p:spPr bwMode="gray">
          <a:xfrm>
            <a:off x="609800" y="2064663"/>
            <a:ext cx="1828959" cy="1828959"/>
          </a:xfrm>
          <a:prstGeom prst="ellipse">
            <a:avLst/>
          </a:prstGeom>
          <a:solidFill>
            <a:schemeClr val="accent4"/>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4"/>
              </a:solidFill>
            </a:endParaRPr>
          </a:p>
        </p:txBody>
      </p:sp>
      <p:sp>
        <p:nvSpPr>
          <p:cNvPr id="23" name="Oval 22">
            <a:extLst>
              <a:ext uri="{FF2B5EF4-FFF2-40B4-BE49-F238E27FC236}">
                <a16:creationId xmlns:a16="http://schemas.microsoft.com/office/drawing/2014/main" id="{7EAB1992-E472-4489-8A4E-A8FE45DE10CF}"/>
              </a:ext>
            </a:extLst>
          </p:cNvPr>
          <p:cNvSpPr/>
          <p:nvPr userDrawn="1"/>
        </p:nvSpPr>
        <p:spPr bwMode="gray">
          <a:xfrm>
            <a:off x="9744473" y="2064663"/>
            <a:ext cx="1828959" cy="1828959"/>
          </a:xfrm>
          <a:prstGeom prst="ellipse">
            <a:avLst/>
          </a:prstGeom>
          <a:solidFill>
            <a:schemeClr val="accent5"/>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Oval 23">
            <a:extLst>
              <a:ext uri="{FF2B5EF4-FFF2-40B4-BE49-F238E27FC236}">
                <a16:creationId xmlns:a16="http://schemas.microsoft.com/office/drawing/2014/main" id="{C551C90A-573F-4E4A-9359-5C7B0F546BF9}"/>
              </a:ext>
            </a:extLst>
          </p:cNvPr>
          <p:cNvSpPr/>
          <p:nvPr userDrawn="1"/>
        </p:nvSpPr>
        <p:spPr bwMode="gray">
          <a:xfrm>
            <a:off x="5201380" y="2064663"/>
            <a:ext cx="1828959" cy="1828959"/>
          </a:xfrm>
          <a:prstGeom prst="ellipse">
            <a:avLst/>
          </a:prstGeom>
          <a:solidFill>
            <a:schemeClr val="accent1"/>
          </a:solidFill>
          <a:ln>
            <a:noFill/>
          </a:ln>
          <a:effectLst/>
        </p:spPr>
        <p:txBody>
          <a:bodyPr vert="horz" wrap="square" lIns="0" tIns="0" rIns="0" bIns="0" numCol="1" anchor="ctr" anchorCtr="0" compatLnSpc="1">
            <a:prstTxWarp prst="textNoShape">
              <a:avLst/>
            </a:prstTxWarp>
          </a:bodyPr>
          <a:lstStyle/>
          <a:p>
            <a:pPr lvl="0" algn="ctr"/>
            <a:endParaRPr lang="en-US" dirty="0">
              <a:solidFill>
                <a:schemeClr val="bg1"/>
              </a:solidFill>
            </a:endParaRPr>
          </a:p>
        </p:txBody>
      </p:sp>
      <p:sp>
        <p:nvSpPr>
          <p:cNvPr id="25" name="Oval 24">
            <a:extLst>
              <a:ext uri="{FF2B5EF4-FFF2-40B4-BE49-F238E27FC236}">
                <a16:creationId xmlns:a16="http://schemas.microsoft.com/office/drawing/2014/main" id="{AF79E162-3D8F-4829-A4AD-02A03597B11A}"/>
              </a:ext>
            </a:extLst>
          </p:cNvPr>
          <p:cNvSpPr/>
          <p:nvPr userDrawn="1"/>
        </p:nvSpPr>
        <p:spPr bwMode="gray">
          <a:xfrm>
            <a:off x="2892452" y="2064663"/>
            <a:ext cx="1828959" cy="1828959"/>
          </a:xfrm>
          <a:prstGeom prst="ellipse">
            <a:avLst/>
          </a:prstGeom>
          <a:solidFill>
            <a:schemeClr val="accent3"/>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93" name="Oval 92">
            <a:extLst>
              <a:ext uri="{FF2B5EF4-FFF2-40B4-BE49-F238E27FC236}">
                <a16:creationId xmlns:a16="http://schemas.microsoft.com/office/drawing/2014/main" id="{026B9B36-08E7-4664-970C-13123F24C793}"/>
              </a:ext>
            </a:extLst>
          </p:cNvPr>
          <p:cNvSpPr/>
          <p:nvPr userDrawn="1"/>
        </p:nvSpPr>
        <p:spPr bwMode="gray">
          <a:xfrm>
            <a:off x="7464921" y="2064663"/>
            <a:ext cx="1828959" cy="1828959"/>
          </a:xfrm>
          <a:prstGeom prst="ellipse">
            <a:avLst/>
          </a:prstGeom>
          <a:solidFill>
            <a:schemeClr val="accent2"/>
          </a:solidFill>
          <a:ln w="762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endParaRPr>
          </a:p>
        </p:txBody>
      </p:sp>
      <p:sp>
        <p:nvSpPr>
          <p:cNvPr id="94" name="TextBox 93">
            <a:extLst>
              <a:ext uri="{FF2B5EF4-FFF2-40B4-BE49-F238E27FC236}">
                <a16:creationId xmlns:a16="http://schemas.microsoft.com/office/drawing/2014/main" id="{0E19ACAF-9401-49DF-ACFF-2BA2129506AB}"/>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lvl1pPr>
          </a:lstStyle>
          <a:p>
            <a:r>
              <a:rPr lang="en-US" dirty="0"/>
              <a:t>Click to Add One Line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2866" y="811830"/>
            <a:ext cx="10962687" cy="247743"/>
          </a:xfrm>
        </p:spPr>
        <p:txBody>
          <a:bodyPr/>
          <a:lstStyle>
            <a:lvl1pPr marL="0" indent="0" algn="l">
              <a:lnSpc>
                <a:spcPct val="100000"/>
              </a:lnSpc>
              <a:spcBef>
                <a:spcPts val="0"/>
              </a:spcBef>
              <a:buNone/>
              <a:defRPr sz="20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0850" y="4282873"/>
            <a:ext cx="1828800" cy="1458912"/>
          </a:xfrm>
        </p:spPr>
        <p:txBody>
          <a:bodyPr/>
          <a:lstStyle>
            <a:lvl1pPr algn="ctr">
              <a:lnSpc>
                <a:spcPct val="100000"/>
              </a:lnSpc>
              <a:spcBef>
                <a:spcPts val="600"/>
              </a:spcBef>
              <a:defRPr sz="2000">
                <a:solidFill>
                  <a:schemeClr val="accent4"/>
                </a:solidFill>
              </a:defRPr>
            </a:lvl1pPr>
            <a:lvl2pPr marL="0" indent="0" algn="ctr">
              <a:lnSpc>
                <a:spcPct val="100000"/>
              </a:lnSpc>
              <a:spcBef>
                <a:spcPts val="600"/>
              </a:spcBef>
              <a:buFont typeface="Open Sans" panose="020B0606030504020204" pitchFamily="34" charset="0"/>
              <a:buChar char="​"/>
              <a:defRPr sz="1600"/>
            </a:lvl2pPr>
          </a:lstStyle>
          <a:p>
            <a:pPr lvl="0"/>
            <a:r>
              <a:rPr lang="en-US" dirty="0"/>
              <a:t>Click to add text</a:t>
            </a:r>
          </a:p>
          <a:p>
            <a:pPr lvl="1"/>
            <a:r>
              <a:rPr lang="en-US" dirty="0"/>
              <a:t>Second level</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013" y="4282873"/>
            <a:ext cx="1828800" cy="1458912"/>
          </a:xfrm>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lvl2pPr>
          </a:lstStyle>
          <a:p>
            <a:pPr lvl="0"/>
            <a:r>
              <a:rPr lang="en-US" dirty="0"/>
              <a:t>Click to add text</a:t>
            </a:r>
          </a:p>
          <a:p>
            <a:pPr lvl="1"/>
            <a:r>
              <a:rPr lang="en-US" dirty="0"/>
              <a:t>Second level</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5093" y="4282873"/>
            <a:ext cx="1828800" cy="1458912"/>
          </a:xfrm>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lvl2pPr>
          </a:lstStyle>
          <a:p>
            <a:pPr lvl="0"/>
            <a:r>
              <a:rPr lang="en-US" dirty="0"/>
              <a:t>Click to add text</a:t>
            </a:r>
          </a:p>
          <a:p>
            <a:pPr lvl="1"/>
            <a:r>
              <a:rPr lang="en-US" dirty="0"/>
              <a:t>Second level</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0001" y="4282873"/>
            <a:ext cx="1828800" cy="1458912"/>
          </a:xfrm>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lvl2pPr>
          </a:lstStyle>
          <a:p>
            <a:pPr lvl="0"/>
            <a:r>
              <a:rPr lang="en-US" dirty="0"/>
              <a:t>Click to add text</a:t>
            </a:r>
          </a:p>
          <a:p>
            <a:pPr lvl="1"/>
            <a:r>
              <a:rPr lang="en-US" dirty="0"/>
              <a:t>Second level</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2013" y="4282873"/>
            <a:ext cx="1828800" cy="1458912"/>
          </a:xfrm>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11312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g Statement">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3FC38F94-115E-4DBE-80BB-680CB172F9FB}"/>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013" y="2057400"/>
            <a:ext cx="5943599" cy="22859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27" name="Freeform: Shape 26">
            <a:extLst>
              <a:ext uri="{FF2B5EF4-FFF2-40B4-BE49-F238E27FC236}">
                <a16:creationId xmlns:a16="http://schemas.microsoft.com/office/drawing/2014/main" id="{C5E11EA0-C34E-47CC-A1C4-C041612819E2}"/>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6525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g Statement – Purpl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AA04BF1-028D-4BDA-A4B7-2EF92A074224}"/>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473426A1-35AB-43B6-9A41-2142ACF3ACC4}"/>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013" y="2057400"/>
            <a:ext cx="5943599" cy="22859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Tree>
    <p:extLst>
      <p:ext uri="{BB962C8B-B14F-4D97-AF65-F5344CB8AC3E}">
        <p14:creationId xmlns:p14="http://schemas.microsoft.com/office/powerpoint/2010/main" val="24140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g Statement – Blu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A14F3E-8802-40CC-94BC-F7A8969E93E3}"/>
              </a:ext>
            </a:extLst>
          </p:cNvPr>
          <p:cNvSpPr/>
          <p:nvPr userDrawn="1"/>
        </p:nvSpPr>
        <p:spPr>
          <a:xfrm rot="2700000">
            <a:off x="810400" y="-3656857"/>
            <a:ext cx="9864449" cy="13468141"/>
          </a:xfrm>
          <a:custGeom>
            <a:avLst/>
            <a:gdLst>
              <a:gd name="connsiteX0" fmla="*/ 0 w 9864449"/>
              <a:gd name="connsiteY0" fmla="*/ 7314461 h 13468141"/>
              <a:gd name="connsiteX1" fmla="*/ 7314462 w 9864449"/>
              <a:gd name="connsiteY1" fmla="*/ 0 h 13468141"/>
              <a:gd name="connsiteX2" fmla="*/ 9864449 w 9864449"/>
              <a:gd name="connsiteY2" fmla="*/ 2549987 h 13468141"/>
              <a:gd name="connsiteX3" fmla="*/ 9864449 w 9864449"/>
              <a:gd name="connsiteY3" fmla="*/ 7148688 h 13468141"/>
              <a:gd name="connsiteX4" fmla="*/ 3544996 w 9864449"/>
              <a:gd name="connsiteY4" fmla="*/ 13468141 h 13468141"/>
              <a:gd name="connsiteX5" fmla="*/ 0 w 9864449"/>
              <a:gd name="connsiteY5" fmla="*/ 9923145 h 1346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4449" h="13468141">
                <a:moveTo>
                  <a:pt x="0" y="7314461"/>
                </a:moveTo>
                <a:lnTo>
                  <a:pt x="7314462" y="0"/>
                </a:lnTo>
                <a:lnTo>
                  <a:pt x="9864449" y="2549987"/>
                </a:lnTo>
                <a:lnTo>
                  <a:pt x="9864449" y="7148688"/>
                </a:lnTo>
                <a:lnTo>
                  <a:pt x="3544996" y="13468141"/>
                </a:lnTo>
                <a:lnTo>
                  <a:pt x="0" y="9923145"/>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0CD52C01-87CF-4DAA-AF73-217E439433CA}"/>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863" name="Text Placeholder 862">
            <a:extLst>
              <a:ext uri="{FF2B5EF4-FFF2-40B4-BE49-F238E27FC236}">
                <a16:creationId xmlns:a16="http://schemas.microsoft.com/office/drawing/2014/main" id="{806A8161-3A3C-4E8C-98F0-AD01607CDAEE}"/>
              </a:ext>
            </a:extLst>
          </p:cNvPr>
          <p:cNvSpPr>
            <a:spLocks noGrp="1"/>
          </p:cNvSpPr>
          <p:nvPr>
            <p:ph type="body" sz="quarter" idx="12" hasCustomPrompt="1"/>
          </p:nvPr>
        </p:nvSpPr>
        <p:spPr>
          <a:xfrm>
            <a:off x="608013" y="2057400"/>
            <a:ext cx="5943599" cy="22859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
        <p:nvSpPr>
          <p:cNvPr id="1512" name="TextBox 1511">
            <a:extLst>
              <a:ext uri="{FF2B5EF4-FFF2-40B4-BE49-F238E27FC236}">
                <a16:creationId xmlns:a16="http://schemas.microsoft.com/office/drawing/2014/main" id="{6C78DB77-69E8-414D-8309-EC1F1C8DCA8E}"/>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grpSp>
        <p:nvGrpSpPr>
          <p:cNvPr id="16" name="Group 15">
            <a:extLst>
              <a:ext uri="{FF2B5EF4-FFF2-40B4-BE49-F238E27FC236}">
                <a16:creationId xmlns:a16="http://schemas.microsoft.com/office/drawing/2014/main" id="{BDA08A2D-0A8A-41FD-AA58-0A072FFF329F}"/>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3596DD11-914A-4FCB-BD5A-B452681B61C0}"/>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7">
              <a:extLst>
                <a:ext uri="{FF2B5EF4-FFF2-40B4-BE49-F238E27FC236}">
                  <a16:creationId xmlns:a16="http://schemas.microsoft.com/office/drawing/2014/main" id="{522938A5-2D76-46C8-B7C1-3F77D5812E8D}"/>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8">
              <a:extLst>
                <a:ext uri="{FF2B5EF4-FFF2-40B4-BE49-F238E27FC236}">
                  <a16:creationId xmlns:a16="http://schemas.microsoft.com/office/drawing/2014/main" id="{D6EDDC02-7874-477D-8151-D0B193E894D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9">
              <a:extLst>
                <a:ext uri="{FF2B5EF4-FFF2-40B4-BE49-F238E27FC236}">
                  <a16:creationId xmlns:a16="http://schemas.microsoft.com/office/drawing/2014/main" id="{11497605-B9F0-499D-9BAD-CAD4DF264DDF}"/>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0">
              <a:extLst>
                <a:ext uri="{FF2B5EF4-FFF2-40B4-BE49-F238E27FC236}">
                  <a16:creationId xmlns:a16="http://schemas.microsoft.com/office/drawing/2014/main" id="{87A173DB-972A-49CD-B107-F84916A5F7E1}"/>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1">
              <a:extLst>
                <a:ext uri="{FF2B5EF4-FFF2-40B4-BE49-F238E27FC236}">
                  <a16:creationId xmlns:a16="http://schemas.microsoft.com/office/drawing/2014/main" id="{AA7E256D-662E-4F46-945F-75B84B1B314D}"/>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2">
              <a:extLst>
                <a:ext uri="{FF2B5EF4-FFF2-40B4-BE49-F238E27FC236}">
                  <a16:creationId xmlns:a16="http://schemas.microsoft.com/office/drawing/2014/main" id="{745AE183-7E5A-47CA-8BC0-5071F1977EE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6" name="TextBox 25">
            <a:extLst>
              <a:ext uri="{FF2B5EF4-FFF2-40B4-BE49-F238E27FC236}">
                <a16:creationId xmlns:a16="http://schemas.microsoft.com/office/drawing/2014/main" id="{9C494915-7365-4D9B-82B2-73349D47E724}"/>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Tree>
    <p:extLst>
      <p:ext uri="{BB962C8B-B14F-4D97-AF65-F5344CB8AC3E}">
        <p14:creationId xmlns:p14="http://schemas.microsoft.com/office/powerpoint/2010/main" val="25432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Statement with Ic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95FD2E6-B8EA-4366-97C4-6A53370F84D0}"/>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3815" y="1515193"/>
            <a:ext cx="3735912" cy="3735912"/>
          </a:xfrm>
          <a:prstGeom prst="ellipse">
            <a:avLst/>
          </a:prstGeom>
          <a:solidFill>
            <a:schemeClr val="accent1"/>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dirty="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Tree>
    <p:extLst>
      <p:ext uri="{BB962C8B-B14F-4D97-AF65-F5344CB8AC3E}">
        <p14:creationId xmlns:p14="http://schemas.microsoft.com/office/powerpoint/2010/main" val="1092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Statement with Icon – Gree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04AD3C8-5B0F-4AB1-B568-AA55FF64194A}"/>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rot="10800000">
            <a:off x="7273815" y="1515193"/>
            <a:ext cx="3735912" cy="3735912"/>
          </a:xfrm>
          <a:prstGeom prst="ellipse">
            <a:avLst/>
          </a:prstGeom>
          <a:solidFill>
            <a:schemeClr val="accent4"/>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dirty="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Tree>
    <p:extLst>
      <p:ext uri="{BB962C8B-B14F-4D97-AF65-F5344CB8AC3E}">
        <p14:creationId xmlns:p14="http://schemas.microsoft.com/office/powerpoint/2010/main" val="23129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Statement with Icon – Purpl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E49745E-959E-424E-B5AD-B75ACA32BFE8}"/>
              </a:ext>
            </a:extLst>
          </p:cNvPr>
          <p:cNvSpPr/>
          <p:nvPr userDrawn="1"/>
        </p:nvSpPr>
        <p:spPr>
          <a:xfrm>
            <a:off x="5379720" y="-52904"/>
            <a:ext cx="6809966" cy="6821367"/>
          </a:xfrm>
          <a:custGeom>
            <a:avLst/>
            <a:gdLst>
              <a:gd name="connsiteX0" fmla="*/ 6845677 w 6846538"/>
              <a:gd name="connsiteY0" fmla="*/ 4820854 h 6858000"/>
              <a:gd name="connsiteX1" fmla="*/ 4811938 w 6846538"/>
              <a:gd name="connsiteY1" fmla="*/ 6857998 h 6858000"/>
              <a:gd name="connsiteX2" fmla="*/ 6845677 w 6846538"/>
              <a:gd name="connsiteY2" fmla="*/ 6857998 h 6858000"/>
              <a:gd name="connsiteX3" fmla="*/ 6846538 w 6846538"/>
              <a:gd name="connsiteY3" fmla="*/ 0 h 6858000"/>
              <a:gd name="connsiteX4" fmla="*/ 6846538 w 6846538"/>
              <a:gd name="connsiteY4" fmla="*/ 6858000 h 6858000"/>
              <a:gd name="connsiteX5" fmla="*/ 0 w 684653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6538" h="6858000">
                <a:moveTo>
                  <a:pt x="6845677" y="4820854"/>
                </a:moveTo>
                <a:lnTo>
                  <a:pt x="4811938" y="6857998"/>
                </a:lnTo>
                <a:lnTo>
                  <a:pt x="6845677" y="6857998"/>
                </a:lnTo>
                <a:close/>
                <a:moveTo>
                  <a:pt x="6846538" y="0"/>
                </a:moveTo>
                <a:lnTo>
                  <a:pt x="6846538" y="6858000"/>
                </a:lnTo>
                <a:lnTo>
                  <a:pt x="0" y="6858000"/>
                </a:lnTo>
                <a:close/>
              </a:path>
            </a:pathLst>
          </a:custGeom>
          <a:gradFill>
            <a:gsLst>
              <a:gs pos="0">
                <a:schemeClr val="bg1">
                  <a:alpha val="76000"/>
                </a:schemeClr>
              </a:gs>
              <a:gs pos="89000">
                <a:schemeClr val="tx1">
                  <a:lumMod val="16000"/>
                  <a:lumOff val="84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774" name="TextBox 773">
            <a:extLst>
              <a:ext uri="{FF2B5EF4-FFF2-40B4-BE49-F238E27FC236}">
                <a16:creationId xmlns:a16="http://schemas.microsoft.com/office/drawing/2014/main" id="{BC2C04F8-C4D0-4DA4-8689-3A3303F0660F}"/>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
        <p:nvSpPr>
          <p:cNvPr id="2147" name="Oval 2146">
            <a:extLst>
              <a:ext uri="{FF2B5EF4-FFF2-40B4-BE49-F238E27FC236}">
                <a16:creationId xmlns:a16="http://schemas.microsoft.com/office/drawing/2014/main" id="{FDDA58E5-A99B-48C0-A6B7-6BAE32E46F62}"/>
              </a:ext>
            </a:extLst>
          </p:cNvPr>
          <p:cNvSpPr/>
          <p:nvPr userDrawn="1"/>
        </p:nvSpPr>
        <p:spPr bwMode="gray">
          <a:xfrm>
            <a:off x="7273815" y="1515193"/>
            <a:ext cx="3735912" cy="3735912"/>
          </a:xfrm>
          <a:prstGeom prst="ellipse">
            <a:avLst/>
          </a:prstGeom>
          <a:solidFill>
            <a:schemeClr val="accent5"/>
          </a:solidFill>
          <a:ln w="76200">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60325" lvl="0" algn="ctr">
              <a:spcAft>
                <a:spcPts val="800"/>
              </a:spcAft>
            </a:pPr>
            <a:endParaRPr lang="en-US" sz="1400" kern="0" dirty="0"/>
          </a:p>
        </p:txBody>
      </p:sp>
      <p:sp>
        <p:nvSpPr>
          <p:cNvPr id="18" name="Text Placeholder 862">
            <a:extLst>
              <a:ext uri="{FF2B5EF4-FFF2-40B4-BE49-F238E27FC236}">
                <a16:creationId xmlns:a16="http://schemas.microsoft.com/office/drawing/2014/main" id="{E56855D3-D3B3-4208-ADBF-9790190F0A6E}"/>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Tree>
    <p:extLst>
      <p:ext uri="{BB962C8B-B14F-4D97-AF65-F5344CB8AC3E}">
        <p14:creationId xmlns:p14="http://schemas.microsoft.com/office/powerpoint/2010/main" val="391276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56" name="TextBox 755">
            <a:extLst>
              <a:ext uri="{FF2B5EF4-FFF2-40B4-BE49-F238E27FC236}">
                <a16:creationId xmlns:a16="http://schemas.microsoft.com/office/drawing/2014/main" id="{2387BAEF-04D4-4DE9-B7A0-5B5AD8C8A831}"/>
              </a:ext>
            </a:extLst>
          </p:cNvPr>
          <p:cNvSpPr txBox="1"/>
          <p:nvPr userDrawn="1"/>
        </p:nvSpPr>
        <p:spPr>
          <a:xfrm>
            <a:off x="608013" y="1261594"/>
            <a:ext cx="1933864" cy="534891"/>
          </a:xfrm>
          <a:prstGeom prst="rect">
            <a:avLst/>
          </a:prstGeom>
          <a:noFill/>
        </p:spPr>
        <p:txBody>
          <a:bodyPr wrap="square" lIns="0" tIns="0" rIns="0" bIns="0" rtlCol="0">
            <a:noAutofit/>
          </a:bodyPr>
          <a:lstStyle/>
          <a:p>
            <a:pPr>
              <a:lnSpc>
                <a:spcPct val="90000"/>
              </a:lnSpc>
            </a:pPr>
            <a:r>
              <a:rPr lang="en-US" sz="3200" dirty="0">
                <a:solidFill>
                  <a:schemeClr val="accent2"/>
                </a:solidFill>
                <a:latin typeface="+mj-lt"/>
              </a:rPr>
              <a:t>Agenda</a:t>
            </a:r>
          </a:p>
        </p:txBody>
      </p:sp>
      <p:sp>
        <p:nvSpPr>
          <p:cNvPr id="730" name="TextBox 729">
            <a:extLst>
              <a:ext uri="{FF2B5EF4-FFF2-40B4-BE49-F238E27FC236}">
                <a16:creationId xmlns:a16="http://schemas.microsoft.com/office/drawing/2014/main" id="{AB8D1A6B-3CE6-468D-804E-6300F8B6DC81}"/>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sp>
        <p:nvSpPr>
          <p:cNvPr id="16" name="Text Placeholder 757">
            <a:extLst>
              <a:ext uri="{FF2B5EF4-FFF2-40B4-BE49-F238E27FC236}">
                <a16:creationId xmlns:a16="http://schemas.microsoft.com/office/drawing/2014/main" id="{B29EB907-51A5-4D60-B03A-85DECB7627F9}"/>
              </a:ext>
            </a:extLst>
          </p:cNvPr>
          <p:cNvSpPr>
            <a:spLocks noGrp="1"/>
          </p:cNvSpPr>
          <p:nvPr>
            <p:ph type="body" sz="quarter" idx="23"/>
          </p:nvPr>
        </p:nvSpPr>
        <p:spPr>
          <a:xfrm>
            <a:off x="2894013" y="1359907"/>
            <a:ext cx="7315200" cy="4322783"/>
          </a:xfrm>
        </p:spPr>
        <p:txBody>
          <a:bodyPr anchor="t"/>
          <a:lstStyle>
            <a:lvl1pPr marL="0" indent="0">
              <a:spcBef>
                <a:spcPts val="1800"/>
              </a:spcBef>
              <a:buClr>
                <a:schemeClr val="accent2"/>
              </a:buClr>
              <a:buFont typeface="Open Sans" panose="020B0606030504020204" pitchFamily="34" charset="0"/>
              <a:buChar char="​"/>
              <a:defRPr>
                <a:solidFill>
                  <a:schemeClr val="accent4"/>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889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Statement with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5DD6E7D-B875-48DF-B6A8-450BD6AE1716}"/>
              </a:ext>
            </a:extLst>
          </p:cNvPr>
          <p:cNvSpPr>
            <a:spLocks noGrp="1"/>
          </p:cNvSpPr>
          <p:nvPr>
            <p:ph type="pic" sz="quarter" idx="11" hasCustomPrompt="1"/>
          </p:nvPr>
        </p:nvSpPr>
        <p:spPr>
          <a:xfrm>
            <a:off x="6785688" y="0"/>
            <a:ext cx="5403138" cy="6764798"/>
          </a:xfrm>
        </p:spPr>
        <p:txBody>
          <a:bodyPr lIns="640080" tIns="0" rIns="640080" anchor="ctr"/>
          <a:lstStyle>
            <a:lvl1pPr algn="ctr">
              <a:defRPr/>
            </a:lvl1pPr>
          </a:lstStyle>
          <a:p>
            <a:r>
              <a:rPr lang="en-US" dirty="0"/>
              <a:t>Click on the icon to insert a picture from your computer</a:t>
            </a:r>
          </a:p>
        </p:txBody>
      </p:sp>
      <p:sp>
        <p:nvSpPr>
          <p:cNvPr id="17" name="Text Placeholder 862">
            <a:extLst>
              <a:ext uri="{FF2B5EF4-FFF2-40B4-BE49-F238E27FC236}">
                <a16:creationId xmlns:a16="http://schemas.microsoft.com/office/drawing/2014/main" id="{C8F55BC8-3E55-49EB-BF20-18EB4F7F5970}"/>
              </a:ext>
            </a:extLst>
          </p:cNvPr>
          <p:cNvSpPr>
            <a:spLocks noGrp="1"/>
          </p:cNvSpPr>
          <p:nvPr>
            <p:ph type="body" sz="quarter" idx="12" hasCustomPrompt="1"/>
          </p:nvPr>
        </p:nvSpPr>
        <p:spPr>
          <a:xfrm>
            <a:off x="608014" y="2514600"/>
            <a:ext cx="5485844" cy="1828799"/>
          </a:xfrm>
        </p:spPr>
        <p:txBody>
          <a:bodyPr anchor="ctr"/>
          <a:lstStyle>
            <a:lvl1pPr>
              <a:lnSpc>
                <a:spcPct val="100000"/>
              </a:lnSpc>
              <a:spcBef>
                <a:spcPts val="0"/>
              </a:spcBef>
              <a:defRPr sz="3600"/>
            </a:lvl1pPr>
            <a:lvl2pPr marL="273050" indent="0">
              <a:buNone/>
              <a:defRPr/>
            </a:lvl2pPr>
          </a:lstStyle>
          <a:p>
            <a:pPr lvl="0"/>
            <a:r>
              <a:rPr lang="en-US" dirty="0"/>
              <a:t>Click to add text</a:t>
            </a:r>
          </a:p>
        </p:txBody>
      </p:sp>
      <p:sp>
        <p:nvSpPr>
          <p:cNvPr id="21" name="TextBox 20">
            <a:extLst>
              <a:ext uri="{FF2B5EF4-FFF2-40B4-BE49-F238E27FC236}">
                <a16:creationId xmlns:a16="http://schemas.microsoft.com/office/drawing/2014/main" id="{EA6E1A1B-7C56-4DE3-BC90-B387C7F3E670}"/>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Tree>
    <p:extLst>
      <p:ext uri="{BB962C8B-B14F-4D97-AF65-F5344CB8AC3E}">
        <p14:creationId xmlns:p14="http://schemas.microsoft.com/office/powerpoint/2010/main" val="33108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Statist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F1D41E-848B-4178-A0D2-2A18C6921400}"/>
              </a:ext>
            </a:extLst>
          </p:cNvPr>
          <p:cNvSpPr/>
          <p:nvPr userDrawn="1"/>
        </p:nvSpPr>
        <p:spPr bwMode="hidden">
          <a:xfrm>
            <a:off x="0" y="0"/>
            <a:ext cx="12188822" cy="43322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
        <p:nvSpPr>
          <p:cNvPr id="7" name="Oval 6">
            <a:extLst>
              <a:ext uri="{FF2B5EF4-FFF2-40B4-BE49-F238E27FC236}">
                <a16:creationId xmlns:a16="http://schemas.microsoft.com/office/drawing/2014/main" id="{F1ED419A-30D8-44AB-9256-156B54D449CD}"/>
              </a:ext>
            </a:extLst>
          </p:cNvPr>
          <p:cNvSpPr/>
          <p:nvPr userDrawn="1"/>
        </p:nvSpPr>
        <p:spPr bwMode="white">
          <a:xfrm>
            <a:off x="672527" y="722997"/>
            <a:ext cx="4470400" cy="447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ext Placeholder 14">
            <a:extLst>
              <a:ext uri="{FF2B5EF4-FFF2-40B4-BE49-F238E27FC236}">
                <a16:creationId xmlns:a16="http://schemas.microsoft.com/office/drawing/2014/main" id="{E4BDA96F-134D-4855-8751-F1043ABF3B47}"/>
              </a:ext>
            </a:extLst>
          </p:cNvPr>
          <p:cNvSpPr>
            <a:spLocks noGrp="1"/>
          </p:cNvSpPr>
          <p:nvPr>
            <p:ph type="body" sz="quarter" idx="11" hasCustomPrompt="1"/>
          </p:nvPr>
        </p:nvSpPr>
        <p:spPr>
          <a:xfrm>
            <a:off x="6096000" y="2514599"/>
            <a:ext cx="5027613" cy="1371601"/>
          </a:xfrm>
        </p:spPr>
        <p:txBody>
          <a:bodyPr anchor="ctr"/>
          <a:lstStyle>
            <a:lvl1pPr>
              <a:spcBef>
                <a:spcPts val="0"/>
              </a:spcBef>
              <a:defRPr sz="3600">
                <a:solidFill>
                  <a:schemeClr val="tx2"/>
                </a:solidFill>
              </a:defRPr>
            </a:lvl1pPr>
          </a:lstStyle>
          <a:p>
            <a:pPr lvl="0"/>
            <a:r>
              <a:rPr lang="en-US" dirty="0"/>
              <a:t>Click to add text</a:t>
            </a:r>
          </a:p>
        </p:txBody>
      </p:sp>
      <p:sp>
        <p:nvSpPr>
          <p:cNvPr id="23" name="Chart Placeholder 22">
            <a:extLst>
              <a:ext uri="{FF2B5EF4-FFF2-40B4-BE49-F238E27FC236}">
                <a16:creationId xmlns:a16="http://schemas.microsoft.com/office/drawing/2014/main" id="{4093E53D-7586-4113-99BD-F45F1343692F}"/>
              </a:ext>
            </a:extLst>
          </p:cNvPr>
          <p:cNvSpPr>
            <a:spLocks noGrp="1"/>
          </p:cNvSpPr>
          <p:nvPr>
            <p:ph type="chart" sz="quarter" idx="13" hasCustomPrompt="1"/>
          </p:nvPr>
        </p:nvSpPr>
        <p:spPr>
          <a:xfrm>
            <a:off x="662672" y="722997"/>
            <a:ext cx="4480256" cy="4480256"/>
          </a:xfrm>
        </p:spPr>
        <p:txBody>
          <a:bodyPr anchor="ctr"/>
          <a:lstStyle>
            <a:lvl1pPr algn="ctr">
              <a:defRPr/>
            </a:lvl1pPr>
          </a:lstStyle>
          <a:p>
            <a:r>
              <a:rPr lang="en-US" dirty="0"/>
              <a:t>Click to insert a </a:t>
            </a:r>
            <a:br>
              <a:rPr lang="en-US" dirty="0"/>
            </a:br>
            <a:r>
              <a:rPr lang="en-US" dirty="0"/>
              <a:t>Doughnut chart</a:t>
            </a:r>
          </a:p>
        </p:txBody>
      </p:sp>
      <p:sp>
        <p:nvSpPr>
          <p:cNvPr id="13" name="Text Placeholder 12">
            <a:extLst>
              <a:ext uri="{FF2B5EF4-FFF2-40B4-BE49-F238E27FC236}">
                <a16:creationId xmlns:a16="http://schemas.microsoft.com/office/drawing/2014/main" id="{8C4F4198-4BE0-4282-8B86-20DED598DC17}"/>
              </a:ext>
            </a:extLst>
          </p:cNvPr>
          <p:cNvSpPr>
            <a:spLocks noGrp="1"/>
          </p:cNvSpPr>
          <p:nvPr>
            <p:ph type="body" sz="quarter" idx="18"/>
          </p:nvPr>
        </p:nvSpPr>
        <p:spPr>
          <a:xfrm>
            <a:off x="608330" y="5507147"/>
            <a:ext cx="1371064" cy="423862"/>
          </a:xfrm>
        </p:spPr>
        <p:txBody>
          <a:bodyPr/>
          <a:lstStyle>
            <a:lvl1pPr algn="l">
              <a:defRPr sz="1200">
                <a:solidFill>
                  <a:schemeClr val="accent4"/>
                </a:solidFill>
              </a:defRPr>
            </a:lvl1pPr>
          </a:lstStyle>
          <a:p>
            <a:pPr lvl="0"/>
            <a:r>
              <a:rPr lang="en-US"/>
              <a:t>Click to edit Master text styles</a:t>
            </a:r>
          </a:p>
        </p:txBody>
      </p:sp>
      <p:sp>
        <p:nvSpPr>
          <p:cNvPr id="70" name="Text Placeholder 12">
            <a:extLst>
              <a:ext uri="{FF2B5EF4-FFF2-40B4-BE49-F238E27FC236}">
                <a16:creationId xmlns:a16="http://schemas.microsoft.com/office/drawing/2014/main" id="{4B5F4E67-F2E8-4777-B495-668C321DCBAF}"/>
              </a:ext>
            </a:extLst>
          </p:cNvPr>
          <p:cNvSpPr>
            <a:spLocks noGrp="1"/>
          </p:cNvSpPr>
          <p:nvPr>
            <p:ph type="body" sz="quarter" idx="19"/>
          </p:nvPr>
        </p:nvSpPr>
        <p:spPr>
          <a:xfrm>
            <a:off x="2436416" y="5507147"/>
            <a:ext cx="1371064" cy="423862"/>
          </a:xfrm>
        </p:spPr>
        <p:txBody>
          <a:bodyPr/>
          <a:lstStyle>
            <a:lvl1pPr algn="l">
              <a:defRPr sz="1200">
                <a:solidFill>
                  <a:schemeClr val="accent6"/>
                </a:solidFill>
              </a:defRPr>
            </a:lvl1pPr>
          </a:lstStyle>
          <a:p>
            <a:pPr lvl="0"/>
            <a:r>
              <a:rPr lang="en-US"/>
              <a:t>Click to edit Master text styles</a:t>
            </a:r>
          </a:p>
        </p:txBody>
      </p:sp>
      <p:sp>
        <p:nvSpPr>
          <p:cNvPr id="71" name="Text Placeholder 12">
            <a:extLst>
              <a:ext uri="{FF2B5EF4-FFF2-40B4-BE49-F238E27FC236}">
                <a16:creationId xmlns:a16="http://schemas.microsoft.com/office/drawing/2014/main" id="{704846F3-64ED-4181-8AEC-68B9734DA96D}"/>
              </a:ext>
            </a:extLst>
          </p:cNvPr>
          <p:cNvSpPr>
            <a:spLocks noGrp="1"/>
          </p:cNvSpPr>
          <p:nvPr>
            <p:ph type="body" sz="quarter" idx="20"/>
          </p:nvPr>
        </p:nvSpPr>
        <p:spPr>
          <a:xfrm>
            <a:off x="4261103" y="5507147"/>
            <a:ext cx="1371064" cy="423862"/>
          </a:xfrm>
        </p:spPr>
        <p:txBody>
          <a:bodyPr/>
          <a:lstStyle>
            <a:lvl1pPr algn="l">
              <a:defRPr sz="1200">
                <a:solidFill>
                  <a:schemeClr val="accent3"/>
                </a:solidFill>
              </a:defRPr>
            </a:lvl1pPr>
          </a:lstStyle>
          <a:p>
            <a:pPr lvl="0"/>
            <a:r>
              <a:rPr lang="en-US"/>
              <a:t>Click to edit Master text styles</a:t>
            </a:r>
          </a:p>
        </p:txBody>
      </p:sp>
      <p:sp>
        <p:nvSpPr>
          <p:cNvPr id="72" name="Text Placeholder 12">
            <a:extLst>
              <a:ext uri="{FF2B5EF4-FFF2-40B4-BE49-F238E27FC236}">
                <a16:creationId xmlns:a16="http://schemas.microsoft.com/office/drawing/2014/main" id="{DD17F439-D919-44B7-889F-96A1DAF172D4}"/>
              </a:ext>
            </a:extLst>
          </p:cNvPr>
          <p:cNvSpPr>
            <a:spLocks noGrp="1"/>
          </p:cNvSpPr>
          <p:nvPr>
            <p:ph type="body" sz="quarter" idx="21"/>
          </p:nvPr>
        </p:nvSpPr>
        <p:spPr>
          <a:xfrm>
            <a:off x="6088109" y="5507147"/>
            <a:ext cx="1371064" cy="423862"/>
          </a:xfrm>
        </p:spPr>
        <p:txBody>
          <a:bodyPr/>
          <a:lstStyle>
            <a:lvl1pPr algn="l">
              <a:defRPr sz="1200">
                <a:solidFill>
                  <a:schemeClr val="accent1"/>
                </a:solidFill>
              </a:defRPr>
            </a:lvl1pPr>
          </a:lstStyle>
          <a:p>
            <a:pPr lvl="0"/>
            <a:r>
              <a:rPr lang="en-US"/>
              <a:t>Click to edit Master text styles</a:t>
            </a:r>
          </a:p>
        </p:txBody>
      </p:sp>
      <p:sp>
        <p:nvSpPr>
          <p:cNvPr id="73" name="Text Placeholder 12">
            <a:extLst>
              <a:ext uri="{FF2B5EF4-FFF2-40B4-BE49-F238E27FC236}">
                <a16:creationId xmlns:a16="http://schemas.microsoft.com/office/drawing/2014/main" id="{0DA74846-CC03-44FE-9AE5-4975E808F8A0}"/>
              </a:ext>
            </a:extLst>
          </p:cNvPr>
          <p:cNvSpPr>
            <a:spLocks noGrp="1"/>
          </p:cNvSpPr>
          <p:nvPr>
            <p:ph type="body" sz="quarter" idx="22"/>
          </p:nvPr>
        </p:nvSpPr>
        <p:spPr>
          <a:xfrm>
            <a:off x="7920672" y="5507147"/>
            <a:ext cx="1371064" cy="423862"/>
          </a:xfrm>
        </p:spPr>
        <p:txBody>
          <a:bodyPr/>
          <a:lstStyle>
            <a:lvl1pPr algn="l">
              <a:defRPr sz="1200">
                <a:solidFill>
                  <a:schemeClr val="accent2"/>
                </a:solidFill>
              </a:defRPr>
            </a:lvl1pPr>
          </a:lstStyle>
          <a:p>
            <a:pPr lvl="0"/>
            <a:r>
              <a:rPr lang="en-US"/>
              <a:t>Click to edit Master text styles</a:t>
            </a:r>
          </a:p>
        </p:txBody>
      </p:sp>
      <p:sp>
        <p:nvSpPr>
          <p:cNvPr id="74" name="Text Placeholder 12">
            <a:extLst>
              <a:ext uri="{FF2B5EF4-FFF2-40B4-BE49-F238E27FC236}">
                <a16:creationId xmlns:a16="http://schemas.microsoft.com/office/drawing/2014/main" id="{EB51A67B-FBDC-4AB8-B81A-6B6B96D04F4E}"/>
              </a:ext>
            </a:extLst>
          </p:cNvPr>
          <p:cNvSpPr>
            <a:spLocks noGrp="1"/>
          </p:cNvSpPr>
          <p:nvPr>
            <p:ph type="body" sz="quarter" idx="23"/>
          </p:nvPr>
        </p:nvSpPr>
        <p:spPr>
          <a:xfrm>
            <a:off x="9750028" y="5507147"/>
            <a:ext cx="1371064" cy="423862"/>
          </a:xfrm>
        </p:spPr>
        <p:txBody>
          <a:bodyPr/>
          <a:lstStyle>
            <a:lvl1pPr algn="l">
              <a:defRPr sz="1200">
                <a:solidFill>
                  <a:schemeClr val="accent5"/>
                </a:solidFill>
              </a:defRPr>
            </a:lvl1pPr>
          </a:lstStyle>
          <a:p>
            <a:pPr lvl="0"/>
            <a:r>
              <a:rPr lang="en-US"/>
              <a:t>Click to edit Master text styles</a:t>
            </a:r>
          </a:p>
        </p:txBody>
      </p:sp>
      <p:sp>
        <p:nvSpPr>
          <p:cNvPr id="75" name="TextBox 74">
            <a:extLst>
              <a:ext uri="{FF2B5EF4-FFF2-40B4-BE49-F238E27FC236}">
                <a16:creationId xmlns:a16="http://schemas.microsoft.com/office/drawing/2014/main" id="{6C03ACE7-B591-43FD-A636-47D01F482F04}"/>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Tree>
    <p:extLst>
      <p:ext uri="{BB962C8B-B14F-4D97-AF65-F5344CB8AC3E}">
        <p14:creationId xmlns:p14="http://schemas.microsoft.com/office/powerpoint/2010/main" val="234428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025D71-18A5-4A22-8386-917E1B08C46A}"/>
              </a:ext>
            </a:extLst>
          </p:cNvPr>
          <p:cNvSpPr txBox="1"/>
          <p:nvPr userDrawn="1"/>
        </p:nvSpPr>
        <p:spPr>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latin typeface="+mj-lt"/>
              </a:rPr>
              <a:pPr algn="r">
                <a:lnSpc>
                  <a:spcPct val="90000"/>
                </a:lnSpc>
              </a:pPr>
              <a:t>‹#›</a:t>
            </a:fld>
            <a:endParaRPr lang="en-US" dirty="0">
              <a:latin typeface="+mj-lt"/>
            </a:endParaRPr>
          </a:p>
        </p:txBody>
      </p:sp>
    </p:spTree>
    <p:extLst>
      <p:ext uri="{BB962C8B-B14F-4D97-AF65-F5344CB8AC3E}">
        <p14:creationId xmlns:p14="http://schemas.microsoft.com/office/powerpoint/2010/main" val="14099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88A8ACB-CBE3-4DC0-BBE3-C6829C462CD7}"/>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chemeClr val="accent4"/>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nvGrpSpPr>
          <p:cNvPr id="14" name="Group 13">
            <a:extLst>
              <a:ext uri="{FF2B5EF4-FFF2-40B4-BE49-F238E27FC236}">
                <a16:creationId xmlns:a16="http://schemas.microsoft.com/office/drawing/2014/main" id="{B5B87096-C8D7-45D0-8DCC-218276F547CC}"/>
              </a:ext>
            </a:extLst>
          </p:cNvPr>
          <p:cNvGrpSpPr/>
          <p:nvPr userDrawn="1"/>
        </p:nvGrpSpPr>
        <p:grpSpPr>
          <a:xfrm>
            <a:off x="608012" y="6445106"/>
            <a:ext cx="1184397" cy="186690"/>
            <a:chOff x="863272" y="6563918"/>
            <a:chExt cx="861082" cy="135727"/>
          </a:xfrm>
          <a:solidFill>
            <a:schemeClr val="tx1"/>
          </a:solidFill>
        </p:grpSpPr>
        <p:sp>
          <p:nvSpPr>
            <p:cNvPr id="16" name="Freeform 6">
              <a:extLst>
                <a:ext uri="{FF2B5EF4-FFF2-40B4-BE49-F238E27FC236}">
                  <a16:creationId xmlns:a16="http://schemas.microsoft.com/office/drawing/2014/main" id="{FAC0FC71-A82A-4369-B44E-4E8FF53CA13C}"/>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7" name="Freeform 7">
              <a:extLst>
                <a:ext uri="{FF2B5EF4-FFF2-40B4-BE49-F238E27FC236}">
                  <a16:creationId xmlns:a16="http://schemas.microsoft.com/office/drawing/2014/main" id="{0D84D398-3251-432F-8986-05570D3BB867}"/>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8">
              <a:extLst>
                <a:ext uri="{FF2B5EF4-FFF2-40B4-BE49-F238E27FC236}">
                  <a16:creationId xmlns:a16="http://schemas.microsoft.com/office/drawing/2014/main" id="{07096BFD-803A-42D4-BA19-C683E35B0D07}"/>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0" name="Freeform 9">
              <a:extLst>
                <a:ext uri="{FF2B5EF4-FFF2-40B4-BE49-F238E27FC236}">
                  <a16:creationId xmlns:a16="http://schemas.microsoft.com/office/drawing/2014/main" id="{089E6840-6882-4279-A152-16C7CCB9BE34}"/>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0">
              <a:extLst>
                <a:ext uri="{FF2B5EF4-FFF2-40B4-BE49-F238E27FC236}">
                  <a16:creationId xmlns:a16="http://schemas.microsoft.com/office/drawing/2014/main" id="{021DF59C-D6C9-4EC0-90A3-7752F6B7220B}"/>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1">
              <a:extLst>
                <a:ext uri="{FF2B5EF4-FFF2-40B4-BE49-F238E27FC236}">
                  <a16:creationId xmlns:a16="http://schemas.microsoft.com/office/drawing/2014/main" id="{E4C478B3-2ECE-440E-A04E-B8C84D0416EF}"/>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2">
              <a:extLst>
                <a:ext uri="{FF2B5EF4-FFF2-40B4-BE49-F238E27FC236}">
                  <a16:creationId xmlns:a16="http://schemas.microsoft.com/office/drawing/2014/main" id="{2190CFD5-6EEA-46D1-AE5E-D69C2E08F3D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6" name="TextBox 25">
            <a:extLst>
              <a:ext uri="{FF2B5EF4-FFF2-40B4-BE49-F238E27FC236}">
                <a16:creationId xmlns:a16="http://schemas.microsoft.com/office/drawing/2014/main" id="{D479A9FB-8CEE-475F-BF22-3B0B11EB4E81}"/>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4" name="TextBox 3">
            <a:extLst>
              <a:ext uri="{FF2B5EF4-FFF2-40B4-BE49-F238E27FC236}">
                <a16:creationId xmlns:a16="http://schemas.microsoft.com/office/drawing/2014/main" id="{E52F598B-F734-42BE-8CB8-5E3FDDD7ED52}"/>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2"/>
                </a:solidFill>
                <a:latin typeface="+mj-lt"/>
                <a:ea typeface="+mj-ea"/>
                <a:cs typeface="+mj-cs"/>
              </a:rPr>
              <a:t>Thank You</a:t>
            </a:r>
          </a:p>
        </p:txBody>
      </p:sp>
      <p:sp>
        <p:nvSpPr>
          <p:cNvPr id="28" name="Freeform: Shape 27">
            <a:extLst>
              <a:ext uri="{FF2B5EF4-FFF2-40B4-BE49-F238E27FC236}">
                <a16:creationId xmlns:a16="http://schemas.microsoft.com/office/drawing/2014/main" id="{5B8D218C-9E1A-4E8B-A343-F3F3A628E78E}"/>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94000">
                <a:schemeClr val="bg1"/>
              </a:gs>
              <a:gs pos="16000">
                <a:schemeClr val="accent4"/>
              </a:gs>
              <a:gs pos="76000">
                <a:schemeClr val="bg1">
                  <a:alpha val="91000"/>
                </a:schemeClr>
              </a:gs>
            </a:gsLst>
            <a:lin ang="78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Tree>
    <p:extLst>
      <p:ext uri="{BB962C8B-B14F-4D97-AF65-F5344CB8AC3E}">
        <p14:creationId xmlns:p14="http://schemas.microsoft.com/office/powerpoint/2010/main" val="36165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Purpl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1CD93A-658C-4473-839D-9C0B5E8F5F7C}"/>
              </a:ext>
            </a:extLst>
          </p:cNvPr>
          <p:cNvGrpSpPr/>
          <p:nvPr userDrawn="1"/>
        </p:nvGrpSpPr>
        <p:grpSpPr>
          <a:xfrm>
            <a:off x="608012" y="6445106"/>
            <a:ext cx="1184397" cy="186690"/>
            <a:chOff x="863272" y="6563918"/>
            <a:chExt cx="861082" cy="135727"/>
          </a:xfrm>
          <a:solidFill>
            <a:schemeClr val="bg1"/>
          </a:solidFill>
        </p:grpSpPr>
        <p:sp>
          <p:nvSpPr>
            <p:cNvPr id="16" name="Freeform 6">
              <a:extLst>
                <a:ext uri="{FF2B5EF4-FFF2-40B4-BE49-F238E27FC236}">
                  <a16:creationId xmlns:a16="http://schemas.microsoft.com/office/drawing/2014/main" id="{CDFBF2D3-5C06-47C4-A81C-0305B322C541}"/>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7" name="Freeform 7">
              <a:extLst>
                <a:ext uri="{FF2B5EF4-FFF2-40B4-BE49-F238E27FC236}">
                  <a16:creationId xmlns:a16="http://schemas.microsoft.com/office/drawing/2014/main" id="{464D7FA4-CABA-4E4E-ACCA-68953799CF52}"/>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8">
              <a:extLst>
                <a:ext uri="{FF2B5EF4-FFF2-40B4-BE49-F238E27FC236}">
                  <a16:creationId xmlns:a16="http://schemas.microsoft.com/office/drawing/2014/main" id="{4EB1261E-CBF9-4479-A018-76C0F24D3B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9">
              <a:extLst>
                <a:ext uri="{FF2B5EF4-FFF2-40B4-BE49-F238E27FC236}">
                  <a16:creationId xmlns:a16="http://schemas.microsoft.com/office/drawing/2014/main" id="{8C4A243B-FBF5-4C04-8CD0-8E1C4721D99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10">
              <a:extLst>
                <a:ext uri="{FF2B5EF4-FFF2-40B4-BE49-F238E27FC236}">
                  <a16:creationId xmlns:a16="http://schemas.microsoft.com/office/drawing/2014/main" id="{F67E765D-8E8B-44F9-BE70-63FC0512FD2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1">
              <a:extLst>
                <a:ext uri="{FF2B5EF4-FFF2-40B4-BE49-F238E27FC236}">
                  <a16:creationId xmlns:a16="http://schemas.microsoft.com/office/drawing/2014/main" id="{1B4614B4-F94A-4053-B179-EC5C3F70A9E7}"/>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2">
              <a:extLst>
                <a:ext uri="{FF2B5EF4-FFF2-40B4-BE49-F238E27FC236}">
                  <a16:creationId xmlns:a16="http://schemas.microsoft.com/office/drawing/2014/main" id="{E157F005-56AC-4E75-8AA5-582D0D69E231}"/>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5" name="TextBox 24">
            <a:extLst>
              <a:ext uri="{FF2B5EF4-FFF2-40B4-BE49-F238E27FC236}">
                <a16:creationId xmlns:a16="http://schemas.microsoft.com/office/drawing/2014/main" id="{9473A8DE-DD1F-43EE-8FA2-4C689A038BA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18" name="TextBox 17">
            <a:extLst>
              <a:ext uri="{FF2B5EF4-FFF2-40B4-BE49-F238E27FC236}">
                <a16:creationId xmlns:a16="http://schemas.microsoft.com/office/drawing/2014/main" id="{C1594E1E-E234-471D-B539-F75E8CC06D07}"/>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2"/>
                </a:solidFill>
                <a:latin typeface="+mj-lt"/>
                <a:ea typeface="+mj-ea"/>
                <a:cs typeface="+mj-cs"/>
              </a:rPr>
              <a:t>Thank You</a:t>
            </a:r>
          </a:p>
        </p:txBody>
      </p:sp>
      <p:sp>
        <p:nvSpPr>
          <p:cNvPr id="15" name="Freeform: Shape 14">
            <a:extLst>
              <a:ext uri="{FF2B5EF4-FFF2-40B4-BE49-F238E27FC236}">
                <a16:creationId xmlns:a16="http://schemas.microsoft.com/office/drawing/2014/main" id="{4C67E5CD-C662-462D-9821-CBF45A809F13}"/>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0" name="Freeform: Shape 19">
            <a:extLst>
              <a:ext uri="{FF2B5EF4-FFF2-40B4-BE49-F238E27FC236}">
                <a16:creationId xmlns:a16="http://schemas.microsoft.com/office/drawing/2014/main" id="{DBDC7692-DF81-49A0-9672-BF8E1DB9B662}"/>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2000">
                <a:srgbClr val="7F35AB">
                  <a:alpha val="94000"/>
                </a:srgbClr>
              </a:gs>
              <a:gs pos="95000">
                <a:schemeClr val="bg1"/>
              </a:gs>
              <a:gs pos="77000">
                <a:schemeClr val="bg1">
                  <a:alpha val="79000"/>
                </a:schemeClr>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Tree>
    <p:extLst>
      <p:ext uri="{BB962C8B-B14F-4D97-AF65-F5344CB8AC3E}">
        <p14:creationId xmlns:p14="http://schemas.microsoft.com/office/powerpoint/2010/main" val="352651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Blu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5B1C875-AD13-4256-9E56-D2FCF94B81E1}"/>
              </a:ext>
            </a:extLst>
          </p:cNvPr>
          <p:cNvGrpSpPr/>
          <p:nvPr userDrawn="1"/>
        </p:nvGrpSpPr>
        <p:grpSpPr>
          <a:xfrm>
            <a:off x="608012" y="6445106"/>
            <a:ext cx="1184397" cy="186690"/>
            <a:chOff x="863272" y="6563918"/>
            <a:chExt cx="861082" cy="135727"/>
          </a:xfrm>
          <a:solidFill>
            <a:schemeClr val="bg1"/>
          </a:solidFill>
        </p:grpSpPr>
        <p:sp>
          <p:nvSpPr>
            <p:cNvPr id="16" name="Freeform 6">
              <a:extLst>
                <a:ext uri="{FF2B5EF4-FFF2-40B4-BE49-F238E27FC236}">
                  <a16:creationId xmlns:a16="http://schemas.microsoft.com/office/drawing/2014/main" id="{E1B65455-CBDD-4B2B-8BB7-0D016422E285}"/>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7" name="Freeform 7">
              <a:extLst>
                <a:ext uri="{FF2B5EF4-FFF2-40B4-BE49-F238E27FC236}">
                  <a16:creationId xmlns:a16="http://schemas.microsoft.com/office/drawing/2014/main" id="{AF202269-FCD9-4D84-82E7-4E6E4F5B7EE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8">
              <a:extLst>
                <a:ext uri="{FF2B5EF4-FFF2-40B4-BE49-F238E27FC236}">
                  <a16:creationId xmlns:a16="http://schemas.microsoft.com/office/drawing/2014/main" id="{68585838-6A08-43B0-827A-D33942E82F3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9">
              <a:extLst>
                <a:ext uri="{FF2B5EF4-FFF2-40B4-BE49-F238E27FC236}">
                  <a16:creationId xmlns:a16="http://schemas.microsoft.com/office/drawing/2014/main" id="{AAAE7B3A-0116-4C7F-85A1-4CDFE95B9B5A}"/>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10">
              <a:extLst>
                <a:ext uri="{FF2B5EF4-FFF2-40B4-BE49-F238E27FC236}">
                  <a16:creationId xmlns:a16="http://schemas.microsoft.com/office/drawing/2014/main" id="{9CA84427-5217-43A1-9C71-25D9E1DFDD85}"/>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1">
              <a:extLst>
                <a:ext uri="{FF2B5EF4-FFF2-40B4-BE49-F238E27FC236}">
                  <a16:creationId xmlns:a16="http://schemas.microsoft.com/office/drawing/2014/main" id="{A60ADC44-391E-4E50-A7BB-332F2C9E8B4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2">
              <a:extLst>
                <a:ext uri="{FF2B5EF4-FFF2-40B4-BE49-F238E27FC236}">
                  <a16:creationId xmlns:a16="http://schemas.microsoft.com/office/drawing/2014/main" id="{1DA390D7-F8F5-442A-8A17-9A9EB73BF940}"/>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5" name="TextBox 24">
            <a:extLst>
              <a:ext uri="{FF2B5EF4-FFF2-40B4-BE49-F238E27FC236}">
                <a16:creationId xmlns:a16="http://schemas.microsoft.com/office/drawing/2014/main" id="{C31C01D4-7C61-4B0F-8304-87A15AD01262}"/>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18" name="TextBox 17">
            <a:extLst>
              <a:ext uri="{FF2B5EF4-FFF2-40B4-BE49-F238E27FC236}">
                <a16:creationId xmlns:a16="http://schemas.microsoft.com/office/drawing/2014/main" id="{539F709C-1996-44DB-8C47-9CBD9243BF4E}"/>
              </a:ext>
            </a:extLst>
          </p:cNvPr>
          <p:cNvSpPr txBox="1"/>
          <p:nvPr userDrawn="1"/>
        </p:nvSpPr>
        <p:spPr>
          <a:xfrm>
            <a:off x="7122912" y="4133697"/>
            <a:ext cx="3585557"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2"/>
                </a:solidFill>
                <a:latin typeface="+mj-lt"/>
                <a:ea typeface="+mj-ea"/>
                <a:cs typeface="+mj-cs"/>
              </a:rPr>
              <a:t>Thank You</a:t>
            </a:r>
          </a:p>
        </p:txBody>
      </p:sp>
      <p:sp>
        <p:nvSpPr>
          <p:cNvPr id="26" name="Freeform: Shape 25">
            <a:extLst>
              <a:ext uri="{FF2B5EF4-FFF2-40B4-BE49-F238E27FC236}">
                <a16:creationId xmlns:a16="http://schemas.microsoft.com/office/drawing/2014/main" id="{811A168A-1363-4430-87C6-83E5143B39F6}"/>
              </a:ext>
            </a:extLst>
          </p:cNvPr>
          <p:cNvSpPr/>
          <p:nvPr userDrawn="1"/>
        </p:nvSpPr>
        <p:spPr>
          <a:xfrm rot="2700000">
            <a:off x="500103" y="-2250712"/>
            <a:ext cx="2891746" cy="8395793"/>
          </a:xfrm>
          <a:custGeom>
            <a:avLst/>
            <a:gdLst>
              <a:gd name="connsiteX0" fmla="*/ 0 w 2891746"/>
              <a:gd name="connsiteY0" fmla="*/ 2890035 h 8395793"/>
              <a:gd name="connsiteX1" fmla="*/ 1390389 w 2891746"/>
              <a:gd name="connsiteY1" fmla="*/ 1499646 h 8395793"/>
              <a:gd name="connsiteX2" fmla="*/ 1390389 w 2891746"/>
              <a:gd name="connsiteY2" fmla="*/ 1499646 h 8395793"/>
              <a:gd name="connsiteX3" fmla="*/ 2890036 w 2891746"/>
              <a:gd name="connsiteY3" fmla="*/ 0 h 8395793"/>
              <a:gd name="connsiteX4" fmla="*/ 2890036 w 2891746"/>
              <a:gd name="connsiteY4" fmla="*/ 8322767 h 8395793"/>
              <a:gd name="connsiteX5" fmla="*/ 2891746 w 2891746"/>
              <a:gd name="connsiteY5" fmla="*/ 8340727 h 8395793"/>
              <a:gd name="connsiteX6" fmla="*/ 2891741 w 2891746"/>
              <a:gd name="connsiteY6" fmla="*/ 8395793 h 8395793"/>
              <a:gd name="connsiteX7" fmla="*/ 2546313 w 2891746"/>
              <a:gd name="connsiteY7" fmla="*/ 8050365 h 8395793"/>
              <a:gd name="connsiteX8" fmla="*/ 2546315 w 2891746"/>
              <a:gd name="connsiteY8" fmla="*/ 8050364 h 8395793"/>
              <a:gd name="connsiteX9" fmla="*/ 0 w 2891746"/>
              <a:gd name="connsiteY9" fmla="*/ 5504049 h 83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746" h="8395793">
                <a:moveTo>
                  <a:pt x="0" y="2890035"/>
                </a:moveTo>
                <a:lnTo>
                  <a:pt x="1390389" y="1499646"/>
                </a:lnTo>
                <a:lnTo>
                  <a:pt x="1390389" y="1499646"/>
                </a:lnTo>
                <a:lnTo>
                  <a:pt x="2890036" y="0"/>
                </a:lnTo>
                <a:lnTo>
                  <a:pt x="2890036" y="8322767"/>
                </a:lnTo>
                <a:lnTo>
                  <a:pt x="2891746" y="8340727"/>
                </a:lnTo>
                <a:lnTo>
                  <a:pt x="2891741" y="8395793"/>
                </a:lnTo>
                <a:lnTo>
                  <a:pt x="2546313" y="8050365"/>
                </a:lnTo>
                <a:lnTo>
                  <a:pt x="2546315" y="8050364"/>
                </a:lnTo>
                <a:lnTo>
                  <a:pt x="0" y="5504049"/>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2C946B50-6B2C-4792-825B-BEFD24908723}"/>
              </a:ext>
            </a:extLst>
          </p:cNvPr>
          <p:cNvSpPr/>
          <p:nvPr userDrawn="1"/>
        </p:nvSpPr>
        <p:spPr>
          <a:xfrm rot="18900000">
            <a:off x="-1253438" y="2913755"/>
            <a:ext cx="6372785" cy="905566"/>
          </a:xfrm>
          <a:custGeom>
            <a:avLst/>
            <a:gdLst>
              <a:gd name="connsiteX0" fmla="*/ 6372785 w 6372785"/>
              <a:gd name="connsiteY0" fmla="*/ 0 h 905566"/>
              <a:gd name="connsiteX1" fmla="*/ 6372785 w 6372785"/>
              <a:gd name="connsiteY1" fmla="*/ 905566 h 905566"/>
              <a:gd name="connsiteX2" fmla="*/ 0 w 6372785"/>
              <a:gd name="connsiteY2" fmla="*/ 905566 h 905566"/>
              <a:gd name="connsiteX3" fmla="*/ 905566 w 6372785"/>
              <a:gd name="connsiteY3" fmla="*/ 0 h 905566"/>
            </a:gdLst>
            <a:ahLst/>
            <a:cxnLst>
              <a:cxn ang="0">
                <a:pos x="connsiteX0" y="connsiteY0"/>
              </a:cxn>
              <a:cxn ang="0">
                <a:pos x="connsiteX1" y="connsiteY1"/>
              </a:cxn>
              <a:cxn ang="0">
                <a:pos x="connsiteX2" y="connsiteY2"/>
              </a:cxn>
              <a:cxn ang="0">
                <a:pos x="connsiteX3" y="connsiteY3"/>
              </a:cxn>
            </a:cxnLst>
            <a:rect l="l" t="t" r="r" b="b"/>
            <a:pathLst>
              <a:path w="6372785" h="905566">
                <a:moveTo>
                  <a:pt x="6372785" y="0"/>
                </a:moveTo>
                <a:lnTo>
                  <a:pt x="6372785" y="905566"/>
                </a:lnTo>
                <a:lnTo>
                  <a:pt x="0" y="905566"/>
                </a:lnTo>
                <a:lnTo>
                  <a:pt x="905566" y="0"/>
                </a:lnTo>
                <a:close/>
              </a:path>
            </a:pathLst>
          </a:custGeom>
          <a:gradFill>
            <a:gsLst>
              <a:gs pos="24000">
                <a:schemeClr val="accent3"/>
              </a:gs>
              <a:gs pos="80511">
                <a:schemeClr val="bg1">
                  <a:alpha val="76000"/>
                </a:schemeClr>
              </a:gs>
              <a:gs pos="100000">
                <a:schemeClr val="bg1"/>
              </a:gs>
            </a:gsLst>
            <a:lin ang="8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dirty="0">
              <a:solidFill>
                <a:schemeClr val="bg1"/>
              </a:solidFill>
            </a:endParaRPr>
          </a:p>
        </p:txBody>
      </p:sp>
    </p:spTree>
    <p:extLst>
      <p:ext uri="{BB962C8B-B14F-4D97-AF65-F5344CB8AC3E}">
        <p14:creationId xmlns:p14="http://schemas.microsoft.com/office/powerpoint/2010/main" val="367228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ont Che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75217-7D87-4C71-8F80-833477FCB149}"/>
              </a:ext>
            </a:extLst>
          </p:cNvPr>
          <p:cNvSpPr/>
          <p:nvPr userDrawn="1"/>
        </p:nvSpPr>
        <p:spPr bwMode="hidden">
          <a:xfrm>
            <a:off x="0" y="0"/>
            <a:ext cx="121888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itle 1">
            <a:extLst>
              <a:ext uri="{FF2B5EF4-FFF2-40B4-BE49-F238E27FC236}">
                <a16:creationId xmlns:a16="http://schemas.microsoft.com/office/drawing/2014/main" id="{549AC7DF-BFC1-4044-BB52-C9946AD8A327}"/>
              </a:ext>
            </a:extLst>
          </p:cNvPr>
          <p:cNvSpPr txBox="1">
            <a:spLocks/>
          </p:cNvSpPr>
          <p:nvPr userDrawn="1"/>
        </p:nvSpPr>
        <p:spPr>
          <a:xfrm>
            <a:off x="564569" y="366687"/>
            <a:ext cx="11001004" cy="7061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endParaRPr lang="en-US" sz="5000" dirty="0">
              <a:solidFill>
                <a:schemeClr val="bg1"/>
              </a:solidFill>
            </a:endParaRPr>
          </a:p>
        </p:txBody>
      </p:sp>
      <p:sp>
        <p:nvSpPr>
          <p:cNvPr id="13" name="TextBox 12">
            <a:extLst>
              <a:ext uri="{FF2B5EF4-FFF2-40B4-BE49-F238E27FC236}">
                <a16:creationId xmlns:a16="http://schemas.microsoft.com/office/drawing/2014/main" id="{13C12014-9EC5-4F8C-BD3D-B60E85EC9FFD}"/>
              </a:ext>
            </a:extLst>
          </p:cNvPr>
          <p:cNvSpPr txBox="1"/>
          <p:nvPr userDrawn="1"/>
        </p:nvSpPr>
        <p:spPr>
          <a:xfrm>
            <a:off x="620895" y="3906060"/>
            <a:ext cx="10962687" cy="2380795"/>
          </a:xfrm>
          <a:prstGeom prst="rect">
            <a:avLst/>
          </a:prstGeom>
          <a:noFill/>
        </p:spPr>
        <p:txBody>
          <a:bodyPr wrap="square" lIns="0" tIns="0" rIns="0" bIns="0" rtlCol="0">
            <a:noAutofit/>
          </a:bodyPr>
          <a:lstStyle/>
          <a:p>
            <a:pPr>
              <a:lnSpc>
                <a:spcPct val="130000"/>
              </a:lnSpc>
            </a:pPr>
            <a:r>
              <a:rPr lang="en-US" sz="1800" dirty="0">
                <a:solidFill>
                  <a:schemeClr val="bg1"/>
                </a:solidFill>
              </a:rPr>
              <a:t>If yes, you are good to go!</a:t>
            </a:r>
          </a:p>
          <a:p>
            <a:pPr>
              <a:lnSpc>
                <a:spcPct val="130000"/>
              </a:lnSpc>
            </a:pPr>
            <a:r>
              <a:rPr lang="en-US" sz="1800" dirty="0">
                <a:solidFill>
                  <a:schemeClr val="bg1"/>
                </a:solidFill>
              </a:rPr>
              <a:t>If the answer is no, you do not have the Metropolis font installed.</a:t>
            </a:r>
          </a:p>
          <a:p>
            <a:pPr>
              <a:lnSpc>
                <a:spcPct val="130000"/>
              </a:lnSpc>
            </a:pPr>
            <a:endParaRPr lang="en-US" sz="1800" dirty="0">
              <a:solidFill>
                <a:schemeClr val="bg1"/>
              </a:solidFill>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1800" dirty="0">
                <a:solidFill>
                  <a:schemeClr val="bg1"/>
                </a:solidFill>
                <a:hlinkClick r:id="rId2">
                  <a:extLst>
                    <a:ext uri="{A12FA001-AC4F-418D-AE19-62706E023703}">
                      <ahyp:hlinkClr xmlns:ahyp="http://schemas.microsoft.com/office/drawing/2018/hyperlinkcolor" val="tx"/>
                    </a:ext>
                  </a:extLst>
                </a:hlinkClick>
              </a:rPr>
              <a:t>Click here</a:t>
            </a:r>
            <a:r>
              <a:rPr lang="en-US" sz="1800" dirty="0">
                <a:solidFill>
                  <a:schemeClr val="bg1"/>
                </a:solidFill>
              </a:rPr>
              <a:t> to download the font</a:t>
            </a:r>
            <a:r>
              <a:rPr lang="en-US" sz="1800" baseline="0" dirty="0">
                <a:solidFill>
                  <a:schemeClr val="bg1"/>
                </a:solidFill>
              </a:rPr>
              <a:t>.</a:t>
            </a:r>
          </a:p>
          <a:p>
            <a:pPr marL="400050" marR="0" lvl="0" indent="-227013" algn="l" defTabSz="914400" rtl="0" eaLnBrk="1" fontAlgn="auto" latinLnBrk="0" hangingPunct="1">
              <a:lnSpc>
                <a:spcPct val="130000"/>
              </a:lnSpc>
              <a:spcBef>
                <a:spcPts val="0"/>
              </a:spcBef>
              <a:spcAft>
                <a:spcPts val="0"/>
              </a:spcAft>
              <a:buClrTx/>
              <a:buSzTx/>
              <a:buFont typeface="Arial" charset="0"/>
              <a:buChar char="•"/>
              <a:tabLst/>
              <a:defRPr/>
            </a:pPr>
            <a:r>
              <a:rPr lang="en-US" strike="noStrike" baseline="0" dirty="0">
                <a:solidFill>
                  <a:schemeClr val="bg1"/>
                </a:solidFill>
              </a:rPr>
              <a:t>Log in with SSO and select the Brand Assets tab in Brand Central</a:t>
            </a:r>
          </a:p>
          <a:p>
            <a:pPr>
              <a:lnSpc>
                <a:spcPct val="130000"/>
              </a:lnSpc>
            </a:pPr>
            <a:r>
              <a:rPr lang="en-US" sz="1800" dirty="0">
                <a:solidFill>
                  <a:schemeClr val="bg1"/>
                </a:solidFill>
              </a:rPr>
              <a:t>Need more information on how to install fonts? </a:t>
            </a:r>
            <a:br>
              <a:rPr lang="en-US" sz="1800" dirty="0">
                <a:solidFill>
                  <a:schemeClr val="bg1"/>
                </a:solidFill>
              </a:rPr>
            </a:br>
            <a:r>
              <a:rPr lang="en-US" sz="1800" dirty="0">
                <a:solidFill>
                  <a:schemeClr val="bg1"/>
                </a:solidFill>
              </a:rPr>
              <a:t>Refer to the quick-start section in the template guidelines or contact Oasis.</a:t>
            </a:r>
          </a:p>
          <a:p>
            <a:pPr>
              <a:lnSpc>
                <a:spcPct val="130000"/>
              </a:lnSpc>
            </a:pPr>
            <a:r>
              <a:rPr lang="en-US" sz="1800" dirty="0">
                <a:solidFill>
                  <a:schemeClr val="bg1"/>
                </a:solidFill>
              </a:rPr>
              <a:t> </a:t>
            </a:r>
            <a:endParaRPr lang="en-US" sz="3200" dirty="0">
              <a:solidFill>
                <a:schemeClr val="bg1"/>
              </a:solidFill>
            </a:endParaRPr>
          </a:p>
        </p:txBody>
      </p:sp>
      <p:sp>
        <p:nvSpPr>
          <p:cNvPr id="44" name="Text Placeholder 43">
            <a:extLst>
              <a:ext uri="{FF2B5EF4-FFF2-40B4-BE49-F238E27FC236}">
                <a16:creationId xmlns:a16="http://schemas.microsoft.com/office/drawing/2014/main" id="{DDDC76C1-EE98-469A-A6AD-21148374D6C8}"/>
              </a:ext>
            </a:extLst>
          </p:cNvPr>
          <p:cNvSpPr>
            <a:spLocks noGrp="1"/>
          </p:cNvSpPr>
          <p:nvPr>
            <p:ph type="body" sz="quarter" idx="12" hasCustomPrompt="1"/>
          </p:nvPr>
        </p:nvSpPr>
        <p:spPr>
          <a:xfrm>
            <a:off x="598114" y="2908233"/>
            <a:ext cx="5354637" cy="895350"/>
          </a:xfrm>
        </p:spPr>
        <p:txBody>
          <a:bodyPr/>
          <a:lstStyle>
            <a:lvl1pPr>
              <a:defRPr sz="4900">
                <a:solidFill>
                  <a:schemeClr val="bg1"/>
                </a:solidFill>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dirty="0"/>
              <a:t>Metropolis</a:t>
            </a:r>
          </a:p>
        </p:txBody>
      </p:sp>
      <p:sp>
        <p:nvSpPr>
          <p:cNvPr id="9" name="Title 8">
            <a:extLst>
              <a:ext uri="{FF2B5EF4-FFF2-40B4-BE49-F238E27FC236}">
                <a16:creationId xmlns:a16="http://schemas.microsoft.com/office/drawing/2014/main" id="{029BE03A-21B0-4196-A033-4E90957BA156}"/>
              </a:ext>
            </a:extLst>
          </p:cNvPr>
          <p:cNvSpPr>
            <a:spLocks noGrp="1"/>
          </p:cNvSpPr>
          <p:nvPr>
            <p:ph type="title" hasCustomPrompt="1"/>
          </p:nvPr>
        </p:nvSpPr>
        <p:spPr/>
        <p:txBody>
          <a:bodyPr/>
          <a:lstStyle>
            <a:lvl1pPr>
              <a:defRPr>
                <a:solidFill>
                  <a:schemeClr val="bg1"/>
                </a:solidFill>
              </a:defRPr>
            </a:lvl1pPr>
          </a:lstStyle>
          <a:p>
            <a:r>
              <a:rPr lang="en-US" sz="2800" dirty="0">
                <a:solidFill>
                  <a:schemeClr val="bg1"/>
                </a:solidFill>
              </a:rPr>
              <a:t>Metropolis Font Check</a:t>
            </a:r>
          </a:p>
        </p:txBody>
      </p:sp>
      <p:sp>
        <p:nvSpPr>
          <p:cNvPr id="51" name="Subtitle 2">
            <a:extLst>
              <a:ext uri="{FF2B5EF4-FFF2-40B4-BE49-F238E27FC236}">
                <a16:creationId xmlns:a16="http://schemas.microsoft.com/office/drawing/2014/main" id="{CB049186-CC25-4BD3-8410-4DE62ED4B08B}"/>
              </a:ext>
            </a:extLst>
          </p:cNvPr>
          <p:cNvSpPr>
            <a:spLocks noGrp="1"/>
          </p:cNvSpPr>
          <p:nvPr>
            <p:ph type="subTitle" idx="10" hasCustomPrompt="1"/>
          </p:nvPr>
        </p:nvSpPr>
        <p:spPr>
          <a:xfrm>
            <a:off x="592866" y="838105"/>
            <a:ext cx="10962687" cy="247743"/>
          </a:xfrm>
        </p:spPr>
        <p:txBody>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Is the Metropolis font installed on my computer?</a:t>
            </a:r>
          </a:p>
        </p:txBody>
      </p:sp>
      <p:sp>
        <p:nvSpPr>
          <p:cNvPr id="43" name="Rectangle 42">
            <a:extLst>
              <a:ext uri="{FF2B5EF4-FFF2-40B4-BE49-F238E27FC236}">
                <a16:creationId xmlns:a16="http://schemas.microsoft.com/office/drawing/2014/main" id="{51A92F24-FC82-4FA9-9362-801284731CC8}"/>
              </a:ext>
            </a:extLst>
          </p:cNvPr>
          <p:cNvSpPr/>
          <p:nvPr userDrawn="1"/>
        </p:nvSpPr>
        <p:spPr bwMode="gray">
          <a:xfrm>
            <a:off x="623363" y="1616678"/>
            <a:ext cx="4633737" cy="2441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a:solidFill>
                  <a:schemeClr val="bg1"/>
                </a:solidFill>
              </a:rPr>
              <a:t>Do the fonts in the words below match on your screen?</a:t>
            </a:r>
          </a:p>
        </p:txBody>
      </p:sp>
      <p:cxnSp>
        <p:nvCxnSpPr>
          <p:cNvPr id="45" name="Straight Connector 44">
            <a:extLst>
              <a:ext uri="{FF2B5EF4-FFF2-40B4-BE49-F238E27FC236}">
                <a16:creationId xmlns:a16="http://schemas.microsoft.com/office/drawing/2014/main" id="{B59E37DB-3217-4772-AE8E-E9673A139975}"/>
              </a:ext>
            </a:extLst>
          </p:cNvPr>
          <p:cNvCxnSpPr>
            <a:cxnSpLocks/>
          </p:cNvCxnSpPr>
          <p:nvPr userDrawn="1"/>
        </p:nvCxnSpPr>
        <p:spPr>
          <a:xfrm>
            <a:off x="623364" y="1860778"/>
            <a:ext cx="7299849" cy="0"/>
          </a:xfrm>
          <a:prstGeom prst="line">
            <a:avLst/>
          </a:prstGeom>
          <a:ln w="25400">
            <a:solidFill>
              <a:schemeClr val="bg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 Placeholder 43">
            <a:extLst>
              <a:ext uri="{FF2B5EF4-FFF2-40B4-BE49-F238E27FC236}">
                <a16:creationId xmlns:a16="http://schemas.microsoft.com/office/drawing/2014/main" id="{6C28CB3F-7257-499E-B2F6-B9B1B38D820E}"/>
              </a:ext>
            </a:extLst>
          </p:cNvPr>
          <p:cNvSpPr>
            <a:spLocks noGrp="1"/>
          </p:cNvSpPr>
          <p:nvPr>
            <p:ph type="body" sz="quarter" idx="13" hasCustomPrompt="1"/>
          </p:nvPr>
        </p:nvSpPr>
        <p:spPr>
          <a:xfrm>
            <a:off x="5983683" y="2908233"/>
            <a:ext cx="5354637" cy="895350"/>
          </a:xfrm>
        </p:spPr>
        <p:txBody>
          <a:bodyPr/>
          <a:lstStyle>
            <a:lvl1pPr>
              <a:defRPr sz="4900">
                <a:solidFill>
                  <a:schemeClr val="bg1"/>
                </a:solidFill>
                <a:latin typeface="+mj-lt"/>
              </a:defRPr>
            </a:lvl1pPr>
            <a:lvl2pPr>
              <a:defRPr sz="3600">
                <a:solidFill>
                  <a:schemeClr val="bg1"/>
                </a:solidFill>
              </a:defRPr>
            </a:lvl2pPr>
            <a:lvl3pPr>
              <a:defRPr sz="3200">
                <a:solidFill>
                  <a:schemeClr val="bg1"/>
                </a:solidFill>
              </a:defRPr>
            </a:lvl3pPr>
            <a:lvl4pPr>
              <a:defRPr sz="2800">
                <a:solidFill>
                  <a:schemeClr val="bg1"/>
                </a:solidFill>
              </a:defRPr>
            </a:lvl4pPr>
            <a:lvl5pPr>
              <a:defRPr sz="2800">
                <a:solidFill>
                  <a:schemeClr val="bg1"/>
                </a:solidFill>
              </a:defRPr>
            </a:lvl5pPr>
          </a:lstStyle>
          <a:p>
            <a:pPr lvl="0"/>
            <a:r>
              <a:rPr lang="en-US" dirty="0"/>
              <a:t>Metropolis Light</a:t>
            </a:r>
          </a:p>
        </p:txBody>
      </p:sp>
      <p:grpSp>
        <p:nvGrpSpPr>
          <p:cNvPr id="72" name="Group 71">
            <a:extLst>
              <a:ext uri="{FF2B5EF4-FFF2-40B4-BE49-F238E27FC236}">
                <a16:creationId xmlns:a16="http://schemas.microsoft.com/office/drawing/2014/main" id="{365F6992-4889-4035-986F-E69979C7B028}"/>
              </a:ext>
            </a:extLst>
          </p:cNvPr>
          <p:cNvGrpSpPr/>
          <p:nvPr userDrawn="1"/>
        </p:nvGrpSpPr>
        <p:grpSpPr>
          <a:xfrm>
            <a:off x="6054922" y="2225997"/>
            <a:ext cx="4699461" cy="542276"/>
            <a:chOff x="6685343" y="2270804"/>
            <a:chExt cx="4699461" cy="542276"/>
          </a:xfrm>
          <a:solidFill>
            <a:schemeClr val="bg1"/>
          </a:solidFill>
        </p:grpSpPr>
        <p:sp>
          <p:nvSpPr>
            <p:cNvPr id="73" name="Freeform: Shape 72">
              <a:extLst>
                <a:ext uri="{FF2B5EF4-FFF2-40B4-BE49-F238E27FC236}">
                  <a16:creationId xmlns:a16="http://schemas.microsoft.com/office/drawing/2014/main" id="{157C5E2C-9A8F-469D-810E-FD271477DD05}"/>
                </a:ext>
              </a:extLst>
            </p:cNvPr>
            <p:cNvSpPr/>
            <p:nvPr/>
          </p:nvSpPr>
          <p:spPr>
            <a:xfrm>
              <a:off x="9320530" y="2270804"/>
              <a:ext cx="53167" cy="53167"/>
            </a:xfrm>
            <a:custGeom>
              <a:avLst/>
              <a:gdLst/>
              <a:ahLst/>
              <a:cxnLst/>
              <a:rect l="l" t="t" r="r" b="b"/>
              <a:pathLst>
                <a:path w="53167" h="53167">
                  <a:moveTo>
                    <a:pt x="26583" y="0"/>
                  </a:moveTo>
                  <a:cubicBezTo>
                    <a:pt x="34183" y="219"/>
                    <a:pt x="40467" y="2872"/>
                    <a:pt x="45439" y="7959"/>
                  </a:cubicBezTo>
                  <a:cubicBezTo>
                    <a:pt x="50411" y="13047"/>
                    <a:pt x="52987" y="19255"/>
                    <a:pt x="53167" y="26583"/>
                  </a:cubicBezTo>
                  <a:cubicBezTo>
                    <a:pt x="52987" y="34182"/>
                    <a:pt x="50411" y="40468"/>
                    <a:pt x="45439" y="45439"/>
                  </a:cubicBezTo>
                  <a:cubicBezTo>
                    <a:pt x="40467" y="50411"/>
                    <a:pt x="34183" y="52987"/>
                    <a:pt x="26583" y="53167"/>
                  </a:cubicBezTo>
                  <a:cubicBezTo>
                    <a:pt x="18985" y="52987"/>
                    <a:pt x="12699" y="50411"/>
                    <a:pt x="7727" y="45439"/>
                  </a:cubicBezTo>
                  <a:cubicBezTo>
                    <a:pt x="2756" y="40468"/>
                    <a:pt x="180" y="34182"/>
                    <a:pt x="0" y="26583"/>
                  </a:cubicBezTo>
                  <a:cubicBezTo>
                    <a:pt x="180" y="19255"/>
                    <a:pt x="2756" y="13047"/>
                    <a:pt x="7727" y="7959"/>
                  </a:cubicBezTo>
                  <a:cubicBezTo>
                    <a:pt x="12699" y="2872"/>
                    <a:pt x="18985" y="219"/>
                    <a:pt x="26583"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4" name="Freeform: Shape 73">
              <a:extLst>
                <a:ext uri="{FF2B5EF4-FFF2-40B4-BE49-F238E27FC236}">
                  <a16:creationId xmlns:a16="http://schemas.microsoft.com/office/drawing/2014/main" id="{716D8268-B556-4A2E-A24F-2098FB05E4CA}"/>
                </a:ext>
              </a:extLst>
            </p:cNvPr>
            <p:cNvSpPr/>
            <p:nvPr/>
          </p:nvSpPr>
          <p:spPr>
            <a:xfrm>
              <a:off x="10320655" y="2270804"/>
              <a:ext cx="53167" cy="53167"/>
            </a:xfrm>
            <a:custGeom>
              <a:avLst/>
              <a:gdLst/>
              <a:ahLst/>
              <a:cxnLst/>
              <a:rect l="l" t="t" r="r" b="b"/>
              <a:pathLst>
                <a:path w="53167" h="53167">
                  <a:moveTo>
                    <a:pt x="26583" y="0"/>
                  </a:moveTo>
                  <a:cubicBezTo>
                    <a:pt x="34182" y="219"/>
                    <a:pt x="40468" y="2872"/>
                    <a:pt x="45439" y="7959"/>
                  </a:cubicBezTo>
                  <a:cubicBezTo>
                    <a:pt x="50411" y="13047"/>
                    <a:pt x="52986" y="19255"/>
                    <a:pt x="53167" y="26583"/>
                  </a:cubicBezTo>
                  <a:cubicBezTo>
                    <a:pt x="52986" y="34182"/>
                    <a:pt x="50411" y="40468"/>
                    <a:pt x="45439" y="45439"/>
                  </a:cubicBezTo>
                  <a:cubicBezTo>
                    <a:pt x="40468" y="50411"/>
                    <a:pt x="34182" y="52987"/>
                    <a:pt x="26583" y="53167"/>
                  </a:cubicBezTo>
                  <a:cubicBezTo>
                    <a:pt x="18984" y="52987"/>
                    <a:pt x="12699" y="50411"/>
                    <a:pt x="7727" y="45439"/>
                  </a:cubicBezTo>
                  <a:cubicBezTo>
                    <a:pt x="2756" y="40468"/>
                    <a:pt x="180" y="34182"/>
                    <a:pt x="0" y="26583"/>
                  </a:cubicBezTo>
                  <a:cubicBezTo>
                    <a:pt x="180" y="19255"/>
                    <a:pt x="2756" y="13047"/>
                    <a:pt x="7727" y="7959"/>
                  </a:cubicBezTo>
                  <a:cubicBezTo>
                    <a:pt x="12699" y="2872"/>
                    <a:pt x="18984" y="219"/>
                    <a:pt x="26583"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5" name="Freeform: Shape 74">
              <a:extLst>
                <a:ext uri="{FF2B5EF4-FFF2-40B4-BE49-F238E27FC236}">
                  <a16:creationId xmlns:a16="http://schemas.microsoft.com/office/drawing/2014/main" id="{A54C27A0-5E49-4C0A-B9A5-777E28510D88}"/>
                </a:ext>
              </a:extLst>
            </p:cNvPr>
            <p:cNvSpPr/>
            <p:nvPr/>
          </p:nvSpPr>
          <p:spPr>
            <a:xfrm>
              <a:off x="9176178" y="2273899"/>
              <a:ext cx="38309" cy="432691"/>
            </a:xfrm>
            <a:custGeom>
              <a:avLst/>
              <a:gdLst/>
              <a:ahLst/>
              <a:cxnLst/>
              <a:rect l="l" t="t" r="r" b="b"/>
              <a:pathLst>
                <a:path w="38309" h="432691">
                  <a:moveTo>
                    <a:pt x="0" y="0"/>
                  </a:moveTo>
                  <a:lnTo>
                    <a:pt x="38309" y="0"/>
                  </a:lnTo>
                  <a:lnTo>
                    <a:pt x="38309" y="432691"/>
                  </a:lnTo>
                  <a:lnTo>
                    <a:pt x="0" y="43269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Freeform: Shape 75">
              <a:extLst>
                <a:ext uri="{FF2B5EF4-FFF2-40B4-BE49-F238E27FC236}">
                  <a16:creationId xmlns:a16="http://schemas.microsoft.com/office/drawing/2014/main" id="{B6DC2D46-24E8-497A-AE7E-3F29CF07D0E0}"/>
                </a:ext>
              </a:extLst>
            </p:cNvPr>
            <p:cNvSpPr/>
            <p:nvPr/>
          </p:nvSpPr>
          <p:spPr>
            <a:xfrm>
              <a:off x="10871628" y="2273899"/>
              <a:ext cx="263051" cy="432691"/>
            </a:xfrm>
            <a:custGeom>
              <a:avLst/>
              <a:gdLst/>
              <a:ahLst/>
              <a:cxnLst/>
              <a:rect l="l" t="t" r="r" b="b"/>
              <a:pathLst>
                <a:path w="263051" h="432691">
                  <a:moveTo>
                    <a:pt x="0" y="0"/>
                  </a:moveTo>
                  <a:lnTo>
                    <a:pt x="38309" y="0"/>
                  </a:lnTo>
                  <a:lnTo>
                    <a:pt x="38309" y="164610"/>
                  </a:lnTo>
                  <a:cubicBezTo>
                    <a:pt x="47303" y="146708"/>
                    <a:pt x="61058" y="132407"/>
                    <a:pt x="79575" y="121706"/>
                  </a:cubicBezTo>
                  <a:cubicBezTo>
                    <a:pt x="98091" y="111006"/>
                    <a:pt x="119435" y="105521"/>
                    <a:pt x="143603" y="105252"/>
                  </a:cubicBezTo>
                  <a:cubicBezTo>
                    <a:pt x="179471" y="105803"/>
                    <a:pt x="208206" y="117063"/>
                    <a:pt x="229805" y="139033"/>
                  </a:cubicBezTo>
                  <a:cubicBezTo>
                    <a:pt x="251405" y="161002"/>
                    <a:pt x="262487" y="190372"/>
                    <a:pt x="263051" y="227142"/>
                  </a:cubicBezTo>
                  <a:lnTo>
                    <a:pt x="263051" y="432691"/>
                  </a:lnTo>
                  <a:lnTo>
                    <a:pt x="224743" y="432691"/>
                  </a:lnTo>
                  <a:lnTo>
                    <a:pt x="224743" y="232095"/>
                  </a:lnTo>
                  <a:cubicBezTo>
                    <a:pt x="224343" y="204441"/>
                    <a:pt x="216316" y="182359"/>
                    <a:pt x="200663" y="165849"/>
                  </a:cubicBezTo>
                  <a:cubicBezTo>
                    <a:pt x="185011" y="149339"/>
                    <a:pt x="164133" y="140877"/>
                    <a:pt x="138029" y="140464"/>
                  </a:cubicBezTo>
                  <a:cubicBezTo>
                    <a:pt x="109215" y="141019"/>
                    <a:pt x="85549" y="149506"/>
                    <a:pt x="67032" y="165926"/>
                  </a:cubicBezTo>
                  <a:cubicBezTo>
                    <a:pt x="48515" y="182346"/>
                    <a:pt x="38941" y="203370"/>
                    <a:pt x="38309" y="228999"/>
                  </a:cubicBezTo>
                  <a:lnTo>
                    <a:pt x="38309" y="432691"/>
                  </a:lnTo>
                  <a:lnTo>
                    <a:pt x="0" y="43269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7" name="Freeform: Shape 76">
              <a:extLst>
                <a:ext uri="{FF2B5EF4-FFF2-40B4-BE49-F238E27FC236}">
                  <a16:creationId xmlns:a16="http://schemas.microsoft.com/office/drawing/2014/main" id="{0B6A4DE9-31A3-428E-B420-424F68D79E41}"/>
                </a:ext>
              </a:extLst>
            </p:cNvPr>
            <p:cNvSpPr/>
            <p:nvPr/>
          </p:nvSpPr>
          <p:spPr>
            <a:xfrm>
              <a:off x="6685343" y="2281329"/>
              <a:ext cx="403593" cy="425261"/>
            </a:xfrm>
            <a:custGeom>
              <a:avLst/>
              <a:gdLst/>
              <a:ahLst/>
              <a:cxnLst/>
              <a:rect l="l" t="t" r="r" b="b"/>
              <a:pathLst>
                <a:path w="403593" h="425261">
                  <a:moveTo>
                    <a:pt x="0" y="0"/>
                  </a:moveTo>
                  <a:lnTo>
                    <a:pt x="39547" y="0"/>
                  </a:lnTo>
                  <a:lnTo>
                    <a:pt x="201797" y="304554"/>
                  </a:lnTo>
                  <a:lnTo>
                    <a:pt x="364046" y="0"/>
                  </a:lnTo>
                  <a:lnTo>
                    <a:pt x="403593" y="0"/>
                  </a:lnTo>
                  <a:lnTo>
                    <a:pt x="403593" y="425261"/>
                  </a:lnTo>
                  <a:lnTo>
                    <a:pt x="364046" y="425261"/>
                  </a:lnTo>
                  <a:lnTo>
                    <a:pt x="364046" y="84186"/>
                  </a:lnTo>
                  <a:lnTo>
                    <a:pt x="201797" y="388740"/>
                  </a:lnTo>
                  <a:lnTo>
                    <a:pt x="39547" y="84186"/>
                  </a:lnTo>
                  <a:lnTo>
                    <a:pt x="39547" y="425261"/>
                  </a:lnTo>
                  <a:lnTo>
                    <a:pt x="0" y="42526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8" name="Freeform: Shape 77">
              <a:extLst>
                <a:ext uri="{FF2B5EF4-FFF2-40B4-BE49-F238E27FC236}">
                  <a16:creationId xmlns:a16="http://schemas.microsoft.com/office/drawing/2014/main" id="{9221A60B-A1D2-4D5F-ADCD-2B3BF1989BD1}"/>
                </a:ext>
              </a:extLst>
            </p:cNvPr>
            <p:cNvSpPr/>
            <p:nvPr/>
          </p:nvSpPr>
          <p:spPr>
            <a:xfrm>
              <a:off x="9980992" y="2281329"/>
              <a:ext cx="276052" cy="425261"/>
            </a:xfrm>
            <a:custGeom>
              <a:avLst/>
              <a:gdLst/>
              <a:ahLst/>
              <a:cxnLst/>
              <a:rect l="l" t="t" r="r" b="b"/>
              <a:pathLst>
                <a:path w="276052" h="425261">
                  <a:moveTo>
                    <a:pt x="0" y="0"/>
                  </a:moveTo>
                  <a:lnTo>
                    <a:pt x="39547" y="0"/>
                  </a:lnTo>
                  <a:lnTo>
                    <a:pt x="39547" y="387572"/>
                  </a:lnTo>
                  <a:lnTo>
                    <a:pt x="276052" y="387572"/>
                  </a:lnTo>
                  <a:lnTo>
                    <a:pt x="276052" y="425261"/>
                  </a:lnTo>
                  <a:lnTo>
                    <a:pt x="0" y="425261"/>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9" name="Freeform: Shape 78">
              <a:extLst>
                <a:ext uri="{FF2B5EF4-FFF2-40B4-BE49-F238E27FC236}">
                  <a16:creationId xmlns:a16="http://schemas.microsoft.com/office/drawing/2014/main" id="{BB738972-CA48-44E6-B7DD-E4E8B81F3D9E}"/>
                </a:ext>
              </a:extLst>
            </p:cNvPr>
            <p:cNvSpPr/>
            <p:nvPr/>
          </p:nvSpPr>
          <p:spPr>
            <a:xfrm>
              <a:off x="7532020" y="2298664"/>
              <a:ext cx="185660" cy="415356"/>
            </a:xfrm>
            <a:custGeom>
              <a:avLst/>
              <a:gdLst/>
              <a:ahLst/>
              <a:cxnLst/>
              <a:rect l="l" t="t" r="r" b="b"/>
              <a:pathLst>
                <a:path w="185660" h="415356">
                  <a:moveTo>
                    <a:pt x="52006" y="0"/>
                  </a:moveTo>
                  <a:lnTo>
                    <a:pt x="90314" y="0"/>
                  </a:lnTo>
                  <a:lnTo>
                    <a:pt x="90314" y="87916"/>
                  </a:lnTo>
                  <a:lnTo>
                    <a:pt x="170801" y="87916"/>
                  </a:lnTo>
                  <a:lnTo>
                    <a:pt x="170801" y="123129"/>
                  </a:lnTo>
                  <a:lnTo>
                    <a:pt x="90314" y="123129"/>
                  </a:lnTo>
                  <a:lnTo>
                    <a:pt x="90314" y="333695"/>
                  </a:lnTo>
                  <a:cubicBezTo>
                    <a:pt x="90598" y="347552"/>
                    <a:pt x="94365" y="358699"/>
                    <a:pt x="101613" y="367138"/>
                  </a:cubicBezTo>
                  <a:cubicBezTo>
                    <a:pt x="108862" y="375576"/>
                    <a:pt x="117891" y="379911"/>
                    <a:pt x="128700" y="380143"/>
                  </a:cubicBezTo>
                  <a:cubicBezTo>
                    <a:pt x="136207" y="380079"/>
                    <a:pt x="143172" y="378814"/>
                    <a:pt x="149596" y="376350"/>
                  </a:cubicBezTo>
                  <a:cubicBezTo>
                    <a:pt x="156019" y="373886"/>
                    <a:pt x="161436" y="370608"/>
                    <a:pt x="165848" y="366518"/>
                  </a:cubicBezTo>
                  <a:lnTo>
                    <a:pt x="185660" y="394970"/>
                  </a:lnTo>
                  <a:cubicBezTo>
                    <a:pt x="177185" y="401495"/>
                    <a:pt x="167821" y="406514"/>
                    <a:pt x="157567" y="410028"/>
                  </a:cubicBezTo>
                  <a:cubicBezTo>
                    <a:pt x="147313" y="413541"/>
                    <a:pt x="136865" y="415317"/>
                    <a:pt x="126224" y="415356"/>
                  </a:cubicBezTo>
                  <a:cubicBezTo>
                    <a:pt x="104177" y="414934"/>
                    <a:pt x="86392" y="407284"/>
                    <a:pt x="72869" y="392407"/>
                  </a:cubicBezTo>
                  <a:cubicBezTo>
                    <a:pt x="59345" y="377530"/>
                    <a:pt x="52391" y="357959"/>
                    <a:pt x="52006" y="333695"/>
                  </a:cubicBezTo>
                  <a:lnTo>
                    <a:pt x="52006" y="123129"/>
                  </a:lnTo>
                  <a:lnTo>
                    <a:pt x="0" y="123129"/>
                  </a:lnTo>
                  <a:lnTo>
                    <a:pt x="0" y="87916"/>
                  </a:lnTo>
                  <a:lnTo>
                    <a:pt x="52006" y="87916"/>
                  </a:lnTo>
                  <a:lnTo>
                    <a:pt x="52006"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0" name="Freeform: Shape 79">
              <a:extLst>
                <a:ext uri="{FF2B5EF4-FFF2-40B4-BE49-F238E27FC236}">
                  <a16:creationId xmlns:a16="http://schemas.microsoft.com/office/drawing/2014/main" id="{8C0E3A6F-0249-4454-864B-04BF720A73B8}"/>
                </a:ext>
              </a:extLst>
            </p:cNvPr>
            <p:cNvSpPr/>
            <p:nvPr/>
          </p:nvSpPr>
          <p:spPr>
            <a:xfrm>
              <a:off x="11199144" y="2298664"/>
              <a:ext cx="185660" cy="415356"/>
            </a:xfrm>
            <a:custGeom>
              <a:avLst/>
              <a:gdLst/>
              <a:ahLst/>
              <a:cxnLst/>
              <a:rect l="l" t="t" r="r" b="b"/>
              <a:pathLst>
                <a:path w="185660" h="415356">
                  <a:moveTo>
                    <a:pt x="52006" y="0"/>
                  </a:moveTo>
                  <a:lnTo>
                    <a:pt x="90315" y="0"/>
                  </a:lnTo>
                  <a:lnTo>
                    <a:pt x="90315" y="87916"/>
                  </a:lnTo>
                  <a:lnTo>
                    <a:pt x="170802" y="87916"/>
                  </a:lnTo>
                  <a:lnTo>
                    <a:pt x="170802" y="123129"/>
                  </a:lnTo>
                  <a:lnTo>
                    <a:pt x="90315" y="123129"/>
                  </a:lnTo>
                  <a:lnTo>
                    <a:pt x="90315" y="333695"/>
                  </a:lnTo>
                  <a:cubicBezTo>
                    <a:pt x="90599" y="347552"/>
                    <a:pt x="94366" y="358699"/>
                    <a:pt x="101614" y="367138"/>
                  </a:cubicBezTo>
                  <a:cubicBezTo>
                    <a:pt x="108863" y="375576"/>
                    <a:pt x="117892" y="379911"/>
                    <a:pt x="128701" y="380143"/>
                  </a:cubicBezTo>
                  <a:cubicBezTo>
                    <a:pt x="136208" y="380079"/>
                    <a:pt x="143173" y="378814"/>
                    <a:pt x="149596" y="376350"/>
                  </a:cubicBezTo>
                  <a:cubicBezTo>
                    <a:pt x="156020" y="373886"/>
                    <a:pt x="161437" y="370608"/>
                    <a:pt x="165848" y="366518"/>
                  </a:cubicBezTo>
                  <a:lnTo>
                    <a:pt x="185660" y="394970"/>
                  </a:lnTo>
                  <a:cubicBezTo>
                    <a:pt x="177186" y="401495"/>
                    <a:pt x="167822" y="406514"/>
                    <a:pt x="157568" y="410028"/>
                  </a:cubicBezTo>
                  <a:cubicBezTo>
                    <a:pt x="147314" y="413541"/>
                    <a:pt x="136866" y="415317"/>
                    <a:pt x="126224" y="415356"/>
                  </a:cubicBezTo>
                  <a:cubicBezTo>
                    <a:pt x="104178" y="414934"/>
                    <a:pt x="86393" y="407284"/>
                    <a:pt x="72870" y="392407"/>
                  </a:cubicBezTo>
                  <a:cubicBezTo>
                    <a:pt x="59346" y="377530"/>
                    <a:pt x="52392" y="357959"/>
                    <a:pt x="52006" y="333695"/>
                  </a:cubicBezTo>
                  <a:lnTo>
                    <a:pt x="52006" y="123129"/>
                  </a:lnTo>
                  <a:lnTo>
                    <a:pt x="0" y="123129"/>
                  </a:lnTo>
                  <a:lnTo>
                    <a:pt x="0" y="87916"/>
                  </a:lnTo>
                  <a:lnTo>
                    <a:pt x="52006" y="87916"/>
                  </a:lnTo>
                  <a:lnTo>
                    <a:pt x="52006"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1" name="Freeform: Shape 80">
              <a:extLst>
                <a:ext uri="{FF2B5EF4-FFF2-40B4-BE49-F238E27FC236}">
                  <a16:creationId xmlns:a16="http://schemas.microsoft.com/office/drawing/2014/main" id="{4BD5D52F-83DC-4C29-BFF9-C29AC76D694C}"/>
                </a:ext>
              </a:extLst>
            </p:cNvPr>
            <p:cNvSpPr/>
            <p:nvPr/>
          </p:nvSpPr>
          <p:spPr>
            <a:xfrm>
              <a:off x="7184309" y="2379151"/>
              <a:ext cx="309486" cy="334869"/>
            </a:xfrm>
            <a:custGeom>
              <a:avLst/>
              <a:gdLst/>
              <a:ahLst/>
              <a:cxnLst/>
              <a:rect l="l" t="t" r="r" b="b"/>
              <a:pathLst>
                <a:path w="309486" h="334869">
                  <a:moveTo>
                    <a:pt x="157840" y="0"/>
                  </a:moveTo>
                  <a:cubicBezTo>
                    <a:pt x="205615" y="720"/>
                    <a:pt x="242734" y="17376"/>
                    <a:pt x="269197" y="49965"/>
                  </a:cubicBezTo>
                  <a:cubicBezTo>
                    <a:pt x="295660" y="82555"/>
                    <a:pt x="309089" y="126754"/>
                    <a:pt x="309486" y="182564"/>
                  </a:cubicBezTo>
                  <a:lnTo>
                    <a:pt x="38928" y="182564"/>
                  </a:lnTo>
                  <a:cubicBezTo>
                    <a:pt x="42863" y="216445"/>
                    <a:pt x="55740" y="244247"/>
                    <a:pt x="77559" y="265969"/>
                  </a:cubicBezTo>
                  <a:cubicBezTo>
                    <a:pt x="99377" y="287692"/>
                    <a:pt x="126963" y="298921"/>
                    <a:pt x="160317" y="299656"/>
                  </a:cubicBezTo>
                  <a:cubicBezTo>
                    <a:pt x="181013" y="299488"/>
                    <a:pt x="201090" y="295797"/>
                    <a:pt x="220547" y="288582"/>
                  </a:cubicBezTo>
                  <a:cubicBezTo>
                    <a:pt x="240005" y="281367"/>
                    <a:pt x="255436" y="271635"/>
                    <a:pt x="266842" y="259387"/>
                  </a:cubicBezTo>
                  <a:lnTo>
                    <a:pt x="290950" y="285407"/>
                  </a:lnTo>
                  <a:cubicBezTo>
                    <a:pt x="276534" y="300459"/>
                    <a:pt x="257271" y="312414"/>
                    <a:pt x="233160" y="321273"/>
                  </a:cubicBezTo>
                  <a:cubicBezTo>
                    <a:pt x="209050" y="330132"/>
                    <a:pt x="184975" y="334664"/>
                    <a:pt x="160937" y="334869"/>
                  </a:cubicBezTo>
                  <a:cubicBezTo>
                    <a:pt x="132043" y="334568"/>
                    <a:pt x="105473" y="327127"/>
                    <a:pt x="81227" y="312548"/>
                  </a:cubicBezTo>
                  <a:cubicBezTo>
                    <a:pt x="56980" y="297968"/>
                    <a:pt x="37482" y="278056"/>
                    <a:pt x="22732" y="252812"/>
                  </a:cubicBezTo>
                  <a:cubicBezTo>
                    <a:pt x="7982" y="227567"/>
                    <a:pt x="405" y="198797"/>
                    <a:pt x="0" y="166502"/>
                  </a:cubicBezTo>
                  <a:cubicBezTo>
                    <a:pt x="343" y="134622"/>
                    <a:pt x="7561" y="106198"/>
                    <a:pt x="21654" y="81230"/>
                  </a:cubicBezTo>
                  <a:cubicBezTo>
                    <a:pt x="35746" y="56262"/>
                    <a:pt x="54656" y="36557"/>
                    <a:pt x="78382" y="22115"/>
                  </a:cubicBezTo>
                  <a:cubicBezTo>
                    <a:pt x="102109" y="7673"/>
                    <a:pt x="128595" y="301"/>
                    <a:pt x="157840" y="0"/>
                  </a:cubicBezTo>
                  <a:close/>
                  <a:moveTo>
                    <a:pt x="159079" y="35212"/>
                  </a:moveTo>
                  <a:cubicBezTo>
                    <a:pt x="127505" y="35742"/>
                    <a:pt x="100848" y="46145"/>
                    <a:pt x="79107" y="66423"/>
                  </a:cubicBezTo>
                  <a:cubicBezTo>
                    <a:pt x="57366" y="86700"/>
                    <a:pt x="44179" y="113676"/>
                    <a:pt x="39547" y="147351"/>
                  </a:cubicBezTo>
                  <a:lnTo>
                    <a:pt x="271796" y="147351"/>
                  </a:lnTo>
                  <a:cubicBezTo>
                    <a:pt x="268881" y="114489"/>
                    <a:pt x="257836" y="87745"/>
                    <a:pt x="238663" y="67120"/>
                  </a:cubicBezTo>
                  <a:cubicBezTo>
                    <a:pt x="219489" y="46494"/>
                    <a:pt x="192961" y="35858"/>
                    <a:pt x="159079"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2" name="Freeform: Shape 81">
              <a:extLst>
                <a:ext uri="{FF2B5EF4-FFF2-40B4-BE49-F238E27FC236}">
                  <a16:creationId xmlns:a16="http://schemas.microsoft.com/office/drawing/2014/main" id="{8A50D27D-9134-4260-9625-A03ACB43BB75}"/>
                </a:ext>
              </a:extLst>
            </p:cNvPr>
            <p:cNvSpPr/>
            <p:nvPr/>
          </p:nvSpPr>
          <p:spPr>
            <a:xfrm>
              <a:off x="7784908" y="2379151"/>
              <a:ext cx="162134" cy="327439"/>
            </a:xfrm>
            <a:custGeom>
              <a:avLst/>
              <a:gdLst/>
              <a:ahLst/>
              <a:cxnLst/>
              <a:rect l="l" t="t" r="r" b="b"/>
              <a:pathLst>
                <a:path w="162134" h="327439">
                  <a:moveTo>
                    <a:pt x="162134" y="0"/>
                  </a:moveTo>
                  <a:lnTo>
                    <a:pt x="162134" y="35212"/>
                  </a:lnTo>
                  <a:cubicBezTo>
                    <a:pt x="125283" y="35792"/>
                    <a:pt x="95591" y="46396"/>
                    <a:pt x="73057" y="67025"/>
                  </a:cubicBezTo>
                  <a:cubicBezTo>
                    <a:pt x="50523" y="87655"/>
                    <a:pt x="38941" y="114831"/>
                    <a:pt x="38309" y="148556"/>
                  </a:cubicBezTo>
                  <a:lnTo>
                    <a:pt x="38309" y="327439"/>
                  </a:lnTo>
                  <a:lnTo>
                    <a:pt x="0" y="327439"/>
                  </a:lnTo>
                  <a:lnTo>
                    <a:pt x="0" y="7429"/>
                  </a:lnTo>
                  <a:lnTo>
                    <a:pt x="38309" y="7429"/>
                  </a:lnTo>
                  <a:lnTo>
                    <a:pt x="38309" y="74217"/>
                  </a:lnTo>
                  <a:cubicBezTo>
                    <a:pt x="47338" y="51898"/>
                    <a:pt x="62713" y="34035"/>
                    <a:pt x="84434" y="20628"/>
                  </a:cubicBezTo>
                  <a:cubicBezTo>
                    <a:pt x="106154" y="7222"/>
                    <a:pt x="132054" y="345"/>
                    <a:pt x="16213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3" name="Freeform: Shape 82">
              <a:extLst>
                <a:ext uri="{FF2B5EF4-FFF2-40B4-BE49-F238E27FC236}">
                  <a16:creationId xmlns:a16="http://schemas.microsoft.com/office/drawing/2014/main" id="{8AD9AAAC-AEE1-41E7-98D0-8AAAA66A65F2}"/>
                </a:ext>
              </a:extLst>
            </p:cNvPr>
            <p:cNvSpPr/>
            <p:nvPr/>
          </p:nvSpPr>
          <p:spPr>
            <a:xfrm>
              <a:off x="7992696" y="2379151"/>
              <a:ext cx="330536" cy="334869"/>
            </a:xfrm>
            <a:custGeom>
              <a:avLst/>
              <a:gdLst/>
              <a:ahLst/>
              <a:cxnLst/>
              <a:rect l="l" t="t" r="r" b="b"/>
              <a:pathLst>
                <a:path w="330536" h="334869">
                  <a:moveTo>
                    <a:pt x="165267" y="0"/>
                  </a:moveTo>
                  <a:cubicBezTo>
                    <a:pt x="195773" y="366"/>
                    <a:pt x="223451" y="8019"/>
                    <a:pt x="248301" y="22960"/>
                  </a:cubicBezTo>
                  <a:cubicBezTo>
                    <a:pt x="273151" y="37901"/>
                    <a:pt x="292978" y="57935"/>
                    <a:pt x="307782" y="83060"/>
                  </a:cubicBezTo>
                  <a:cubicBezTo>
                    <a:pt x="322585" y="108185"/>
                    <a:pt x="330170" y="136207"/>
                    <a:pt x="330536" y="167125"/>
                  </a:cubicBezTo>
                  <a:cubicBezTo>
                    <a:pt x="330170" y="198051"/>
                    <a:pt x="322585" y="226126"/>
                    <a:pt x="307782" y="251351"/>
                  </a:cubicBezTo>
                  <a:cubicBezTo>
                    <a:pt x="292978" y="276575"/>
                    <a:pt x="273151" y="296708"/>
                    <a:pt x="248301" y="311748"/>
                  </a:cubicBezTo>
                  <a:cubicBezTo>
                    <a:pt x="223451" y="326788"/>
                    <a:pt x="195773" y="334495"/>
                    <a:pt x="165267" y="334869"/>
                  </a:cubicBezTo>
                  <a:cubicBezTo>
                    <a:pt x="134762" y="334495"/>
                    <a:pt x="107084" y="326788"/>
                    <a:pt x="82234" y="311748"/>
                  </a:cubicBezTo>
                  <a:cubicBezTo>
                    <a:pt x="57384" y="296708"/>
                    <a:pt x="37557" y="276575"/>
                    <a:pt x="22754" y="251351"/>
                  </a:cubicBezTo>
                  <a:cubicBezTo>
                    <a:pt x="7951" y="226126"/>
                    <a:pt x="366" y="198051"/>
                    <a:pt x="0" y="167125"/>
                  </a:cubicBezTo>
                  <a:cubicBezTo>
                    <a:pt x="366" y="136207"/>
                    <a:pt x="7951" y="108185"/>
                    <a:pt x="22754" y="83060"/>
                  </a:cubicBezTo>
                  <a:cubicBezTo>
                    <a:pt x="37557" y="57935"/>
                    <a:pt x="57384" y="37901"/>
                    <a:pt x="82234" y="22960"/>
                  </a:cubicBezTo>
                  <a:cubicBezTo>
                    <a:pt x="107084" y="8019"/>
                    <a:pt x="134762" y="366"/>
                    <a:pt x="165267" y="0"/>
                  </a:cubicBezTo>
                  <a:close/>
                  <a:moveTo>
                    <a:pt x="165267" y="35212"/>
                  </a:moveTo>
                  <a:cubicBezTo>
                    <a:pt x="129954" y="36180"/>
                    <a:pt x="100407" y="49108"/>
                    <a:pt x="76628" y="73997"/>
                  </a:cubicBezTo>
                  <a:cubicBezTo>
                    <a:pt x="52849" y="98885"/>
                    <a:pt x="40489" y="129928"/>
                    <a:pt x="39547" y="167125"/>
                  </a:cubicBezTo>
                  <a:cubicBezTo>
                    <a:pt x="40489" y="204348"/>
                    <a:pt x="52849" y="235494"/>
                    <a:pt x="76628" y="260563"/>
                  </a:cubicBezTo>
                  <a:cubicBezTo>
                    <a:pt x="100407" y="285632"/>
                    <a:pt x="129954" y="298663"/>
                    <a:pt x="165267" y="299656"/>
                  </a:cubicBezTo>
                  <a:cubicBezTo>
                    <a:pt x="200581" y="298663"/>
                    <a:pt x="230128" y="285632"/>
                    <a:pt x="253907" y="260563"/>
                  </a:cubicBezTo>
                  <a:cubicBezTo>
                    <a:pt x="277686" y="235494"/>
                    <a:pt x="290047" y="204348"/>
                    <a:pt x="290989" y="167125"/>
                  </a:cubicBezTo>
                  <a:cubicBezTo>
                    <a:pt x="290047" y="129928"/>
                    <a:pt x="277686" y="98885"/>
                    <a:pt x="253907" y="73997"/>
                  </a:cubicBezTo>
                  <a:cubicBezTo>
                    <a:pt x="230128" y="49108"/>
                    <a:pt x="200581" y="36180"/>
                    <a:pt x="165267"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4" name="Freeform: Shape 83">
              <a:extLst>
                <a:ext uri="{FF2B5EF4-FFF2-40B4-BE49-F238E27FC236}">
                  <a16:creationId xmlns:a16="http://schemas.microsoft.com/office/drawing/2014/main" id="{05D99233-8B51-431E-B7AE-9CFD2F67C3E6}"/>
                </a:ext>
              </a:extLst>
            </p:cNvPr>
            <p:cNvSpPr/>
            <p:nvPr/>
          </p:nvSpPr>
          <p:spPr>
            <a:xfrm>
              <a:off x="8404653" y="2379151"/>
              <a:ext cx="303913" cy="433929"/>
            </a:xfrm>
            <a:custGeom>
              <a:avLst/>
              <a:gdLst/>
              <a:ahLst/>
              <a:cxnLst/>
              <a:rect l="l" t="t" r="r" b="b"/>
              <a:pathLst>
                <a:path w="303913" h="433929">
                  <a:moveTo>
                    <a:pt x="157842" y="0"/>
                  </a:moveTo>
                  <a:cubicBezTo>
                    <a:pt x="199966" y="1002"/>
                    <a:pt x="234608" y="16936"/>
                    <a:pt x="261767" y="47802"/>
                  </a:cubicBezTo>
                  <a:cubicBezTo>
                    <a:pt x="288926" y="78669"/>
                    <a:pt x="302975" y="118456"/>
                    <a:pt x="303913" y="167163"/>
                  </a:cubicBezTo>
                  <a:cubicBezTo>
                    <a:pt x="302975" y="216136"/>
                    <a:pt x="288926" y="256082"/>
                    <a:pt x="261767" y="287003"/>
                  </a:cubicBezTo>
                  <a:cubicBezTo>
                    <a:pt x="234608" y="317924"/>
                    <a:pt x="199966" y="333879"/>
                    <a:pt x="157842" y="334869"/>
                  </a:cubicBezTo>
                  <a:cubicBezTo>
                    <a:pt x="131378" y="334665"/>
                    <a:pt x="107972" y="328432"/>
                    <a:pt x="87624" y="316172"/>
                  </a:cubicBezTo>
                  <a:cubicBezTo>
                    <a:pt x="67276" y="303912"/>
                    <a:pt x="50837" y="286849"/>
                    <a:pt x="38308" y="264985"/>
                  </a:cubicBezTo>
                  <a:lnTo>
                    <a:pt x="38308" y="433929"/>
                  </a:lnTo>
                  <a:lnTo>
                    <a:pt x="0" y="433929"/>
                  </a:lnTo>
                  <a:lnTo>
                    <a:pt x="0" y="7429"/>
                  </a:lnTo>
                  <a:lnTo>
                    <a:pt x="38308" y="7429"/>
                  </a:lnTo>
                  <a:lnTo>
                    <a:pt x="38308" y="69894"/>
                  </a:lnTo>
                  <a:cubicBezTo>
                    <a:pt x="50837" y="48025"/>
                    <a:pt x="67276" y="30959"/>
                    <a:pt x="87624" y="18698"/>
                  </a:cubicBezTo>
                  <a:cubicBezTo>
                    <a:pt x="107972" y="6437"/>
                    <a:pt x="131378" y="204"/>
                    <a:pt x="157842" y="0"/>
                  </a:cubicBezTo>
                  <a:close/>
                  <a:moveTo>
                    <a:pt x="150410" y="35212"/>
                  </a:moveTo>
                  <a:cubicBezTo>
                    <a:pt x="117017" y="35870"/>
                    <a:pt x="90127" y="48179"/>
                    <a:pt x="69740" y="72139"/>
                  </a:cubicBezTo>
                  <a:cubicBezTo>
                    <a:pt x="49354" y="96098"/>
                    <a:pt x="38876" y="127760"/>
                    <a:pt x="38308" y="167125"/>
                  </a:cubicBezTo>
                  <a:cubicBezTo>
                    <a:pt x="38876" y="206515"/>
                    <a:pt x="49354" y="238281"/>
                    <a:pt x="69740" y="262421"/>
                  </a:cubicBezTo>
                  <a:cubicBezTo>
                    <a:pt x="90127" y="286561"/>
                    <a:pt x="117017" y="298972"/>
                    <a:pt x="150410" y="299656"/>
                  </a:cubicBezTo>
                  <a:cubicBezTo>
                    <a:pt x="183312" y="298856"/>
                    <a:pt x="210253" y="286212"/>
                    <a:pt x="231233" y="261724"/>
                  </a:cubicBezTo>
                  <a:cubicBezTo>
                    <a:pt x="252213" y="237235"/>
                    <a:pt x="263051" y="205703"/>
                    <a:pt x="263747" y="167125"/>
                  </a:cubicBezTo>
                  <a:cubicBezTo>
                    <a:pt x="263051" y="128573"/>
                    <a:pt x="252213" y="97143"/>
                    <a:pt x="231233" y="72836"/>
                  </a:cubicBezTo>
                  <a:cubicBezTo>
                    <a:pt x="210253" y="48528"/>
                    <a:pt x="183312" y="35987"/>
                    <a:pt x="150410"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5" name="Freeform: Shape 84">
              <a:extLst>
                <a:ext uri="{FF2B5EF4-FFF2-40B4-BE49-F238E27FC236}">
                  <a16:creationId xmlns:a16="http://schemas.microsoft.com/office/drawing/2014/main" id="{99B1F118-34ED-4FB8-A180-737A1399C241}"/>
                </a:ext>
              </a:extLst>
            </p:cNvPr>
            <p:cNvSpPr/>
            <p:nvPr/>
          </p:nvSpPr>
          <p:spPr>
            <a:xfrm>
              <a:off x="8764222" y="2379151"/>
              <a:ext cx="330535" cy="334869"/>
            </a:xfrm>
            <a:custGeom>
              <a:avLst/>
              <a:gdLst/>
              <a:ahLst/>
              <a:cxnLst/>
              <a:rect l="l" t="t" r="r" b="b"/>
              <a:pathLst>
                <a:path w="330535" h="334869">
                  <a:moveTo>
                    <a:pt x="165267" y="0"/>
                  </a:moveTo>
                  <a:cubicBezTo>
                    <a:pt x="195773" y="366"/>
                    <a:pt x="223451" y="8019"/>
                    <a:pt x="248301" y="22960"/>
                  </a:cubicBezTo>
                  <a:cubicBezTo>
                    <a:pt x="273151" y="37901"/>
                    <a:pt x="292978" y="57935"/>
                    <a:pt x="307781" y="83060"/>
                  </a:cubicBezTo>
                  <a:cubicBezTo>
                    <a:pt x="322585" y="108185"/>
                    <a:pt x="330169" y="136207"/>
                    <a:pt x="330535" y="167125"/>
                  </a:cubicBezTo>
                  <a:cubicBezTo>
                    <a:pt x="330169" y="198051"/>
                    <a:pt x="322585" y="226126"/>
                    <a:pt x="307781" y="251351"/>
                  </a:cubicBezTo>
                  <a:cubicBezTo>
                    <a:pt x="292978" y="276575"/>
                    <a:pt x="273151" y="296708"/>
                    <a:pt x="248301" y="311748"/>
                  </a:cubicBezTo>
                  <a:cubicBezTo>
                    <a:pt x="223451" y="326788"/>
                    <a:pt x="195773" y="334495"/>
                    <a:pt x="165267" y="334869"/>
                  </a:cubicBezTo>
                  <a:cubicBezTo>
                    <a:pt x="134761" y="334495"/>
                    <a:pt x="107083" y="326788"/>
                    <a:pt x="82234" y="311748"/>
                  </a:cubicBezTo>
                  <a:cubicBezTo>
                    <a:pt x="57383" y="296708"/>
                    <a:pt x="37557" y="276575"/>
                    <a:pt x="22754" y="251351"/>
                  </a:cubicBezTo>
                  <a:cubicBezTo>
                    <a:pt x="7951" y="226126"/>
                    <a:pt x="366" y="198051"/>
                    <a:pt x="0" y="167125"/>
                  </a:cubicBezTo>
                  <a:cubicBezTo>
                    <a:pt x="366" y="136207"/>
                    <a:pt x="7951" y="108185"/>
                    <a:pt x="22754" y="83060"/>
                  </a:cubicBezTo>
                  <a:cubicBezTo>
                    <a:pt x="37557" y="57935"/>
                    <a:pt x="57383" y="37901"/>
                    <a:pt x="82234" y="22960"/>
                  </a:cubicBezTo>
                  <a:cubicBezTo>
                    <a:pt x="107083" y="8019"/>
                    <a:pt x="134761" y="366"/>
                    <a:pt x="165267" y="0"/>
                  </a:cubicBezTo>
                  <a:close/>
                  <a:moveTo>
                    <a:pt x="165267" y="35212"/>
                  </a:moveTo>
                  <a:cubicBezTo>
                    <a:pt x="129954" y="36180"/>
                    <a:pt x="100407" y="49108"/>
                    <a:pt x="76628" y="73997"/>
                  </a:cubicBezTo>
                  <a:cubicBezTo>
                    <a:pt x="52849" y="98885"/>
                    <a:pt x="40489" y="129928"/>
                    <a:pt x="39547" y="167125"/>
                  </a:cubicBezTo>
                  <a:cubicBezTo>
                    <a:pt x="40489" y="204348"/>
                    <a:pt x="52849" y="235494"/>
                    <a:pt x="76628" y="260563"/>
                  </a:cubicBezTo>
                  <a:cubicBezTo>
                    <a:pt x="100407" y="285632"/>
                    <a:pt x="129954" y="298663"/>
                    <a:pt x="165267" y="299656"/>
                  </a:cubicBezTo>
                  <a:cubicBezTo>
                    <a:pt x="200581" y="298663"/>
                    <a:pt x="230128" y="285632"/>
                    <a:pt x="253907" y="260563"/>
                  </a:cubicBezTo>
                  <a:cubicBezTo>
                    <a:pt x="277686" y="235494"/>
                    <a:pt x="290047" y="204348"/>
                    <a:pt x="290989" y="167125"/>
                  </a:cubicBezTo>
                  <a:cubicBezTo>
                    <a:pt x="290047" y="129928"/>
                    <a:pt x="277686" y="98885"/>
                    <a:pt x="253907" y="73997"/>
                  </a:cubicBezTo>
                  <a:cubicBezTo>
                    <a:pt x="230128" y="49108"/>
                    <a:pt x="200581" y="36180"/>
                    <a:pt x="165267"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6" name="Freeform: Shape 85">
              <a:extLst>
                <a:ext uri="{FF2B5EF4-FFF2-40B4-BE49-F238E27FC236}">
                  <a16:creationId xmlns:a16="http://schemas.microsoft.com/office/drawing/2014/main" id="{99817CB1-DAD9-42CD-BEDA-3ADB122B8709}"/>
                </a:ext>
              </a:extLst>
            </p:cNvPr>
            <p:cNvSpPr/>
            <p:nvPr/>
          </p:nvSpPr>
          <p:spPr>
            <a:xfrm>
              <a:off x="9443830" y="2379151"/>
              <a:ext cx="247572" cy="334869"/>
            </a:xfrm>
            <a:custGeom>
              <a:avLst/>
              <a:gdLst/>
              <a:ahLst/>
              <a:cxnLst/>
              <a:rect l="l" t="t" r="r" b="b"/>
              <a:pathLst>
                <a:path w="247572" h="334869">
                  <a:moveTo>
                    <a:pt x="127498" y="0"/>
                  </a:moveTo>
                  <a:cubicBezTo>
                    <a:pt x="147218" y="103"/>
                    <a:pt x="166934" y="3295"/>
                    <a:pt x="186644" y="9575"/>
                  </a:cubicBezTo>
                  <a:cubicBezTo>
                    <a:pt x="206354" y="15856"/>
                    <a:pt x="224810" y="24609"/>
                    <a:pt x="242012" y="35833"/>
                  </a:cubicBezTo>
                  <a:lnTo>
                    <a:pt x="222857" y="65559"/>
                  </a:lnTo>
                  <a:cubicBezTo>
                    <a:pt x="206974" y="55624"/>
                    <a:pt x="190931" y="48089"/>
                    <a:pt x="174726" y="42954"/>
                  </a:cubicBezTo>
                  <a:cubicBezTo>
                    <a:pt x="158521" y="37819"/>
                    <a:pt x="142778" y="35238"/>
                    <a:pt x="127498" y="35212"/>
                  </a:cubicBezTo>
                  <a:cubicBezTo>
                    <a:pt x="107457" y="35367"/>
                    <a:pt x="90706" y="39857"/>
                    <a:pt x="77246" y="48683"/>
                  </a:cubicBezTo>
                  <a:cubicBezTo>
                    <a:pt x="63786" y="57508"/>
                    <a:pt x="56792" y="69739"/>
                    <a:pt x="56263" y="85377"/>
                  </a:cubicBezTo>
                  <a:cubicBezTo>
                    <a:pt x="56004" y="99440"/>
                    <a:pt x="62715" y="110949"/>
                    <a:pt x="76394" y="119903"/>
                  </a:cubicBezTo>
                  <a:cubicBezTo>
                    <a:pt x="90074" y="128857"/>
                    <a:pt x="112270" y="138198"/>
                    <a:pt x="142984" y="147927"/>
                  </a:cubicBezTo>
                  <a:cubicBezTo>
                    <a:pt x="173358" y="156519"/>
                    <a:pt x="198222" y="167667"/>
                    <a:pt x="217578" y="181369"/>
                  </a:cubicBezTo>
                  <a:cubicBezTo>
                    <a:pt x="236933" y="195071"/>
                    <a:pt x="246931" y="215508"/>
                    <a:pt x="247572" y="242680"/>
                  </a:cubicBezTo>
                  <a:cubicBezTo>
                    <a:pt x="246802" y="270365"/>
                    <a:pt x="235668" y="292542"/>
                    <a:pt x="214171" y="309212"/>
                  </a:cubicBezTo>
                  <a:cubicBezTo>
                    <a:pt x="192674" y="325881"/>
                    <a:pt x="165434" y="334434"/>
                    <a:pt x="132453" y="334869"/>
                  </a:cubicBezTo>
                  <a:cubicBezTo>
                    <a:pt x="109819" y="334780"/>
                    <a:pt x="86962" y="330634"/>
                    <a:pt x="63881" y="322433"/>
                  </a:cubicBezTo>
                  <a:cubicBezTo>
                    <a:pt x="40800" y="314231"/>
                    <a:pt x="19507" y="302510"/>
                    <a:pt x="0" y="287270"/>
                  </a:cubicBezTo>
                  <a:lnTo>
                    <a:pt x="21044" y="258782"/>
                  </a:lnTo>
                  <a:cubicBezTo>
                    <a:pt x="39390" y="272136"/>
                    <a:pt x="58025" y="282277"/>
                    <a:pt x="76948" y="289205"/>
                  </a:cubicBezTo>
                  <a:cubicBezTo>
                    <a:pt x="95870" y="296134"/>
                    <a:pt x="114372" y="299618"/>
                    <a:pt x="132453" y="299656"/>
                  </a:cubicBezTo>
                  <a:cubicBezTo>
                    <a:pt x="155166" y="299372"/>
                    <a:pt x="173543" y="294366"/>
                    <a:pt x="187584" y="284638"/>
                  </a:cubicBezTo>
                  <a:cubicBezTo>
                    <a:pt x="201624" y="274910"/>
                    <a:pt x="208851" y="262162"/>
                    <a:pt x="209264" y="246396"/>
                  </a:cubicBezTo>
                  <a:cubicBezTo>
                    <a:pt x="208942" y="229481"/>
                    <a:pt x="201224" y="216244"/>
                    <a:pt x="186112" y="206683"/>
                  </a:cubicBezTo>
                  <a:cubicBezTo>
                    <a:pt x="171000" y="197123"/>
                    <a:pt x="150430" y="188685"/>
                    <a:pt x="124401" y="181369"/>
                  </a:cubicBezTo>
                  <a:cubicBezTo>
                    <a:pt x="86371" y="170622"/>
                    <a:pt x="59031" y="158210"/>
                    <a:pt x="42382" y="144133"/>
                  </a:cubicBezTo>
                  <a:cubicBezTo>
                    <a:pt x="25733" y="130057"/>
                    <a:pt x="17590" y="111917"/>
                    <a:pt x="17954" y="89712"/>
                  </a:cubicBezTo>
                  <a:cubicBezTo>
                    <a:pt x="18686" y="62673"/>
                    <a:pt x="29278" y="41063"/>
                    <a:pt x="49729" y="24883"/>
                  </a:cubicBezTo>
                  <a:cubicBezTo>
                    <a:pt x="70181" y="8703"/>
                    <a:pt x="96104" y="409"/>
                    <a:pt x="127498"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7" name="Freeform: Shape 86">
              <a:extLst>
                <a:ext uri="{FF2B5EF4-FFF2-40B4-BE49-F238E27FC236}">
                  <a16:creationId xmlns:a16="http://schemas.microsoft.com/office/drawing/2014/main" id="{8965CEB0-3B0E-4C5D-82CE-B28C6B20C2B1}"/>
                </a:ext>
              </a:extLst>
            </p:cNvPr>
            <p:cNvSpPr/>
            <p:nvPr/>
          </p:nvSpPr>
          <p:spPr>
            <a:xfrm>
              <a:off x="10449527" y="2379151"/>
              <a:ext cx="305770" cy="433929"/>
            </a:xfrm>
            <a:custGeom>
              <a:avLst/>
              <a:gdLst/>
              <a:ahLst/>
              <a:cxnLst/>
              <a:rect l="l" t="t" r="r" b="b"/>
              <a:pathLst>
                <a:path w="305770" h="433929">
                  <a:moveTo>
                    <a:pt x="144833" y="0"/>
                  </a:moveTo>
                  <a:cubicBezTo>
                    <a:pt x="172238" y="138"/>
                    <a:pt x="196392" y="6193"/>
                    <a:pt x="217295" y="18166"/>
                  </a:cubicBezTo>
                  <a:cubicBezTo>
                    <a:pt x="238197" y="30138"/>
                    <a:pt x="254920" y="47197"/>
                    <a:pt x="267462" y="69342"/>
                  </a:cubicBezTo>
                  <a:lnTo>
                    <a:pt x="267462" y="7429"/>
                  </a:lnTo>
                  <a:lnTo>
                    <a:pt x="305770" y="7429"/>
                  </a:lnTo>
                  <a:lnTo>
                    <a:pt x="305770" y="293411"/>
                  </a:lnTo>
                  <a:cubicBezTo>
                    <a:pt x="304987" y="335306"/>
                    <a:pt x="290628" y="369024"/>
                    <a:pt x="262693" y="394562"/>
                  </a:cubicBezTo>
                  <a:cubicBezTo>
                    <a:pt x="234759" y="420100"/>
                    <a:pt x="197950" y="433223"/>
                    <a:pt x="152265" y="433929"/>
                  </a:cubicBezTo>
                  <a:cubicBezTo>
                    <a:pt x="126743" y="433698"/>
                    <a:pt x="102539" y="429681"/>
                    <a:pt x="79653" y="421880"/>
                  </a:cubicBezTo>
                  <a:cubicBezTo>
                    <a:pt x="56767" y="414078"/>
                    <a:pt x="37837" y="403878"/>
                    <a:pt x="22863" y="391281"/>
                  </a:cubicBezTo>
                  <a:lnTo>
                    <a:pt x="40165" y="360299"/>
                  </a:lnTo>
                  <a:cubicBezTo>
                    <a:pt x="53533" y="372201"/>
                    <a:pt x="69687" y="381547"/>
                    <a:pt x="88629" y="388337"/>
                  </a:cubicBezTo>
                  <a:cubicBezTo>
                    <a:pt x="107569" y="395128"/>
                    <a:pt x="127130" y="398587"/>
                    <a:pt x="147310" y="398716"/>
                  </a:cubicBezTo>
                  <a:cubicBezTo>
                    <a:pt x="184561" y="398393"/>
                    <a:pt x="213799" y="388971"/>
                    <a:pt x="235023" y="370449"/>
                  </a:cubicBezTo>
                  <a:cubicBezTo>
                    <a:pt x="256249" y="351928"/>
                    <a:pt x="267062" y="326249"/>
                    <a:pt x="267462" y="293411"/>
                  </a:cubicBezTo>
                  <a:lnTo>
                    <a:pt x="267462" y="234017"/>
                  </a:lnTo>
                  <a:cubicBezTo>
                    <a:pt x="254843" y="256428"/>
                    <a:pt x="237965" y="273648"/>
                    <a:pt x="216830" y="285678"/>
                  </a:cubicBezTo>
                  <a:cubicBezTo>
                    <a:pt x="195696" y="297707"/>
                    <a:pt x="171696" y="303786"/>
                    <a:pt x="144833" y="303913"/>
                  </a:cubicBezTo>
                  <a:cubicBezTo>
                    <a:pt x="102761" y="303026"/>
                    <a:pt x="68325" y="288564"/>
                    <a:pt x="41527" y="260527"/>
                  </a:cubicBezTo>
                  <a:cubicBezTo>
                    <a:pt x="14729" y="232489"/>
                    <a:pt x="886" y="196196"/>
                    <a:pt x="0" y="151646"/>
                  </a:cubicBezTo>
                  <a:cubicBezTo>
                    <a:pt x="886" y="107393"/>
                    <a:pt x="14729" y="71281"/>
                    <a:pt x="41527" y="43308"/>
                  </a:cubicBezTo>
                  <a:cubicBezTo>
                    <a:pt x="68325" y="15335"/>
                    <a:pt x="102761" y="899"/>
                    <a:pt x="144833" y="0"/>
                  </a:cubicBezTo>
                  <a:close/>
                  <a:moveTo>
                    <a:pt x="152265" y="35212"/>
                  </a:moveTo>
                  <a:cubicBezTo>
                    <a:pt x="119685" y="35921"/>
                    <a:pt x="93028" y="47045"/>
                    <a:pt x="72294" y="68583"/>
                  </a:cubicBezTo>
                  <a:cubicBezTo>
                    <a:pt x="51559" y="90122"/>
                    <a:pt x="40849" y="117823"/>
                    <a:pt x="40165" y="151685"/>
                  </a:cubicBezTo>
                  <a:cubicBezTo>
                    <a:pt x="40849" y="185815"/>
                    <a:pt x="51559" y="213675"/>
                    <a:pt x="72294" y="235267"/>
                  </a:cubicBezTo>
                  <a:cubicBezTo>
                    <a:pt x="93028" y="256859"/>
                    <a:pt x="119685" y="268003"/>
                    <a:pt x="152265" y="268700"/>
                  </a:cubicBezTo>
                  <a:cubicBezTo>
                    <a:pt x="186057" y="268120"/>
                    <a:pt x="213540" y="257207"/>
                    <a:pt x="234714" y="235959"/>
                  </a:cubicBezTo>
                  <a:cubicBezTo>
                    <a:pt x="255888" y="214711"/>
                    <a:pt x="266804" y="186607"/>
                    <a:pt x="267462" y="151646"/>
                  </a:cubicBezTo>
                  <a:cubicBezTo>
                    <a:pt x="266804" y="116989"/>
                    <a:pt x="255888" y="89068"/>
                    <a:pt x="234714" y="67882"/>
                  </a:cubicBezTo>
                  <a:cubicBezTo>
                    <a:pt x="213540" y="46696"/>
                    <a:pt x="186057" y="35806"/>
                    <a:pt x="152265" y="35212"/>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8" name="Freeform: Shape 87">
              <a:extLst>
                <a:ext uri="{FF2B5EF4-FFF2-40B4-BE49-F238E27FC236}">
                  <a16:creationId xmlns:a16="http://schemas.microsoft.com/office/drawing/2014/main" id="{2C78B23A-632F-4FF2-B1DB-D62779A331A5}"/>
                </a:ext>
              </a:extLst>
            </p:cNvPr>
            <p:cNvSpPr/>
            <p:nvPr/>
          </p:nvSpPr>
          <p:spPr>
            <a:xfrm>
              <a:off x="9327958" y="2386580"/>
              <a:ext cx="38308" cy="320010"/>
            </a:xfrm>
            <a:custGeom>
              <a:avLst/>
              <a:gdLst/>
              <a:ahLst/>
              <a:cxnLst/>
              <a:rect l="l" t="t" r="r" b="b"/>
              <a:pathLst>
                <a:path w="38308" h="320010">
                  <a:moveTo>
                    <a:pt x="0" y="0"/>
                  </a:moveTo>
                  <a:lnTo>
                    <a:pt x="38308" y="0"/>
                  </a:lnTo>
                  <a:lnTo>
                    <a:pt x="38308" y="320010"/>
                  </a:lnTo>
                  <a:lnTo>
                    <a:pt x="0" y="32001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9" name="Freeform: Shape 88">
              <a:extLst>
                <a:ext uri="{FF2B5EF4-FFF2-40B4-BE49-F238E27FC236}">
                  <a16:creationId xmlns:a16="http://schemas.microsoft.com/office/drawing/2014/main" id="{624329D5-649B-4928-85CD-14362B04489C}"/>
                </a:ext>
              </a:extLst>
            </p:cNvPr>
            <p:cNvSpPr/>
            <p:nvPr/>
          </p:nvSpPr>
          <p:spPr>
            <a:xfrm>
              <a:off x="10328084" y="2386580"/>
              <a:ext cx="38309" cy="320010"/>
            </a:xfrm>
            <a:custGeom>
              <a:avLst/>
              <a:gdLst/>
              <a:ahLst/>
              <a:cxnLst/>
              <a:rect l="l" t="t" r="r" b="b"/>
              <a:pathLst>
                <a:path w="38309" h="320010">
                  <a:moveTo>
                    <a:pt x="0" y="0"/>
                  </a:moveTo>
                  <a:lnTo>
                    <a:pt x="38309" y="0"/>
                  </a:lnTo>
                  <a:lnTo>
                    <a:pt x="38309" y="320010"/>
                  </a:lnTo>
                  <a:lnTo>
                    <a:pt x="0" y="32001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grpSp>
        <p:nvGrpSpPr>
          <p:cNvPr id="90" name="Group 89">
            <a:extLst>
              <a:ext uri="{FF2B5EF4-FFF2-40B4-BE49-F238E27FC236}">
                <a16:creationId xmlns:a16="http://schemas.microsoft.com/office/drawing/2014/main" id="{164E83D4-30F6-4C59-8FFA-AD2FC2966221}"/>
              </a:ext>
            </a:extLst>
          </p:cNvPr>
          <p:cNvGrpSpPr/>
          <p:nvPr userDrawn="1"/>
        </p:nvGrpSpPr>
        <p:grpSpPr>
          <a:xfrm>
            <a:off x="672458" y="2225997"/>
            <a:ext cx="3021853" cy="546070"/>
            <a:chOff x="2656324" y="2163854"/>
            <a:chExt cx="3021853" cy="546070"/>
          </a:xfrm>
        </p:grpSpPr>
        <p:sp>
          <p:nvSpPr>
            <p:cNvPr id="91" name="TextBox 90">
              <a:extLst>
                <a:ext uri="{FF2B5EF4-FFF2-40B4-BE49-F238E27FC236}">
                  <a16:creationId xmlns:a16="http://schemas.microsoft.com/office/drawing/2014/main" id="{F3051B0B-E539-41DA-BF1C-88B850B08AC1}"/>
                </a:ext>
              </a:extLst>
            </p:cNvPr>
            <p:cNvSpPr txBox="1">
              <a:spLocks/>
            </p:cNvSpPr>
            <p:nvPr/>
          </p:nvSpPr>
          <p:spPr>
            <a:xfrm>
              <a:off x="5302274" y="2163854"/>
              <a:ext cx="61293" cy="61294"/>
            </a:xfrm>
            <a:custGeom>
              <a:avLst/>
              <a:gdLst/>
              <a:ahLst/>
              <a:cxnLst/>
              <a:rect l="l" t="t" r="r" b="b"/>
              <a:pathLst>
                <a:path w="61293" h="61294">
                  <a:moveTo>
                    <a:pt x="30956" y="0"/>
                  </a:moveTo>
                  <a:cubicBezTo>
                    <a:pt x="39211" y="0"/>
                    <a:pt x="46331" y="2993"/>
                    <a:pt x="52316" y="8978"/>
                  </a:cubicBezTo>
                  <a:cubicBezTo>
                    <a:pt x="58301" y="14963"/>
                    <a:pt x="61293" y="22083"/>
                    <a:pt x="61293" y="30338"/>
                  </a:cubicBezTo>
                  <a:cubicBezTo>
                    <a:pt x="61293" y="38592"/>
                    <a:pt x="58301" y="45816"/>
                    <a:pt x="52316" y="52007"/>
                  </a:cubicBezTo>
                  <a:cubicBezTo>
                    <a:pt x="46331" y="58198"/>
                    <a:pt x="39211" y="61294"/>
                    <a:pt x="30956" y="61294"/>
                  </a:cubicBezTo>
                  <a:cubicBezTo>
                    <a:pt x="22288" y="61294"/>
                    <a:pt x="14962" y="58198"/>
                    <a:pt x="8977" y="52007"/>
                  </a:cubicBezTo>
                  <a:cubicBezTo>
                    <a:pt x="2992" y="45816"/>
                    <a:pt x="0" y="38592"/>
                    <a:pt x="0" y="30338"/>
                  </a:cubicBezTo>
                  <a:cubicBezTo>
                    <a:pt x="0" y="22083"/>
                    <a:pt x="2992" y="14963"/>
                    <a:pt x="8977" y="8978"/>
                  </a:cubicBezTo>
                  <a:cubicBezTo>
                    <a:pt x="14962" y="2993"/>
                    <a:pt x="22288" y="0"/>
                    <a:pt x="3095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2" name="TextBox 91">
              <a:extLst>
                <a:ext uri="{FF2B5EF4-FFF2-40B4-BE49-F238E27FC236}">
                  <a16:creationId xmlns:a16="http://schemas.microsoft.com/office/drawing/2014/main" id="{E869A88A-B6ED-41AF-A29B-C30FFF486BB6}"/>
                </a:ext>
              </a:extLst>
            </p:cNvPr>
            <p:cNvSpPr txBox="1">
              <a:spLocks/>
            </p:cNvSpPr>
            <p:nvPr/>
          </p:nvSpPr>
          <p:spPr>
            <a:xfrm>
              <a:off x="5157303" y="2170665"/>
              <a:ext cx="46434" cy="432768"/>
            </a:xfrm>
            <a:custGeom>
              <a:avLst/>
              <a:gdLst/>
              <a:ahLst/>
              <a:cxnLst/>
              <a:rect l="l" t="t" r="r" b="b"/>
              <a:pathLst>
                <a:path w="46434" h="432768">
                  <a:moveTo>
                    <a:pt x="0" y="0"/>
                  </a:moveTo>
                  <a:lnTo>
                    <a:pt x="46434" y="0"/>
                  </a:lnTo>
                  <a:lnTo>
                    <a:pt x="46434" y="432768"/>
                  </a:lnTo>
                  <a:lnTo>
                    <a:pt x="0" y="43276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3" name="TextBox 92">
              <a:extLst>
                <a:ext uri="{FF2B5EF4-FFF2-40B4-BE49-F238E27FC236}">
                  <a16:creationId xmlns:a16="http://schemas.microsoft.com/office/drawing/2014/main" id="{2801540C-5A6C-4A54-B0C6-6C0846EC4390}"/>
                </a:ext>
              </a:extLst>
            </p:cNvPr>
            <p:cNvSpPr txBox="1">
              <a:spLocks/>
            </p:cNvSpPr>
            <p:nvPr/>
          </p:nvSpPr>
          <p:spPr>
            <a:xfrm>
              <a:off x="2656324" y="2178095"/>
              <a:ext cx="412337" cy="425339"/>
            </a:xfrm>
            <a:custGeom>
              <a:avLst/>
              <a:gdLst/>
              <a:ahLst/>
              <a:cxnLst/>
              <a:rect l="l" t="t" r="r" b="b"/>
              <a:pathLst>
                <a:path w="412337" h="425339">
                  <a:moveTo>
                    <a:pt x="0" y="0"/>
                  </a:moveTo>
                  <a:lnTo>
                    <a:pt x="48291" y="0"/>
                  </a:lnTo>
                  <a:lnTo>
                    <a:pt x="206168" y="296561"/>
                  </a:lnTo>
                  <a:lnTo>
                    <a:pt x="364045" y="0"/>
                  </a:lnTo>
                  <a:lnTo>
                    <a:pt x="412337" y="0"/>
                  </a:lnTo>
                  <a:lnTo>
                    <a:pt x="412337" y="425339"/>
                  </a:lnTo>
                  <a:lnTo>
                    <a:pt x="364045" y="425339"/>
                  </a:lnTo>
                  <a:lnTo>
                    <a:pt x="364045" y="104013"/>
                  </a:lnTo>
                  <a:lnTo>
                    <a:pt x="206168" y="400574"/>
                  </a:lnTo>
                  <a:lnTo>
                    <a:pt x="48291" y="104013"/>
                  </a:lnTo>
                  <a:lnTo>
                    <a:pt x="48291" y="425339"/>
                  </a:lnTo>
                  <a:lnTo>
                    <a:pt x="0" y="42533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4" name="TextBox 93">
              <a:extLst>
                <a:ext uri="{FF2B5EF4-FFF2-40B4-BE49-F238E27FC236}">
                  <a16:creationId xmlns:a16="http://schemas.microsoft.com/office/drawing/2014/main" id="{B91D5C56-2A21-48F7-9A01-6B21056777FC}"/>
                </a:ext>
              </a:extLst>
            </p:cNvPr>
            <p:cNvSpPr txBox="1">
              <a:spLocks/>
            </p:cNvSpPr>
            <p:nvPr/>
          </p:nvSpPr>
          <p:spPr>
            <a:xfrm>
              <a:off x="3506716" y="2195431"/>
              <a:ext cx="187595" cy="415433"/>
            </a:xfrm>
            <a:custGeom>
              <a:avLst/>
              <a:gdLst/>
              <a:ahLst/>
              <a:cxnLst/>
              <a:rect l="l" t="t" r="r" b="b"/>
              <a:pathLst>
                <a:path w="187595" h="415433">
                  <a:moveTo>
                    <a:pt x="50149" y="0"/>
                  </a:moveTo>
                  <a:lnTo>
                    <a:pt x="96583" y="0"/>
                  </a:lnTo>
                  <a:lnTo>
                    <a:pt x="96583" y="87916"/>
                  </a:lnTo>
                  <a:lnTo>
                    <a:pt x="175212" y="87916"/>
                  </a:lnTo>
                  <a:lnTo>
                    <a:pt x="175212" y="129397"/>
                  </a:lnTo>
                  <a:lnTo>
                    <a:pt x="96583" y="129397"/>
                  </a:lnTo>
                  <a:lnTo>
                    <a:pt x="96583" y="333708"/>
                  </a:lnTo>
                  <a:cubicBezTo>
                    <a:pt x="96583" y="345265"/>
                    <a:pt x="99988" y="354862"/>
                    <a:pt x="106799" y="362497"/>
                  </a:cubicBezTo>
                  <a:cubicBezTo>
                    <a:pt x="113609" y="370133"/>
                    <a:pt x="121761" y="373951"/>
                    <a:pt x="131254" y="373951"/>
                  </a:cubicBezTo>
                  <a:cubicBezTo>
                    <a:pt x="138271" y="373951"/>
                    <a:pt x="144669" y="372713"/>
                    <a:pt x="150447" y="370237"/>
                  </a:cubicBezTo>
                  <a:cubicBezTo>
                    <a:pt x="156226" y="367760"/>
                    <a:pt x="160972" y="364664"/>
                    <a:pt x="164687" y="360950"/>
                  </a:cubicBezTo>
                  <a:lnTo>
                    <a:pt x="187595" y="395002"/>
                  </a:lnTo>
                  <a:cubicBezTo>
                    <a:pt x="170259" y="408622"/>
                    <a:pt x="150447" y="415433"/>
                    <a:pt x="128158" y="415433"/>
                  </a:cubicBezTo>
                  <a:cubicBezTo>
                    <a:pt x="105457" y="415433"/>
                    <a:pt x="86780" y="407797"/>
                    <a:pt x="72128" y="392525"/>
                  </a:cubicBezTo>
                  <a:cubicBezTo>
                    <a:pt x="57475" y="377253"/>
                    <a:pt x="50149" y="357648"/>
                    <a:pt x="50149" y="333708"/>
                  </a:cubicBezTo>
                  <a:lnTo>
                    <a:pt x="50149" y="129397"/>
                  </a:lnTo>
                  <a:lnTo>
                    <a:pt x="0" y="129397"/>
                  </a:lnTo>
                  <a:lnTo>
                    <a:pt x="0" y="87916"/>
                  </a:lnTo>
                  <a:lnTo>
                    <a:pt x="50149" y="87916"/>
                  </a:lnTo>
                  <a:lnTo>
                    <a:pt x="50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5" name="TextBox 94">
              <a:extLst>
                <a:ext uri="{FF2B5EF4-FFF2-40B4-BE49-F238E27FC236}">
                  <a16:creationId xmlns:a16="http://schemas.microsoft.com/office/drawing/2014/main" id="{938751F7-5AB7-4F81-9DD2-C1AE3EE50FDD}"/>
                </a:ext>
              </a:extLst>
            </p:cNvPr>
            <p:cNvSpPr txBox="1">
              <a:spLocks/>
            </p:cNvSpPr>
            <p:nvPr/>
          </p:nvSpPr>
          <p:spPr>
            <a:xfrm>
              <a:off x="3159005" y="2275917"/>
              <a:ext cx="309563" cy="334947"/>
            </a:xfrm>
            <a:custGeom>
              <a:avLst/>
              <a:gdLst/>
              <a:ahLst/>
              <a:cxnLst/>
              <a:rect l="l" t="t" r="r" b="b"/>
              <a:pathLst>
                <a:path w="309563" h="334947">
                  <a:moveTo>
                    <a:pt x="157877" y="0"/>
                  </a:moveTo>
                  <a:cubicBezTo>
                    <a:pt x="205757" y="0"/>
                    <a:pt x="243007" y="16716"/>
                    <a:pt x="269629" y="50149"/>
                  </a:cubicBezTo>
                  <a:cubicBezTo>
                    <a:pt x="296252" y="83582"/>
                    <a:pt x="309563" y="128572"/>
                    <a:pt x="309563" y="185118"/>
                  </a:cubicBezTo>
                  <a:lnTo>
                    <a:pt x="47673" y="185118"/>
                  </a:lnTo>
                  <a:cubicBezTo>
                    <a:pt x="50975" y="216900"/>
                    <a:pt x="63048" y="242903"/>
                    <a:pt x="83892" y="263128"/>
                  </a:cubicBezTo>
                  <a:cubicBezTo>
                    <a:pt x="104736" y="283353"/>
                    <a:pt x="130636" y="293465"/>
                    <a:pt x="161592" y="293465"/>
                  </a:cubicBezTo>
                  <a:cubicBezTo>
                    <a:pt x="180579" y="293465"/>
                    <a:pt x="199669" y="289751"/>
                    <a:pt x="218861" y="282321"/>
                  </a:cubicBezTo>
                  <a:cubicBezTo>
                    <a:pt x="238054" y="274892"/>
                    <a:pt x="252604" y="265811"/>
                    <a:pt x="262509" y="255080"/>
                  </a:cubicBezTo>
                  <a:lnTo>
                    <a:pt x="290989" y="285417"/>
                  </a:lnTo>
                  <a:cubicBezTo>
                    <a:pt x="277368" y="300276"/>
                    <a:pt x="258279" y="312245"/>
                    <a:pt x="233720" y="321326"/>
                  </a:cubicBezTo>
                  <a:cubicBezTo>
                    <a:pt x="209162" y="330406"/>
                    <a:pt x="185326" y="334947"/>
                    <a:pt x="162211" y="334947"/>
                  </a:cubicBezTo>
                  <a:cubicBezTo>
                    <a:pt x="133732" y="334947"/>
                    <a:pt x="107109" y="327724"/>
                    <a:pt x="82344" y="313277"/>
                  </a:cubicBezTo>
                  <a:cubicBezTo>
                    <a:pt x="57579" y="298831"/>
                    <a:pt x="37664" y="278709"/>
                    <a:pt x="22599" y="252913"/>
                  </a:cubicBezTo>
                  <a:cubicBezTo>
                    <a:pt x="7533" y="227116"/>
                    <a:pt x="0" y="198326"/>
                    <a:pt x="0" y="166545"/>
                  </a:cubicBezTo>
                  <a:cubicBezTo>
                    <a:pt x="0" y="135588"/>
                    <a:pt x="7120" y="107315"/>
                    <a:pt x="21361" y="81725"/>
                  </a:cubicBezTo>
                  <a:cubicBezTo>
                    <a:pt x="35600" y="56134"/>
                    <a:pt x="54793" y="36116"/>
                    <a:pt x="78939" y="21669"/>
                  </a:cubicBezTo>
                  <a:cubicBezTo>
                    <a:pt x="103085" y="7223"/>
                    <a:pt x="129398" y="0"/>
                    <a:pt x="157877" y="0"/>
                  </a:cubicBezTo>
                  <a:close/>
                  <a:moveTo>
                    <a:pt x="159735" y="41481"/>
                  </a:moveTo>
                  <a:cubicBezTo>
                    <a:pt x="130842" y="41481"/>
                    <a:pt x="106077" y="50871"/>
                    <a:pt x="85440" y="69652"/>
                  </a:cubicBezTo>
                  <a:cubicBezTo>
                    <a:pt x="64802" y="88432"/>
                    <a:pt x="52420" y="113094"/>
                    <a:pt x="48292" y="143637"/>
                  </a:cubicBezTo>
                  <a:lnTo>
                    <a:pt x="263748" y="143637"/>
                  </a:lnTo>
                  <a:cubicBezTo>
                    <a:pt x="260446" y="113094"/>
                    <a:pt x="249921" y="88432"/>
                    <a:pt x="232172" y="69652"/>
                  </a:cubicBezTo>
                  <a:cubicBezTo>
                    <a:pt x="214424" y="50871"/>
                    <a:pt x="190278" y="41481"/>
                    <a:pt x="159735"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6" name="TextBox 95">
              <a:extLst>
                <a:ext uri="{FF2B5EF4-FFF2-40B4-BE49-F238E27FC236}">
                  <a16:creationId xmlns:a16="http://schemas.microsoft.com/office/drawing/2014/main" id="{2977B035-ADE6-4A4C-86F9-E9355E9D8122}"/>
                </a:ext>
              </a:extLst>
            </p:cNvPr>
            <p:cNvSpPr txBox="1">
              <a:spLocks/>
            </p:cNvSpPr>
            <p:nvPr/>
          </p:nvSpPr>
          <p:spPr>
            <a:xfrm>
              <a:off x="3757128" y="2275917"/>
              <a:ext cx="170259" cy="327517"/>
            </a:xfrm>
            <a:custGeom>
              <a:avLst/>
              <a:gdLst/>
              <a:ahLst/>
              <a:cxnLst/>
              <a:rect l="l" t="t" r="r" b="b"/>
              <a:pathLst>
                <a:path w="170259" h="327517">
                  <a:moveTo>
                    <a:pt x="170259" y="0"/>
                  </a:moveTo>
                  <a:lnTo>
                    <a:pt x="170259" y="41481"/>
                  </a:lnTo>
                  <a:cubicBezTo>
                    <a:pt x="146320" y="41481"/>
                    <a:pt x="124960" y="46022"/>
                    <a:pt x="106180" y="55102"/>
                  </a:cubicBezTo>
                  <a:cubicBezTo>
                    <a:pt x="87400" y="64183"/>
                    <a:pt x="72747" y="76875"/>
                    <a:pt x="62222" y="93178"/>
                  </a:cubicBezTo>
                  <a:cubicBezTo>
                    <a:pt x="51697" y="109482"/>
                    <a:pt x="46434" y="127953"/>
                    <a:pt x="46434" y="148590"/>
                  </a:cubicBezTo>
                  <a:lnTo>
                    <a:pt x="46434" y="327517"/>
                  </a:lnTo>
                  <a:lnTo>
                    <a:pt x="0" y="327517"/>
                  </a:lnTo>
                  <a:lnTo>
                    <a:pt x="0" y="7430"/>
                  </a:lnTo>
                  <a:lnTo>
                    <a:pt x="46434" y="7430"/>
                  </a:lnTo>
                  <a:lnTo>
                    <a:pt x="46434" y="69961"/>
                  </a:lnTo>
                  <a:cubicBezTo>
                    <a:pt x="55927" y="48498"/>
                    <a:pt x="71612" y="31472"/>
                    <a:pt x="93488" y="18883"/>
                  </a:cubicBezTo>
                  <a:cubicBezTo>
                    <a:pt x="115364" y="6294"/>
                    <a:pt x="140954" y="0"/>
                    <a:pt x="17025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7" name="TextBox 96">
              <a:extLst>
                <a:ext uri="{FF2B5EF4-FFF2-40B4-BE49-F238E27FC236}">
                  <a16:creationId xmlns:a16="http://schemas.microsoft.com/office/drawing/2014/main" id="{B5491C69-6B3D-4C4E-A712-AAE6470473FA}"/>
                </a:ext>
              </a:extLst>
            </p:cNvPr>
            <p:cNvSpPr txBox="1">
              <a:spLocks/>
            </p:cNvSpPr>
            <p:nvPr/>
          </p:nvSpPr>
          <p:spPr>
            <a:xfrm>
              <a:off x="3976917" y="2275917"/>
              <a:ext cx="329994" cy="334947"/>
            </a:xfrm>
            <a:custGeom>
              <a:avLst/>
              <a:gdLst/>
              <a:ahLst/>
              <a:cxnLst/>
              <a:rect l="l" t="t" r="r" b="b"/>
              <a:pathLst>
                <a:path w="329994" h="334947">
                  <a:moveTo>
                    <a:pt x="165307" y="0"/>
                  </a:moveTo>
                  <a:cubicBezTo>
                    <a:pt x="195025" y="0"/>
                    <a:pt x="222473" y="7533"/>
                    <a:pt x="247650" y="22598"/>
                  </a:cubicBezTo>
                  <a:cubicBezTo>
                    <a:pt x="272828" y="37663"/>
                    <a:pt x="292847" y="57991"/>
                    <a:pt x="307706" y="83582"/>
                  </a:cubicBezTo>
                  <a:cubicBezTo>
                    <a:pt x="322565" y="109172"/>
                    <a:pt x="329994" y="137033"/>
                    <a:pt x="329994" y="167164"/>
                  </a:cubicBezTo>
                  <a:cubicBezTo>
                    <a:pt x="329994" y="197295"/>
                    <a:pt x="322565" y="225258"/>
                    <a:pt x="307706" y="251055"/>
                  </a:cubicBezTo>
                  <a:cubicBezTo>
                    <a:pt x="292847" y="276852"/>
                    <a:pt x="272828" y="297283"/>
                    <a:pt x="247650" y="312349"/>
                  </a:cubicBezTo>
                  <a:cubicBezTo>
                    <a:pt x="222473" y="327414"/>
                    <a:pt x="195025" y="334947"/>
                    <a:pt x="165307" y="334947"/>
                  </a:cubicBezTo>
                  <a:cubicBezTo>
                    <a:pt x="135589" y="334947"/>
                    <a:pt x="108038" y="327414"/>
                    <a:pt x="82654" y="312349"/>
                  </a:cubicBezTo>
                  <a:cubicBezTo>
                    <a:pt x="57270" y="297283"/>
                    <a:pt x="37148" y="276852"/>
                    <a:pt x="22289" y="251055"/>
                  </a:cubicBezTo>
                  <a:cubicBezTo>
                    <a:pt x="7430" y="225258"/>
                    <a:pt x="0" y="197295"/>
                    <a:pt x="0" y="167164"/>
                  </a:cubicBezTo>
                  <a:cubicBezTo>
                    <a:pt x="0" y="137033"/>
                    <a:pt x="7430" y="109172"/>
                    <a:pt x="22289" y="83582"/>
                  </a:cubicBezTo>
                  <a:cubicBezTo>
                    <a:pt x="37148" y="57991"/>
                    <a:pt x="57270" y="37663"/>
                    <a:pt x="82654" y="22598"/>
                  </a:cubicBezTo>
                  <a:cubicBezTo>
                    <a:pt x="108038" y="7533"/>
                    <a:pt x="135589" y="0"/>
                    <a:pt x="165307" y="0"/>
                  </a:cubicBezTo>
                  <a:close/>
                  <a:moveTo>
                    <a:pt x="165307" y="41481"/>
                  </a:moveTo>
                  <a:cubicBezTo>
                    <a:pt x="144257" y="41481"/>
                    <a:pt x="124754" y="47157"/>
                    <a:pt x="106799" y="58507"/>
                  </a:cubicBezTo>
                  <a:cubicBezTo>
                    <a:pt x="88845" y="69858"/>
                    <a:pt x="74605" y="85130"/>
                    <a:pt x="64080" y="104323"/>
                  </a:cubicBezTo>
                  <a:cubicBezTo>
                    <a:pt x="53555" y="123515"/>
                    <a:pt x="48292" y="144463"/>
                    <a:pt x="48292" y="167164"/>
                  </a:cubicBezTo>
                  <a:cubicBezTo>
                    <a:pt x="48292" y="189865"/>
                    <a:pt x="53555" y="210915"/>
                    <a:pt x="64080" y="230314"/>
                  </a:cubicBezTo>
                  <a:cubicBezTo>
                    <a:pt x="74605" y="249714"/>
                    <a:pt x="88845" y="265089"/>
                    <a:pt x="106799" y="276439"/>
                  </a:cubicBezTo>
                  <a:cubicBezTo>
                    <a:pt x="124754" y="287790"/>
                    <a:pt x="144257" y="293465"/>
                    <a:pt x="165307" y="293465"/>
                  </a:cubicBezTo>
                  <a:cubicBezTo>
                    <a:pt x="186357" y="293465"/>
                    <a:pt x="205756" y="287790"/>
                    <a:pt x="223505" y="276439"/>
                  </a:cubicBezTo>
                  <a:cubicBezTo>
                    <a:pt x="241253" y="265089"/>
                    <a:pt x="255390" y="249714"/>
                    <a:pt x="265915" y="230314"/>
                  </a:cubicBezTo>
                  <a:cubicBezTo>
                    <a:pt x="276440" y="210915"/>
                    <a:pt x="281702" y="189865"/>
                    <a:pt x="281702" y="167164"/>
                  </a:cubicBezTo>
                  <a:cubicBezTo>
                    <a:pt x="281702" y="144463"/>
                    <a:pt x="276440" y="123515"/>
                    <a:pt x="265915" y="104323"/>
                  </a:cubicBezTo>
                  <a:cubicBezTo>
                    <a:pt x="255390" y="85130"/>
                    <a:pt x="241253" y="69858"/>
                    <a:pt x="223505" y="58507"/>
                  </a:cubicBezTo>
                  <a:cubicBezTo>
                    <a:pt x="205756" y="47157"/>
                    <a:pt x="186357" y="41481"/>
                    <a:pt x="165307"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8" name="TextBox 97">
              <a:extLst>
                <a:ext uri="{FF2B5EF4-FFF2-40B4-BE49-F238E27FC236}">
                  <a16:creationId xmlns:a16="http://schemas.microsoft.com/office/drawing/2014/main" id="{ED07AB51-93C8-42B3-BDB7-A2C7B1E8F5E3}"/>
                </a:ext>
              </a:extLst>
            </p:cNvPr>
            <p:cNvSpPr txBox="1">
              <a:spLocks/>
            </p:cNvSpPr>
            <p:nvPr/>
          </p:nvSpPr>
          <p:spPr>
            <a:xfrm>
              <a:off x="4385778" y="2275917"/>
              <a:ext cx="310182" cy="434007"/>
            </a:xfrm>
            <a:custGeom>
              <a:avLst/>
              <a:gdLst/>
              <a:ahLst/>
              <a:cxnLst/>
              <a:rect l="l" t="t" r="r" b="b"/>
              <a:pathLst>
                <a:path w="310182" h="434007">
                  <a:moveTo>
                    <a:pt x="162830" y="0"/>
                  </a:moveTo>
                  <a:cubicBezTo>
                    <a:pt x="190484" y="0"/>
                    <a:pt x="215559" y="7120"/>
                    <a:pt x="238053" y="21360"/>
                  </a:cubicBezTo>
                  <a:cubicBezTo>
                    <a:pt x="260548" y="35600"/>
                    <a:pt x="278193" y="55412"/>
                    <a:pt x="290989" y="80796"/>
                  </a:cubicBezTo>
                  <a:cubicBezTo>
                    <a:pt x="303784" y="106180"/>
                    <a:pt x="310182" y="134969"/>
                    <a:pt x="310182" y="167164"/>
                  </a:cubicBezTo>
                  <a:cubicBezTo>
                    <a:pt x="310182" y="199358"/>
                    <a:pt x="303784" y="228251"/>
                    <a:pt x="290989" y="253841"/>
                  </a:cubicBezTo>
                  <a:cubicBezTo>
                    <a:pt x="278193" y="279432"/>
                    <a:pt x="260548" y="299347"/>
                    <a:pt x="238053" y="313587"/>
                  </a:cubicBezTo>
                  <a:cubicBezTo>
                    <a:pt x="215559" y="327827"/>
                    <a:pt x="190484" y="334947"/>
                    <a:pt x="162830" y="334947"/>
                  </a:cubicBezTo>
                  <a:cubicBezTo>
                    <a:pt x="137652" y="334947"/>
                    <a:pt x="115054" y="329065"/>
                    <a:pt x="95035" y="317302"/>
                  </a:cubicBezTo>
                  <a:cubicBezTo>
                    <a:pt x="75018" y="305538"/>
                    <a:pt x="58817" y="288925"/>
                    <a:pt x="46434" y="267462"/>
                  </a:cubicBezTo>
                  <a:lnTo>
                    <a:pt x="46434" y="434007"/>
                  </a:lnTo>
                  <a:lnTo>
                    <a:pt x="0" y="434007"/>
                  </a:lnTo>
                  <a:lnTo>
                    <a:pt x="0" y="7430"/>
                  </a:lnTo>
                  <a:lnTo>
                    <a:pt x="46434" y="7430"/>
                  </a:lnTo>
                  <a:lnTo>
                    <a:pt x="46434" y="67485"/>
                  </a:lnTo>
                  <a:cubicBezTo>
                    <a:pt x="58817" y="46022"/>
                    <a:pt x="75018" y="29408"/>
                    <a:pt x="95035" y="17645"/>
                  </a:cubicBezTo>
                  <a:cubicBezTo>
                    <a:pt x="115054" y="5882"/>
                    <a:pt x="137652" y="0"/>
                    <a:pt x="162830" y="0"/>
                  </a:cubicBezTo>
                  <a:close/>
                  <a:moveTo>
                    <a:pt x="154162" y="41481"/>
                  </a:moveTo>
                  <a:cubicBezTo>
                    <a:pt x="133525" y="41481"/>
                    <a:pt x="114951" y="46847"/>
                    <a:pt x="98441" y="57579"/>
                  </a:cubicBezTo>
                  <a:cubicBezTo>
                    <a:pt x="81931" y="68310"/>
                    <a:pt x="69136" y="83169"/>
                    <a:pt x="60055" y="102156"/>
                  </a:cubicBezTo>
                  <a:cubicBezTo>
                    <a:pt x="50974" y="121142"/>
                    <a:pt x="46434" y="142812"/>
                    <a:pt x="46434" y="167164"/>
                  </a:cubicBezTo>
                  <a:cubicBezTo>
                    <a:pt x="46434" y="191516"/>
                    <a:pt x="50974" y="213289"/>
                    <a:pt x="60055" y="232481"/>
                  </a:cubicBezTo>
                  <a:cubicBezTo>
                    <a:pt x="69136" y="251674"/>
                    <a:pt x="81931" y="266637"/>
                    <a:pt x="98441" y="277368"/>
                  </a:cubicBezTo>
                  <a:cubicBezTo>
                    <a:pt x="114951" y="288100"/>
                    <a:pt x="133525" y="293465"/>
                    <a:pt x="154162" y="293465"/>
                  </a:cubicBezTo>
                  <a:cubicBezTo>
                    <a:pt x="174799" y="293465"/>
                    <a:pt x="193270" y="288100"/>
                    <a:pt x="209574" y="277368"/>
                  </a:cubicBezTo>
                  <a:cubicBezTo>
                    <a:pt x="225877" y="266637"/>
                    <a:pt x="238569" y="251674"/>
                    <a:pt x="247650" y="232481"/>
                  </a:cubicBezTo>
                  <a:cubicBezTo>
                    <a:pt x="256731" y="213289"/>
                    <a:pt x="261271" y="191516"/>
                    <a:pt x="261271" y="167164"/>
                  </a:cubicBezTo>
                  <a:cubicBezTo>
                    <a:pt x="261271" y="142812"/>
                    <a:pt x="256731" y="121142"/>
                    <a:pt x="247650" y="102156"/>
                  </a:cubicBezTo>
                  <a:cubicBezTo>
                    <a:pt x="238569" y="83169"/>
                    <a:pt x="225877" y="68310"/>
                    <a:pt x="209574" y="57579"/>
                  </a:cubicBezTo>
                  <a:cubicBezTo>
                    <a:pt x="193270" y="46847"/>
                    <a:pt x="174799" y="41481"/>
                    <a:pt x="154162"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99" name="TextBox 98">
              <a:extLst>
                <a:ext uri="{FF2B5EF4-FFF2-40B4-BE49-F238E27FC236}">
                  <a16:creationId xmlns:a16="http://schemas.microsoft.com/office/drawing/2014/main" id="{047A2D20-1802-410D-9F0E-D83DA9A2E647}"/>
                </a:ext>
              </a:extLst>
            </p:cNvPr>
            <p:cNvSpPr txBox="1">
              <a:spLocks/>
            </p:cNvSpPr>
            <p:nvPr/>
          </p:nvSpPr>
          <p:spPr>
            <a:xfrm>
              <a:off x="4748442" y="2275917"/>
              <a:ext cx="329994" cy="334947"/>
            </a:xfrm>
            <a:custGeom>
              <a:avLst/>
              <a:gdLst/>
              <a:ahLst/>
              <a:cxnLst/>
              <a:rect l="l" t="t" r="r" b="b"/>
              <a:pathLst>
                <a:path w="329994" h="334947">
                  <a:moveTo>
                    <a:pt x="165307" y="0"/>
                  </a:moveTo>
                  <a:cubicBezTo>
                    <a:pt x="195025" y="0"/>
                    <a:pt x="222472" y="7533"/>
                    <a:pt x="247651" y="22598"/>
                  </a:cubicBezTo>
                  <a:cubicBezTo>
                    <a:pt x="272828" y="37663"/>
                    <a:pt x="292847" y="57991"/>
                    <a:pt x="307706" y="83582"/>
                  </a:cubicBezTo>
                  <a:cubicBezTo>
                    <a:pt x="322565" y="109172"/>
                    <a:pt x="329994" y="137033"/>
                    <a:pt x="329994" y="167164"/>
                  </a:cubicBezTo>
                  <a:cubicBezTo>
                    <a:pt x="329994" y="197295"/>
                    <a:pt x="322565" y="225258"/>
                    <a:pt x="307706" y="251055"/>
                  </a:cubicBezTo>
                  <a:cubicBezTo>
                    <a:pt x="292847" y="276852"/>
                    <a:pt x="272828" y="297283"/>
                    <a:pt x="247651" y="312349"/>
                  </a:cubicBezTo>
                  <a:cubicBezTo>
                    <a:pt x="222472" y="327414"/>
                    <a:pt x="195025" y="334947"/>
                    <a:pt x="165307" y="334947"/>
                  </a:cubicBezTo>
                  <a:cubicBezTo>
                    <a:pt x="135589" y="334947"/>
                    <a:pt x="108038" y="327414"/>
                    <a:pt x="82654" y="312349"/>
                  </a:cubicBezTo>
                  <a:cubicBezTo>
                    <a:pt x="57269" y="297283"/>
                    <a:pt x="37148" y="276852"/>
                    <a:pt x="22289" y="251055"/>
                  </a:cubicBezTo>
                  <a:cubicBezTo>
                    <a:pt x="7430" y="225258"/>
                    <a:pt x="0" y="197295"/>
                    <a:pt x="0" y="167164"/>
                  </a:cubicBezTo>
                  <a:cubicBezTo>
                    <a:pt x="0" y="137033"/>
                    <a:pt x="7430" y="109172"/>
                    <a:pt x="22289" y="83582"/>
                  </a:cubicBezTo>
                  <a:cubicBezTo>
                    <a:pt x="37148" y="57991"/>
                    <a:pt x="57269" y="37663"/>
                    <a:pt x="82654" y="22598"/>
                  </a:cubicBezTo>
                  <a:cubicBezTo>
                    <a:pt x="108038" y="7533"/>
                    <a:pt x="135589" y="0"/>
                    <a:pt x="165307" y="0"/>
                  </a:cubicBezTo>
                  <a:close/>
                  <a:moveTo>
                    <a:pt x="165307" y="41481"/>
                  </a:moveTo>
                  <a:cubicBezTo>
                    <a:pt x="144257" y="41481"/>
                    <a:pt x="124754" y="47157"/>
                    <a:pt x="106800" y="58507"/>
                  </a:cubicBezTo>
                  <a:cubicBezTo>
                    <a:pt x="88845" y="69858"/>
                    <a:pt x="74605" y="85130"/>
                    <a:pt x="64080" y="104323"/>
                  </a:cubicBezTo>
                  <a:cubicBezTo>
                    <a:pt x="53555" y="123515"/>
                    <a:pt x="48292" y="144463"/>
                    <a:pt x="48292" y="167164"/>
                  </a:cubicBezTo>
                  <a:cubicBezTo>
                    <a:pt x="48292" y="189865"/>
                    <a:pt x="53555" y="210915"/>
                    <a:pt x="64080" y="230314"/>
                  </a:cubicBezTo>
                  <a:cubicBezTo>
                    <a:pt x="74605" y="249714"/>
                    <a:pt x="88845" y="265089"/>
                    <a:pt x="106800" y="276439"/>
                  </a:cubicBezTo>
                  <a:cubicBezTo>
                    <a:pt x="124754" y="287790"/>
                    <a:pt x="144257" y="293465"/>
                    <a:pt x="165307" y="293465"/>
                  </a:cubicBezTo>
                  <a:cubicBezTo>
                    <a:pt x="186357" y="293465"/>
                    <a:pt x="205756" y="287790"/>
                    <a:pt x="223505" y="276439"/>
                  </a:cubicBezTo>
                  <a:cubicBezTo>
                    <a:pt x="241253" y="265089"/>
                    <a:pt x="255390" y="249714"/>
                    <a:pt x="265915" y="230314"/>
                  </a:cubicBezTo>
                  <a:cubicBezTo>
                    <a:pt x="276440" y="210915"/>
                    <a:pt x="281702" y="189865"/>
                    <a:pt x="281702" y="167164"/>
                  </a:cubicBezTo>
                  <a:cubicBezTo>
                    <a:pt x="281702" y="144463"/>
                    <a:pt x="276440" y="123515"/>
                    <a:pt x="265915" y="104323"/>
                  </a:cubicBezTo>
                  <a:cubicBezTo>
                    <a:pt x="255390" y="85130"/>
                    <a:pt x="241253" y="69858"/>
                    <a:pt x="223505" y="58507"/>
                  </a:cubicBezTo>
                  <a:cubicBezTo>
                    <a:pt x="205756" y="47157"/>
                    <a:pt x="186357" y="41481"/>
                    <a:pt x="165307" y="41481"/>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100" name="TextBox 99">
              <a:extLst>
                <a:ext uri="{FF2B5EF4-FFF2-40B4-BE49-F238E27FC236}">
                  <a16:creationId xmlns:a16="http://schemas.microsoft.com/office/drawing/2014/main" id="{C0F960C2-D281-4BC9-BACA-B4004C0AB29F}"/>
                </a:ext>
              </a:extLst>
            </p:cNvPr>
            <p:cNvSpPr txBox="1">
              <a:spLocks/>
            </p:cNvSpPr>
            <p:nvPr/>
          </p:nvSpPr>
          <p:spPr>
            <a:xfrm>
              <a:off x="5428671" y="2275917"/>
              <a:ext cx="249506" cy="334947"/>
            </a:xfrm>
            <a:custGeom>
              <a:avLst/>
              <a:gdLst/>
              <a:ahLst/>
              <a:cxnLst/>
              <a:rect l="l" t="t" r="r" b="b"/>
              <a:pathLst>
                <a:path w="249506" h="334947">
                  <a:moveTo>
                    <a:pt x="127539" y="0"/>
                  </a:moveTo>
                  <a:cubicBezTo>
                    <a:pt x="146938" y="0"/>
                    <a:pt x="166544" y="3199"/>
                    <a:pt x="186356" y="9596"/>
                  </a:cubicBezTo>
                  <a:cubicBezTo>
                    <a:pt x="206168" y="15994"/>
                    <a:pt x="224742" y="24765"/>
                    <a:pt x="242077" y="35909"/>
                  </a:cubicBezTo>
                  <a:lnTo>
                    <a:pt x="219789" y="71819"/>
                  </a:lnTo>
                  <a:cubicBezTo>
                    <a:pt x="188007" y="51594"/>
                    <a:pt x="157257" y="41481"/>
                    <a:pt x="127539" y="41481"/>
                  </a:cubicBezTo>
                  <a:cubicBezTo>
                    <a:pt x="108553" y="41481"/>
                    <a:pt x="92868" y="45609"/>
                    <a:pt x="80486" y="53864"/>
                  </a:cubicBezTo>
                  <a:cubicBezTo>
                    <a:pt x="68103" y="62119"/>
                    <a:pt x="61912" y="73676"/>
                    <a:pt x="61912" y="88535"/>
                  </a:cubicBezTo>
                  <a:cubicBezTo>
                    <a:pt x="61912" y="97615"/>
                    <a:pt x="64594" y="105045"/>
                    <a:pt x="69960" y="110823"/>
                  </a:cubicBezTo>
                  <a:cubicBezTo>
                    <a:pt x="75326" y="116602"/>
                    <a:pt x="83375" y="121761"/>
                    <a:pt x="94107" y="126302"/>
                  </a:cubicBezTo>
                  <a:cubicBezTo>
                    <a:pt x="104838" y="130842"/>
                    <a:pt x="121761" y="136827"/>
                    <a:pt x="144875" y="144256"/>
                  </a:cubicBezTo>
                  <a:cubicBezTo>
                    <a:pt x="167576" y="151273"/>
                    <a:pt x="185943" y="158083"/>
                    <a:pt x="199977" y="164687"/>
                  </a:cubicBezTo>
                  <a:cubicBezTo>
                    <a:pt x="214010" y="171291"/>
                    <a:pt x="225774" y="180475"/>
                    <a:pt x="235267" y="192238"/>
                  </a:cubicBezTo>
                  <a:cubicBezTo>
                    <a:pt x="244760" y="204002"/>
                    <a:pt x="249506" y="219377"/>
                    <a:pt x="249506" y="238363"/>
                  </a:cubicBezTo>
                  <a:cubicBezTo>
                    <a:pt x="249506" y="267256"/>
                    <a:pt x="238466" y="290576"/>
                    <a:pt x="216383" y="308324"/>
                  </a:cubicBezTo>
                  <a:cubicBezTo>
                    <a:pt x="194301" y="326073"/>
                    <a:pt x="166338" y="334947"/>
                    <a:pt x="132492" y="334947"/>
                  </a:cubicBezTo>
                  <a:cubicBezTo>
                    <a:pt x="109791" y="334947"/>
                    <a:pt x="86780" y="330819"/>
                    <a:pt x="63460" y="322564"/>
                  </a:cubicBezTo>
                  <a:cubicBezTo>
                    <a:pt x="40139" y="314309"/>
                    <a:pt x="18986" y="302546"/>
                    <a:pt x="0" y="287274"/>
                  </a:cubicBezTo>
                  <a:lnTo>
                    <a:pt x="24145" y="253222"/>
                  </a:lnTo>
                  <a:cubicBezTo>
                    <a:pt x="60880" y="280051"/>
                    <a:pt x="96995" y="293465"/>
                    <a:pt x="132492" y="293465"/>
                  </a:cubicBezTo>
                  <a:cubicBezTo>
                    <a:pt x="153543" y="293465"/>
                    <a:pt x="170568" y="288925"/>
                    <a:pt x="183570" y="279845"/>
                  </a:cubicBezTo>
                  <a:cubicBezTo>
                    <a:pt x="196572" y="270764"/>
                    <a:pt x="203073" y="258588"/>
                    <a:pt x="203073" y="243316"/>
                  </a:cubicBezTo>
                  <a:cubicBezTo>
                    <a:pt x="203073" y="232585"/>
                    <a:pt x="199564" y="223607"/>
                    <a:pt x="192547" y="216384"/>
                  </a:cubicBezTo>
                  <a:cubicBezTo>
                    <a:pt x="185531" y="209161"/>
                    <a:pt x="176760" y="203486"/>
                    <a:pt x="166235" y="199358"/>
                  </a:cubicBezTo>
                  <a:cubicBezTo>
                    <a:pt x="155709" y="195231"/>
                    <a:pt x="141160" y="190484"/>
                    <a:pt x="122586" y="185118"/>
                  </a:cubicBezTo>
                  <a:cubicBezTo>
                    <a:pt x="83375" y="173974"/>
                    <a:pt x="55721" y="161695"/>
                    <a:pt x="39624" y="148280"/>
                  </a:cubicBezTo>
                  <a:cubicBezTo>
                    <a:pt x="23526" y="134866"/>
                    <a:pt x="15478" y="116808"/>
                    <a:pt x="15478" y="94107"/>
                  </a:cubicBezTo>
                  <a:cubicBezTo>
                    <a:pt x="15478" y="65627"/>
                    <a:pt x="26003" y="42823"/>
                    <a:pt x="47053" y="25694"/>
                  </a:cubicBezTo>
                  <a:cubicBezTo>
                    <a:pt x="68103" y="8565"/>
                    <a:pt x="94932" y="0"/>
                    <a:pt x="12753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sp>
          <p:nvSpPr>
            <p:cNvPr id="101" name="TextBox 100">
              <a:extLst>
                <a:ext uri="{FF2B5EF4-FFF2-40B4-BE49-F238E27FC236}">
                  <a16:creationId xmlns:a16="http://schemas.microsoft.com/office/drawing/2014/main" id="{EAD02CAE-EA62-46F9-AF21-428066FCE7DE}"/>
                </a:ext>
              </a:extLst>
            </p:cNvPr>
            <p:cNvSpPr txBox="1">
              <a:spLocks/>
            </p:cNvSpPr>
            <p:nvPr/>
          </p:nvSpPr>
          <p:spPr>
            <a:xfrm>
              <a:off x="5309703" y="2283347"/>
              <a:ext cx="46435" cy="320087"/>
            </a:xfrm>
            <a:custGeom>
              <a:avLst/>
              <a:gdLst/>
              <a:ahLst/>
              <a:cxnLst/>
              <a:rect l="l" t="t" r="r" b="b"/>
              <a:pathLst>
                <a:path w="46435" h="320087">
                  <a:moveTo>
                    <a:pt x="0" y="0"/>
                  </a:moveTo>
                  <a:lnTo>
                    <a:pt x="46435" y="0"/>
                  </a:lnTo>
                  <a:lnTo>
                    <a:pt x="46435" y="320087"/>
                  </a:lnTo>
                  <a:lnTo>
                    <a:pt x="0" y="320087"/>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4900" kern="1200">
                  <a:solidFill>
                    <a:schemeClr val="bg1"/>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36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32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28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28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endParaRPr lang="en-US" dirty="0"/>
            </a:p>
          </p:txBody>
        </p:sp>
      </p:grpSp>
    </p:spTree>
    <p:extLst>
      <p:ext uri="{BB962C8B-B14F-4D97-AF65-F5344CB8AC3E}">
        <p14:creationId xmlns:p14="http://schemas.microsoft.com/office/powerpoint/2010/main" val="14259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442F8FF-5DB1-44B3-AF2C-1A531EA36FEA}"/>
              </a:ext>
            </a:extLst>
          </p:cNvPr>
          <p:cNvGrpSpPr/>
          <p:nvPr userDrawn="1"/>
        </p:nvGrpSpPr>
        <p:grpSpPr bwMode="gray">
          <a:xfrm>
            <a:off x="0" y="0"/>
            <a:ext cx="12188826" cy="6858004"/>
            <a:chOff x="0" y="-4"/>
            <a:chExt cx="12188826" cy="6858004"/>
          </a:xfrm>
        </p:grpSpPr>
        <p:grpSp>
          <p:nvGrpSpPr>
            <p:cNvPr id="61" name="Group 60">
              <a:extLst>
                <a:ext uri="{FF2B5EF4-FFF2-40B4-BE49-F238E27FC236}">
                  <a16:creationId xmlns:a16="http://schemas.microsoft.com/office/drawing/2014/main" id="{E2F285D2-B641-461F-87F0-20A9C65B2EF7}"/>
                </a:ext>
              </a:extLst>
            </p:cNvPr>
            <p:cNvGrpSpPr/>
            <p:nvPr/>
          </p:nvGrpSpPr>
          <p:grpSpPr bwMode="gray">
            <a:xfrm>
              <a:off x="609441" y="1600198"/>
              <a:ext cx="10055941" cy="4580469"/>
              <a:chOff x="609441" y="1600198"/>
              <a:chExt cx="10055941" cy="4580469"/>
            </a:xfrm>
          </p:grpSpPr>
          <p:sp>
            <p:nvSpPr>
              <p:cNvPr id="110" name="Rectangle 109">
                <a:extLst>
                  <a:ext uri="{FF2B5EF4-FFF2-40B4-BE49-F238E27FC236}">
                    <a16:creationId xmlns:a16="http://schemas.microsoft.com/office/drawing/2014/main" id="{115EE1AC-AAA1-4CAF-886B-474B1A0C95C4}"/>
                  </a:ext>
                </a:extLst>
              </p:cNvPr>
              <p:cNvSpPr/>
              <p:nvPr/>
            </p:nvSpPr>
            <p:spPr bwMode="gray">
              <a:xfrm>
                <a:off x="609441" y="1600199"/>
                <a:ext cx="914203"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Rectangle 110">
                <a:extLst>
                  <a:ext uri="{FF2B5EF4-FFF2-40B4-BE49-F238E27FC236}">
                    <a16:creationId xmlns:a16="http://schemas.microsoft.com/office/drawing/2014/main" id="{7037B7F2-249C-4DB7-A4FF-AD7E08892A0F}"/>
                  </a:ext>
                </a:extLst>
              </p:cNvPr>
              <p:cNvSpPr/>
              <p:nvPr/>
            </p:nvSpPr>
            <p:spPr bwMode="gray">
              <a:xfrm>
                <a:off x="2436448" y="1600198"/>
                <a:ext cx="915282"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Rectangle 111">
                <a:extLst>
                  <a:ext uri="{FF2B5EF4-FFF2-40B4-BE49-F238E27FC236}">
                    <a16:creationId xmlns:a16="http://schemas.microsoft.com/office/drawing/2014/main" id="{6B02FE08-2379-4E6C-AE27-D7D2ECAB18B8}"/>
                  </a:ext>
                </a:extLst>
              </p:cNvPr>
              <p:cNvSpPr/>
              <p:nvPr/>
            </p:nvSpPr>
            <p:spPr bwMode="gray">
              <a:xfrm>
                <a:off x="4263453"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Rectangle 112">
                <a:extLst>
                  <a:ext uri="{FF2B5EF4-FFF2-40B4-BE49-F238E27FC236}">
                    <a16:creationId xmlns:a16="http://schemas.microsoft.com/office/drawing/2014/main" id="{D7C17E9A-3B70-4668-8EAE-9C7D73BACCA1}"/>
                  </a:ext>
                </a:extLst>
              </p:cNvPr>
              <p:cNvSpPr/>
              <p:nvPr/>
            </p:nvSpPr>
            <p:spPr bwMode="gray">
              <a:xfrm>
                <a:off x="6090459" y="1600198"/>
                <a:ext cx="920909"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4" name="Rectangle 113">
                <a:extLst>
                  <a:ext uri="{FF2B5EF4-FFF2-40B4-BE49-F238E27FC236}">
                    <a16:creationId xmlns:a16="http://schemas.microsoft.com/office/drawing/2014/main" id="{E02751E5-34AD-4357-BC67-2269F668FD57}"/>
                  </a:ext>
                </a:extLst>
              </p:cNvPr>
              <p:cNvSpPr/>
              <p:nvPr/>
            </p:nvSpPr>
            <p:spPr bwMode="gray">
              <a:xfrm>
                <a:off x="7921943" y="1600198"/>
                <a:ext cx="916431"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Rectangle 114">
                <a:extLst>
                  <a:ext uri="{FF2B5EF4-FFF2-40B4-BE49-F238E27FC236}">
                    <a16:creationId xmlns:a16="http://schemas.microsoft.com/office/drawing/2014/main" id="{452A85DA-B39F-40AB-B423-9F7CCB3D0D63}"/>
                  </a:ext>
                </a:extLst>
              </p:cNvPr>
              <p:cNvSpPr/>
              <p:nvPr/>
            </p:nvSpPr>
            <p:spPr bwMode="gray">
              <a:xfrm>
                <a:off x="9750028" y="1600198"/>
                <a:ext cx="915354" cy="458046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2" name="Group 61">
              <a:extLst>
                <a:ext uri="{FF2B5EF4-FFF2-40B4-BE49-F238E27FC236}">
                  <a16:creationId xmlns:a16="http://schemas.microsoft.com/office/drawing/2014/main" id="{C5C1459D-4F6E-4671-8566-3143311EA541}"/>
                </a:ext>
              </a:extLst>
            </p:cNvPr>
            <p:cNvGrpSpPr/>
            <p:nvPr userDrawn="1"/>
          </p:nvGrpSpPr>
          <p:grpSpPr bwMode="gray">
            <a:xfrm>
              <a:off x="0" y="-4"/>
              <a:ext cx="12188826" cy="6858004"/>
              <a:chOff x="0" y="-4"/>
              <a:chExt cx="12188826" cy="6858004"/>
            </a:xfrm>
          </p:grpSpPr>
          <p:grpSp>
            <p:nvGrpSpPr>
              <p:cNvPr id="63" name="Group 62">
                <a:extLst>
                  <a:ext uri="{FF2B5EF4-FFF2-40B4-BE49-F238E27FC236}">
                    <a16:creationId xmlns:a16="http://schemas.microsoft.com/office/drawing/2014/main" id="{015AFD00-19E3-4F92-9570-1F3E8AEC3EC4}"/>
                  </a:ext>
                </a:extLst>
              </p:cNvPr>
              <p:cNvGrpSpPr/>
              <p:nvPr>
                <p:custDataLst>
                  <p:tags r:id="rId1"/>
                </p:custDataLst>
              </p:nvPr>
            </p:nvGrpSpPr>
            <p:grpSpPr bwMode="gray">
              <a:xfrm>
                <a:off x="0" y="-4"/>
                <a:ext cx="12188826" cy="6858004"/>
                <a:chOff x="0" y="1"/>
                <a:chExt cx="12188826" cy="6858004"/>
              </a:xfrm>
            </p:grpSpPr>
            <p:grpSp>
              <p:nvGrpSpPr>
                <p:cNvPr id="65" name="Group 64">
                  <a:extLst>
                    <a:ext uri="{FF2B5EF4-FFF2-40B4-BE49-F238E27FC236}">
                      <a16:creationId xmlns:a16="http://schemas.microsoft.com/office/drawing/2014/main" id="{56B51E9A-9BC0-4A23-95C7-9E14C94FDF8A}"/>
                    </a:ext>
                  </a:extLst>
                </p:cNvPr>
                <p:cNvGrpSpPr/>
                <p:nvPr/>
              </p:nvGrpSpPr>
              <p:grpSpPr bwMode="gray">
                <a:xfrm>
                  <a:off x="609601" y="2684"/>
                  <a:ext cx="10962504" cy="6855315"/>
                  <a:chOff x="0" y="0"/>
                  <a:chExt cx="10962504" cy="6858000"/>
                </a:xfrm>
              </p:grpSpPr>
              <p:cxnSp>
                <p:nvCxnSpPr>
                  <p:cNvPr id="85" name="Straight Connector 84">
                    <a:extLst>
                      <a:ext uri="{FF2B5EF4-FFF2-40B4-BE49-F238E27FC236}">
                        <a16:creationId xmlns:a16="http://schemas.microsoft.com/office/drawing/2014/main" id="{5B6B4CFD-041A-4081-89A4-C2B194E6465E}"/>
                      </a:ext>
                    </a:extLst>
                  </p:cNvPr>
                  <p:cNvCxnSpPr/>
                  <p:nvPr/>
                </p:nvCxnSpPr>
                <p:spPr bwMode="gray">
                  <a:xfrm>
                    <a:off x="0"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3B978F-4215-434A-A0BE-E77776CE37B1}"/>
                      </a:ext>
                    </a:extLst>
                  </p:cNvPr>
                  <p:cNvCxnSpPr/>
                  <p:nvPr/>
                </p:nvCxnSpPr>
                <p:spPr bwMode="gray">
                  <a:xfrm>
                    <a:off x="91404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9EEB78C-3DA9-4AD7-BFB1-207EDE403F9D}"/>
                      </a:ext>
                    </a:extLst>
                  </p:cNvPr>
                  <p:cNvCxnSpPr/>
                  <p:nvPr/>
                </p:nvCxnSpPr>
                <p:spPr bwMode="gray">
                  <a:xfrm>
                    <a:off x="137106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062D7CE-4A4A-4C41-833F-B30B3E74AEAC}"/>
                      </a:ext>
                    </a:extLst>
                  </p:cNvPr>
                  <p:cNvCxnSpPr/>
                  <p:nvPr/>
                </p:nvCxnSpPr>
                <p:spPr bwMode="gray">
                  <a:xfrm>
                    <a:off x="182808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9C628EF-969E-4429-A992-9AD0AFECF81E}"/>
                      </a:ext>
                    </a:extLst>
                  </p:cNvPr>
                  <p:cNvCxnSpPr/>
                  <p:nvPr/>
                </p:nvCxnSpPr>
                <p:spPr bwMode="gray">
                  <a:xfrm>
                    <a:off x="228510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C7BD383-0D5C-4E3A-99F7-4DC5A51DF948}"/>
                      </a:ext>
                    </a:extLst>
                  </p:cNvPr>
                  <p:cNvCxnSpPr/>
                  <p:nvPr/>
                </p:nvCxnSpPr>
                <p:spPr bwMode="gray">
                  <a:xfrm>
                    <a:off x="274212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A2EE63-4F24-4A26-9268-D15D92D5B068}"/>
                      </a:ext>
                    </a:extLst>
                  </p:cNvPr>
                  <p:cNvCxnSpPr/>
                  <p:nvPr/>
                </p:nvCxnSpPr>
                <p:spPr bwMode="gray">
                  <a:xfrm>
                    <a:off x="319914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64BB08D-864A-44D4-88F6-679DBAE518B7}"/>
                      </a:ext>
                    </a:extLst>
                  </p:cNvPr>
                  <p:cNvCxnSpPr/>
                  <p:nvPr/>
                </p:nvCxnSpPr>
                <p:spPr bwMode="gray">
                  <a:xfrm>
                    <a:off x="365617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FA3F8A1-60DA-47E1-92DD-967475B2DF58}"/>
                      </a:ext>
                    </a:extLst>
                  </p:cNvPr>
                  <p:cNvCxnSpPr/>
                  <p:nvPr/>
                </p:nvCxnSpPr>
                <p:spPr bwMode="gray">
                  <a:xfrm>
                    <a:off x="411319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CF40D-CC60-45F8-B236-F9FAC1F3E8CF}"/>
                      </a:ext>
                    </a:extLst>
                  </p:cNvPr>
                  <p:cNvCxnSpPr/>
                  <p:nvPr/>
                </p:nvCxnSpPr>
                <p:spPr bwMode="gray">
                  <a:xfrm>
                    <a:off x="457021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23BAEC6-A3C2-4892-9093-BD8EA8A7E0F6}"/>
                      </a:ext>
                    </a:extLst>
                  </p:cNvPr>
                  <p:cNvCxnSpPr/>
                  <p:nvPr/>
                </p:nvCxnSpPr>
                <p:spPr bwMode="gray">
                  <a:xfrm>
                    <a:off x="5027235"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4E16FB9-EDCA-4CA6-9212-0AEBFCE175D7}"/>
                      </a:ext>
                    </a:extLst>
                  </p:cNvPr>
                  <p:cNvCxnSpPr/>
                  <p:nvPr/>
                </p:nvCxnSpPr>
                <p:spPr bwMode="gray">
                  <a:xfrm>
                    <a:off x="548425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3AE637F-804F-4244-9AA9-FF4A629A143C}"/>
                      </a:ext>
                    </a:extLst>
                  </p:cNvPr>
                  <p:cNvCxnSpPr/>
                  <p:nvPr/>
                </p:nvCxnSpPr>
                <p:spPr bwMode="gray">
                  <a:xfrm>
                    <a:off x="594127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FB8414-3949-428A-B700-7C38A44425B2}"/>
                      </a:ext>
                    </a:extLst>
                  </p:cNvPr>
                  <p:cNvCxnSpPr/>
                  <p:nvPr/>
                </p:nvCxnSpPr>
                <p:spPr bwMode="gray">
                  <a:xfrm>
                    <a:off x="6398299"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A61D1AB-B7D2-4169-B38F-56371D50E1DA}"/>
                      </a:ext>
                    </a:extLst>
                  </p:cNvPr>
                  <p:cNvCxnSpPr/>
                  <p:nvPr/>
                </p:nvCxnSpPr>
                <p:spPr bwMode="gray">
                  <a:xfrm>
                    <a:off x="685532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00C4593-A442-4B6C-8E9D-80BFEB1746D6}"/>
                      </a:ext>
                    </a:extLst>
                  </p:cNvPr>
                  <p:cNvCxnSpPr/>
                  <p:nvPr/>
                </p:nvCxnSpPr>
                <p:spPr bwMode="gray">
                  <a:xfrm>
                    <a:off x="7312342"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B5E413-FAFF-430F-B105-4D122D50AEE1}"/>
                      </a:ext>
                    </a:extLst>
                  </p:cNvPr>
                  <p:cNvCxnSpPr/>
                  <p:nvPr/>
                </p:nvCxnSpPr>
                <p:spPr bwMode="gray">
                  <a:xfrm>
                    <a:off x="7769363"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845328-662D-4D12-A209-6A0B1E78DF14}"/>
                      </a:ext>
                    </a:extLst>
                  </p:cNvPr>
                  <p:cNvCxnSpPr/>
                  <p:nvPr/>
                </p:nvCxnSpPr>
                <p:spPr bwMode="gray">
                  <a:xfrm>
                    <a:off x="8226384"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AC19B5D-D919-4A48-953C-03994329E19B}"/>
                      </a:ext>
                    </a:extLst>
                  </p:cNvPr>
                  <p:cNvCxnSpPr/>
                  <p:nvPr/>
                </p:nvCxnSpPr>
                <p:spPr bwMode="gray">
                  <a:xfrm>
                    <a:off x="9140427"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C81C8DC-CB2F-445A-8F7B-5A864393B553}"/>
                      </a:ext>
                    </a:extLst>
                  </p:cNvPr>
                  <p:cNvCxnSpPr/>
                  <p:nvPr/>
                </p:nvCxnSpPr>
                <p:spPr bwMode="gray">
                  <a:xfrm>
                    <a:off x="8683406"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CD9F68-6C35-4B43-B8E1-1ABF75D8D588}"/>
                      </a:ext>
                    </a:extLst>
                  </p:cNvPr>
                  <p:cNvCxnSpPr/>
                  <p:nvPr/>
                </p:nvCxnSpPr>
                <p:spPr bwMode="gray">
                  <a:xfrm>
                    <a:off x="9597448"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BCE95B-721C-44A5-8B94-8F0E42FF53FE}"/>
                      </a:ext>
                    </a:extLst>
                  </p:cNvPr>
                  <p:cNvCxnSpPr/>
                  <p:nvPr/>
                </p:nvCxnSpPr>
                <p:spPr bwMode="gray">
                  <a:xfrm>
                    <a:off x="10054470"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B934F61-1ED7-4209-A1E3-04C68085B10E}"/>
                      </a:ext>
                    </a:extLst>
                  </p:cNvPr>
                  <p:cNvCxnSpPr/>
                  <p:nvPr/>
                </p:nvCxnSpPr>
                <p:spPr bwMode="gray">
                  <a:xfrm>
                    <a:off x="1051149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636E46-095E-439D-B78B-EBC72DB23290}"/>
                      </a:ext>
                    </a:extLst>
                  </p:cNvPr>
                  <p:cNvCxnSpPr/>
                  <p:nvPr/>
                </p:nvCxnSpPr>
                <p:spPr bwMode="gray">
                  <a:xfrm>
                    <a:off x="457021" y="0"/>
                    <a:ext cx="0" cy="685800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1497272-E949-488B-B9F6-FD10BA6526BF}"/>
                      </a:ext>
                    </a:extLst>
                  </p:cNvPr>
                  <p:cNvCxnSpPr/>
                  <p:nvPr/>
                </p:nvCxnSpPr>
                <p:spPr bwMode="gray">
                  <a:xfrm>
                    <a:off x="10962504" y="0"/>
                    <a:ext cx="0" cy="6858000"/>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B645DFBA-090A-4E89-BFE2-570C1D04D7A5}"/>
                    </a:ext>
                  </a:extLst>
                </p:cNvPr>
                <p:cNvGrpSpPr/>
                <p:nvPr/>
              </p:nvGrpSpPr>
              <p:grpSpPr bwMode="gray">
                <a:xfrm>
                  <a:off x="0" y="1"/>
                  <a:ext cx="12188826" cy="6858004"/>
                  <a:chOff x="0" y="1"/>
                  <a:chExt cx="12188826" cy="6858004"/>
                </a:xfrm>
              </p:grpSpPr>
              <p:cxnSp>
                <p:nvCxnSpPr>
                  <p:cNvPr id="67" name="Straight Connector 66">
                    <a:extLst>
                      <a:ext uri="{FF2B5EF4-FFF2-40B4-BE49-F238E27FC236}">
                        <a16:creationId xmlns:a16="http://schemas.microsoft.com/office/drawing/2014/main" id="{E34689D4-9BAE-40BF-B953-E1A0CA4F5C15}"/>
                      </a:ext>
                    </a:extLst>
                  </p:cNvPr>
                  <p:cNvCxnSpPr/>
                  <p:nvPr/>
                </p:nvCxnSpPr>
                <p:spPr bwMode="gray">
                  <a:xfrm rot="5400000">
                    <a:off x="6094413" y="-609441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4A3364-6F4C-4749-A110-B336801330E0}"/>
                      </a:ext>
                    </a:extLst>
                  </p:cNvPr>
                  <p:cNvCxnSpPr/>
                  <p:nvPr/>
                </p:nvCxnSpPr>
                <p:spPr bwMode="gray">
                  <a:xfrm rot="5400000">
                    <a:off x="6094413" y="-56372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0EC6B6-039D-4549-B1B1-8FF8A3FC2F66}"/>
                      </a:ext>
                    </a:extLst>
                  </p:cNvPr>
                  <p:cNvCxnSpPr/>
                  <p:nvPr/>
                </p:nvCxnSpPr>
                <p:spPr bwMode="gray">
                  <a:xfrm rot="5400000">
                    <a:off x="6094413" y="-5180011"/>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5F4FAC-9412-45E9-99EC-FDC351D60453}"/>
                      </a:ext>
                    </a:extLst>
                  </p:cNvPr>
                  <p:cNvCxnSpPr/>
                  <p:nvPr/>
                </p:nvCxnSpPr>
                <p:spPr bwMode="gray">
                  <a:xfrm rot="5400000">
                    <a:off x="6094413" y="-31202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0C0A33-67B3-48C9-9B83-C39DFDEF5E0A}"/>
                      </a:ext>
                    </a:extLst>
                  </p:cNvPr>
                  <p:cNvCxnSpPr/>
                  <p:nvPr/>
                </p:nvCxnSpPr>
                <p:spPr bwMode="gray">
                  <a:xfrm rot="5400000">
                    <a:off x="6094413" y="-26630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7FF284-D960-4A05-8053-9886608C6599}"/>
                      </a:ext>
                    </a:extLst>
                  </p:cNvPr>
                  <p:cNvCxnSpPr/>
                  <p:nvPr/>
                </p:nvCxnSpPr>
                <p:spPr bwMode="gray">
                  <a:xfrm rot="5400000">
                    <a:off x="6094413" y="-22058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A61019-342C-4EDD-97C6-EDA59774644E}"/>
                      </a:ext>
                    </a:extLst>
                  </p:cNvPr>
                  <p:cNvCxnSpPr/>
                  <p:nvPr/>
                </p:nvCxnSpPr>
                <p:spPr bwMode="gray">
                  <a:xfrm rot="5400000">
                    <a:off x="6094413" y="-1748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34785CB-17D0-49DD-8DC9-3C93626DC776}"/>
                      </a:ext>
                    </a:extLst>
                  </p:cNvPr>
                  <p:cNvCxnSpPr/>
                  <p:nvPr/>
                </p:nvCxnSpPr>
                <p:spPr bwMode="gray">
                  <a:xfrm rot="5400000">
                    <a:off x="6094413" y="-12914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25DB222-E3A0-48A3-BBD5-FD2616577D2D}"/>
                      </a:ext>
                    </a:extLst>
                  </p:cNvPr>
                  <p:cNvCxnSpPr/>
                  <p:nvPr/>
                </p:nvCxnSpPr>
                <p:spPr bwMode="gray">
                  <a:xfrm rot="5400000">
                    <a:off x="6094413" y="-834237"/>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433E4E5-A945-4652-B574-37C6580344B0}"/>
                      </a:ext>
                    </a:extLst>
                  </p:cNvPr>
                  <p:cNvCxnSpPr>
                    <a:cxnSpLocks/>
                  </p:cNvCxnSpPr>
                  <p:nvPr/>
                </p:nvCxnSpPr>
                <p:spPr bwMode="gray">
                  <a:xfrm flipH="1">
                    <a:off x="1" y="5717376"/>
                    <a:ext cx="12188825" cy="0"/>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2A597B-2B35-4BD4-B07E-D8CEF25A597D}"/>
                      </a:ext>
                    </a:extLst>
                  </p:cNvPr>
                  <p:cNvCxnSpPr/>
                  <p:nvPr/>
                </p:nvCxnSpPr>
                <p:spPr bwMode="gray">
                  <a:xfrm rot="5400000">
                    <a:off x="6094413" y="763592"/>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51C336-9D65-42C9-A33F-6971E6322E46}"/>
                      </a:ext>
                    </a:extLst>
                  </p:cNvPr>
                  <p:cNvCxnSpPr/>
                  <p:nvPr/>
                </p:nvCxnSpPr>
                <p:spPr bwMode="gray">
                  <a:xfrm rot="5400000">
                    <a:off x="6094413" y="-5637212"/>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AD9518-36D4-43F7-839D-D8FE389DF1F1}"/>
                      </a:ext>
                    </a:extLst>
                  </p:cNvPr>
                  <p:cNvCxnSpPr/>
                  <p:nvPr/>
                </p:nvCxnSpPr>
                <p:spPr bwMode="gray">
                  <a:xfrm rot="5400000">
                    <a:off x="6094413" y="-49514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75B3F-2A8B-4175-B6A5-D60652B87ED0}"/>
                      </a:ext>
                    </a:extLst>
                  </p:cNvPr>
                  <p:cNvCxnSpPr/>
                  <p:nvPr/>
                </p:nvCxnSpPr>
                <p:spPr bwMode="gray">
                  <a:xfrm rot="5400000">
                    <a:off x="6094413" y="86257"/>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CC90FC-8476-4A2A-8DF1-ECAB053A24FD}"/>
                      </a:ext>
                    </a:extLst>
                  </p:cNvPr>
                  <p:cNvCxnSpPr/>
                  <p:nvPr/>
                </p:nvCxnSpPr>
                <p:spPr bwMode="gray">
                  <a:xfrm rot="5400000">
                    <a:off x="6094413" y="30638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FB03C8E-4661-465A-B25F-147D497525A0}"/>
                      </a:ext>
                    </a:extLst>
                  </p:cNvPr>
                  <p:cNvCxnSpPr/>
                  <p:nvPr/>
                </p:nvCxnSpPr>
                <p:spPr bwMode="gray">
                  <a:xfrm rot="5400000">
                    <a:off x="6094413" y="-40346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C8E030-5491-4C40-9E10-B197BD5CD587}"/>
                      </a:ext>
                    </a:extLst>
                  </p:cNvPr>
                  <p:cNvCxnSpPr/>
                  <p:nvPr/>
                </p:nvCxnSpPr>
                <p:spPr bwMode="gray">
                  <a:xfrm rot="5400000">
                    <a:off x="6094413" y="-3577438"/>
                    <a:ext cx="0" cy="12188826"/>
                  </a:xfrm>
                  <a:prstGeom prst="line">
                    <a:avLst/>
                  </a:prstGeom>
                  <a:ln w="3175">
                    <a:solidFill>
                      <a:schemeClr val="accent1">
                        <a:lumMod val="40000"/>
                        <a:lumOff val="6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EBA261-0409-41DC-98E2-4BF8173333E9}"/>
                      </a:ext>
                    </a:extLst>
                  </p:cNvPr>
                  <p:cNvCxnSpPr>
                    <a:cxnSpLocks/>
                  </p:cNvCxnSpPr>
                  <p:nvPr/>
                </p:nvCxnSpPr>
                <p:spPr bwMode="gray">
                  <a:xfrm rot="5400000">
                    <a:off x="6094413" y="-4494211"/>
                    <a:ext cx="0" cy="12188826"/>
                  </a:xfrm>
                  <a:prstGeom prst="line">
                    <a:avLst/>
                  </a:prstGeom>
                  <a:ln w="3175">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64" name="TextBox 63">
                <a:extLst>
                  <a:ext uri="{FF2B5EF4-FFF2-40B4-BE49-F238E27FC236}">
                    <a16:creationId xmlns:a16="http://schemas.microsoft.com/office/drawing/2014/main" id="{B119DAC7-36FB-491E-A6EB-B78E57CAECBF}"/>
                  </a:ext>
                </a:extLst>
              </p:cNvPr>
              <p:cNvSpPr txBox="1"/>
              <p:nvPr userDrawn="1"/>
            </p:nvSpPr>
            <p:spPr bwMode="gray">
              <a:xfrm>
                <a:off x="592866" y="5723466"/>
                <a:ext cx="7329077" cy="474133"/>
              </a:xfrm>
              <a:prstGeom prst="rect">
                <a:avLst/>
              </a:prstGeom>
              <a:noFill/>
            </p:spPr>
            <p:txBody>
              <a:bodyPr wrap="square" lIns="0" tIns="0" rIns="0" bIns="0" rtlCol="0" anchor="b">
                <a:noAutofit/>
              </a:bodyPr>
              <a:lstStyle/>
              <a:p>
                <a:pPr>
                  <a:lnSpc>
                    <a:spcPct val="90000"/>
                  </a:lnSpc>
                </a:pPr>
                <a:r>
                  <a:rPr lang="en-US" sz="700" dirty="0"/>
                  <a:t>Footnote: Lorem ipsum dolor sit amet, consectetur adipiscing elit. Maecenas dui magna, sagittis at feugiat eget, viverra eu libero. Vestibulum a justo mi. Etiam blandit tempus odio. Fusce orci lectus, tincidunt eget hendrerit quis, blandit non</a:t>
                </a:r>
              </a:p>
            </p:txBody>
          </p:sp>
        </p:grpSp>
      </p:grpSp>
    </p:spTree>
    <p:extLst>
      <p:ext uri="{BB962C8B-B14F-4D97-AF65-F5344CB8AC3E}">
        <p14:creationId xmlns:p14="http://schemas.microsoft.com/office/powerpoint/2010/main" val="316058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O NOT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535B2D-9361-4E88-8BBD-C6E1EB066B37}"/>
              </a:ext>
            </a:extLst>
          </p:cNvPr>
          <p:cNvSpPr/>
          <p:nvPr userDrawn="1"/>
        </p:nvSpPr>
        <p:spPr>
          <a:xfrm>
            <a:off x="0" y="0"/>
            <a:ext cx="12188825" cy="6858000"/>
          </a:xfrm>
          <a:prstGeom prst="rect">
            <a:avLst/>
          </a:prstGeom>
          <a:solidFill>
            <a:srgbClr val="F8981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accent2"/>
              </a:solidFill>
            </a:endParaRPr>
          </a:p>
        </p:txBody>
      </p:sp>
      <p:sp>
        <p:nvSpPr>
          <p:cNvPr id="6" name="TextBox 5">
            <a:extLst>
              <a:ext uri="{FF2B5EF4-FFF2-40B4-BE49-F238E27FC236}">
                <a16:creationId xmlns:a16="http://schemas.microsoft.com/office/drawing/2014/main" id="{D5AED08D-D489-4C23-BFE9-9C4A6A94C4DA}"/>
              </a:ext>
            </a:extLst>
          </p:cNvPr>
          <p:cNvSpPr txBox="1"/>
          <p:nvPr userDrawn="1"/>
        </p:nvSpPr>
        <p:spPr>
          <a:xfrm>
            <a:off x="606392" y="721895"/>
            <a:ext cx="10876547" cy="4880008"/>
          </a:xfrm>
          <a:prstGeom prst="rect">
            <a:avLst/>
          </a:prstGeom>
          <a:noFill/>
        </p:spPr>
        <p:txBody>
          <a:bodyPr wrap="square" lIns="0" tIns="0" rIns="0" bIns="0" rtlCol="0" anchor="ctr">
            <a:noAutofit/>
          </a:bodyPr>
          <a:lstStyle/>
          <a:p>
            <a:pPr algn="ctr">
              <a:lnSpc>
                <a:spcPct val="90000"/>
              </a:lnSpc>
            </a:pPr>
            <a:r>
              <a:rPr lang="en-US" sz="5400" spc="300" dirty="0">
                <a:solidFill>
                  <a:schemeClr val="bg1"/>
                </a:solidFill>
              </a:rPr>
              <a:t>DO NOT USE </a:t>
            </a:r>
          </a:p>
          <a:p>
            <a:pPr algn="ctr">
              <a:lnSpc>
                <a:spcPct val="90000"/>
              </a:lnSpc>
            </a:pPr>
            <a:endParaRPr lang="en-US" sz="5400" spc="300" dirty="0">
              <a:solidFill>
                <a:schemeClr val="bg1"/>
              </a:solidFill>
            </a:endParaRPr>
          </a:p>
          <a:p>
            <a:pPr algn="ctr">
              <a:lnSpc>
                <a:spcPct val="90000"/>
              </a:lnSpc>
            </a:pPr>
            <a:r>
              <a:rPr lang="en-US" sz="5400" spc="300" dirty="0">
                <a:solidFill>
                  <a:schemeClr val="bg1"/>
                </a:solidFill>
              </a:rPr>
              <a:t>ALL LAYOUTS PAST THIS ARE NOT PART OF THIS TEMPLATE</a:t>
            </a:r>
          </a:p>
        </p:txBody>
      </p:sp>
    </p:spTree>
    <p:extLst>
      <p:ext uri="{BB962C8B-B14F-4D97-AF65-F5344CB8AC3E}">
        <p14:creationId xmlns:p14="http://schemas.microsoft.com/office/powerpoint/2010/main" val="22440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ubtitle">
  <p:cSld name="1_Title and Subtitle">
    <p:spTree>
      <p:nvGrpSpPr>
        <p:cNvPr id="1" name="Shape 23"/>
        <p:cNvGrpSpPr/>
        <p:nvPr/>
      </p:nvGrpSpPr>
      <p:grpSpPr>
        <a:xfrm>
          <a:off x="0" y="0"/>
          <a:ext cx="0" cy="0"/>
          <a:chOff x="0" y="0"/>
          <a:chExt cx="0" cy="0"/>
        </a:xfrm>
      </p:grpSpPr>
      <p:sp>
        <p:nvSpPr>
          <p:cNvPr id="24" name="Google Shape;24;p2"/>
          <p:cNvSpPr txBox="1"/>
          <p:nvPr/>
        </p:nvSpPr>
        <p:spPr>
          <a:xfrm>
            <a:off x="11490941" y="6388101"/>
            <a:ext cx="437990" cy="3651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800"/>
              <a:buFont typeface="Arial"/>
              <a:buNone/>
            </a:pPr>
            <a:fld id="{00000000-1234-1234-1234-123412341234}" type="slidenum">
              <a:rPr lang="en-US" sz="800" b="0" i="0" u="none" strike="noStrike" cap="none">
                <a:solidFill>
                  <a:schemeClr val="dk1"/>
                </a:solidFill>
                <a:latin typeface="Metropolis" pitchFamily="2" charset="77"/>
                <a:ea typeface="Arial"/>
                <a:cs typeface="Arial"/>
                <a:sym typeface="Arial"/>
              </a:rPr>
              <a:pPr marL="0" marR="0" lvl="0" indent="0" algn="r" rtl="0">
                <a:lnSpc>
                  <a:spcPct val="90000"/>
                </a:lnSpc>
                <a:spcBef>
                  <a:spcPts val="0"/>
                </a:spcBef>
                <a:spcAft>
                  <a:spcPts val="0"/>
                </a:spcAft>
                <a:buClr>
                  <a:schemeClr val="dk1"/>
                </a:buClr>
                <a:buSzPts val="800"/>
                <a:buFont typeface="Arial"/>
                <a:buNone/>
              </a:pPr>
              <a:t>‹#›</a:t>
            </a:fld>
            <a:endParaRPr sz="1799" b="0" i="0" u="none" strike="noStrike" cap="none">
              <a:solidFill>
                <a:schemeClr val="dk1"/>
              </a:solidFill>
              <a:latin typeface="Metropolis" pitchFamily="2" charset="77"/>
              <a:ea typeface="Arial"/>
              <a:cs typeface="Arial"/>
              <a:sym typeface="Arial"/>
            </a:endParaRPr>
          </a:p>
        </p:txBody>
      </p:sp>
      <p:sp>
        <p:nvSpPr>
          <p:cNvPr id="26" name="Google Shape;26;p2"/>
          <p:cNvSpPr txBox="1">
            <a:spLocks noGrp="1"/>
          </p:cNvSpPr>
          <p:nvPr>
            <p:ph type="title"/>
          </p:nvPr>
        </p:nvSpPr>
        <p:spPr>
          <a:xfrm>
            <a:off x="579809" y="412751"/>
            <a:ext cx="11001004" cy="381000"/>
          </a:xfrm>
          <a:prstGeom prst="rect">
            <a:avLst/>
          </a:prstGeom>
          <a:noFill/>
          <a:ln>
            <a:noFill/>
          </a:ln>
        </p:spPr>
        <p:txBody>
          <a:bodyPr spcFirstLastPara="1" wrap="square" lIns="0" tIns="0" rIns="0" bIns="0" anchor="b" anchorCtr="0"/>
          <a:lstStyle>
            <a:lvl1pPr lvl="0" algn="l">
              <a:lnSpc>
                <a:spcPct val="90000"/>
              </a:lnSpc>
              <a:spcBef>
                <a:spcPts val="0"/>
              </a:spcBef>
              <a:spcAft>
                <a:spcPts val="0"/>
              </a:spcAft>
              <a:buClr>
                <a:schemeClr val="accent2"/>
              </a:buClr>
              <a:buSzPts val="1800"/>
              <a:buNone/>
              <a:defRPr b="0" i="0">
                <a:latin typeface="Metropolis" pitchFamily="2" charset="77"/>
                <a:ea typeface="Metropolis" pitchFamily="2" charset="77"/>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592867" y="811831"/>
            <a:ext cx="10962687" cy="247743"/>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SzPts val="1800"/>
              <a:buNone/>
              <a:defRPr sz="1999" b="0" i="0">
                <a:solidFill>
                  <a:schemeClr val="accent4"/>
                </a:solidFill>
                <a:latin typeface="Metropolis" pitchFamily="2" charset="77"/>
                <a:ea typeface="Metropolis" pitchFamily="2" charset="77"/>
                <a:cs typeface="Arial"/>
                <a:sym typeface="Arial"/>
              </a:defRPr>
            </a:lvl1pPr>
            <a:lvl2pPr lvl="1" algn="ctr">
              <a:lnSpc>
                <a:spcPct val="90000"/>
              </a:lnSpc>
              <a:spcBef>
                <a:spcPts val="1799"/>
              </a:spcBef>
              <a:spcAft>
                <a:spcPts val="0"/>
              </a:spcAft>
              <a:buSzPts val="1800"/>
              <a:buNone/>
              <a:defRPr sz="1999"/>
            </a:lvl2pPr>
            <a:lvl3pPr lvl="2" algn="ctr">
              <a:lnSpc>
                <a:spcPct val="90000"/>
              </a:lnSpc>
              <a:spcBef>
                <a:spcPts val="1000"/>
              </a:spcBef>
              <a:spcAft>
                <a:spcPts val="0"/>
              </a:spcAft>
              <a:buSzPts val="1620"/>
              <a:buNone/>
              <a:defRPr sz="1799"/>
            </a:lvl3pPr>
            <a:lvl4pPr lvl="3" algn="ctr">
              <a:lnSpc>
                <a:spcPct val="90000"/>
              </a:lnSpc>
              <a:spcBef>
                <a:spcPts val="1200"/>
              </a:spcBef>
              <a:spcAft>
                <a:spcPts val="0"/>
              </a:spcAft>
              <a:buSzPts val="1440"/>
              <a:buNone/>
              <a:defRPr sz="1600"/>
            </a:lvl4pPr>
            <a:lvl5pPr lvl="4" algn="ctr">
              <a:lnSpc>
                <a:spcPct val="90000"/>
              </a:lnSpc>
              <a:spcBef>
                <a:spcPts val="1000"/>
              </a:spcBef>
              <a:spcAft>
                <a:spcPts val="0"/>
              </a:spcAft>
              <a:buSzPts val="1440"/>
              <a:buNone/>
              <a:defRPr sz="1600"/>
            </a:lvl5pPr>
            <a:lvl6pPr lvl="5" algn="ctr">
              <a:lnSpc>
                <a:spcPct val="90000"/>
              </a:lnSpc>
              <a:spcBef>
                <a:spcPts val="600"/>
              </a:spcBef>
              <a:spcAft>
                <a:spcPts val="0"/>
              </a:spcAft>
              <a:buSzPts val="1440"/>
              <a:buNone/>
              <a:defRPr sz="1600"/>
            </a:lvl6pPr>
            <a:lvl7pPr lvl="6" algn="ctr">
              <a:lnSpc>
                <a:spcPct val="90000"/>
              </a:lnSpc>
              <a:spcBef>
                <a:spcPts val="600"/>
              </a:spcBef>
              <a:spcAft>
                <a:spcPts val="0"/>
              </a:spcAft>
              <a:buSzPts val="1440"/>
              <a:buNone/>
              <a:defRPr sz="1600"/>
            </a:lvl7pPr>
            <a:lvl8pPr lvl="7" algn="ctr">
              <a:lnSpc>
                <a:spcPct val="90000"/>
              </a:lnSpc>
              <a:spcBef>
                <a:spcPts val="600"/>
              </a:spcBef>
              <a:spcAft>
                <a:spcPts val="0"/>
              </a:spcAft>
              <a:buSzPts val="1440"/>
              <a:buNone/>
              <a:defRPr sz="1600"/>
            </a:lvl8pPr>
            <a:lvl9pPr lvl="8" algn="ctr">
              <a:lnSpc>
                <a:spcPct val="90000"/>
              </a:lnSpc>
              <a:spcBef>
                <a:spcPts val="600"/>
              </a:spcBef>
              <a:spcAft>
                <a:spcPts val="0"/>
              </a:spcAft>
              <a:buSzPts val="1440"/>
              <a:buNone/>
              <a:defRPr sz="1600"/>
            </a:lvl9pPr>
          </a:lstStyle>
          <a:p>
            <a:endParaRPr/>
          </a:p>
        </p:txBody>
      </p:sp>
    </p:spTree>
    <p:extLst>
      <p:ext uri="{BB962C8B-B14F-4D97-AF65-F5344CB8AC3E}">
        <p14:creationId xmlns:p14="http://schemas.microsoft.com/office/powerpoint/2010/main" val="15986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70788"/>
            <a:ext cx="6408402" cy="70088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7491" y="-1003602"/>
            <a:ext cx="3505682" cy="1067314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chemeClr val="accent4"/>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94000">
                <a:schemeClr val="bg1"/>
              </a:gs>
              <a:gs pos="16000">
                <a:schemeClr val="accent4"/>
              </a:gs>
              <a:gs pos="76000">
                <a:schemeClr val="bg1">
                  <a:alpha val="91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22928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AD99-BA16-E542-A0B1-EDC7A2FAE02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ACF9AA70-F847-F34C-BF71-ECBC8F88C674}"/>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EDA012-A0A9-304D-B8EC-B21CB21CC240}"/>
              </a:ext>
            </a:extLst>
          </p:cNvPr>
          <p:cNvSpPr>
            <a:spLocks noGrp="1"/>
          </p:cNvSpPr>
          <p:nvPr>
            <p:ph type="dt" sz="half" idx="10"/>
          </p:nvPr>
        </p:nvSpPr>
        <p:spPr/>
        <p:txBody>
          <a:bodyPr/>
          <a:lstStyle/>
          <a:p>
            <a:fld id="{3B53B5D7-1BA3-8248-9BBD-A36BB332107F}" type="datetimeFigureOut">
              <a:rPr lang="en-US" smtClean="0"/>
              <a:t>9/16/21</a:t>
            </a:fld>
            <a:endParaRPr lang="en-US"/>
          </a:p>
        </p:txBody>
      </p:sp>
      <p:sp>
        <p:nvSpPr>
          <p:cNvPr id="5" name="Footer Placeholder 4">
            <a:extLst>
              <a:ext uri="{FF2B5EF4-FFF2-40B4-BE49-F238E27FC236}">
                <a16:creationId xmlns:a16="http://schemas.microsoft.com/office/drawing/2014/main" id="{CA432249-55B0-1048-BE03-E1EC8179A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6FF24-94D3-5144-BA3C-3F26F0908196}"/>
              </a:ext>
            </a:extLst>
          </p:cNvPr>
          <p:cNvSpPr>
            <a:spLocks noGrp="1"/>
          </p:cNvSpPr>
          <p:nvPr>
            <p:ph type="sldNum" sz="quarter" idx="12"/>
          </p:nvPr>
        </p:nvSpPr>
        <p:spPr/>
        <p:txBody>
          <a:bodyPr/>
          <a:lstStyle/>
          <a:p>
            <a:fld id="{2861F413-4688-544C-8B2F-3B57C456B66D}" type="slidenum">
              <a:rPr lang="en-US" smtClean="0"/>
              <a:t>‹#›</a:t>
            </a:fld>
            <a:endParaRPr lang="en-US"/>
          </a:p>
        </p:txBody>
      </p:sp>
    </p:spTree>
    <p:extLst>
      <p:ext uri="{BB962C8B-B14F-4D97-AF65-F5344CB8AC3E}">
        <p14:creationId xmlns:p14="http://schemas.microsoft.com/office/powerpoint/2010/main" val="243235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Plu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7491" y="-1003602"/>
            <a:ext cx="3505682" cy="1067314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rgbClr val="7F35AB"/>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0000">
                <a:srgbClr val="7F35AB"/>
              </a:gs>
              <a:gs pos="95000">
                <a:schemeClr val="bg1"/>
              </a:gs>
              <a:gs pos="74000">
                <a:schemeClr val="bg1">
                  <a:alpha val="79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14422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012" y="6445106"/>
            <a:ext cx="1184397"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36" name="Freeform: Shape 35">
            <a:extLst>
              <a:ext uri="{FF2B5EF4-FFF2-40B4-BE49-F238E27FC236}">
                <a16:creationId xmlns:a16="http://schemas.microsoft.com/office/drawing/2014/main" id="{9428A741-FAD5-4234-862D-6AB7431CF1B6}"/>
              </a:ext>
            </a:extLst>
          </p:cNvPr>
          <p:cNvSpPr/>
          <p:nvPr userDrawn="1"/>
        </p:nvSpPr>
        <p:spPr>
          <a:xfrm rot="2700000">
            <a:off x="7247491" y="-1003602"/>
            <a:ext cx="3505682" cy="10673146"/>
          </a:xfrm>
          <a:custGeom>
            <a:avLst/>
            <a:gdLst>
              <a:gd name="connsiteX0" fmla="*/ 0 w 3505682"/>
              <a:gd name="connsiteY0" fmla="*/ 925479 h 10673146"/>
              <a:gd name="connsiteX1" fmla="*/ 925478 w 3505682"/>
              <a:gd name="connsiteY1" fmla="*/ 0 h 10673146"/>
              <a:gd name="connsiteX2" fmla="*/ 3505682 w 3505682"/>
              <a:gd name="connsiteY2" fmla="*/ 2580205 h 10673146"/>
              <a:gd name="connsiteX3" fmla="*/ 3505682 w 3505682"/>
              <a:gd name="connsiteY3" fmla="*/ 7167464 h 10673146"/>
              <a:gd name="connsiteX4" fmla="*/ 0 w 3505682"/>
              <a:gd name="connsiteY4" fmla="*/ 10673146 h 10673146"/>
              <a:gd name="connsiteX5" fmla="*/ 0 w 3505682"/>
              <a:gd name="connsiteY5" fmla="*/ 925479 h 1067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682" h="10673146">
                <a:moveTo>
                  <a:pt x="0" y="925479"/>
                </a:moveTo>
                <a:lnTo>
                  <a:pt x="925478" y="0"/>
                </a:lnTo>
                <a:lnTo>
                  <a:pt x="3505682" y="2580205"/>
                </a:lnTo>
                <a:lnTo>
                  <a:pt x="3505682" y="7167464"/>
                </a:lnTo>
                <a:lnTo>
                  <a:pt x="0" y="10673146"/>
                </a:lnTo>
                <a:lnTo>
                  <a:pt x="0" y="925479"/>
                </a:lnTo>
                <a:close/>
              </a:path>
            </a:pathLst>
          </a:custGeom>
          <a:gradFill>
            <a:gsLst>
              <a:gs pos="24000">
                <a:schemeClr val="accent3"/>
              </a:gs>
              <a:gs pos="87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51" name="Freeform: Shape 50">
            <a:extLst>
              <a:ext uri="{FF2B5EF4-FFF2-40B4-BE49-F238E27FC236}">
                <a16:creationId xmlns:a16="http://schemas.microsoft.com/office/drawing/2014/main" id="{8D3A6683-B1EA-4507-96A9-030793602B44}"/>
              </a:ext>
            </a:extLst>
          </p:cNvPr>
          <p:cNvSpPr/>
          <p:nvPr userDrawn="1"/>
        </p:nvSpPr>
        <p:spPr>
          <a:xfrm rot="2700000">
            <a:off x="9753830" y="1674737"/>
            <a:ext cx="970552" cy="6485190"/>
          </a:xfrm>
          <a:custGeom>
            <a:avLst/>
            <a:gdLst>
              <a:gd name="connsiteX0" fmla="*/ 1 w 970552"/>
              <a:gd name="connsiteY0" fmla="*/ 0 h 6485190"/>
              <a:gd name="connsiteX1" fmla="*/ 970552 w 970552"/>
              <a:gd name="connsiteY1" fmla="*/ 970551 h 6485190"/>
              <a:gd name="connsiteX2" fmla="*/ 970552 w 970552"/>
              <a:gd name="connsiteY2" fmla="*/ 5514638 h 6485190"/>
              <a:gd name="connsiteX3" fmla="*/ 0 w 970552"/>
              <a:gd name="connsiteY3" fmla="*/ 6485190 h 6485190"/>
            </a:gdLst>
            <a:ahLst/>
            <a:cxnLst>
              <a:cxn ang="0">
                <a:pos x="connsiteX0" y="connsiteY0"/>
              </a:cxn>
              <a:cxn ang="0">
                <a:pos x="connsiteX1" y="connsiteY1"/>
              </a:cxn>
              <a:cxn ang="0">
                <a:pos x="connsiteX2" y="connsiteY2"/>
              </a:cxn>
              <a:cxn ang="0">
                <a:pos x="connsiteX3" y="connsiteY3"/>
              </a:cxn>
            </a:cxnLst>
            <a:rect l="l" t="t" r="r" b="b"/>
            <a:pathLst>
              <a:path w="970552" h="6485190">
                <a:moveTo>
                  <a:pt x="1" y="0"/>
                </a:moveTo>
                <a:lnTo>
                  <a:pt x="970552" y="970551"/>
                </a:lnTo>
                <a:lnTo>
                  <a:pt x="970552" y="5514638"/>
                </a:lnTo>
                <a:lnTo>
                  <a:pt x="0" y="6485190"/>
                </a:lnTo>
                <a:close/>
              </a:path>
            </a:pathLst>
          </a:custGeom>
          <a:gradFill>
            <a:gsLst>
              <a:gs pos="24000">
                <a:schemeClr val="accent3"/>
              </a:gs>
              <a:gs pos="80511">
                <a:schemeClr val="bg1">
                  <a:alpha val="76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115441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B4BC3A27-8DAD-4476-9725-CF11880123D8}"/>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Freeform: Shape 27">
            <a:extLst>
              <a:ext uri="{FF2B5EF4-FFF2-40B4-BE49-F238E27FC236}">
                <a16:creationId xmlns:a16="http://schemas.microsoft.com/office/drawing/2014/main" id="{046FCD12-70AD-43E4-97A5-E350476D993C}"/>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5" name="TextBox 14">
            <a:extLst>
              <a:ext uri="{FF2B5EF4-FFF2-40B4-BE49-F238E27FC236}">
                <a16:creationId xmlns:a16="http://schemas.microsoft.com/office/drawing/2014/main" id="{7EAC21F4-620C-4207-A01D-C082619C707B}"/>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8" name="Subtitle 2">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grpSp>
        <p:nvGrpSpPr>
          <p:cNvPr id="19" name="Group 18">
            <a:extLst>
              <a:ext uri="{FF2B5EF4-FFF2-40B4-BE49-F238E27FC236}">
                <a16:creationId xmlns:a16="http://schemas.microsoft.com/office/drawing/2014/main" id="{CD0EECB4-F8FF-42F6-B913-97C4F2956537}"/>
              </a:ext>
            </a:extLst>
          </p:cNvPr>
          <p:cNvGrpSpPr/>
          <p:nvPr userDrawn="1"/>
        </p:nvGrpSpPr>
        <p:grpSpPr>
          <a:xfrm>
            <a:off x="608012" y="6445106"/>
            <a:ext cx="1184397" cy="186690"/>
            <a:chOff x="863272" y="6563918"/>
            <a:chExt cx="861082" cy="135727"/>
          </a:xfrm>
          <a:solidFill>
            <a:schemeClr val="bg1"/>
          </a:solidFill>
        </p:grpSpPr>
        <p:sp>
          <p:nvSpPr>
            <p:cNvPr id="20" name="Freeform 6">
              <a:extLst>
                <a:ext uri="{FF2B5EF4-FFF2-40B4-BE49-F238E27FC236}">
                  <a16:creationId xmlns:a16="http://schemas.microsoft.com/office/drawing/2014/main" id="{A2743E06-9EDE-42AB-954B-24AD2E0EDE3D}"/>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7">
              <a:extLst>
                <a:ext uri="{FF2B5EF4-FFF2-40B4-BE49-F238E27FC236}">
                  <a16:creationId xmlns:a16="http://schemas.microsoft.com/office/drawing/2014/main" id="{F727B63B-9DDF-4464-B305-91E2F1F53A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8">
              <a:extLst>
                <a:ext uri="{FF2B5EF4-FFF2-40B4-BE49-F238E27FC236}">
                  <a16:creationId xmlns:a16="http://schemas.microsoft.com/office/drawing/2014/main" id="{BE99358C-EF1D-4887-8E23-C6B6EFECC05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9">
              <a:extLst>
                <a:ext uri="{FF2B5EF4-FFF2-40B4-BE49-F238E27FC236}">
                  <a16:creationId xmlns:a16="http://schemas.microsoft.com/office/drawing/2014/main" id="{AB115210-A643-4048-8CE2-AE858AA6D28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0">
              <a:extLst>
                <a:ext uri="{FF2B5EF4-FFF2-40B4-BE49-F238E27FC236}">
                  <a16:creationId xmlns:a16="http://schemas.microsoft.com/office/drawing/2014/main" id="{DADAB024-3024-4445-96A4-008D5EBBB3F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1">
              <a:extLst>
                <a:ext uri="{FF2B5EF4-FFF2-40B4-BE49-F238E27FC236}">
                  <a16:creationId xmlns:a16="http://schemas.microsoft.com/office/drawing/2014/main" id="{8C49FA45-007B-4A99-BFB8-737C3A292BE4}"/>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6" name="Freeform 12">
              <a:extLst>
                <a:ext uri="{FF2B5EF4-FFF2-40B4-BE49-F238E27FC236}">
                  <a16:creationId xmlns:a16="http://schemas.microsoft.com/office/drawing/2014/main" id="{6AD6968C-6030-4061-9BA9-3E345BE073BA}"/>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7" name="TextBox 26">
            <a:extLst>
              <a:ext uri="{FF2B5EF4-FFF2-40B4-BE49-F238E27FC236}">
                <a16:creationId xmlns:a16="http://schemas.microsoft.com/office/drawing/2014/main" id="{9267F80E-E3AF-43A3-AA96-C701371ACCD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29" name="Freeform: Shape 28">
            <a:extLst>
              <a:ext uri="{FF2B5EF4-FFF2-40B4-BE49-F238E27FC236}">
                <a16:creationId xmlns:a16="http://schemas.microsoft.com/office/drawing/2014/main" id="{C7F4685D-9D09-447C-9352-68EBB79D3FB6}"/>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0">
                <a:schemeClr val="accent4">
                  <a:alpha val="64000"/>
                </a:schemeClr>
              </a:gs>
              <a:gs pos="83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Tree>
    <p:extLst>
      <p:ext uri="{BB962C8B-B14F-4D97-AF65-F5344CB8AC3E}">
        <p14:creationId xmlns:p14="http://schemas.microsoft.com/office/powerpoint/2010/main" val="799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hoto – Plu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046FCD12-70AD-43E4-97A5-E350476D993C}"/>
              </a:ext>
            </a:extLst>
          </p:cNvPr>
          <p:cNvSpPr/>
          <p:nvPr userDrawn="1"/>
        </p:nvSpPr>
        <p:spPr>
          <a:xfrm rot="10800000">
            <a:off x="-1" y="-1"/>
            <a:ext cx="10873127" cy="6868836"/>
          </a:xfrm>
          <a:custGeom>
            <a:avLst/>
            <a:gdLst>
              <a:gd name="connsiteX0" fmla="*/ 10873127 w 10873127"/>
              <a:gd name="connsiteY0" fmla="*/ 6868836 h 6868836"/>
              <a:gd name="connsiteX1" fmla="*/ 0 w 10873127"/>
              <a:gd name="connsiteY1" fmla="*/ 6868836 h 6868836"/>
              <a:gd name="connsiteX2" fmla="*/ 6863947 w 10873127"/>
              <a:gd name="connsiteY2" fmla="*/ 0 h 6868836"/>
              <a:gd name="connsiteX3" fmla="*/ 10873127 w 10873127"/>
              <a:gd name="connsiteY3" fmla="*/ 0 h 6868836"/>
            </a:gdLst>
            <a:ahLst/>
            <a:cxnLst>
              <a:cxn ang="0">
                <a:pos x="connsiteX0" y="connsiteY0"/>
              </a:cxn>
              <a:cxn ang="0">
                <a:pos x="connsiteX1" y="connsiteY1"/>
              </a:cxn>
              <a:cxn ang="0">
                <a:pos x="connsiteX2" y="connsiteY2"/>
              </a:cxn>
              <a:cxn ang="0">
                <a:pos x="connsiteX3" y="connsiteY3"/>
              </a:cxn>
            </a:cxnLst>
            <a:rect l="l" t="t" r="r" b="b"/>
            <a:pathLst>
              <a:path w="10873127" h="6868836">
                <a:moveTo>
                  <a:pt x="10873127" y="6868836"/>
                </a:moveTo>
                <a:lnTo>
                  <a:pt x="0" y="6868836"/>
                </a:lnTo>
                <a:lnTo>
                  <a:pt x="6863947" y="0"/>
                </a:lnTo>
                <a:lnTo>
                  <a:pt x="1087312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 name="Title 1">
            <a:extLst>
              <a:ext uri="{FF2B5EF4-FFF2-40B4-BE49-F238E27FC236}">
                <a16:creationId xmlns:a16="http://schemas.microsoft.com/office/drawing/2014/main" id="{2AC6091C-E947-4C0C-85B0-C87C084ACBB4}"/>
              </a:ext>
            </a:extLst>
          </p:cNvPr>
          <p:cNvSpPr>
            <a:spLocks noGrp="1"/>
          </p:cNvSpPr>
          <p:nvPr>
            <p:ph type="title" hasCustomPrompt="1"/>
          </p:nvPr>
        </p:nvSpPr>
        <p:spPr>
          <a:xfrm>
            <a:off x="589108" y="938794"/>
            <a:ext cx="6427626" cy="1229360"/>
          </a:xfrm>
        </p:spPr>
        <p:txBody>
          <a:bodyPr wrap="square" anchor="b"/>
          <a:lstStyle>
            <a:lvl1pPr algn="l">
              <a:defRPr sz="3600" b="0" cap="none" baseline="0">
                <a:solidFill>
                  <a:schemeClr val="accent2"/>
                </a:solidFill>
              </a:defRPr>
            </a:lvl1pPr>
          </a:lstStyle>
          <a:p>
            <a:r>
              <a:rPr lang="en-US" dirty="0"/>
              <a:t>Click to Add Text</a:t>
            </a:r>
          </a:p>
        </p:txBody>
      </p:sp>
      <p:sp>
        <p:nvSpPr>
          <p:cNvPr id="18" name="Subtitle 2">
            <a:extLst>
              <a:ext uri="{FF2B5EF4-FFF2-40B4-BE49-F238E27FC236}">
                <a16:creationId xmlns:a16="http://schemas.microsoft.com/office/drawing/2014/main" id="{A2044BBD-0109-43FF-A52D-8FA2841A4DF6}"/>
              </a:ext>
            </a:extLst>
          </p:cNvPr>
          <p:cNvSpPr>
            <a:spLocks noGrp="1"/>
          </p:cNvSpPr>
          <p:nvPr>
            <p:ph type="subTitle" idx="10" hasCustomPrompt="1"/>
          </p:nvPr>
        </p:nvSpPr>
        <p:spPr>
          <a:xfrm>
            <a:off x="602966" y="2267712"/>
            <a:ext cx="6408402" cy="700882"/>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grpSp>
        <p:nvGrpSpPr>
          <p:cNvPr id="19" name="Group 18">
            <a:extLst>
              <a:ext uri="{FF2B5EF4-FFF2-40B4-BE49-F238E27FC236}">
                <a16:creationId xmlns:a16="http://schemas.microsoft.com/office/drawing/2014/main" id="{CD0EECB4-F8FF-42F6-B913-97C4F2956537}"/>
              </a:ext>
            </a:extLst>
          </p:cNvPr>
          <p:cNvGrpSpPr/>
          <p:nvPr userDrawn="1"/>
        </p:nvGrpSpPr>
        <p:grpSpPr>
          <a:xfrm>
            <a:off x="608012" y="6445106"/>
            <a:ext cx="1184397" cy="186690"/>
            <a:chOff x="863272" y="6563918"/>
            <a:chExt cx="861082" cy="135727"/>
          </a:xfrm>
          <a:solidFill>
            <a:schemeClr val="bg1"/>
          </a:solidFill>
        </p:grpSpPr>
        <p:sp>
          <p:nvSpPr>
            <p:cNvPr id="20" name="Freeform 6">
              <a:extLst>
                <a:ext uri="{FF2B5EF4-FFF2-40B4-BE49-F238E27FC236}">
                  <a16:creationId xmlns:a16="http://schemas.microsoft.com/office/drawing/2014/main" id="{A2743E06-9EDE-42AB-954B-24AD2E0EDE3D}"/>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1" name="Freeform 7">
              <a:extLst>
                <a:ext uri="{FF2B5EF4-FFF2-40B4-BE49-F238E27FC236}">
                  <a16:creationId xmlns:a16="http://schemas.microsoft.com/office/drawing/2014/main" id="{F727B63B-9DDF-4464-B305-91E2F1F53A7E}"/>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2" name="Freeform 8">
              <a:extLst>
                <a:ext uri="{FF2B5EF4-FFF2-40B4-BE49-F238E27FC236}">
                  <a16:creationId xmlns:a16="http://schemas.microsoft.com/office/drawing/2014/main" id="{BE99358C-EF1D-4887-8E23-C6B6EFECC05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3" name="Freeform 9">
              <a:extLst>
                <a:ext uri="{FF2B5EF4-FFF2-40B4-BE49-F238E27FC236}">
                  <a16:creationId xmlns:a16="http://schemas.microsoft.com/office/drawing/2014/main" id="{AB115210-A643-4048-8CE2-AE858AA6D28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4" name="Freeform 10">
              <a:extLst>
                <a:ext uri="{FF2B5EF4-FFF2-40B4-BE49-F238E27FC236}">
                  <a16:creationId xmlns:a16="http://schemas.microsoft.com/office/drawing/2014/main" id="{DADAB024-3024-4445-96A4-008D5EBBB3FD}"/>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5" name="Freeform 11">
              <a:extLst>
                <a:ext uri="{FF2B5EF4-FFF2-40B4-BE49-F238E27FC236}">
                  <a16:creationId xmlns:a16="http://schemas.microsoft.com/office/drawing/2014/main" id="{8C49FA45-007B-4A99-BFB8-737C3A292BE4}"/>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6" name="Freeform 12">
              <a:extLst>
                <a:ext uri="{FF2B5EF4-FFF2-40B4-BE49-F238E27FC236}">
                  <a16:creationId xmlns:a16="http://schemas.microsoft.com/office/drawing/2014/main" id="{6AD6968C-6030-4061-9BA9-3E345BE073BA}"/>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27" name="TextBox 26">
            <a:extLst>
              <a:ext uri="{FF2B5EF4-FFF2-40B4-BE49-F238E27FC236}">
                <a16:creationId xmlns:a16="http://schemas.microsoft.com/office/drawing/2014/main" id="{9267F80E-E3AF-43A3-AA96-C701371ACCD5}"/>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
        <p:nvSpPr>
          <p:cNvPr id="16" name="Isosceles Triangle 15">
            <a:extLst>
              <a:ext uri="{FF2B5EF4-FFF2-40B4-BE49-F238E27FC236}">
                <a16:creationId xmlns:a16="http://schemas.microsoft.com/office/drawing/2014/main" id="{1B9CF672-C886-4A4A-B8C7-6054BDA7C6F8}"/>
              </a:ext>
            </a:extLst>
          </p:cNvPr>
          <p:cNvSpPr/>
          <p:nvPr userDrawn="1"/>
        </p:nvSpPr>
        <p:spPr>
          <a:xfrm>
            <a:off x="8943276" y="3622876"/>
            <a:ext cx="3251263" cy="3253579"/>
          </a:xfrm>
          <a:prstGeom prst="triangle">
            <a:avLst>
              <a:gd name="adj" fmla="val 10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Freeform: Shape 28">
            <a:extLst>
              <a:ext uri="{FF2B5EF4-FFF2-40B4-BE49-F238E27FC236}">
                <a16:creationId xmlns:a16="http://schemas.microsoft.com/office/drawing/2014/main" id="{279CBF5F-64CA-43B4-BB06-18EC3F20B58A}"/>
              </a:ext>
            </a:extLst>
          </p:cNvPr>
          <p:cNvSpPr/>
          <p:nvPr userDrawn="1"/>
        </p:nvSpPr>
        <p:spPr>
          <a:xfrm rot="2700000">
            <a:off x="9037252" y="3334944"/>
            <a:ext cx="970552" cy="4540137"/>
          </a:xfrm>
          <a:custGeom>
            <a:avLst/>
            <a:gdLst>
              <a:gd name="connsiteX0" fmla="*/ 1 w 970552"/>
              <a:gd name="connsiteY0" fmla="*/ 970551 h 4540137"/>
              <a:gd name="connsiteX1" fmla="*/ 970552 w 970552"/>
              <a:gd name="connsiteY1" fmla="*/ 0 h 4540137"/>
              <a:gd name="connsiteX2" fmla="*/ 970552 w 970552"/>
              <a:gd name="connsiteY2" fmla="*/ 3569585 h 4540137"/>
              <a:gd name="connsiteX3" fmla="*/ 0 w 970552"/>
              <a:gd name="connsiteY3" fmla="*/ 4540137 h 4540137"/>
            </a:gdLst>
            <a:ahLst/>
            <a:cxnLst>
              <a:cxn ang="0">
                <a:pos x="connsiteX0" y="connsiteY0"/>
              </a:cxn>
              <a:cxn ang="0">
                <a:pos x="connsiteX1" y="connsiteY1"/>
              </a:cxn>
              <a:cxn ang="0">
                <a:pos x="connsiteX2" y="connsiteY2"/>
              </a:cxn>
              <a:cxn ang="0">
                <a:pos x="connsiteX3" y="connsiteY3"/>
              </a:cxn>
            </a:cxnLst>
            <a:rect l="l" t="t" r="r" b="b"/>
            <a:pathLst>
              <a:path w="970552" h="4540137">
                <a:moveTo>
                  <a:pt x="1" y="970551"/>
                </a:moveTo>
                <a:lnTo>
                  <a:pt x="970552" y="0"/>
                </a:lnTo>
                <a:lnTo>
                  <a:pt x="970552" y="3569585"/>
                </a:lnTo>
                <a:lnTo>
                  <a:pt x="0" y="4540137"/>
                </a:lnTo>
                <a:close/>
              </a:path>
            </a:pathLst>
          </a:custGeom>
          <a:gradFill>
            <a:gsLst>
              <a:gs pos="24000">
                <a:srgbClr val="7F35AB">
                  <a:alpha val="57000"/>
                </a:srgbClr>
              </a:gs>
              <a:gs pos="87000">
                <a:srgbClr val="264088"/>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15" name="TextBox 14">
            <a:extLst>
              <a:ext uri="{FF2B5EF4-FFF2-40B4-BE49-F238E27FC236}">
                <a16:creationId xmlns:a16="http://schemas.microsoft.com/office/drawing/2014/main" id="{7EAC21F4-620C-4207-A01D-C082619C707B}"/>
              </a:ext>
            </a:extLst>
          </p:cNvPr>
          <p:cNvSpPr txBox="1"/>
          <p:nvPr userDrawn="1"/>
        </p:nvSpPr>
        <p:spPr bwMode="white">
          <a:xfrm>
            <a:off x="11490941" y="6388099"/>
            <a:ext cx="437990"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dirty="0">
              <a:solidFill>
                <a:schemeClr val="tx1"/>
              </a:solidFill>
              <a:latin typeface="+mj-lt"/>
            </a:endParaRPr>
          </a:p>
        </p:txBody>
      </p:sp>
    </p:spTree>
    <p:extLst>
      <p:ext uri="{BB962C8B-B14F-4D97-AF65-F5344CB8AC3E}">
        <p14:creationId xmlns:p14="http://schemas.microsoft.com/office/powerpoint/2010/main" val="401389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8450DCA-9700-4C93-9CAA-A9FF31B0A6A3}"/>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 y="6766560"/>
            <a:ext cx="12188825" cy="95225"/>
          </a:xfrm>
          <a:prstGeom prst="rect">
            <a:avLst/>
          </a:prstGeom>
        </p:spPr>
      </p:pic>
      <p:sp>
        <p:nvSpPr>
          <p:cNvPr id="2" name="Title Placeholder 1"/>
          <p:cNvSpPr>
            <a:spLocks noGrp="1"/>
          </p:cNvSpPr>
          <p:nvPr>
            <p:ph type="title"/>
          </p:nvPr>
        </p:nvSpPr>
        <p:spPr>
          <a:xfrm>
            <a:off x="579809" y="412751"/>
            <a:ext cx="11001004" cy="381000"/>
          </a:xfrm>
          <a:prstGeom prst="rect">
            <a:avLst/>
          </a:prstGeom>
        </p:spPr>
        <p:txBody>
          <a:bodyPr vert="horz" wrap="none"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441" y="1600203"/>
            <a:ext cx="10969943" cy="458046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7013" y="73520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09013" y="735203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a:p>
        </p:txBody>
      </p:sp>
      <p:grpSp>
        <p:nvGrpSpPr>
          <p:cNvPr id="18" name="Group 17">
            <a:extLst>
              <a:ext uri="{FF2B5EF4-FFF2-40B4-BE49-F238E27FC236}">
                <a16:creationId xmlns:a16="http://schemas.microsoft.com/office/drawing/2014/main" id="{3485A9D7-B248-4F26-9897-A1C7A54FAF89}"/>
              </a:ext>
            </a:extLst>
          </p:cNvPr>
          <p:cNvGrpSpPr/>
          <p:nvPr userDrawn="1"/>
        </p:nvGrpSpPr>
        <p:grpSpPr>
          <a:xfrm>
            <a:off x="608012" y="6445106"/>
            <a:ext cx="1184397" cy="186690"/>
            <a:chOff x="863272" y="6563918"/>
            <a:chExt cx="861082" cy="135727"/>
          </a:xfrm>
          <a:solidFill>
            <a:schemeClr val="bg1"/>
          </a:solidFill>
        </p:grpSpPr>
        <p:sp>
          <p:nvSpPr>
            <p:cNvPr id="27" name="Freeform 6">
              <a:extLst>
                <a:ext uri="{FF2B5EF4-FFF2-40B4-BE49-F238E27FC236}">
                  <a16:creationId xmlns:a16="http://schemas.microsoft.com/office/drawing/2014/main" id="{3813DC77-8C0C-44B4-AE3B-61F5A801402A}"/>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8" name="Freeform 7">
              <a:extLst>
                <a:ext uri="{FF2B5EF4-FFF2-40B4-BE49-F238E27FC236}">
                  <a16:creationId xmlns:a16="http://schemas.microsoft.com/office/drawing/2014/main" id="{4D7DC1A2-819A-4366-8BE9-387CC000905C}"/>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29" name="Freeform 8">
              <a:extLst>
                <a:ext uri="{FF2B5EF4-FFF2-40B4-BE49-F238E27FC236}">
                  <a16:creationId xmlns:a16="http://schemas.microsoft.com/office/drawing/2014/main" id="{0373EF47-4DA1-4EF4-AE4F-54BCB38FC20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0" name="Freeform 9">
              <a:extLst>
                <a:ext uri="{FF2B5EF4-FFF2-40B4-BE49-F238E27FC236}">
                  <a16:creationId xmlns:a16="http://schemas.microsoft.com/office/drawing/2014/main" id="{ABC15050-D5E4-4FBD-806D-1CEC1AF606F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1" name="Freeform 10">
              <a:extLst>
                <a:ext uri="{FF2B5EF4-FFF2-40B4-BE49-F238E27FC236}">
                  <a16:creationId xmlns:a16="http://schemas.microsoft.com/office/drawing/2014/main" id="{953BA047-B60F-46CD-AFCB-49101F4D74CE}"/>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2" name="Freeform 11">
              <a:extLst>
                <a:ext uri="{FF2B5EF4-FFF2-40B4-BE49-F238E27FC236}">
                  <a16:creationId xmlns:a16="http://schemas.microsoft.com/office/drawing/2014/main" id="{E5E07D7E-E36B-4549-9FB3-3BA1E225948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sp>
          <p:nvSpPr>
            <p:cNvPr id="33" name="Freeform 12">
              <a:extLst>
                <a:ext uri="{FF2B5EF4-FFF2-40B4-BE49-F238E27FC236}">
                  <a16:creationId xmlns:a16="http://schemas.microsoft.com/office/drawing/2014/main" id="{3352F97F-F3A2-4B3E-9917-55B62713FDC5}"/>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baseline="0" dirty="0"/>
            </a:p>
          </p:txBody>
        </p:sp>
      </p:grpSp>
      <p:sp>
        <p:nvSpPr>
          <p:cNvPr id="34" name="TextBox 33">
            <a:extLst>
              <a:ext uri="{FF2B5EF4-FFF2-40B4-BE49-F238E27FC236}">
                <a16:creationId xmlns:a16="http://schemas.microsoft.com/office/drawing/2014/main" id="{20A2C43B-3928-4C21-81F0-0AA332C8F322}"/>
              </a:ext>
            </a:extLst>
          </p:cNvPr>
          <p:cNvSpPr txBox="1"/>
          <p:nvPr userDrawn="1"/>
        </p:nvSpPr>
        <p:spPr bwMode="white">
          <a:xfrm flipH="1">
            <a:off x="2073593" y="6506318"/>
            <a:ext cx="1728888" cy="186690"/>
          </a:xfrm>
          <a:prstGeom prst="rect">
            <a:avLst/>
          </a:prstGeom>
          <a:noFill/>
        </p:spPr>
        <p:txBody>
          <a:bodyPr wrap="none" lIns="0" tIns="0" rIns="0" bIns="0" rtlCol="0" anchor="ctr">
            <a:noAutofit/>
          </a:bodyPr>
          <a:lstStyle/>
          <a:p>
            <a:pPr>
              <a:lnSpc>
                <a:spcPct val="90000"/>
              </a:lnSpc>
            </a:pPr>
            <a:r>
              <a:rPr lang="en-US" sz="800" kern="1200" dirty="0">
                <a:solidFill>
                  <a:schemeClr val="tx1"/>
                </a:solidFill>
                <a:latin typeface="+mj-lt"/>
                <a:ea typeface="+mn-ea"/>
                <a:cs typeface="+mn-cs"/>
              </a:rPr>
              <a:t>Confidential</a:t>
            </a:r>
            <a:r>
              <a:rPr lang="en-US" sz="800" dirty="0">
                <a:solidFill>
                  <a:schemeClr val="bg1"/>
                </a:solidFill>
                <a:latin typeface="+mj-lt"/>
                <a:ea typeface="Verdana" panose="020B0604030504040204" pitchFamily="34" charset="0"/>
                <a:cs typeface="Verdana" panose="020B0604030504040204" pitchFamily="34" charset="0"/>
              </a:rPr>
              <a:t>  </a:t>
            </a:r>
            <a:r>
              <a:rPr lang="en-US" sz="800" kern="1200" dirty="0">
                <a:solidFill>
                  <a:schemeClr val="tx1"/>
                </a:solidFill>
                <a:latin typeface="+mj-lt"/>
                <a:ea typeface="+mn-ea"/>
                <a:cs typeface="Arial" panose="020B0604020202020204" pitchFamily="34" charset="0"/>
              </a:rPr>
              <a:t> │  </a:t>
            </a:r>
            <a:r>
              <a:rPr lang="en-US" sz="800" kern="1200" dirty="0">
                <a:solidFill>
                  <a:schemeClr val="tx1"/>
                </a:solidFill>
                <a:latin typeface="+mj-lt"/>
                <a:ea typeface="+mn-ea"/>
                <a:cs typeface="+mn-cs"/>
              </a:rPr>
              <a:t>©2020 VMware, Inc.</a:t>
            </a:r>
          </a:p>
        </p:txBody>
      </p:sp>
    </p:spTree>
    <p:extLst>
      <p:ext uri="{BB962C8B-B14F-4D97-AF65-F5344CB8AC3E}">
        <p14:creationId xmlns:p14="http://schemas.microsoft.com/office/powerpoint/2010/main" val="92814089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90" r:id="rId13"/>
    <p:sldLayoutId id="2147483991" r:id="rId14"/>
    <p:sldLayoutId id="2147483992" r:id="rId15"/>
    <p:sldLayoutId id="2147483993" r:id="rId16"/>
    <p:sldLayoutId id="2147483994" r:id="rId17"/>
    <p:sldLayoutId id="214748399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 id="2147483971" r:id="rId34"/>
    <p:sldLayoutId id="2147483972" r:id="rId35"/>
    <p:sldLayoutId id="2147483973" r:id="rId36"/>
    <p:sldLayoutId id="2147483974" r:id="rId37"/>
    <p:sldLayoutId id="2147483975" r:id="rId38"/>
    <p:sldLayoutId id="2147483976" r:id="rId39"/>
    <p:sldLayoutId id="2147483977" r:id="rId40"/>
    <p:sldLayoutId id="2147483978" r:id="rId41"/>
    <p:sldLayoutId id="2147483979" r:id="rId42"/>
    <p:sldLayoutId id="2147483980" r:id="rId43"/>
    <p:sldLayoutId id="2147483981" r:id="rId44"/>
    <p:sldLayoutId id="2147483982" r:id="rId45"/>
    <p:sldLayoutId id="2147483983" r:id="rId46"/>
    <p:sldLayoutId id="2147483984" r:id="rId47"/>
    <p:sldLayoutId id="2147483985" r:id="rId48"/>
    <p:sldLayoutId id="2147483996" r:id="rId49"/>
    <p:sldLayoutId id="2147483997"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5.png"/><Relationship Id="rId7" Type="http://schemas.openxmlformats.org/officeDocument/2006/relationships/image" Target="../media/image97.png"/><Relationship Id="rId12" Type="http://schemas.openxmlformats.org/officeDocument/2006/relationships/image" Target="../media/image102.sv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90.svg"/><Relationship Id="rId11" Type="http://schemas.openxmlformats.org/officeDocument/2006/relationships/image" Target="../media/image101.png"/><Relationship Id="rId5" Type="http://schemas.openxmlformats.org/officeDocument/2006/relationships/image" Target="../media/image89.png"/><Relationship Id="rId10" Type="http://schemas.openxmlformats.org/officeDocument/2006/relationships/image" Target="../media/image100.svg"/><Relationship Id="rId4" Type="http://schemas.openxmlformats.org/officeDocument/2006/relationships/image" Target="../media/image96.svg"/><Relationship Id="rId9" Type="http://schemas.openxmlformats.org/officeDocument/2006/relationships/image" Target="../media/image99.png"/></Relationships>
</file>

<file path=ppt/slides/_rels/slide11.xml.rels><?xml version="1.0" encoding="UTF-8" standalone="yes"?>
<Relationships xmlns="http://schemas.openxmlformats.org/package/2006/relationships"><Relationship Id="rId13" Type="http://schemas.openxmlformats.org/officeDocument/2006/relationships/image" Target="../media/image113.emf"/><Relationship Id="rId18" Type="http://schemas.openxmlformats.org/officeDocument/2006/relationships/image" Target="../media/image118.emf"/><Relationship Id="rId26" Type="http://schemas.openxmlformats.org/officeDocument/2006/relationships/image" Target="../media/image126.svg"/><Relationship Id="rId39" Type="http://schemas.openxmlformats.org/officeDocument/2006/relationships/image" Target="../media/image139.png"/><Relationship Id="rId21" Type="http://schemas.openxmlformats.org/officeDocument/2006/relationships/image" Target="../media/image121.emf"/><Relationship Id="rId34" Type="http://schemas.openxmlformats.org/officeDocument/2006/relationships/image" Target="../media/image134.svg"/><Relationship Id="rId42" Type="http://schemas.openxmlformats.org/officeDocument/2006/relationships/image" Target="../media/image142.png"/><Relationship Id="rId7" Type="http://schemas.openxmlformats.org/officeDocument/2006/relationships/image" Target="../media/image107.png"/><Relationship Id="rId2" Type="http://schemas.openxmlformats.org/officeDocument/2006/relationships/notesSlide" Target="../notesSlides/notesSlide11.xml"/><Relationship Id="rId16" Type="http://schemas.openxmlformats.org/officeDocument/2006/relationships/image" Target="../media/image116.emf"/><Relationship Id="rId20" Type="http://schemas.openxmlformats.org/officeDocument/2006/relationships/image" Target="../media/image120.emf"/><Relationship Id="rId29" Type="http://schemas.openxmlformats.org/officeDocument/2006/relationships/image" Target="../media/image129.emf"/><Relationship Id="rId41" Type="http://schemas.openxmlformats.org/officeDocument/2006/relationships/image" Target="../media/image141.png"/><Relationship Id="rId1" Type="http://schemas.openxmlformats.org/officeDocument/2006/relationships/slideLayout" Target="../slideLayouts/slideLayout42.xml"/><Relationship Id="rId6" Type="http://schemas.openxmlformats.org/officeDocument/2006/relationships/image" Target="../media/image106.png"/><Relationship Id="rId11" Type="http://schemas.openxmlformats.org/officeDocument/2006/relationships/image" Target="../media/image111.emf"/><Relationship Id="rId24" Type="http://schemas.openxmlformats.org/officeDocument/2006/relationships/image" Target="../media/image124.png"/><Relationship Id="rId32" Type="http://schemas.openxmlformats.org/officeDocument/2006/relationships/image" Target="../media/image132.emf"/><Relationship Id="rId37" Type="http://schemas.openxmlformats.org/officeDocument/2006/relationships/image" Target="../media/image137.png"/><Relationship Id="rId40" Type="http://schemas.openxmlformats.org/officeDocument/2006/relationships/image" Target="../media/image140.svg"/><Relationship Id="rId5" Type="http://schemas.openxmlformats.org/officeDocument/2006/relationships/image" Target="../media/image105.jpeg"/><Relationship Id="rId15" Type="http://schemas.openxmlformats.org/officeDocument/2006/relationships/image" Target="../media/image115.emf"/><Relationship Id="rId23" Type="http://schemas.openxmlformats.org/officeDocument/2006/relationships/image" Target="../media/image123.png"/><Relationship Id="rId28" Type="http://schemas.openxmlformats.org/officeDocument/2006/relationships/image" Target="../media/image128.emf"/><Relationship Id="rId36" Type="http://schemas.openxmlformats.org/officeDocument/2006/relationships/image" Target="../media/image136.svg"/><Relationship Id="rId10" Type="http://schemas.openxmlformats.org/officeDocument/2006/relationships/image" Target="../media/image110.png"/><Relationship Id="rId19" Type="http://schemas.openxmlformats.org/officeDocument/2006/relationships/image" Target="../media/image119.emf"/><Relationship Id="rId31" Type="http://schemas.openxmlformats.org/officeDocument/2006/relationships/image" Target="../media/image131.emf"/><Relationship Id="rId4" Type="http://schemas.openxmlformats.org/officeDocument/2006/relationships/image" Target="../media/image104.emf"/><Relationship Id="rId9" Type="http://schemas.openxmlformats.org/officeDocument/2006/relationships/image" Target="../media/image109.png"/><Relationship Id="rId14" Type="http://schemas.openxmlformats.org/officeDocument/2006/relationships/image" Target="../media/image114.emf"/><Relationship Id="rId22" Type="http://schemas.openxmlformats.org/officeDocument/2006/relationships/image" Target="../media/image122.png"/><Relationship Id="rId27" Type="http://schemas.openxmlformats.org/officeDocument/2006/relationships/image" Target="../media/image127.emf"/><Relationship Id="rId30" Type="http://schemas.openxmlformats.org/officeDocument/2006/relationships/image" Target="../media/image130.emf"/><Relationship Id="rId35" Type="http://schemas.openxmlformats.org/officeDocument/2006/relationships/image" Target="../media/image135.png"/><Relationship Id="rId8" Type="http://schemas.openxmlformats.org/officeDocument/2006/relationships/image" Target="../media/image108.jpeg"/><Relationship Id="rId3" Type="http://schemas.openxmlformats.org/officeDocument/2006/relationships/image" Target="../media/image103.emf"/><Relationship Id="rId12" Type="http://schemas.openxmlformats.org/officeDocument/2006/relationships/image" Target="../media/image112.emf"/><Relationship Id="rId17" Type="http://schemas.openxmlformats.org/officeDocument/2006/relationships/image" Target="../media/image117.emf"/><Relationship Id="rId25" Type="http://schemas.openxmlformats.org/officeDocument/2006/relationships/image" Target="../media/image125.png"/><Relationship Id="rId33" Type="http://schemas.openxmlformats.org/officeDocument/2006/relationships/image" Target="../media/image133.png"/><Relationship Id="rId38" Type="http://schemas.openxmlformats.org/officeDocument/2006/relationships/image" Target="../media/image13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emf"/><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5" Type="http://schemas.openxmlformats.org/officeDocument/2006/relationships/image" Target="../media/image16.svg"/><Relationship Id="rId15" Type="http://schemas.openxmlformats.org/officeDocument/2006/relationships/image" Target="../media/image26.svg"/><Relationship Id="rId23" Type="http://schemas.openxmlformats.org/officeDocument/2006/relationships/image" Target="../media/image34.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41.tiff"/><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14.emf"/><Relationship Id="rId21" Type="http://schemas.openxmlformats.org/officeDocument/2006/relationships/image" Target="../media/image52.tiff"/><Relationship Id="rId7" Type="http://schemas.openxmlformats.org/officeDocument/2006/relationships/image" Target="../media/image40.tiff"/><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6.xml"/><Relationship Id="rId16" Type="http://schemas.openxmlformats.org/officeDocument/2006/relationships/image" Target="../media/image47.png"/><Relationship Id="rId20" Type="http://schemas.openxmlformats.org/officeDocument/2006/relationships/image" Target="../media/image51.tiff"/><Relationship Id="rId1" Type="http://schemas.openxmlformats.org/officeDocument/2006/relationships/slideLayout" Target="../slideLayouts/slideLayout20.xml"/><Relationship Id="rId6" Type="http://schemas.openxmlformats.org/officeDocument/2006/relationships/image" Target="../media/image39.png"/><Relationship Id="rId11" Type="http://schemas.openxmlformats.org/officeDocument/2006/relationships/image" Target="../media/image36.sv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35.png"/><Relationship Id="rId19" Type="http://schemas.openxmlformats.org/officeDocument/2006/relationships/image" Target="../media/image50.tiff"/><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2.svg"/><Relationship Id="rId18" Type="http://schemas.openxmlformats.org/officeDocument/2006/relationships/image" Target="../media/image67.png"/><Relationship Id="rId3" Type="http://schemas.openxmlformats.org/officeDocument/2006/relationships/image" Target="../media/image53.png"/><Relationship Id="rId21" Type="http://schemas.openxmlformats.org/officeDocument/2006/relationships/image" Target="../media/image70.sv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notesSlide" Target="../notesSlides/notesSlide7.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20.xml"/><Relationship Id="rId6" Type="http://schemas.openxmlformats.org/officeDocument/2006/relationships/image" Target="../media/image56.svg"/><Relationship Id="rId11" Type="http://schemas.openxmlformats.org/officeDocument/2006/relationships/image" Target="../media/image14.emf"/><Relationship Id="rId5" Type="http://schemas.openxmlformats.org/officeDocument/2006/relationships/image" Target="../media/image55.png"/><Relationship Id="rId15" Type="http://schemas.openxmlformats.org/officeDocument/2006/relationships/image" Target="../media/image64.svg"/><Relationship Id="rId10" Type="http://schemas.openxmlformats.org/officeDocument/2006/relationships/image" Target="../media/image60.svg"/><Relationship Id="rId19" Type="http://schemas.openxmlformats.org/officeDocument/2006/relationships/image" Target="../media/image68.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png"/><Relationship Id="rId18" Type="http://schemas.openxmlformats.org/officeDocument/2006/relationships/image" Target="../media/image8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17" Type="http://schemas.openxmlformats.org/officeDocument/2006/relationships/image" Target="../media/image85.png"/><Relationship Id="rId2" Type="http://schemas.openxmlformats.org/officeDocument/2006/relationships/notesSlide" Target="../notesSlides/notesSlide8.xml"/><Relationship Id="rId16" Type="http://schemas.openxmlformats.org/officeDocument/2006/relationships/image" Target="../media/image84.svg"/><Relationship Id="rId1" Type="http://schemas.openxmlformats.org/officeDocument/2006/relationships/slideLayout" Target="../slideLayouts/slideLayout19.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 Id="rId14" Type="http://schemas.openxmlformats.org/officeDocument/2006/relationships/image" Target="../media/image82.svg"/></Relationships>
</file>

<file path=ppt/slides/_rels/slide9.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8.svg"/><Relationship Id="rId9"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ED1F6-1FB4-244F-BA59-2695C181F05C}"/>
              </a:ext>
            </a:extLst>
          </p:cNvPr>
          <p:cNvSpPr>
            <a:spLocks noGrp="1"/>
          </p:cNvSpPr>
          <p:nvPr>
            <p:ph type="title"/>
          </p:nvPr>
        </p:nvSpPr>
        <p:spPr>
          <a:xfrm>
            <a:off x="6592948" y="2298089"/>
            <a:ext cx="4996403" cy="1234440"/>
          </a:xfrm>
        </p:spPr>
        <p:txBody>
          <a:bodyPr/>
          <a:lstStyle/>
          <a:p>
            <a:r>
              <a:rPr lang="en-US" sz="3600" dirty="0"/>
              <a:t>VMWARE – future ready technology for Your digital journey</a:t>
            </a:r>
          </a:p>
        </p:txBody>
      </p:sp>
      <p:sp>
        <p:nvSpPr>
          <p:cNvPr id="4" name="Subtitle 3">
            <a:extLst>
              <a:ext uri="{FF2B5EF4-FFF2-40B4-BE49-F238E27FC236}">
                <a16:creationId xmlns:a16="http://schemas.microsoft.com/office/drawing/2014/main" id="{5E83A7FB-0B9C-FD4E-8266-DF00493451ED}"/>
              </a:ext>
            </a:extLst>
          </p:cNvPr>
          <p:cNvSpPr>
            <a:spLocks noGrp="1"/>
          </p:cNvSpPr>
          <p:nvPr>
            <p:ph type="subTitle" idx="10"/>
          </p:nvPr>
        </p:nvSpPr>
        <p:spPr>
          <a:xfrm>
            <a:off x="6592948" y="3582790"/>
            <a:ext cx="5116452" cy="416403"/>
          </a:xfrm>
        </p:spPr>
        <p:txBody>
          <a:bodyPr/>
          <a:lstStyle/>
          <a:p>
            <a:r>
              <a:rPr lang="en-US" dirty="0"/>
              <a:t>No Time for Downtime</a:t>
            </a:r>
          </a:p>
          <a:p>
            <a:r>
              <a:rPr lang="en-US" dirty="0" err="1"/>
              <a:t>Maguay</a:t>
            </a:r>
            <a:r>
              <a:rPr lang="en-US" dirty="0"/>
              <a:t> Flagship Event</a:t>
            </a:r>
          </a:p>
        </p:txBody>
      </p:sp>
      <p:sp>
        <p:nvSpPr>
          <p:cNvPr id="10" name="Text Placeholder 9">
            <a:extLst>
              <a:ext uri="{FF2B5EF4-FFF2-40B4-BE49-F238E27FC236}">
                <a16:creationId xmlns:a16="http://schemas.microsoft.com/office/drawing/2014/main" id="{65784FEE-8222-9E4D-8E66-32914911C248}"/>
              </a:ext>
            </a:extLst>
          </p:cNvPr>
          <p:cNvSpPr>
            <a:spLocks noGrp="1"/>
          </p:cNvSpPr>
          <p:nvPr>
            <p:ph type="body" sz="quarter" idx="12"/>
          </p:nvPr>
        </p:nvSpPr>
        <p:spPr/>
        <p:txBody>
          <a:bodyPr/>
          <a:lstStyle/>
          <a:p>
            <a:r>
              <a:rPr lang="en-US" dirty="0"/>
              <a:t>Florin </a:t>
            </a:r>
            <a:r>
              <a:rPr lang="en-US" dirty="0" err="1"/>
              <a:t>Marginean</a:t>
            </a:r>
            <a:r>
              <a:rPr lang="en-US" dirty="0"/>
              <a:t> - </a:t>
            </a:r>
            <a:r>
              <a:rPr lang="en-US" dirty="0" err="1"/>
              <a:t>Vmware</a:t>
            </a:r>
            <a:r>
              <a:rPr lang="en-US" dirty="0"/>
              <a:t> Romania</a:t>
            </a:r>
          </a:p>
        </p:txBody>
      </p:sp>
      <p:sp>
        <p:nvSpPr>
          <p:cNvPr id="11" name="Text Placeholder 10">
            <a:extLst>
              <a:ext uri="{FF2B5EF4-FFF2-40B4-BE49-F238E27FC236}">
                <a16:creationId xmlns:a16="http://schemas.microsoft.com/office/drawing/2014/main" id="{DB5DC79B-631C-AA47-BB96-7DC17B09806C}"/>
              </a:ext>
            </a:extLst>
          </p:cNvPr>
          <p:cNvSpPr>
            <a:spLocks noGrp="1"/>
          </p:cNvSpPr>
          <p:nvPr>
            <p:ph type="body" sz="quarter" idx="13"/>
          </p:nvPr>
        </p:nvSpPr>
        <p:spPr/>
        <p:txBody>
          <a:bodyPr/>
          <a:lstStyle/>
          <a:p>
            <a:r>
              <a:rPr lang="en-US" dirty="0"/>
              <a:t>Sept 2021</a:t>
            </a:r>
          </a:p>
        </p:txBody>
      </p:sp>
      <p:sp>
        <p:nvSpPr>
          <p:cNvPr id="12" name="TextBox 11">
            <a:extLst>
              <a:ext uri="{FF2B5EF4-FFF2-40B4-BE49-F238E27FC236}">
                <a16:creationId xmlns:a16="http://schemas.microsoft.com/office/drawing/2014/main" id="{ADB44B21-DE4B-B747-AC78-F16501CC1D61}"/>
              </a:ext>
            </a:extLst>
          </p:cNvPr>
          <p:cNvSpPr txBox="1"/>
          <p:nvPr/>
        </p:nvSpPr>
        <p:spPr>
          <a:xfrm>
            <a:off x="3543300" y="6629400"/>
            <a:ext cx="65" cy="184666"/>
          </a:xfrm>
          <a:prstGeom prst="rect">
            <a:avLst/>
          </a:prstGeom>
        </p:spPr>
        <p:txBody>
          <a:bodyPr wrap="none" lIns="0" tIns="0" rIns="0" bIns="0" rtlCol="0">
            <a:spAutoFit/>
          </a:bodyPr>
          <a:lstStyle/>
          <a:p>
            <a:pPr algn="l">
              <a:spcAft>
                <a:spcPts val="600"/>
              </a:spcAft>
            </a:pPr>
            <a:endParaRPr lang="en-RO" sz="1200" dirty="0"/>
          </a:p>
        </p:txBody>
      </p:sp>
    </p:spTree>
    <p:extLst>
      <p:ext uri="{BB962C8B-B14F-4D97-AF65-F5344CB8AC3E}">
        <p14:creationId xmlns:p14="http://schemas.microsoft.com/office/powerpoint/2010/main" val="18250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22158468-C9BD-48C2-963C-FC510CA4439E}"/>
              </a:ext>
            </a:extLst>
          </p:cNvPr>
          <p:cNvSpPr/>
          <p:nvPr/>
        </p:nvSpPr>
        <p:spPr>
          <a:xfrm>
            <a:off x="2014338" y="5924538"/>
            <a:ext cx="3033485" cy="622307"/>
          </a:xfrm>
          <a:prstGeom prst="rect">
            <a:avLst/>
          </a:prstGeom>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Metropolis"/>
              <a:ea typeface="+mn-ea"/>
              <a:cs typeface="+mn-cs"/>
            </a:endParaRPr>
          </a:p>
        </p:txBody>
      </p:sp>
      <p:sp>
        <p:nvSpPr>
          <p:cNvPr id="44" name="Rectangle: Rounded Corners 43">
            <a:extLst>
              <a:ext uri="{FF2B5EF4-FFF2-40B4-BE49-F238E27FC236}">
                <a16:creationId xmlns:a16="http://schemas.microsoft.com/office/drawing/2014/main" id="{A1035B0D-90BC-476F-BA1D-ACCFEEB23FFE}"/>
              </a:ext>
            </a:extLst>
          </p:cNvPr>
          <p:cNvSpPr/>
          <p:nvPr/>
        </p:nvSpPr>
        <p:spPr>
          <a:xfrm>
            <a:off x="5987258" y="795650"/>
            <a:ext cx="3388700" cy="2678714"/>
          </a:xfrm>
          <a:prstGeom prst="roundRect">
            <a:avLst>
              <a:gd name="adj" fmla="val 4171"/>
            </a:avLst>
          </a:prstGeom>
          <a:solidFill>
            <a:schemeClr val="accent4"/>
          </a:solidFill>
          <a:ln>
            <a:noFill/>
          </a:ln>
        </p:spPr>
        <p:txBody>
          <a:bodyPr vert="horz" wrap="square" lIns="91440" tIns="822960" rIns="45720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a:ln>
                <a:noFill/>
              </a:ln>
              <a:solidFill>
                <a:prstClr val="white"/>
              </a:solidFill>
              <a:effectLst/>
              <a:uLnTx/>
              <a:uFillTx/>
              <a:latin typeface="Metropolis"/>
              <a:ea typeface="+mn-ea"/>
              <a:cs typeface="+mn-cs"/>
            </a:endParaRPr>
          </a:p>
        </p:txBody>
      </p:sp>
      <p:sp>
        <p:nvSpPr>
          <p:cNvPr id="45" name="Rectangle: Rounded Corners 44">
            <a:extLst>
              <a:ext uri="{FF2B5EF4-FFF2-40B4-BE49-F238E27FC236}">
                <a16:creationId xmlns:a16="http://schemas.microsoft.com/office/drawing/2014/main" id="{77B8351E-A468-402B-ABC2-0BEA981F41BE}"/>
              </a:ext>
            </a:extLst>
          </p:cNvPr>
          <p:cNvSpPr/>
          <p:nvPr/>
        </p:nvSpPr>
        <p:spPr>
          <a:xfrm>
            <a:off x="5987258" y="3529280"/>
            <a:ext cx="3388700" cy="2686524"/>
          </a:xfrm>
          <a:prstGeom prst="roundRect">
            <a:avLst>
              <a:gd name="adj" fmla="val 4171"/>
            </a:avLst>
          </a:prstGeom>
          <a:solidFill>
            <a:schemeClr val="accent3"/>
          </a:solidFill>
          <a:ln>
            <a:noFill/>
          </a:ln>
        </p:spPr>
        <p:txBody>
          <a:bodyPr vert="horz" wrap="square" lIns="91440" tIns="822960" rIns="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2000" i="0" u="none" strike="noStrike" kern="1200" cap="none" spc="0" normalizeH="0" baseline="0" noProof="0">
              <a:ln>
                <a:noFill/>
              </a:ln>
              <a:solidFill>
                <a:prstClr val="white"/>
              </a:solidFill>
              <a:effectLst/>
              <a:uLnTx/>
              <a:uFillTx/>
              <a:latin typeface="Metropolis"/>
              <a:ea typeface="+mn-ea"/>
              <a:cs typeface="+mn-cs"/>
            </a:endParaRPr>
          </a:p>
        </p:txBody>
      </p:sp>
      <p:sp>
        <p:nvSpPr>
          <p:cNvPr id="46" name="Rectangle: Rounded Corners 45">
            <a:extLst>
              <a:ext uri="{FF2B5EF4-FFF2-40B4-BE49-F238E27FC236}">
                <a16:creationId xmlns:a16="http://schemas.microsoft.com/office/drawing/2014/main" id="{B583C881-7CA9-4512-A5B0-D9FC20C9654B}"/>
              </a:ext>
            </a:extLst>
          </p:cNvPr>
          <p:cNvSpPr/>
          <p:nvPr/>
        </p:nvSpPr>
        <p:spPr>
          <a:xfrm>
            <a:off x="9435211" y="795650"/>
            <a:ext cx="1962097" cy="1767851"/>
          </a:xfrm>
          <a:prstGeom prst="roundRect">
            <a:avLst>
              <a:gd name="adj" fmla="val 6429"/>
            </a:avLst>
          </a:prstGeom>
          <a:solidFill>
            <a:schemeClr val="accent2"/>
          </a:solidFill>
          <a:ln>
            <a:noFill/>
          </a:ln>
        </p:spPr>
        <p:txBody>
          <a:bodyPr vert="horz" wrap="square" lIns="365760" tIns="822960" rIns="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a:ln>
                <a:noFill/>
              </a:ln>
              <a:solidFill>
                <a:prstClr val="white"/>
              </a:solidFill>
              <a:effectLst/>
              <a:uLnTx/>
              <a:uFillTx/>
              <a:latin typeface="Metropolis"/>
              <a:ea typeface="+mn-ea"/>
              <a:cs typeface="+mn-cs"/>
            </a:endParaRPr>
          </a:p>
        </p:txBody>
      </p:sp>
      <p:sp>
        <p:nvSpPr>
          <p:cNvPr id="47" name="Rectangle: Rounded Corners 46">
            <a:extLst>
              <a:ext uri="{FF2B5EF4-FFF2-40B4-BE49-F238E27FC236}">
                <a16:creationId xmlns:a16="http://schemas.microsoft.com/office/drawing/2014/main" id="{B8BB828D-560C-4893-92AD-89C9EB34E6BB}"/>
              </a:ext>
            </a:extLst>
          </p:cNvPr>
          <p:cNvSpPr/>
          <p:nvPr/>
        </p:nvSpPr>
        <p:spPr>
          <a:xfrm>
            <a:off x="9435211" y="2621802"/>
            <a:ext cx="1962097" cy="1767851"/>
          </a:xfrm>
          <a:prstGeom prst="roundRect">
            <a:avLst>
              <a:gd name="adj" fmla="val 6429"/>
            </a:avLst>
          </a:prstGeom>
          <a:solidFill>
            <a:schemeClr val="accent5"/>
          </a:solidFill>
          <a:ln w="25400" cap="flat" cmpd="sng" algn="ctr">
            <a:noFill/>
            <a:prstDash val="solid"/>
          </a:ln>
          <a:effectLst/>
        </p:spPr>
        <p:txBody>
          <a:bodyPr rot="0" spcFirstLastPara="0" vertOverflow="overflow" horzOverflow="overflow" vert="horz" wrap="square" lIns="60928" tIns="30464" rIns="60928" bIns="30464"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a:ln>
                <a:noFill/>
              </a:ln>
              <a:solidFill>
                <a:srgbClr val="002142"/>
              </a:solidFill>
              <a:effectLst/>
              <a:uLnTx/>
              <a:uFillTx/>
              <a:latin typeface="Metropolis"/>
              <a:ea typeface="+mn-ea"/>
              <a:cs typeface="+mn-cs"/>
            </a:endParaRPr>
          </a:p>
        </p:txBody>
      </p:sp>
      <p:sp>
        <p:nvSpPr>
          <p:cNvPr id="63" name="Rectangle: Rounded Corners 62">
            <a:extLst>
              <a:ext uri="{FF2B5EF4-FFF2-40B4-BE49-F238E27FC236}">
                <a16:creationId xmlns:a16="http://schemas.microsoft.com/office/drawing/2014/main" id="{486007E6-E748-4953-91C8-D224258429F7}"/>
              </a:ext>
            </a:extLst>
          </p:cNvPr>
          <p:cNvSpPr/>
          <p:nvPr/>
        </p:nvSpPr>
        <p:spPr>
          <a:xfrm>
            <a:off x="9435211" y="4447953"/>
            <a:ext cx="1962097" cy="1767851"/>
          </a:xfrm>
          <a:prstGeom prst="roundRect">
            <a:avLst>
              <a:gd name="adj" fmla="val 6429"/>
            </a:avLst>
          </a:prstGeom>
          <a:solidFill>
            <a:schemeClr val="accent1"/>
          </a:solidFill>
          <a:ln>
            <a:noFill/>
          </a:ln>
        </p:spPr>
        <p:txBody>
          <a:bodyPr vert="horz" wrap="square" lIns="91440" tIns="123444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a:ln>
                <a:noFill/>
              </a:ln>
              <a:solidFill>
                <a:prstClr val="white"/>
              </a:solidFill>
              <a:effectLst/>
              <a:uLnTx/>
              <a:uFillTx/>
              <a:latin typeface="Metropolis"/>
              <a:ea typeface="+mn-ea"/>
              <a:cs typeface="+mn-cs"/>
            </a:endParaRPr>
          </a:p>
        </p:txBody>
      </p:sp>
      <p:sp>
        <p:nvSpPr>
          <p:cNvPr id="48" name="TextBox 47">
            <a:extLst>
              <a:ext uri="{FF2B5EF4-FFF2-40B4-BE49-F238E27FC236}">
                <a16:creationId xmlns:a16="http://schemas.microsoft.com/office/drawing/2014/main" id="{242C1778-00F6-4743-88E2-3F7D554DD14C}"/>
              </a:ext>
            </a:extLst>
          </p:cNvPr>
          <p:cNvSpPr txBox="1"/>
          <p:nvPr/>
        </p:nvSpPr>
        <p:spPr>
          <a:xfrm>
            <a:off x="562996" y="2649336"/>
            <a:ext cx="4216508" cy="443198"/>
          </a:xfrm>
          <a:prstGeom prst="rect">
            <a:avLst/>
          </a:prstGeom>
        </p:spPr>
        <p:txBody>
          <a:bodyPr vert="horz" wrap="square" lIns="0" tIns="0" rIns="0" bIns="0" rtlCol="0" anchor="t" anchorCtr="0">
            <a:noAutofit/>
          </a:bodyPr>
          <a:lstStyle>
            <a:lvl1pPr>
              <a:lnSpc>
                <a:spcPct val="90000"/>
              </a:lnSpc>
              <a:spcBef>
                <a:spcPct val="0"/>
              </a:spcBef>
              <a:buNone/>
              <a:defRPr sz="3200" b="0">
                <a:solidFill>
                  <a:schemeClr val="tx2"/>
                </a:solidFill>
                <a:latin typeface="Metropolis Semi Bold" panose="000007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accent2"/>
              </a:solidFill>
              <a:effectLst/>
              <a:uLnTx/>
              <a:uFillTx/>
              <a:latin typeface="+mn-lt"/>
              <a:ea typeface="+mj-ea"/>
              <a:cs typeface="+mj-cs"/>
            </a:endParaRPr>
          </a:p>
        </p:txBody>
      </p:sp>
      <p:pic>
        <p:nvPicPr>
          <p:cNvPr id="55" name="Graphic 54">
            <a:extLst>
              <a:ext uri="{FF2B5EF4-FFF2-40B4-BE49-F238E27FC236}">
                <a16:creationId xmlns:a16="http://schemas.microsoft.com/office/drawing/2014/main" id="{FDE69DDA-35A9-49D2-A279-1BFF483F3C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4166" y="1138917"/>
            <a:ext cx="574884" cy="574884"/>
          </a:xfrm>
          <a:prstGeom prst="rect">
            <a:avLst/>
          </a:prstGeom>
        </p:spPr>
      </p:pic>
      <p:sp>
        <p:nvSpPr>
          <p:cNvPr id="85" name="Rectangle 84">
            <a:extLst>
              <a:ext uri="{FF2B5EF4-FFF2-40B4-BE49-F238E27FC236}">
                <a16:creationId xmlns:a16="http://schemas.microsoft.com/office/drawing/2014/main" id="{B630DF2D-1A24-421D-B7F4-C4FF458EA8E8}"/>
              </a:ext>
            </a:extLst>
          </p:cNvPr>
          <p:cNvSpPr/>
          <p:nvPr/>
        </p:nvSpPr>
        <p:spPr>
          <a:xfrm>
            <a:off x="6596487" y="1854825"/>
            <a:ext cx="2170242" cy="844847"/>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300"/>
              </a:spcAft>
              <a:buClrTx/>
              <a:buSzTx/>
              <a:buFontTx/>
              <a:buNone/>
              <a:tabLst/>
              <a:defRPr/>
            </a:pPr>
            <a:r>
              <a:rPr kumimoji="0" lang="en-US" sz="1600" i="0" u="none" strike="noStrike" kern="1200" cap="none" spc="0" normalizeH="0" baseline="0" noProof="0">
                <a:ln>
                  <a:noFill/>
                </a:ln>
                <a:solidFill>
                  <a:prstClr val="white"/>
                </a:solidFill>
                <a:effectLst/>
                <a:uLnTx/>
                <a:uFillTx/>
                <a:latin typeface="Metropolis"/>
                <a:ea typeface="+mn-ea"/>
                <a:cs typeface="+mn-cs"/>
              </a:rPr>
              <a:t>App</a:t>
            </a:r>
            <a:br>
              <a:rPr kumimoji="0" lang="en-US" sz="1600" i="0" u="none" strike="noStrike" kern="1200" cap="none" spc="0" normalizeH="0" baseline="0" noProof="0">
                <a:ln>
                  <a:noFill/>
                </a:ln>
                <a:solidFill>
                  <a:prstClr val="white"/>
                </a:solidFill>
                <a:effectLst/>
                <a:uLnTx/>
                <a:uFillTx/>
                <a:latin typeface="Metropolis"/>
                <a:ea typeface="+mn-ea"/>
                <a:cs typeface="+mn-cs"/>
              </a:rPr>
            </a:br>
            <a:r>
              <a:rPr kumimoji="0" lang="en-US" sz="1600" i="0" u="none" strike="noStrike" kern="1200" cap="none" spc="0" normalizeH="0" baseline="0" noProof="0">
                <a:ln>
                  <a:noFill/>
                </a:ln>
                <a:solidFill>
                  <a:prstClr val="white"/>
                </a:solidFill>
                <a:effectLst/>
                <a:uLnTx/>
                <a:uFillTx/>
                <a:latin typeface="Metropolis"/>
                <a:ea typeface="+mn-ea"/>
                <a:cs typeface="+mn-cs"/>
              </a:rPr>
              <a:t>Modernization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a:ln>
                  <a:noFill/>
                </a:ln>
                <a:solidFill>
                  <a:prstClr val="white"/>
                </a:solidFill>
                <a:effectLst/>
                <a:uLnTx/>
                <a:uFillTx/>
                <a:latin typeface="Metropolis"/>
                <a:ea typeface="+mn-ea"/>
                <a:cs typeface="+mn-cs"/>
              </a:rPr>
              <a:t>Tanzu</a:t>
            </a:r>
          </a:p>
        </p:txBody>
      </p:sp>
      <p:sp>
        <p:nvSpPr>
          <p:cNvPr id="6" name="Freeform: Shape 5">
            <a:extLst>
              <a:ext uri="{FF2B5EF4-FFF2-40B4-BE49-F238E27FC236}">
                <a16:creationId xmlns:a16="http://schemas.microsoft.com/office/drawing/2014/main" id="{E2188395-48CB-4079-8764-203BD6147BCC}"/>
              </a:ext>
            </a:extLst>
          </p:cNvPr>
          <p:cNvSpPr/>
          <p:nvPr/>
        </p:nvSpPr>
        <p:spPr>
          <a:xfrm>
            <a:off x="5987259" y="3121639"/>
            <a:ext cx="8852" cy="8852"/>
          </a:xfrm>
          <a:custGeom>
            <a:avLst/>
            <a:gdLst/>
            <a:ahLst/>
            <a:cxnLst/>
            <a:rect l="l" t="t" r="r" b="b"/>
            <a:pathLst>
              <a:path w="9525" h="9525"/>
            </a:pathLst>
          </a:custGeom>
          <a:solidFill>
            <a:srgbClr val="009A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srgbClr val="717074"/>
              </a:solidFill>
              <a:effectLst/>
              <a:uLnTx/>
              <a:uFillTx/>
              <a:latin typeface="Metropolis"/>
              <a:ea typeface="+mn-ea"/>
              <a:cs typeface="+mn-cs"/>
            </a:endParaRPr>
          </a:p>
        </p:txBody>
      </p:sp>
      <p:sp>
        <p:nvSpPr>
          <p:cNvPr id="86" name="Rectangle 85">
            <a:extLst>
              <a:ext uri="{FF2B5EF4-FFF2-40B4-BE49-F238E27FC236}">
                <a16:creationId xmlns:a16="http://schemas.microsoft.com/office/drawing/2014/main" id="{6E85444E-F07B-493A-B8B1-40A1DEFF2FF8}"/>
              </a:ext>
            </a:extLst>
          </p:cNvPr>
          <p:cNvSpPr/>
          <p:nvPr/>
        </p:nvSpPr>
        <p:spPr>
          <a:xfrm>
            <a:off x="6596487" y="4700960"/>
            <a:ext cx="2170242" cy="580159"/>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300"/>
              </a:spcAft>
              <a:buClrTx/>
              <a:buSzTx/>
              <a:buFontTx/>
              <a:buNone/>
              <a:tabLst/>
              <a:defRPr/>
            </a:pPr>
            <a:r>
              <a:rPr kumimoji="0" lang="en-US" sz="1600" i="0" u="none" strike="noStrike" kern="1200" cap="none" spc="0" normalizeH="0" baseline="0" noProof="0">
                <a:ln>
                  <a:noFill/>
                </a:ln>
                <a:solidFill>
                  <a:prstClr val="white"/>
                </a:solidFill>
                <a:effectLst/>
                <a:uLnTx/>
                <a:uFillTx/>
                <a:latin typeface="Metropolis"/>
                <a:ea typeface="+mn-ea"/>
                <a:cs typeface="+mn-cs"/>
              </a:rPr>
              <a:t>Multi-Cloud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a:ln>
                  <a:noFill/>
                </a:ln>
                <a:solidFill>
                  <a:prstClr val="white"/>
                </a:solidFill>
                <a:effectLst/>
                <a:uLnTx/>
                <a:uFillTx/>
                <a:latin typeface="Metropolis"/>
                <a:ea typeface="+mn-ea"/>
                <a:cs typeface="+mn-cs"/>
              </a:rPr>
              <a:t>VCF / VMC</a:t>
            </a:r>
          </a:p>
        </p:txBody>
      </p:sp>
      <p:grpSp>
        <p:nvGrpSpPr>
          <p:cNvPr id="9" name="Group 8">
            <a:extLst>
              <a:ext uri="{FF2B5EF4-FFF2-40B4-BE49-F238E27FC236}">
                <a16:creationId xmlns:a16="http://schemas.microsoft.com/office/drawing/2014/main" id="{DC0F419C-B057-FE43-AA8E-7C4CFF382437}"/>
              </a:ext>
            </a:extLst>
          </p:cNvPr>
          <p:cNvGrpSpPr/>
          <p:nvPr/>
        </p:nvGrpSpPr>
        <p:grpSpPr>
          <a:xfrm>
            <a:off x="9375958" y="953896"/>
            <a:ext cx="2108033" cy="5002569"/>
            <a:chOff x="9151503" y="813454"/>
            <a:chExt cx="2108033" cy="5002569"/>
          </a:xfrm>
        </p:grpSpPr>
        <p:grpSp>
          <p:nvGrpSpPr>
            <p:cNvPr id="62" name="Group 61">
              <a:extLst>
                <a:ext uri="{FF2B5EF4-FFF2-40B4-BE49-F238E27FC236}">
                  <a16:creationId xmlns:a16="http://schemas.microsoft.com/office/drawing/2014/main" id="{6D2AE2DD-E4C6-47D8-9C4E-ADDF1B5078CE}"/>
                </a:ext>
              </a:extLst>
            </p:cNvPr>
            <p:cNvGrpSpPr/>
            <p:nvPr/>
          </p:nvGrpSpPr>
          <p:grpSpPr>
            <a:xfrm>
              <a:off x="10454041" y="813454"/>
              <a:ext cx="563931" cy="381253"/>
              <a:chOff x="5903451" y="3524570"/>
              <a:chExt cx="939744" cy="635326"/>
            </a:xfrm>
          </p:grpSpPr>
          <p:pic>
            <p:nvPicPr>
              <p:cNvPr id="59" name="Graphic 58">
                <a:extLst>
                  <a:ext uri="{FF2B5EF4-FFF2-40B4-BE49-F238E27FC236}">
                    <a16:creationId xmlns:a16="http://schemas.microsoft.com/office/drawing/2014/main" id="{4C580157-CC62-409B-9095-07239DE0DA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3451" y="3524570"/>
                <a:ext cx="546157" cy="635326"/>
              </a:xfrm>
              <a:prstGeom prst="rect">
                <a:avLst/>
              </a:prstGeom>
            </p:spPr>
          </p:pic>
          <p:pic>
            <p:nvPicPr>
              <p:cNvPr id="60" name="Graphic 59">
                <a:extLst>
                  <a:ext uri="{FF2B5EF4-FFF2-40B4-BE49-F238E27FC236}">
                    <a16:creationId xmlns:a16="http://schemas.microsoft.com/office/drawing/2014/main" id="{F795B6DC-A137-4551-9AD2-1ABEB06DCA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5995" y="3525946"/>
                <a:ext cx="327200" cy="633950"/>
              </a:xfrm>
              <a:prstGeom prst="rect">
                <a:avLst/>
              </a:prstGeom>
            </p:spPr>
          </p:pic>
        </p:grpSp>
        <p:sp>
          <p:nvSpPr>
            <p:cNvPr id="83" name="Rectangle 82">
              <a:extLst>
                <a:ext uri="{FF2B5EF4-FFF2-40B4-BE49-F238E27FC236}">
                  <a16:creationId xmlns:a16="http://schemas.microsoft.com/office/drawing/2014/main" id="{0DF8BD62-399B-401D-85D8-F0B99D32E45C}"/>
                </a:ext>
              </a:extLst>
            </p:cNvPr>
            <p:cNvSpPr/>
            <p:nvPr/>
          </p:nvSpPr>
          <p:spPr>
            <a:xfrm>
              <a:off x="9393066" y="1322497"/>
              <a:ext cx="1624906" cy="814069"/>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300"/>
                </a:spcAft>
                <a:buClrTx/>
                <a:buSzTx/>
                <a:buFontTx/>
                <a:buNone/>
                <a:tabLst/>
                <a:defRPr/>
              </a:pPr>
              <a:r>
                <a:rPr kumimoji="0" lang="en-US" sz="1600" i="0" u="none" strike="noStrike" kern="1200" cap="none" spc="0" normalizeH="0" baseline="0" noProof="0">
                  <a:ln>
                    <a:noFill/>
                  </a:ln>
                  <a:solidFill>
                    <a:prstClr val="white"/>
                  </a:solidFill>
                  <a:effectLst/>
                  <a:uLnTx/>
                  <a:uFillTx/>
                  <a:latin typeface="Metropolis"/>
                  <a:ea typeface="+mn-ea"/>
                  <a:cs typeface="+mn-cs"/>
                </a:rPr>
                <a:t>Digital Workspace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a:ln>
                    <a:noFill/>
                  </a:ln>
                  <a:solidFill>
                    <a:prstClr val="white"/>
                  </a:solidFill>
                  <a:effectLst/>
                  <a:uLnTx/>
                  <a:uFillTx/>
                  <a:latin typeface="Metropolis"/>
                  <a:ea typeface="+mn-ea"/>
                  <a:cs typeface="+mn-cs"/>
                </a:rPr>
                <a:t>Workspace ONE</a:t>
              </a:r>
            </a:p>
          </p:txBody>
        </p:sp>
        <p:sp>
          <p:nvSpPr>
            <p:cNvPr id="28" name="Rectangle 27">
              <a:extLst>
                <a:ext uri="{FF2B5EF4-FFF2-40B4-BE49-F238E27FC236}">
                  <a16:creationId xmlns:a16="http://schemas.microsoft.com/office/drawing/2014/main" id="{62D74332-6644-7946-A2EC-FC4F7896A827}"/>
                </a:ext>
              </a:extLst>
            </p:cNvPr>
            <p:cNvSpPr/>
            <p:nvPr/>
          </p:nvSpPr>
          <p:spPr>
            <a:xfrm>
              <a:off x="9151503" y="5001954"/>
              <a:ext cx="2108033" cy="814069"/>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300"/>
                </a:spcAft>
                <a:buClrTx/>
                <a:buSzTx/>
                <a:buFontTx/>
                <a:buNone/>
                <a:tabLst/>
                <a:defRPr/>
              </a:pPr>
              <a:r>
                <a:rPr kumimoji="0" lang="en-US" sz="1600" i="0" u="none" strike="noStrike" kern="1200" cap="none" spc="0" normalizeH="0" baseline="0" noProof="0">
                  <a:ln>
                    <a:noFill/>
                  </a:ln>
                  <a:solidFill>
                    <a:prstClr val="white"/>
                  </a:solidFill>
                  <a:effectLst/>
                  <a:uLnTx/>
                  <a:uFillTx/>
                  <a:latin typeface="Metropolis"/>
                  <a:ea typeface="+mn-ea"/>
                  <a:cs typeface="+mn-cs"/>
                </a:rPr>
                <a:t>Virtual Cloud Network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a:ln>
                    <a:noFill/>
                  </a:ln>
                  <a:solidFill>
                    <a:prstClr val="white"/>
                  </a:solidFill>
                  <a:effectLst/>
                  <a:uLnTx/>
                  <a:uFillTx/>
                  <a:latin typeface="Metropolis"/>
                  <a:ea typeface="+mn-ea"/>
                  <a:cs typeface="+mn-cs"/>
                </a:rPr>
                <a:t>NSX</a:t>
              </a:r>
            </a:p>
          </p:txBody>
        </p:sp>
        <p:pic>
          <p:nvPicPr>
            <p:cNvPr id="39" name="Graphic 38">
              <a:extLst>
                <a:ext uri="{FF2B5EF4-FFF2-40B4-BE49-F238E27FC236}">
                  <a16:creationId xmlns:a16="http://schemas.microsoft.com/office/drawing/2014/main" id="{959FE88B-43D4-466B-9B1C-561C7039E5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6167" y="4442030"/>
              <a:ext cx="416237" cy="416237"/>
            </a:xfrm>
            <a:prstGeom prst="rect">
              <a:avLst/>
            </a:prstGeom>
          </p:spPr>
        </p:pic>
        <p:sp>
          <p:nvSpPr>
            <p:cNvPr id="84" name="Rectangle 83">
              <a:extLst>
                <a:ext uri="{FF2B5EF4-FFF2-40B4-BE49-F238E27FC236}">
                  <a16:creationId xmlns:a16="http://schemas.microsoft.com/office/drawing/2014/main" id="{09A6E9EE-A1FB-406C-B60A-7F419EF0C5DA}"/>
                </a:ext>
              </a:extLst>
            </p:cNvPr>
            <p:cNvSpPr/>
            <p:nvPr/>
          </p:nvSpPr>
          <p:spPr>
            <a:xfrm>
              <a:off x="9393066" y="3141637"/>
              <a:ext cx="1624906" cy="814069"/>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300"/>
                </a:spcAft>
                <a:buClrTx/>
                <a:buSzTx/>
                <a:buFontTx/>
                <a:buNone/>
                <a:tabLst/>
                <a:defRPr/>
              </a:pPr>
              <a:r>
                <a:rPr kumimoji="0" lang="en-US" sz="1600" i="0" u="none" strike="noStrike" kern="1200" cap="none" spc="0" normalizeH="0" baseline="0" noProof="0">
                  <a:ln>
                    <a:noFill/>
                  </a:ln>
                  <a:solidFill>
                    <a:prstClr val="white"/>
                  </a:solidFill>
                  <a:effectLst/>
                  <a:uLnTx/>
                  <a:uFillTx/>
                  <a:latin typeface="Metropolis"/>
                  <a:ea typeface="+mn-ea"/>
                  <a:cs typeface="+mn-cs"/>
                </a:rPr>
                <a:t>Intrinsic Security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a:ln>
                    <a:noFill/>
                  </a:ln>
                  <a:solidFill>
                    <a:prstClr val="white"/>
                  </a:solidFill>
                  <a:effectLst/>
                  <a:uLnTx/>
                  <a:uFillTx/>
                  <a:latin typeface="Metropolis"/>
                  <a:ea typeface="+mn-ea"/>
                  <a:cs typeface="+mn-cs"/>
                </a:rPr>
                <a:t>Carbon Black</a:t>
              </a:r>
            </a:p>
          </p:txBody>
        </p:sp>
        <p:grpSp>
          <p:nvGrpSpPr>
            <p:cNvPr id="49" name="Graphic 77">
              <a:extLst>
                <a:ext uri="{FF2B5EF4-FFF2-40B4-BE49-F238E27FC236}">
                  <a16:creationId xmlns:a16="http://schemas.microsoft.com/office/drawing/2014/main" id="{26A1E5F8-B5B0-424D-8511-138F9546BEF1}"/>
                </a:ext>
              </a:extLst>
            </p:cNvPr>
            <p:cNvGrpSpPr/>
            <p:nvPr/>
          </p:nvGrpSpPr>
          <p:grpSpPr>
            <a:xfrm>
              <a:off x="10664364" y="2622906"/>
              <a:ext cx="309748" cy="464127"/>
              <a:chOff x="13167145" y="-280102"/>
              <a:chExt cx="746855" cy="1119085"/>
            </a:xfrm>
            <a:solidFill>
              <a:srgbClr val="FFFFFF"/>
            </a:solidFill>
          </p:grpSpPr>
          <p:sp>
            <p:nvSpPr>
              <p:cNvPr id="50" name="Freeform: Shape 49">
                <a:extLst>
                  <a:ext uri="{FF2B5EF4-FFF2-40B4-BE49-F238E27FC236}">
                    <a16:creationId xmlns:a16="http://schemas.microsoft.com/office/drawing/2014/main" id="{2EB8131D-22C4-458A-AC78-2CB57C9159DD}"/>
                  </a:ext>
                </a:extLst>
              </p:cNvPr>
              <p:cNvSpPr/>
              <p:nvPr/>
            </p:nvSpPr>
            <p:spPr>
              <a:xfrm>
                <a:off x="13818701" y="-280102"/>
                <a:ext cx="8891" cy="8891"/>
              </a:xfrm>
              <a:custGeom>
                <a:avLst/>
                <a:gdLst/>
                <a:ahLst/>
                <a:cxnLst/>
                <a:rect l="l" t="t" r="r" b="b"/>
                <a:pathLst>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grpSp>
            <p:nvGrpSpPr>
              <p:cNvPr id="51" name="Graphic 77">
                <a:extLst>
                  <a:ext uri="{FF2B5EF4-FFF2-40B4-BE49-F238E27FC236}">
                    <a16:creationId xmlns:a16="http://schemas.microsoft.com/office/drawing/2014/main" id="{CED3F83D-E496-49DB-BD1F-2D8B1F6F7B44}"/>
                  </a:ext>
                </a:extLst>
              </p:cNvPr>
              <p:cNvGrpSpPr/>
              <p:nvPr/>
            </p:nvGrpSpPr>
            <p:grpSpPr>
              <a:xfrm>
                <a:off x="13167145" y="-254626"/>
                <a:ext cx="746855" cy="1093609"/>
                <a:chOff x="13167145" y="-254626"/>
                <a:chExt cx="746855" cy="1093609"/>
              </a:xfrm>
              <a:grpFill/>
            </p:grpSpPr>
            <p:sp>
              <p:nvSpPr>
                <p:cNvPr id="52" name="Freeform: Shape 51">
                  <a:extLst>
                    <a:ext uri="{FF2B5EF4-FFF2-40B4-BE49-F238E27FC236}">
                      <a16:creationId xmlns:a16="http://schemas.microsoft.com/office/drawing/2014/main" id="{E837F8B0-F105-400C-BC52-3DAED7D27982}"/>
                    </a:ext>
                  </a:extLst>
                </p:cNvPr>
                <p:cNvSpPr/>
                <p:nvPr/>
              </p:nvSpPr>
              <p:spPr>
                <a:xfrm>
                  <a:off x="13250984" y="163969"/>
                  <a:ext cx="302298" cy="302297"/>
                </a:xfrm>
                <a:custGeom>
                  <a:avLst/>
                  <a:gdLst>
                    <a:gd name="connsiteX0" fmla="*/ 14493 w 302298"/>
                    <a:gd name="connsiteY0" fmla="*/ 304699 h 302298"/>
                    <a:gd name="connsiteX1" fmla="*/ 0 w 302298"/>
                    <a:gd name="connsiteY1" fmla="*/ 290206 h 302298"/>
                    <a:gd name="connsiteX2" fmla="*/ 290207 w 302298"/>
                    <a:gd name="connsiteY2" fmla="*/ 0 h 302298"/>
                    <a:gd name="connsiteX3" fmla="*/ 304699 w 302298"/>
                    <a:gd name="connsiteY3" fmla="*/ 14493 h 302298"/>
                    <a:gd name="connsiteX4" fmla="*/ 290207 w 302298"/>
                    <a:gd name="connsiteY4" fmla="*/ 28985 h 302298"/>
                    <a:gd name="connsiteX5" fmla="*/ 28896 w 302298"/>
                    <a:gd name="connsiteY5" fmla="*/ 290295 h 302298"/>
                    <a:gd name="connsiteX6" fmla="*/ 14493 w 302298"/>
                    <a:gd name="connsiteY6" fmla="*/ 304699 h 30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98" h="302298">
                      <a:moveTo>
                        <a:pt x="14493" y="304699"/>
                      </a:moveTo>
                      <a:cubicBezTo>
                        <a:pt x="6491" y="304699"/>
                        <a:pt x="0" y="298209"/>
                        <a:pt x="0" y="290206"/>
                      </a:cubicBezTo>
                      <a:cubicBezTo>
                        <a:pt x="0" y="130166"/>
                        <a:pt x="130166" y="0"/>
                        <a:pt x="290207" y="0"/>
                      </a:cubicBezTo>
                      <a:cubicBezTo>
                        <a:pt x="298209" y="0"/>
                        <a:pt x="304699" y="6491"/>
                        <a:pt x="304699" y="14493"/>
                      </a:cubicBezTo>
                      <a:cubicBezTo>
                        <a:pt x="304699" y="22495"/>
                        <a:pt x="298209" y="28985"/>
                        <a:pt x="290207" y="28985"/>
                      </a:cubicBezTo>
                      <a:cubicBezTo>
                        <a:pt x="146170" y="28985"/>
                        <a:pt x="28896" y="146170"/>
                        <a:pt x="28896" y="290295"/>
                      </a:cubicBezTo>
                      <a:cubicBezTo>
                        <a:pt x="28985" y="298209"/>
                        <a:pt x="22495" y="304699"/>
                        <a:pt x="14493" y="304699"/>
                      </a:cubicBezTo>
                      <a:close/>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grpSp>
              <p:nvGrpSpPr>
                <p:cNvPr id="53" name="Graphic 77">
                  <a:extLst>
                    <a:ext uri="{FF2B5EF4-FFF2-40B4-BE49-F238E27FC236}">
                      <a16:creationId xmlns:a16="http://schemas.microsoft.com/office/drawing/2014/main" id="{8F89A4C6-1721-4F17-812A-AC67E15A1D64}"/>
                    </a:ext>
                  </a:extLst>
                </p:cNvPr>
                <p:cNvGrpSpPr/>
                <p:nvPr/>
              </p:nvGrpSpPr>
              <p:grpSpPr>
                <a:xfrm>
                  <a:off x="13167145" y="-254626"/>
                  <a:ext cx="746855" cy="1093609"/>
                  <a:chOff x="13167145" y="-254626"/>
                  <a:chExt cx="746855" cy="1093609"/>
                </a:xfrm>
                <a:grpFill/>
              </p:grpSpPr>
              <p:sp>
                <p:nvSpPr>
                  <p:cNvPr id="54" name="Freeform: Shape 53">
                    <a:extLst>
                      <a:ext uri="{FF2B5EF4-FFF2-40B4-BE49-F238E27FC236}">
                        <a16:creationId xmlns:a16="http://schemas.microsoft.com/office/drawing/2014/main" id="{44D63AC8-B6F2-4DCB-B270-261CDFB06F02}"/>
                      </a:ext>
                    </a:extLst>
                  </p:cNvPr>
                  <p:cNvSpPr/>
                  <p:nvPr/>
                </p:nvSpPr>
                <p:spPr>
                  <a:xfrm>
                    <a:off x="13167145" y="-254626"/>
                    <a:ext cx="746855" cy="1093609"/>
                  </a:xfrm>
                  <a:custGeom>
                    <a:avLst/>
                    <a:gdLst>
                      <a:gd name="connsiteX0" fmla="*/ 577924 w 746854"/>
                      <a:gd name="connsiteY0" fmla="*/ 402146 h 1093609"/>
                      <a:gd name="connsiteX1" fmla="*/ 577924 w 746854"/>
                      <a:gd name="connsiteY1" fmla="*/ 191604 h 1093609"/>
                      <a:gd name="connsiteX2" fmla="*/ 392810 w 746854"/>
                      <a:gd name="connsiteY2" fmla="*/ 0 h 1093609"/>
                      <a:gd name="connsiteX3" fmla="*/ 358490 w 746854"/>
                      <a:gd name="connsiteY3" fmla="*/ 0 h 1093609"/>
                      <a:gd name="connsiteX4" fmla="*/ 173377 w 746854"/>
                      <a:gd name="connsiteY4" fmla="*/ 191604 h 1093609"/>
                      <a:gd name="connsiteX5" fmla="*/ 173377 w 746854"/>
                      <a:gd name="connsiteY5" fmla="*/ 402146 h 1093609"/>
                      <a:gd name="connsiteX6" fmla="*/ 0 w 746854"/>
                      <a:gd name="connsiteY6" fmla="*/ 718581 h 1093609"/>
                      <a:gd name="connsiteX7" fmla="*/ 375650 w 746854"/>
                      <a:gd name="connsiteY7" fmla="*/ 1094231 h 1093609"/>
                      <a:gd name="connsiteX8" fmla="*/ 751301 w 746854"/>
                      <a:gd name="connsiteY8" fmla="*/ 718581 h 1093609"/>
                      <a:gd name="connsiteX9" fmla="*/ 577924 w 746854"/>
                      <a:gd name="connsiteY9" fmla="*/ 402146 h 1093609"/>
                      <a:gd name="connsiteX10" fmla="*/ 202273 w 746854"/>
                      <a:gd name="connsiteY10" fmla="*/ 191604 h 1093609"/>
                      <a:gd name="connsiteX11" fmla="*/ 358490 w 746854"/>
                      <a:gd name="connsiteY11" fmla="*/ 28896 h 1093609"/>
                      <a:gd name="connsiteX12" fmla="*/ 392810 w 746854"/>
                      <a:gd name="connsiteY12" fmla="*/ 28896 h 1093609"/>
                      <a:gd name="connsiteX13" fmla="*/ 549027 w 746854"/>
                      <a:gd name="connsiteY13" fmla="*/ 191604 h 1093609"/>
                      <a:gd name="connsiteX14" fmla="*/ 549027 w 746854"/>
                      <a:gd name="connsiteY14" fmla="*/ 385342 h 1093609"/>
                      <a:gd name="connsiteX15" fmla="*/ 375650 w 746854"/>
                      <a:gd name="connsiteY15" fmla="*/ 342931 h 1093609"/>
                      <a:gd name="connsiteX16" fmla="*/ 202273 w 746854"/>
                      <a:gd name="connsiteY16" fmla="*/ 385342 h 1093609"/>
                      <a:gd name="connsiteX17" fmla="*/ 202273 w 746854"/>
                      <a:gd name="connsiteY17" fmla="*/ 191604 h 1093609"/>
                      <a:gd name="connsiteX18" fmla="*/ 375650 w 746854"/>
                      <a:gd name="connsiteY18" fmla="*/ 1065335 h 1093609"/>
                      <a:gd name="connsiteX19" fmla="*/ 28896 w 746854"/>
                      <a:gd name="connsiteY19" fmla="*/ 718581 h 1093609"/>
                      <a:gd name="connsiteX20" fmla="*/ 375650 w 746854"/>
                      <a:gd name="connsiteY20" fmla="*/ 371827 h 1093609"/>
                      <a:gd name="connsiteX21" fmla="*/ 722404 w 746854"/>
                      <a:gd name="connsiteY21" fmla="*/ 718581 h 1093609"/>
                      <a:gd name="connsiteX22" fmla="*/ 375650 w 746854"/>
                      <a:gd name="connsiteY22" fmla="*/ 1065335 h 109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854" h="1093609">
                        <a:moveTo>
                          <a:pt x="577924" y="402146"/>
                        </a:moveTo>
                        <a:lnTo>
                          <a:pt x="577924" y="191604"/>
                        </a:lnTo>
                        <a:cubicBezTo>
                          <a:pt x="577924" y="85977"/>
                          <a:pt x="494880" y="0"/>
                          <a:pt x="392810" y="0"/>
                        </a:cubicBezTo>
                        <a:lnTo>
                          <a:pt x="358490" y="0"/>
                        </a:lnTo>
                        <a:cubicBezTo>
                          <a:pt x="256420" y="0"/>
                          <a:pt x="173377" y="85977"/>
                          <a:pt x="173377" y="191604"/>
                        </a:cubicBezTo>
                        <a:lnTo>
                          <a:pt x="173377" y="402146"/>
                        </a:lnTo>
                        <a:cubicBezTo>
                          <a:pt x="69173" y="468918"/>
                          <a:pt x="0" y="585659"/>
                          <a:pt x="0" y="718581"/>
                        </a:cubicBezTo>
                        <a:cubicBezTo>
                          <a:pt x="0" y="926011"/>
                          <a:pt x="168220" y="1094231"/>
                          <a:pt x="375650" y="1094231"/>
                        </a:cubicBezTo>
                        <a:cubicBezTo>
                          <a:pt x="583080" y="1094231"/>
                          <a:pt x="751301" y="926100"/>
                          <a:pt x="751301" y="718581"/>
                        </a:cubicBezTo>
                        <a:cubicBezTo>
                          <a:pt x="751301" y="585659"/>
                          <a:pt x="682128" y="468918"/>
                          <a:pt x="577924" y="402146"/>
                        </a:cubicBezTo>
                        <a:close/>
                        <a:moveTo>
                          <a:pt x="202273" y="191604"/>
                        </a:moveTo>
                        <a:cubicBezTo>
                          <a:pt x="202273" y="101892"/>
                          <a:pt x="272335" y="28896"/>
                          <a:pt x="358490" y="28896"/>
                        </a:cubicBezTo>
                        <a:lnTo>
                          <a:pt x="392810" y="28896"/>
                        </a:lnTo>
                        <a:cubicBezTo>
                          <a:pt x="478965" y="28896"/>
                          <a:pt x="549027" y="101892"/>
                          <a:pt x="549027" y="191604"/>
                        </a:cubicBezTo>
                        <a:lnTo>
                          <a:pt x="549027" y="385342"/>
                        </a:lnTo>
                        <a:cubicBezTo>
                          <a:pt x="497103" y="358313"/>
                          <a:pt x="438244" y="342931"/>
                          <a:pt x="375650" y="342931"/>
                        </a:cubicBezTo>
                        <a:cubicBezTo>
                          <a:pt x="313057" y="342931"/>
                          <a:pt x="254197" y="358313"/>
                          <a:pt x="202273" y="385342"/>
                        </a:cubicBezTo>
                        <a:lnTo>
                          <a:pt x="202273" y="191604"/>
                        </a:lnTo>
                        <a:close/>
                        <a:moveTo>
                          <a:pt x="375650" y="1065335"/>
                        </a:moveTo>
                        <a:cubicBezTo>
                          <a:pt x="184491" y="1065335"/>
                          <a:pt x="28896" y="909740"/>
                          <a:pt x="28896" y="718581"/>
                        </a:cubicBezTo>
                        <a:cubicBezTo>
                          <a:pt x="28896" y="527422"/>
                          <a:pt x="184491" y="371827"/>
                          <a:pt x="375650" y="371827"/>
                        </a:cubicBezTo>
                        <a:cubicBezTo>
                          <a:pt x="566810" y="371827"/>
                          <a:pt x="722404" y="527422"/>
                          <a:pt x="722404" y="718581"/>
                        </a:cubicBezTo>
                        <a:cubicBezTo>
                          <a:pt x="722404" y="909740"/>
                          <a:pt x="566810" y="1065335"/>
                          <a:pt x="375650" y="1065335"/>
                        </a:cubicBezTo>
                        <a:close/>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sp>
                <p:nvSpPr>
                  <p:cNvPr id="56" name="Freeform: Shape 55">
                    <a:extLst>
                      <a:ext uri="{FF2B5EF4-FFF2-40B4-BE49-F238E27FC236}">
                        <a16:creationId xmlns:a16="http://schemas.microsoft.com/office/drawing/2014/main" id="{C351688D-64ED-4BC3-BE50-1A847051BB84}"/>
                      </a:ext>
                    </a:extLst>
                  </p:cNvPr>
                  <p:cNvSpPr/>
                  <p:nvPr/>
                </p:nvSpPr>
                <p:spPr>
                  <a:xfrm>
                    <a:off x="13481094" y="366154"/>
                    <a:ext cx="115584" cy="195606"/>
                  </a:xfrm>
                  <a:custGeom>
                    <a:avLst/>
                    <a:gdLst>
                      <a:gd name="connsiteX0" fmla="*/ 61704 w 115584"/>
                      <a:gd name="connsiteY0" fmla="*/ 0 h 195604"/>
                      <a:gd name="connsiteX1" fmla="*/ 0 w 115584"/>
                      <a:gd name="connsiteY1" fmla="*/ 61704 h 195604"/>
                      <a:gd name="connsiteX2" fmla="*/ 30852 w 115584"/>
                      <a:gd name="connsiteY2" fmla="*/ 115140 h 195604"/>
                      <a:gd name="connsiteX3" fmla="*/ 30852 w 115584"/>
                      <a:gd name="connsiteY3" fmla="*/ 179245 h 195604"/>
                      <a:gd name="connsiteX4" fmla="*/ 47301 w 115584"/>
                      <a:gd name="connsiteY4" fmla="*/ 195694 h 195604"/>
                      <a:gd name="connsiteX5" fmla="*/ 76108 w 115584"/>
                      <a:gd name="connsiteY5" fmla="*/ 195694 h 195604"/>
                      <a:gd name="connsiteX6" fmla="*/ 92557 w 115584"/>
                      <a:gd name="connsiteY6" fmla="*/ 179245 h 195604"/>
                      <a:gd name="connsiteX7" fmla="*/ 92557 w 115584"/>
                      <a:gd name="connsiteY7" fmla="*/ 115140 h 195604"/>
                      <a:gd name="connsiteX8" fmla="*/ 123409 w 115584"/>
                      <a:gd name="connsiteY8" fmla="*/ 61704 h 195604"/>
                      <a:gd name="connsiteX9" fmla="*/ 61704 w 115584"/>
                      <a:gd name="connsiteY9" fmla="*/ 0 h 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84" h="195604">
                        <a:moveTo>
                          <a:pt x="61704" y="0"/>
                        </a:moveTo>
                        <a:cubicBezTo>
                          <a:pt x="27651" y="0"/>
                          <a:pt x="0" y="27651"/>
                          <a:pt x="0" y="61704"/>
                        </a:cubicBezTo>
                        <a:cubicBezTo>
                          <a:pt x="0" y="84555"/>
                          <a:pt x="12448" y="104471"/>
                          <a:pt x="30852" y="115140"/>
                        </a:cubicBezTo>
                        <a:lnTo>
                          <a:pt x="30852" y="179245"/>
                        </a:lnTo>
                        <a:cubicBezTo>
                          <a:pt x="30852" y="188314"/>
                          <a:pt x="38232" y="195694"/>
                          <a:pt x="47301" y="195694"/>
                        </a:cubicBezTo>
                        <a:lnTo>
                          <a:pt x="76108" y="195694"/>
                        </a:lnTo>
                        <a:cubicBezTo>
                          <a:pt x="85177" y="195694"/>
                          <a:pt x="92557" y="188314"/>
                          <a:pt x="92557" y="179245"/>
                        </a:cubicBezTo>
                        <a:lnTo>
                          <a:pt x="92557" y="115140"/>
                        </a:lnTo>
                        <a:cubicBezTo>
                          <a:pt x="110961" y="104471"/>
                          <a:pt x="123409" y="84555"/>
                          <a:pt x="123409" y="61704"/>
                        </a:cubicBezTo>
                        <a:cubicBezTo>
                          <a:pt x="123409" y="27562"/>
                          <a:pt x="95757" y="0"/>
                          <a:pt x="61704" y="0"/>
                        </a:cubicBezTo>
                        <a:close/>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grpSp>
          </p:grpSp>
        </p:grpSp>
      </p:grpSp>
      <p:pic>
        <p:nvPicPr>
          <p:cNvPr id="65" name="Graphic 64">
            <a:extLst>
              <a:ext uri="{FF2B5EF4-FFF2-40B4-BE49-F238E27FC236}">
                <a16:creationId xmlns:a16="http://schemas.microsoft.com/office/drawing/2014/main" id="{A7EBA736-7234-4569-AED3-39CB70F7CF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13557" y="4162713"/>
            <a:ext cx="705907" cy="404190"/>
          </a:xfrm>
          <a:prstGeom prst="rect">
            <a:avLst/>
          </a:prstGeom>
        </p:spPr>
      </p:pic>
      <p:grpSp>
        <p:nvGrpSpPr>
          <p:cNvPr id="4" name="Group 3">
            <a:extLst>
              <a:ext uri="{FF2B5EF4-FFF2-40B4-BE49-F238E27FC236}">
                <a16:creationId xmlns:a16="http://schemas.microsoft.com/office/drawing/2014/main" id="{77A82019-D0AD-4EBD-ADC4-7AC99F4D8AB0}"/>
              </a:ext>
            </a:extLst>
          </p:cNvPr>
          <p:cNvGrpSpPr/>
          <p:nvPr/>
        </p:nvGrpSpPr>
        <p:grpSpPr>
          <a:xfrm>
            <a:off x="5987258" y="791912"/>
            <a:ext cx="5469919" cy="5754933"/>
            <a:chOff x="5756965" y="651470"/>
            <a:chExt cx="5469919" cy="5754933"/>
          </a:xfrm>
        </p:grpSpPr>
        <p:grpSp>
          <p:nvGrpSpPr>
            <p:cNvPr id="3" name="Group 2">
              <a:extLst>
                <a:ext uri="{FF2B5EF4-FFF2-40B4-BE49-F238E27FC236}">
                  <a16:creationId xmlns:a16="http://schemas.microsoft.com/office/drawing/2014/main" id="{A2EABE4B-4F0F-4CE7-90B9-97C66E6F8310}"/>
                </a:ext>
              </a:extLst>
            </p:cNvPr>
            <p:cNvGrpSpPr/>
            <p:nvPr/>
          </p:nvGrpSpPr>
          <p:grpSpPr>
            <a:xfrm>
              <a:off x="5756965" y="651470"/>
              <a:ext cx="5469919" cy="5754933"/>
              <a:chOff x="5756965" y="651470"/>
              <a:chExt cx="5469919" cy="5754933"/>
            </a:xfrm>
          </p:grpSpPr>
          <p:grpSp>
            <p:nvGrpSpPr>
              <p:cNvPr id="16" name="Group 15">
                <a:extLst>
                  <a:ext uri="{FF2B5EF4-FFF2-40B4-BE49-F238E27FC236}">
                    <a16:creationId xmlns:a16="http://schemas.microsoft.com/office/drawing/2014/main" id="{6A226B1B-E7E2-EB45-9516-15C7EFAF9EF3}"/>
                  </a:ext>
                </a:extLst>
              </p:cNvPr>
              <p:cNvGrpSpPr/>
              <p:nvPr/>
            </p:nvGrpSpPr>
            <p:grpSpPr>
              <a:xfrm>
                <a:off x="5756965" y="651470"/>
                <a:ext cx="5469919" cy="5754933"/>
                <a:chOff x="-719193" y="651470"/>
                <a:chExt cx="5469919" cy="5754933"/>
              </a:xfrm>
            </p:grpSpPr>
            <p:grpSp>
              <p:nvGrpSpPr>
                <p:cNvPr id="14" name="Group 13">
                  <a:extLst>
                    <a:ext uri="{FF2B5EF4-FFF2-40B4-BE49-F238E27FC236}">
                      <a16:creationId xmlns:a16="http://schemas.microsoft.com/office/drawing/2014/main" id="{6A619EEC-CF64-CD42-B903-D4E61EE824EF}"/>
                    </a:ext>
                  </a:extLst>
                </p:cNvPr>
                <p:cNvGrpSpPr/>
                <p:nvPr/>
              </p:nvGrpSpPr>
              <p:grpSpPr>
                <a:xfrm>
                  <a:off x="-719193" y="651470"/>
                  <a:ext cx="5425366" cy="5423891"/>
                  <a:chOff x="-1181534" y="-5217299"/>
                  <a:chExt cx="5425366" cy="5423891"/>
                </a:xfrm>
              </p:grpSpPr>
              <p:sp>
                <p:nvSpPr>
                  <p:cNvPr id="145" name="Freeform 5">
                    <a:extLst>
                      <a:ext uri="{FF2B5EF4-FFF2-40B4-BE49-F238E27FC236}">
                        <a16:creationId xmlns:a16="http://schemas.microsoft.com/office/drawing/2014/main" id="{41DAA6D7-A219-7A43-B669-0CF76B5104C5}"/>
                      </a:ext>
                    </a:extLst>
                  </p:cNvPr>
                  <p:cNvSpPr>
                    <a:spLocks/>
                  </p:cNvSpPr>
                  <p:nvPr/>
                </p:nvSpPr>
                <p:spPr bwMode="auto">
                  <a:xfrm>
                    <a:off x="2267991" y="-5217299"/>
                    <a:ext cx="1975841" cy="2180197"/>
                  </a:xfrm>
                  <a:custGeom>
                    <a:avLst/>
                    <a:gdLst>
                      <a:gd name="T0" fmla="*/ 1608 w 2598"/>
                      <a:gd name="T1" fmla="*/ 2331 h 2867"/>
                      <a:gd name="T2" fmla="*/ 2567 w 2598"/>
                      <a:gd name="T3" fmla="*/ 2331 h 2867"/>
                      <a:gd name="T4" fmla="*/ 2598 w 2598"/>
                      <a:gd name="T5" fmla="*/ 2300 h 2867"/>
                      <a:gd name="T6" fmla="*/ 2598 w 2598"/>
                      <a:gd name="T7" fmla="*/ 172 h 2867"/>
                      <a:gd name="T8" fmla="*/ 2427 w 2598"/>
                      <a:gd name="T9" fmla="*/ 0 h 2867"/>
                      <a:gd name="T10" fmla="*/ 140 w 2598"/>
                      <a:gd name="T11" fmla="*/ 0 h 2867"/>
                      <a:gd name="T12" fmla="*/ 0 w 2598"/>
                      <a:gd name="T13" fmla="*/ 137 h 2867"/>
                      <a:gd name="T14" fmla="*/ 0 w 2598"/>
                      <a:gd name="T15" fmla="*/ 140 h 2867"/>
                      <a:gd name="T16" fmla="*/ 7 w 2598"/>
                      <a:gd name="T17" fmla="*/ 1870 h 2867"/>
                      <a:gd name="T18" fmla="*/ 7 w 2598"/>
                      <a:gd name="T19" fmla="*/ 1870 h 2867"/>
                      <a:gd name="T20" fmla="*/ 7 w 2598"/>
                      <a:gd name="T21" fmla="*/ 1871 h 2867"/>
                      <a:gd name="T22" fmla="*/ 6 w 2598"/>
                      <a:gd name="T23" fmla="*/ 2052 h 2867"/>
                      <a:gd name="T24" fmla="*/ 6 w 2598"/>
                      <a:gd name="T25" fmla="*/ 2124 h 2867"/>
                      <a:gd name="T26" fmla="*/ 59 w 2598"/>
                      <a:gd name="T27" fmla="*/ 2158 h 2867"/>
                      <a:gd name="T28" fmla="*/ 59 w 2598"/>
                      <a:gd name="T29" fmla="*/ 2158 h 2867"/>
                      <a:gd name="T30" fmla="*/ 226 w 2598"/>
                      <a:gd name="T31" fmla="*/ 2077 h 2867"/>
                      <a:gd name="T32" fmla="*/ 449 w 2598"/>
                      <a:gd name="T33" fmla="*/ 2140 h 2867"/>
                      <a:gd name="T34" fmla="*/ 537 w 2598"/>
                      <a:gd name="T35" fmla="*/ 2305 h 2867"/>
                      <a:gd name="T36" fmla="*/ 568 w 2598"/>
                      <a:gd name="T37" fmla="*/ 2331 h 2867"/>
                      <a:gd name="T38" fmla="*/ 1161 w 2598"/>
                      <a:gd name="T39" fmla="*/ 2331 h 2867"/>
                      <a:gd name="T40" fmla="*/ 1168 w 2598"/>
                      <a:gd name="T41" fmla="*/ 2332 h 2867"/>
                      <a:gd name="T42" fmla="*/ 1226 w 2598"/>
                      <a:gd name="T43" fmla="*/ 2492 h 2867"/>
                      <a:gd name="T44" fmla="*/ 1224 w 2598"/>
                      <a:gd name="T45" fmla="*/ 2494 h 2867"/>
                      <a:gd name="T46" fmla="*/ 1156 w 2598"/>
                      <a:gd name="T47" fmla="*/ 2628 h 2867"/>
                      <a:gd name="T48" fmla="*/ 1377 w 2598"/>
                      <a:gd name="T49" fmla="*/ 2867 h 2867"/>
                      <a:gd name="T50" fmla="*/ 1597 w 2598"/>
                      <a:gd name="T51" fmla="*/ 2628 h 2867"/>
                      <a:gd name="T52" fmla="*/ 1529 w 2598"/>
                      <a:gd name="T53" fmla="*/ 2493 h 2867"/>
                      <a:gd name="T54" fmla="*/ 1529 w 2598"/>
                      <a:gd name="T55" fmla="*/ 2493 h 2867"/>
                      <a:gd name="T56" fmla="*/ 1603 w 2598"/>
                      <a:gd name="T57" fmla="*/ 2332 h 2867"/>
                      <a:gd name="T58" fmla="*/ 1608 w 2598"/>
                      <a:gd name="T59" fmla="*/ 2331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8" h="2867">
                        <a:moveTo>
                          <a:pt x="1608" y="2331"/>
                        </a:moveTo>
                        <a:cubicBezTo>
                          <a:pt x="2567" y="2331"/>
                          <a:pt x="2567" y="2331"/>
                          <a:pt x="2567" y="2331"/>
                        </a:cubicBezTo>
                        <a:cubicBezTo>
                          <a:pt x="2584" y="2331"/>
                          <a:pt x="2598" y="2317"/>
                          <a:pt x="2598" y="2300"/>
                        </a:cubicBezTo>
                        <a:cubicBezTo>
                          <a:pt x="2598" y="172"/>
                          <a:pt x="2598" y="172"/>
                          <a:pt x="2598" y="172"/>
                        </a:cubicBezTo>
                        <a:cubicBezTo>
                          <a:pt x="2598" y="77"/>
                          <a:pt x="2521" y="0"/>
                          <a:pt x="2427" y="0"/>
                        </a:cubicBezTo>
                        <a:cubicBezTo>
                          <a:pt x="140" y="0"/>
                          <a:pt x="140" y="0"/>
                          <a:pt x="140" y="0"/>
                        </a:cubicBezTo>
                        <a:cubicBezTo>
                          <a:pt x="64" y="0"/>
                          <a:pt x="2" y="61"/>
                          <a:pt x="0" y="137"/>
                        </a:cubicBezTo>
                        <a:cubicBezTo>
                          <a:pt x="0" y="138"/>
                          <a:pt x="0" y="139"/>
                          <a:pt x="0" y="140"/>
                        </a:cubicBezTo>
                        <a:cubicBezTo>
                          <a:pt x="7" y="1870"/>
                          <a:pt x="7" y="1870"/>
                          <a:pt x="7" y="1870"/>
                        </a:cubicBezTo>
                        <a:cubicBezTo>
                          <a:pt x="7" y="1870"/>
                          <a:pt x="7" y="1870"/>
                          <a:pt x="7" y="1870"/>
                        </a:cubicBezTo>
                        <a:cubicBezTo>
                          <a:pt x="7" y="1871"/>
                          <a:pt x="7" y="1871"/>
                          <a:pt x="7" y="1871"/>
                        </a:cubicBezTo>
                        <a:cubicBezTo>
                          <a:pt x="6" y="2052"/>
                          <a:pt x="6" y="2052"/>
                          <a:pt x="6" y="2052"/>
                        </a:cubicBezTo>
                        <a:cubicBezTo>
                          <a:pt x="6" y="2124"/>
                          <a:pt x="6" y="2124"/>
                          <a:pt x="6" y="2124"/>
                        </a:cubicBezTo>
                        <a:cubicBezTo>
                          <a:pt x="6" y="2140"/>
                          <a:pt x="38" y="2172"/>
                          <a:pt x="59" y="2158"/>
                        </a:cubicBezTo>
                        <a:cubicBezTo>
                          <a:pt x="59" y="2158"/>
                          <a:pt x="59" y="2158"/>
                          <a:pt x="59" y="2158"/>
                        </a:cubicBezTo>
                        <a:cubicBezTo>
                          <a:pt x="123" y="2109"/>
                          <a:pt x="178" y="2082"/>
                          <a:pt x="226" y="2077"/>
                        </a:cubicBezTo>
                        <a:cubicBezTo>
                          <a:pt x="312" y="2066"/>
                          <a:pt x="391" y="2089"/>
                          <a:pt x="449" y="2140"/>
                        </a:cubicBezTo>
                        <a:cubicBezTo>
                          <a:pt x="495" y="2182"/>
                          <a:pt x="526" y="2239"/>
                          <a:pt x="537" y="2305"/>
                        </a:cubicBezTo>
                        <a:cubicBezTo>
                          <a:pt x="540" y="2320"/>
                          <a:pt x="553" y="2331"/>
                          <a:pt x="568" y="2331"/>
                        </a:cubicBezTo>
                        <a:cubicBezTo>
                          <a:pt x="1161" y="2331"/>
                          <a:pt x="1161" y="2331"/>
                          <a:pt x="1161" y="2331"/>
                        </a:cubicBezTo>
                        <a:cubicBezTo>
                          <a:pt x="1164" y="2331"/>
                          <a:pt x="1166" y="2331"/>
                          <a:pt x="1168" y="2332"/>
                        </a:cubicBezTo>
                        <a:cubicBezTo>
                          <a:pt x="1221" y="2344"/>
                          <a:pt x="1291" y="2389"/>
                          <a:pt x="1226" y="2492"/>
                        </a:cubicBezTo>
                        <a:cubicBezTo>
                          <a:pt x="1225" y="2492"/>
                          <a:pt x="1225" y="2493"/>
                          <a:pt x="1224" y="2494"/>
                        </a:cubicBezTo>
                        <a:cubicBezTo>
                          <a:pt x="1198" y="2529"/>
                          <a:pt x="1164" y="2583"/>
                          <a:pt x="1156" y="2628"/>
                        </a:cubicBezTo>
                        <a:cubicBezTo>
                          <a:pt x="1133" y="2769"/>
                          <a:pt x="1240" y="2867"/>
                          <a:pt x="1377" y="2867"/>
                        </a:cubicBezTo>
                        <a:cubicBezTo>
                          <a:pt x="1516" y="2867"/>
                          <a:pt x="1614" y="2773"/>
                          <a:pt x="1597" y="2628"/>
                        </a:cubicBezTo>
                        <a:cubicBezTo>
                          <a:pt x="1592" y="2582"/>
                          <a:pt x="1555" y="2528"/>
                          <a:pt x="1529" y="2493"/>
                        </a:cubicBezTo>
                        <a:cubicBezTo>
                          <a:pt x="1529" y="2493"/>
                          <a:pt x="1529" y="2493"/>
                          <a:pt x="1529" y="2493"/>
                        </a:cubicBezTo>
                        <a:cubicBezTo>
                          <a:pt x="1449" y="2381"/>
                          <a:pt x="1549" y="2339"/>
                          <a:pt x="1603" y="2332"/>
                        </a:cubicBezTo>
                        <a:cubicBezTo>
                          <a:pt x="1605" y="2331"/>
                          <a:pt x="1606" y="2331"/>
                          <a:pt x="1608" y="2331"/>
                        </a:cubicBezTo>
                        <a:close/>
                      </a:path>
                    </a:pathLst>
                  </a:custGeom>
                  <a:solidFill>
                    <a:schemeClr val="accent2"/>
                  </a:solidFill>
                  <a:ln>
                    <a:noFill/>
                  </a:ln>
                </p:spPr>
                <p:txBody>
                  <a:bodyPr vert="horz" wrap="square" lIns="365760" tIns="822960" rIns="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a:ln>
                        <a:noFill/>
                      </a:ln>
                      <a:solidFill>
                        <a:prstClr val="white"/>
                      </a:solidFill>
                      <a:effectLst/>
                      <a:uLnTx/>
                      <a:uFillTx/>
                      <a:latin typeface="Metropolis"/>
                      <a:ea typeface="+mn-ea"/>
                      <a:cs typeface="+mn-cs"/>
                    </a:endParaRPr>
                  </a:p>
                </p:txBody>
              </p:sp>
              <p:sp>
                <p:nvSpPr>
                  <p:cNvPr id="146" name="Freeform 6">
                    <a:extLst>
                      <a:ext uri="{FF2B5EF4-FFF2-40B4-BE49-F238E27FC236}">
                        <a16:creationId xmlns:a16="http://schemas.microsoft.com/office/drawing/2014/main" id="{285B1349-6AEE-B645-802B-35694B0BF1FE}"/>
                      </a:ext>
                    </a:extLst>
                  </p:cNvPr>
                  <p:cNvSpPr>
                    <a:spLocks/>
                  </p:cNvSpPr>
                  <p:nvPr/>
                </p:nvSpPr>
                <p:spPr bwMode="auto">
                  <a:xfrm>
                    <a:off x="2267991" y="-1561871"/>
                    <a:ext cx="1975841" cy="1768463"/>
                  </a:xfrm>
                  <a:custGeom>
                    <a:avLst/>
                    <a:gdLst>
                      <a:gd name="T0" fmla="*/ 2461 w 2598"/>
                      <a:gd name="T1" fmla="*/ 0 h 2326"/>
                      <a:gd name="T2" fmla="*/ 2459 w 2598"/>
                      <a:gd name="T3" fmla="*/ 1 h 2326"/>
                      <a:gd name="T4" fmla="*/ 1873 w 2598"/>
                      <a:gd name="T5" fmla="*/ 7 h 2326"/>
                      <a:gd name="T6" fmla="*/ 1873 w 2598"/>
                      <a:gd name="T7" fmla="*/ 7 h 2326"/>
                      <a:gd name="T8" fmla="*/ 1873 w 2598"/>
                      <a:gd name="T9" fmla="*/ 7 h 2326"/>
                      <a:gd name="T10" fmla="*/ 1691 w 2598"/>
                      <a:gd name="T11" fmla="*/ 7 h 2326"/>
                      <a:gd name="T12" fmla="*/ 1619 w 2598"/>
                      <a:gd name="T13" fmla="*/ 7 h 2326"/>
                      <a:gd name="T14" fmla="*/ 1586 w 2598"/>
                      <a:gd name="T15" fmla="*/ 59 h 2326"/>
                      <a:gd name="T16" fmla="*/ 1586 w 2598"/>
                      <a:gd name="T17" fmla="*/ 59 h 2326"/>
                      <a:gd name="T18" fmla="*/ 1667 w 2598"/>
                      <a:gd name="T19" fmla="*/ 226 h 2326"/>
                      <a:gd name="T20" fmla="*/ 1603 w 2598"/>
                      <a:gd name="T21" fmla="*/ 449 h 2326"/>
                      <a:gd name="T22" fmla="*/ 1377 w 2598"/>
                      <a:gd name="T23" fmla="*/ 543 h 2326"/>
                      <a:gd name="T24" fmla="*/ 1144 w 2598"/>
                      <a:gd name="T25" fmla="*/ 442 h 2326"/>
                      <a:gd name="T26" fmla="*/ 1087 w 2598"/>
                      <a:gd name="T27" fmla="*/ 223 h 2326"/>
                      <a:gd name="T28" fmla="*/ 1168 w 2598"/>
                      <a:gd name="T29" fmla="*/ 59 h 2326"/>
                      <a:gd name="T30" fmla="*/ 1140 w 2598"/>
                      <a:gd name="T31" fmla="*/ 5 h 2326"/>
                      <a:gd name="T32" fmla="*/ 539 w 2598"/>
                      <a:gd name="T33" fmla="*/ 2 h 2326"/>
                      <a:gd name="T34" fmla="*/ 266 w 2598"/>
                      <a:gd name="T35" fmla="*/ 252 h 2326"/>
                      <a:gd name="T36" fmla="*/ 225 w 2598"/>
                      <a:gd name="T37" fmla="*/ 249 h 2326"/>
                      <a:gd name="T38" fmla="*/ 58 w 2598"/>
                      <a:gd name="T39" fmla="*/ 168 h 2326"/>
                      <a:gd name="T40" fmla="*/ 24 w 2598"/>
                      <a:gd name="T41" fmla="*/ 152 h 2326"/>
                      <a:gd name="T42" fmla="*/ 0 w 2598"/>
                      <a:gd name="T43" fmla="*/ 194 h 2326"/>
                      <a:gd name="T44" fmla="*/ 0 w 2598"/>
                      <a:gd name="T45" fmla="*/ 2186 h 2326"/>
                      <a:gd name="T46" fmla="*/ 140 w 2598"/>
                      <a:gd name="T47" fmla="*/ 2326 h 2326"/>
                      <a:gd name="T48" fmla="*/ 2458 w 2598"/>
                      <a:gd name="T49" fmla="*/ 2326 h 2326"/>
                      <a:gd name="T50" fmla="*/ 2598 w 2598"/>
                      <a:gd name="T51" fmla="*/ 2186 h 2326"/>
                      <a:gd name="T52" fmla="*/ 2598 w 2598"/>
                      <a:gd name="T53" fmla="*/ 140 h 2326"/>
                      <a:gd name="T54" fmla="*/ 2461 w 2598"/>
                      <a:gd name="T55" fmla="*/ 0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98" h="2326">
                        <a:moveTo>
                          <a:pt x="2461" y="0"/>
                        </a:moveTo>
                        <a:cubicBezTo>
                          <a:pt x="2461" y="0"/>
                          <a:pt x="2460" y="1"/>
                          <a:pt x="2459" y="1"/>
                        </a:cubicBezTo>
                        <a:cubicBezTo>
                          <a:pt x="1873" y="7"/>
                          <a:pt x="1873" y="7"/>
                          <a:pt x="1873" y="7"/>
                        </a:cubicBezTo>
                        <a:cubicBezTo>
                          <a:pt x="1873" y="7"/>
                          <a:pt x="1873" y="7"/>
                          <a:pt x="1873" y="7"/>
                        </a:cubicBezTo>
                        <a:cubicBezTo>
                          <a:pt x="1873" y="7"/>
                          <a:pt x="1873" y="7"/>
                          <a:pt x="1873" y="7"/>
                        </a:cubicBezTo>
                        <a:cubicBezTo>
                          <a:pt x="1691" y="7"/>
                          <a:pt x="1691" y="7"/>
                          <a:pt x="1691" y="7"/>
                        </a:cubicBezTo>
                        <a:cubicBezTo>
                          <a:pt x="1619" y="7"/>
                          <a:pt x="1619" y="7"/>
                          <a:pt x="1619" y="7"/>
                        </a:cubicBezTo>
                        <a:cubicBezTo>
                          <a:pt x="1603" y="7"/>
                          <a:pt x="1571" y="38"/>
                          <a:pt x="1586" y="59"/>
                        </a:cubicBezTo>
                        <a:cubicBezTo>
                          <a:pt x="1586" y="59"/>
                          <a:pt x="1586" y="59"/>
                          <a:pt x="1586" y="59"/>
                        </a:cubicBezTo>
                        <a:cubicBezTo>
                          <a:pt x="1634" y="123"/>
                          <a:pt x="1661" y="178"/>
                          <a:pt x="1667" y="226"/>
                        </a:cubicBezTo>
                        <a:cubicBezTo>
                          <a:pt x="1677" y="312"/>
                          <a:pt x="1654" y="391"/>
                          <a:pt x="1603" y="449"/>
                        </a:cubicBezTo>
                        <a:cubicBezTo>
                          <a:pt x="1549" y="510"/>
                          <a:pt x="1469" y="543"/>
                          <a:pt x="1377" y="543"/>
                        </a:cubicBezTo>
                        <a:cubicBezTo>
                          <a:pt x="1283" y="543"/>
                          <a:pt x="1198" y="506"/>
                          <a:pt x="1144" y="442"/>
                        </a:cubicBezTo>
                        <a:cubicBezTo>
                          <a:pt x="1094" y="382"/>
                          <a:pt x="1074" y="305"/>
                          <a:pt x="1087" y="223"/>
                        </a:cubicBezTo>
                        <a:cubicBezTo>
                          <a:pt x="1098" y="159"/>
                          <a:pt x="1141" y="94"/>
                          <a:pt x="1168" y="59"/>
                        </a:cubicBezTo>
                        <a:cubicBezTo>
                          <a:pt x="1183" y="35"/>
                          <a:pt x="1155" y="5"/>
                          <a:pt x="1140" y="5"/>
                        </a:cubicBezTo>
                        <a:cubicBezTo>
                          <a:pt x="539" y="2"/>
                          <a:pt x="539" y="2"/>
                          <a:pt x="539" y="2"/>
                        </a:cubicBezTo>
                        <a:cubicBezTo>
                          <a:pt x="522" y="151"/>
                          <a:pt x="415" y="252"/>
                          <a:pt x="266" y="252"/>
                        </a:cubicBezTo>
                        <a:cubicBezTo>
                          <a:pt x="253" y="252"/>
                          <a:pt x="239" y="251"/>
                          <a:pt x="225" y="249"/>
                        </a:cubicBezTo>
                        <a:cubicBezTo>
                          <a:pt x="177" y="244"/>
                          <a:pt x="122" y="217"/>
                          <a:pt x="58" y="168"/>
                        </a:cubicBezTo>
                        <a:cubicBezTo>
                          <a:pt x="37" y="154"/>
                          <a:pt x="27" y="152"/>
                          <a:pt x="24" y="152"/>
                        </a:cubicBezTo>
                        <a:cubicBezTo>
                          <a:pt x="17" y="157"/>
                          <a:pt x="4" y="178"/>
                          <a:pt x="0" y="194"/>
                        </a:cubicBezTo>
                        <a:cubicBezTo>
                          <a:pt x="0" y="2186"/>
                          <a:pt x="0" y="2186"/>
                          <a:pt x="0" y="2186"/>
                        </a:cubicBezTo>
                        <a:cubicBezTo>
                          <a:pt x="0" y="2263"/>
                          <a:pt x="63" y="2326"/>
                          <a:pt x="140" y="2326"/>
                        </a:cubicBezTo>
                        <a:cubicBezTo>
                          <a:pt x="2458" y="2326"/>
                          <a:pt x="2458" y="2326"/>
                          <a:pt x="2458" y="2326"/>
                        </a:cubicBezTo>
                        <a:cubicBezTo>
                          <a:pt x="2535" y="2326"/>
                          <a:pt x="2598" y="2263"/>
                          <a:pt x="2598" y="2186"/>
                        </a:cubicBezTo>
                        <a:cubicBezTo>
                          <a:pt x="2598" y="140"/>
                          <a:pt x="2598" y="140"/>
                          <a:pt x="2598" y="140"/>
                        </a:cubicBezTo>
                        <a:cubicBezTo>
                          <a:pt x="2598" y="64"/>
                          <a:pt x="2537" y="2"/>
                          <a:pt x="2461" y="0"/>
                        </a:cubicBezTo>
                        <a:close/>
                      </a:path>
                    </a:pathLst>
                  </a:custGeom>
                  <a:solidFill>
                    <a:schemeClr val="accent1"/>
                  </a:solidFill>
                  <a:ln>
                    <a:noFill/>
                  </a:ln>
                </p:spPr>
                <p:txBody>
                  <a:bodyPr vert="horz" wrap="square" lIns="91440" tIns="123444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a:ln>
                        <a:noFill/>
                      </a:ln>
                      <a:solidFill>
                        <a:prstClr val="white"/>
                      </a:solidFill>
                      <a:effectLst/>
                      <a:uLnTx/>
                      <a:uFillTx/>
                      <a:latin typeface="Metropolis"/>
                      <a:ea typeface="+mn-ea"/>
                      <a:cs typeface="+mn-cs"/>
                    </a:endParaRPr>
                  </a:p>
                </p:txBody>
              </p:sp>
              <p:sp>
                <p:nvSpPr>
                  <p:cNvPr id="147" name="Freeform 7">
                    <a:extLst>
                      <a:ext uri="{FF2B5EF4-FFF2-40B4-BE49-F238E27FC236}">
                        <a16:creationId xmlns:a16="http://schemas.microsoft.com/office/drawing/2014/main" id="{F261EEFF-5287-FC42-A52F-7162A00DCBEE}"/>
                      </a:ext>
                    </a:extLst>
                  </p:cNvPr>
                  <p:cNvSpPr>
                    <a:spLocks/>
                  </p:cNvSpPr>
                  <p:nvPr/>
                </p:nvSpPr>
                <p:spPr bwMode="auto">
                  <a:xfrm>
                    <a:off x="1855652" y="-3390794"/>
                    <a:ext cx="2388180" cy="2185639"/>
                  </a:xfrm>
                  <a:custGeom>
                    <a:avLst/>
                    <a:gdLst>
                      <a:gd name="T0" fmla="*/ 3108 w 3140"/>
                      <a:gd name="T1" fmla="*/ 0 h 2874"/>
                      <a:gd name="T2" fmla="*/ 2866 w 3140"/>
                      <a:gd name="T3" fmla="*/ 0 h 2874"/>
                      <a:gd name="T4" fmla="*/ 2415 w 3140"/>
                      <a:gd name="T5" fmla="*/ 1 h 2874"/>
                      <a:gd name="T6" fmla="*/ 2415 w 3140"/>
                      <a:gd name="T7" fmla="*/ 1 h 2874"/>
                      <a:gd name="T8" fmla="*/ 2415 w 3140"/>
                      <a:gd name="T9" fmla="*/ 1 h 2874"/>
                      <a:gd name="T10" fmla="*/ 2236 w 3140"/>
                      <a:gd name="T11" fmla="*/ 0 h 2874"/>
                      <a:gd name="T12" fmla="*/ 2161 w 3140"/>
                      <a:gd name="T13" fmla="*/ 0 h 2874"/>
                      <a:gd name="T14" fmla="*/ 2128 w 3140"/>
                      <a:gd name="T15" fmla="*/ 53 h 2874"/>
                      <a:gd name="T16" fmla="*/ 2128 w 3140"/>
                      <a:gd name="T17" fmla="*/ 53 h 2874"/>
                      <a:gd name="T18" fmla="*/ 2209 w 3140"/>
                      <a:gd name="T19" fmla="*/ 220 h 2874"/>
                      <a:gd name="T20" fmla="*/ 2145 w 3140"/>
                      <a:gd name="T21" fmla="*/ 443 h 2874"/>
                      <a:gd name="T22" fmla="*/ 1919 w 3140"/>
                      <a:gd name="T23" fmla="*/ 537 h 2874"/>
                      <a:gd name="T24" fmla="*/ 1686 w 3140"/>
                      <a:gd name="T25" fmla="*/ 435 h 2874"/>
                      <a:gd name="T26" fmla="*/ 1629 w 3140"/>
                      <a:gd name="T27" fmla="*/ 217 h 2874"/>
                      <a:gd name="T28" fmla="*/ 1710 w 3140"/>
                      <a:gd name="T29" fmla="*/ 53 h 2874"/>
                      <a:gd name="T30" fmla="*/ 1702 w 3140"/>
                      <a:gd name="T31" fmla="*/ 10 h 2874"/>
                      <a:gd name="T32" fmla="*/ 1679 w 3140"/>
                      <a:gd name="T33" fmla="*/ 0 h 2874"/>
                      <a:gd name="T34" fmla="*/ 1111 w 3140"/>
                      <a:gd name="T35" fmla="*/ 0 h 2874"/>
                      <a:gd name="T36" fmla="*/ 1079 w 3140"/>
                      <a:gd name="T37" fmla="*/ 27 h 2874"/>
                      <a:gd name="T38" fmla="*/ 983 w 3140"/>
                      <a:gd name="T39" fmla="*/ 197 h 2874"/>
                      <a:gd name="T40" fmla="*/ 765 w 3140"/>
                      <a:gd name="T41" fmla="*/ 254 h 2874"/>
                      <a:gd name="T42" fmla="*/ 601 w 3140"/>
                      <a:gd name="T43" fmla="*/ 174 h 2874"/>
                      <a:gd name="T44" fmla="*/ 547 w 3140"/>
                      <a:gd name="T45" fmla="*/ 201 h 2874"/>
                      <a:gd name="T46" fmla="*/ 545 w 3140"/>
                      <a:gd name="T47" fmla="*/ 552 h 2874"/>
                      <a:gd name="T48" fmla="*/ 540 w 3140"/>
                      <a:gd name="T49" fmla="*/ 552 h 2874"/>
                      <a:gd name="T50" fmla="*/ 538 w 3140"/>
                      <a:gd name="T51" fmla="*/ 931 h 2874"/>
                      <a:gd name="T52" fmla="*/ 374 w 3140"/>
                      <a:gd name="T53" fmla="*/ 1015 h 2874"/>
                      <a:gd name="T54" fmla="*/ 238 w 3140"/>
                      <a:gd name="T55" fmla="*/ 946 h 2874"/>
                      <a:gd name="T56" fmla="*/ 0 w 3140"/>
                      <a:gd name="T57" fmla="*/ 1167 h 2874"/>
                      <a:gd name="T58" fmla="*/ 238 w 3140"/>
                      <a:gd name="T59" fmla="*/ 1387 h 2874"/>
                      <a:gd name="T60" fmla="*/ 373 w 3140"/>
                      <a:gd name="T61" fmla="*/ 1318 h 2874"/>
                      <a:gd name="T62" fmla="*/ 373 w 3140"/>
                      <a:gd name="T63" fmla="*/ 1318 h 2874"/>
                      <a:gd name="T64" fmla="*/ 536 w 3140"/>
                      <a:gd name="T65" fmla="*/ 1409 h 2874"/>
                      <a:gd name="T66" fmla="*/ 536 w 3140"/>
                      <a:gd name="T67" fmla="*/ 1612 h 2874"/>
                      <a:gd name="T68" fmla="*/ 537 w 3140"/>
                      <a:gd name="T69" fmla="*/ 1612 h 2874"/>
                      <a:gd name="T70" fmla="*/ 539 w 3140"/>
                      <a:gd name="T71" fmla="*/ 2128 h 2874"/>
                      <a:gd name="T72" fmla="*/ 564 w 3140"/>
                      <a:gd name="T73" fmla="*/ 2170 h 2874"/>
                      <a:gd name="T74" fmla="*/ 600 w 3140"/>
                      <a:gd name="T75" fmla="*/ 2155 h 2874"/>
                      <a:gd name="T76" fmla="*/ 764 w 3140"/>
                      <a:gd name="T77" fmla="*/ 2075 h 2874"/>
                      <a:gd name="T78" fmla="*/ 814 w 3140"/>
                      <a:gd name="T79" fmla="*/ 2071 h 2874"/>
                      <a:gd name="T80" fmla="*/ 1082 w 3140"/>
                      <a:gd name="T81" fmla="*/ 2333 h 2874"/>
                      <a:gd name="T82" fmla="*/ 1683 w 3140"/>
                      <a:gd name="T83" fmla="*/ 2336 h 2874"/>
                      <a:gd name="T84" fmla="*/ 1767 w 3140"/>
                      <a:gd name="T85" fmla="*/ 2500 h 2874"/>
                      <a:gd name="T86" fmla="*/ 1698 w 3140"/>
                      <a:gd name="T87" fmla="*/ 2635 h 2874"/>
                      <a:gd name="T88" fmla="*/ 1919 w 3140"/>
                      <a:gd name="T89" fmla="*/ 2874 h 2874"/>
                      <a:gd name="T90" fmla="*/ 2139 w 3140"/>
                      <a:gd name="T91" fmla="*/ 2635 h 2874"/>
                      <a:gd name="T92" fmla="*/ 2071 w 3140"/>
                      <a:gd name="T93" fmla="*/ 2500 h 2874"/>
                      <a:gd name="T94" fmla="*/ 2071 w 3140"/>
                      <a:gd name="T95" fmla="*/ 2500 h 2874"/>
                      <a:gd name="T96" fmla="*/ 2161 w 3140"/>
                      <a:gd name="T97" fmla="*/ 2337 h 2874"/>
                      <a:gd name="T98" fmla="*/ 2233 w 3140"/>
                      <a:gd name="T99" fmla="*/ 2337 h 2874"/>
                      <a:gd name="T100" fmla="*/ 2415 w 3140"/>
                      <a:gd name="T101" fmla="*/ 2338 h 2874"/>
                      <a:gd name="T102" fmla="*/ 3000 w 3140"/>
                      <a:gd name="T103" fmla="*/ 2331 h 2874"/>
                      <a:gd name="T104" fmla="*/ 3140 w 3140"/>
                      <a:gd name="T105" fmla="*/ 2192 h 2874"/>
                      <a:gd name="T106" fmla="*/ 3140 w 3140"/>
                      <a:gd name="T107" fmla="*/ 989 h 2874"/>
                      <a:gd name="T108" fmla="*/ 3140 w 3140"/>
                      <a:gd name="T109" fmla="*/ 552 h 2874"/>
                      <a:gd name="T110" fmla="*/ 3140 w 3140"/>
                      <a:gd name="T111" fmla="*/ 33 h 2874"/>
                      <a:gd name="T112" fmla="*/ 3108 w 3140"/>
                      <a:gd name="T113" fmla="*/ 0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40" h="2874">
                        <a:moveTo>
                          <a:pt x="3108" y="0"/>
                        </a:moveTo>
                        <a:cubicBezTo>
                          <a:pt x="2866" y="0"/>
                          <a:pt x="2866" y="0"/>
                          <a:pt x="2866" y="0"/>
                        </a:cubicBezTo>
                        <a:cubicBezTo>
                          <a:pt x="2415" y="1"/>
                          <a:pt x="2415" y="1"/>
                          <a:pt x="2415" y="1"/>
                        </a:cubicBezTo>
                        <a:cubicBezTo>
                          <a:pt x="2415" y="1"/>
                          <a:pt x="2415" y="1"/>
                          <a:pt x="2415" y="1"/>
                        </a:cubicBezTo>
                        <a:cubicBezTo>
                          <a:pt x="2415" y="1"/>
                          <a:pt x="2415" y="1"/>
                          <a:pt x="2415" y="1"/>
                        </a:cubicBezTo>
                        <a:cubicBezTo>
                          <a:pt x="2236" y="0"/>
                          <a:pt x="2236" y="0"/>
                          <a:pt x="2236" y="0"/>
                        </a:cubicBezTo>
                        <a:cubicBezTo>
                          <a:pt x="2161" y="0"/>
                          <a:pt x="2161" y="0"/>
                          <a:pt x="2161" y="0"/>
                        </a:cubicBezTo>
                        <a:cubicBezTo>
                          <a:pt x="2145" y="0"/>
                          <a:pt x="2113" y="32"/>
                          <a:pt x="2128" y="53"/>
                        </a:cubicBezTo>
                        <a:cubicBezTo>
                          <a:pt x="2128" y="53"/>
                          <a:pt x="2128" y="53"/>
                          <a:pt x="2128" y="53"/>
                        </a:cubicBezTo>
                        <a:cubicBezTo>
                          <a:pt x="2176" y="117"/>
                          <a:pt x="2203" y="172"/>
                          <a:pt x="2209" y="220"/>
                        </a:cubicBezTo>
                        <a:cubicBezTo>
                          <a:pt x="2219" y="306"/>
                          <a:pt x="2196" y="385"/>
                          <a:pt x="2145" y="443"/>
                        </a:cubicBezTo>
                        <a:cubicBezTo>
                          <a:pt x="2091" y="503"/>
                          <a:pt x="2011" y="537"/>
                          <a:pt x="1919" y="537"/>
                        </a:cubicBezTo>
                        <a:cubicBezTo>
                          <a:pt x="1825" y="537"/>
                          <a:pt x="1740" y="500"/>
                          <a:pt x="1686" y="435"/>
                        </a:cubicBezTo>
                        <a:cubicBezTo>
                          <a:pt x="1636" y="376"/>
                          <a:pt x="1616" y="298"/>
                          <a:pt x="1629" y="217"/>
                        </a:cubicBezTo>
                        <a:cubicBezTo>
                          <a:pt x="1640" y="153"/>
                          <a:pt x="1683" y="88"/>
                          <a:pt x="1710" y="53"/>
                        </a:cubicBezTo>
                        <a:cubicBezTo>
                          <a:pt x="1719" y="38"/>
                          <a:pt x="1712" y="21"/>
                          <a:pt x="1702" y="10"/>
                        </a:cubicBezTo>
                        <a:cubicBezTo>
                          <a:pt x="1696" y="3"/>
                          <a:pt x="1688" y="0"/>
                          <a:pt x="1679" y="0"/>
                        </a:cubicBezTo>
                        <a:cubicBezTo>
                          <a:pt x="1111" y="0"/>
                          <a:pt x="1111" y="0"/>
                          <a:pt x="1111" y="0"/>
                        </a:cubicBezTo>
                        <a:cubicBezTo>
                          <a:pt x="1095" y="0"/>
                          <a:pt x="1082" y="12"/>
                          <a:pt x="1079" y="27"/>
                        </a:cubicBezTo>
                        <a:cubicBezTo>
                          <a:pt x="1066" y="95"/>
                          <a:pt x="1033" y="155"/>
                          <a:pt x="983" y="197"/>
                        </a:cubicBezTo>
                        <a:cubicBezTo>
                          <a:pt x="924" y="247"/>
                          <a:pt x="846" y="268"/>
                          <a:pt x="765" y="254"/>
                        </a:cubicBezTo>
                        <a:cubicBezTo>
                          <a:pt x="701" y="243"/>
                          <a:pt x="636" y="200"/>
                          <a:pt x="601" y="174"/>
                        </a:cubicBezTo>
                        <a:cubicBezTo>
                          <a:pt x="576" y="158"/>
                          <a:pt x="547" y="186"/>
                          <a:pt x="547" y="201"/>
                        </a:cubicBezTo>
                        <a:cubicBezTo>
                          <a:pt x="545" y="552"/>
                          <a:pt x="545" y="552"/>
                          <a:pt x="545" y="552"/>
                        </a:cubicBezTo>
                        <a:cubicBezTo>
                          <a:pt x="540" y="552"/>
                          <a:pt x="540" y="552"/>
                          <a:pt x="540" y="552"/>
                        </a:cubicBezTo>
                        <a:cubicBezTo>
                          <a:pt x="538" y="931"/>
                          <a:pt x="538" y="931"/>
                          <a:pt x="538" y="931"/>
                        </a:cubicBezTo>
                        <a:cubicBezTo>
                          <a:pt x="538" y="979"/>
                          <a:pt x="497" y="1094"/>
                          <a:pt x="374" y="1015"/>
                        </a:cubicBezTo>
                        <a:cubicBezTo>
                          <a:pt x="339" y="989"/>
                          <a:pt x="284" y="954"/>
                          <a:pt x="238" y="946"/>
                        </a:cubicBezTo>
                        <a:cubicBezTo>
                          <a:pt x="98" y="922"/>
                          <a:pt x="0" y="1030"/>
                          <a:pt x="0" y="1167"/>
                        </a:cubicBezTo>
                        <a:cubicBezTo>
                          <a:pt x="0" y="1306"/>
                          <a:pt x="94" y="1404"/>
                          <a:pt x="238" y="1387"/>
                        </a:cubicBezTo>
                        <a:cubicBezTo>
                          <a:pt x="284" y="1381"/>
                          <a:pt x="339" y="1345"/>
                          <a:pt x="373" y="1318"/>
                        </a:cubicBezTo>
                        <a:cubicBezTo>
                          <a:pt x="373" y="1318"/>
                          <a:pt x="373" y="1318"/>
                          <a:pt x="373" y="1318"/>
                        </a:cubicBezTo>
                        <a:cubicBezTo>
                          <a:pt x="497" y="1230"/>
                          <a:pt x="536" y="1363"/>
                          <a:pt x="536" y="1409"/>
                        </a:cubicBezTo>
                        <a:cubicBezTo>
                          <a:pt x="536" y="1612"/>
                          <a:pt x="536" y="1612"/>
                          <a:pt x="536" y="1612"/>
                        </a:cubicBezTo>
                        <a:cubicBezTo>
                          <a:pt x="537" y="1612"/>
                          <a:pt x="537" y="1612"/>
                          <a:pt x="537" y="1612"/>
                        </a:cubicBezTo>
                        <a:cubicBezTo>
                          <a:pt x="539" y="2128"/>
                          <a:pt x="539" y="2128"/>
                          <a:pt x="539" y="2128"/>
                        </a:cubicBezTo>
                        <a:cubicBezTo>
                          <a:pt x="539" y="2143"/>
                          <a:pt x="556" y="2170"/>
                          <a:pt x="564" y="2170"/>
                        </a:cubicBezTo>
                        <a:cubicBezTo>
                          <a:pt x="567" y="2170"/>
                          <a:pt x="579" y="2169"/>
                          <a:pt x="600" y="2155"/>
                        </a:cubicBezTo>
                        <a:cubicBezTo>
                          <a:pt x="635" y="2129"/>
                          <a:pt x="700" y="2086"/>
                          <a:pt x="764" y="2075"/>
                        </a:cubicBezTo>
                        <a:cubicBezTo>
                          <a:pt x="781" y="2072"/>
                          <a:pt x="798" y="2071"/>
                          <a:pt x="814" y="2071"/>
                        </a:cubicBezTo>
                        <a:cubicBezTo>
                          <a:pt x="958" y="2071"/>
                          <a:pt x="1069" y="2181"/>
                          <a:pt x="1082" y="2333"/>
                        </a:cubicBezTo>
                        <a:cubicBezTo>
                          <a:pt x="1683" y="2336"/>
                          <a:pt x="1683" y="2336"/>
                          <a:pt x="1683" y="2336"/>
                        </a:cubicBezTo>
                        <a:cubicBezTo>
                          <a:pt x="1731" y="2336"/>
                          <a:pt x="1846" y="2377"/>
                          <a:pt x="1767" y="2500"/>
                        </a:cubicBezTo>
                        <a:cubicBezTo>
                          <a:pt x="1741" y="2534"/>
                          <a:pt x="1706" y="2589"/>
                          <a:pt x="1698" y="2635"/>
                        </a:cubicBezTo>
                        <a:cubicBezTo>
                          <a:pt x="1675" y="2776"/>
                          <a:pt x="1782" y="2874"/>
                          <a:pt x="1919" y="2874"/>
                        </a:cubicBezTo>
                        <a:cubicBezTo>
                          <a:pt x="2058" y="2874"/>
                          <a:pt x="2156" y="2780"/>
                          <a:pt x="2139" y="2635"/>
                        </a:cubicBezTo>
                        <a:cubicBezTo>
                          <a:pt x="2134" y="2589"/>
                          <a:pt x="2097" y="2535"/>
                          <a:pt x="2071" y="2500"/>
                        </a:cubicBezTo>
                        <a:cubicBezTo>
                          <a:pt x="2071" y="2500"/>
                          <a:pt x="2071" y="2500"/>
                          <a:pt x="2071" y="2500"/>
                        </a:cubicBezTo>
                        <a:cubicBezTo>
                          <a:pt x="1982" y="2376"/>
                          <a:pt x="2116" y="2337"/>
                          <a:pt x="2161" y="2337"/>
                        </a:cubicBezTo>
                        <a:cubicBezTo>
                          <a:pt x="2233" y="2337"/>
                          <a:pt x="2233" y="2337"/>
                          <a:pt x="2233" y="2337"/>
                        </a:cubicBezTo>
                        <a:cubicBezTo>
                          <a:pt x="2415" y="2338"/>
                          <a:pt x="2415" y="2338"/>
                          <a:pt x="2415" y="2338"/>
                        </a:cubicBezTo>
                        <a:cubicBezTo>
                          <a:pt x="3000" y="2331"/>
                          <a:pt x="3000" y="2331"/>
                          <a:pt x="3000" y="2331"/>
                        </a:cubicBezTo>
                        <a:cubicBezTo>
                          <a:pt x="3077" y="2331"/>
                          <a:pt x="3140" y="2268"/>
                          <a:pt x="3140" y="2192"/>
                        </a:cubicBezTo>
                        <a:cubicBezTo>
                          <a:pt x="3140" y="989"/>
                          <a:pt x="3140" y="989"/>
                          <a:pt x="3140" y="989"/>
                        </a:cubicBezTo>
                        <a:cubicBezTo>
                          <a:pt x="3140" y="552"/>
                          <a:pt x="3140" y="552"/>
                          <a:pt x="3140" y="552"/>
                        </a:cubicBezTo>
                        <a:cubicBezTo>
                          <a:pt x="3140" y="33"/>
                          <a:pt x="3140" y="33"/>
                          <a:pt x="3140" y="33"/>
                        </a:cubicBezTo>
                        <a:cubicBezTo>
                          <a:pt x="3140" y="15"/>
                          <a:pt x="3126" y="0"/>
                          <a:pt x="3108" y="0"/>
                        </a:cubicBezTo>
                        <a:close/>
                      </a:path>
                    </a:pathLst>
                  </a:custGeom>
                  <a:solidFill>
                    <a:schemeClr val="accent5"/>
                  </a:solidFill>
                  <a:ln w="25400" cap="flat" cmpd="sng" algn="ctr">
                    <a:noFill/>
                    <a:prstDash val="solid"/>
                  </a:ln>
                  <a:effectLst/>
                </p:spPr>
                <p:txBody>
                  <a:bodyPr rot="0" spcFirstLastPara="0" vertOverflow="overflow" horzOverflow="overflow" vert="horz" wrap="square" lIns="60928" tIns="30464" rIns="60928" bIns="30464"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i="0" u="none" strike="noStrike" kern="0" cap="none" spc="0" normalizeH="0" baseline="0" noProof="0" dirty="0">
                      <a:ln>
                        <a:noFill/>
                      </a:ln>
                      <a:solidFill>
                        <a:srgbClr val="002142"/>
                      </a:solidFill>
                      <a:effectLst/>
                      <a:uLnTx/>
                      <a:uFillTx/>
                      <a:latin typeface="Metropolis"/>
                      <a:ea typeface="+mn-ea"/>
                      <a:cs typeface="+mn-cs"/>
                    </a:endParaRPr>
                  </a:p>
                </p:txBody>
              </p:sp>
              <p:sp>
                <p:nvSpPr>
                  <p:cNvPr id="148" name="Freeform 8">
                    <a:extLst>
                      <a:ext uri="{FF2B5EF4-FFF2-40B4-BE49-F238E27FC236}">
                        <a16:creationId xmlns:a16="http://schemas.microsoft.com/office/drawing/2014/main" id="{4FFA0160-9A02-3D4F-868C-CB1736847687}"/>
                      </a:ext>
                    </a:extLst>
                  </p:cNvPr>
                  <p:cNvSpPr>
                    <a:spLocks/>
                  </p:cNvSpPr>
                  <p:nvPr/>
                </p:nvSpPr>
                <p:spPr bwMode="auto">
                  <a:xfrm>
                    <a:off x="-1180058" y="-5217299"/>
                    <a:ext cx="3807183" cy="2684436"/>
                  </a:xfrm>
                  <a:custGeom>
                    <a:avLst/>
                    <a:gdLst>
                      <a:gd name="T0" fmla="*/ 3993 w 5005"/>
                      <a:gd name="T1" fmla="*/ 3364 h 3530"/>
                      <a:gd name="T2" fmla="*/ 4191 w 5005"/>
                      <a:gd name="T3" fmla="*/ 3275 h 3530"/>
                      <a:gd name="T4" fmla="*/ 4241 w 5005"/>
                      <a:gd name="T5" fmla="*/ 3279 h 3530"/>
                      <a:gd name="T6" fmla="*/ 4404 w 5005"/>
                      <a:gd name="T7" fmla="*/ 3359 h 3530"/>
                      <a:gd name="T8" fmla="*/ 4463 w 5005"/>
                      <a:gd name="T9" fmla="*/ 3344 h 3530"/>
                      <a:gd name="T10" fmla="*/ 4467 w 5005"/>
                      <a:gd name="T11" fmla="*/ 2602 h 3530"/>
                      <a:gd name="T12" fmla="*/ 4631 w 5005"/>
                      <a:gd name="T13" fmla="*/ 2518 h 3530"/>
                      <a:gd name="T14" fmla="*/ 4767 w 5005"/>
                      <a:gd name="T15" fmla="*/ 2587 h 3530"/>
                      <a:gd name="T16" fmla="*/ 5005 w 5005"/>
                      <a:gd name="T17" fmla="*/ 2366 h 3530"/>
                      <a:gd name="T18" fmla="*/ 4767 w 5005"/>
                      <a:gd name="T19" fmla="*/ 2146 h 3530"/>
                      <a:gd name="T20" fmla="*/ 4632 w 5005"/>
                      <a:gd name="T21" fmla="*/ 2215 h 3530"/>
                      <a:gd name="T22" fmla="*/ 4631 w 5005"/>
                      <a:gd name="T23" fmla="*/ 2215 h 3530"/>
                      <a:gd name="T24" fmla="*/ 4469 w 5005"/>
                      <a:gd name="T25" fmla="*/ 2124 h 3530"/>
                      <a:gd name="T26" fmla="*/ 4469 w 5005"/>
                      <a:gd name="T27" fmla="*/ 2052 h 3530"/>
                      <a:gd name="T28" fmla="*/ 4469 w 5005"/>
                      <a:gd name="T29" fmla="*/ 1870 h 3530"/>
                      <a:gd name="T30" fmla="*/ 4463 w 5005"/>
                      <a:gd name="T31" fmla="*/ 140 h 3530"/>
                      <a:gd name="T32" fmla="*/ 4323 w 5005"/>
                      <a:gd name="T33" fmla="*/ 0 h 3530"/>
                      <a:gd name="T34" fmla="*/ 140 w 5005"/>
                      <a:gd name="T35" fmla="*/ 0 h 3530"/>
                      <a:gd name="T36" fmla="*/ 0 w 5005"/>
                      <a:gd name="T37" fmla="*/ 140 h 3530"/>
                      <a:gd name="T38" fmla="*/ 0 w 5005"/>
                      <a:gd name="T39" fmla="*/ 3391 h 3530"/>
                      <a:gd name="T40" fmla="*/ 137 w 5005"/>
                      <a:gd name="T41" fmla="*/ 3530 h 3530"/>
                      <a:gd name="T42" fmla="*/ 140 w 5005"/>
                      <a:gd name="T43" fmla="*/ 3530 h 3530"/>
                      <a:gd name="T44" fmla="*/ 1308 w 5005"/>
                      <a:gd name="T45" fmla="*/ 3524 h 3530"/>
                      <a:gd name="T46" fmla="*/ 1308 w 5005"/>
                      <a:gd name="T47" fmla="*/ 3524 h 3530"/>
                      <a:gd name="T48" fmla="*/ 1308 w 5005"/>
                      <a:gd name="T49" fmla="*/ 3524 h 3530"/>
                      <a:gd name="T50" fmla="*/ 1490 w 5005"/>
                      <a:gd name="T51" fmla="*/ 3524 h 3530"/>
                      <a:gd name="T52" fmla="*/ 1562 w 5005"/>
                      <a:gd name="T53" fmla="*/ 3524 h 3530"/>
                      <a:gd name="T54" fmla="*/ 1595 w 5005"/>
                      <a:gd name="T55" fmla="*/ 3472 h 3530"/>
                      <a:gd name="T56" fmla="*/ 1595 w 5005"/>
                      <a:gd name="T57" fmla="*/ 3472 h 3530"/>
                      <a:gd name="T58" fmla="*/ 1514 w 5005"/>
                      <a:gd name="T59" fmla="*/ 3305 h 3530"/>
                      <a:gd name="T60" fmla="*/ 1578 w 5005"/>
                      <a:gd name="T61" fmla="*/ 3082 h 3530"/>
                      <a:gd name="T62" fmla="*/ 1804 w 5005"/>
                      <a:gd name="T63" fmla="*/ 2988 h 3530"/>
                      <a:gd name="T64" fmla="*/ 2037 w 5005"/>
                      <a:gd name="T65" fmla="*/ 3089 h 3530"/>
                      <a:gd name="T66" fmla="*/ 2094 w 5005"/>
                      <a:gd name="T67" fmla="*/ 3308 h 3530"/>
                      <a:gd name="T68" fmla="*/ 2013 w 5005"/>
                      <a:gd name="T69" fmla="*/ 3472 h 3530"/>
                      <a:gd name="T70" fmla="*/ 2041 w 5005"/>
                      <a:gd name="T71" fmla="*/ 3526 h 3530"/>
                      <a:gd name="T72" fmla="*/ 3912 w 5005"/>
                      <a:gd name="T73" fmla="*/ 3529 h 3530"/>
                      <a:gd name="T74" fmla="*/ 3925 w 5005"/>
                      <a:gd name="T75" fmla="*/ 3518 h 3530"/>
                      <a:gd name="T76" fmla="*/ 3993 w 5005"/>
                      <a:gd name="T77" fmla="*/ 3364 h 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05" h="3530">
                        <a:moveTo>
                          <a:pt x="3993" y="3364"/>
                        </a:moveTo>
                        <a:cubicBezTo>
                          <a:pt x="4043" y="3307"/>
                          <a:pt x="4113" y="3275"/>
                          <a:pt x="4191" y="3275"/>
                        </a:cubicBezTo>
                        <a:cubicBezTo>
                          <a:pt x="4207" y="3275"/>
                          <a:pt x="4224" y="3276"/>
                          <a:pt x="4241" y="3279"/>
                        </a:cubicBezTo>
                        <a:cubicBezTo>
                          <a:pt x="4305" y="3290"/>
                          <a:pt x="4370" y="3333"/>
                          <a:pt x="4404" y="3359"/>
                        </a:cubicBezTo>
                        <a:cubicBezTo>
                          <a:pt x="4426" y="3373"/>
                          <a:pt x="4458" y="3358"/>
                          <a:pt x="4463" y="3344"/>
                        </a:cubicBezTo>
                        <a:cubicBezTo>
                          <a:pt x="4467" y="2602"/>
                          <a:pt x="4467" y="2602"/>
                          <a:pt x="4467" y="2602"/>
                        </a:cubicBezTo>
                        <a:cubicBezTo>
                          <a:pt x="4467" y="2554"/>
                          <a:pt x="4508" y="2439"/>
                          <a:pt x="4631" y="2518"/>
                        </a:cubicBezTo>
                        <a:cubicBezTo>
                          <a:pt x="4666" y="2544"/>
                          <a:pt x="4720" y="2579"/>
                          <a:pt x="4767" y="2587"/>
                        </a:cubicBezTo>
                        <a:cubicBezTo>
                          <a:pt x="4907" y="2610"/>
                          <a:pt x="5005" y="2503"/>
                          <a:pt x="5005" y="2366"/>
                        </a:cubicBezTo>
                        <a:cubicBezTo>
                          <a:pt x="5005" y="2227"/>
                          <a:pt x="4911" y="2129"/>
                          <a:pt x="4767" y="2146"/>
                        </a:cubicBezTo>
                        <a:cubicBezTo>
                          <a:pt x="4720" y="2151"/>
                          <a:pt x="4666" y="2188"/>
                          <a:pt x="4632" y="2215"/>
                        </a:cubicBezTo>
                        <a:cubicBezTo>
                          <a:pt x="4631" y="2215"/>
                          <a:pt x="4631" y="2215"/>
                          <a:pt x="4631" y="2215"/>
                        </a:cubicBezTo>
                        <a:cubicBezTo>
                          <a:pt x="4507" y="2303"/>
                          <a:pt x="4469" y="2170"/>
                          <a:pt x="4469" y="2124"/>
                        </a:cubicBezTo>
                        <a:cubicBezTo>
                          <a:pt x="4469" y="2052"/>
                          <a:pt x="4469" y="2052"/>
                          <a:pt x="4469" y="2052"/>
                        </a:cubicBezTo>
                        <a:cubicBezTo>
                          <a:pt x="4469" y="1870"/>
                          <a:pt x="4469" y="1870"/>
                          <a:pt x="4469" y="1870"/>
                        </a:cubicBezTo>
                        <a:cubicBezTo>
                          <a:pt x="4463" y="140"/>
                          <a:pt x="4463" y="140"/>
                          <a:pt x="4463" y="140"/>
                        </a:cubicBezTo>
                        <a:cubicBezTo>
                          <a:pt x="4463" y="63"/>
                          <a:pt x="4400" y="0"/>
                          <a:pt x="4323" y="0"/>
                        </a:cubicBezTo>
                        <a:cubicBezTo>
                          <a:pt x="140" y="0"/>
                          <a:pt x="140" y="0"/>
                          <a:pt x="140" y="0"/>
                        </a:cubicBezTo>
                        <a:cubicBezTo>
                          <a:pt x="63" y="0"/>
                          <a:pt x="0" y="63"/>
                          <a:pt x="0" y="140"/>
                        </a:cubicBezTo>
                        <a:cubicBezTo>
                          <a:pt x="0" y="3391"/>
                          <a:pt x="0" y="3391"/>
                          <a:pt x="0" y="3391"/>
                        </a:cubicBezTo>
                        <a:cubicBezTo>
                          <a:pt x="0" y="3467"/>
                          <a:pt x="61" y="3529"/>
                          <a:pt x="137" y="3530"/>
                        </a:cubicBezTo>
                        <a:cubicBezTo>
                          <a:pt x="138" y="3530"/>
                          <a:pt x="139" y="3530"/>
                          <a:pt x="140" y="3530"/>
                        </a:cubicBezTo>
                        <a:cubicBezTo>
                          <a:pt x="1308" y="3524"/>
                          <a:pt x="1308" y="3524"/>
                          <a:pt x="1308" y="3524"/>
                        </a:cubicBezTo>
                        <a:cubicBezTo>
                          <a:pt x="1308" y="3524"/>
                          <a:pt x="1308" y="3524"/>
                          <a:pt x="1308" y="3524"/>
                        </a:cubicBezTo>
                        <a:cubicBezTo>
                          <a:pt x="1308" y="3524"/>
                          <a:pt x="1308" y="3524"/>
                          <a:pt x="1308" y="3524"/>
                        </a:cubicBezTo>
                        <a:cubicBezTo>
                          <a:pt x="1490" y="3524"/>
                          <a:pt x="1490" y="3524"/>
                          <a:pt x="1490" y="3524"/>
                        </a:cubicBezTo>
                        <a:cubicBezTo>
                          <a:pt x="1562" y="3524"/>
                          <a:pt x="1562" y="3524"/>
                          <a:pt x="1562" y="3524"/>
                        </a:cubicBezTo>
                        <a:cubicBezTo>
                          <a:pt x="1578" y="3524"/>
                          <a:pt x="1610" y="3493"/>
                          <a:pt x="1595" y="3472"/>
                        </a:cubicBezTo>
                        <a:cubicBezTo>
                          <a:pt x="1595" y="3472"/>
                          <a:pt x="1595" y="3472"/>
                          <a:pt x="1595" y="3472"/>
                        </a:cubicBezTo>
                        <a:cubicBezTo>
                          <a:pt x="1547" y="3408"/>
                          <a:pt x="1520" y="3353"/>
                          <a:pt x="1514" y="3305"/>
                        </a:cubicBezTo>
                        <a:cubicBezTo>
                          <a:pt x="1504" y="3219"/>
                          <a:pt x="1527" y="3140"/>
                          <a:pt x="1578" y="3082"/>
                        </a:cubicBezTo>
                        <a:cubicBezTo>
                          <a:pt x="1632" y="3021"/>
                          <a:pt x="1712" y="2988"/>
                          <a:pt x="1804" y="2988"/>
                        </a:cubicBezTo>
                        <a:cubicBezTo>
                          <a:pt x="1898" y="2988"/>
                          <a:pt x="1983" y="3025"/>
                          <a:pt x="2037" y="3089"/>
                        </a:cubicBezTo>
                        <a:cubicBezTo>
                          <a:pt x="2087" y="3149"/>
                          <a:pt x="2107" y="3226"/>
                          <a:pt x="2094" y="3308"/>
                        </a:cubicBezTo>
                        <a:cubicBezTo>
                          <a:pt x="2083" y="3372"/>
                          <a:pt x="2040" y="3437"/>
                          <a:pt x="2013" y="3472"/>
                        </a:cubicBezTo>
                        <a:cubicBezTo>
                          <a:pt x="1998" y="3496"/>
                          <a:pt x="2026" y="3526"/>
                          <a:pt x="2041" y="3526"/>
                        </a:cubicBezTo>
                        <a:cubicBezTo>
                          <a:pt x="3912" y="3529"/>
                          <a:pt x="3912" y="3529"/>
                          <a:pt x="3912" y="3529"/>
                        </a:cubicBezTo>
                        <a:cubicBezTo>
                          <a:pt x="3919" y="3529"/>
                          <a:pt x="3924" y="3524"/>
                          <a:pt x="3925" y="3518"/>
                        </a:cubicBezTo>
                        <a:cubicBezTo>
                          <a:pt x="3933" y="3460"/>
                          <a:pt x="3957" y="3406"/>
                          <a:pt x="3993" y="3364"/>
                        </a:cubicBezTo>
                        <a:close/>
                      </a:path>
                    </a:pathLst>
                  </a:custGeom>
                  <a:solidFill>
                    <a:schemeClr val="accent4"/>
                  </a:solidFill>
                  <a:ln>
                    <a:noFill/>
                  </a:ln>
                </p:spPr>
                <p:txBody>
                  <a:bodyPr vert="horz" wrap="square" lIns="91440" tIns="822960" rIns="45720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a:ln>
                        <a:noFill/>
                      </a:ln>
                      <a:solidFill>
                        <a:prstClr val="white"/>
                      </a:solidFill>
                      <a:effectLst/>
                      <a:uLnTx/>
                      <a:uFillTx/>
                      <a:latin typeface="Metropolis"/>
                      <a:ea typeface="+mn-ea"/>
                      <a:cs typeface="+mn-cs"/>
                    </a:endParaRPr>
                  </a:p>
                </p:txBody>
              </p:sp>
              <p:sp>
                <p:nvSpPr>
                  <p:cNvPr id="149" name="Freeform 9">
                    <a:extLst>
                      <a:ext uri="{FF2B5EF4-FFF2-40B4-BE49-F238E27FC236}">
                        <a16:creationId xmlns:a16="http://schemas.microsoft.com/office/drawing/2014/main" id="{2D76CA69-B1F4-B042-B1E2-D19040B3D861}"/>
                      </a:ext>
                    </a:extLst>
                  </p:cNvPr>
                  <p:cNvSpPr>
                    <a:spLocks/>
                  </p:cNvSpPr>
                  <p:nvPr/>
                </p:nvSpPr>
                <p:spPr bwMode="auto">
                  <a:xfrm>
                    <a:off x="-1181534" y="-2899174"/>
                    <a:ext cx="3807183" cy="3097380"/>
                  </a:xfrm>
                  <a:custGeom>
                    <a:avLst/>
                    <a:gdLst>
                      <a:gd name="T0" fmla="*/ 4767 w 5005"/>
                      <a:gd name="T1" fmla="*/ 1486 h 4073"/>
                      <a:gd name="T2" fmla="*/ 4632 w 5005"/>
                      <a:gd name="T3" fmla="*/ 1554 h 4073"/>
                      <a:gd name="T4" fmla="*/ 4631 w 5005"/>
                      <a:gd name="T5" fmla="*/ 1555 h 4073"/>
                      <a:gd name="T6" fmla="*/ 4467 w 5005"/>
                      <a:gd name="T7" fmla="*/ 1470 h 4073"/>
                      <a:gd name="T8" fmla="*/ 4462 w 5005"/>
                      <a:gd name="T9" fmla="*/ 743 h 4073"/>
                      <a:gd name="T10" fmla="*/ 4461 w 5005"/>
                      <a:gd name="T11" fmla="*/ 739 h 4073"/>
                      <a:gd name="T12" fmla="*/ 4405 w 5005"/>
                      <a:gd name="T13" fmla="*/ 717 h 4073"/>
                      <a:gd name="T14" fmla="*/ 4237 w 5005"/>
                      <a:gd name="T15" fmla="*/ 798 h 4073"/>
                      <a:gd name="T16" fmla="*/ 4197 w 5005"/>
                      <a:gd name="T17" fmla="*/ 801 h 4073"/>
                      <a:gd name="T18" fmla="*/ 3923 w 5005"/>
                      <a:gd name="T19" fmla="*/ 550 h 4073"/>
                      <a:gd name="T20" fmla="*/ 3913 w 5005"/>
                      <a:gd name="T21" fmla="*/ 541 h 4073"/>
                      <a:gd name="T22" fmla="*/ 2040 w 5005"/>
                      <a:gd name="T23" fmla="*/ 538 h 4073"/>
                      <a:gd name="T24" fmla="*/ 1956 w 5005"/>
                      <a:gd name="T25" fmla="*/ 374 h 4073"/>
                      <a:gd name="T26" fmla="*/ 1956 w 5005"/>
                      <a:gd name="T27" fmla="*/ 373 h 4073"/>
                      <a:gd name="T28" fmla="*/ 2025 w 5005"/>
                      <a:gd name="T29" fmla="*/ 238 h 4073"/>
                      <a:gd name="T30" fmla="*/ 1804 w 5005"/>
                      <a:gd name="T31" fmla="*/ 0 h 4073"/>
                      <a:gd name="T32" fmla="*/ 1584 w 5005"/>
                      <a:gd name="T33" fmla="*/ 238 h 4073"/>
                      <a:gd name="T34" fmla="*/ 1652 w 5005"/>
                      <a:gd name="T35" fmla="*/ 373 h 4073"/>
                      <a:gd name="T36" fmla="*/ 1652 w 5005"/>
                      <a:gd name="T37" fmla="*/ 374 h 4073"/>
                      <a:gd name="T38" fmla="*/ 1562 w 5005"/>
                      <a:gd name="T39" fmla="*/ 536 h 4073"/>
                      <a:gd name="T40" fmla="*/ 1490 w 5005"/>
                      <a:gd name="T41" fmla="*/ 536 h 4073"/>
                      <a:gd name="T42" fmla="*/ 1308 w 5005"/>
                      <a:gd name="T43" fmla="*/ 536 h 4073"/>
                      <a:gd name="T44" fmla="*/ 140 w 5005"/>
                      <a:gd name="T45" fmla="*/ 542 h 4073"/>
                      <a:gd name="T46" fmla="*/ 0 w 5005"/>
                      <a:gd name="T47" fmla="*/ 682 h 4073"/>
                      <a:gd name="T48" fmla="*/ 0 w 5005"/>
                      <a:gd name="T49" fmla="*/ 3923 h 4073"/>
                      <a:gd name="T50" fmla="*/ 150 w 5005"/>
                      <a:gd name="T51" fmla="*/ 4073 h 4073"/>
                      <a:gd name="T52" fmla="*/ 4323 w 5005"/>
                      <a:gd name="T53" fmla="*/ 4073 h 4073"/>
                      <a:gd name="T54" fmla="*/ 4462 w 5005"/>
                      <a:gd name="T55" fmla="*/ 3937 h 4073"/>
                      <a:gd name="T56" fmla="*/ 4469 w 5005"/>
                      <a:gd name="T57" fmla="*/ 2203 h 4073"/>
                      <a:gd name="T58" fmla="*/ 4469 w 5005"/>
                      <a:gd name="T59" fmla="*/ 2020 h 4073"/>
                      <a:gd name="T60" fmla="*/ 4469 w 5005"/>
                      <a:gd name="T61" fmla="*/ 1949 h 4073"/>
                      <a:gd name="T62" fmla="*/ 4631 w 5005"/>
                      <a:gd name="T63" fmla="*/ 1858 h 4073"/>
                      <a:gd name="T64" fmla="*/ 4632 w 5005"/>
                      <a:gd name="T65" fmla="*/ 1858 h 4073"/>
                      <a:gd name="T66" fmla="*/ 4767 w 5005"/>
                      <a:gd name="T67" fmla="*/ 1927 h 4073"/>
                      <a:gd name="T68" fmla="*/ 5005 w 5005"/>
                      <a:gd name="T69" fmla="*/ 1706 h 4073"/>
                      <a:gd name="T70" fmla="*/ 4767 w 5005"/>
                      <a:gd name="T71" fmla="*/ 1486 h 4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05" h="4073">
                        <a:moveTo>
                          <a:pt x="4767" y="1486"/>
                        </a:moveTo>
                        <a:cubicBezTo>
                          <a:pt x="4721" y="1494"/>
                          <a:pt x="4666" y="1528"/>
                          <a:pt x="4632" y="1554"/>
                        </a:cubicBezTo>
                        <a:cubicBezTo>
                          <a:pt x="4631" y="1555"/>
                          <a:pt x="4631" y="1555"/>
                          <a:pt x="4631" y="1555"/>
                        </a:cubicBezTo>
                        <a:cubicBezTo>
                          <a:pt x="4508" y="1634"/>
                          <a:pt x="4467" y="1519"/>
                          <a:pt x="4467" y="1470"/>
                        </a:cubicBezTo>
                        <a:cubicBezTo>
                          <a:pt x="4462" y="743"/>
                          <a:pt x="4462" y="743"/>
                          <a:pt x="4462" y="743"/>
                        </a:cubicBezTo>
                        <a:cubicBezTo>
                          <a:pt x="4462" y="742"/>
                          <a:pt x="4462" y="740"/>
                          <a:pt x="4461" y="739"/>
                        </a:cubicBezTo>
                        <a:cubicBezTo>
                          <a:pt x="4456" y="724"/>
                          <a:pt x="4425" y="703"/>
                          <a:pt x="4405" y="717"/>
                        </a:cubicBezTo>
                        <a:cubicBezTo>
                          <a:pt x="4340" y="766"/>
                          <a:pt x="4286" y="793"/>
                          <a:pt x="4237" y="798"/>
                        </a:cubicBezTo>
                        <a:cubicBezTo>
                          <a:pt x="4224" y="800"/>
                          <a:pt x="4210" y="801"/>
                          <a:pt x="4197" y="801"/>
                        </a:cubicBezTo>
                        <a:cubicBezTo>
                          <a:pt x="4048" y="801"/>
                          <a:pt x="3940" y="700"/>
                          <a:pt x="3923" y="550"/>
                        </a:cubicBezTo>
                        <a:cubicBezTo>
                          <a:pt x="3923" y="545"/>
                          <a:pt x="3918" y="541"/>
                          <a:pt x="3913" y="541"/>
                        </a:cubicBezTo>
                        <a:cubicBezTo>
                          <a:pt x="2040" y="538"/>
                          <a:pt x="2040" y="538"/>
                          <a:pt x="2040" y="538"/>
                        </a:cubicBezTo>
                        <a:cubicBezTo>
                          <a:pt x="1992" y="538"/>
                          <a:pt x="1877" y="497"/>
                          <a:pt x="1956" y="374"/>
                        </a:cubicBezTo>
                        <a:cubicBezTo>
                          <a:pt x="1956" y="374"/>
                          <a:pt x="1956" y="374"/>
                          <a:pt x="1956" y="373"/>
                        </a:cubicBezTo>
                        <a:cubicBezTo>
                          <a:pt x="1983" y="339"/>
                          <a:pt x="2017" y="284"/>
                          <a:pt x="2025" y="238"/>
                        </a:cubicBezTo>
                        <a:cubicBezTo>
                          <a:pt x="2048" y="98"/>
                          <a:pt x="1941" y="0"/>
                          <a:pt x="1804" y="0"/>
                        </a:cubicBezTo>
                        <a:cubicBezTo>
                          <a:pt x="1665" y="0"/>
                          <a:pt x="1567" y="94"/>
                          <a:pt x="1584" y="238"/>
                        </a:cubicBezTo>
                        <a:cubicBezTo>
                          <a:pt x="1589" y="285"/>
                          <a:pt x="1626" y="339"/>
                          <a:pt x="1652" y="373"/>
                        </a:cubicBezTo>
                        <a:cubicBezTo>
                          <a:pt x="1652" y="373"/>
                          <a:pt x="1652" y="373"/>
                          <a:pt x="1652" y="374"/>
                        </a:cubicBezTo>
                        <a:cubicBezTo>
                          <a:pt x="1741" y="498"/>
                          <a:pt x="1608" y="536"/>
                          <a:pt x="1562" y="536"/>
                        </a:cubicBezTo>
                        <a:cubicBezTo>
                          <a:pt x="1490" y="536"/>
                          <a:pt x="1490" y="536"/>
                          <a:pt x="1490" y="536"/>
                        </a:cubicBezTo>
                        <a:cubicBezTo>
                          <a:pt x="1308" y="536"/>
                          <a:pt x="1308" y="536"/>
                          <a:pt x="1308" y="536"/>
                        </a:cubicBezTo>
                        <a:cubicBezTo>
                          <a:pt x="140" y="542"/>
                          <a:pt x="140" y="542"/>
                          <a:pt x="140" y="542"/>
                        </a:cubicBezTo>
                        <a:cubicBezTo>
                          <a:pt x="63" y="542"/>
                          <a:pt x="0" y="605"/>
                          <a:pt x="0" y="682"/>
                        </a:cubicBezTo>
                        <a:cubicBezTo>
                          <a:pt x="0" y="3923"/>
                          <a:pt x="0" y="3923"/>
                          <a:pt x="0" y="3923"/>
                        </a:cubicBezTo>
                        <a:cubicBezTo>
                          <a:pt x="0" y="4005"/>
                          <a:pt x="68" y="4073"/>
                          <a:pt x="150" y="4073"/>
                        </a:cubicBezTo>
                        <a:cubicBezTo>
                          <a:pt x="4323" y="4073"/>
                          <a:pt x="4323" y="4073"/>
                          <a:pt x="4323" y="4073"/>
                        </a:cubicBezTo>
                        <a:cubicBezTo>
                          <a:pt x="4398" y="4073"/>
                          <a:pt x="4460" y="4012"/>
                          <a:pt x="4462" y="3937"/>
                        </a:cubicBezTo>
                        <a:cubicBezTo>
                          <a:pt x="4469" y="2203"/>
                          <a:pt x="4469" y="2203"/>
                          <a:pt x="4469" y="2203"/>
                        </a:cubicBezTo>
                        <a:cubicBezTo>
                          <a:pt x="4469" y="2020"/>
                          <a:pt x="4469" y="2020"/>
                          <a:pt x="4469" y="2020"/>
                        </a:cubicBezTo>
                        <a:cubicBezTo>
                          <a:pt x="4469" y="1949"/>
                          <a:pt x="4469" y="1949"/>
                          <a:pt x="4469" y="1949"/>
                        </a:cubicBezTo>
                        <a:cubicBezTo>
                          <a:pt x="4469" y="1903"/>
                          <a:pt x="4507" y="1770"/>
                          <a:pt x="4631" y="1858"/>
                        </a:cubicBezTo>
                        <a:cubicBezTo>
                          <a:pt x="4631" y="1858"/>
                          <a:pt x="4631" y="1858"/>
                          <a:pt x="4632" y="1858"/>
                        </a:cubicBezTo>
                        <a:cubicBezTo>
                          <a:pt x="4666" y="1884"/>
                          <a:pt x="4720" y="1921"/>
                          <a:pt x="4767" y="1927"/>
                        </a:cubicBezTo>
                        <a:cubicBezTo>
                          <a:pt x="4911" y="1944"/>
                          <a:pt x="5005" y="1846"/>
                          <a:pt x="5005" y="1706"/>
                        </a:cubicBezTo>
                        <a:cubicBezTo>
                          <a:pt x="5005" y="1569"/>
                          <a:pt x="4907" y="1462"/>
                          <a:pt x="4767" y="1486"/>
                        </a:cubicBezTo>
                        <a:close/>
                      </a:path>
                    </a:pathLst>
                  </a:custGeom>
                  <a:solidFill>
                    <a:schemeClr val="accent3"/>
                  </a:solidFill>
                  <a:ln>
                    <a:noFill/>
                  </a:ln>
                </p:spPr>
                <p:txBody>
                  <a:bodyPr vert="horz" wrap="square" lIns="91440" tIns="822960" rIns="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2000" i="0" u="none" strike="noStrike" kern="1200" cap="none" spc="0" normalizeH="0" baseline="0" noProof="0">
                      <a:ln>
                        <a:noFill/>
                      </a:ln>
                      <a:solidFill>
                        <a:prstClr val="white"/>
                      </a:solidFill>
                      <a:effectLst/>
                      <a:uLnTx/>
                      <a:uFillTx/>
                      <a:latin typeface="Metropolis"/>
                      <a:ea typeface="+mn-ea"/>
                      <a:cs typeface="+mn-cs"/>
                    </a:endParaRPr>
                  </a:p>
                </p:txBody>
              </p:sp>
            </p:grpSp>
            <p:grpSp>
              <p:nvGrpSpPr>
                <p:cNvPr id="129" name="Group 128">
                  <a:extLst>
                    <a:ext uri="{FF2B5EF4-FFF2-40B4-BE49-F238E27FC236}">
                      <a16:creationId xmlns:a16="http://schemas.microsoft.com/office/drawing/2014/main" id="{2D045B79-F530-B241-B9E7-5280D585BFF4}"/>
                    </a:ext>
                  </a:extLst>
                </p:cNvPr>
                <p:cNvGrpSpPr/>
                <p:nvPr/>
              </p:nvGrpSpPr>
              <p:grpSpPr>
                <a:xfrm>
                  <a:off x="2642693" y="813454"/>
                  <a:ext cx="2108033" cy="5592949"/>
                  <a:chOff x="9117583" y="813454"/>
                  <a:chExt cx="2108033" cy="5592949"/>
                </a:xfrm>
              </p:grpSpPr>
              <p:grpSp>
                <p:nvGrpSpPr>
                  <p:cNvPr id="130" name="Group 129">
                    <a:extLst>
                      <a:ext uri="{FF2B5EF4-FFF2-40B4-BE49-F238E27FC236}">
                        <a16:creationId xmlns:a16="http://schemas.microsoft.com/office/drawing/2014/main" id="{527646EA-CA68-7241-ACB6-71E641253511}"/>
                      </a:ext>
                    </a:extLst>
                  </p:cNvPr>
                  <p:cNvGrpSpPr/>
                  <p:nvPr/>
                </p:nvGrpSpPr>
                <p:grpSpPr>
                  <a:xfrm>
                    <a:off x="10454041" y="813454"/>
                    <a:ext cx="563931" cy="381253"/>
                    <a:chOff x="5903451" y="3524570"/>
                    <a:chExt cx="939744" cy="635326"/>
                  </a:xfrm>
                </p:grpSpPr>
                <p:pic>
                  <p:nvPicPr>
                    <p:cNvPr id="142" name="Graphic 141">
                      <a:extLst>
                        <a:ext uri="{FF2B5EF4-FFF2-40B4-BE49-F238E27FC236}">
                          <a16:creationId xmlns:a16="http://schemas.microsoft.com/office/drawing/2014/main" id="{909FABFB-1914-B440-AAC2-5E78ECC857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3451" y="3524570"/>
                      <a:ext cx="546157" cy="635326"/>
                    </a:xfrm>
                    <a:prstGeom prst="rect">
                      <a:avLst/>
                    </a:prstGeom>
                  </p:spPr>
                </p:pic>
                <p:pic>
                  <p:nvPicPr>
                    <p:cNvPr id="143" name="Graphic 142">
                      <a:extLst>
                        <a:ext uri="{FF2B5EF4-FFF2-40B4-BE49-F238E27FC236}">
                          <a16:creationId xmlns:a16="http://schemas.microsoft.com/office/drawing/2014/main" id="{4F73355F-A407-2E4C-BF76-23EC62E10D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5995" y="3525946"/>
                      <a:ext cx="327200" cy="633950"/>
                    </a:xfrm>
                    <a:prstGeom prst="rect">
                      <a:avLst/>
                    </a:prstGeom>
                  </p:spPr>
                </p:pic>
              </p:grpSp>
              <p:sp>
                <p:nvSpPr>
                  <p:cNvPr id="131" name="Rectangle 130">
                    <a:extLst>
                      <a:ext uri="{FF2B5EF4-FFF2-40B4-BE49-F238E27FC236}">
                        <a16:creationId xmlns:a16="http://schemas.microsoft.com/office/drawing/2014/main" id="{8744A9C6-CF92-5D43-AA25-0E21F1D90D60}"/>
                      </a:ext>
                    </a:extLst>
                  </p:cNvPr>
                  <p:cNvSpPr/>
                  <p:nvPr/>
                </p:nvSpPr>
                <p:spPr>
                  <a:xfrm>
                    <a:off x="9209488" y="1275808"/>
                    <a:ext cx="2016128" cy="803297"/>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60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Metropolis"/>
                        <a:ea typeface="+mn-ea"/>
                        <a:cs typeface="+mn-cs"/>
                      </a:rPr>
                      <a:t>Digital Workspace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i="0" u="none" strike="noStrike" kern="1200" cap="none" spc="0" normalizeH="0" baseline="0" noProof="0" dirty="0">
                        <a:ln>
                          <a:noFill/>
                        </a:ln>
                        <a:solidFill>
                          <a:prstClr val="white"/>
                        </a:solidFill>
                        <a:effectLst/>
                        <a:uLnTx/>
                        <a:uFillTx/>
                        <a:latin typeface="Metropolis"/>
                        <a:ea typeface="+mn-ea"/>
                        <a:cs typeface="+mn-cs"/>
                      </a:rPr>
                      <a:t>VMware </a:t>
                    </a:r>
                    <a:br>
                      <a:rPr kumimoji="0" lang="en-US" sz="1300" i="0" u="none" strike="noStrike" kern="1200" cap="none" spc="0" normalizeH="0" baseline="0" noProof="0" dirty="0">
                        <a:ln>
                          <a:noFill/>
                        </a:ln>
                        <a:solidFill>
                          <a:prstClr val="white"/>
                        </a:solidFill>
                        <a:effectLst/>
                        <a:uLnTx/>
                        <a:uFillTx/>
                        <a:latin typeface="Metropolis"/>
                        <a:ea typeface="+mn-ea"/>
                        <a:cs typeface="+mn-cs"/>
                      </a:rPr>
                    </a:br>
                    <a:r>
                      <a:rPr kumimoji="0" lang="en-US" sz="1300" i="0" u="none" strike="noStrike" kern="1200" cap="none" spc="0" normalizeH="0" baseline="0" noProof="0" dirty="0">
                        <a:ln>
                          <a:noFill/>
                        </a:ln>
                        <a:solidFill>
                          <a:prstClr val="white"/>
                        </a:solidFill>
                        <a:effectLst/>
                        <a:uLnTx/>
                        <a:uFillTx/>
                        <a:latin typeface="Metropolis"/>
                        <a:ea typeface="+mn-ea"/>
                        <a:cs typeface="+mn-cs"/>
                      </a:rPr>
                      <a:t>Workspace ONE</a:t>
                    </a:r>
                  </a:p>
                </p:txBody>
              </p:sp>
              <p:sp>
                <p:nvSpPr>
                  <p:cNvPr id="132" name="Rectangle 131">
                    <a:extLst>
                      <a:ext uri="{FF2B5EF4-FFF2-40B4-BE49-F238E27FC236}">
                        <a16:creationId xmlns:a16="http://schemas.microsoft.com/office/drawing/2014/main" id="{BF0700FA-3714-EB47-AFC9-3994591683D0}"/>
                      </a:ext>
                    </a:extLst>
                  </p:cNvPr>
                  <p:cNvSpPr/>
                  <p:nvPr/>
                </p:nvSpPr>
                <p:spPr>
                  <a:xfrm>
                    <a:off x="9117583" y="4799809"/>
                    <a:ext cx="2108033" cy="1606594"/>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60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Metropolis"/>
                        <a:ea typeface="+mn-ea"/>
                        <a:cs typeface="+mn-cs"/>
                      </a:rPr>
                      <a:t>Virtual Cloud Network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i="0" u="none" strike="noStrike" kern="1200" cap="none" spc="0" normalizeH="0" baseline="0" noProof="0" dirty="0">
                        <a:ln>
                          <a:noFill/>
                        </a:ln>
                        <a:solidFill>
                          <a:prstClr val="white"/>
                        </a:solidFill>
                        <a:effectLst/>
                        <a:uLnTx/>
                        <a:uFillTx/>
                        <a:latin typeface="Metropolis"/>
                        <a:ea typeface="+mn-ea"/>
                        <a:cs typeface="+mn-cs"/>
                      </a:rPr>
                      <a:t>VMware NSX</a:t>
                    </a:r>
                  </a:p>
                  <a:p>
                    <a:pPr algn="ctr">
                      <a:spcAft>
                        <a:spcPts val="600"/>
                      </a:spcAft>
                      <a:defRPr/>
                    </a:pPr>
                    <a:r>
                      <a:rPr lang="en-US" sz="1300" dirty="0">
                        <a:solidFill>
                          <a:prstClr val="white"/>
                        </a:solidFill>
                        <a:latin typeface="Metropolis"/>
                      </a:rPr>
                      <a:t>VMware SD-WAN by VeloCloud</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400" i="0" u="none" strike="noStrike" kern="1200" cap="none" spc="0" normalizeH="0" baseline="0" noProof="0" dirty="0">
                      <a:ln>
                        <a:noFill/>
                      </a:ln>
                      <a:solidFill>
                        <a:prstClr val="white"/>
                      </a:solidFill>
                      <a:effectLst/>
                      <a:uLnTx/>
                      <a:uFillTx/>
                      <a:latin typeface="Metropolis"/>
                      <a:ea typeface="+mn-ea"/>
                      <a:cs typeface="+mn-cs"/>
                    </a:endParaRPr>
                  </a:p>
                </p:txBody>
              </p:sp>
              <p:pic>
                <p:nvPicPr>
                  <p:cNvPr id="133" name="Graphic 132">
                    <a:extLst>
                      <a:ext uri="{FF2B5EF4-FFF2-40B4-BE49-F238E27FC236}">
                        <a16:creationId xmlns:a16="http://schemas.microsoft.com/office/drawing/2014/main" id="{0BAE68A0-8439-9648-95DC-1C3657C375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21895" y="4387403"/>
                    <a:ext cx="416237" cy="416237"/>
                  </a:xfrm>
                  <a:prstGeom prst="rect">
                    <a:avLst/>
                  </a:prstGeom>
                </p:spPr>
              </p:pic>
              <p:sp>
                <p:nvSpPr>
                  <p:cNvPr id="134" name="Rectangle 133">
                    <a:extLst>
                      <a:ext uri="{FF2B5EF4-FFF2-40B4-BE49-F238E27FC236}">
                        <a16:creationId xmlns:a16="http://schemas.microsoft.com/office/drawing/2014/main" id="{85D9EE64-B3E7-BF46-B969-A2798F42797D}"/>
                      </a:ext>
                    </a:extLst>
                  </p:cNvPr>
                  <p:cNvSpPr/>
                  <p:nvPr/>
                </p:nvSpPr>
                <p:spPr>
                  <a:xfrm>
                    <a:off x="9252683" y="3140935"/>
                    <a:ext cx="1877580" cy="803297"/>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60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Metropolis"/>
                        <a:ea typeface="+mn-ea"/>
                        <a:cs typeface="+mn-cs"/>
                      </a:rPr>
                      <a:t>Intrinsic Security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i="0" u="none" strike="noStrike" kern="1200" cap="none" spc="0" normalizeH="0" baseline="0" noProof="0" dirty="0">
                        <a:ln>
                          <a:noFill/>
                        </a:ln>
                        <a:solidFill>
                          <a:prstClr val="white"/>
                        </a:solidFill>
                        <a:effectLst/>
                        <a:uLnTx/>
                        <a:uFillTx/>
                        <a:latin typeface="Metropolis"/>
                        <a:ea typeface="+mn-ea"/>
                        <a:cs typeface="+mn-cs"/>
                      </a:rPr>
                      <a:t>VMware Carbon Black Cloud</a:t>
                    </a:r>
                  </a:p>
                </p:txBody>
              </p:sp>
              <p:grpSp>
                <p:nvGrpSpPr>
                  <p:cNvPr id="135" name="Graphic 77">
                    <a:extLst>
                      <a:ext uri="{FF2B5EF4-FFF2-40B4-BE49-F238E27FC236}">
                        <a16:creationId xmlns:a16="http://schemas.microsoft.com/office/drawing/2014/main" id="{2B62E07C-9A91-F74B-A6C7-FA8385ED2201}"/>
                      </a:ext>
                    </a:extLst>
                  </p:cNvPr>
                  <p:cNvGrpSpPr/>
                  <p:nvPr/>
                </p:nvGrpSpPr>
                <p:grpSpPr>
                  <a:xfrm>
                    <a:off x="10664364" y="2622906"/>
                    <a:ext cx="309748" cy="464127"/>
                    <a:chOff x="13167145" y="-280102"/>
                    <a:chExt cx="746855" cy="1119085"/>
                  </a:xfrm>
                  <a:solidFill>
                    <a:srgbClr val="FFFFFF"/>
                  </a:solidFill>
                </p:grpSpPr>
                <p:sp>
                  <p:nvSpPr>
                    <p:cNvPr id="136" name="Freeform: Shape 49">
                      <a:extLst>
                        <a:ext uri="{FF2B5EF4-FFF2-40B4-BE49-F238E27FC236}">
                          <a16:creationId xmlns:a16="http://schemas.microsoft.com/office/drawing/2014/main" id="{51AB9E3D-2FF1-5D43-8680-258D759C863F}"/>
                        </a:ext>
                      </a:extLst>
                    </p:cNvPr>
                    <p:cNvSpPr/>
                    <p:nvPr/>
                  </p:nvSpPr>
                  <p:spPr>
                    <a:xfrm>
                      <a:off x="13818701" y="-280102"/>
                      <a:ext cx="8891" cy="8891"/>
                    </a:xfrm>
                    <a:custGeom>
                      <a:avLst/>
                      <a:gdLst/>
                      <a:ahLst/>
                      <a:cxnLst/>
                      <a:rect l="l" t="t" r="r" b="b"/>
                      <a:pathLst>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grpSp>
                  <p:nvGrpSpPr>
                    <p:cNvPr id="137" name="Graphic 77">
                      <a:extLst>
                        <a:ext uri="{FF2B5EF4-FFF2-40B4-BE49-F238E27FC236}">
                          <a16:creationId xmlns:a16="http://schemas.microsoft.com/office/drawing/2014/main" id="{10D72AA4-DE4A-E145-8D1E-36082F4CA95B}"/>
                        </a:ext>
                      </a:extLst>
                    </p:cNvPr>
                    <p:cNvGrpSpPr/>
                    <p:nvPr/>
                  </p:nvGrpSpPr>
                  <p:grpSpPr>
                    <a:xfrm>
                      <a:off x="13167145" y="-254626"/>
                      <a:ext cx="746855" cy="1093609"/>
                      <a:chOff x="13167145" y="-254626"/>
                      <a:chExt cx="746855" cy="1093609"/>
                    </a:xfrm>
                    <a:grpFill/>
                  </p:grpSpPr>
                  <p:sp>
                    <p:nvSpPr>
                      <p:cNvPr id="138" name="Freeform: Shape 51">
                        <a:extLst>
                          <a:ext uri="{FF2B5EF4-FFF2-40B4-BE49-F238E27FC236}">
                            <a16:creationId xmlns:a16="http://schemas.microsoft.com/office/drawing/2014/main" id="{8888F6AD-8617-5444-AFF0-C9B373680762}"/>
                          </a:ext>
                        </a:extLst>
                      </p:cNvPr>
                      <p:cNvSpPr/>
                      <p:nvPr/>
                    </p:nvSpPr>
                    <p:spPr>
                      <a:xfrm>
                        <a:off x="13250984" y="163969"/>
                        <a:ext cx="302298" cy="302297"/>
                      </a:xfrm>
                      <a:custGeom>
                        <a:avLst/>
                        <a:gdLst>
                          <a:gd name="connsiteX0" fmla="*/ 14493 w 302298"/>
                          <a:gd name="connsiteY0" fmla="*/ 304699 h 302298"/>
                          <a:gd name="connsiteX1" fmla="*/ 0 w 302298"/>
                          <a:gd name="connsiteY1" fmla="*/ 290206 h 302298"/>
                          <a:gd name="connsiteX2" fmla="*/ 290207 w 302298"/>
                          <a:gd name="connsiteY2" fmla="*/ 0 h 302298"/>
                          <a:gd name="connsiteX3" fmla="*/ 304699 w 302298"/>
                          <a:gd name="connsiteY3" fmla="*/ 14493 h 302298"/>
                          <a:gd name="connsiteX4" fmla="*/ 290207 w 302298"/>
                          <a:gd name="connsiteY4" fmla="*/ 28985 h 302298"/>
                          <a:gd name="connsiteX5" fmla="*/ 28896 w 302298"/>
                          <a:gd name="connsiteY5" fmla="*/ 290295 h 302298"/>
                          <a:gd name="connsiteX6" fmla="*/ 14493 w 302298"/>
                          <a:gd name="connsiteY6" fmla="*/ 304699 h 30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98" h="302298">
                            <a:moveTo>
                              <a:pt x="14493" y="304699"/>
                            </a:moveTo>
                            <a:cubicBezTo>
                              <a:pt x="6491" y="304699"/>
                              <a:pt x="0" y="298209"/>
                              <a:pt x="0" y="290206"/>
                            </a:cubicBezTo>
                            <a:cubicBezTo>
                              <a:pt x="0" y="130166"/>
                              <a:pt x="130166" y="0"/>
                              <a:pt x="290207" y="0"/>
                            </a:cubicBezTo>
                            <a:cubicBezTo>
                              <a:pt x="298209" y="0"/>
                              <a:pt x="304699" y="6491"/>
                              <a:pt x="304699" y="14493"/>
                            </a:cubicBezTo>
                            <a:cubicBezTo>
                              <a:pt x="304699" y="22495"/>
                              <a:pt x="298209" y="28985"/>
                              <a:pt x="290207" y="28985"/>
                            </a:cubicBezTo>
                            <a:cubicBezTo>
                              <a:pt x="146170" y="28985"/>
                              <a:pt x="28896" y="146170"/>
                              <a:pt x="28896" y="290295"/>
                            </a:cubicBezTo>
                            <a:cubicBezTo>
                              <a:pt x="28985" y="298209"/>
                              <a:pt x="22495" y="304699"/>
                              <a:pt x="14493" y="304699"/>
                            </a:cubicBezTo>
                            <a:close/>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grpSp>
                    <p:nvGrpSpPr>
                      <p:cNvPr id="139" name="Graphic 77">
                        <a:extLst>
                          <a:ext uri="{FF2B5EF4-FFF2-40B4-BE49-F238E27FC236}">
                            <a16:creationId xmlns:a16="http://schemas.microsoft.com/office/drawing/2014/main" id="{79FEB63E-B773-9447-ACCD-C90DE7C7621A}"/>
                          </a:ext>
                        </a:extLst>
                      </p:cNvPr>
                      <p:cNvGrpSpPr/>
                      <p:nvPr/>
                    </p:nvGrpSpPr>
                    <p:grpSpPr>
                      <a:xfrm>
                        <a:off x="13167145" y="-254626"/>
                        <a:ext cx="746855" cy="1093609"/>
                        <a:chOff x="13167145" y="-254626"/>
                        <a:chExt cx="746855" cy="1093609"/>
                      </a:xfrm>
                      <a:grpFill/>
                    </p:grpSpPr>
                    <p:sp>
                      <p:nvSpPr>
                        <p:cNvPr id="140" name="Freeform: Shape 53">
                          <a:extLst>
                            <a:ext uri="{FF2B5EF4-FFF2-40B4-BE49-F238E27FC236}">
                              <a16:creationId xmlns:a16="http://schemas.microsoft.com/office/drawing/2014/main" id="{AC6820F4-46CE-6141-BECD-CE392A0B824B}"/>
                            </a:ext>
                          </a:extLst>
                        </p:cNvPr>
                        <p:cNvSpPr/>
                        <p:nvPr/>
                      </p:nvSpPr>
                      <p:spPr>
                        <a:xfrm>
                          <a:off x="13167145" y="-254626"/>
                          <a:ext cx="746855" cy="1093609"/>
                        </a:xfrm>
                        <a:custGeom>
                          <a:avLst/>
                          <a:gdLst>
                            <a:gd name="connsiteX0" fmla="*/ 577924 w 746854"/>
                            <a:gd name="connsiteY0" fmla="*/ 402146 h 1093609"/>
                            <a:gd name="connsiteX1" fmla="*/ 577924 w 746854"/>
                            <a:gd name="connsiteY1" fmla="*/ 191604 h 1093609"/>
                            <a:gd name="connsiteX2" fmla="*/ 392810 w 746854"/>
                            <a:gd name="connsiteY2" fmla="*/ 0 h 1093609"/>
                            <a:gd name="connsiteX3" fmla="*/ 358490 w 746854"/>
                            <a:gd name="connsiteY3" fmla="*/ 0 h 1093609"/>
                            <a:gd name="connsiteX4" fmla="*/ 173377 w 746854"/>
                            <a:gd name="connsiteY4" fmla="*/ 191604 h 1093609"/>
                            <a:gd name="connsiteX5" fmla="*/ 173377 w 746854"/>
                            <a:gd name="connsiteY5" fmla="*/ 402146 h 1093609"/>
                            <a:gd name="connsiteX6" fmla="*/ 0 w 746854"/>
                            <a:gd name="connsiteY6" fmla="*/ 718581 h 1093609"/>
                            <a:gd name="connsiteX7" fmla="*/ 375650 w 746854"/>
                            <a:gd name="connsiteY7" fmla="*/ 1094231 h 1093609"/>
                            <a:gd name="connsiteX8" fmla="*/ 751301 w 746854"/>
                            <a:gd name="connsiteY8" fmla="*/ 718581 h 1093609"/>
                            <a:gd name="connsiteX9" fmla="*/ 577924 w 746854"/>
                            <a:gd name="connsiteY9" fmla="*/ 402146 h 1093609"/>
                            <a:gd name="connsiteX10" fmla="*/ 202273 w 746854"/>
                            <a:gd name="connsiteY10" fmla="*/ 191604 h 1093609"/>
                            <a:gd name="connsiteX11" fmla="*/ 358490 w 746854"/>
                            <a:gd name="connsiteY11" fmla="*/ 28896 h 1093609"/>
                            <a:gd name="connsiteX12" fmla="*/ 392810 w 746854"/>
                            <a:gd name="connsiteY12" fmla="*/ 28896 h 1093609"/>
                            <a:gd name="connsiteX13" fmla="*/ 549027 w 746854"/>
                            <a:gd name="connsiteY13" fmla="*/ 191604 h 1093609"/>
                            <a:gd name="connsiteX14" fmla="*/ 549027 w 746854"/>
                            <a:gd name="connsiteY14" fmla="*/ 385342 h 1093609"/>
                            <a:gd name="connsiteX15" fmla="*/ 375650 w 746854"/>
                            <a:gd name="connsiteY15" fmla="*/ 342931 h 1093609"/>
                            <a:gd name="connsiteX16" fmla="*/ 202273 w 746854"/>
                            <a:gd name="connsiteY16" fmla="*/ 385342 h 1093609"/>
                            <a:gd name="connsiteX17" fmla="*/ 202273 w 746854"/>
                            <a:gd name="connsiteY17" fmla="*/ 191604 h 1093609"/>
                            <a:gd name="connsiteX18" fmla="*/ 375650 w 746854"/>
                            <a:gd name="connsiteY18" fmla="*/ 1065335 h 1093609"/>
                            <a:gd name="connsiteX19" fmla="*/ 28896 w 746854"/>
                            <a:gd name="connsiteY19" fmla="*/ 718581 h 1093609"/>
                            <a:gd name="connsiteX20" fmla="*/ 375650 w 746854"/>
                            <a:gd name="connsiteY20" fmla="*/ 371827 h 1093609"/>
                            <a:gd name="connsiteX21" fmla="*/ 722404 w 746854"/>
                            <a:gd name="connsiteY21" fmla="*/ 718581 h 1093609"/>
                            <a:gd name="connsiteX22" fmla="*/ 375650 w 746854"/>
                            <a:gd name="connsiteY22" fmla="*/ 1065335 h 109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854" h="1093609">
                              <a:moveTo>
                                <a:pt x="577924" y="402146"/>
                              </a:moveTo>
                              <a:lnTo>
                                <a:pt x="577924" y="191604"/>
                              </a:lnTo>
                              <a:cubicBezTo>
                                <a:pt x="577924" y="85977"/>
                                <a:pt x="494880" y="0"/>
                                <a:pt x="392810" y="0"/>
                              </a:cubicBezTo>
                              <a:lnTo>
                                <a:pt x="358490" y="0"/>
                              </a:lnTo>
                              <a:cubicBezTo>
                                <a:pt x="256420" y="0"/>
                                <a:pt x="173377" y="85977"/>
                                <a:pt x="173377" y="191604"/>
                              </a:cubicBezTo>
                              <a:lnTo>
                                <a:pt x="173377" y="402146"/>
                              </a:lnTo>
                              <a:cubicBezTo>
                                <a:pt x="69173" y="468918"/>
                                <a:pt x="0" y="585659"/>
                                <a:pt x="0" y="718581"/>
                              </a:cubicBezTo>
                              <a:cubicBezTo>
                                <a:pt x="0" y="926011"/>
                                <a:pt x="168220" y="1094231"/>
                                <a:pt x="375650" y="1094231"/>
                              </a:cubicBezTo>
                              <a:cubicBezTo>
                                <a:pt x="583080" y="1094231"/>
                                <a:pt x="751301" y="926100"/>
                                <a:pt x="751301" y="718581"/>
                              </a:cubicBezTo>
                              <a:cubicBezTo>
                                <a:pt x="751301" y="585659"/>
                                <a:pt x="682128" y="468918"/>
                                <a:pt x="577924" y="402146"/>
                              </a:cubicBezTo>
                              <a:close/>
                              <a:moveTo>
                                <a:pt x="202273" y="191604"/>
                              </a:moveTo>
                              <a:cubicBezTo>
                                <a:pt x="202273" y="101892"/>
                                <a:pt x="272335" y="28896"/>
                                <a:pt x="358490" y="28896"/>
                              </a:cubicBezTo>
                              <a:lnTo>
                                <a:pt x="392810" y="28896"/>
                              </a:lnTo>
                              <a:cubicBezTo>
                                <a:pt x="478965" y="28896"/>
                                <a:pt x="549027" y="101892"/>
                                <a:pt x="549027" y="191604"/>
                              </a:cubicBezTo>
                              <a:lnTo>
                                <a:pt x="549027" y="385342"/>
                              </a:lnTo>
                              <a:cubicBezTo>
                                <a:pt x="497103" y="358313"/>
                                <a:pt x="438244" y="342931"/>
                                <a:pt x="375650" y="342931"/>
                              </a:cubicBezTo>
                              <a:cubicBezTo>
                                <a:pt x="313057" y="342931"/>
                                <a:pt x="254197" y="358313"/>
                                <a:pt x="202273" y="385342"/>
                              </a:cubicBezTo>
                              <a:lnTo>
                                <a:pt x="202273" y="191604"/>
                              </a:lnTo>
                              <a:close/>
                              <a:moveTo>
                                <a:pt x="375650" y="1065335"/>
                              </a:moveTo>
                              <a:cubicBezTo>
                                <a:pt x="184491" y="1065335"/>
                                <a:pt x="28896" y="909740"/>
                                <a:pt x="28896" y="718581"/>
                              </a:cubicBezTo>
                              <a:cubicBezTo>
                                <a:pt x="28896" y="527422"/>
                                <a:pt x="184491" y="371827"/>
                                <a:pt x="375650" y="371827"/>
                              </a:cubicBezTo>
                              <a:cubicBezTo>
                                <a:pt x="566810" y="371827"/>
                                <a:pt x="722404" y="527422"/>
                                <a:pt x="722404" y="718581"/>
                              </a:cubicBezTo>
                              <a:cubicBezTo>
                                <a:pt x="722404" y="909740"/>
                                <a:pt x="566810" y="1065335"/>
                                <a:pt x="375650" y="1065335"/>
                              </a:cubicBezTo>
                              <a:close/>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sp>
                      <p:nvSpPr>
                        <p:cNvPr id="141" name="Freeform: Shape 55">
                          <a:extLst>
                            <a:ext uri="{FF2B5EF4-FFF2-40B4-BE49-F238E27FC236}">
                              <a16:creationId xmlns:a16="http://schemas.microsoft.com/office/drawing/2014/main" id="{A12C5424-5033-FC41-B58F-8004186E1EE5}"/>
                            </a:ext>
                          </a:extLst>
                        </p:cNvPr>
                        <p:cNvSpPr/>
                        <p:nvPr/>
                      </p:nvSpPr>
                      <p:spPr>
                        <a:xfrm>
                          <a:off x="13481094" y="366154"/>
                          <a:ext cx="115584" cy="195606"/>
                        </a:xfrm>
                        <a:custGeom>
                          <a:avLst/>
                          <a:gdLst>
                            <a:gd name="connsiteX0" fmla="*/ 61704 w 115584"/>
                            <a:gd name="connsiteY0" fmla="*/ 0 h 195604"/>
                            <a:gd name="connsiteX1" fmla="*/ 0 w 115584"/>
                            <a:gd name="connsiteY1" fmla="*/ 61704 h 195604"/>
                            <a:gd name="connsiteX2" fmla="*/ 30852 w 115584"/>
                            <a:gd name="connsiteY2" fmla="*/ 115140 h 195604"/>
                            <a:gd name="connsiteX3" fmla="*/ 30852 w 115584"/>
                            <a:gd name="connsiteY3" fmla="*/ 179245 h 195604"/>
                            <a:gd name="connsiteX4" fmla="*/ 47301 w 115584"/>
                            <a:gd name="connsiteY4" fmla="*/ 195694 h 195604"/>
                            <a:gd name="connsiteX5" fmla="*/ 76108 w 115584"/>
                            <a:gd name="connsiteY5" fmla="*/ 195694 h 195604"/>
                            <a:gd name="connsiteX6" fmla="*/ 92557 w 115584"/>
                            <a:gd name="connsiteY6" fmla="*/ 179245 h 195604"/>
                            <a:gd name="connsiteX7" fmla="*/ 92557 w 115584"/>
                            <a:gd name="connsiteY7" fmla="*/ 115140 h 195604"/>
                            <a:gd name="connsiteX8" fmla="*/ 123409 w 115584"/>
                            <a:gd name="connsiteY8" fmla="*/ 61704 h 195604"/>
                            <a:gd name="connsiteX9" fmla="*/ 61704 w 115584"/>
                            <a:gd name="connsiteY9" fmla="*/ 0 h 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84" h="195604">
                              <a:moveTo>
                                <a:pt x="61704" y="0"/>
                              </a:moveTo>
                              <a:cubicBezTo>
                                <a:pt x="27651" y="0"/>
                                <a:pt x="0" y="27651"/>
                                <a:pt x="0" y="61704"/>
                              </a:cubicBezTo>
                              <a:cubicBezTo>
                                <a:pt x="0" y="84555"/>
                                <a:pt x="12448" y="104471"/>
                                <a:pt x="30852" y="115140"/>
                              </a:cubicBezTo>
                              <a:lnTo>
                                <a:pt x="30852" y="179245"/>
                              </a:lnTo>
                              <a:cubicBezTo>
                                <a:pt x="30852" y="188314"/>
                                <a:pt x="38232" y="195694"/>
                                <a:pt x="47301" y="195694"/>
                              </a:cubicBezTo>
                              <a:lnTo>
                                <a:pt x="76108" y="195694"/>
                              </a:lnTo>
                              <a:cubicBezTo>
                                <a:pt x="85177" y="195694"/>
                                <a:pt x="92557" y="188314"/>
                                <a:pt x="92557" y="179245"/>
                              </a:cubicBezTo>
                              <a:lnTo>
                                <a:pt x="92557" y="115140"/>
                              </a:lnTo>
                              <a:cubicBezTo>
                                <a:pt x="110961" y="104471"/>
                                <a:pt x="123409" y="84555"/>
                                <a:pt x="123409" y="61704"/>
                              </a:cubicBezTo>
                              <a:cubicBezTo>
                                <a:pt x="123409" y="27562"/>
                                <a:pt x="95757" y="0"/>
                                <a:pt x="61704" y="0"/>
                              </a:cubicBezTo>
                              <a:close/>
                            </a:path>
                          </a:pathLst>
                        </a:custGeom>
                        <a:grpFill/>
                        <a:ln w="88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i="0" u="none" strike="noStrike" kern="0" cap="none" spc="0" normalizeH="0" baseline="0" noProof="0">
                            <a:ln>
                              <a:noFill/>
                            </a:ln>
                            <a:solidFill>
                              <a:srgbClr val="F2F2F2"/>
                            </a:solidFill>
                            <a:effectLst/>
                            <a:uLnTx/>
                            <a:uFillTx/>
                            <a:latin typeface="Metropolis"/>
                            <a:ea typeface="+mn-ea"/>
                            <a:cs typeface="+mn-cs"/>
                          </a:endParaRPr>
                        </a:p>
                      </p:txBody>
                    </p:sp>
                  </p:grpSp>
                </p:grpSp>
              </p:grpSp>
            </p:grpSp>
          </p:grpSp>
          <p:pic>
            <p:nvPicPr>
              <p:cNvPr id="154" name="Graphic 153">
                <a:extLst>
                  <a:ext uri="{FF2B5EF4-FFF2-40B4-BE49-F238E27FC236}">
                    <a16:creationId xmlns:a16="http://schemas.microsoft.com/office/drawing/2014/main" id="{BD2D9DBB-B356-7B4D-BDA9-A00DB72DD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4924" y="998475"/>
                <a:ext cx="574884" cy="574884"/>
              </a:xfrm>
              <a:prstGeom prst="rect">
                <a:avLst/>
              </a:prstGeom>
            </p:spPr>
          </p:pic>
          <p:sp>
            <p:nvSpPr>
              <p:cNvPr id="155" name="Rectangle 154">
                <a:extLst>
                  <a:ext uri="{FF2B5EF4-FFF2-40B4-BE49-F238E27FC236}">
                    <a16:creationId xmlns:a16="http://schemas.microsoft.com/office/drawing/2014/main" id="{3CFBAB97-8C25-6C4A-A20F-2850CC40FC1D}"/>
                  </a:ext>
                </a:extLst>
              </p:cNvPr>
              <p:cNvSpPr/>
              <p:nvPr/>
            </p:nvSpPr>
            <p:spPr>
              <a:xfrm>
                <a:off x="6426127" y="1714383"/>
                <a:ext cx="2212478" cy="911019"/>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60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Metropolis"/>
                    <a:ea typeface="+mn-ea"/>
                    <a:cs typeface="+mn-cs"/>
                  </a:rPr>
                  <a:t>App Modernization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Metropolis"/>
                    <a:ea typeface="+mn-ea"/>
                    <a:cs typeface="+mn-cs"/>
                  </a:rPr>
                  <a:t>VMware </a:t>
                </a:r>
                <a:r>
                  <a:rPr kumimoji="0" lang="en-US" sz="1400" i="0" u="none" strike="noStrike" kern="1200" cap="none" spc="0" normalizeH="0" baseline="0" noProof="0" dirty="0" err="1">
                    <a:ln>
                      <a:noFill/>
                    </a:ln>
                    <a:solidFill>
                      <a:prstClr val="white"/>
                    </a:solidFill>
                    <a:effectLst/>
                    <a:uLnTx/>
                    <a:uFillTx/>
                    <a:latin typeface="Metropolis"/>
                    <a:ea typeface="+mn-ea"/>
                    <a:cs typeface="+mn-cs"/>
                  </a:rPr>
                  <a:t>Tanzu</a:t>
                </a:r>
                <a:endParaRPr kumimoji="0" lang="en-US" sz="1400" i="0" u="none" strike="noStrike" kern="1200" cap="none" spc="0" normalizeH="0" baseline="0" noProof="0" dirty="0">
                  <a:ln>
                    <a:noFill/>
                  </a:ln>
                  <a:solidFill>
                    <a:prstClr val="white"/>
                  </a:solidFill>
                  <a:effectLst/>
                  <a:uLnTx/>
                  <a:uFillTx/>
                  <a:latin typeface="Metropolis"/>
                  <a:ea typeface="+mn-ea"/>
                  <a:cs typeface="+mn-cs"/>
                </a:endParaRPr>
              </a:p>
              <a:p>
                <a:pPr algn="ctr">
                  <a:spcAft>
                    <a:spcPts val="600"/>
                  </a:spcAft>
                  <a:defRPr/>
                </a:pPr>
                <a:r>
                  <a:rPr lang="en-US" sz="1300" dirty="0">
                    <a:solidFill>
                      <a:prstClr val="white"/>
                    </a:solidFill>
                    <a:latin typeface="Metropolis"/>
                  </a:rPr>
                  <a:t>VMware Pivotal Labs</a:t>
                </a:r>
              </a:p>
            </p:txBody>
          </p:sp>
          <p:sp>
            <p:nvSpPr>
              <p:cNvPr id="157" name="Rectangle 156">
                <a:extLst>
                  <a:ext uri="{FF2B5EF4-FFF2-40B4-BE49-F238E27FC236}">
                    <a16:creationId xmlns:a16="http://schemas.microsoft.com/office/drawing/2014/main" id="{5EBDAF6F-77C9-4E4A-8FFE-464A50F5CBA2}"/>
                  </a:ext>
                </a:extLst>
              </p:cNvPr>
              <p:cNvSpPr/>
              <p:nvPr/>
            </p:nvSpPr>
            <p:spPr>
              <a:xfrm>
                <a:off x="6447245" y="4442793"/>
                <a:ext cx="2170242" cy="1434239"/>
              </a:xfrm>
              <a:prstGeom prst="rect">
                <a:avLst/>
              </a:prstGeom>
            </p:spPr>
            <p:txBody>
              <a:bodyPr wrap="square">
                <a:spAutoFit/>
              </a:bodyPr>
              <a:lstStyle/>
              <a:p>
                <a:pPr marL="0" marR="0" lvl="0" indent="0" algn="ctr" defTabSz="914400" rtl="0" eaLnBrk="1" fontAlgn="auto" latinLnBrk="0" hangingPunct="1">
                  <a:lnSpc>
                    <a:spcPct val="95000"/>
                  </a:lnSpc>
                  <a:spcBef>
                    <a:spcPts val="0"/>
                  </a:spcBef>
                  <a:spcAft>
                    <a:spcPts val="600"/>
                  </a:spcAft>
                  <a:buClrTx/>
                  <a:buSzTx/>
                  <a:buFontTx/>
                  <a:buNone/>
                  <a:tabLst/>
                  <a:defRPr/>
                </a:pPr>
                <a:r>
                  <a:rPr kumimoji="0" lang="en-US" sz="1600" i="0" u="none" strike="noStrike" kern="1200" cap="none" spc="0" normalizeH="0" baseline="0" noProof="0" dirty="0">
                    <a:ln>
                      <a:noFill/>
                    </a:ln>
                    <a:solidFill>
                      <a:prstClr val="white"/>
                    </a:solidFill>
                    <a:effectLst/>
                    <a:uLnTx/>
                    <a:uFillTx/>
                    <a:latin typeface="Metropolis"/>
                    <a:ea typeface="+mn-ea"/>
                    <a:cs typeface="+mn-cs"/>
                  </a:rPr>
                  <a:t>Multi-Cloud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i="0" u="none" strike="noStrike" kern="1200" cap="none" spc="0" normalizeH="0" baseline="0" noProof="0" dirty="0">
                    <a:ln>
                      <a:noFill/>
                    </a:ln>
                    <a:solidFill>
                      <a:prstClr val="white"/>
                    </a:solidFill>
                    <a:effectLst/>
                    <a:uLnTx/>
                    <a:uFillTx/>
                    <a:latin typeface="Metropolis"/>
                    <a:ea typeface="+mn-ea"/>
                    <a:cs typeface="+mn-cs"/>
                  </a:rPr>
                  <a:t>VMware Cloud</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300" dirty="0">
                    <a:solidFill>
                      <a:prstClr val="white"/>
                    </a:solidFill>
                    <a:latin typeface="Metropolis"/>
                  </a:rPr>
                  <a:t>VMware vSphere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300" dirty="0">
                    <a:solidFill>
                      <a:prstClr val="white"/>
                    </a:solidFill>
                    <a:latin typeface="Metropolis"/>
                  </a:rPr>
                  <a:t>VMware </a:t>
                </a:r>
                <a:r>
                  <a:rPr lang="en-US" sz="1300" dirty="0" err="1">
                    <a:solidFill>
                      <a:prstClr val="white"/>
                    </a:solidFill>
                    <a:latin typeface="Metropolis"/>
                  </a:rPr>
                  <a:t>vRealize</a:t>
                </a:r>
                <a:endParaRPr lang="en-US" sz="1300" dirty="0">
                  <a:solidFill>
                    <a:prstClr val="white"/>
                  </a:solidFill>
                  <a:latin typeface="Metropoli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1300" dirty="0" err="1">
                    <a:solidFill>
                      <a:prstClr val="white"/>
                    </a:solidFill>
                    <a:latin typeface="Metropolis"/>
                  </a:rPr>
                  <a:t>CloudHealth</a:t>
                </a:r>
                <a:r>
                  <a:rPr lang="en-US" sz="1300" dirty="0">
                    <a:solidFill>
                      <a:prstClr val="white"/>
                    </a:solidFill>
                    <a:latin typeface="Metropolis"/>
                  </a:rPr>
                  <a:t> by VMware</a:t>
                </a:r>
              </a:p>
            </p:txBody>
          </p:sp>
        </p:grpSp>
        <p:pic>
          <p:nvPicPr>
            <p:cNvPr id="67" name="Graphic 66">
              <a:extLst>
                <a:ext uri="{FF2B5EF4-FFF2-40B4-BE49-F238E27FC236}">
                  <a16:creationId xmlns:a16="http://schemas.microsoft.com/office/drawing/2014/main" id="{D977B94B-0459-4F1E-A5E2-A9B8DCBB2C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9413" y="3776488"/>
              <a:ext cx="705907" cy="404190"/>
            </a:xfrm>
            <a:prstGeom prst="rect">
              <a:avLst/>
            </a:prstGeom>
          </p:spPr>
        </p:pic>
      </p:grpSp>
      <p:sp>
        <p:nvSpPr>
          <p:cNvPr id="5" name="Subtitle 4">
            <a:extLst>
              <a:ext uri="{FF2B5EF4-FFF2-40B4-BE49-F238E27FC236}">
                <a16:creationId xmlns:a16="http://schemas.microsoft.com/office/drawing/2014/main" id="{116AC5A1-8AFE-7C42-B537-2E2031B07542}"/>
              </a:ext>
            </a:extLst>
          </p:cNvPr>
          <p:cNvSpPr>
            <a:spLocks noGrp="1"/>
          </p:cNvSpPr>
          <p:nvPr>
            <p:ph type="body" sz="quarter" idx="12"/>
          </p:nvPr>
        </p:nvSpPr>
        <p:spPr>
          <a:xfrm>
            <a:off x="608014" y="2134130"/>
            <a:ext cx="5485844" cy="1828799"/>
          </a:xfrm>
          <a:noFill/>
          <a:ln>
            <a:noFill/>
          </a:ln>
        </p:spPr>
        <p:txBody>
          <a:bodyPr spcFirstLastPara="1" vert="horz" wrap="square" lIns="0" tIns="0" rIns="0" bIns="0" rtlCol="0" anchor="b" anchorCtr="0">
            <a:noAutofit/>
          </a:bodyPr>
          <a:lstStyle/>
          <a:p>
            <a:pPr>
              <a:lnSpc>
                <a:spcPct val="90000"/>
              </a:lnSpc>
              <a:buClr>
                <a:schemeClr val="accent2"/>
              </a:buClr>
              <a:buSzPts val="2800"/>
              <a:buNone/>
            </a:pPr>
            <a:r>
              <a:rPr lang="en-US" sz="2800" dirty="0">
                <a:solidFill>
                  <a:schemeClr val="accent2"/>
                </a:solidFill>
                <a:latin typeface="+mj-lt"/>
                <a:cs typeface="Arial"/>
                <a:sym typeface="Arial"/>
              </a:rPr>
              <a:t>VMware </a:t>
            </a:r>
            <a:br>
              <a:rPr lang="en-US" sz="2800" dirty="0">
                <a:solidFill>
                  <a:schemeClr val="accent2"/>
                </a:solidFill>
                <a:latin typeface="+mj-lt"/>
                <a:cs typeface="Arial"/>
                <a:sym typeface="Arial"/>
              </a:rPr>
            </a:br>
            <a:r>
              <a:rPr lang="en-US" sz="2800" dirty="0">
                <a:solidFill>
                  <a:schemeClr val="accent2"/>
                </a:solidFill>
                <a:latin typeface="+mj-lt"/>
                <a:cs typeface="Arial"/>
                <a:sym typeface="Arial"/>
              </a:rPr>
              <a:t>Portfolio at-a-Glance</a:t>
            </a:r>
            <a:br>
              <a:rPr lang="en-US" sz="2800" dirty="0">
                <a:solidFill>
                  <a:schemeClr val="accent2"/>
                </a:solidFill>
                <a:latin typeface="+mj-lt"/>
                <a:cs typeface="Arial"/>
                <a:sym typeface="Arial"/>
              </a:rPr>
            </a:br>
            <a:r>
              <a:rPr lang="en-US" sz="2000" dirty="0">
                <a:solidFill>
                  <a:schemeClr val="accent4"/>
                </a:solidFill>
                <a:sym typeface="Arial"/>
              </a:rPr>
              <a:t>Organized to Meet Customer Objectives</a:t>
            </a:r>
          </a:p>
        </p:txBody>
      </p:sp>
    </p:spTree>
    <p:extLst>
      <p:ext uri="{BB962C8B-B14F-4D97-AF65-F5344CB8AC3E}">
        <p14:creationId xmlns:p14="http://schemas.microsoft.com/office/powerpoint/2010/main" val="39938060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EEB1239-8E86-467E-B89C-FD58AC00DEA3}"/>
              </a:ext>
            </a:extLst>
          </p:cNvPr>
          <p:cNvSpPr/>
          <p:nvPr/>
        </p:nvSpPr>
        <p:spPr>
          <a:xfrm>
            <a:off x="0" y="6152264"/>
            <a:ext cx="7433681" cy="669766"/>
          </a:xfrm>
          <a:prstGeom prst="rect">
            <a:avLst/>
          </a:prstGeom>
          <a:solidFill>
            <a:srgbClr val="F0F1F2"/>
          </a:soli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grpSp>
        <p:nvGrpSpPr>
          <p:cNvPr id="10243" name="Group 10242">
            <a:extLst>
              <a:ext uri="{FF2B5EF4-FFF2-40B4-BE49-F238E27FC236}">
                <a16:creationId xmlns:a16="http://schemas.microsoft.com/office/drawing/2014/main" id="{A9A34F85-7BB9-4B04-8E00-FD0FF44B2063}"/>
              </a:ext>
            </a:extLst>
          </p:cNvPr>
          <p:cNvGrpSpPr/>
          <p:nvPr/>
        </p:nvGrpSpPr>
        <p:grpSpPr>
          <a:xfrm>
            <a:off x="7244468" y="5292029"/>
            <a:ext cx="3564450" cy="705399"/>
            <a:chOff x="7254367" y="5388208"/>
            <a:chExt cx="3565378" cy="705583"/>
          </a:xfrm>
        </p:grpSpPr>
        <p:grpSp>
          <p:nvGrpSpPr>
            <p:cNvPr id="9" name="Group 8">
              <a:extLst>
                <a:ext uri="{FF2B5EF4-FFF2-40B4-BE49-F238E27FC236}">
                  <a16:creationId xmlns:a16="http://schemas.microsoft.com/office/drawing/2014/main" id="{56536790-AF9B-48EF-A638-4D1FA629F17B}"/>
                </a:ext>
              </a:extLst>
            </p:cNvPr>
            <p:cNvGrpSpPr/>
            <p:nvPr/>
          </p:nvGrpSpPr>
          <p:grpSpPr>
            <a:xfrm>
              <a:off x="8737846" y="5388208"/>
              <a:ext cx="2081899" cy="705583"/>
              <a:chOff x="8040032" y="2811813"/>
              <a:chExt cx="2533374" cy="849511"/>
            </a:xfrm>
          </p:grpSpPr>
          <p:pic>
            <p:nvPicPr>
              <p:cNvPr id="10" name="Picture 9">
                <a:extLst>
                  <a:ext uri="{FF2B5EF4-FFF2-40B4-BE49-F238E27FC236}">
                    <a16:creationId xmlns:a16="http://schemas.microsoft.com/office/drawing/2014/main" id="{EB3BF4B4-046E-4A8D-9F72-A5233C0B4D91}"/>
                  </a:ext>
                </a:extLst>
              </p:cNvPr>
              <p:cNvPicPr>
                <a:picLocks noChangeAspect="1"/>
              </p:cNvPicPr>
              <p:nvPr/>
            </p:nvPicPr>
            <p:blipFill rotWithShape="1">
              <a:blip r:embed="rId3">
                <a:clrChange>
                  <a:clrFrom>
                    <a:srgbClr val="FFFFFF"/>
                  </a:clrFrom>
                  <a:clrTo>
                    <a:srgbClr val="FFFFFF">
                      <a:alpha val="0"/>
                    </a:srgbClr>
                  </a:clrTo>
                </a:clrChange>
              </a:blip>
              <a:srcRect l="1151" t="3931" r="1455"/>
              <a:stretch/>
            </p:blipFill>
            <p:spPr>
              <a:xfrm>
                <a:off x="8069328" y="2811813"/>
                <a:ext cx="2478849" cy="755074"/>
              </a:xfrm>
              <a:prstGeom prst="rect">
                <a:avLst/>
              </a:prstGeom>
            </p:spPr>
          </p:pic>
          <p:grpSp>
            <p:nvGrpSpPr>
              <p:cNvPr id="11" name="Group 10">
                <a:extLst>
                  <a:ext uri="{FF2B5EF4-FFF2-40B4-BE49-F238E27FC236}">
                    <a16:creationId xmlns:a16="http://schemas.microsoft.com/office/drawing/2014/main" id="{331FE8EC-2947-4A85-9744-ED5B4256A6CF}"/>
                  </a:ext>
                </a:extLst>
              </p:cNvPr>
              <p:cNvGrpSpPr/>
              <p:nvPr/>
            </p:nvGrpSpPr>
            <p:grpSpPr>
              <a:xfrm>
                <a:off x="8040032" y="3243145"/>
                <a:ext cx="2533374" cy="418179"/>
                <a:chOff x="8307164" y="1297994"/>
                <a:chExt cx="3410154" cy="1315918"/>
              </a:xfrm>
            </p:grpSpPr>
            <p:sp>
              <p:nvSpPr>
                <p:cNvPr id="12" name="Rectangle: Rounded Corners 11">
                  <a:extLst>
                    <a:ext uri="{FF2B5EF4-FFF2-40B4-BE49-F238E27FC236}">
                      <a16:creationId xmlns:a16="http://schemas.microsoft.com/office/drawing/2014/main" id="{F871EC06-E0E6-48F5-A2A2-D865BE7F5F82}"/>
                    </a:ext>
                  </a:extLst>
                </p:cNvPr>
                <p:cNvSpPr/>
                <p:nvPr/>
              </p:nvSpPr>
              <p:spPr>
                <a:xfrm>
                  <a:off x="8307164" y="1342419"/>
                  <a:ext cx="3410154" cy="108676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13" name="Rectangle: Rounded Corners 12">
                  <a:extLst>
                    <a:ext uri="{FF2B5EF4-FFF2-40B4-BE49-F238E27FC236}">
                      <a16:creationId xmlns:a16="http://schemas.microsoft.com/office/drawing/2014/main" id="{32141AB9-9753-4627-A554-6C1ED29A2F89}"/>
                    </a:ext>
                  </a:extLst>
                </p:cNvPr>
                <p:cNvSpPr/>
                <p:nvPr/>
              </p:nvSpPr>
              <p:spPr>
                <a:xfrm>
                  <a:off x="8309670" y="1297994"/>
                  <a:ext cx="3407648" cy="1315918"/>
                </a:xfrm>
                <a:prstGeom prst="roundRect">
                  <a:avLst/>
                </a:prstGeom>
                <a:solidFill>
                  <a:schemeClr val="accent3"/>
                </a:solidFill>
                <a:effectLst>
                  <a:outerShdw blurRad="50800" dist="38100" dir="2700000" algn="tl" rotWithShape="0">
                    <a:prstClr val="black">
                      <a:alpha val="40000"/>
                    </a:prstClr>
                  </a:outerShdw>
                </a:effectLst>
              </p:spPr>
              <p:txBody>
                <a:bodyPr wrap="square">
                  <a:spAutoFit/>
                </a:bodyPr>
                <a:lstStyle/>
                <a:p>
                  <a:pPr algn="ctr" defTabSz="913395">
                    <a:lnSpc>
                      <a:spcPct val="90000"/>
                    </a:lnSpc>
                  </a:pPr>
                  <a:r>
                    <a:rPr lang="en-US" sz="1600" b="1" dirty="0">
                      <a:solidFill>
                        <a:schemeClr val="bg1"/>
                      </a:solidFill>
                      <a:latin typeface="Metropolis Extra Light" panose="00000300000000000000" pitchFamily="2" charset="0"/>
                      <a:ea typeface="+mj-ea"/>
                      <a:cs typeface="+mj-cs"/>
                    </a:rPr>
                    <a:t>VMware Cloud</a:t>
                  </a:r>
                </a:p>
              </p:txBody>
            </p:sp>
          </p:grpSp>
        </p:grpSp>
        <p:pic>
          <p:nvPicPr>
            <p:cNvPr id="23" name="Picture 22">
              <a:extLst>
                <a:ext uri="{FF2B5EF4-FFF2-40B4-BE49-F238E27FC236}">
                  <a16:creationId xmlns:a16="http://schemas.microsoft.com/office/drawing/2014/main" id="{6CC323E8-F258-46C7-B170-3419748B17D5}"/>
                </a:ext>
              </a:extLst>
            </p:cNvPr>
            <p:cNvPicPr>
              <a:picLocks noChangeAspect="1"/>
            </p:cNvPicPr>
            <p:nvPr/>
          </p:nvPicPr>
          <p:blipFill>
            <a:blip r:embed="rId4">
              <a:grayscl/>
            </a:blip>
            <a:stretch>
              <a:fillRect/>
            </a:stretch>
          </p:blipFill>
          <p:spPr>
            <a:xfrm>
              <a:off x="7254367" y="5717943"/>
              <a:ext cx="646952" cy="346400"/>
            </a:xfrm>
            <a:prstGeom prst="rect">
              <a:avLst/>
            </a:prstGeom>
          </p:spPr>
        </p:pic>
      </p:grpSp>
      <p:grpSp>
        <p:nvGrpSpPr>
          <p:cNvPr id="10244" name="Group 10243">
            <a:extLst>
              <a:ext uri="{FF2B5EF4-FFF2-40B4-BE49-F238E27FC236}">
                <a16:creationId xmlns:a16="http://schemas.microsoft.com/office/drawing/2014/main" id="{012617DE-08D1-496B-A476-4197BC339E08}"/>
              </a:ext>
            </a:extLst>
          </p:cNvPr>
          <p:cNvGrpSpPr/>
          <p:nvPr/>
        </p:nvGrpSpPr>
        <p:grpSpPr>
          <a:xfrm>
            <a:off x="7225156" y="4592324"/>
            <a:ext cx="4285810" cy="865577"/>
            <a:chOff x="7235050" y="4688321"/>
            <a:chExt cx="4286926" cy="865802"/>
          </a:xfrm>
        </p:grpSpPr>
        <p:pic>
          <p:nvPicPr>
            <p:cNvPr id="25" name="Picture 24">
              <a:extLst>
                <a:ext uri="{FF2B5EF4-FFF2-40B4-BE49-F238E27FC236}">
                  <a16:creationId xmlns:a16="http://schemas.microsoft.com/office/drawing/2014/main" id="{D993D05B-AB46-4970-A7A6-CAD506EB73EF}"/>
                </a:ext>
              </a:extLst>
            </p:cNvPr>
            <p:cNvPicPr>
              <a:picLocks noChangeAspect="1"/>
            </p:cNvPicPr>
            <p:nvPr/>
          </p:nvPicPr>
          <p:blipFill>
            <a:blip r:embed="rId4">
              <a:grayscl/>
            </a:blip>
            <a:stretch>
              <a:fillRect/>
            </a:stretch>
          </p:blipFill>
          <p:spPr>
            <a:xfrm rot="19848781">
              <a:off x="7235050" y="5207723"/>
              <a:ext cx="646952" cy="346400"/>
            </a:xfrm>
            <a:prstGeom prst="rect">
              <a:avLst/>
            </a:prstGeom>
          </p:spPr>
        </p:pic>
        <p:grpSp>
          <p:nvGrpSpPr>
            <p:cNvPr id="26" name="Group 25">
              <a:extLst>
                <a:ext uri="{FF2B5EF4-FFF2-40B4-BE49-F238E27FC236}">
                  <a16:creationId xmlns:a16="http://schemas.microsoft.com/office/drawing/2014/main" id="{63E1E75A-8718-404A-BD51-EF60879F3AE8}"/>
                </a:ext>
              </a:extLst>
            </p:cNvPr>
            <p:cNvGrpSpPr/>
            <p:nvPr/>
          </p:nvGrpSpPr>
          <p:grpSpPr>
            <a:xfrm>
              <a:off x="8047016" y="4688321"/>
              <a:ext cx="3474960" cy="658724"/>
              <a:chOff x="7876661" y="4744909"/>
              <a:chExt cx="3474960" cy="658724"/>
            </a:xfrm>
          </p:grpSpPr>
          <p:pic>
            <p:nvPicPr>
              <p:cNvPr id="27" name="Picture 6" descr="Image result for aws logo">
                <a:extLst>
                  <a:ext uri="{FF2B5EF4-FFF2-40B4-BE49-F238E27FC236}">
                    <a16:creationId xmlns:a16="http://schemas.microsoft.com/office/drawing/2014/main" id="{EFFDFBA0-DC0E-45B3-88CA-3B19AAAAC1B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6661" y="4889120"/>
                <a:ext cx="1002574" cy="40771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8" descr="Image result for google cloud logo">
                <a:extLst>
                  <a:ext uri="{FF2B5EF4-FFF2-40B4-BE49-F238E27FC236}">
                    <a16:creationId xmlns:a16="http://schemas.microsoft.com/office/drawing/2014/main" id="{2E347C36-A57A-4733-B2B1-825018DE70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3597" y="4744909"/>
                <a:ext cx="1066092" cy="65872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2" descr="Image result for azure logo">
                <a:extLst>
                  <a:ext uri="{FF2B5EF4-FFF2-40B4-BE49-F238E27FC236}">
                    <a16:creationId xmlns:a16="http://schemas.microsoft.com/office/drawing/2014/main" id="{FE265C25-AEA3-4C76-8032-6340F146E5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8044" y="4896787"/>
                <a:ext cx="993577" cy="299482"/>
              </a:xfrm>
              <a:prstGeom prst="rect">
                <a:avLst/>
              </a:prstGeom>
              <a:noFill/>
              <a:effectLst/>
              <a:extLst>
                <a:ext uri="{909E8E84-426E-40DD-AFC4-6F175D3DCCD1}">
                  <a14:hiddenFill xmlns:a14="http://schemas.microsoft.com/office/drawing/2010/main">
                    <a:solidFill>
                      <a:srgbClr val="FFFFFF"/>
                    </a:solidFill>
                  </a14:hiddenFill>
                </a:ext>
              </a:extLst>
            </p:spPr>
          </p:pic>
        </p:grpSp>
      </p:grpSp>
      <p:grpSp>
        <p:nvGrpSpPr>
          <p:cNvPr id="10240" name="Group 10239">
            <a:extLst>
              <a:ext uri="{FF2B5EF4-FFF2-40B4-BE49-F238E27FC236}">
                <a16:creationId xmlns:a16="http://schemas.microsoft.com/office/drawing/2014/main" id="{AB4E2FB5-601F-4DB3-A409-7E6A829AB6C0}"/>
              </a:ext>
            </a:extLst>
          </p:cNvPr>
          <p:cNvGrpSpPr/>
          <p:nvPr/>
        </p:nvGrpSpPr>
        <p:grpSpPr>
          <a:xfrm>
            <a:off x="79589" y="4385525"/>
            <a:ext cx="5326199" cy="706944"/>
            <a:chOff x="87621" y="4481468"/>
            <a:chExt cx="5327586" cy="707128"/>
          </a:xfrm>
        </p:grpSpPr>
        <p:sp>
          <p:nvSpPr>
            <p:cNvPr id="41" name="Rectangle 40">
              <a:extLst>
                <a:ext uri="{FF2B5EF4-FFF2-40B4-BE49-F238E27FC236}">
                  <a16:creationId xmlns:a16="http://schemas.microsoft.com/office/drawing/2014/main" id="{2C7850C3-F6F3-4893-A297-6C6EEC71FD95}"/>
                </a:ext>
              </a:extLst>
            </p:cNvPr>
            <p:cNvSpPr/>
            <p:nvPr/>
          </p:nvSpPr>
          <p:spPr>
            <a:xfrm>
              <a:off x="98687" y="4843937"/>
              <a:ext cx="5291779" cy="310896"/>
            </a:xfrm>
            <a:prstGeom prst="rect">
              <a:avLst/>
            </a:prstGeom>
            <a:solidFill>
              <a:schemeClr val="tx2"/>
            </a:solidFill>
            <a:ln w="25400" cap="flat">
              <a:solidFill>
                <a:schemeClr val="tx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799" dirty="0">
                  <a:solidFill>
                    <a:schemeClr val="bg1"/>
                  </a:solidFill>
                  <a:latin typeface="Metropolis Extra Light" panose="00000300000000000000" pitchFamily="2" charset="0"/>
                  <a:ea typeface="+mj-ea"/>
                  <a:cs typeface="+mj-cs"/>
                  <a:sym typeface="Arial"/>
                </a:rPr>
                <a:t>Hyper-Converged Appliances</a:t>
              </a:r>
            </a:p>
          </p:txBody>
        </p:sp>
        <p:pic>
          <p:nvPicPr>
            <p:cNvPr id="38" name="Picture 37">
              <a:extLst>
                <a:ext uri="{FF2B5EF4-FFF2-40B4-BE49-F238E27FC236}">
                  <a16:creationId xmlns:a16="http://schemas.microsoft.com/office/drawing/2014/main" id="{0DB0A297-79AE-49AF-8084-D3D071AC8A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5910" y="4508830"/>
              <a:ext cx="969297" cy="679766"/>
            </a:xfrm>
            <a:prstGeom prst="rect">
              <a:avLst/>
            </a:prstGeom>
          </p:spPr>
        </p:pic>
        <p:grpSp>
          <p:nvGrpSpPr>
            <p:cNvPr id="42" name="Group 41">
              <a:extLst>
                <a:ext uri="{FF2B5EF4-FFF2-40B4-BE49-F238E27FC236}">
                  <a16:creationId xmlns:a16="http://schemas.microsoft.com/office/drawing/2014/main" id="{BB02A900-52AA-4F47-956F-A2A587F7B44E}"/>
                </a:ext>
              </a:extLst>
            </p:cNvPr>
            <p:cNvGrpSpPr/>
            <p:nvPr/>
          </p:nvGrpSpPr>
          <p:grpSpPr>
            <a:xfrm>
              <a:off x="87621" y="4481468"/>
              <a:ext cx="845170" cy="700789"/>
              <a:chOff x="190094" y="4018653"/>
              <a:chExt cx="1604769" cy="1123102"/>
            </a:xfrm>
          </p:grpSpPr>
          <p:pic>
            <p:nvPicPr>
              <p:cNvPr id="43" name="Picture 42">
                <a:extLst>
                  <a:ext uri="{FF2B5EF4-FFF2-40B4-BE49-F238E27FC236}">
                    <a16:creationId xmlns:a16="http://schemas.microsoft.com/office/drawing/2014/main" id="{A3CD9B78-3039-4B53-A37C-77148FA55E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094" y="4309653"/>
                <a:ext cx="1604769" cy="832102"/>
              </a:xfrm>
              <a:prstGeom prst="rect">
                <a:avLst/>
              </a:prstGeom>
            </p:spPr>
          </p:pic>
          <p:pic>
            <p:nvPicPr>
              <p:cNvPr id="44" name="Picture 43">
                <a:extLst>
                  <a:ext uri="{FF2B5EF4-FFF2-40B4-BE49-F238E27FC236}">
                    <a16:creationId xmlns:a16="http://schemas.microsoft.com/office/drawing/2014/main" id="{176F90C8-8AE3-4210-8FC8-676108AB1BDD}"/>
                  </a:ext>
                </a:extLst>
              </p:cNvPr>
              <p:cNvPicPr>
                <a:picLocks noChangeAspect="1"/>
              </p:cNvPicPr>
              <p:nvPr/>
            </p:nvPicPr>
            <p:blipFill>
              <a:blip r:embed="rId10"/>
              <a:stretch>
                <a:fillRect/>
              </a:stretch>
            </p:blipFill>
            <p:spPr>
              <a:xfrm>
                <a:off x="190094" y="4018653"/>
                <a:ext cx="1600200" cy="295275"/>
              </a:xfrm>
              <a:prstGeom prst="rect">
                <a:avLst/>
              </a:prstGeom>
            </p:spPr>
          </p:pic>
        </p:grpSp>
      </p:grpSp>
      <p:grpSp>
        <p:nvGrpSpPr>
          <p:cNvPr id="191" name="Group 190">
            <a:extLst>
              <a:ext uri="{FF2B5EF4-FFF2-40B4-BE49-F238E27FC236}">
                <a16:creationId xmlns:a16="http://schemas.microsoft.com/office/drawing/2014/main" id="{2EEB1B90-A1C4-4CA0-B9C2-0A419966B230}"/>
              </a:ext>
            </a:extLst>
          </p:cNvPr>
          <p:cNvGrpSpPr/>
          <p:nvPr/>
        </p:nvGrpSpPr>
        <p:grpSpPr>
          <a:xfrm>
            <a:off x="98074" y="5246608"/>
            <a:ext cx="5282980" cy="1425165"/>
            <a:chOff x="106111" y="5342776"/>
            <a:chExt cx="5284356" cy="1425536"/>
          </a:xfrm>
        </p:grpSpPr>
        <p:pic>
          <p:nvPicPr>
            <p:cNvPr id="4" name="Picture 3">
              <a:extLst>
                <a:ext uri="{FF2B5EF4-FFF2-40B4-BE49-F238E27FC236}">
                  <a16:creationId xmlns:a16="http://schemas.microsoft.com/office/drawing/2014/main" id="{BA72B8DB-6B1B-4175-89A1-B9B9E1A68A81}"/>
                </a:ext>
              </a:extLst>
            </p:cNvPr>
            <p:cNvPicPr>
              <a:picLocks noChangeAspect="1"/>
            </p:cNvPicPr>
            <p:nvPr/>
          </p:nvPicPr>
          <p:blipFill rotWithShape="1">
            <a:blip r:embed="rId11">
              <a:clrChange>
                <a:clrFrom>
                  <a:srgbClr val="FFFFFF"/>
                </a:clrFrom>
                <a:clrTo>
                  <a:srgbClr val="FFFFFF">
                    <a:alpha val="0"/>
                  </a:srgbClr>
                </a:clrTo>
              </a:clrChange>
            </a:blip>
            <a:srcRect l="12409" t="4384" r="15319" b="40010"/>
            <a:stretch/>
          </p:blipFill>
          <p:spPr>
            <a:xfrm>
              <a:off x="344970" y="5342777"/>
              <a:ext cx="853323" cy="670630"/>
            </a:xfrm>
            <a:prstGeom prst="rect">
              <a:avLst/>
            </a:prstGeom>
          </p:spPr>
        </p:pic>
        <p:pic>
          <p:nvPicPr>
            <p:cNvPr id="6" name="Picture 5">
              <a:extLst>
                <a:ext uri="{FF2B5EF4-FFF2-40B4-BE49-F238E27FC236}">
                  <a16:creationId xmlns:a16="http://schemas.microsoft.com/office/drawing/2014/main" id="{6BA811AE-FF9B-4BCF-9462-378AE1CE3F20}"/>
                </a:ext>
              </a:extLst>
            </p:cNvPr>
            <p:cNvPicPr>
              <a:picLocks noChangeAspect="1"/>
            </p:cNvPicPr>
            <p:nvPr/>
          </p:nvPicPr>
          <p:blipFill rotWithShape="1">
            <a:blip r:embed="rId12">
              <a:clrChange>
                <a:clrFrom>
                  <a:srgbClr val="FFFFFF"/>
                </a:clrFrom>
                <a:clrTo>
                  <a:srgbClr val="FFFFFF">
                    <a:alpha val="0"/>
                  </a:srgbClr>
                </a:clrTo>
              </a:clrChange>
            </a:blip>
            <a:srcRect l="11958" t="4383" r="15771" b="40010"/>
            <a:stretch/>
          </p:blipFill>
          <p:spPr>
            <a:xfrm>
              <a:off x="1624155" y="5342776"/>
              <a:ext cx="853323" cy="670631"/>
            </a:xfrm>
            <a:prstGeom prst="rect">
              <a:avLst/>
            </a:prstGeom>
          </p:spPr>
        </p:pic>
        <p:pic>
          <p:nvPicPr>
            <p:cNvPr id="7" name="Picture 6">
              <a:extLst>
                <a:ext uri="{FF2B5EF4-FFF2-40B4-BE49-F238E27FC236}">
                  <a16:creationId xmlns:a16="http://schemas.microsoft.com/office/drawing/2014/main" id="{100BF5B8-430A-4B1C-94EA-FBCBBD40346D}"/>
                </a:ext>
              </a:extLst>
            </p:cNvPr>
            <p:cNvPicPr>
              <a:picLocks noChangeAspect="1"/>
            </p:cNvPicPr>
            <p:nvPr/>
          </p:nvPicPr>
          <p:blipFill rotWithShape="1">
            <a:blip r:embed="rId13">
              <a:clrChange>
                <a:clrFrom>
                  <a:srgbClr val="FFFFFF"/>
                </a:clrFrom>
                <a:clrTo>
                  <a:srgbClr val="FFFFFF">
                    <a:alpha val="0"/>
                  </a:srgbClr>
                </a:clrTo>
              </a:clrChange>
            </a:blip>
            <a:srcRect l="18116" t="4383" r="16102" b="40010"/>
            <a:stretch/>
          </p:blipFill>
          <p:spPr>
            <a:xfrm>
              <a:off x="2981988" y="5342776"/>
              <a:ext cx="778837" cy="670631"/>
            </a:xfrm>
            <a:prstGeom prst="rect">
              <a:avLst/>
            </a:prstGeom>
          </p:spPr>
        </p:pic>
        <p:pic>
          <p:nvPicPr>
            <p:cNvPr id="8" name="Picture 7">
              <a:extLst>
                <a:ext uri="{FF2B5EF4-FFF2-40B4-BE49-F238E27FC236}">
                  <a16:creationId xmlns:a16="http://schemas.microsoft.com/office/drawing/2014/main" id="{AECF72AB-B3A5-4E0C-A3F9-993FC4A7C28D}"/>
                </a:ext>
              </a:extLst>
            </p:cNvPr>
            <p:cNvPicPr>
              <a:picLocks noChangeAspect="1"/>
            </p:cNvPicPr>
            <p:nvPr/>
          </p:nvPicPr>
          <p:blipFill rotWithShape="1">
            <a:blip r:embed="rId14">
              <a:clrChange>
                <a:clrFrom>
                  <a:srgbClr val="FFFFFF"/>
                </a:clrFrom>
                <a:clrTo>
                  <a:srgbClr val="FFFFFF">
                    <a:alpha val="0"/>
                  </a:srgbClr>
                </a:clrTo>
              </a:clrChange>
            </a:blip>
            <a:srcRect l="18096" t="4640" r="17533" b="39902"/>
            <a:stretch/>
          </p:blipFill>
          <p:spPr>
            <a:xfrm>
              <a:off x="4274200" y="5342776"/>
              <a:ext cx="778837" cy="670631"/>
            </a:xfrm>
            <a:prstGeom prst="rect">
              <a:avLst/>
            </a:prstGeom>
          </p:spPr>
        </p:pic>
        <p:sp>
          <p:nvSpPr>
            <p:cNvPr id="49" name="Rectangle: Rounded Corners 48">
              <a:extLst>
                <a:ext uri="{FF2B5EF4-FFF2-40B4-BE49-F238E27FC236}">
                  <a16:creationId xmlns:a16="http://schemas.microsoft.com/office/drawing/2014/main" id="{07C297FD-9552-4452-81D5-2BD31510656B}"/>
                </a:ext>
              </a:extLst>
            </p:cNvPr>
            <p:cNvSpPr/>
            <p:nvPr/>
          </p:nvSpPr>
          <p:spPr>
            <a:xfrm>
              <a:off x="106111" y="6457416"/>
              <a:ext cx="5284356" cy="310896"/>
            </a:xfrm>
            <a:prstGeom prst="roundRect">
              <a:avLst/>
            </a:prstGeom>
            <a:solidFill>
              <a:schemeClr val="accent1"/>
            </a:solidFill>
            <a:ln w="25400" cap="flat">
              <a:solidFill>
                <a:schemeClr val="accent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VMware on Premises – Data Center #1</a:t>
              </a:r>
            </a:p>
          </p:txBody>
        </p:sp>
        <p:sp>
          <p:nvSpPr>
            <p:cNvPr id="51" name="TextBox 50">
              <a:extLst>
                <a:ext uri="{FF2B5EF4-FFF2-40B4-BE49-F238E27FC236}">
                  <a16:creationId xmlns:a16="http://schemas.microsoft.com/office/drawing/2014/main" id="{6F84F780-D1B6-4322-9EC3-1850F43EE0D0}"/>
                </a:ext>
              </a:extLst>
            </p:cNvPr>
            <p:cNvSpPr txBox="1"/>
            <p:nvPr/>
          </p:nvSpPr>
          <p:spPr>
            <a:xfrm>
              <a:off x="486282" y="6168234"/>
              <a:ext cx="581891" cy="184666"/>
            </a:xfrm>
            <a:prstGeom prst="rect">
              <a:avLst/>
            </a:prstGeom>
          </p:spPr>
          <p:txBody>
            <a:bodyPr wrap="none" lIns="0" tIns="0" rIns="0" bIns="0" rtlCol="0">
              <a:spAutoFit/>
            </a:bodyPr>
            <a:lstStyle/>
            <a:p>
              <a:pPr>
                <a:spcAft>
                  <a:spcPts val="600"/>
                </a:spcAft>
              </a:pPr>
              <a:r>
                <a:rPr lang="en-US" sz="1200" dirty="0"/>
                <a:t>vCenter</a:t>
              </a:r>
            </a:p>
          </p:txBody>
        </p:sp>
        <p:sp>
          <p:nvSpPr>
            <p:cNvPr id="53" name="TextBox 52">
              <a:extLst>
                <a:ext uri="{FF2B5EF4-FFF2-40B4-BE49-F238E27FC236}">
                  <a16:creationId xmlns:a16="http://schemas.microsoft.com/office/drawing/2014/main" id="{05F65D92-74B2-4C7F-8C3B-3B9D67C2C3E4}"/>
                </a:ext>
              </a:extLst>
            </p:cNvPr>
            <p:cNvSpPr txBox="1"/>
            <p:nvPr/>
          </p:nvSpPr>
          <p:spPr>
            <a:xfrm>
              <a:off x="1780957" y="6168234"/>
              <a:ext cx="607539" cy="184666"/>
            </a:xfrm>
            <a:prstGeom prst="rect">
              <a:avLst/>
            </a:prstGeom>
          </p:spPr>
          <p:txBody>
            <a:bodyPr wrap="none" lIns="0" tIns="0" rIns="0" bIns="0" rtlCol="0">
              <a:spAutoFit/>
            </a:bodyPr>
            <a:lstStyle/>
            <a:p>
              <a:pPr>
                <a:spcAft>
                  <a:spcPts val="600"/>
                </a:spcAft>
              </a:pPr>
              <a:r>
                <a:rPr lang="en-US" sz="1200" dirty="0"/>
                <a:t>vSphere</a:t>
              </a:r>
            </a:p>
          </p:txBody>
        </p:sp>
        <p:sp>
          <p:nvSpPr>
            <p:cNvPr id="55" name="TextBox 54">
              <a:extLst>
                <a:ext uri="{FF2B5EF4-FFF2-40B4-BE49-F238E27FC236}">
                  <a16:creationId xmlns:a16="http://schemas.microsoft.com/office/drawing/2014/main" id="{C71F6058-AF9D-4107-9CF7-0E6DAB197550}"/>
                </a:ext>
              </a:extLst>
            </p:cNvPr>
            <p:cNvSpPr txBox="1"/>
            <p:nvPr/>
          </p:nvSpPr>
          <p:spPr>
            <a:xfrm>
              <a:off x="3148588" y="6168234"/>
              <a:ext cx="445635" cy="184666"/>
            </a:xfrm>
            <a:prstGeom prst="rect">
              <a:avLst/>
            </a:prstGeom>
          </p:spPr>
          <p:txBody>
            <a:bodyPr wrap="none" lIns="0" tIns="0" rIns="0" bIns="0" rtlCol="0">
              <a:spAutoFit/>
            </a:bodyPr>
            <a:lstStyle/>
            <a:p>
              <a:pPr>
                <a:spcAft>
                  <a:spcPts val="600"/>
                </a:spcAft>
              </a:pPr>
              <a:r>
                <a:rPr lang="en-US" sz="1200" dirty="0"/>
                <a:t>VSAN</a:t>
              </a:r>
            </a:p>
          </p:txBody>
        </p:sp>
        <p:sp>
          <p:nvSpPr>
            <p:cNvPr id="57" name="TextBox 56">
              <a:extLst>
                <a:ext uri="{FF2B5EF4-FFF2-40B4-BE49-F238E27FC236}">
                  <a16:creationId xmlns:a16="http://schemas.microsoft.com/office/drawing/2014/main" id="{E5D26E58-2559-42FA-933E-0C2D21FA8D37}"/>
                </a:ext>
              </a:extLst>
            </p:cNvPr>
            <p:cNvSpPr txBox="1"/>
            <p:nvPr/>
          </p:nvSpPr>
          <p:spPr>
            <a:xfrm>
              <a:off x="4502516" y="6158015"/>
              <a:ext cx="322204" cy="184666"/>
            </a:xfrm>
            <a:prstGeom prst="rect">
              <a:avLst/>
            </a:prstGeom>
          </p:spPr>
          <p:txBody>
            <a:bodyPr wrap="none" lIns="0" tIns="0" rIns="0" bIns="0" rtlCol="0">
              <a:spAutoFit/>
            </a:bodyPr>
            <a:lstStyle/>
            <a:p>
              <a:pPr>
                <a:spcAft>
                  <a:spcPts val="600"/>
                </a:spcAft>
              </a:pPr>
              <a:r>
                <a:rPr lang="en-US" sz="1200" dirty="0"/>
                <a:t>NSX</a:t>
              </a:r>
            </a:p>
          </p:txBody>
        </p:sp>
      </p:grpSp>
      <p:grpSp>
        <p:nvGrpSpPr>
          <p:cNvPr id="10241" name="Group 10240">
            <a:extLst>
              <a:ext uri="{FF2B5EF4-FFF2-40B4-BE49-F238E27FC236}">
                <a16:creationId xmlns:a16="http://schemas.microsoft.com/office/drawing/2014/main" id="{6EDE803F-55D6-4741-B248-3DE1D39D17C2}"/>
              </a:ext>
            </a:extLst>
          </p:cNvPr>
          <p:cNvGrpSpPr/>
          <p:nvPr/>
        </p:nvGrpSpPr>
        <p:grpSpPr>
          <a:xfrm>
            <a:off x="7243969" y="5998182"/>
            <a:ext cx="3584731" cy="706367"/>
            <a:chOff x="7253867" y="6094545"/>
            <a:chExt cx="3585665" cy="706551"/>
          </a:xfrm>
        </p:grpSpPr>
        <p:pic>
          <p:nvPicPr>
            <p:cNvPr id="24" name="Picture 23">
              <a:extLst>
                <a:ext uri="{FF2B5EF4-FFF2-40B4-BE49-F238E27FC236}">
                  <a16:creationId xmlns:a16="http://schemas.microsoft.com/office/drawing/2014/main" id="{935C76C8-EC34-477A-B7F9-9E21352B9105}"/>
                </a:ext>
              </a:extLst>
            </p:cNvPr>
            <p:cNvPicPr>
              <a:picLocks noChangeAspect="1"/>
            </p:cNvPicPr>
            <p:nvPr/>
          </p:nvPicPr>
          <p:blipFill>
            <a:blip r:embed="rId4">
              <a:grayscl/>
            </a:blip>
            <a:stretch>
              <a:fillRect/>
            </a:stretch>
          </p:blipFill>
          <p:spPr>
            <a:xfrm rot="1344242">
              <a:off x="7253867" y="6269135"/>
              <a:ext cx="648176" cy="345746"/>
            </a:xfrm>
            <a:prstGeom prst="rect">
              <a:avLst/>
            </a:prstGeom>
          </p:spPr>
        </p:pic>
        <p:grpSp>
          <p:nvGrpSpPr>
            <p:cNvPr id="62" name="Group 61">
              <a:extLst>
                <a:ext uri="{FF2B5EF4-FFF2-40B4-BE49-F238E27FC236}">
                  <a16:creationId xmlns:a16="http://schemas.microsoft.com/office/drawing/2014/main" id="{926733C4-76CF-409C-9009-B17C1711B821}"/>
                </a:ext>
              </a:extLst>
            </p:cNvPr>
            <p:cNvGrpSpPr/>
            <p:nvPr/>
          </p:nvGrpSpPr>
          <p:grpSpPr>
            <a:xfrm>
              <a:off x="8734465" y="6094545"/>
              <a:ext cx="2105067" cy="706551"/>
              <a:chOff x="8011835" y="2811813"/>
              <a:chExt cx="2561566" cy="850676"/>
            </a:xfrm>
          </p:grpSpPr>
          <p:pic>
            <p:nvPicPr>
              <p:cNvPr id="63" name="Picture 62">
                <a:extLst>
                  <a:ext uri="{FF2B5EF4-FFF2-40B4-BE49-F238E27FC236}">
                    <a16:creationId xmlns:a16="http://schemas.microsoft.com/office/drawing/2014/main" id="{100F8255-DDDA-4552-AE4D-FC113F061AD8}"/>
                  </a:ext>
                </a:extLst>
              </p:cNvPr>
              <p:cNvPicPr>
                <a:picLocks noChangeAspect="1"/>
              </p:cNvPicPr>
              <p:nvPr/>
            </p:nvPicPr>
            <p:blipFill rotWithShape="1">
              <a:blip r:embed="rId3">
                <a:clrChange>
                  <a:clrFrom>
                    <a:srgbClr val="FFFFFF"/>
                  </a:clrFrom>
                  <a:clrTo>
                    <a:srgbClr val="FFFFFF">
                      <a:alpha val="0"/>
                    </a:srgbClr>
                  </a:clrTo>
                </a:clrChange>
              </a:blip>
              <a:srcRect l="1151" t="3931" r="1455"/>
              <a:stretch/>
            </p:blipFill>
            <p:spPr>
              <a:xfrm>
                <a:off x="8069328" y="2811813"/>
                <a:ext cx="2478849" cy="755074"/>
              </a:xfrm>
              <a:prstGeom prst="roundRect">
                <a:avLst/>
              </a:prstGeom>
            </p:spPr>
          </p:pic>
          <p:grpSp>
            <p:nvGrpSpPr>
              <p:cNvPr id="64" name="Group 63">
                <a:extLst>
                  <a:ext uri="{FF2B5EF4-FFF2-40B4-BE49-F238E27FC236}">
                    <a16:creationId xmlns:a16="http://schemas.microsoft.com/office/drawing/2014/main" id="{B42D9BEA-011D-42FF-BF6E-E18C608D1FE1}"/>
                  </a:ext>
                </a:extLst>
              </p:cNvPr>
              <p:cNvGrpSpPr/>
              <p:nvPr/>
            </p:nvGrpSpPr>
            <p:grpSpPr>
              <a:xfrm>
                <a:off x="8011835" y="3244310"/>
                <a:ext cx="2561566" cy="418179"/>
                <a:chOff x="8269213" y="1301661"/>
                <a:chExt cx="3448105" cy="1315918"/>
              </a:xfrm>
            </p:grpSpPr>
            <p:sp>
              <p:nvSpPr>
                <p:cNvPr id="65" name="Rectangle: Rounded Corners 64">
                  <a:extLst>
                    <a:ext uri="{FF2B5EF4-FFF2-40B4-BE49-F238E27FC236}">
                      <a16:creationId xmlns:a16="http://schemas.microsoft.com/office/drawing/2014/main" id="{8C139445-7AEE-4931-9719-CE2729E6EEC7}"/>
                    </a:ext>
                  </a:extLst>
                </p:cNvPr>
                <p:cNvSpPr/>
                <p:nvPr/>
              </p:nvSpPr>
              <p:spPr>
                <a:xfrm>
                  <a:off x="8307164" y="1342419"/>
                  <a:ext cx="3410154" cy="108676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dirty="0"/>
                </a:p>
              </p:txBody>
            </p:sp>
            <p:sp>
              <p:nvSpPr>
                <p:cNvPr id="66" name="Rectangle 65">
                  <a:extLst>
                    <a:ext uri="{FF2B5EF4-FFF2-40B4-BE49-F238E27FC236}">
                      <a16:creationId xmlns:a16="http://schemas.microsoft.com/office/drawing/2014/main" id="{BD861F73-B55F-4C68-A493-656AD440E4A2}"/>
                    </a:ext>
                  </a:extLst>
                </p:cNvPr>
                <p:cNvSpPr/>
                <p:nvPr/>
              </p:nvSpPr>
              <p:spPr>
                <a:xfrm>
                  <a:off x="8269213" y="1301661"/>
                  <a:ext cx="3448105" cy="1315918"/>
                </a:xfrm>
                <a:prstGeom prst="round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wrap="square">
                  <a:spAutoFit/>
                </a:bodyPr>
                <a:lstStyle/>
                <a:p>
                  <a:pPr algn="ctr" defTabSz="913395">
                    <a:lnSpc>
                      <a:spcPct val="90000"/>
                    </a:lnSpc>
                  </a:pPr>
                  <a:r>
                    <a:rPr lang="en-US" sz="1600" b="1" dirty="0">
                      <a:solidFill>
                        <a:schemeClr val="bg1"/>
                      </a:solidFill>
                      <a:latin typeface="Metropolis Extra Light" panose="00000300000000000000" pitchFamily="2" charset="0"/>
                      <a:ea typeface="+mj-ea"/>
                      <a:cs typeface="+mj-cs"/>
                    </a:rPr>
                    <a:t>Data Center #2</a:t>
                  </a:r>
                </a:p>
              </p:txBody>
            </p:sp>
          </p:grpSp>
        </p:grpSp>
      </p:grpSp>
      <p:grpSp>
        <p:nvGrpSpPr>
          <p:cNvPr id="10267" name="Group 10266">
            <a:extLst>
              <a:ext uri="{FF2B5EF4-FFF2-40B4-BE49-F238E27FC236}">
                <a16:creationId xmlns:a16="http://schemas.microsoft.com/office/drawing/2014/main" id="{9BD18BAF-326B-4E17-88D9-79E1CB16F9D0}"/>
              </a:ext>
            </a:extLst>
          </p:cNvPr>
          <p:cNvGrpSpPr/>
          <p:nvPr/>
        </p:nvGrpSpPr>
        <p:grpSpPr>
          <a:xfrm>
            <a:off x="98072" y="2395869"/>
            <a:ext cx="5123791" cy="1411016"/>
            <a:chOff x="106109" y="2491294"/>
            <a:chExt cx="5125126" cy="1411384"/>
          </a:xfrm>
        </p:grpSpPr>
        <p:sp>
          <p:nvSpPr>
            <p:cNvPr id="103" name="TextBox 102">
              <a:extLst>
                <a:ext uri="{FF2B5EF4-FFF2-40B4-BE49-F238E27FC236}">
                  <a16:creationId xmlns:a16="http://schemas.microsoft.com/office/drawing/2014/main" id="{1448078B-0E39-4D19-A40C-106173DA50C2}"/>
                </a:ext>
              </a:extLst>
            </p:cNvPr>
            <p:cNvSpPr txBox="1"/>
            <p:nvPr/>
          </p:nvSpPr>
          <p:spPr>
            <a:xfrm>
              <a:off x="1810917" y="3291179"/>
              <a:ext cx="814325" cy="184666"/>
            </a:xfrm>
            <a:prstGeom prst="rect">
              <a:avLst/>
            </a:prstGeom>
          </p:spPr>
          <p:txBody>
            <a:bodyPr wrap="none" lIns="0" tIns="0" rIns="0" bIns="0" rtlCol="0">
              <a:spAutoFit/>
            </a:bodyPr>
            <a:lstStyle/>
            <a:p>
              <a:pPr algn="ctr">
                <a:spcAft>
                  <a:spcPts val="600"/>
                </a:spcAft>
              </a:pPr>
              <a:r>
                <a:rPr lang="en-US" sz="1200" dirty="0"/>
                <a:t>Log Insight</a:t>
              </a:r>
            </a:p>
          </p:txBody>
        </p:sp>
        <p:grpSp>
          <p:nvGrpSpPr>
            <p:cNvPr id="10247" name="Group 10246">
              <a:extLst>
                <a:ext uri="{FF2B5EF4-FFF2-40B4-BE49-F238E27FC236}">
                  <a16:creationId xmlns:a16="http://schemas.microsoft.com/office/drawing/2014/main" id="{9DBFED45-BF43-4D5E-8769-AC6BEBE0B0BC}"/>
                </a:ext>
              </a:extLst>
            </p:cNvPr>
            <p:cNvGrpSpPr/>
            <p:nvPr/>
          </p:nvGrpSpPr>
          <p:grpSpPr>
            <a:xfrm>
              <a:off x="106109" y="2491294"/>
              <a:ext cx="5125126" cy="1411384"/>
              <a:chOff x="106109" y="2491294"/>
              <a:chExt cx="5125126" cy="1411384"/>
            </a:xfrm>
          </p:grpSpPr>
          <p:pic>
            <p:nvPicPr>
              <p:cNvPr id="83" name="Picture 82">
                <a:extLst>
                  <a:ext uri="{FF2B5EF4-FFF2-40B4-BE49-F238E27FC236}">
                    <a16:creationId xmlns:a16="http://schemas.microsoft.com/office/drawing/2014/main" id="{438AD306-45FD-4320-BF5F-AFAA7D8A7A9C}"/>
                  </a:ext>
                </a:extLst>
              </p:cNvPr>
              <p:cNvPicPr>
                <a:picLocks noChangeAspect="1"/>
              </p:cNvPicPr>
              <p:nvPr/>
            </p:nvPicPr>
            <p:blipFill rotWithShape="1">
              <a:blip r:embed="rId15">
                <a:clrChange>
                  <a:clrFrom>
                    <a:srgbClr val="FFFFFF"/>
                  </a:clrFrom>
                  <a:clrTo>
                    <a:srgbClr val="FFFFFF">
                      <a:alpha val="0"/>
                    </a:srgbClr>
                  </a:clrTo>
                </a:clrChange>
              </a:blip>
              <a:srcRect l="11876" t="4245" r="14226" b="40192"/>
              <a:stretch/>
            </p:blipFill>
            <p:spPr>
              <a:xfrm>
                <a:off x="452515" y="2491294"/>
                <a:ext cx="886920" cy="671911"/>
              </a:xfrm>
              <a:prstGeom prst="rect">
                <a:avLst/>
              </a:prstGeom>
            </p:spPr>
          </p:pic>
          <p:pic>
            <p:nvPicPr>
              <p:cNvPr id="84" name="Picture 83">
                <a:extLst>
                  <a:ext uri="{FF2B5EF4-FFF2-40B4-BE49-F238E27FC236}">
                    <a16:creationId xmlns:a16="http://schemas.microsoft.com/office/drawing/2014/main" id="{7350B89C-777B-43B1-B67D-9AEA7608784C}"/>
                  </a:ext>
                </a:extLst>
              </p:cNvPr>
              <p:cNvPicPr>
                <a:picLocks noChangeAspect="1"/>
              </p:cNvPicPr>
              <p:nvPr/>
            </p:nvPicPr>
            <p:blipFill rotWithShape="1">
              <a:blip r:embed="rId16">
                <a:clrChange>
                  <a:clrFrom>
                    <a:srgbClr val="FFFFFF"/>
                  </a:clrFrom>
                  <a:clrTo>
                    <a:srgbClr val="FFFFFF">
                      <a:alpha val="0"/>
                    </a:srgbClr>
                  </a:clrTo>
                </a:clrChange>
              </a:blip>
              <a:srcRect l="10428" t="4244" r="12687" b="39511"/>
              <a:stretch/>
            </p:blipFill>
            <p:spPr>
              <a:xfrm>
                <a:off x="1788029" y="2491294"/>
                <a:ext cx="930262" cy="680153"/>
              </a:xfrm>
              <a:prstGeom prst="rect">
                <a:avLst/>
              </a:prstGeom>
            </p:spPr>
          </p:pic>
          <p:pic>
            <p:nvPicPr>
              <p:cNvPr id="85" name="Picture 84">
                <a:extLst>
                  <a:ext uri="{FF2B5EF4-FFF2-40B4-BE49-F238E27FC236}">
                    <a16:creationId xmlns:a16="http://schemas.microsoft.com/office/drawing/2014/main" id="{E58F1F8D-1861-4E15-992C-9AEC0D90FB23}"/>
                  </a:ext>
                </a:extLst>
              </p:cNvPr>
              <p:cNvPicPr>
                <a:picLocks noChangeAspect="1"/>
              </p:cNvPicPr>
              <p:nvPr/>
            </p:nvPicPr>
            <p:blipFill rotWithShape="1">
              <a:blip r:embed="rId17">
                <a:clrChange>
                  <a:clrFrom>
                    <a:srgbClr val="FFFFFF"/>
                  </a:clrFrom>
                  <a:clrTo>
                    <a:srgbClr val="FFFFFF">
                      <a:alpha val="0"/>
                    </a:srgbClr>
                  </a:clrTo>
                </a:clrChange>
              </a:blip>
              <a:srcRect l="11919" t="4245" r="10988" b="41703"/>
              <a:stretch/>
            </p:blipFill>
            <p:spPr>
              <a:xfrm>
                <a:off x="4167964" y="2491295"/>
                <a:ext cx="930262" cy="653633"/>
              </a:xfrm>
              <a:prstGeom prst="rect">
                <a:avLst/>
              </a:prstGeom>
            </p:spPr>
          </p:pic>
          <p:pic>
            <p:nvPicPr>
              <p:cNvPr id="86" name="Picture 85">
                <a:extLst>
                  <a:ext uri="{FF2B5EF4-FFF2-40B4-BE49-F238E27FC236}">
                    <a16:creationId xmlns:a16="http://schemas.microsoft.com/office/drawing/2014/main" id="{1AF112FC-A3A9-4282-AA3E-3E0D32857170}"/>
                  </a:ext>
                </a:extLst>
              </p:cNvPr>
              <p:cNvPicPr>
                <a:picLocks noChangeAspect="1"/>
              </p:cNvPicPr>
              <p:nvPr/>
            </p:nvPicPr>
            <p:blipFill rotWithShape="1">
              <a:blip r:embed="rId18">
                <a:clrChange>
                  <a:clrFrom>
                    <a:srgbClr val="FFFFFF"/>
                  </a:clrFrom>
                  <a:clrTo>
                    <a:srgbClr val="FFFFFF">
                      <a:alpha val="0"/>
                    </a:srgbClr>
                  </a:clrTo>
                </a:clrChange>
              </a:blip>
              <a:srcRect l="11671" t="4244" r="14828" b="43015"/>
              <a:stretch/>
            </p:blipFill>
            <p:spPr>
              <a:xfrm>
                <a:off x="2978032" y="2491294"/>
                <a:ext cx="886920" cy="637777"/>
              </a:xfrm>
              <a:prstGeom prst="rect">
                <a:avLst/>
              </a:prstGeom>
            </p:spPr>
          </p:pic>
          <p:sp>
            <p:nvSpPr>
              <p:cNvPr id="95" name="Rectangle: Rounded Corners 94">
                <a:extLst>
                  <a:ext uri="{FF2B5EF4-FFF2-40B4-BE49-F238E27FC236}">
                    <a16:creationId xmlns:a16="http://schemas.microsoft.com/office/drawing/2014/main" id="{CC2B519B-F240-4B59-9C4D-C628D910EECA}"/>
                  </a:ext>
                </a:extLst>
              </p:cNvPr>
              <p:cNvSpPr/>
              <p:nvPr/>
            </p:nvSpPr>
            <p:spPr>
              <a:xfrm>
                <a:off x="106109" y="3594659"/>
                <a:ext cx="5125126" cy="308019"/>
              </a:xfrm>
              <a:prstGeom prst="roundRect">
                <a:avLst/>
              </a:prstGeom>
              <a:gradFill flip="none" rotWithShape="1">
                <a:gsLst>
                  <a:gs pos="0">
                    <a:schemeClr val="accent1"/>
                  </a:gs>
                  <a:gs pos="50000">
                    <a:schemeClr val="accent1">
                      <a:shade val="67500"/>
                      <a:satMod val="115000"/>
                    </a:schemeClr>
                  </a:gs>
                  <a:gs pos="100000">
                    <a:schemeClr val="accent3"/>
                  </a:gs>
                </a:gsLst>
                <a:lin ang="0" scaled="1"/>
                <a:tileRect/>
              </a:gra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Central Cloud Management Platform</a:t>
                </a:r>
              </a:p>
            </p:txBody>
          </p:sp>
          <p:sp>
            <p:nvSpPr>
              <p:cNvPr id="101" name="TextBox 100">
                <a:extLst>
                  <a:ext uri="{FF2B5EF4-FFF2-40B4-BE49-F238E27FC236}">
                    <a16:creationId xmlns:a16="http://schemas.microsoft.com/office/drawing/2014/main" id="{092029FD-DB8E-450F-8F1E-58041F91AF08}"/>
                  </a:ext>
                </a:extLst>
              </p:cNvPr>
              <p:cNvSpPr txBox="1"/>
              <p:nvPr/>
            </p:nvSpPr>
            <p:spPr>
              <a:xfrm>
                <a:off x="160999" y="3286599"/>
                <a:ext cx="1469954" cy="184666"/>
              </a:xfrm>
              <a:prstGeom prst="rect">
                <a:avLst/>
              </a:prstGeom>
            </p:spPr>
            <p:txBody>
              <a:bodyPr wrap="none" lIns="0" tIns="0" rIns="0" bIns="0" rtlCol="0">
                <a:spAutoFit/>
              </a:bodyPr>
              <a:lstStyle/>
              <a:p>
                <a:pPr algn="ctr">
                  <a:spcAft>
                    <a:spcPts val="600"/>
                  </a:spcAft>
                </a:pPr>
                <a:r>
                  <a:rPr lang="en-US" sz="1200" dirty="0" err="1"/>
                  <a:t>vROps</a:t>
                </a:r>
                <a:r>
                  <a:rPr lang="en-US" sz="1200" dirty="0"/>
                  <a:t> &amp; Wavefront</a:t>
                </a:r>
              </a:p>
            </p:txBody>
          </p:sp>
          <p:sp>
            <p:nvSpPr>
              <p:cNvPr id="105" name="TextBox 104">
                <a:extLst>
                  <a:ext uri="{FF2B5EF4-FFF2-40B4-BE49-F238E27FC236}">
                    <a16:creationId xmlns:a16="http://schemas.microsoft.com/office/drawing/2014/main" id="{34BE396E-ECCF-4A6F-86C0-C88657B2BC1F}"/>
                  </a:ext>
                </a:extLst>
              </p:cNvPr>
              <p:cNvSpPr txBox="1"/>
              <p:nvPr/>
            </p:nvSpPr>
            <p:spPr>
              <a:xfrm>
                <a:off x="4134152" y="3292163"/>
                <a:ext cx="950581" cy="184666"/>
              </a:xfrm>
              <a:prstGeom prst="rect">
                <a:avLst/>
              </a:prstGeom>
            </p:spPr>
            <p:txBody>
              <a:bodyPr wrap="none" lIns="0" tIns="0" rIns="0" bIns="0" rtlCol="0">
                <a:spAutoFit/>
              </a:bodyPr>
              <a:lstStyle/>
              <a:p>
                <a:pPr algn="ctr">
                  <a:spcAft>
                    <a:spcPts val="600"/>
                  </a:spcAft>
                </a:pPr>
                <a:r>
                  <a:rPr lang="en-US" sz="1200" dirty="0"/>
                  <a:t>Cloud Health</a:t>
                </a:r>
              </a:p>
            </p:txBody>
          </p:sp>
          <p:sp>
            <p:nvSpPr>
              <p:cNvPr id="107" name="TextBox 106">
                <a:extLst>
                  <a:ext uri="{FF2B5EF4-FFF2-40B4-BE49-F238E27FC236}">
                    <a16:creationId xmlns:a16="http://schemas.microsoft.com/office/drawing/2014/main" id="{DF7BFF94-0B4C-466C-A191-F8CBDB8D25BC}"/>
                  </a:ext>
                </a:extLst>
              </p:cNvPr>
              <p:cNvSpPr txBox="1"/>
              <p:nvPr/>
            </p:nvSpPr>
            <p:spPr>
              <a:xfrm>
                <a:off x="2971618" y="3293302"/>
                <a:ext cx="870431" cy="184666"/>
              </a:xfrm>
              <a:prstGeom prst="rect">
                <a:avLst/>
              </a:prstGeom>
            </p:spPr>
            <p:txBody>
              <a:bodyPr wrap="none" lIns="0" tIns="0" rIns="0" bIns="0" rtlCol="0">
                <a:spAutoFit/>
              </a:bodyPr>
              <a:lstStyle/>
              <a:p>
                <a:pPr algn="ctr">
                  <a:spcAft>
                    <a:spcPts val="600"/>
                  </a:spcAft>
                </a:pPr>
                <a:r>
                  <a:rPr lang="en-US" sz="1200" dirty="0"/>
                  <a:t>Automation</a:t>
                </a:r>
              </a:p>
            </p:txBody>
          </p:sp>
        </p:grpSp>
      </p:grpSp>
      <p:grpSp>
        <p:nvGrpSpPr>
          <p:cNvPr id="10248" name="Group 10247">
            <a:extLst>
              <a:ext uri="{FF2B5EF4-FFF2-40B4-BE49-F238E27FC236}">
                <a16:creationId xmlns:a16="http://schemas.microsoft.com/office/drawing/2014/main" id="{061ED1F8-CC34-48EE-8511-C674C360FA88}"/>
              </a:ext>
            </a:extLst>
          </p:cNvPr>
          <p:cNvGrpSpPr/>
          <p:nvPr/>
        </p:nvGrpSpPr>
        <p:grpSpPr>
          <a:xfrm>
            <a:off x="5381053" y="2392949"/>
            <a:ext cx="2009209" cy="1417794"/>
            <a:chOff x="5390466" y="2488373"/>
            <a:chExt cx="2009732" cy="1418163"/>
          </a:xfrm>
        </p:grpSpPr>
        <p:pic>
          <p:nvPicPr>
            <p:cNvPr id="88" name="Picture 87">
              <a:extLst>
                <a:ext uri="{FF2B5EF4-FFF2-40B4-BE49-F238E27FC236}">
                  <a16:creationId xmlns:a16="http://schemas.microsoft.com/office/drawing/2014/main" id="{A447F8A2-5068-4F4D-A477-7837F7D309F8}"/>
                </a:ext>
              </a:extLst>
            </p:cNvPr>
            <p:cNvPicPr>
              <a:picLocks noChangeAspect="1"/>
            </p:cNvPicPr>
            <p:nvPr/>
          </p:nvPicPr>
          <p:blipFill rotWithShape="1">
            <a:blip r:embed="rId19">
              <a:clrChange>
                <a:clrFrom>
                  <a:srgbClr val="FFFFFF"/>
                </a:clrFrom>
                <a:clrTo>
                  <a:srgbClr val="FFFFFF">
                    <a:alpha val="0"/>
                  </a:srgbClr>
                </a:clrTo>
              </a:clrChange>
            </a:blip>
            <a:srcRect l="3596" t="3922" r="2373" b="37682"/>
            <a:stretch/>
          </p:blipFill>
          <p:spPr>
            <a:xfrm>
              <a:off x="5509842" y="2488373"/>
              <a:ext cx="1781257" cy="706162"/>
            </a:xfrm>
            <a:prstGeom prst="rect">
              <a:avLst/>
            </a:prstGeom>
          </p:spPr>
        </p:pic>
        <p:sp>
          <p:nvSpPr>
            <p:cNvPr id="109" name="TextBox 108">
              <a:extLst>
                <a:ext uri="{FF2B5EF4-FFF2-40B4-BE49-F238E27FC236}">
                  <a16:creationId xmlns:a16="http://schemas.microsoft.com/office/drawing/2014/main" id="{8E5DC745-0E67-4F58-A72C-A7F574918122}"/>
                </a:ext>
              </a:extLst>
            </p:cNvPr>
            <p:cNvSpPr txBox="1"/>
            <p:nvPr/>
          </p:nvSpPr>
          <p:spPr>
            <a:xfrm>
              <a:off x="5559957" y="3288854"/>
              <a:ext cx="1676742" cy="184666"/>
            </a:xfrm>
            <a:prstGeom prst="rect">
              <a:avLst/>
            </a:prstGeom>
          </p:spPr>
          <p:txBody>
            <a:bodyPr wrap="none" lIns="0" tIns="0" rIns="0" bIns="0" rtlCol="0">
              <a:spAutoFit/>
            </a:bodyPr>
            <a:lstStyle/>
            <a:p>
              <a:pPr algn="ctr">
                <a:spcAft>
                  <a:spcPts val="600"/>
                </a:spcAft>
              </a:pPr>
              <a:r>
                <a:rPr lang="en-US" sz="1200" dirty="0"/>
                <a:t>vRNI, VeloCloud &amp; AVI</a:t>
              </a:r>
            </a:p>
          </p:txBody>
        </p:sp>
        <p:sp>
          <p:nvSpPr>
            <p:cNvPr id="110" name="Rectangle: Rounded Corners 109">
              <a:extLst>
                <a:ext uri="{FF2B5EF4-FFF2-40B4-BE49-F238E27FC236}">
                  <a16:creationId xmlns:a16="http://schemas.microsoft.com/office/drawing/2014/main" id="{FF6AEA27-0027-4F48-A9F2-6213E18458B5}"/>
                </a:ext>
              </a:extLst>
            </p:cNvPr>
            <p:cNvSpPr/>
            <p:nvPr/>
          </p:nvSpPr>
          <p:spPr>
            <a:xfrm>
              <a:off x="5390466" y="3595640"/>
              <a:ext cx="2009732" cy="310896"/>
            </a:xfrm>
            <a:prstGeom prst="roundRect">
              <a:avLst/>
            </a:prstGeom>
            <a:solidFill>
              <a:schemeClr val="accent3"/>
            </a:solidFill>
            <a:ln w="25400" cap="flat">
              <a:solidFill>
                <a:schemeClr val="accent3"/>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Network &amp; WAN</a:t>
              </a:r>
            </a:p>
          </p:txBody>
        </p:sp>
        <p:sp>
          <p:nvSpPr>
            <p:cNvPr id="113" name="Arrow: Left-Right 112">
              <a:extLst>
                <a:ext uri="{FF2B5EF4-FFF2-40B4-BE49-F238E27FC236}">
                  <a16:creationId xmlns:a16="http://schemas.microsoft.com/office/drawing/2014/main" id="{E1200B6E-435C-4584-8C20-03552550D919}"/>
                </a:ext>
              </a:extLst>
            </p:cNvPr>
            <p:cNvSpPr/>
            <p:nvPr/>
          </p:nvSpPr>
          <p:spPr>
            <a:xfrm>
              <a:off x="6096000" y="2697133"/>
              <a:ext cx="916566" cy="413348"/>
            </a:xfrm>
            <a:prstGeom prst="lef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grpSp>
        <p:nvGrpSpPr>
          <p:cNvPr id="10249" name="Group 10248">
            <a:extLst>
              <a:ext uri="{FF2B5EF4-FFF2-40B4-BE49-F238E27FC236}">
                <a16:creationId xmlns:a16="http://schemas.microsoft.com/office/drawing/2014/main" id="{326C2EC8-49F8-44EA-AB3D-35204CE618E4}"/>
              </a:ext>
            </a:extLst>
          </p:cNvPr>
          <p:cNvGrpSpPr/>
          <p:nvPr/>
        </p:nvGrpSpPr>
        <p:grpSpPr>
          <a:xfrm>
            <a:off x="7549451" y="2436800"/>
            <a:ext cx="2727235" cy="1370538"/>
            <a:chOff x="7559429" y="2532235"/>
            <a:chExt cx="2727945" cy="1370895"/>
          </a:xfrm>
        </p:grpSpPr>
        <p:sp>
          <p:nvSpPr>
            <p:cNvPr id="111" name="Rectangle: Rounded Corners 110">
              <a:extLst>
                <a:ext uri="{FF2B5EF4-FFF2-40B4-BE49-F238E27FC236}">
                  <a16:creationId xmlns:a16="http://schemas.microsoft.com/office/drawing/2014/main" id="{19E925ED-BE34-44D6-B91B-AC1F311FB3BD}"/>
                </a:ext>
              </a:extLst>
            </p:cNvPr>
            <p:cNvSpPr/>
            <p:nvPr/>
          </p:nvSpPr>
          <p:spPr>
            <a:xfrm>
              <a:off x="7559429" y="3592234"/>
              <a:ext cx="2727945" cy="310896"/>
            </a:xfrm>
            <a:prstGeom prst="roundRect">
              <a:avLst/>
            </a:prstGeom>
            <a:solidFill>
              <a:schemeClr val="accent4"/>
            </a:solidFill>
            <a:ln w="25400" cap="flat">
              <a:solidFill>
                <a:schemeClr val="accent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Modern Applications </a:t>
              </a:r>
            </a:p>
          </p:txBody>
        </p:sp>
        <p:pic>
          <p:nvPicPr>
            <p:cNvPr id="114" name="Picture 113">
              <a:extLst>
                <a:ext uri="{FF2B5EF4-FFF2-40B4-BE49-F238E27FC236}">
                  <a16:creationId xmlns:a16="http://schemas.microsoft.com/office/drawing/2014/main" id="{E2A4DF1A-DEA2-4434-8319-A5CCAF57573A}"/>
                </a:ext>
              </a:extLst>
            </p:cNvPr>
            <p:cNvPicPr>
              <a:picLocks noChangeAspect="1"/>
            </p:cNvPicPr>
            <p:nvPr/>
          </p:nvPicPr>
          <p:blipFill rotWithShape="1">
            <a:blip r:embed="rId20">
              <a:clrChange>
                <a:clrFrom>
                  <a:srgbClr val="FFFFFF"/>
                </a:clrFrom>
                <a:clrTo>
                  <a:srgbClr val="FFFFFF">
                    <a:alpha val="0"/>
                  </a:srgbClr>
                </a:clrTo>
              </a:clrChange>
            </a:blip>
            <a:srcRect l="5010" t="7274" r="15031" b="30279"/>
            <a:stretch/>
          </p:blipFill>
          <p:spPr>
            <a:xfrm>
              <a:off x="7605736" y="2534012"/>
              <a:ext cx="936326" cy="728909"/>
            </a:xfrm>
            <a:prstGeom prst="rect">
              <a:avLst/>
            </a:prstGeom>
          </p:spPr>
        </p:pic>
        <p:pic>
          <p:nvPicPr>
            <p:cNvPr id="115" name="Picture 114">
              <a:extLst>
                <a:ext uri="{FF2B5EF4-FFF2-40B4-BE49-F238E27FC236}">
                  <a16:creationId xmlns:a16="http://schemas.microsoft.com/office/drawing/2014/main" id="{D18B5E77-F447-42CC-A4E7-FD2029D9D5C9}"/>
                </a:ext>
              </a:extLst>
            </p:cNvPr>
            <p:cNvPicPr>
              <a:picLocks noChangeAspect="1"/>
            </p:cNvPicPr>
            <p:nvPr/>
          </p:nvPicPr>
          <p:blipFill rotWithShape="1">
            <a:blip r:embed="rId21">
              <a:clrChange>
                <a:clrFrom>
                  <a:srgbClr val="FEFEFE"/>
                </a:clrFrom>
                <a:clrTo>
                  <a:srgbClr val="FEFEFE">
                    <a:alpha val="0"/>
                  </a:srgbClr>
                </a:clrTo>
              </a:clrChange>
            </a:blip>
            <a:srcRect l="20922" t="5108" r="20040" b="32445"/>
            <a:stretch/>
          </p:blipFill>
          <p:spPr>
            <a:xfrm>
              <a:off x="8710619" y="2532235"/>
              <a:ext cx="691332" cy="728910"/>
            </a:xfrm>
            <a:prstGeom prst="rect">
              <a:avLst/>
            </a:prstGeom>
          </p:spPr>
        </p:pic>
        <p:sp>
          <p:nvSpPr>
            <p:cNvPr id="117" name="TextBox 116">
              <a:extLst>
                <a:ext uri="{FF2B5EF4-FFF2-40B4-BE49-F238E27FC236}">
                  <a16:creationId xmlns:a16="http://schemas.microsoft.com/office/drawing/2014/main" id="{AF6771F5-B374-4C2E-B3E2-72824731FB02}"/>
                </a:ext>
              </a:extLst>
            </p:cNvPr>
            <p:cNvSpPr txBox="1"/>
            <p:nvPr/>
          </p:nvSpPr>
          <p:spPr>
            <a:xfrm>
              <a:off x="7680361" y="3289324"/>
              <a:ext cx="787075" cy="184666"/>
            </a:xfrm>
            <a:prstGeom prst="rect">
              <a:avLst/>
            </a:prstGeom>
          </p:spPr>
          <p:txBody>
            <a:bodyPr wrap="none" lIns="0" tIns="0" rIns="0" bIns="0" rtlCol="0">
              <a:spAutoFit/>
            </a:bodyPr>
            <a:lstStyle/>
            <a:p>
              <a:pPr algn="ctr">
                <a:spcAft>
                  <a:spcPts val="600"/>
                </a:spcAft>
              </a:pPr>
              <a:r>
                <a:rPr lang="en-US" sz="1200" dirty="0"/>
                <a:t>Containers</a:t>
              </a:r>
            </a:p>
          </p:txBody>
        </p:sp>
        <p:sp>
          <p:nvSpPr>
            <p:cNvPr id="119" name="TextBox 118">
              <a:extLst>
                <a:ext uri="{FF2B5EF4-FFF2-40B4-BE49-F238E27FC236}">
                  <a16:creationId xmlns:a16="http://schemas.microsoft.com/office/drawing/2014/main" id="{C305C49E-4645-4513-8388-CD4DAEEFE28C}"/>
                </a:ext>
              </a:extLst>
            </p:cNvPr>
            <p:cNvSpPr txBox="1"/>
            <p:nvPr/>
          </p:nvSpPr>
          <p:spPr>
            <a:xfrm>
              <a:off x="8645480" y="3296812"/>
              <a:ext cx="844783" cy="184666"/>
            </a:xfrm>
            <a:prstGeom prst="rect">
              <a:avLst/>
            </a:prstGeom>
          </p:spPr>
          <p:txBody>
            <a:bodyPr wrap="none" lIns="0" tIns="0" rIns="0" bIns="0" rtlCol="0">
              <a:spAutoFit/>
            </a:bodyPr>
            <a:lstStyle/>
            <a:p>
              <a:pPr algn="ctr">
                <a:spcAft>
                  <a:spcPts val="600"/>
                </a:spcAft>
              </a:pPr>
              <a:r>
                <a:rPr lang="en-US" sz="1200" dirty="0"/>
                <a:t>Kubernetes</a:t>
              </a:r>
            </a:p>
          </p:txBody>
        </p:sp>
        <p:pic>
          <p:nvPicPr>
            <p:cNvPr id="10242" name="Picture 2" descr="Tanzu Application Service for Kubernetes : Installation Overview - YouTube">
              <a:extLst>
                <a:ext uri="{FF2B5EF4-FFF2-40B4-BE49-F238E27FC236}">
                  <a16:creationId xmlns:a16="http://schemas.microsoft.com/office/drawing/2014/main" id="{41F5CF20-A750-44A3-A283-1636FDD2506D}"/>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67937" t="30095" r="7869" b="33194"/>
            <a:stretch/>
          </p:blipFill>
          <p:spPr bwMode="auto">
            <a:xfrm>
              <a:off x="9530368" y="2616170"/>
              <a:ext cx="691332" cy="587447"/>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a16="http://schemas.microsoft.com/office/drawing/2014/main" id="{3BB2C295-1573-40B7-B1D8-13002E1431E4}"/>
                </a:ext>
              </a:extLst>
            </p:cNvPr>
            <p:cNvSpPr txBox="1"/>
            <p:nvPr/>
          </p:nvSpPr>
          <p:spPr>
            <a:xfrm>
              <a:off x="9699797" y="3286599"/>
              <a:ext cx="445635" cy="184666"/>
            </a:xfrm>
            <a:prstGeom prst="rect">
              <a:avLst/>
            </a:prstGeom>
          </p:spPr>
          <p:txBody>
            <a:bodyPr wrap="none" lIns="0" tIns="0" rIns="0" bIns="0" rtlCol="0">
              <a:spAutoFit/>
            </a:bodyPr>
            <a:lstStyle/>
            <a:p>
              <a:pPr algn="ctr">
                <a:spcAft>
                  <a:spcPts val="600"/>
                </a:spcAft>
              </a:pPr>
              <a:r>
                <a:rPr lang="en-US" sz="1200" dirty="0"/>
                <a:t>Tanzu</a:t>
              </a:r>
            </a:p>
          </p:txBody>
        </p:sp>
      </p:grpSp>
      <p:grpSp>
        <p:nvGrpSpPr>
          <p:cNvPr id="2" name="Group 1">
            <a:extLst>
              <a:ext uri="{FF2B5EF4-FFF2-40B4-BE49-F238E27FC236}">
                <a16:creationId xmlns:a16="http://schemas.microsoft.com/office/drawing/2014/main" id="{753B9064-701C-41F6-872F-8F3B1F715012}"/>
              </a:ext>
            </a:extLst>
          </p:cNvPr>
          <p:cNvGrpSpPr/>
          <p:nvPr/>
        </p:nvGrpSpPr>
        <p:grpSpPr>
          <a:xfrm>
            <a:off x="7974175" y="5519413"/>
            <a:ext cx="3511059" cy="1124132"/>
            <a:chOff x="7976252" y="5519957"/>
            <a:chExt cx="3511974" cy="1124425"/>
          </a:xfrm>
        </p:grpSpPr>
        <p:grpSp>
          <p:nvGrpSpPr>
            <p:cNvPr id="10263" name="Group 10262">
              <a:extLst>
                <a:ext uri="{FF2B5EF4-FFF2-40B4-BE49-F238E27FC236}">
                  <a16:creationId xmlns:a16="http://schemas.microsoft.com/office/drawing/2014/main" id="{48E0141D-F360-441E-9D2F-B212F4E35949}"/>
                </a:ext>
              </a:extLst>
            </p:cNvPr>
            <p:cNvGrpSpPr/>
            <p:nvPr/>
          </p:nvGrpSpPr>
          <p:grpSpPr>
            <a:xfrm>
              <a:off x="7976252" y="5522768"/>
              <a:ext cx="879744" cy="412030"/>
              <a:chOff x="7984263" y="5618462"/>
              <a:chExt cx="879744" cy="412030"/>
            </a:xfrm>
          </p:grpSpPr>
          <p:sp>
            <p:nvSpPr>
              <p:cNvPr id="73" name="TextBox 72">
                <a:extLst>
                  <a:ext uri="{FF2B5EF4-FFF2-40B4-BE49-F238E27FC236}">
                    <a16:creationId xmlns:a16="http://schemas.microsoft.com/office/drawing/2014/main" id="{1923CC7C-6907-4397-89E8-47D27C8FBA42}"/>
                  </a:ext>
                </a:extLst>
              </p:cNvPr>
              <p:cNvSpPr txBox="1"/>
              <p:nvPr/>
            </p:nvSpPr>
            <p:spPr>
              <a:xfrm>
                <a:off x="7984263" y="5922770"/>
                <a:ext cx="879744" cy="107722"/>
              </a:xfrm>
              <a:prstGeom prst="rect">
                <a:avLst/>
              </a:prstGeom>
              <a:solidFill>
                <a:schemeClr val="bg1"/>
              </a:solidFill>
            </p:spPr>
            <p:txBody>
              <a:bodyPr wrap="square" lIns="0" tIns="0" rIns="0" bIns="0" rtlCol="0">
                <a:spAutoFit/>
              </a:bodyPr>
              <a:lstStyle/>
              <a:p>
                <a:pPr algn="ctr">
                  <a:spcAft>
                    <a:spcPts val="600"/>
                  </a:spcAft>
                </a:pPr>
                <a:r>
                  <a:rPr lang="en-US" sz="700" b="1" dirty="0"/>
                  <a:t>Storage Replication</a:t>
                </a:r>
              </a:p>
            </p:txBody>
          </p:sp>
          <p:grpSp>
            <p:nvGrpSpPr>
              <p:cNvPr id="10258" name="Group 10257">
                <a:extLst>
                  <a:ext uri="{FF2B5EF4-FFF2-40B4-BE49-F238E27FC236}">
                    <a16:creationId xmlns:a16="http://schemas.microsoft.com/office/drawing/2014/main" id="{5FB4DEB2-894F-4761-98EC-F22D2D236E3A}"/>
                  </a:ext>
                </a:extLst>
              </p:cNvPr>
              <p:cNvGrpSpPr/>
              <p:nvPr/>
            </p:nvGrpSpPr>
            <p:grpSpPr>
              <a:xfrm>
                <a:off x="7994217" y="5618462"/>
                <a:ext cx="817844" cy="274320"/>
                <a:chOff x="7994217" y="5618462"/>
                <a:chExt cx="817844" cy="274320"/>
              </a:xfrm>
            </p:grpSpPr>
            <p:pic>
              <p:nvPicPr>
                <p:cNvPr id="58" name="Picture 57">
                  <a:extLst>
                    <a:ext uri="{FF2B5EF4-FFF2-40B4-BE49-F238E27FC236}">
                      <a16:creationId xmlns:a16="http://schemas.microsoft.com/office/drawing/2014/main" id="{8EE09059-75F4-4470-9368-2BBE145B2BE1}"/>
                    </a:ext>
                  </a:extLst>
                </p:cNvPr>
                <p:cNvPicPr>
                  <a:picLocks noChangeAspect="1"/>
                </p:cNvPicPr>
                <p:nvPr/>
              </p:nvPicPr>
              <p:blipFill rotWithShape="1">
                <a:blip r:embed="rId23"/>
                <a:srcRect l="1622" t="7473" r="977" b="41060"/>
                <a:stretch/>
              </p:blipFill>
              <p:spPr>
                <a:xfrm>
                  <a:off x="7994217" y="5618462"/>
                  <a:ext cx="817844" cy="274320"/>
                </a:xfrm>
                <a:prstGeom prst="roundRect">
                  <a:avLst/>
                </a:prstGeom>
              </p:spPr>
            </p:pic>
            <p:sp>
              <p:nvSpPr>
                <p:cNvPr id="125" name="Arrow: Left-Right 124">
                  <a:extLst>
                    <a:ext uri="{FF2B5EF4-FFF2-40B4-BE49-F238E27FC236}">
                      <a16:creationId xmlns:a16="http://schemas.microsoft.com/office/drawing/2014/main" id="{89050CA2-D56C-4334-8AF0-44C49A373740}"/>
                    </a:ext>
                  </a:extLst>
                </p:cNvPr>
                <p:cNvSpPr/>
                <p:nvPr/>
              </p:nvSpPr>
              <p:spPr>
                <a:xfrm>
                  <a:off x="8289758" y="5700935"/>
                  <a:ext cx="379265" cy="147113"/>
                </a:xfrm>
                <a:prstGeom prst="lef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grpSp>
        <p:grpSp>
          <p:nvGrpSpPr>
            <p:cNvPr id="10265" name="Group 10264">
              <a:extLst>
                <a:ext uri="{FF2B5EF4-FFF2-40B4-BE49-F238E27FC236}">
                  <a16:creationId xmlns:a16="http://schemas.microsoft.com/office/drawing/2014/main" id="{13918AE3-3695-4E93-8136-FB877EDDC245}"/>
                </a:ext>
              </a:extLst>
            </p:cNvPr>
            <p:cNvGrpSpPr/>
            <p:nvPr/>
          </p:nvGrpSpPr>
          <p:grpSpPr>
            <a:xfrm>
              <a:off x="7977177" y="6232352"/>
              <a:ext cx="879744" cy="412030"/>
              <a:chOff x="7985188" y="6328046"/>
              <a:chExt cx="879744" cy="412030"/>
            </a:xfrm>
          </p:grpSpPr>
          <p:sp>
            <p:nvSpPr>
              <p:cNvPr id="75" name="TextBox 74">
                <a:extLst>
                  <a:ext uri="{FF2B5EF4-FFF2-40B4-BE49-F238E27FC236}">
                    <a16:creationId xmlns:a16="http://schemas.microsoft.com/office/drawing/2014/main" id="{01778D17-3BAF-49C3-AC97-CDA35E073D95}"/>
                  </a:ext>
                </a:extLst>
              </p:cNvPr>
              <p:cNvSpPr txBox="1"/>
              <p:nvPr/>
            </p:nvSpPr>
            <p:spPr>
              <a:xfrm>
                <a:off x="7985188" y="6632354"/>
                <a:ext cx="879744" cy="107722"/>
              </a:xfrm>
              <a:prstGeom prst="rect">
                <a:avLst/>
              </a:prstGeom>
              <a:solidFill>
                <a:schemeClr val="bg1"/>
              </a:solidFill>
            </p:spPr>
            <p:txBody>
              <a:bodyPr wrap="square" lIns="0" tIns="0" rIns="0" bIns="0" rtlCol="0">
                <a:spAutoFit/>
              </a:bodyPr>
              <a:lstStyle/>
              <a:p>
                <a:pPr algn="ctr">
                  <a:spcAft>
                    <a:spcPts val="600"/>
                  </a:spcAft>
                </a:pPr>
                <a:r>
                  <a:rPr lang="en-US" sz="700" b="1" dirty="0"/>
                  <a:t>Storage Replication</a:t>
                </a:r>
              </a:p>
            </p:txBody>
          </p:sp>
          <p:grpSp>
            <p:nvGrpSpPr>
              <p:cNvPr id="10259" name="Group 10258">
                <a:extLst>
                  <a:ext uri="{FF2B5EF4-FFF2-40B4-BE49-F238E27FC236}">
                    <a16:creationId xmlns:a16="http://schemas.microsoft.com/office/drawing/2014/main" id="{249DA42A-458C-4354-9614-1636E046D50A}"/>
                  </a:ext>
                </a:extLst>
              </p:cNvPr>
              <p:cNvGrpSpPr/>
              <p:nvPr/>
            </p:nvGrpSpPr>
            <p:grpSpPr>
              <a:xfrm>
                <a:off x="7995141" y="6328046"/>
                <a:ext cx="817844" cy="274320"/>
                <a:chOff x="7995141" y="6328046"/>
                <a:chExt cx="817844" cy="274320"/>
              </a:xfrm>
            </p:grpSpPr>
            <p:pic>
              <p:nvPicPr>
                <p:cNvPr id="74" name="Picture 73">
                  <a:extLst>
                    <a:ext uri="{FF2B5EF4-FFF2-40B4-BE49-F238E27FC236}">
                      <a16:creationId xmlns:a16="http://schemas.microsoft.com/office/drawing/2014/main" id="{F93C102C-9A6E-4062-BDD6-CF8275D17284}"/>
                    </a:ext>
                  </a:extLst>
                </p:cNvPr>
                <p:cNvPicPr>
                  <a:picLocks noChangeAspect="1"/>
                </p:cNvPicPr>
                <p:nvPr/>
              </p:nvPicPr>
              <p:blipFill rotWithShape="1">
                <a:blip r:embed="rId23"/>
                <a:srcRect l="1622" t="7473" r="977" b="41060"/>
                <a:stretch/>
              </p:blipFill>
              <p:spPr>
                <a:xfrm>
                  <a:off x="7995141" y="6328046"/>
                  <a:ext cx="817844" cy="274320"/>
                </a:xfrm>
                <a:prstGeom prst="roundRect">
                  <a:avLst/>
                </a:prstGeom>
              </p:spPr>
            </p:pic>
            <p:sp>
              <p:nvSpPr>
                <p:cNvPr id="137" name="Arrow: Left-Right 136">
                  <a:extLst>
                    <a:ext uri="{FF2B5EF4-FFF2-40B4-BE49-F238E27FC236}">
                      <a16:creationId xmlns:a16="http://schemas.microsoft.com/office/drawing/2014/main" id="{170D03DA-4395-47BD-8A80-FD84E88304EC}"/>
                    </a:ext>
                  </a:extLst>
                </p:cNvPr>
                <p:cNvSpPr/>
                <p:nvPr/>
              </p:nvSpPr>
              <p:spPr>
                <a:xfrm>
                  <a:off x="8280454" y="6411204"/>
                  <a:ext cx="379265" cy="147113"/>
                </a:xfrm>
                <a:prstGeom prst="lef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grpSp>
        <p:grpSp>
          <p:nvGrpSpPr>
            <p:cNvPr id="10264" name="Group 10263">
              <a:extLst>
                <a:ext uri="{FF2B5EF4-FFF2-40B4-BE49-F238E27FC236}">
                  <a16:creationId xmlns:a16="http://schemas.microsoft.com/office/drawing/2014/main" id="{0CB43A37-9EC6-4436-BD2E-220A5DFE0CF8}"/>
                </a:ext>
              </a:extLst>
            </p:cNvPr>
            <p:cNvGrpSpPr/>
            <p:nvPr/>
          </p:nvGrpSpPr>
          <p:grpSpPr>
            <a:xfrm>
              <a:off x="10746245" y="5519957"/>
              <a:ext cx="741981" cy="403470"/>
              <a:chOff x="10754256" y="5615651"/>
              <a:chExt cx="741981" cy="403470"/>
            </a:xfrm>
          </p:grpSpPr>
          <p:sp>
            <p:nvSpPr>
              <p:cNvPr id="77" name="TextBox 76">
                <a:extLst>
                  <a:ext uri="{FF2B5EF4-FFF2-40B4-BE49-F238E27FC236}">
                    <a16:creationId xmlns:a16="http://schemas.microsoft.com/office/drawing/2014/main" id="{176234E3-6611-40CB-8EC0-615FB1024DD1}"/>
                  </a:ext>
                </a:extLst>
              </p:cNvPr>
              <p:cNvSpPr txBox="1"/>
              <p:nvPr/>
            </p:nvSpPr>
            <p:spPr>
              <a:xfrm>
                <a:off x="10854557" y="5911399"/>
                <a:ext cx="617157" cy="107722"/>
              </a:xfrm>
              <a:prstGeom prst="rect">
                <a:avLst/>
              </a:prstGeom>
              <a:solidFill>
                <a:schemeClr val="bg1"/>
              </a:solidFill>
            </p:spPr>
            <p:txBody>
              <a:bodyPr wrap="none" lIns="0" tIns="0" rIns="0" bIns="0" rtlCol="0">
                <a:spAutoFit/>
              </a:bodyPr>
              <a:lstStyle/>
              <a:p>
                <a:pPr algn="ctr">
                  <a:spcAft>
                    <a:spcPts val="600"/>
                  </a:spcAft>
                </a:pPr>
                <a:r>
                  <a:rPr lang="en-US" sz="700" b="1" dirty="0"/>
                  <a:t>Site Recovery</a:t>
                </a:r>
              </a:p>
            </p:txBody>
          </p:sp>
          <p:grpSp>
            <p:nvGrpSpPr>
              <p:cNvPr id="10260" name="Group 10259">
                <a:extLst>
                  <a:ext uri="{FF2B5EF4-FFF2-40B4-BE49-F238E27FC236}">
                    <a16:creationId xmlns:a16="http://schemas.microsoft.com/office/drawing/2014/main" id="{972EF1B4-37D4-4CEB-BD11-5E6A4F293D3E}"/>
                  </a:ext>
                </a:extLst>
              </p:cNvPr>
              <p:cNvGrpSpPr/>
              <p:nvPr/>
            </p:nvGrpSpPr>
            <p:grpSpPr>
              <a:xfrm>
                <a:off x="10754256" y="5615651"/>
                <a:ext cx="741981" cy="274320"/>
                <a:chOff x="10754256" y="5615651"/>
                <a:chExt cx="741981" cy="274320"/>
              </a:xfrm>
            </p:grpSpPr>
            <p:pic>
              <p:nvPicPr>
                <p:cNvPr id="59" name="Picture 58">
                  <a:extLst>
                    <a:ext uri="{FF2B5EF4-FFF2-40B4-BE49-F238E27FC236}">
                      <a16:creationId xmlns:a16="http://schemas.microsoft.com/office/drawing/2014/main" id="{2DB2F001-D741-449A-B703-61B87F8E2269}"/>
                    </a:ext>
                  </a:extLst>
                </p:cNvPr>
                <p:cNvPicPr>
                  <a:picLocks noChangeAspect="1"/>
                </p:cNvPicPr>
                <p:nvPr/>
              </p:nvPicPr>
              <p:blipFill rotWithShape="1">
                <a:blip r:embed="rId24"/>
                <a:srcRect l="1954" t="8224" r="4621" b="37766"/>
                <a:stretch/>
              </p:blipFill>
              <p:spPr>
                <a:xfrm>
                  <a:off x="10754256" y="5615651"/>
                  <a:ext cx="741981" cy="274320"/>
                </a:xfrm>
                <a:prstGeom prst="roundRect">
                  <a:avLst/>
                </a:prstGeom>
              </p:spPr>
            </p:pic>
            <p:sp>
              <p:nvSpPr>
                <p:cNvPr id="139" name="Arrow: Left-Right 138">
                  <a:extLst>
                    <a:ext uri="{FF2B5EF4-FFF2-40B4-BE49-F238E27FC236}">
                      <a16:creationId xmlns:a16="http://schemas.microsoft.com/office/drawing/2014/main" id="{D9ED24D9-01C2-48F7-B52E-6FC843CA3768}"/>
                    </a:ext>
                  </a:extLst>
                </p:cNvPr>
                <p:cNvSpPr/>
                <p:nvPr/>
              </p:nvSpPr>
              <p:spPr>
                <a:xfrm>
                  <a:off x="11025188" y="5697089"/>
                  <a:ext cx="372568" cy="147113"/>
                </a:xfrm>
                <a:prstGeom prst="lef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grpSp>
        <p:grpSp>
          <p:nvGrpSpPr>
            <p:cNvPr id="10266" name="Group 10265">
              <a:extLst>
                <a:ext uri="{FF2B5EF4-FFF2-40B4-BE49-F238E27FC236}">
                  <a16:creationId xmlns:a16="http://schemas.microsoft.com/office/drawing/2014/main" id="{F263F473-35A7-4C0B-A38E-D3161EEF8534}"/>
                </a:ext>
              </a:extLst>
            </p:cNvPr>
            <p:cNvGrpSpPr/>
            <p:nvPr/>
          </p:nvGrpSpPr>
          <p:grpSpPr>
            <a:xfrm>
              <a:off x="10746245" y="6210924"/>
              <a:ext cx="741981" cy="403470"/>
              <a:chOff x="10754256" y="6306618"/>
              <a:chExt cx="741981" cy="403470"/>
            </a:xfrm>
          </p:grpSpPr>
          <p:sp>
            <p:nvSpPr>
              <p:cNvPr id="79" name="TextBox 78">
                <a:extLst>
                  <a:ext uri="{FF2B5EF4-FFF2-40B4-BE49-F238E27FC236}">
                    <a16:creationId xmlns:a16="http://schemas.microsoft.com/office/drawing/2014/main" id="{802322B3-AE3E-456F-93D2-ACE3BD5B50C6}"/>
                  </a:ext>
                </a:extLst>
              </p:cNvPr>
              <p:cNvSpPr txBox="1"/>
              <p:nvPr/>
            </p:nvSpPr>
            <p:spPr>
              <a:xfrm>
                <a:off x="10854557" y="6602366"/>
                <a:ext cx="617157" cy="107722"/>
              </a:xfrm>
              <a:prstGeom prst="rect">
                <a:avLst/>
              </a:prstGeom>
              <a:solidFill>
                <a:schemeClr val="bg1"/>
              </a:solidFill>
            </p:spPr>
            <p:txBody>
              <a:bodyPr wrap="none" lIns="0" tIns="0" rIns="0" bIns="0" rtlCol="0">
                <a:spAutoFit/>
              </a:bodyPr>
              <a:lstStyle/>
              <a:p>
                <a:pPr algn="ctr">
                  <a:spcAft>
                    <a:spcPts val="600"/>
                  </a:spcAft>
                </a:pPr>
                <a:r>
                  <a:rPr lang="en-US" sz="700" b="1" dirty="0"/>
                  <a:t>Site Recovery</a:t>
                </a:r>
                <a:endParaRPr lang="en-US" sz="600" b="1" dirty="0"/>
              </a:p>
            </p:txBody>
          </p:sp>
          <p:grpSp>
            <p:nvGrpSpPr>
              <p:cNvPr id="10261" name="Group 10260">
                <a:extLst>
                  <a:ext uri="{FF2B5EF4-FFF2-40B4-BE49-F238E27FC236}">
                    <a16:creationId xmlns:a16="http://schemas.microsoft.com/office/drawing/2014/main" id="{AA91B3B0-1C6E-450F-BAA3-6836FAFCA2C2}"/>
                  </a:ext>
                </a:extLst>
              </p:cNvPr>
              <p:cNvGrpSpPr/>
              <p:nvPr/>
            </p:nvGrpSpPr>
            <p:grpSpPr>
              <a:xfrm>
                <a:off x="10754256" y="6306618"/>
                <a:ext cx="741981" cy="274320"/>
                <a:chOff x="10754256" y="6306618"/>
                <a:chExt cx="741981" cy="274320"/>
              </a:xfrm>
            </p:grpSpPr>
            <p:pic>
              <p:nvPicPr>
                <p:cNvPr id="78" name="Picture 77">
                  <a:extLst>
                    <a:ext uri="{FF2B5EF4-FFF2-40B4-BE49-F238E27FC236}">
                      <a16:creationId xmlns:a16="http://schemas.microsoft.com/office/drawing/2014/main" id="{122465EC-8A41-4918-8822-E7FE94F4F1C2}"/>
                    </a:ext>
                  </a:extLst>
                </p:cNvPr>
                <p:cNvPicPr>
                  <a:picLocks noChangeAspect="1"/>
                </p:cNvPicPr>
                <p:nvPr/>
              </p:nvPicPr>
              <p:blipFill rotWithShape="1">
                <a:blip r:embed="rId24"/>
                <a:srcRect l="1954" t="8224" r="4621" b="37766"/>
                <a:stretch/>
              </p:blipFill>
              <p:spPr>
                <a:xfrm>
                  <a:off x="10754256" y="6306618"/>
                  <a:ext cx="741981" cy="274320"/>
                </a:xfrm>
                <a:prstGeom prst="roundRect">
                  <a:avLst/>
                </a:prstGeom>
              </p:spPr>
            </p:pic>
            <p:sp>
              <p:nvSpPr>
                <p:cNvPr id="141" name="Arrow: Left-Right 140">
                  <a:extLst>
                    <a:ext uri="{FF2B5EF4-FFF2-40B4-BE49-F238E27FC236}">
                      <a16:creationId xmlns:a16="http://schemas.microsoft.com/office/drawing/2014/main" id="{A99E6718-6FA8-4995-9EBB-9170A09D36CC}"/>
                    </a:ext>
                  </a:extLst>
                </p:cNvPr>
                <p:cNvSpPr/>
                <p:nvPr/>
              </p:nvSpPr>
              <p:spPr>
                <a:xfrm>
                  <a:off x="11025188" y="6380210"/>
                  <a:ext cx="372568" cy="147113"/>
                </a:xfrm>
                <a:prstGeom prst="lef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grpSp>
      </p:grpSp>
      <p:grpSp>
        <p:nvGrpSpPr>
          <p:cNvPr id="10245" name="Group 10244">
            <a:extLst>
              <a:ext uri="{FF2B5EF4-FFF2-40B4-BE49-F238E27FC236}">
                <a16:creationId xmlns:a16="http://schemas.microsoft.com/office/drawing/2014/main" id="{F6F22CD2-2FEB-4C60-8CFF-C50A747740A4}"/>
              </a:ext>
            </a:extLst>
          </p:cNvPr>
          <p:cNvGrpSpPr/>
          <p:nvPr/>
        </p:nvGrpSpPr>
        <p:grpSpPr>
          <a:xfrm>
            <a:off x="7213601" y="3926176"/>
            <a:ext cx="4202149" cy="993552"/>
            <a:chOff x="7223491" y="4021999"/>
            <a:chExt cx="4203244" cy="993811"/>
          </a:xfrm>
        </p:grpSpPr>
        <p:pic>
          <p:nvPicPr>
            <p:cNvPr id="37" name="Picture 36">
              <a:extLst>
                <a:ext uri="{FF2B5EF4-FFF2-40B4-BE49-F238E27FC236}">
                  <a16:creationId xmlns:a16="http://schemas.microsoft.com/office/drawing/2014/main" id="{FEDAD43C-0AD4-4253-A8C3-7F3130734D41}"/>
                </a:ext>
              </a:extLst>
            </p:cNvPr>
            <p:cNvPicPr>
              <a:picLocks noChangeAspect="1"/>
            </p:cNvPicPr>
            <p:nvPr/>
          </p:nvPicPr>
          <p:blipFill>
            <a:blip r:embed="rId4">
              <a:grayscl/>
            </a:blip>
            <a:stretch>
              <a:fillRect/>
            </a:stretch>
          </p:blipFill>
          <p:spPr>
            <a:xfrm rot="19459571">
              <a:off x="7223491" y="4669410"/>
              <a:ext cx="646952" cy="346400"/>
            </a:xfrm>
            <a:prstGeom prst="rect">
              <a:avLst/>
            </a:prstGeom>
          </p:spPr>
        </p:pic>
        <p:pic>
          <p:nvPicPr>
            <p:cNvPr id="144" name="Graphic 143" descr="Cloud">
              <a:extLst>
                <a:ext uri="{FF2B5EF4-FFF2-40B4-BE49-F238E27FC236}">
                  <a16:creationId xmlns:a16="http://schemas.microsoft.com/office/drawing/2014/main" id="{84E8FE3E-994A-4590-B84D-956DD23F5F5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038842" y="4021999"/>
              <a:ext cx="914400" cy="914400"/>
            </a:xfrm>
            <a:prstGeom prst="rect">
              <a:avLst/>
            </a:prstGeom>
            <a:effectLst>
              <a:outerShdw blurRad="50800" dist="38100" dir="2700000" algn="tl" rotWithShape="0">
                <a:prstClr val="black">
                  <a:alpha val="40000"/>
                </a:prstClr>
              </a:outerShdw>
            </a:effectLst>
          </p:spPr>
        </p:pic>
        <p:pic>
          <p:nvPicPr>
            <p:cNvPr id="145" name="Graphic 144" descr="Cloud">
              <a:extLst>
                <a:ext uri="{FF2B5EF4-FFF2-40B4-BE49-F238E27FC236}">
                  <a16:creationId xmlns:a16="http://schemas.microsoft.com/office/drawing/2014/main" id="{13CBF17C-0B16-4F7D-94BB-729F8D475A7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317009" y="4021999"/>
              <a:ext cx="914400" cy="914400"/>
            </a:xfrm>
            <a:prstGeom prst="rect">
              <a:avLst/>
            </a:prstGeom>
            <a:effectLst>
              <a:outerShdw blurRad="50800" dist="38100" dir="2700000" algn="tl" rotWithShape="0">
                <a:prstClr val="black">
                  <a:alpha val="40000"/>
                </a:prstClr>
              </a:outerShdw>
            </a:effectLst>
          </p:spPr>
        </p:pic>
        <p:pic>
          <p:nvPicPr>
            <p:cNvPr id="147" name="Graphic 146" descr="Cloud">
              <a:extLst>
                <a:ext uri="{FF2B5EF4-FFF2-40B4-BE49-F238E27FC236}">
                  <a16:creationId xmlns:a16="http://schemas.microsoft.com/office/drawing/2014/main" id="{CF387697-9944-438F-B8F5-5C2D5FE0BF1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512335" y="4025077"/>
              <a:ext cx="914400" cy="914400"/>
            </a:xfrm>
            <a:prstGeom prst="rect">
              <a:avLst/>
            </a:prstGeom>
            <a:effectLst>
              <a:outerShdw blurRad="50800" dist="38100" dir="2700000" algn="tl" rotWithShape="0">
                <a:prstClr val="black">
                  <a:alpha val="40000"/>
                </a:prstClr>
              </a:outerShdw>
            </a:effectLst>
          </p:spPr>
        </p:pic>
        <p:sp>
          <p:nvSpPr>
            <p:cNvPr id="149" name="TextBox 148">
              <a:extLst>
                <a:ext uri="{FF2B5EF4-FFF2-40B4-BE49-F238E27FC236}">
                  <a16:creationId xmlns:a16="http://schemas.microsoft.com/office/drawing/2014/main" id="{19A72D9B-87AA-4205-8206-AF3E5C16E5C1}"/>
                </a:ext>
              </a:extLst>
            </p:cNvPr>
            <p:cNvSpPr txBox="1"/>
            <p:nvPr/>
          </p:nvSpPr>
          <p:spPr>
            <a:xfrm>
              <a:off x="8299853" y="4425755"/>
              <a:ext cx="365485" cy="184666"/>
            </a:xfrm>
            <a:prstGeom prst="rect">
              <a:avLst/>
            </a:prstGeom>
          </p:spPr>
          <p:txBody>
            <a:bodyPr wrap="none" lIns="0" tIns="0" rIns="0" bIns="0" rtlCol="0">
              <a:spAutoFit/>
            </a:bodyPr>
            <a:lstStyle/>
            <a:p>
              <a:pPr>
                <a:spcAft>
                  <a:spcPts val="600"/>
                </a:spcAft>
              </a:pPr>
              <a:r>
                <a:rPr lang="en-US" sz="1200" dirty="0">
                  <a:solidFill>
                    <a:schemeClr val="bg1"/>
                  </a:solidFill>
                </a:rPr>
                <a:t>SaaS</a:t>
              </a:r>
            </a:p>
          </p:txBody>
        </p:sp>
        <p:sp>
          <p:nvSpPr>
            <p:cNvPr id="150" name="TextBox 149">
              <a:extLst>
                <a:ext uri="{FF2B5EF4-FFF2-40B4-BE49-F238E27FC236}">
                  <a16:creationId xmlns:a16="http://schemas.microsoft.com/office/drawing/2014/main" id="{03F15979-6F66-412C-B829-29B109823726}"/>
                </a:ext>
              </a:extLst>
            </p:cNvPr>
            <p:cNvSpPr txBox="1"/>
            <p:nvPr/>
          </p:nvSpPr>
          <p:spPr>
            <a:xfrm>
              <a:off x="9594672" y="4425755"/>
              <a:ext cx="365485" cy="184666"/>
            </a:xfrm>
            <a:prstGeom prst="rect">
              <a:avLst/>
            </a:prstGeom>
          </p:spPr>
          <p:txBody>
            <a:bodyPr wrap="none" lIns="0" tIns="0" rIns="0" bIns="0" rtlCol="0">
              <a:spAutoFit/>
            </a:bodyPr>
            <a:lstStyle/>
            <a:p>
              <a:pPr>
                <a:spcAft>
                  <a:spcPts val="600"/>
                </a:spcAft>
              </a:pPr>
              <a:r>
                <a:rPr lang="en-US" sz="1200" dirty="0">
                  <a:solidFill>
                    <a:schemeClr val="bg1"/>
                  </a:solidFill>
                </a:rPr>
                <a:t>SaaS</a:t>
              </a:r>
            </a:p>
          </p:txBody>
        </p:sp>
        <p:sp>
          <p:nvSpPr>
            <p:cNvPr id="152" name="TextBox 151">
              <a:extLst>
                <a:ext uri="{FF2B5EF4-FFF2-40B4-BE49-F238E27FC236}">
                  <a16:creationId xmlns:a16="http://schemas.microsoft.com/office/drawing/2014/main" id="{FDBFC88E-1689-4BF5-A41D-90B7C3B2EF10}"/>
                </a:ext>
              </a:extLst>
            </p:cNvPr>
            <p:cNvSpPr txBox="1"/>
            <p:nvPr/>
          </p:nvSpPr>
          <p:spPr>
            <a:xfrm>
              <a:off x="10773050" y="4416890"/>
              <a:ext cx="365485" cy="184666"/>
            </a:xfrm>
            <a:prstGeom prst="rect">
              <a:avLst/>
            </a:prstGeom>
          </p:spPr>
          <p:txBody>
            <a:bodyPr wrap="none" lIns="0" tIns="0" rIns="0" bIns="0" rtlCol="0">
              <a:spAutoFit/>
            </a:bodyPr>
            <a:lstStyle/>
            <a:p>
              <a:pPr>
                <a:spcAft>
                  <a:spcPts val="600"/>
                </a:spcAft>
              </a:pPr>
              <a:r>
                <a:rPr lang="en-US" sz="1200" dirty="0">
                  <a:solidFill>
                    <a:schemeClr val="bg1"/>
                  </a:solidFill>
                </a:rPr>
                <a:t>SaaS</a:t>
              </a:r>
            </a:p>
          </p:txBody>
        </p:sp>
      </p:grpSp>
      <p:grpSp>
        <p:nvGrpSpPr>
          <p:cNvPr id="10246" name="Group 10245">
            <a:extLst>
              <a:ext uri="{FF2B5EF4-FFF2-40B4-BE49-F238E27FC236}">
                <a16:creationId xmlns:a16="http://schemas.microsoft.com/office/drawing/2014/main" id="{9D6ED985-A16C-4B21-8780-3A26407265A7}"/>
              </a:ext>
            </a:extLst>
          </p:cNvPr>
          <p:cNvGrpSpPr/>
          <p:nvPr/>
        </p:nvGrpSpPr>
        <p:grpSpPr>
          <a:xfrm>
            <a:off x="90652" y="3896558"/>
            <a:ext cx="11758561" cy="184618"/>
            <a:chOff x="98686" y="3992374"/>
            <a:chExt cx="12000927" cy="184666"/>
          </a:xfrm>
        </p:grpSpPr>
        <p:cxnSp>
          <p:nvCxnSpPr>
            <p:cNvPr id="80" name="Straight Connector 79">
              <a:extLst>
                <a:ext uri="{FF2B5EF4-FFF2-40B4-BE49-F238E27FC236}">
                  <a16:creationId xmlns:a16="http://schemas.microsoft.com/office/drawing/2014/main" id="{D5FD591F-5541-4B05-8532-EA3F3D892D23}"/>
                </a:ext>
              </a:extLst>
            </p:cNvPr>
            <p:cNvCxnSpPr/>
            <p:nvPr/>
          </p:nvCxnSpPr>
          <p:spPr>
            <a:xfrm>
              <a:off x="98686" y="4084707"/>
              <a:ext cx="12000927" cy="16006"/>
            </a:xfrm>
            <a:prstGeom prst="line">
              <a:avLst/>
            </a:prstGeom>
            <a:noFill/>
            <a:ln w="25400" cap="flat">
              <a:solidFill>
                <a:schemeClr val="accent5"/>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54" name="TextBox 153">
              <a:extLst>
                <a:ext uri="{FF2B5EF4-FFF2-40B4-BE49-F238E27FC236}">
                  <a16:creationId xmlns:a16="http://schemas.microsoft.com/office/drawing/2014/main" id="{53398141-FA7F-484A-86A7-A112AFDCBB2F}"/>
                </a:ext>
              </a:extLst>
            </p:cNvPr>
            <p:cNvSpPr txBox="1"/>
            <p:nvPr/>
          </p:nvSpPr>
          <p:spPr>
            <a:xfrm>
              <a:off x="5491668" y="3992374"/>
              <a:ext cx="1241435" cy="184666"/>
            </a:xfrm>
            <a:prstGeom prst="rect">
              <a:avLst/>
            </a:prstGeom>
            <a:solidFill>
              <a:srgbClr val="EDEFF2"/>
            </a:solidFill>
          </p:spPr>
          <p:txBody>
            <a:bodyPr wrap="none" lIns="0" tIns="0" rIns="0" bIns="0" rtlCol="0">
              <a:spAutoFit/>
            </a:bodyPr>
            <a:lstStyle/>
            <a:p>
              <a:pPr>
                <a:spcAft>
                  <a:spcPts val="600"/>
                </a:spcAft>
              </a:pPr>
              <a:r>
                <a:rPr lang="en-US" sz="1200" dirty="0">
                  <a:solidFill>
                    <a:schemeClr val="accent5"/>
                  </a:solidFill>
                </a:rPr>
                <a:t>Intrinsic Security</a:t>
              </a:r>
            </a:p>
          </p:txBody>
        </p:sp>
      </p:grpSp>
      <p:grpSp>
        <p:nvGrpSpPr>
          <p:cNvPr id="10262" name="Group 10261">
            <a:extLst>
              <a:ext uri="{FF2B5EF4-FFF2-40B4-BE49-F238E27FC236}">
                <a16:creationId xmlns:a16="http://schemas.microsoft.com/office/drawing/2014/main" id="{82C4F8BB-234F-40A3-94BE-882C885F8871}"/>
              </a:ext>
            </a:extLst>
          </p:cNvPr>
          <p:cNvGrpSpPr/>
          <p:nvPr/>
        </p:nvGrpSpPr>
        <p:grpSpPr>
          <a:xfrm>
            <a:off x="98073" y="2061055"/>
            <a:ext cx="11751141" cy="184618"/>
            <a:chOff x="106109" y="2156393"/>
            <a:chExt cx="12000927" cy="184666"/>
          </a:xfrm>
        </p:grpSpPr>
        <p:cxnSp>
          <p:nvCxnSpPr>
            <p:cNvPr id="156" name="Straight Connector 155">
              <a:extLst>
                <a:ext uri="{FF2B5EF4-FFF2-40B4-BE49-F238E27FC236}">
                  <a16:creationId xmlns:a16="http://schemas.microsoft.com/office/drawing/2014/main" id="{90F695FD-E37B-4655-810B-EADC044552A5}"/>
                </a:ext>
              </a:extLst>
            </p:cNvPr>
            <p:cNvCxnSpPr/>
            <p:nvPr/>
          </p:nvCxnSpPr>
          <p:spPr>
            <a:xfrm>
              <a:off x="106109" y="2248726"/>
              <a:ext cx="12000927" cy="16006"/>
            </a:xfrm>
            <a:prstGeom prst="line">
              <a:avLst/>
            </a:prstGeom>
            <a:noFill/>
            <a:ln w="25400" cap="flat">
              <a:solidFill>
                <a:schemeClr val="accent5"/>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57" name="TextBox 156">
              <a:extLst>
                <a:ext uri="{FF2B5EF4-FFF2-40B4-BE49-F238E27FC236}">
                  <a16:creationId xmlns:a16="http://schemas.microsoft.com/office/drawing/2014/main" id="{065AEBE8-2B38-4B90-9234-55B78AF85720}"/>
                </a:ext>
              </a:extLst>
            </p:cNvPr>
            <p:cNvSpPr txBox="1"/>
            <p:nvPr/>
          </p:nvSpPr>
          <p:spPr>
            <a:xfrm>
              <a:off x="5499091" y="2156393"/>
              <a:ext cx="1242219" cy="184666"/>
            </a:xfrm>
            <a:prstGeom prst="rect">
              <a:avLst/>
            </a:prstGeom>
            <a:solidFill>
              <a:srgbClr val="EDEFF2"/>
            </a:solidFill>
          </p:spPr>
          <p:txBody>
            <a:bodyPr wrap="none" lIns="0" tIns="0" rIns="0" bIns="0" rtlCol="0">
              <a:spAutoFit/>
            </a:bodyPr>
            <a:lstStyle/>
            <a:p>
              <a:pPr>
                <a:spcAft>
                  <a:spcPts val="600"/>
                </a:spcAft>
              </a:pPr>
              <a:r>
                <a:rPr lang="en-US" sz="1200" dirty="0">
                  <a:solidFill>
                    <a:schemeClr val="accent5"/>
                  </a:solidFill>
                </a:rPr>
                <a:t>Intrinsic Security</a:t>
              </a:r>
            </a:p>
          </p:txBody>
        </p:sp>
      </p:grpSp>
      <p:sp>
        <p:nvSpPr>
          <p:cNvPr id="159" name="Rectangle: Rounded Corners 158">
            <a:extLst>
              <a:ext uri="{FF2B5EF4-FFF2-40B4-BE49-F238E27FC236}">
                <a16:creationId xmlns:a16="http://schemas.microsoft.com/office/drawing/2014/main" id="{3386266A-87C4-47B8-B9E3-7B8D164B213D}"/>
              </a:ext>
            </a:extLst>
          </p:cNvPr>
          <p:cNvSpPr/>
          <p:nvPr/>
        </p:nvSpPr>
        <p:spPr>
          <a:xfrm>
            <a:off x="3963215" y="1668354"/>
            <a:ext cx="7545772" cy="310815"/>
          </a:xfrm>
          <a:prstGeom prst="roundRect">
            <a:avLst/>
          </a:prstGeom>
          <a:solidFill>
            <a:schemeClr val="tx2"/>
          </a:solidFill>
          <a:ln w="25400" cap="flat">
            <a:solidFill>
              <a:schemeClr val="tx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Services</a:t>
            </a:r>
          </a:p>
        </p:txBody>
      </p:sp>
      <p:grpSp>
        <p:nvGrpSpPr>
          <p:cNvPr id="10250" name="Group 10249">
            <a:extLst>
              <a:ext uri="{FF2B5EF4-FFF2-40B4-BE49-F238E27FC236}">
                <a16:creationId xmlns:a16="http://schemas.microsoft.com/office/drawing/2014/main" id="{C2E25EC6-ED9B-4262-88E8-31B1D85FEAAC}"/>
              </a:ext>
            </a:extLst>
          </p:cNvPr>
          <p:cNvGrpSpPr/>
          <p:nvPr/>
        </p:nvGrpSpPr>
        <p:grpSpPr>
          <a:xfrm>
            <a:off x="90651" y="505569"/>
            <a:ext cx="3812679" cy="1469487"/>
            <a:chOff x="98686" y="600501"/>
            <a:chExt cx="3813672" cy="1469870"/>
          </a:xfrm>
        </p:grpSpPr>
        <p:pic>
          <p:nvPicPr>
            <p:cNvPr id="126" name="Picture 125">
              <a:extLst>
                <a:ext uri="{FF2B5EF4-FFF2-40B4-BE49-F238E27FC236}">
                  <a16:creationId xmlns:a16="http://schemas.microsoft.com/office/drawing/2014/main" id="{B55D345D-5F17-4DB8-B1A0-BB27EBCBC1B3}"/>
                </a:ext>
              </a:extLst>
            </p:cNvPr>
            <p:cNvPicPr>
              <a:picLocks noChangeAspect="1"/>
            </p:cNvPicPr>
            <p:nvPr/>
          </p:nvPicPr>
          <p:blipFill rotWithShape="1">
            <a:blip r:embed="rId27">
              <a:clrChange>
                <a:clrFrom>
                  <a:srgbClr val="FFFFFF"/>
                </a:clrFrom>
                <a:clrTo>
                  <a:srgbClr val="FFFFFF">
                    <a:alpha val="0"/>
                  </a:srgbClr>
                </a:clrTo>
              </a:clrChange>
              <a:duotone>
                <a:schemeClr val="accent1">
                  <a:shade val="45000"/>
                  <a:satMod val="135000"/>
                </a:schemeClr>
                <a:prstClr val="white"/>
              </a:duotone>
            </a:blip>
            <a:srcRect l="9917" t="3918" r="11886" b="38972"/>
            <a:stretch/>
          </p:blipFill>
          <p:spPr>
            <a:xfrm>
              <a:off x="221988" y="637401"/>
              <a:ext cx="943571" cy="690620"/>
            </a:xfrm>
            <a:prstGeom prst="rect">
              <a:avLst/>
            </a:prstGeom>
          </p:spPr>
        </p:pic>
        <p:pic>
          <p:nvPicPr>
            <p:cNvPr id="127" name="Picture 126">
              <a:extLst>
                <a:ext uri="{FF2B5EF4-FFF2-40B4-BE49-F238E27FC236}">
                  <a16:creationId xmlns:a16="http://schemas.microsoft.com/office/drawing/2014/main" id="{2B1305BC-0D10-4B8B-8BCF-B63E48C9DB40}"/>
                </a:ext>
              </a:extLst>
            </p:cNvPr>
            <p:cNvPicPr>
              <a:picLocks noChangeAspect="1"/>
            </p:cNvPicPr>
            <p:nvPr/>
          </p:nvPicPr>
          <p:blipFill rotWithShape="1">
            <a:blip r:embed="rId28">
              <a:clrChange>
                <a:clrFrom>
                  <a:srgbClr val="FFFFFF"/>
                </a:clrFrom>
                <a:clrTo>
                  <a:srgbClr val="FFFFFF">
                    <a:alpha val="0"/>
                  </a:srgbClr>
                </a:clrTo>
              </a:clrChange>
              <a:duotone>
                <a:prstClr val="black"/>
                <a:schemeClr val="accent5">
                  <a:tint val="45000"/>
                  <a:satMod val="400000"/>
                </a:schemeClr>
              </a:duotone>
            </a:blip>
            <a:srcRect l="12283" t="8519" r="12617" b="38551"/>
            <a:stretch/>
          </p:blipFill>
          <p:spPr>
            <a:xfrm>
              <a:off x="1505376" y="637402"/>
              <a:ext cx="906220" cy="640072"/>
            </a:xfrm>
            <a:prstGeom prst="rect">
              <a:avLst/>
            </a:prstGeom>
          </p:spPr>
        </p:pic>
        <p:pic>
          <p:nvPicPr>
            <p:cNvPr id="128" name="Picture 127">
              <a:extLst>
                <a:ext uri="{FF2B5EF4-FFF2-40B4-BE49-F238E27FC236}">
                  <a16:creationId xmlns:a16="http://schemas.microsoft.com/office/drawing/2014/main" id="{AF382795-0D1B-4ECE-8532-D2063269E60D}"/>
                </a:ext>
              </a:extLst>
            </p:cNvPr>
            <p:cNvPicPr>
              <a:picLocks noChangeAspect="1"/>
            </p:cNvPicPr>
            <p:nvPr/>
          </p:nvPicPr>
          <p:blipFill rotWithShape="1">
            <a:blip r:embed="rId29">
              <a:clrChange>
                <a:clrFrom>
                  <a:srgbClr val="FFFFFF"/>
                </a:clrFrom>
                <a:clrTo>
                  <a:srgbClr val="FFFFFF">
                    <a:alpha val="0"/>
                  </a:srgbClr>
                </a:clrTo>
              </a:clrChange>
            </a:blip>
            <a:srcRect l="7972" t="5467" r="11475" b="38551"/>
            <a:stretch/>
          </p:blipFill>
          <p:spPr>
            <a:xfrm>
              <a:off x="2712109" y="600501"/>
              <a:ext cx="974626" cy="676972"/>
            </a:xfrm>
            <a:prstGeom prst="rect">
              <a:avLst/>
            </a:prstGeom>
          </p:spPr>
        </p:pic>
        <p:sp>
          <p:nvSpPr>
            <p:cNvPr id="155" name="Rectangle: Rounded Corners 154">
              <a:extLst>
                <a:ext uri="{FF2B5EF4-FFF2-40B4-BE49-F238E27FC236}">
                  <a16:creationId xmlns:a16="http://schemas.microsoft.com/office/drawing/2014/main" id="{80C12FFB-E024-4A93-A2DB-FF12F9776433}"/>
                </a:ext>
              </a:extLst>
            </p:cNvPr>
            <p:cNvSpPr/>
            <p:nvPr/>
          </p:nvSpPr>
          <p:spPr>
            <a:xfrm>
              <a:off x="98686" y="1759475"/>
              <a:ext cx="3813672" cy="310896"/>
            </a:xfrm>
            <a:prstGeom prst="roundRect">
              <a:avLst/>
            </a:prstGeom>
            <a:solidFill>
              <a:schemeClr val="accent2"/>
            </a:solidFill>
            <a:ln w="25400" cap="flat">
              <a:solidFill>
                <a:schemeClr val="accent2"/>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Digital Workspace</a:t>
              </a:r>
            </a:p>
          </p:txBody>
        </p:sp>
        <p:sp>
          <p:nvSpPr>
            <p:cNvPr id="161" name="TextBox 160">
              <a:extLst>
                <a:ext uri="{FF2B5EF4-FFF2-40B4-BE49-F238E27FC236}">
                  <a16:creationId xmlns:a16="http://schemas.microsoft.com/office/drawing/2014/main" id="{7833FF95-1E96-4293-962D-AE082EF68F65}"/>
                </a:ext>
              </a:extLst>
            </p:cNvPr>
            <p:cNvSpPr txBox="1"/>
            <p:nvPr/>
          </p:nvSpPr>
          <p:spPr>
            <a:xfrm>
              <a:off x="395458" y="1447188"/>
              <a:ext cx="575479" cy="184666"/>
            </a:xfrm>
            <a:prstGeom prst="rect">
              <a:avLst/>
            </a:prstGeom>
          </p:spPr>
          <p:txBody>
            <a:bodyPr wrap="none" lIns="0" tIns="0" rIns="0" bIns="0" rtlCol="0">
              <a:spAutoFit/>
            </a:bodyPr>
            <a:lstStyle/>
            <a:p>
              <a:pPr algn="ctr">
                <a:spcAft>
                  <a:spcPts val="600"/>
                </a:spcAft>
              </a:pPr>
              <a:r>
                <a:rPr lang="en-US" sz="1200" dirty="0"/>
                <a:t>Horizon</a:t>
              </a:r>
            </a:p>
          </p:txBody>
        </p:sp>
        <p:sp>
          <p:nvSpPr>
            <p:cNvPr id="163" name="TextBox 162">
              <a:extLst>
                <a:ext uri="{FF2B5EF4-FFF2-40B4-BE49-F238E27FC236}">
                  <a16:creationId xmlns:a16="http://schemas.microsoft.com/office/drawing/2014/main" id="{1968FA11-52F2-4289-951D-8F8416273BC2}"/>
                </a:ext>
              </a:extLst>
            </p:cNvPr>
            <p:cNvSpPr txBox="1"/>
            <p:nvPr/>
          </p:nvSpPr>
          <p:spPr>
            <a:xfrm>
              <a:off x="1450832" y="1445077"/>
              <a:ext cx="974626" cy="184666"/>
            </a:xfrm>
            <a:prstGeom prst="rect">
              <a:avLst/>
            </a:prstGeom>
          </p:spPr>
          <p:txBody>
            <a:bodyPr wrap="none" lIns="0" tIns="0" rIns="0" bIns="0" rtlCol="0">
              <a:spAutoFit/>
            </a:bodyPr>
            <a:lstStyle/>
            <a:p>
              <a:pPr algn="ctr">
                <a:spcAft>
                  <a:spcPts val="600"/>
                </a:spcAft>
              </a:pPr>
              <a:r>
                <a:rPr lang="en-US" sz="1200" dirty="0"/>
                <a:t>Carbon Black</a:t>
              </a:r>
            </a:p>
          </p:txBody>
        </p:sp>
        <p:sp>
          <p:nvSpPr>
            <p:cNvPr id="165" name="TextBox 164">
              <a:extLst>
                <a:ext uri="{FF2B5EF4-FFF2-40B4-BE49-F238E27FC236}">
                  <a16:creationId xmlns:a16="http://schemas.microsoft.com/office/drawing/2014/main" id="{5A49254E-1471-4603-9BBD-75D00929429A}"/>
                </a:ext>
              </a:extLst>
            </p:cNvPr>
            <p:cNvSpPr txBox="1"/>
            <p:nvPr/>
          </p:nvSpPr>
          <p:spPr>
            <a:xfrm>
              <a:off x="2601501" y="1432245"/>
              <a:ext cx="1195841" cy="184666"/>
            </a:xfrm>
            <a:prstGeom prst="rect">
              <a:avLst/>
            </a:prstGeom>
          </p:spPr>
          <p:txBody>
            <a:bodyPr wrap="none" lIns="0" tIns="0" rIns="0" bIns="0" rtlCol="0">
              <a:spAutoFit/>
            </a:bodyPr>
            <a:lstStyle/>
            <a:p>
              <a:pPr algn="ctr">
                <a:spcAft>
                  <a:spcPts val="600"/>
                </a:spcAft>
              </a:pPr>
              <a:r>
                <a:rPr lang="en-US" sz="1200" dirty="0"/>
                <a:t>Workspace One</a:t>
              </a:r>
            </a:p>
          </p:txBody>
        </p:sp>
      </p:grpSp>
      <p:grpSp>
        <p:nvGrpSpPr>
          <p:cNvPr id="10251" name="Group 10250">
            <a:extLst>
              <a:ext uri="{FF2B5EF4-FFF2-40B4-BE49-F238E27FC236}">
                <a16:creationId xmlns:a16="http://schemas.microsoft.com/office/drawing/2014/main" id="{1A23DDFB-7278-404E-A1A3-1411C93AD117}"/>
              </a:ext>
            </a:extLst>
          </p:cNvPr>
          <p:cNvGrpSpPr/>
          <p:nvPr/>
        </p:nvGrpSpPr>
        <p:grpSpPr>
          <a:xfrm>
            <a:off x="4011397" y="503116"/>
            <a:ext cx="1063277" cy="1087251"/>
            <a:chOff x="4020453" y="598048"/>
            <a:chExt cx="1063554" cy="1087534"/>
          </a:xfrm>
        </p:grpSpPr>
        <p:pic>
          <p:nvPicPr>
            <p:cNvPr id="129" name="Picture 128">
              <a:extLst>
                <a:ext uri="{FF2B5EF4-FFF2-40B4-BE49-F238E27FC236}">
                  <a16:creationId xmlns:a16="http://schemas.microsoft.com/office/drawing/2014/main" id="{5FE889FB-238C-4456-A28B-217F66393B0B}"/>
                </a:ext>
              </a:extLst>
            </p:cNvPr>
            <p:cNvPicPr>
              <a:picLocks noChangeAspect="1"/>
            </p:cNvPicPr>
            <p:nvPr/>
          </p:nvPicPr>
          <p:blipFill rotWithShape="1">
            <a:blip r:embed="rId30">
              <a:clrChange>
                <a:clrFrom>
                  <a:srgbClr val="FFFFFF"/>
                </a:clrFrom>
                <a:clrTo>
                  <a:srgbClr val="FFFFFF">
                    <a:alpha val="0"/>
                  </a:srgbClr>
                </a:clrTo>
              </a:clrChange>
            </a:blip>
            <a:srcRect l="4332" t="4792" r="7529" b="37944"/>
            <a:stretch/>
          </p:blipFill>
          <p:spPr>
            <a:xfrm>
              <a:off x="4020453" y="598048"/>
              <a:ext cx="1063554" cy="690620"/>
            </a:xfrm>
            <a:prstGeom prst="rect">
              <a:avLst/>
            </a:prstGeom>
          </p:spPr>
        </p:pic>
        <p:sp>
          <p:nvSpPr>
            <p:cNvPr id="167" name="TextBox 166">
              <a:extLst>
                <a:ext uri="{FF2B5EF4-FFF2-40B4-BE49-F238E27FC236}">
                  <a16:creationId xmlns:a16="http://schemas.microsoft.com/office/drawing/2014/main" id="{9AEEF9AA-BC52-44B3-8736-0E6C0DD9E2E5}"/>
                </a:ext>
              </a:extLst>
            </p:cNvPr>
            <p:cNvSpPr txBox="1"/>
            <p:nvPr/>
          </p:nvSpPr>
          <p:spPr>
            <a:xfrm>
              <a:off x="4180865" y="1316250"/>
              <a:ext cx="751809" cy="369332"/>
            </a:xfrm>
            <a:prstGeom prst="rect">
              <a:avLst/>
            </a:prstGeom>
          </p:spPr>
          <p:txBody>
            <a:bodyPr wrap="none" lIns="0" tIns="0" rIns="0" bIns="0" rtlCol="0">
              <a:spAutoFit/>
            </a:bodyPr>
            <a:lstStyle/>
            <a:p>
              <a:pPr algn="ctr">
                <a:spcAft>
                  <a:spcPts val="600"/>
                </a:spcAft>
              </a:pPr>
              <a:r>
                <a:rPr lang="en-US" sz="1200" dirty="0"/>
                <a:t>Validated </a:t>
              </a:r>
              <a:br>
                <a:rPr lang="en-US" sz="1200" dirty="0"/>
              </a:br>
              <a:r>
                <a:rPr lang="en-US" sz="1200" dirty="0"/>
                <a:t>Designs</a:t>
              </a:r>
            </a:p>
          </p:txBody>
        </p:sp>
      </p:grpSp>
      <p:grpSp>
        <p:nvGrpSpPr>
          <p:cNvPr id="10252" name="Group 10251">
            <a:extLst>
              <a:ext uri="{FF2B5EF4-FFF2-40B4-BE49-F238E27FC236}">
                <a16:creationId xmlns:a16="http://schemas.microsoft.com/office/drawing/2014/main" id="{0DBCB414-AC0D-4FF5-A9F7-26E7044C0E28}"/>
              </a:ext>
            </a:extLst>
          </p:cNvPr>
          <p:cNvGrpSpPr/>
          <p:nvPr/>
        </p:nvGrpSpPr>
        <p:grpSpPr>
          <a:xfrm>
            <a:off x="5105071" y="545597"/>
            <a:ext cx="840397" cy="1044771"/>
            <a:chOff x="5168800" y="640539"/>
            <a:chExt cx="840616" cy="1045043"/>
          </a:xfrm>
        </p:grpSpPr>
        <p:pic>
          <p:nvPicPr>
            <p:cNvPr id="130" name="Picture 129">
              <a:extLst>
                <a:ext uri="{FF2B5EF4-FFF2-40B4-BE49-F238E27FC236}">
                  <a16:creationId xmlns:a16="http://schemas.microsoft.com/office/drawing/2014/main" id="{ED9AFD0B-F5CF-4F6D-99F0-31C97C5ACF58}"/>
                </a:ext>
              </a:extLst>
            </p:cNvPr>
            <p:cNvPicPr>
              <a:picLocks noChangeAspect="1"/>
            </p:cNvPicPr>
            <p:nvPr/>
          </p:nvPicPr>
          <p:blipFill rotWithShape="1">
            <a:blip r:embed="rId31">
              <a:clrChange>
                <a:clrFrom>
                  <a:srgbClr val="FFFFFF"/>
                </a:clrFrom>
                <a:clrTo>
                  <a:srgbClr val="FFFFFF">
                    <a:alpha val="0"/>
                  </a:srgbClr>
                </a:clrTo>
              </a:clrChange>
            </a:blip>
            <a:srcRect l="14529" t="5021" r="15431" b="37715"/>
            <a:stretch/>
          </p:blipFill>
          <p:spPr>
            <a:xfrm>
              <a:off x="5168800" y="640539"/>
              <a:ext cx="840616" cy="690620"/>
            </a:xfrm>
            <a:prstGeom prst="rect">
              <a:avLst/>
            </a:prstGeom>
          </p:spPr>
        </p:pic>
        <p:sp>
          <p:nvSpPr>
            <p:cNvPr id="169" name="TextBox 168">
              <a:extLst>
                <a:ext uri="{FF2B5EF4-FFF2-40B4-BE49-F238E27FC236}">
                  <a16:creationId xmlns:a16="http://schemas.microsoft.com/office/drawing/2014/main" id="{9D6669A0-452B-4346-9C5B-6968EA8DF262}"/>
                </a:ext>
              </a:extLst>
            </p:cNvPr>
            <p:cNvSpPr txBox="1"/>
            <p:nvPr/>
          </p:nvSpPr>
          <p:spPr>
            <a:xfrm>
              <a:off x="5199598" y="1316250"/>
              <a:ext cx="777457" cy="369332"/>
            </a:xfrm>
            <a:prstGeom prst="rect">
              <a:avLst/>
            </a:prstGeom>
          </p:spPr>
          <p:txBody>
            <a:bodyPr wrap="none" lIns="0" tIns="0" rIns="0" bIns="0" rtlCol="0">
              <a:spAutoFit/>
            </a:bodyPr>
            <a:lstStyle/>
            <a:p>
              <a:pPr algn="ctr">
                <a:spcAft>
                  <a:spcPts val="600"/>
                </a:spcAft>
              </a:pPr>
              <a:r>
                <a:rPr lang="en-US" sz="1200" dirty="0"/>
                <a:t>Education </a:t>
              </a:r>
              <a:br>
                <a:rPr lang="en-US" sz="1200" dirty="0"/>
              </a:br>
              <a:r>
                <a:rPr lang="en-US" sz="1200" dirty="0"/>
                <a:t>Services</a:t>
              </a:r>
            </a:p>
          </p:txBody>
        </p:sp>
      </p:grpSp>
      <p:grpSp>
        <p:nvGrpSpPr>
          <p:cNvPr id="10253" name="Group 10252">
            <a:extLst>
              <a:ext uri="{FF2B5EF4-FFF2-40B4-BE49-F238E27FC236}">
                <a16:creationId xmlns:a16="http://schemas.microsoft.com/office/drawing/2014/main" id="{9A88F033-AF47-49F4-9EAF-460DF0781446}"/>
              </a:ext>
            </a:extLst>
          </p:cNvPr>
          <p:cNvGrpSpPr/>
          <p:nvPr/>
        </p:nvGrpSpPr>
        <p:grpSpPr>
          <a:xfrm>
            <a:off x="5967852" y="535147"/>
            <a:ext cx="967962" cy="1027645"/>
            <a:chOff x="6145613" y="630087"/>
            <a:chExt cx="968214" cy="1027913"/>
          </a:xfrm>
        </p:grpSpPr>
        <p:pic>
          <p:nvPicPr>
            <p:cNvPr id="131" name="Picture 130">
              <a:extLst>
                <a:ext uri="{FF2B5EF4-FFF2-40B4-BE49-F238E27FC236}">
                  <a16:creationId xmlns:a16="http://schemas.microsoft.com/office/drawing/2014/main" id="{2CBAC862-236E-47AE-A794-68BDCF958C97}"/>
                </a:ext>
              </a:extLst>
            </p:cNvPr>
            <p:cNvPicPr>
              <a:picLocks noChangeAspect="1"/>
            </p:cNvPicPr>
            <p:nvPr/>
          </p:nvPicPr>
          <p:blipFill rotWithShape="1">
            <a:blip r:embed="rId32">
              <a:clrChange>
                <a:clrFrom>
                  <a:srgbClr val="FFFFFF"/>
                </a:clrFrom>
                <a:clrTo>
                  <a:srgbClr val="FFFFFF">
                    <a:alpha val="0"/>
                  </a:srgbClr>
                </a:clrTo>
              </a:clrChange>
            </a:blip>
            <a:srcRect l="14104" t="4760" r="16419" b="37976"/>
            <a:stretch/>
          </p:blipFill>
          <p:spPr>
            <a:xfrm>
              <a:off x="6209412" y="630087"/>
              <a:ext cx="840616" cy="690620"/>
            </a:xfrm>
            <a:prstGeom prst="rect">
              <a:avLst/>
            </a:prstGeom>
          </p:spPr>
        </p:pic>
        <p:sp>
          <p:nvSpPr>
            <p:cNvPr id="171" name="TextBox 170">
              <a:extLst>
                <a:ext uri="{FF2B5EF4-FFF2-40B4-BE49-F238E27FC236}">
                  <a16:creationId xmlns:a16="http://schemas.microsoft.com/office/drawing/2014/main" id="{0B9A9DFA-252B-40BB-A40C-61670086D362}"/>
                </a:ext>
              </a:extLst>
            </p:cNvPr>
            <p:cNvSpPr txBox="1"/>
            <p:nvPr/>
          </p:nvSpPr>
          <p:spPr>
            <a:xfrm>
              <a:off x="6145613" y="1288668"/>
              <a:ext cx="968214" cy="369332"/>
            </a:xfrm>
            <a:prstGeom prst="rect">
              <a:avLst/>
            </a:prstGeom>
          </p:spPr>
          <p:txBody>
            <a:bodyPr wrap="none" lIns="0" tIns="0" rIns="0" bIns="0" rtlCol="0">
              <a:spAutoFit/>
            </a:bodyPr>
            <a:lstStyle/>
            <a:p>
              <a:pPr algn="ctr">
                <a:spcAft>
                  <a:spcPts val="600"/>
                </a:spcAft>
              </a:pPr>
              <a:r>
                <a:rPr lang="en-US" sz="1200" dirty="0"/>
                <a:t>VMware</a:t>
              </a:r>
              <a:br>
                <a:rPr lang="en-US" sz="1200" dirty="0"/>
              </a:br>
              <a:r>
                <a:rPr lang="en-US" sz="1200" dirty="0"/>
                <a:t>Certifications</a:t>
              </a:r>
            </a:p>
          </p:txBody>
        </p:sp>
      </p:grpSp>
      <p:grpSp>
        <p:nvGrpSpPr>
          <p:cNvPr id="10256" name="Group 10255">
            <a:extLst>
              <a:ext uri="{FF2B5EF4-FFF2-40B4-BE49-F238E27FC236}">
                <a16:creationId xmlns:a16="http://schemas.microsoft.com/office/drawing/2014/main" id="{E7222676-A3CF-4C0A-993D-B94BDACA7472}"/>
              </a:ext>
            </a:extLst>
          </p:cNvPr>
          <p:cNvGrpSpPr/>
          <p:nvPr/>
        </p:nvGrpSpPr>
        <p:grpSpPr>
          <a:xfrm>
            <a:off x="9453940" y="453390"/>
            <a:ext cx="822746" cy="1110638"/>
            <a:chOff x="10101070" y="548309"/>
            <a:chExt cx="822960" cy="1110927"/>
          </a:xfrm>
        </p:grpSpPr>
        <p:sp>
          <p:nvSpPr>
            <p:cNvPr id="179" name="TextBox 178">
              <a:extLst>
                <a:ext uri="{FF2B5EF4-FFF2-40B4-BE49-F238E27FC236}">
                  <a16:creationId xmlns:a16="http://schemas.microsoft.com/office/drawing/2014/main" id="{6DD7FCD3-6077-4654-AF4C-5E4D98178AC5}"/>
                </a:ext>
              </a:extLst>
            </p:cNvPr>
            <p:cNvSpPr txBox="1"/>
            <p:nvPr/>
          </p:nvSpPr>
          <p:spPr>
            <a:xfrm>
              <a:off x="10207223" y="1289904"/>
              <a:ext cx="607539" cy="369332"/>
            </a:xfrm>
            <a:prstGeom prst="rect">
              <a:avLst/>
            </a:prstGeom>
          </p:spPr>
          <p:txBody>
            <a:bodyPr wrap="none" lIns="0" tIns="0" rIns="0" bIns="0" rtlCol="0">
              <a:spAutoFit/>
            </a:bodyPr>
            <a:lstStyle/>
            <a:p>
              <a:pPr algn="ctr">
                <a:spcAft>
                  <a:spcPts val="600"/>
                </a:spcAft>
              </a:pPr>
              <a:r>
                <a:rPr lang="en-US" sz="1200" dirty="0"/>
                <a:t>PSO</a:t>
              </a:r>
              <a:br>
                <a:rPr lang="en-US" sz="1200" dirty="0"/>
              </a:br>
              <a:r>
                <a:rPr lang="en-US" sz="1200" dirty="0"/>
                <a:t>Delivery</a:t>
              </a:r>
            </a:p>
          </p:txBody>
        </p:sp>
        <p:pic>
          <p:nvPicPr>
            <p:cNvPr id="184" name="Graphic 183" descr="Female Profile">
              <a:extLst>
                <a:ext uri="{FF2B5EF4-FFF2-40B4-BE49-F238E27FC236}">
                  <a16:creationId xmlns:a16="http://schemas.microsoft.com/office/drawing/2014/main" id="{322D0DED-29AF-4C13-B792-39687C7E3F6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101070" y="548309"/>
              <a:ext cx="822960" cy="822960"/>
            </a:xfrm>
            <a:prstGeom prst="rect">
              <a:avLst/>
            </a:prstGeom>
          </p:spPr>
        </p:pic>
      </p:grpSp>
      <p:grpSp>
        <p:nvGrpSpPr>
          <p:cNvPr id="10254" name="Group 10253">
            <a:extLst>
              <a:ext uri="{FF2B5EF4-FFF2-40B4-BE49-F238E27FC236}">
                <a16:creationId xmlns:a16="http://schemas.microsoft.com/office/drawing/2014/main" id="{6FA98DAA-6BD0-4D71-9BFB-A60D6860F516}"/>
              </a:ext>
            </a:extLst>
          </p:cNvPr>
          <p:cNvGrpSpPr/>
          <p:nvPr/>
        </p:nvGrpSpPr>
        <p:grpSpPr>
          <a:xfrm>
            <a:off x="6958198" y="454832"/>
            <a:ext cx="822746" cy="1109196"/>
            <a:chOff x="7287688" y="549751"/>
            <a:chExt cx="822960" cy="1109485"/>
          </a:xfrm>
        </p:grpSpPr>
        <p:sp>
          <p:nvSpPr>
            <p:cNvPr id="173" name="TextBox 172">
              <a:extLst>
                <a:ext uri="{FF2B5EF4-FFF2-40B4-BE49-F238E27FC236}">
                  <a16:creationId xmlns:a16="http://schemas.microsoft.com/office/drawing/2014/main" id="{C95CC06C-F8C4-4EF2-A8AD-12BF532DD891}"/>
                </a:ext>
              </a:extLst>
            </p:cNvPr>
            <p:cNvSpPr txBox="1"/>
            <p:nvPr/>
          </p:nvSpPr>
          <p:spPr>
            <a:xfrm>
              <a:off x="7373567" y="1289904"/>
              <a:ext cx="705321" cy="369332"/>
            </a:xfrm>
            <a:prstGeom prst="rect">
              <a:avLst/>
            </a:prstGeom>
          </p:spPr>
          <p:txBody>
            <a:bodyPr wrap="none" lIns="0" tIns="0" rIns="0" bIns="0" rtlCol="0">
              <a:spAutoFit/>
            </a:bodyPr>
            <a:lstStyle/>
            <a:p>
              <a:pPr algn="ctr">
                <a:spcAft>
                  <a:spcPts val="600"/>
                </a:spcAft>
              </a:pPr>
              <a:r>
                <a:rPr lang="en-US" sz="1200" dirty="0"/>
                <a:t>Advisory </a:t>
              </a:r>
              <a:br>
                <a:rPr lang="en-US" sz="1200" dirty="0"/>
              </a:br>
              <a:r>
                <a:rPr lang="en-US" sz="1200" dirty="0"/>
                <a:t>Services</a:t>
              </a:r>
            </a:p>
          </p:txBody>
        </p:sp>
        <p:pic>
          <p:nvPicPr>
            <p:cNvPr id="186" name="Graphic 185" descr="Male profile">
              <a:extLst>
                <a:ext uri="{FF2B5EF4-FFF2-40B4-BE49-F238E27FC236}">
                  <a16:creationId xmlns:a16="http://schemas.microsoft.com/office/drawing/2014/main" id="{1650D09E-AB1E-4CDC-BE2B-2A4179938E74}"/>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287688" y="549751"/>
              <a:ext cx="822960" cy="822960"/>
            </a:xfrm>
            <a:prstGeom prst="rect">
              <a:avLst/>
            </a:prstGeom>
          </p:spPr>
        </p:pic>
      </p:grpSp>
      <p:grpSp>
        <p:nvGrpSpPr>
          <p:cNvPr id="10255" name="Group 10254">
            <a:extLst>
              <a:ext uri="{FF2B5EF4-FFF2-40B4-BE49-F238E27FC236}">
                <a16:creationId xmlns:a16="http://schemas.microsoft.com/office/drawing/2014/main" id="{8D0475ED-4522-44CF-8910-43DD5F7E697E}"/>
              </a:ext>
            </a:extLst>
          </p:cNvPr>
          <p:cNvGrpSpPr/>
          <p:nvPr/>
        </p:nvGrpSpPr>
        <p:grpSpPr>
          <a:xfrm>
            <a:off x="7803329" y="450393"/>
            <a:ext cx="1628227" cy="1100864"/>
            <a:chOff x="8385562" y="545654"/>
            <a:chExt cx="1628651" cy="1101151"/>
          </a:xfrm>
        </p:grpSpPr>
        <p:sp>
          <p:nvSpPr>
            <p:cNvPr id="177" name="TextBox 176">
              <a:extLst>
                <a:ext uri="{FF2B5EF4-FFF2-40B4-BE49-F238E27FC236}">
                  <a16:creationId xmlns:a16="http://schemas.microsoft.com/office/drawing/2014/main" id="{34D76ABC-FD3B-435A-AA97-1A56F525503E}"/>
                </a:ext>
              </a:extLst>
            </p:cNvPr>
            <p:cNvSpPr txBox="1"/>
            <p:nvPr/>
          </p:nvSpPr>
          <p:spPr>
            <a:xfrm>
              <a:off x="8385562" y="1277473"/>
              <a:ext cx="1628651" cy="369332"/>
            </a:xfrm>
            <a:prstGeom prst="rect">
              <a:avLst/>
            </a:prstGeom>
          </p:spPr>
          <p:txBody>
            <a:bodyPr wrap="none" lIns="0" tIns="0" rIns="0" bIns="0" rtlCol="0">
              <a:spAutoFit/>
            </a:bodyPr>
            <a:lstStyle/>
            <a:p>
              <a:pPr algn="ctr">
                <a:spcAft>
                  <a:spcPts val="600"/>
                </a:spcAft>
              </a:pPr>
              <a:r>
                <a:rPr lang="en-US" sz="1200" dirty="0"/>
                <a:t>Customer Experience </a:t>
              </a:r>
              <a:br>
                <a:rPr lang="en-US" sz="1200" dirty="0"/>
              </a:br>
              <a:r>
                <a:rPr lang="en-US" sz="1200" dirty="0"/>
                <a:t>&amp; Success</a:t>
              </a:r>
            </a:p>
          </p:txBody>
        </p:sp>
        <p:pic>
          <p:nvPicPr>
            <p:cNvPr id="188" name="Graphic 187" descr="Group success">
              <a:extLst>
                <a:ext uri="{FF2B5EF4-FFF2-40B4-BE49-F238E27FC236}">
                  <a16:creationId xmlns:a16="http://schemas.microsoft.com/office/drawing/2014/main" id="{9B09F84F-735E-46D7-A4B6-107D81573DED}"/>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837095" y="545654"/>
              <a:ext cx="822960" cy="822960"/>
            </a:xfrm>
            <a:prstGeom prst="rect">
              <a:avLst/>
            </a:prstGeom>
          </p:spPr>
        </p:pic>
      </p:grpSp>
      <p:grpSp>
        <p:nvGrpSpPr>
          <p:cNvPr id="10257" name="Group 10256">
            <a:extLst>
              <a:ext uri="{FF2B5EF4-FFF2-40B4-BE49-F238E27FC236}">
                <a16:creationId xmlns:a16="http://schemas.microsoft.com/office/drawing/2014/main" id="{024CE5CA-C35C-4B7F-A6FD-D873F49B1E1D}"/>
              </a:ext>
            </a:extLst>
          </p:cNvPr>
          <p:cNvGrpSpPr/>
          <p:nvPr/>
        </p:nvGrpSpPr>
        <p:grpSpPr>
          <a:xfrm>
            <a:off x="10307083" y="376516"/>
            <a:ext cx="1183915" cy="1173649"/>
            <a:chOff x="11015788" y="471414"/>
            <a:chExt cx="1184223" cy="1173955"/>
          </a:xfrm>
        </p:grpSpPr>
        <p:sp>
          <p:nvSpPr>
            <p:cNvPr id="181" name="TextBox 180">
              <a:extLst>
                <a:ext uri="{FF2B5EF4-FFF2-40B4-BE49-F238E27FC236}">
                  <a16:creationId xmlns:a16="http://schemas.microsoft.com/office/drawing/2014/main" id="{32B3C19A-6C66-4AAE-AD12-575307ADCE25}"/>
                </a:ext>
              </a:extLst>
            </p:cNvPr>
            <p:cNvSpPr txBox="1"/>
            <p:nvPr/>
          </p:nvSpPr>
          <p:spPr>
            <a:xfrm>
              <a:off x="11015788" y="1276037"/>
              <a:ext cx="1184223" cy="369332"/>
            </a:xfrm>
            <a:prstGeom prst="rect">
              <a:avLst/>
            </a:prstGeom>
          </p:spPr>
          <p:txBody>
            <a:bodyPr wrap="square" lIns="0" tIns="0" rIns="0" bIns="0" rtlCol="0">
              <a:spAutoFit/>
            </a:bodyPr>
            <a:lstStyle/>
            <a:p>
              <a:pPr algn="ctr">
                <a:spcAft>
                  <a:spcPts val="600"/>
                </a:spcAft>
              </a:pPr>
              <a:r>
                <a:rPr lang="en-US" sz="1200" dirty="0"/>
                <a:t>Global Support </a:t>
              </a:r>
              <a:br>
                <a:rPr lang="en-US" sz="1200" dirty="0"/>
              </a:br>
              <a:r>
                <a:rPr lang="en-US" sz="1200" dirty="0"/>
                <a:t>Services</a:t>
              </a:r>
            </a:p>
          </p:txBody>
        </p:sp>
        <p:pic>
          <p:nvPicPr>
            <p:cNvPr id="190" name="Graphic 189" descr="Group of women">
              <a:extLst>
                <a:ext uri="{FF2B5EF4-FFF2-40B4-BE49-F238E27FC236}">
                  <a16:creationId xmlns:a16="http://schemas.microsoft.com/office/drawing/2014/main" id="{59C3F027-CB68-48D3-8CA8-6AD617E16355}"/>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1163135" y="471414"/>
              <a:ext cx="822960" cy="822960"/>
            </a:xfrm>
            <a:prstGeom prst="rect">
              <a:avLst/>
            </a:prstGeom>
          </p:spPr>
        </p:pic>
      </p:grpSp>
      <p:grpSp>
        <p:nvGrpSpPr>
          <p:cNvPr id="17" name="Group 16">
            <a:extLst>
              <a:ext uri="{FF2B5EF4-FFF2-40B4-BE49-F238E27FC236}">
                <a16:creationId xmlns:a16="http://schemas.microsoft.com/office/drawing/2014/main" id="{1EE19EC1-F680-408C-8F37-E7BBDD759BFC}"/>
              </a:ext>
            </a:extLst>
          </p:cNvPr>
          <p:cNvGrpSpPr/>
          <p:nvPr/>
        </p:nvGrpSpPr>
        <p:grpSpPr>
          <a:xfrm>
            <a:off x="5590843" y="5185550"/>
            <a:ext cx="1444603" cy="1070920"/>
            <a:chOff x="5473638" y="5186007"/>
            <a:chExt cx="1444979" cy="1071199"/>
          </a:xfrm>
        </p:grpSpPr>
        <p:grpSp>
          <p:nvGrpSpPr>
            <p:cNvPr id="16" name="Group 15">
              <a:extLst>
                <a:ext uri="{FF2B5EF4-FFF2-40B4-BE49-F238E27FC236}">
                  <a16:creationId xmlns:a16="http://schemas.microsoft.com/office/drawing/2014/main" id="{B9E675B1-9863-46D8-8C3F-78730F0FA978}"/>
                </a:ext>
              </a:extLst>
            </p:cNvPr>
            <p:cNvGrpSpPr/>
            <p:nvPr/>
          </p:nvGrpSpPr>
          <p:grpSpPr>
            <a:xfrm>
              <a:off x="5473638" y="5186007"/>
              <a:ext cx="1444979" cy="914400"/>
              <a:chOff x="5473638" y="5332587"/>
              <a:chExt cx="1444979" cy="914400"/>
            </a:xfrm>
          </p:grpSpPr>
          <p:pic>
            <p:nvPicPr>
              <p:cNvPr id="5" name="Picture 4">
                <a:extLst>
                  <a:ext uri="{FF2B5EF4-FFF2-40B4-BE49-F238E27FC236}">
                    <a16:creationId xmlns:a16="http://schemas.microsoft.com/office/drawing/2014/main" id="{8445903E-8653-4D4C-8BBC-93F3E472B2A3}"/>
                  </a:ext>
                </a:extLst>
              </p:cNvPr>
              <p:cNvPicPr>
                <a:picLocks noChangeAspect="1"/>
              </p:cNvPicPr>
              <p:nvPr/>
            </p:nvPicPr>
            <p:blipFill rotWithShape="1">
              <a:blip r:embed="rId11">
                <a:clrChange>
                  <a:clrFrom>
                    <a:srgbClr val="FFFFFF"/>
                  </a:clrFrom>
                  <a:clrTo>
                    <a:srgbClr val="FFFFFF">
                      <a:alpha val="0"/>
                    </a:srgbClr>
                  </a:clrTo>
                </a:clrChange>
              </a:blip>
              <a:srcRect l="12409" t="4384" r="15319" b="40010"/>
              <a:stretch/>
            </p:blipFill>
            <p:spPr>
              <a:xfrm>
                <a:off x="5473638" y="5601395"/>
                <a:ext cx="543486" cy="427128"/>
              </a:xfrm>
              <a:prstGeom prst="rect">
                <a:avLst/>
              </a:prstGeom>
            </p:spPr>
          </p:pic>
          <p:pic>
            <p:nvPicPr>
              <p:cNvPr id="14" name="Graphic 13" descr="Cloud">
                <a:extLst>
                  <a:ext uri="{FF2B5EF4-FFF2-40B4-BE49-F238E27FC236}">
                    <a16:creationId xmlns:a16="http://schemas.microsoft.com/office/drawing/2014/main" id="{6EB4A938-AC3C-4F3D-9467-9D26A96FEAA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004217" y="5332587"/>
                <a:ext cx="914400" cy="914400"/>
              </a:xfrm>
              <a:prstGeom prst="rect">
                <a:avLst/>
              </a:prstGeom>
            </p:spPr>
          </p:pic>
          <p:sp>
            <p:nvSpPr>
              <p:cNvPr id="3" name="Arrow: Left-Right 2">
                <a:extLst>
                  <a:ext uri="{FF2B5EF4-FFF2-40B4-BE49-F238E27FC236}">
                    <a16:creationId xmlns:a16="http://schemas.microsoft.com/office/drawing/2014/main" id="{8C4A2F6E-0505-4EE1-BF21-CE685F4A0DAA}"/>
                  </a:ext>
                </a:extLst>
              </p:cNvPr>
              <p:cNvSpPr/>
              <p:nvPr/>
            </p:nvSpPr>
            <p:spPr>
              <a:xfrm>
                <a:off x="5661691" y="5506294"/>
                <a:ext cx="916566" cy="413348"/>
              </a:xfrm>
              <a:prstGeom prst="leftRightArrow">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sp>
          <p:nvSpPr>
            <p:cNvPr id="15" name="TextBox 14">
              <a:extLst>
                <a:ext uri="{FF2B5EF4-FFF2-40B4-BE49-F238E27FC236}">
                  <a16:creationId xmlns:a16="http://schemas.microsoft.com/office/drawing/2014/main" id="{AC37C909-CB0C-4DB2-88B3-24F1855030F2}"/>
                </a:ext>
              </a:extLst>
            </p:cNvPr>
            <p:cNvSpPr txBox="1"/>
            <p:nvPr/>
          </p:nvSpPr>
          <p:spPr>
            <a:xfrm>
              <a:off x="5981312" y="6072540"/>
              <a:ext cx="330219" cy="184666"/>
            </a:xfrm>
            <a:prstGeom prst="rect">
              <a:avLst/>
            </a:prstGeom>
          </p:spPr>
          <p:txBody>
            <a:bodyPr wrap="none" lIns="0" tIns="0" rIns="0" bIns="0" rtlCol="0">
              <a:spAutoFit/>
            </a:bodyPr>
            <a:lstStyle/>
            <a:p>
              <a:pPr>
                <a:spcAft>
                  <a:spcPts val="600"/>
                </a:spcAft>
              </a:pPr>
              <a:r>
                <a:rPr lang="en-US" sz="1200" dirty="0"/>
                <a:t>HCX</a:t>
              </a:r>
            </a:p>
          </p:txBody>
        </p:sp>
      </p:grpSp>
      <p:grpSp>
        <p:nvGrpSpPr>
          <p:cNvPr id="138" name="Group 137">
            <a:extLst>
              <a:ext uri="{FF2B5EF4-FFF2-40B4-BE49-F238E27FC236}">
                <a16:creationId xmlns:a16="http://schemas.microsoft.com/office/drawing/2014/main" id="{187A175E-AF53-4775-9596-BDB53FD371BD}"/>
              </a:ext>
            </a:extLst>
          </p:cNvPr>
          <p:cNvGrpSpPr/>
          <p:nvPr/>
        </p:nvGrpSpPr>
        <p:grpSpPr>
          <a:xfrm rot="16200000">
            <a:off x="8632457" y="3233594"/>
            <a:ext cx="6477730" cy="305416"/>
            <a:chOff x="98686" y="4005820"/>
            <a:chExt cx="12000927" cy="94893"/>
          </a:xfrm>
        </p:grpSpPr>
        <p:cxnSp>
          <p:nvCxnSpPr>
            <p:cNvPr id="140" name="Straight Connector 139">
              <a:extLst>
                <a:ext uri="{FF2B5EF4-FFF2-40B4-BE49-F238E27FC236}">
                  <a16:creationId xmlns:a16="http://schemas.microsoft.com/office/drawing/2014/main" id="{95D3DB00-32C8-4300-BCFF-3009DDD8E12C}"/>
                </a:ext>
              </a:extLst>
            </p:cNvPr>
            <p:cNvCxnSpPr/>
            <p:nvPr/>
          </p:nvCxnSpPr>
          <p:spPr>
            <a:xfrm>
              <a:off x="98686" y="4084707"/>
              <a:ext cx="12000927" cy="16006"/>
            </a:xfrm>
            <a:prstGeom prst="line">
              <a:avLst/>
            </a:prstGeom>
            <a:noFill/>
            <a:ln w="25400" cap="flat">
              <a:solidFill>
                <a:schemeClr val="accent5"/>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42" name="TextBox 141">
              <a:extLst>
                <a:ext uri="{FF2B5EF4-FFF2-40B4-BE49-F238E27FC236}">
                  <a16:creationId xmlns:a16="http://schemas.microsoft.com/office/drawing/2014/main" id="{4804C35C-B707-4301-AC87-959CCEF042F6}"/>
                </a:ext>
              </a:extLst>
            </p:cNvPr>
            <p:cNvSpPr txBox="1"/>
            <p:nvPr/>
          </p:nvSpPr>
          <p:spPr>
            <a:xfrm>
              <a:off x="5491669" y="4005820"/>
              <a:ext cx="2259130" cy="57361"/>
            </a:xfrm>
            <a:prstGeom prst="rect">
              <a:avLst/>
            </a:prstGeom>
            <a:solidFill>
              <a:srgbClr val="EDEFF2"/>
            </a:solidFill>
          </p:spPr>
          <p:txBody>
            <a:bodyPr wrap="square" lIns="0" tIns="0" rIns="0" bIns="0" rtlCol="0">
              <a:spAutoFit/>
            </a:bodyPr>
            <a:lstStyle/>
            <a:p>
              <a:pPr>
                <a:spcAft>
                  <a:spcPts val="600"/>
                </a:spcAft>
              </a:pPr>
              <a:r>
                <a:rPr lang="en-US" sz="1200" dirty="0">
                  <a:solidFill>
                    <a:schemeClr val="accent5"/>
                  </a:solidFill>
                </a:rPr>
                <a:t>Intrinsic Security</a:t>
              </a:r>
            </a:p>
          </p:txBody>
        </p:sp>
      </p:grpSp>
      <p:grpSp>
        <p:nvGrpSpPr>
          <p:cNvPr id="21" name="Group 20">
            <a:extLst>
              <a:ext uri="{FF2B5EF4-FFF2-40B4-BE49-F238E27FC236}">
                <a16:creationId xmlns:a16="http://schemas.microsoft.com/office/drawing/2014/main" id="{3C0D189B-0EF1-417A-9E0A-45CC76B7E663}"/>
              </a:ext>
            </a:extLst>
          </p:cNvPr>
          <p:cNvGrpSpPr/>
          <p:nvPr/>
        </p:nvGrpSpPr>
        <p:grpSpPr>
          <a:xfrm>
            <a:off x="10454392" y="2520623"/>
            <a:ext cx="1054596" cy="1286625"/>
            <a:chOff x="10457115" y="2520386"/>
            <a:chExt cx="1054871" cy="1286960"/>
          </a:xfrm>
        </p:grpSpPr>
        <p:sp>
          <p:nvSpPr>
            <p:cNvPr id="18" name="Rectangle: Rounded Corners 17">
              <a:extLst>
                <a:ext uri="{FF2B5EF4-FFF2-40B4-BE49-F238E27FC236}">
                  <a16:creationId xmlns:a16="http://schemas.microsoft.com/office/drawing/2014/main" id="{2DA50079-FF8F-4AE6-90BD-6E5F0EA6008D}"/>
                </a:ext>
              </a:extLst>
            </p:cNvPr>
            <p:cNvSpPr/>
            <p:nvPr/>
          </p:nvSpPr>
          <p:spPr>
            <a:xfrm>
              <a:off x="10457115" y="3496450"/>
              <a:ext cx="1054871" cy="310896"/>
            </a:xfrm>
            <a:prstGeom prst="roundRect">
              <a:avLst/>
            </a:prstGeom>
            <a:solidFill>
              <a:schemeClr val="accent4"/>
            </a:solidFill>
            <a:ln w="25400" cap="flat">
              <a:solidFill>
                <a:schemeClr val="accent4"/>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7" tIns="45707" rIns="45707" bIns="45707" numCol="1" spcCol="38100" rtlCol="0" anchor="ctr">
              <a:noAutofit/>
            </a:bodyPr>
            <a:lstStyle/>
            <a:p>
              <a:pPr algn="ctr" hangingPunct="0"/>
              <a:r>
                <a:rPr lang="en-GB" sz="1600" b="1" dirty="0">
                  <a:solidFill>
                    <a:schemeClr val="bg1"/>
                  </a:solidFill>
                  <a:latin typeface="Metropolis Extra Light" panose="00000300000000000000" pitchFamily="2" charset="0"/>
                  <a:ea typeface="+mj-ea"/>
                  <a:cs typeface="+mj-cs"/>
                  <a:sym typeface="Arial"/>
                </a:rPr>
                <a:t>AI &amp; ML</a:t>
              </a:r>
            </a:p>
          </p:txBody>
        </p:sp>
        <p:pic>
          <p:nvPicPr>
            <p:cNvPr id="19" name="Picture 2">
              <a:extLst>
                <a:ext uri="{FF2B5EF4-FFF2-40B4-BE49-F238E27FC236}">
                  <a16:creationId xmlns:a16="http://schemas.microsoft.com/office/drawing/2014/main" id="{6EBFE613-3D86-4488-BB81-5825B1B6A10A}"/>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p:blipFill>
          <p:spPr bwMode="auto">
            <a:xfrm>
              <a:off x="10597438" y="2520386"/>
              <a:ext cx="671367" cy="5874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75B6C55-41E6-4645-BF21-DCED7C0D95F0}"/>
                </a:ext>
              </a:extLst>
            </p:cNvPr>
            <p:cNvSpPr txBox="1"/>
            <p:nvPr/>
          </p:nvSpPr>
          <p:spPr>
            <a:xfrm>
              <a:off x="10659905" y="3190815"/>
              <a:ext cx="639599" cy="184666"/>
            </a:xfrm>
            <a:prstGeom prst="rect">
              <a:avLst/>
            </a:prstGeom>
          </p:spPr>
          <p:txBody>
            <a:bodyPr wrap="none" lIns="0" tIns="0" rIns="0" bIns="0" rtlCol="0">
              <a:spAutoFit/>
            </a:bodyPr>
            <a:lstStyle/>
            <a:p>
              <a:pPr algn="ctr">
                <a:spcAft>
                  <a:spcPts val="600"/>
                </a:spcAft>
              </a:pPr>
              <a:r>
                <a:rPr lang="en-US" sz="1200" dirty="0"/>
                <a:t>Bitfusion</a:t>
              </a:r>
            </a:p>
          </p:txBody>
        </p:sp>
      </p:grpSp>
    </p:spTree>
    <p:extLst>
      <p:ext uri="{BB962C8B-B14F-4D97-AF65-F5344CB8AC3E}">
        <p14:creationId xmlns:p14="http://schemas.microsoft.com/office/powerpoint/2010/main" val="2833094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0"/>
                                        </p:tgtEl>
                                        <p:attrNameLst>
                                          <p:attrName>style.visibility</p:attrName>
                                        </p:attrNameLst>
                                      </p:cBhvr>
                                      <p:to>
                                        <p:strVal val="visible"/>
                                      </p:to>
                                    </p:set>
                                    <p:animEffect transition="in" filter="wipe(down)">
                                      <p:cBhvr>
                                        <p:cTn id="12" dur="500"/>
                                        <p:tgtEl>
                                          <p:spTgt spid="102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1"/>
                                        </p:tgtEl>
                                        <p:attrNameLst>
                                          <p:attrName>style.visibility</p:attrName>
                                        </p:attrNameLst>
                                      </p:cBhvr>
                                      <p:to>
                                        <p:strVal val="visible"/>
                                      </p:to>
                                    </p:set>
                                    <p:animEffect transition="in" filter="wipe(left)">
                                      <p:cBhvr>
                                        <p:cTn id="17" dur="500"/>
                                        <p:tgtEl>
                                          <p:spTgt spid="102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wipe(left)">
                                      <p:cBhvr>
                                        <p:cTn id="22" dur="500"/>
                                        <p:tgtEl>
                                          <p:spTgt spid="102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wipe(left)">
                                      <p:cBhvr>
                                        <p:cTn id="27" dur="500"/>
                                        <p:tgtEl>
                                          <p:spTgt spid="102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245"/>
                                        </p:tgtEl>
                                        <p:attrNameLst>
                                          <p:attrName>style.visibility</p:attrName>
                                        </p:attrNameLst>
                                      </p:cBhvr>
                                      <p:to>
                                        <p:strVal val="visible"/>
                                      </p:to>
                                    </p:set>
                                    <p:animEffect transition="in" filter="wipe(left)">
                                      <p:cBhvr>
                                        <p:cTn id="32" dur="500"/>
                                        <p:tgtEl>
                                          <p:spTgt spid="102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246"/>
                                        </p:tgtEl>
                                        <p:attrNameLst>
                                          <p:attrName>style.visibility</p:attrName>
                                        </p:attrNameLst>
                                      </p:cBhvr>
                                      <p:to>
                                        <p:strVal val="visible"/>
                                      </p:to>
                                    </p:set>
                                    <p:animEffect transition="in" filter="wipe(left)">
                                      <p:cBhvr>
                                        <p:cTn id="47" dur="500"/>
                                        <p:tgtEl>
                                          <p:spTgt spid="102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267"/>
                                        </p:tgtEl>
                                        <p:attrNameLst>
                                          <p:attrName>style.visibility</p:attrName>
                                        </p:attrNameLst>
                                      </p:cBhvr>
                                      <p:to>
                                        <p:strVal val="visible"/>
                                      </p:to>
                                    </p:set>
                                    <p:animEffect transition="in" filter="wipe(down)">
                                      <p:cBhvr>
                                        <p:cTn id="52" dur="500"/>
                                        <p:tgtEl>
                                          <p:spTgt spid="1026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248"/>
                                        </p:tgtEl>
                                        <p:attrNameLst>
                                          <p:attrName>style.visibility</p:attrName>
                                        </p:attrNameLst>
                                      </p:cBhvr>
                                      <p:to>
                                        <p:strVal val="visible"/>
                                      </p:to>
                                    </p:set>
                                    <p:animEffect transition="in" filter="wipe(down)">
                                      <p:cBhvr>
                                        <p:cTn id="57" dur="500"/>
                                        <p:tgtEl>
                                          <p:spTgt spid="102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249"/>
                                        </p:tgtEl>
                                        <p:attrNameLst>
                                          <p:attrName>style.visibility</p:attrName>
                                        </p:attrNameLst>
                                      </p:cBhvr>
                                      <p:to>
                                        <p:strVal val="visible"/>
                                      </p:to>
                                    </p:set>
                                    <p:animEffect transition="in" filter="wipe(down)">
                                      <p:cBhvr>
                                        <p:cTn id="62" dur="500"/>
                                        <p:tgtEl>
                                          <p:spTgt spid="1024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262"/>
                                        </p:tgtEl>
                                        <p:attrNameLst>
                                          <p:attrName>style.visibility</p:attrName>
                                        </p:attrNameLst>
                                      </p:cBhvr>
                                      <p:to>
                                        <p:strVal val="visible"/>
                                      </p:to>
                                    </p:set>
                                    <p:animEffect transition="in" filter="wipe(left)">
                                      <p:cBhvr>
                                        <p:cTn id="72" dur="500"/>
                                        <p:tgtEl>
                                          <p:spTgt spid="1026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0250"/>
                                        </p:tgtEl>
                                        <p:attrNameLst>
                                          <p:attrName>style.visibility</p:attrName>
                                        </p:attrNameLst>
                                      </p:cBhvr>
                                      <p:to>
                                        <p:strVal val="visible"/>
                                      </p:to>
                                    </p:set>
                                    <p:animEffect transition="in" filter="wipe(down)">
                                      <p:cBhvr>
                                        <p:cTn id="77" dur="500"/>
                                        <p:tgtEl>
                                          <p:spTgt spid="102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wipe(down)">
                                      <p:cBhvr>
                                        <p:cTn id="82" dur="500"/>
                                        <p:tgtEl>
                                          <p:spTgt spid="15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0251"/>
                                        </p:tgtEl>
                                        <p:attrNameLst>
                                          <p:attrName>style.visibility</p:attrName>
                                        </p:attrNameLst>
                                      </p:cBhvr>
                                      <p:to>
                                        <p:strVal val="visible"/>
                                      </p:to>
                                    </p:set>
                                    <p:animEffect transition="in" filter="wipe(down)">
                                      <p:cBhvr>
                                        <p:cTn id="87" dur="500"/>
                                        <p:tgtEl>
                                          <p:spTgt spid="102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0252"/>
                                        </p:tgtEl>
                                        <p:attrNameLst>
                                          <p:attrName>style.visibility</p:attrName>
                                        </p:attrNameLst>
                                      </p:cBhvr>
                                      <p:to>
                                        <p:strVal val="visible"/>
                                      </p:to>
                                    </p:set>
                                    <p:animEffect transition="in" filter="wipe(down)">
                                      <p:cBhvr>
                                        <p:cTn id="92" dur="500"/>
                                        <p:tgtEl>
                                          <p:spTgt spid="102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10253"/>
                                        </p:tgtEl>
                                        <p:attrNameLst>
                                          <p:attrName>style.visibility</p:attrName>
                                        </p:attrNameLst>
                                      </p:cBhvr>
                                      <p:to>
                                        <p:strVal val="visible"/>
                                      </p:to>
                                    </p:set>
                                    <p:animEffect transition="in" filter="wipe(down)">
                                      <p:cBhvr>
                                        <p:cTn id="97" dur="500"/>
                                        <p:tgtEl>
                                          <p:spTgt spid="1025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0254"/>
                                        </p:tgtEl>
                                        <p:attrNameLst>
                                          <p:attrName>style.visibility</p:attrName>
                                        </p:attrNameLst>
                                      </p:cBhvr>
                                      <p:to>
                                        <p:strVal val="visible"/>
                                      </p:to>
                                    </p:set>
                                    <p:animEffect transition="in" filter="wipe(down)">
                                      <p:cBhvr>
                                        <p:cTn id="102" dur="500"/>
                                        <p:tgtEl>
                                          <p:spTgt spid="1025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0255"/>
                                        </p:tgtEl>
                                        <p:attrNameLst>
                                          <p:attrName>style.visibility</p:attrName>
                                        </p:attrNameLst>
                                      </p:cBhvr>
                                      <p:to>
                                        <p:strVal val="visible"/>
                                      </p:to>
                                    </p:set>
                                    <p:animEffect transition="in" filter="wipe(down)">
                                      <p:cBhvr>
                                        <p:cTn id="107" dur="500"/>
                                        <p:tgtEl>
                                          <p:spTgt spid="1025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0256"/>
                                        </p:tgtEl>
                                        <p:attrNameLst>
                                          <p:attrName>style.visibility</p:attrName>
                                        </p:attrNameLst>
                                      </p:cBhvr>
                                      <p:to>
                                        <p:strVal val="visible"/>
                                      </p:to>
                                    </p:set>
                                    <p:animEffect transition="in" filter="wipe(down)">
                                      <p:cBhvr>
                                        <p:cTn id="112" dur="500"/>
                                        <p:tgtEl>
                                          <p:spTgt spid="1025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0257"/>
                                        </p:tgtEl>
                                        <p:attrNameLst>
                                          <p:attrName>style.visibility</p:attrName>
                                        </p:attrNameLst>
                                      </p:cBhvr>
                                      <p:to>
                                        <p:strVal val="visible"/>
                                      </p:to>
                                    </p:set>
                                    <p:animEffect transition="in" filter="wipe(down)">
                                      <p:cBhvr>
                                        <p:cTn id="117" dur="500"/>
                                        <p:tgtEl>
                                          <p:spTgt spid="1025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138"/>
                                        </p:tgtEl>
                                        <p:attrNameLst>
                                          <p:attrName>style.visibility</p:attrName>
                                        </p:attrNameLst>
                                      </p:cBhvr>
                                      <p:to>
                                        <p:strVal val="visible"/>
                                      </p:to>
                                    </p:set>
                                    <p:animEffect transition="in" filter="wipe(left)">
                                      <p:cBhvr>
                                        <p:cTn id="12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a:extLst>
              <a:ext uri="{FF2B5EF4-FFF2-40B4-BE49-F238E27FC236}">
                <a16:creationId xmlns:a16="http://schemas.microsoft.com/office/drawing/2014/main" id="{43703BA0-7069-F041-ADD6-DD3D2AD73051}"/>
              </a:ext>
            </a:extLst>
          </p:cNvPr>
          <p:cNvSpPr/>
          <p:nvPr/>
        </p:nvSpPr>
        <p:spPr>
          <a:xfrm>
            <a:off x="10433707" y="2195810"/>
            <a:ext cx="1730144" cy="3864370"/>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Emerging</a:t>
            </a:r>
          </a:p>
        </p:txBody>
      </p:sp>
      <p:sp>
        <p:nvSpPr>
          <p:cNvPr id="4" name="Rounded Rectangle 3">
            <a:extLst>
              <a:ext uri="{FF2B5EF4-FFF2-40B4-BE49-F238E27FC236}">
                <a16:creationId xmlns:a16="http://schemas.microsoft.com/office/drawing/2014/main" id="{00000000-0008-0000-0000-00007B000000}"/>
              </a:ext>
            </a:extLst>
          </p:cNvPr>
          <p:cNvSpPr/>
          <p:nvPr/>
        </p:nvSpPr>
        <p:spPr>
          <a:xfrm>
            <a:off x="106189" y="3962256"/>
            <a:ext cx="5235706" cy="693702"/>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Apps</a:t>
            </a:r>
          </a:p>
        </p:txBody>
      </p:sp>
      <p:sp>
        <p:nvSpPr>
          <p:cNvPr id="5" name="Rounded Rectangle 4">
            <a:extLst>
              <a:ext uri="{FF2B5EF4-FFF2-40B4-BE49-F238E27FC236}">
                <a16:creationId xmlns:a16="http://schemas.microsoft.com/office/drawing/2014/main" id="{00000000-0008-0000-0000-000074000000}"/>
              </a:ext>
            </a:extLst>
          </p:cNvPr>
          <p:cNvSpPr/>
          <p:nvPr/>
        </p:nvSpPr>
        <p:spPr>
          <a:xfrm>
            <a:off x="117073" y="2195809"/>
            <a:ext cx="5235706" cy="727658"/>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NFV</a:t>
            </a:r>
          </a:p>
        </p:txBody>
      </p:sp>
      <p:sp>
        <p:nvSpPr>
          <p:cNvPr id="6" name="Rounded Rectangle 5">
            <a:extLst>
              <a:ext uri="{FF2B5EF4-FFF2-40B4-BE49-F238E27FC236}">
                <a16:creationId xmlns:a16="http://schemas.microsoft.com/office/drawing/2014/main" id="{00000000-0008-0000-0000-000072000000}"/>
              </a:ext>
            </a:extLst>
          </p:cNvPr>
          <p:cNvSpPr/>
          <p:nvPr/>
        </p:nvSpPr>
        <p:spPr>
          <a:xfrm>
            <a:off x="108003" y="2939962"/>
            <a:ext cx="5235706" cy="1001115"/>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VCPP</a:t>
            </a:r>
          </a:p>
        </p:txBody>
      </p:sp>
      <p:sp>
        <p:nvSpPr>
          <p:cNvPr id="9" name="Rounded Rectangle 8">
            <a:extLst>
              <a:ext uri="{FF2B5EF4-FFF2-40B4-BE49-F238E27FC236}">
                <a16:creationId xmlns:a16="http://schemas.microsoft.com/office/drawing/2014/main" id="{00000000-0008-0000-0000-0000E5000000}"/>
              </a:ext>
            </a:extLst>
          </p:cNvPr>
          <p:cNvSpPr/>
          <p:nvPr/>
        </p:nvSpPr>
        <p:spPr>
          <a:xfrm>
            <a:off x="5366468" y="2195810"/>
            <a:ext cx="3220324" cy="3864370"/>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End-User Computing</a:t>
            </a:r>
          </a:p>
        </p:txBody>
      </p:sp>
      <p:sp>
        <p:nvSpPr>
          <p:cNvPr id="10" name="Rounded Rectangle 9">
            <a:extLst>
              <a:ext uri="{FF2B5EF4-FFF2-40B4-BE49-F238E27FC236}">
                <a16:creationId xmlns:a16="http://schemas.microsoft.com/office/drawing/2014/main" id="{00000000-0008-0000-0000-0000E6000000}"/>
              </a:ext>
            </a:extLst>
          </p:cNvPr>
          <p:cNvSpPr/>
          <p:nvPr/>
        </p:nvSpPr>
        <p:spPr>
          <a:xfrm>
            <a:off x="108009" y="6078331"/>
            <a:ext cx="12055842" cy="754557"/>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Virtualization</a:t>
            </a:r>
          </a:p>
        </p:txBody>
      </p:sp>
      <p:sp>
        <p:nvSpPr>
          <p:cNvPr id="20" name="vSphere">
            <a:extLst>
              <a:ext uri="{FF2B5EF4-FFF2-40B4-BE49-F238E27FC236}">
                <a16:creationId xmlns:a16="http://schemas.microsoft.com/office/drawing/2014/main" id="{00000000-0008-0000-0000-0000F0000000}"/>
              </a:ext>
            </a:extLst>
          </p:cNvPr>
          <p:cNvSpPr/>
          <p:nvPr/>
        </p:nvSpPr>
        <p:spPr>
          <a:xfrm>
            <a:off x="369846"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vSphere</a:t>
            </a:r>
          </a:p>
        </p:txBody>
      </p:sp>
      <p:sp>
        <p:nvSpPr>
          <p:cNvPr id="21" name="NSX DataCenter">
            <a:extLst>
              <a:ext uri="{FF2B5EF4-FFF2-40B4-BE49-F238E27FC236}">
                <a16:creationId xmlns:a16="http://schemas.microsoft.com/office/drawing/2014/main" id="{00000000-0008-0000-0000-0000F1000000}"/>
              </a:ext>
            </a:extLst>
          </p:cNvPr>
          <p:cNvSpPr/>
          <p:nvPr/>
        </p:nvSpPr>
        <p:spPr>
          <a:xfrm>
            <a:off x="4768389"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NSX </a:t>
            </a:r>
            <a:r>
              <a:rPr lang="en-US" sz="900" dirty="0" err="1">
                <a:solidFill>
                  <a:schemeClr val="bg1"/>
                </a:solidFill>
              </a:rPr>
              <a:t>DataCenter</a:t>
            </a:r>
            <a:endParaRPr lang="en-US" sz="900" dirty="0">
              <a:solidFill>
                <a:schemeClr val="bg1"/>
              </a:solidFill>
            </a:endParaRPr>
          </a:p>
        </p:txBody>
      </p:sp>
      <p:sp>
        <p:nvSpPr>
          <p:cNvPr id="22" name="VSAN">
            <a:extLst>
              <a:ext uri="{FF2B5EF4-FFF2-40B4-BE49-F238E27FC236}">
                <a16:creationId xmlns:a16="http://schemas.microsoft.com/office/drawing/2014/main" id="{00000000-0008-0000-0000-0000F2000000}"/>
              </a:ext>
            </a:extLst>
          </p:cNvPr>
          <p:cNvSpPr/>
          <p:nvPr/>
        </p:nvSpPr>
        <p:spPr>
          <a:xfrm>
            <a:off x="3302208"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vSAN</a:t>
            </a:r>
          </a:p>
        </p:txBody>
      </p:sp>
      <p:sp>
        <p:nvSpPr>
          <p:cNvPr id="23" name="Horizon">
            <a:extLst>
              <a:ext uri="{FF2B5EF4-FFF2-40B4-BE49-F238E27FC236}">
                <a16:creationId xmlns:a16="http://schemas.microsoft.com/office/drawing/2014/main" id="{00000000-0008-0000-0000-0000F3000000}"/>
              </a:ext>
            </a:extLst>
          </p:cNvPr>
          <p:cNvSpPr/>
          <p:nvPr/>
        </p:nvSpPr>
        <p:spPr>
          <a:xfrm>
            <a:off x="7119081" y="2267916"/>
            <a:ext cx="1371243"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Horizon</a:t>
            </a:r>
          </a:p>
        </p:txBody>
      </p:sp>
      <p:sp>
        <p:nvSpPr>
          <p:cNvPr id="24" name="NSX for Horizon">
            <a:extLst>
              <a:ext uri="{FF2B5EF4-FFF2-40B4-BE49-F238E27FC236}">
                <a16:creationId xmlns:a16="http://schemas.microsoft.com/office/drawing/2014/main" id="{00000000-0008-0000-0000-0000F5000000}"/>
              </a:ext>
            </a:extLst>
          </p:cNvPr>
          <p:cNvSpPr/>
          <p:nvPr/>
        </p:nvSpPr>
        <p:spPr>
          <a:xfrm>
            <a:off x="7119081" y="394107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NSX for Horizon</a:t>
            </a:r>
          </a:p>
        </p:txBody>
      </p:sp>
      <p:sp>
        <p:nvSpPr>
          <p:cNvPr id="25" name="Workspace one Access">
            <a:extLst>
              <a:ext uri="{FF2B5EF4-FFF2-40B4-BE49-F238E27FC236}">
                <a16:creationId xmlns:a16="http://schemas.microsoft.com/office/drawing/2014/main" id="{00000000-0008-0000-0000-0000F6000000}"/>
              </a:ext>
            </a:extLst>
          </p:cNvPr>
          <p:cNvSpPr/>
          <p:nvPr/>
        </p:nvSpPr>
        <p:spPr>
          <a:xfrm>
            <a:off x="5658691" y="310361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 Access</a:t>
            </a:r>
          </a:p>
        </p:txBody>
      </p:sp>
      <p:sp>
        <p:nvSpPr>
          <p:cNvPr id="26" name="UEM">
            <a:extLst>
              <a:ext uri="{FF2B5EF4-FFF2-40B4-BE49-F238E27FC236}">
                <a16:creationId xmlns:a16="http://schemas.microsoft.com/office/drawing/2014/main" id="{00000000-0008-0000-0000-0000F7000000}"/>
              </a:ext>
            </a:extLst>
          </p:cNvPr>
          <p:cNvSpPr/>
          <p:nvPr/>
        </p:nvSpPr>
        <p:spPr>
          <a:xfrm>
            <a:off x="7119081" y="435892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vSAN for Horizon</a:t>
            </a:r>
          </a:p>
        </p:txBody>
      </p:sp>
      <p:sp>
        <p:nvSpPr>
          <p:cNvPr id="27" name="App Volumes">
            <a:extLst>
              <a:ext uri="{FF2B5EF4-FFF2-40B4-BE49-F238E27FC236}">
                <a16:creationId xmlns:a16="http://schemas.microsoft.com/office/drawing/2014/main" id="{00000000-0008-0000-0000-0000F8000000}"/>
              </a:ext>
            </a:extLst>
          </p:cNvPr>
          <p:cNvSpPr/>
          <p:nvPr/>
        </p:nvSpPr>
        <p:spPr>
          <a:xfrm>
            <a:off x="7119081" y="477677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App Volumes</a:t>
            </a:r>
          </a:p>
        </p:txBody>
      </p:sp>
      <p:sp>
        <p:nvSpPr>
          <p:cNvPr id="28" name="ThinApp">
            <a:extLst>
              <a:ext uri="{FF2B5EF4-FFF2-40B4-BE49-F238E27FC236}">
                <a16:creationId xmlns:a16="http://schemas.microsoft.com/office/drawing/2014/main" id="{00000000-0008-0000-0000-0000F9000000}"/>
              </a:ext>
            </a:extLst>
          </p:cNvPr>
          <p:cNvSpPr/>
          <p:nvPr/>
        </p:nvSpPr>
        <p:spPr>
          <a:xfrm>
            <a:off x="7119081" y="352322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ThinApp</a:t>
            </a:r>
          </a:p>
        </p:txBody>
      </p:sp>
      <p:sp>
        <p:nvSpPr>
          <p:cNvPr id="29" name="Workstation/Fusion">
            <a:extLst>
              <a:ext uri="{FF2B5EF4-FFF2-40B4-BE49-F238E27FC236}">
                <a16:creationId xmlns:a16="http://schemas.microsoft.com/office/drawing/2014/main" id="{00000000-0008-0000-0000-0000FB000000}"/>
              </a:ext>
            </a:extLst>
          </p:cNvPr>
          <p:cNvSpPr/>
          <p:nvPr/>
        </p:nvSpPr>
        <p:spPr>
          <a:xfrm>
            <a:off x="7119081" y="561247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Workstation Pro</a:t>
            </a:r>
          </a:p>
        </p:txBody>
      </p:sp>
      <p:sp>
        <p:nvSpPr>
          <p:cNvPr id="30" name="vROPs for Horizon">
            <a:extLst>
              <a:ext uri="{FF2B5EF4-FFF2-40B4-BE49-F238E27FC236}">
                <a16:creationId xmlns:a16="http://schemas.microsoft.com/office/drawing/2014/main" id="{00000000-0008-0000-0000-0000FC000000}"/>
              </a:ext>
            </a:extLst>
          </p:cNvPr>
          <p:cNvSpPr/>
          <p:nvPr/>
        </p:nvSpPr>
        <p:spPr>
          <a:xfrm>
            <a:off x="5658691" y="477501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t>Trust Network partners </a:t>
            </a:r>
          </a:p>
          <a:p>
            <a:pPr algn="ctr"/>
            <a:r>
              <a:rPr lang="en-US" sz="900" dirty="0"/>
              <a:t>(Carbon Black)</a:t>
            </a:r>
            <a:endParaRPr lang="en-US" sz="900" dirty="0">
              <a:solidFill>
                <a:schemeClr val="bg1"/>
              </a:solidFill>
            </a:endParaRPr>
          </a:p>
        </p:txBody>
      </p:sp>
      <p:sp>
        <p:nvSpPr>
          <p:cNvPr id="31" name="Horizon Apps">
            <a:extLst>
              <a:ext uri="{FF2B5EF4-FFF2-40B4-BE49-F238E27FC236}">
                <a16:creationId xmlns:a16="http://schemas.microsoft.com/office/drawing/2014/main" id="{00000000-0008-0000-0000-0000FD000000}"/>
              </a:ext>
            </a:extLst>
          </p:cNvPr>
          <p:cNvSpPr/>
          <p:nvPr/>
        </p:nvSpPr>
        <p:spPr>
          <a:xfrm>
            <a:off x="7119081" y="310537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Horizon Apps</a:t>
            </a:r>
          </a:p>
        </p:txBody>
      </p:sp>
      <p:sp>
        <p:nvSpPr>
          <p:cNvPr id="33" name="Workspace One">
            <a:extLst>
              <a:ext uri="{FF2B5EF4-FFF2-40B4-BE49-F238E27FC236}">
                <a16:creationId xmlns:a16="http://schemas.microsoft.com/office/drawing/2014/main" id="{00000000-0008-0000-0000-0000FF000000}"/>
              </a:ext>
            </a:extLst>
          </p:cNvPr>
          <p:cNvSpPr/>
          <p:nvPr/>
        </p:nvSpPr>
        <p:spPr>
          <a:xfrm>
            <a:off x="5658691" y="2267916"/>
            <a:ext cx="1371243"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a:t>
            </a:r>
          </a:p>
        </p:txBody>
      </p:sp>
      <p:sp>
        <p:nvSpPr>
          <p:cNvPr id="34" name="Rounded Rectangle 33">
            <a:extLst>
              <a:ext uri="{FF2B5EF4-FFF2-40B4-BE49-F238E27FC236}">
                <a16:creationId xmlns:a16="http://schemas.microsoft.com/office/drawing/2014/main" id="{00000000-0008-0000-0000-000000010000}"/>
              </a:ext>
            </a:extLst>
          </p:cNvPr>
          <p:cNvSpPr/>
          <p:nvPr/>
        </p:nvSpPr>
        <p:spPr>
          <a:xfrm>
            <a:off x="100880" y="4685995"/>
            <a:ext cx="5235706" cy="1374185"/>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CMP</a:t>
            </a:r>
          </a:p>
        </p:txBody>
      </p:sp>
      <p:sp>
        <p:nvSpPr>
          <p:cNvPr id="36" name="vRealize Orchestrator">
            <a:extLst>
              <a:ext uri="{FF2B5EF4-FFF2-40B4-BE49-F238E27FC236}">
                <a16:creationId xmlns:a16="http://schemas.microsoft.com/office/drawing/2014/main" id="{00000000-0008-0000-0000-000002010000}"/>
              </a:ext>
            </a:extLst>
          </p:cNvPr>
          <p:cNvSpPr/>
          <p:nvPr/>
        </p:nvSpPr>
        <p:spPr>
          <a:xfrm>
            <a:off x="369846" y="538528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Orchestrator</a:t>
            </a:r>
          </a:p>
        </p:txBody>
      </p:sp>
      <p:sp>
        <p:nvSpPr>
          <p:cNvPr id="37" name="vRealize Operations">
            <a:extLst>
              <a:ext uri="{FF2B5EF4-FFF2-40B4-BE49-F238E27FC236}">
                <a16:creationId xmlns:a16="http://schemas.microsoft.com/office/drawing/2014/main" id="{00000000-0008-0000-0000-000003010000}"/>
              </a:ext>
            </a:extLst>
          </p:cNvPr>
          <p:cNvSpPr/>
          <p:nvPr/>
        </p:nvSpPr>
        <p:spPr>
          <a:xfrm>
            <a:off x="2060286" y="5040813"/>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Operations</a:t>
            </a:r>
          </a:p>
        </p:txBody>
      </p:sp>
      <p:sp>
        <p:nvSpPr>
          <p:cNvPr id="38" name="vRealize Automation">
            <a:extLst>
              <a:ext uri="{FF2B5EF4-FFF2-40B4-BE49-F238E27FC236}">
                <a16:creationId xmlns:a16="http://schemas.microsoft.com/office/drawing/2014/main" id="{00000000-0008-0000-0000-000004010000}"/>
              </a:ext>
            </a:extLst>
          </p:cNvPr>
          <p:cNvSpPr/>
          <p:nvPr/>
        </p:nvSpPr>
        <p:spPr>
          <a:xfrm>
            <a:off x="369846" y="5040813"/>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Automation</a:t>
            </a:r>
          </a:p>
        </p:txBody>
      </p:sp>
      <p:sp>
        <p:nvSpPr>
          <p:cNvPr id="39" name="vRealize Network Insight">
            <a:extLst>
              <a:ext uri="{FF2B5EF4-FFF2-40B4-BE49-F238E27FC236}">
                <a16:creationId xmlns:a16="http://schemas.microsoft.com/office/drawing/2014/main" id="{00000000-0008-0000-0000-000005010000}"/>
              </a:ext>
            </a:extLst>
          </p:cNvPr>
          <p:cNvSpPr/>
          <p:nvPr/>
        </p:nvSpPr>
        <p:spPr>
          <a:xfrm>
            <a:off x="369846" y="5729761"/>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vRealize Network Insight</a:t>
            </a:r>
          </a:p>
        </p:txBody>
      </p:sp>
      <p:sp>
        <p:nvSpPr>
          <p:cNvPr id="40" name="vRealize Code Stream">
            <a:extLst>
              <a:ext uri="{FF2B5EF4-FFF2-40B4-BE49-F238E27FC236}">
                <a16:creationId xmlns:a16="http://schemas.microsoft.com/office/drawing/2014/main" id="{00000000-0008-0000-0000-000006010000}"/>
              </a:ext>
            </a:extLst>
          </p:cNvPr>
          <p:cNvSpPr/>
          <p:nvPr/>
        </p:nvSpPr>
        <p:spPr>
          <a:xfrm>
            <a:off x="2060286" y="537678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Code Stream</a:t>
            </a:r>
          </a:p>
        </p:txBody>
      </p:sp>
      <p:sp>
        <p:nvSpPr>
          <p:cNvPr id="41" name="vCloud Director">
            <a:extLst>
              <a:ext uri="{FF2B5EF4-FFF2-40B4-BE49-F238E27FC236}">
                <a16:creationId xmlns:a16="http://schemas.microsoft.com/office/drawing/2014/main" id="{00000000-0008-0000-0000-000007010000}"/>
              </a:ext>
            </a:extLst>
          </p:cNvPr>
          <p:cNvSpPr/>
          <p:nvPr/>
        </p:nvSpPr>
        <p:spPr>
          <a:xfrm>
            <a:off x="369846" y="2987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vCloud Director</a:t>
            </a:r>
          </a:p>
        </p:txBody>
      </p:sp>
      <p:sp>
        <p:nvSpPr>
          <p:cNvPr id="42" name="Site Recovery Manager">
            <a:extLst>
              <a:ext uri="{FF2B5EF4-FFF2-40B4-BE49-F238E27FC236}">
                <a16:creationId xmlns:a16="http://schemas.microsoft.com/office/drawing/2014/main" id="{00000000-0008-0000-0000-000008010000}"/>
              </a:ext>
            </a:extLst>
          </p:cNvPr>
          <p:cNvSpPr/>
          <p:nvPr/>
        </p:nvSpPr>
        <p:spPr>
          <a:xfrm>
            <a:off x="6684067" y="6515952"/>
            <a:ext cx="2285405"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Site Recovery Manager</a:t>
            </a:r>
          </a:p>
        </p:txBody>
      </p:sp>
      <p:sp>
        <p:nvSpPr>
          <p:cNvPr id="44" name="vRealize Suite">
            <a:extLst>
              <a:ext uri="{FF2B5EF4-FFF2-40B4-BE49-F238E27FC236}">
                <a16:creationId xmlns:a16="http://schemas.microsoft.com/office/drawing/2014/main" id="{00000000-0008-0000-0000-00000A010000}"/>
              </a:ext>
            </a:extLst>
          </p:cNvPr>
          <p:cNvSpPr/>
          <p:nvPr/>
        </p:nvSpPr>
        <p:spPr>
          <a:xfrm>
            <a:off x="369847" y="4712127"/>
            <a:ext cx="4752122"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Suite</a:t>
            </a:r>
          </a:p>
        </p:txBody>
      </p:sp>
      <p:sp>
        <p:nvSpPr>
          <p:cNvPr id="45" name="vRealize Log Insight">
            <a:extLst>
              <a:ext uri="{FF2B5EF4-FFF2-40B4-BE49-F238E27FC236}">
                <a16:creationId xmlns:a16="http://schemas.microsoft.com/office/drawing/2014/main" id="{00000000-0008-0000-0000-00000B010000}"/>
              </a:ext>
            </a:extLst>
          </p:cNvPr>
          <p:cNvSpPr/>
          <p:nvPr/>
        </p:nvSpPr>
        <p:spPr>
          <a:xfrm>
            <a:off x="2060286" y="5722513"/>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vRealize Log Insight</a:t>
            </a:r>
          </a:p>
        </p:txBody>
      </p:sp>
      <p:sp>
        <p:nvSpPr>
          <p:cNvPr id="52" name="VMware Cloud Foundation">
            <a:extLst>
              <a:ext uri="{FF2B5EF4-FFF2-40B4-BE49-F238E27FC236}">
                <a16:creationId xmlns:a16="http://schemas.microsoft.com/office/drawing/2014/main" id="{00000000-0008-0000-0000-000012010000}"/>
              </a:ext>
            </a:extLst>
          </p:cNvPr>
          <p:cNvSpPr/>
          <p:nvPr/>
        </p:nvSpPr>
        <p:spPr>
          <a:xfrm>
            <a:off x="369846" y="6515952"/>
            <a:ext cx="2285405"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Foundation</a:t>
            </a:r>
          </a:p>
        </p:txBody>
      </p:sp>
      <p:sp>
        <p:nvSpPr>
          <p:cNvPr id="55" name="PKS">
            <a:extLst>
              <a:ext uri="{FF2B5EF4-FFF2-40B4-BE49-F238E27FC236}">
                <a16:creationId xmlns:a16="http://schemas.microsoft.com/office/drawing/2014/main" id="{00000000-0008-0000-0000-000015010000}"/>
              </a:ext>
            </a:extLst>
          </p:cNvPr>
          <p:cNvSpPr/>
          <p:nvPr/>
        </p:nvSpPr>
        <p:spPr>
          <a:xfrm>
            <a:off x="2096474" y="432738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PKS</a:t>
            </a:r>
          </a:p>
        </p:txBody>
      </p:sp>
      <p:sp>
        <p:nvSpPr>
          <p:cNvPr id="56" name="NSX Advanced LB">
            <a:extLst>
              <a:ext uri="{FF2B5EF4-FFF2-40B4-BE49-F238E27FC236}">
                <a16:creationId xmlns:a16="http://schemas.microsoft.com/office/drawing/2014/main" id="{00000000-0008-0000-0000-000043000000}"/>
              </a:ext>
            </a:extLst>
          </p:cNvPr>
          <p:cNvSpPr/>
          <p:nvPr/>
        </p:nvSpPr>
        <p:spPr>
          <a:xfrm>
            <a:off x="7700751"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NSX Advanced LB</a:t>
            </a:r>
          </a:p>
        </p:txBody>
      </p:sp>
      <p:sp>
        <p:nvSpPr>
          <p:cNvPr id="57" name="NSX SD-WAN">
            <a:extLst>
              <a:ext uri="{FF2B5EF4-FFF2-40B4-BE49-F238E27FC236}">
                <a16:creationId xmlns:a16="http://schemas.microsoft.com/office/drawing/2014/main" id="{00000000-0008-0000-0000-000044000000}"/>
              </a:ext>
            </a:extLst>
          </p:cNvPr>
          <p:cNvSpPr/>
          <p:nvPr/>
        </p:nvSpPr>
        <p:spPr>
          <a:xfrm>
            <a:off x="9166933"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NSX SD-WAN</a:t>
            </a:r>
          </a:p>
        </p:txBody>
      </p:sp>
      <p:sp>
        <p:nvSpPr>
          <p:cNvPr id="58" name="AppDefense Plugin">
            <a:extLst>
              <a:ext uri="{FF2B5EF4-FFF2-40B4-BE49-F238E27FC236}">
                <a16:creationId xmlns:a16="http://schemas.microsoft.com/office/drawing/2014/main" id="{00000000-0008-0000-0000-000045000000}"/>
              </a:ext>
            </a:extLst>
          </p:cNvPr>
          <p:cNvSpPr/>
          <p:nvPr/>
        </p:nvSpPr>
        <p:spPr>
          <a:xfrm>
            <a:off x="10755339"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AppDefense Plugin</a:t>
            </a:r>
          </a:p>
        </p:txBody>
      </p:sp>
      <p:sp>
        <p:nvSpPr>
          <p:cNvPr id="59" name="Rounded Rectangle 58">
            <a:extLst>
              <a:ext uri="{FF2B5EF4-FFF2-40B4-BE49-F238E27FC236}">
                <a16:creationId xmlns:a16="http://schemas.microsoft.com/office/drawing/2014/main" id="{00000000-0008-0000-0000-000046000000}"/>
              </a:ext>
            </a:extLst>
          </p:cNvPr>
          <p:cNvSpPr/>
          <p:nvPr/>
        </p:nvSpPr>
        <p:spPr>
          <a:xfrm>
            <a:off x="108009" y="35857"/>
            <a:ext cx="12055842" cy="2135209"/>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Cloud Services</a:t>
            </a:r>
          </a:p>
        </p:txBody>
      </p:sp>
      <p:sp>
        <p:nvSpPr>
          <p:cNvPr id="60" name="VMware Cloud on AWS GovCloud">
            <a:extLst>
              <a:ext uri="{FF2B5EF4-FFF2-40B4-BE49-F238E27FC236}">
                <a16:creationId xmlns:a16="http://schemas.microsoft.com/office/drawing/2014/main" id="{00000000-0008-0000-0000-000047000000}"/>
              </a:ext>
            </a:extLst>
          </p:cNvPr>
          <p:cNvSpPr/>
          <p:nvPr/>
        </p:nvSpPr>
        <p:spPr>
          <a:xfrm>
            <a:off x="369846"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VMware Cloud on AWS GovCloud</a:t>
            </a:r>
          </a:p>
        </p:txBody>
      </p:sp>
      <p:sp>
        <p:nvSpPr>
          <p:cNvPr id="61" name="VMware Cloud on Dell EMC">
            <a:extLst>
              <a:ext uri="{FF2B5EF4-FFF2-40B4-BE49-F238E27FC236}">
                <a16:creationId xmlns:a16="http://schemas.microsoft.com/office/drawing/2014/main" id="{00000000-0008-0000-0000-000048000000}"/>
              </a:ext>
            </a:extLst>
          </p:cNvPr>
          <p:cNvSpPr/>
          <p:nvPr/>
        </p:nvSpPr>
        <p:spPr>
          <a:xfrm>
            <a:off x="369846" y="201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on Dell EMC</a:t>
            </a:r>
          </a:p>
        </p:txBody>
      </p:sp>
      <p:sp>
        <p:nvSpPr>
          <p:cNvPr id="62" name="VMware Cloud on AWS">
            <a:extLst>
              <a:ext uri="{FF2B5EF4-FFF2-40B4-BE49-F238E27FC236}">
                <a16:creationId xmlns:a16="http://schemas.microsoft.com/office/drawing/2014/main" id="{00000000-0008-0000-0000-000049000000}"/>
              </a:ext>
            </a:extLst>
          </p:cNvPr>
          <p:cNvSpPr/>
          <p:nvPr/>
        </p:nvSpPr>
        <p:spPr>
          <a:xfrm>
            <a:off x="369846"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on AWS</a:t>
            </a:r>
          </a:p>
        </p:txBody>
      </p:sp>
      <p:sp>
        <p:nvSpPr>
          <p:cNvPr id="63" name="VMware Cloud on AWS Outposts">
            <a:extLst>
              <a:ext uri="{FF2B5EF4-FFF2-40B4-BE49-F238E27FC236}">
                <a16:creationId xmlns:a16="http://schemas.microsoft.com/office/drawing/2014/main" id="{00000000-0008-0000-0000-00004B000000}"/>
              </a:ext>
            </a:extLst>
          </p:cNvPr>
          <p:cNvSpPr/>
          <p:nvPr/>
        </p:nvSpPr>
        <p:spPr>
          <a:xfrm>
            <a:off x="369846" y="59901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on AWS Outposts</a:t>
            </a:r>
          </a:p>
        </p:txBody>
      </p:sp>
      <p:sp>
        <p:nvSpPr>
          <p:cNvPr id="64" name="VMware vRealize Network Insight">
            <a:extLst>
              <a:ext uri="{FF2B5EF4-FFF2-40B4-BE49-F238E27FC236}">
                <a16:creationId xmlns:a16="http://schemas.microsoft.com/office/drawing/2014/main" id="{00000000-0008-0000-0000-00004C000000}"/>
              </a:ext>
            </a:extLst>
          </p:cNvPr>
          <p:cNvSpPr/>
          <p:nvPr/>
        </p:nvSpPr>
        <p:spPr>
          <a:xfrm>
            <a:off x="1857794"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VMware vRealize Network Insight</a:t>
            </a:r>
          </a:p>
        </p:txBody>
      </p:sp>
      <p:sp>
        <p:nvSpPr>
          <p:cNvPr id="65" name="VMware vRealize Operations Cloud">
            <a:extLst>
              <a:ext uri="{FF2B5EF4-FFF2-40B4-BE49-F238E27FC236}">
                <a16:creationId xmlns:a16="http://schemas.microsoft.com/office/drawing/2014/main" id="{00000000-0008-0000-0000-00004D000000}"/>
              </a:ext>
            </a:extLst>
          </p:cNvPr>
          <p:cNvSpPr/>
          <p:nvPr/>
        </p:nvSpPr>
        <p:spPr>
          <a:xfrm>
            <a:off x="1857794"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VMware vRealize Operations Cloud</a:t>
            </a:r>
          </a:p>
        </p:txBody>
      </p:sp>
      <p:sp>
        <p:nvSpPr>
          <p:cNvPr id="66" name="VMware vRealize Automation Cloud">
            <a:extLst>
              <a:ext uri="{FF2B5EF4-FFF2-40B4-BE49-F238E27FC236}">
                <a16:creationId xmlns:a16="http://schemas.microsoft.com/office/drawing/2014/main" id="{00000000-0008-0000-0000-00004E000000}"/>
              </a:ext>
            </a:extLst>
          </p:cNvPr>
          <p:cNvSpPr/>
          <p:nvPr/>
        </p:nvSpPr>
        <p:spPr>
          <a:xfrm>
            <a:off x="1857794"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VMware vRealize Automation Cloud</a:t>
            </a:r>
          </a:p>
        </p:txBody>
      </p:sp>
      <p:sp>
        <p:nvSpPr>
          <p:cNvPr id="67" name="VMware Service Broker">
            <a:extLst>
              <a:ext uri="{FF2B5EF4-FFF2-40B4-BE49-F238E27FC236}">
                <a16:creationId xmlns:a16="http://schemas.microsoft.com/office/drawing/2014/main" id="{00000000-0008-0000-0000-00004F000000}"/>
              </a:ext>
            </a:extLst>
          </p:cNvPr>
          <p:cNvSpPr/>
          <p:nvPr/>
        </p:nvSpPr>
        <p:spPr>
          <a:xfrm>
            <a:off x="3345744" y="201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Service Broker</a:t>
            </a:r>
          </a:p>
        </p:txBody>
      </p:sp>
      <p:sp>
        <p:nvSpPr>
          <p:cNvPr id="69" name="CloudHealth">
            <a:extLst>
              <a:ext uri="{FF2B5EF4-FFF2-40B4-BE49-F238E27FC236}">
                <a16:creationId xmlns:a16="http://schemas.microsoft.com/office/drawing/2014/main" id="{00000000-0008-0000-0000-000051000000}"/>
              </a:ext>
            </a:extLst>
          </p:cNvPr>
          <p:cNvSpPr/>
          <p:nvPr/>
        </p:nvSpPr>
        <p:spPr>
          <a:xfrm>
            <a:off x="3345744"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CloudHealth</a:t>
            </a:r>
          </a:p>
        </p:txBody>
      </p:sp>
      <p:sp>
        <p:nvSpPr>
          <p:cNvPr id="70" name="Wavefront by VMware">
            <a:extLst>
              <a:ext uri="{FF2B5EF4-FFF2-40B4-BE49-F238E27FC236}">
                <a16:creationId xmlns:a16="http://schemas.microsoft.com/office/drawing/2014/main" id="{00000000-0008-0000-0000-000052000000}"/>
              </a:ext>
            </a:extLst>
          </p:cNvPr>
          <p:cNvSpPr/>
          <p:nvPr/>
        </p:nvSpPr>
        <p:spPr>
          <a:xfrm>
            <a:off x="3345744"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Wavefront</a:t>
            </a:r>
            <a:r>
              <a:rPr lang="en-US" sz="900" dirty="0">
                <a:solidFill>
                  <a:schemeClr val="bg1"/>
                </a:solidFill>
              </a:rPr>
              <a:t> by VMware</a:t>
            </a:r>
          </a:p>
        </p:txBody>
      </p:sp>
      <p:sp>
        <p:nvSpPr>
          <p:cNvPr id="71" name="VMware Code Stream">
            <a:extLst>
              <a:ext uri="{FF2B5EF4-FFF2-40B4-BE49-F238E27FC236}">
                <a16:creationId xmlns:a16="http://schemas.microsoft.com/office/drawing/2014/main" id="{00000000-0008-0000-0000-000053000000}"/>
              </a:ext>
            </a:extLst>
          </p:cNvPr>
          <p:cNvSpPr/>
          <p:nvPr/>
        </p:nvSpPr>
        <p:spPr>
          <a:xfrm>
            <a:off x="3345744"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Code Stream</a:t>
            </a:r>
          </a:p>
        </p:txBody>
      </p:sp>
      <p:sp>
        <p:nvSpPr>
          <p:cNvPr id="72" name="VMware SD-WAN by VeloCloud">
            <a:extLst>
              <a:ext uri="{FF2B5EF4-FFF2-40B4-BE49-F238E27FC236}">
                <a16:creationId xmlns:a16="http://schemas.microsoft.com/office/drawing/2014/main" id="{00000000-0008-0000-0000-000054000000}"/>
              </a:ext>
            </a:extLst>
          </p:cNvPr>
          <p:cNvSpPr/>
          <p:nvPr/>
        </p:nvSpPr>
        <p:spPr>
          <a:xfrm>
            <a:off x="4833691" y="59901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SD-WAN by VeloCloud</a:t>
            </a:r>
          </a:p>
        </p:txBody>
      </p:sp>
      <p:sp>
        <p:nvSpPr>
          <p:cNvPr id="73" name="VMware HCX">
            <a:extLst>
              <a:ext uri="{FF2B5EF4-FFF2-40B4-BE49-F238E27FC236}">
                <a16:creationId xmlns:a16="http://schemas.microsoft.com/office/drawing/2014/main" id="{00000000-0008-0000-0000-000055000000}"/>
              </a:ext>
            </a:extLst>
          </p:cNvPr>
          <p:cNvSpPr/>
          <p:nvPr/>
        </p:nvSpPr>
        <p:spPr>
          <a:xfrm>
            <a:off x="4833691" y="201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HCX</a:t>
            </a:r>
          </a:p>
        </p:txBody>
      </p:sp>
      <p:sp>
        <p:nvSpPr>
          <p:cNvPr id="74" name="AppDefense">
            <a:extLst>
              <a:ext uri="{FF2B5EF4-FFF2-40B4-BE49-F238E27FC236}">
                <a16:creationId xmlns:a16="http://schemas.microsoft.com/office/drawing/2014/main" id="{00000000-0008-0000-0000-000056000000}"/>
              </a:ext>
            </a:extLst>
          </p:cNvPr>
          <p:cNvSpPr/>
          <p:nvPr/>
        </p:nvSpPr>
        <p:spPr>
          <a:xfrm>
            <a:off x="4833689"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AppDefense</a:t>
            </a:r>
          </a:p>
        </p:txBody>
      </p:sp>
      <p:sp>
        <p:nvSpPr>
          <p:cNvPr id="75" name="VMware Secure State">
            <a:extLst>
              <a:ext uri="{FF2B5EF4-FFF2-40B4-BE49-F238E27FC236}">
                <a16:creationId xmlns:a16="http://schemas.microsoft.com/office/drawing/2014/main" id="{00000000-0008-0000-0000-000057000000}"/>
              </a:ext>
            </a:extLst>
          </p:cNvPr>
          <p:cNvSpPr/>
          <p:nvPr/>
        </p:nvSpPr>
        <p:spPr>
          <a:xfrm>
            <a:off x="4833689"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Secure State</a:t>
            </a:r>
          </a:p>
        </p:txBody>
      </p:sp>
      <p:sp>
        <p:nvSpPr>
          <p:cNvPr id="76" name="VMware Cloud PKS">
            <a:extLst>
              <a:ext uri="{FF2B5EF4-FFF2-40B4-BE49-F238E27FC236}">
                <a16:creationId xmlns:a16="http://schemas.microsoft.com/office/drawing/2014/main" id="{00000000-0008-0000-0000-000059000000}"/>
              </a:ext>
            </a:extLst>
          </p:cNvPr>
          <p:cNvSpPr/>
          <p:nvPr/>
        </p:nvSpPr>
        <p:spPr>
          <a:xfrm>
            <a:off x="6329509"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PKS</a:t>
            </a:r>
          </a:p>
        </p:txBody>
      </p:sp>
      <p:sp>
        <p:nvSpPr>
          <p:cNvPr id="77" name="WorkspaceONE">
            <a:extLst>
              <a:ext uri="{FF2B5EF4-FFF2-40B4-BE49-F238E27FC236}">
                <a16:creationId xmlns:a16="http://schemas.microsoft.com/office/drawing/2014/main" id="{00000000-0008-0000-0000-00005A000000}"/>
              </a:ext>
            </a:extLst>
          </p:cNvPr>
          <p:cNvSpPr/>
          <p:nvPr/>
        </p:nvSpPr>
        <p:spPr>
          <a:xfrm>
            <a:off x="9302417"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a:t>
            </a:r>
          </a:p>
        </p:txBody>
      </p:sp>
      <p:sp>
        <p:nvSpPr>
          <p:cNvPr id="78" name="vCloud Suite">
            <a:extLst>
              <a:ext uri="{FF2B5EF4-FFF2-40B4-BE49-F238E27FC236}">
                <a16:creationId xmlns:a16="http://schemas.microsoft.com/office/drawing/2014/main" id="{00000000-0008-0000-0000-00005C000000}"/>
              </a:ext>
            </a:extLst>
          </p:cNvPr>
          <p:cNvSpPr/>
          <p:nvPr/>
        </p:nvSpPr>
        <p:spPr>
          <a:xfrm>
            <a:off x="3526957" y="6515952"/>
            <a:ext cx="2285405"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vCloud Suite</a:t>
            </a:r>
          </a:p>
        </p:txBody>
      </p:sp>
      <p:sp>
        <p:nvSpPr>
          <p:cNvPr id="79" name="vCenter Server">
            <a:extLst>
              <a:ext uri="{FF2B5EF4-FFF2-40B4-BE49-F238E27FC236}">
                <a16:creationId xmlns:a16="http://schemas.microsoft.com/office/drawing/2014/main" id="{00000000-0008-0000-0000-00005E000000}"/>
              </a:ext>
            </a:extLst>
          </p:cNvPr>
          <p:cNvSpPr/>
          <p:nvPr/>
        </p:nvSpPr>
        <p:spPr>
          <a:xfrm>
            <a:off x="1836027"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vCenter Server</a:t>
            </a:r>
          </a:p>
        </p:txBody>
      </p:sp>
      <p:sp>
        <p:nvSpPr>
          <p:cNvPr id="81" name="VMware Smart Assurance">
            <a:extLst>
              <a:ext uri="{FF2B5EF4-FFF2-40B4-BE49-F238E27FC236}">
                <a16:creationId xmlns:a16="http://schemas.microsoft.com/office/drawing/2014/main" id="{00000000-0008-0000-0000-00005F000000}"/>
              </a:ext>
            </a:extLst>
          </p:cNvPr>
          <p:cNvSpPr/>
          <p:nvPr/>
        </p:nvSpPr>
        <p:spPr>
          <a:xfrm>
            <a:off x="369846" y="261127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Smart Assurance</a:t>
            </a:r>
          </a:p>
        </p:txBody>
      </p:sp>
      <p:sp>
        <p:nvSpPr>
          <p:cNvPr id="82" name="vCloud NFV">
            <a:extLst>
              <a:ext uri="{FF2B5EF4-FFF2-40B4-BE49-F238E27FC236}">
                <a16:creationId xmlns:a16="http://schemas.microsoft.com/office/drawing/2014/main" id="{00000000-0008-0000-0000-000060000000}"/>
              </a:ext>
            </a:extLst>
          </p:cNvPr>
          <p:cNvSpPr/>
          <p:nvPr/>
        </p:nvSpPr>
        <p:spPr>
          <a:xfrm>
            <a:off x="369846" y="2246245"/>
            <a:ext cx="1371243"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vCloud NFV</a:t>
            </a:r>
          </a:p>
        </p:txBody>
      </p:sp>
      <p:sp>
        <p:nvSpPr>
          <p:cNvPr id="83" name="VMware Cloud Foundation for EC2">
            <a:extLst>
              <a:ext uri="{FF2B5EF4-FFF2-40B4-BE49-F238E27FC236}">
                <a16:creationId xmlns:a16="http://schemas.microsoft.com/office/drawing/2014/main" id="{00000000-0008-0000-0000-000062000000}"/>
              </a:ext>
            </a:extLst>
          </p:cNvPr>
          <p:cNvSpPr/>
          <p:nvPr/>
        </p:nvSpPr>
        <p:spPr>
          <a:xfrm>
            <a:off x="369846"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126">
              <a:defRPr/>
            </a:pPr>
            <a:r>
              <a:rPr lang="en-US" sz="900" dirty="0">
                <a:solidFill>
                  <a:schemeClr val="bg1"/>
                </a:solidFill>
              </a:rPr>
              <a:t>VMware Cloud Foundation for EC2</a:t>
            </a:r>
          </a:p>
        </p:txBody>
      </p:sp>
      <p:sp>
        <p:nvSpPr>
          <p:cNvPr id="84" name="VMware vRealize Log Insight">
            <a:extLst>
              <a:ext uri="{FF2B5EF4-FFF2-40B4-BE49-F238E27FC236}">
                <a16:creationId xmlns:a16="http://schemas.microsoft.com/office/drawing/2014/main" id="{00000000-0008-0000-0000-000063000000}"/>
              </a:ext>
            </a:extLst>
          </p:cNvPr>
          <p:cNvSpPr/>
          <p:nvPr/>
        </p:nvSpPr>
        <p:spPr>
          <a:xfrm>
            <a:off x="1857794" y="59901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vRealize Log Insight</a:t>
            </a:r>
          </a:p>
        </p:txBody>
      </p:sp>
      <p:sp>
        <p:nvSpPr>
          <p:cNvPr id="85" name="NSX Cloud">
            <a:extLst>
              <a:ext uri="{FF2B5EF4-FFF2-40B4-BE49-F238E27FC236}">
                <a16:creationId xmlns:a16="http://schemas.microsoft.com/office/drawing/2014/main" id="{00000000-0008-0000-0000-000064000000}"/>
              </a:ext>
            </a:extLst>
          </p:cNvPr>
          <p:cNvSpPr/>
          <p:nvPr/>
        </p:nvSpPr>
        <p:spPr>
          <a:xfrm>
            <a:off x="4833691"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NSX Cloud</a:t>
            </a:r>
          </a:p>
        </p:txBody>
      </p:sp>
      <p:sp>
        <p:nvSpPr>
          <p:cNvPr id="86" name="Horizon Cloud">
            <a:extLst>
              <a:ext uri="{FF2B5EF4-FFF2-40B4-BE49-F238E27FC236}">
                <a16:creationId xmlns:a16="http://schemas.microsoft.com/office/drawing/2014/main" id="{00000000-0008-0000-0000-000065000000}"/>
              </a:ext>
            </a:extLst>
          </p:cNvPr>
          <p:cNvSpPr/>
          <p:nvPr/>
        </p:nvSpPr>
        <p:spPr>
          <a:xfrm>
            <a:off x="9302417"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Horizon Cloud</a:t>
            </a:r>
          </a:p>
        </p:txBody>
      </p:sp>
      <p:sp>
        <p:nvSpPr>
          <p:cNvPr id="87" name="VMware Cloud Marketplace">
            <a:extLst>
              <a:ext uri="{FF2B5EF4-FFF2-40B4-BE49-F238E27FC236}">
                <a16:creationId xmlns:a16="http://schemas.microsoft.com/office/drawing/2014/main" id="{00000000-0008-0000-0000-000066000000}"/>
              </a:ext>
            </a:extLst>
          </p:cNvPr>
          <p:cNvSpPr/>
          <p:nvPr/>
        </p:nvSpPr>
        <p:spPr>
          <a:xfrm>
            <a:off x="7809585" y="201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Marketplace</a:t>
            </a:r>
          </a:p>
        </p:txBody>
      </p:sp>
      <p:sp>
        <p:nvSpPr>
          <p:cNvPr id="88" name="VMware Site Recovery">
            <a:extLst>
              <a:ext uri="{FF2B5EF4-FFF2-40B4-BE49-F238E27FC236}">
                <a16:creationId xmlns:a16="http://schemas.microsoft.com/office/drawing/2014/main" id="{00000000-0008-0000-0000-000067000000}"/>
              </a:ext>
            </a:extLst>
          </p:cNvPr>
          <p:cNvSpPr/>
          <p:nvPr/>
        </p:nvSpPr>
        <p:spPr>
          <a:xfrm>
            <a:off x="6329509" y="201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Site Recovery</a:t>
            </a:r>
          </a:p>
        </p:txBody>
      </p:sp>
      <p:sp>
        <p:nvSpPr>
          <p:cNvPr id="89" name="VMware Learning Platform">
            <a:extLst>
              <a:ext uri="{FF2B5EF4-FFF2-40B4-BE49-F238E27FC236}">
                <a16:creationId xmlns:a16="http://schemas.microsoft.com/office/drawing/2014/main" id="{00000000-0008-0000-0000-000069000000}"/>
              </a:ext>
            </a:extLst>
          </p:cNvPr>
          <p:cNvSpPr/>
          <p:nvPr/>
        </p:nvSpPr>
        <p:spPr>
          <a:xfrm>
            <a:off x="7804702" y="59901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Learning Platform</a:t>
            </a:r>
          </a:p>
        </p:txBody>
      </p:sp>
      <p:sp>
        <p:nvSpPr>
          <p:cNvPr id="90" name="Pulse IoT Center">
            <a:extLst>
              <a:ext uri="{FF2B5EF4-FFF2-40B4-BE49-F238E27FC236}">
                <a16:creationId xmlns:a16="http://schemas.microsoft.com/office/drawing/2014/main" id="{00000000-0008-0000-0000-00006A000000}"/>
              </a:ext>
            </a:extLst>
          </p:cNvPr>
          <p:cNvSpPr/>
          <p:nvPr/>
        </p:nvSpPr>
        <p:spPr>
          <a:xfrm>
            <a:off x="9297535" y="20152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126">
              <a:defRPr/>
            </a:pPr>
            <a:r>
              <a:rPr lang="en-US" sz="900" dirty="0">
                <a:solidFill>
                  <a:schemeClr val="bg1"/>
                </a:solidFill>
              </a:rPr>
              <a:t>Pulse IoT Center</a:t>
            </a:r>
          </a:p>
        </p:txBody>
      </p:sp>
      <p:sp>
        <p:nvSpPr>
          <p:cNvPr id="91" name="VMware Tanzu Mission Control">
            <a:extLst>
              <a:ext uri="{FF2B5EF4-FFF2-40B4-BE49-F238E27FC236}">
                <a16:creationId xmlns:a16="http://schemas.microsoft.com/office/drawing/2014/main" id="{00000000-0008-0000-0000-00006B000000}"/>
              </a:ext>
            </a:extLst>
          </p:cNvPr>
          <p:cNvSpPr/>
          <p:nvPr/>
        </p:nvSpPr>
        <p:spPr>
          <a:xfrm>
            <a:off x="10730108" y="2265681"/>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Tanzu Mission Control</a:t>
            </a:r>
          </a:p>
        </p:txBody>
      </p:sp>
      <p:sp>
        <p:nvSpPr>
          <p:cNvPr id="92" name="NSX Hybrid Connect">
            <a:extLst>
              <a:ext uri="{FF2B5EF4-FFF2-40B4-BE49-F238E27FC236}">
                <a16:creationId xmlns:a16="http://schemas.microsoft.com/office/drawing/2014/main" id="{00000000-0008-0000-0000-000070000000}"/>
              </a:ext>
            </a:extLst>
          </p:cNvPr>
          <p:cNvSpPr/>
          <p:nvPr/>
        </p:nvSpPr>
        <p:spPr>
          <a:xfrm>
            <a:off x="6234570" y="615705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NSX HCX</a:t>
            </a:r>
          </a:p>
        </p:txBody>
      </p:sp>
      <p:sp>
        <p:nvSpPr>
          <p:cNvPr id="93" name="vCloud Availability">
            <a:extLst>
              <a:ext uri="{FF2B5EF4-FFF2-40B4-BE49-F238E27FC236}">
                <a16:creationId xmlns:a16="http://schemas.microsoft.com/office/drawing/2014/main" id="{00000000-0008-0000-0000-000071000000}"/>
              </a:ext>
            </a:extLst>
          </p:cNvPr>
          <p:cNvSpPr/>
          <p:nvPr/>
        </p:nvSpPr>
        <p:spPr>
          <a:xfrm>
            <a:off x="2096475" y="298752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vCloud Availability</a:t>
            </a:r>
          </a:p>
        </p:txBody>
      </p:sp>
      <p:sp>
        <p:nvSpPr>
          <p:cNvPr id="94" name="Cloud Provider Pod">
            <a:extLst>
              <a:ext uri="{FF2B5EF4-FFF2-40B4-BE49-F238E27FC236}">
                <a16:creationId xmlns:a16="http://schemas.microsoft.com/office/drawing/2014/main" id="{00000000-0008-0000-0000-000073000000}"/>
              </a:ext>
            </a:extLst>
          </p:cNvPr>
          <p:cNvSpPr/>
          <p:nvPr/>
        </p:nvSpPr>
        <p:spPr>
          <a:xfrm>
            <a:off x="369846" y="3648319"/>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Cloud Provider Pod</a:t>
            </a:r>
          </a:p>
        </p:txBody>
      </p:sp>
      <p:sp>
        <p:nvSpPr>
          <p:cNvPr id="95" name="Pivotal App Suite">
            <a:extLst>
              <a:ext uri="{FF2B5EF4-FFF2-40B4-BE49-F238E27FC236}">
                <a16:creationId xmlns:a16="http://schemas.microsoft.com/office/drawing/2014/main" id="{00000000-0008-0000-0000-00007C000000}"/>
              </a:ext>
            </a:extLst>
          </p:cNvPr>
          <p:cNvSpPr/>
          <p:nvPr/>
        </p:nvSpPr>
        <p:spPr>
          <a:xfrm>
            <a:off x="369846" y="399727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Pivotal App Suite</a:t>
            </a:r>
          </a:p>
        </p:txBody>
      </p:sp>
      <p:sp>
        <p:nvSpPr>
          <p:cNvPr id="96" name="Pivotal tc Server">
            <a:extLst>
              <a:ext uri="{FF2B5EF4-FFF2-40B4-BE49-F238E27FC236}">
                <a16:creationId xmlns:a16="http://schemas.microsoft.com/office/drawing/2014/main" id="{00000000-0008-0000-0000-00007D000000}"/>
              </a:ext>
            </a:extLst>
          </p:cNvPr>
          <p:cNvSpPr/>
          <p:nvPr/>
        </p:nvSpPr>
        <p:spPr>
          <a:xfrm>
            <a:off x="369846" y="432738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Pivotal tc Server</a:t>
            </a:r>
          </a:p>
        </p:txBody>
      </p:sp>
      <p:sp>
        <p:nvSpPr>
          <p:cNvPr id="97" name="Pivotal RabbitMQ">
            <a:extLst>
              <a:ext uri="{FF2B5EF4-FFF2-40B4-BE49-F238E27FC236}">
                <a16:creationId xmlns:a16="http://schemas.microsoft.com/office/drawing/2014/main" id="{00000000-0008-0000-0000-00007E000000}"/>
              </a:ext>
            </a:extLst>
          </p:cNvPr>
          <p:cNvSpPr/>
          <p:nvPr/>
        </p:nvSpPr>
        <p:spPr>
          <a:xfrm>
            <a:off x="3761023" y="399727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Pivotal RabbitMQ</a:t>
            </a:r>
          </a:p>
        </p:txBody>
      </p:sp>
      <p:sp>
        <p:nvSpPr>
          <p:cNvPr id="98" name="Pivotal GemFire">
            <a:extLst>
              <a:ext uri="{FF2B5EF4-FFF2-40B4-BE49-F238E27FC236}">
                <a16:creationId xmlns:a16="http://schemas.microsoft.com/office/drawing/2014/main" id="{00000000-0008-0000-0000-00007F000000}"/>
              </a:ext>
            </a:extLst>
          </p:cNvPr>
          <p:cNvSpPr/>
          <p:nvPr/>
        </p:nvSpPr>
        <p:spPr>
          <a:xfrm>
            <a:off x="2096475" y="399727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Pivotal GemFire</a:t>
            </a:r>
          </a:p>
        </p:txBody>
      </p:sp>
      <p:sp>
        <p:nvSpPr>
          <p:cNvPr id="106" name="NSX Cloud">
            <a:extLst>
              <a:ext uri="{FF2B5EF4-FFF2-40B4-BE49-F238E27FC236}">
                <a16:creationId xmlns:a16="http://schemas.microsoft.com/office/drawing/2014/main" id="{363F51A8-8A51-5644-B0BC-89578E99AE2D}"/>
              </a:ext>
            </a:extLst>
          </p:cNvPr>
          <p:cNvSpPr/>
          <p:nvPr/>
        </p:nvSpPr>
        <p:spPr>
          <a:xfrm>
            <a:off x="9302419"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Horizon 7 on VMware Cloud on AWS</a:t>
            </a:r>
          </a:p>
        </p:txBody>
      </p:sp>
      <p:sp>
        <p:nvSpPr>
          <p:cNvPr id="107" name="NSX Cloud">
            <a:extLst>
              <a:ext uri="{FF2B5EF4-FFF2-40B4-BE49-F238E27FC236}">
                <a16:creationId xmlns:a16="http://schemas.microsoft.com/office/drawing/2014/main" id="{B9F09EEE-517F-FA4F-862D-8BC566E1806F}"/>
              </a:ext>
            </a:extLst>
          </p:cNvPr>
          <p:cNvSpPr/>
          <p:nvPr/>
        </p:nvSpPr>
        <p:spPr>
          <a:xfrm>
            <a:off x="7809587"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Providers</a:t>
            </a:r>
          </a:p>
        </p:txBody>
      </p:sp>
      <p:sp>
        <p:nvSpPr>
          <p:cNvPr id="108" name="NSX Cloud">
            <a:extLst>
              <a:ext uri="{FF2B5EF4-FFF2-40B4-BE49-F238E27FC236}">
                <a16:creationId xmlns:a16="http://schemas.microsoft.com/office/drawing/2014/main" id="{739CFDEC-3112-0645-A8A5-1BE48C2C34E3}"/>
              </a:ext>
            </a:extLst>
          </p:cNvPr>
          <p:cNvSpPr/>
          <p:nvPr/>
        </p:nvSpPr>
        <p:spPr>
          <a:xfrm>
            <a:off x="9302419" y="59901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Airwatch</a:t>
            </a:r>
            <a:endParaRPr lang="en-US" sz="900" dirty="0">
              <a:solidFill>
                <a:schemeClr val="bg1"/>
              </a:solidFill>
            </a:endParaRPr>
          </a:p>
        </p:txBody>
      </p:sp>
      <p:sp>
        <p:nvSpPr>
          <p:cNvPr id="109" name="NSX Cloud">
            <a:extLst>
              <a:ext uri="{FF2B5EF4-FFF2-40B4-BE49-F238E27FC236}">
                <a16:creationId xmlns:a16="http://schemas.microsoft.com/office/drawing/2014/main" id="{A7CD691C-FE69-B749-908A-0B8D35598403}"/>
              </a:ext>
            </a:extLst>
          </p:cNvPr>
          <p:cNvSpPr/>
          <p:nvPr/>
        </p:nvSpPr>
        <p:spPr>
          <a:xfrm>
            <a:off x="1857796" y="201524"/>
            <a:ext cx="1371243"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Suite</a:t>
            </a:r>
          </a:p>
        </p:txBody>
      </p:sp>
      <p:sp>
        <p:nvSpPr>
          <p:cNvPr id="110" name="NSX Cloud">
            <a:extLst>
              <a:ext uri="{FF2B5EF4-FFF2-40B4-BE49-F238E27FC236}">
                <a16:creationId xmlns:a16="http://schemas.microsoft.com/office/drawing/2014/main" id="{2D1A6B72-C7AB-774B-BF8A-0ED2B86CFB78}"/>
              </a:ext>
            </a:extLst>
          </p:cNvPr>
          <p:cNvSpPr/>
          <p:nvPr/>
        </p:nvSpPr>
        <p:spPr>
          <a:xfrm>
            <a:off x="6329509" y="994552"/>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Enterprise PKS</a:t>
            </a:r>
          </a:p>
        </p:txBody>
      </p:sp>
      <p:sp>
        <p:nvSpPr>
          <p:cNvPr id="111" name="NSX Cloud">
            <a:extLst>
              <a:ext uri="{FF2B5EF4-FFF2-40B4-BE49-F238E27FC236}">
                <a16:creationId xmlns:a16="http://schemas.microsoft.com/office/drawing/2014/main" id="{369E690F-3576-7747-B7F0-5C74145D0575}"/>
              </a:ext>
            </a:extLst>
          </p:cNvPr>
          <p:cNvSpPr/>
          <p:nvPr/>
        </p:nvSpPr>
        <p:spPr>
          <a:xfrm>
            <a:off x="6329509"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Essential PKS</a:t>
            </a:r>
          </a:p>
        </p:txBody>
      </p:sp>
      <p:sp>
        <p:nvSpPr>
          <p:cNvPr id="112" name="VMware Service Broker">
            <a:extLst>
              <a:ext uri="{FF2B5EF4-FFF2-40B4-BE49-F238E27FC236}">
                <a16:creationId xmlns:a16="http://schemas.microsoft.com/office/drawing/2014/main" id="{202EA8D7-E07C-1C46-94A5-5622DB7721D8}"/>
              </a:ext>
            </a:extLst>
          </p:cNvPr>
          <p:cNvSpPr/>
          <p:nvPr/>
        </p:nvSpPr>
        <p:spPr>
          <a:xfrm>
            <a:off x="7809585" y="139529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Hybrid Cloud Platform</a:t>
            </a:r>
          </a:p>
        </p:txBody>
      </p:sp>
      <p:sp>
        <p:nvSpPr>
          <p:cNvPr id="113" name="VMware SD-WAN by VeloCloud">
            <a:extLst>
              <a:ext uri="{FF2B5EF4-FFF2-40B4-BE49-F238E27FC236}">
                <a16:creationId xmlns:a16="http://schemas.microsoft.com/office/drawing/2014/main" id="{58D706E7-2F0F-ED41-94BE-C7E1C0D7F6DC}"/>
              </a:ext>
            </a:extLst>
          </p:cNvPr>
          <p:cNvSpPr/>
          <p:nvPr/>
        </p:nvSpPr>
        <p:spPr>
          <a:xfrm>
            <a:off x="7809587"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Hybrid Cloud Solutions</a:t>
            </a:r>
          </a:p>
        </p:txBody>
      </p:sp>
      <p:sp>
        <p:nvSpPr>
          <p:cNvPr id="114" name="VMware Service Broker">
            <a:extLst>
              <a:ext uri="{FF2B5EF4-FFF2-40B4-BE49-F238E27FC236}">
                <a16:creationId xmlns:a16="http://schemas.microsoft.com/office/drawing/2014/main" id="{D0658ACD-3AA7-1442-8CDC-EE25AE70D73C}"/>
              </a:ext>
            </a:extLst>
          </p:cNvPr>
          <p:cNvSpPr/>
          <p:nvPr/>
        </p:nvSpPr>
        <p:spPr>
          <a:xfrm>
            <a:off x="3345744" y="59901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Assembly</a:t>
            </a:r>
          </a:p>
        </p:txBody>
      </p:sp>
      <p:sp>
        <p:nvSpPr>
          <p:cNvPr id="115" name="VMware Site Recovery">
            <a:extLst>
              <a:ext uri="{FF2B5EF4-FFF2-40B4-BE49-F238E27FC236}">
                <a16:creationId xmlns:a16="http://schemas.microsoft.com/office/drawing/2014/main" id="{F3947419-88CA-934A-8A46-0BDFFC0AB5C3}"/>
              </a:ext>
            </a:extLst>
          </p:cNvPr>
          <p:cNvSpPr/>
          <p:nvPr/>
        </p:nvSpPr>
        <p:spPr>
          <a:xfrm>
            <a:off x="10785480" y="179506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Foundation</a:t>
            </a:r>
          </a:p>
        </p:txBody>
      </p:sp>
      <p:sp>
        <p:nvSpPr>
          <p:cNvPr id="116" name="VMware Tanzu Mission Control">
            <a:extLst>
              <a:ext uri="{FF2B5EF4-FFF2-40B4-BE49-F238E27FC236}">
                <a16:creationId xmlns:a16="http://schemas.microsoft.com/office/drawing/2014/main" id="{5C931736-D43E-9149-953C-AA616AD855EF}"/>
              </a:ext>
            </a:extLst>
          </p:cNvPr>
          <p:cNvSpPr/>
          <p:nvPr/>
        </p:nvSpPr>
        <p:spPr>
          <a:xfrm>
            <a:off x="6329509" y="592971"/>
            <a:ext cx="1371243" cy="274249"/>
          </a:xfrm>
          <a:prstGeom prst="roundRect">
            <a:avLst>
              <a:gd name="adj" fmla="val 7184"/>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Tanzu Solutions</a:t>
            </a:r>
          </a:p>
        </p:txBody>
      </p:sp>
      <p:sp>
        <p:nvSpPr>
          <p:cNvPr id="118" name="PKS">
            <a:extLst>
              <a:ext uri="{FF2B5EF4-FFF2-40B4-BE49-F238E27FC236}">
                <a16:creationId xmlns:a16="http://schemas.microsoft.com/office/drawing/2014/main" id="{E98F69E3-DC98-8843-BA76-FA478EB9890B}"/>
              </a:ext>
            </a:extLst>
          </p:cNvPr>
          <p:cNvSpPr/>
          <p:nvPr/>
        </p:nvSpPr>
        <p:spPr>
          <a:xfrm>
            <a:off x="3750725" y="4333789"/>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NSX Service Mesh</a:t>
            </a:r>
          </a:p>
        </p:txBody>
      </p:sp>
      <p:sp>
        <p:nvSpPr>
          <p:cNvPr id="119" name="vRealize Operations">
            <a:extLst>
              <a:ext uri="{FF2B5EF4-FFF2-40B4-BE49-F238E27FC236}">
                <a16:creationId xmlns:a16="http://schemas.microsoft.com/office/drawing/2014/main" id="{A9701CE7-6C6E-A449-AC08-C5D38DDCB1FD}"/>
              </a:ext>
            </a:extLst>
          </p:cNvPr>
          <p:cNvSpPr/>
          <p:nvPr/>
        </p:nvSpPr>
        <p:spPr>
          <a:xfrm>
            <a:off x="3750725" y="5040813"/>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vRealize Lifecycle Manager</a:t>
            </a:r>
          </a:p>
        </p:txBody>
      </p:sp>
      <p:sp>
        <p:nvSpPr>
          <p:cNvPr id="122" name="Horizon">
            <a:extLst>
              <a:ext uri="{FF2B5EF4-FFF2-40B4-BE49-F238E27FC236}">
                <a16:creationId xmlns:a16="http://schemas.microsoft.com/office/drawing/2014/main" id="{D71F13C7-725D-0142-A774-08C0A1220B9A}"/>
              </a:ext>
            </a:extLst>
          </p:cNvPr>
          <p:cNvSpPr/>
          <p:nvPr/>
        </p:nvSpPr>
        <p:spPr>
          <a:xfrm>
            <a:off x="10730108" y="5705134"/>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Project Milky Way</a:t>
            </a:r>
          </a:p>
        </p:txBody>
      </p:sp>
      <p:sp>
        <p:nvSpPr>
          <p:cNvPr id="123" name="NSX for Horizon">
            <a:extLst>
              <a:ext uri="{FF2B5EF4-FFF2-40B4-BE49-F238E27FC236}">
                <a16:creationId xmlns:a16="http://schemas.microsoft.com/office/drawing/2014/main" id="{15EC2D64-5041-8343-A77E-B893B4AB1F63}"/>
              </a:ext>
            </a:extLst>
          </p:cNvPr>
          <p:cNvSpPr/>
          <p:nvPr/>
        </p:nvSpPr>
        <p:spPr>
          <a:xfrm>
            <a:off x="10730108" y="5361189"/>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Project Concord</a:t>
            </a:r>
          </a:p>
        </p:txBody>
      </p:sp>
      <p:sp>
        <p:nvSpPr>
          <p:cNvPr id="124" name="Workspace one Access">
            <a:extLst>
              <a:ext uri="{FF2B5EF4-FFF2-40B4-BE49-F238E27FC236}">
                <a16:creationId xmlns:a16="http://schemas.microsoft.com/office/drawing/2014/main" id="{11C9D6B7-B02A-E44C-B754-67CF5E97310D}"/>
              </a:ext>
            </a:extLst>
          </p:cNvPr>
          <p:cNvSpPr/>
          <p:nvPr/>
        </p:nvSpPr>
        <p:spPr>
          <a:xfrm>
            <a:off x="10730108" y="4673299"/>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Project Pacific</a:t>
            </a:r>
          </a:p>
        </p:txBody>
      </p:sp>
      <p:sp>
        <p:nvSpPr>
          <p:cNvPr id="125" name="UEM">
            <a:extLst>
              <a:ext uri="{FF2B5EF4-FFF2-40B4-BE49-F238E27FC236}">
                <a16:creationId xmlns:a16="http://schemas.microsoft.com/office/drawing/2014/main" id="{946D4B16-243D-174D-B190-EF293537284F}"/>
              </a:ext>
            </a:extLst>
          </p:cNvPr>
          <p:cNvSpPr/>
          <p:nvPr/>
        </p:nvSpPr>
        <p:spPr>
          <a:xfrm>
            <a:off x="10730108" y="4329353"/>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Project VXR</a:t>
            </a:r>
          </a:p>
        </p:txBody>
      </p:sp>
      <p:sp>
        <p:nvSpPr>
          <p:cNvPr id="127" name="vROPs for Horizon">
            <a:extLst>
              <a:ext uri="{FF2B5EF4-FFF2-40B4-BE49-F238E27FC236}">
                <a16:creationId xmlns:a16="http://schemas.microsoft.com/office/drawing/2014/main" id="{763AC6E7-3906-834A-AF92-66BA77D60949}"/>
              </a:ext>
            </a:extLst>
          </p:cNvPr>
          <p:cNvSpPr/>
          <p:nvPr/>
        </p:nvSpPr>
        <p:spPr>
          <a:xfrm>
            <a:off x="10730108" y="5017244"/>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Project Magna</a:t>
            </a:r>
          </a:p>
        </p:txBody>
      </p:sp>
      <p:sp>
        <p:nvSpPr>
          <p:cNvPr id="128" name="Workstation/Fusion">
            <a:extLst>
              <a:ext uri="{FF2B5EF4-FFF2-40B4-BE49-F238E27FC236}">
                <a16:creationId xmlns:a16="http://schemas.microsoft.com/office/drawing/2014/main" id="{D5001B1C-0871-D944-8A7E-3F224657B696}"/>
              </a:ext>
            </a:extLst>
          </p:cNvPr>
          <p:cNvSpPr/>
          <p:nvPr/>
        </p:nvSpPr>
        <p:spPr>
          <a:xfrm>
            <a:off x="5658691" y="5610719"/>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Fusion Pro</a:t>
            </a:r>
          </a:p>
        </p:txBody>
      </p:sp>
      <p:sp>
        <p:nvSpPr>
          <p:cNvPr id="129" name="Workstation/Fusion">
            <a:extLst>
              <a:ext uri="{FF2B5EF4-FFF2-40B4-BE49-F238E27FC236}">
                <a16:creationId xmlns:a16="http://schemas.microsoft.com/office/drawing/2014/main" id="{078D1F90-41AF-5043-8D12-5A0986248CB1}"/>
              </a:ext>
            </a:extLst>
          </p:cNvPr>
          <p:cNvSpPr/>
          <p:nvPr/>
        </p:nvSpPr>
        <p:spPr>
          <a:xfrm>
            <a:off x="5658691" y="519286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Workstation Player</a:t>
            </a:r>
          </a:p>
        </p:txBody>
      </p:sp>
      <p:sp>
        <p:nvSpPr>
          <p:cNvPr id="130" name="Workspace one Access">
            <a:extLst>
              <a:ext uri="{FF2B5EF4-FFF2-40B4-BE49-F238E27FC236}">
                <a16:creationId xmlns:a16="http://schemas.microsoft.com/office/drawing/2014/main" id="{911BCE61-8DF1-DF43-89FE-9AE37A6C0003}"/>
              </a:ext>
            </a:extLst>
          </p:cNvPr>
          <p:cNvSpPr/>
          <p:nvPr/>
        </p:nvSpPr>
        <p:spPr>
          <a:xfrm>
            <a:off x="5658691" y="393931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 Assist</a:t>
            </a:r>
          </a:p>
        </p:txBody>
      </p:sp>
      <p:sp>
        <p:nvSpPr>
          <p:cNvPr id="131" name="vCloud Suite">
            <a:extLst>
              <a:ext uri="{FF2B5EF4-FFF2-40B4-BE49-F238E27FC236}">
                <a16:creationId xmlns:a16="http://schemas.microsoft.com/office/drawing/2014/main" id="{7142C24C-D5DD-F64D-9028-9A66BD917391}"/>
              </a:ext>
            </a:extLst>
          </p:cNvPr>
          <p:cNvSpPr/>
          <p:nvPr/>
        </p:nvSpPr>
        <p:spPr>
          <a:xfrm>
            <a:off x="9841177" y="6515952"/>
            <a:ext cx="2285405"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Dell EMC VxRail</a:t>
            </a:r>
          </a:p>
        </p:txBody>
      </p:sp>
      <p:sp>
        <p:nvSpPr>
          <p:cNvPr id="135" name="VMware Smart Experience">
            <a:extLst>
              <a:ext uri="{FF2B5EF4-FFF2-40B4-BE49-F238E27FC236}">
                <a16:creationId xmlns:a16="http://schemas.microsoft.com/office/drawing/2014/main" id="{E72D755D-3B4E-8744-937B-B2D1BFDFCEC8}"/>
              </a:ext>
            </a:extLst>
          </p:cNvPr>
          <p:cNvSpPr/>
          <p:nvPr/>
        </p:nvSpPr>
        <p:spPr>
          <a:xfrm>
            <a:off x="3760582" y="261127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rPr>
              <a:t>VMware Smart Experience</a:t>
            </a:r>
          </a:p>
        </p:txBody>
      </p:sp>
      <p:sp>
        <p:nvSpPr>
          <p:cNvPr id="136" name="VMware Smart Assurance">
            <a:extLst>
              <a:ext uri="{FF2B5EF4-FFF2-40B4-BE49-F238E27FC236}">
                <a16:creationId xmlns:a16="http://schemas.microsoft.com/office/drawing/2014/main" id="{BA7FCC7D-A0B9-8A45-9E42-2ADC1A1BB0DE}"/>
              </a:ext>
            </a:extLst>
          </p:cNvPr>
          <p:cNvSpPr/>
          <p:nvPr/>
        </p:nvSpPr>
        <p:spPr>
          <a:xfrm>
            <a:off x="2089385" y="261127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UHANA</a:t>
            </a:r>
          </a:p>
        </p:txBody>
      </p:sp>
      <p:sp>
        <p:nvSpPr>
          <p:cNvPr id="137" name="vCloud NFV">
            <a:extLst>
              <a:ext uri="{FF2B5EF4-FFF2-40B4-BE49-F238E27FC236}">
                <a16:creationId xmlns:a16="http://schemas.microsoft.com/office/drawing/2014/main" id="{1A344E7F-50AE-494E-B97A-16BE42D41FDE}"/>
              </a:ext>
            </a:extLst>
          </p:cNvPr>
          <p:cNvSpPr/>
          <p:nvPr/>
        </p:nvSpPr>
        <p:spPr>
          <a:xfrm>
            <a:off x="2096474" y="224624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VIO Carrier Edition</a:t>
            </a:r>
          </a:p>
        </p:txBody>
      </p:sp>
      <p:sp>
        <p:nvSpPr>
          <p:cNvPr id="138" name="UEM">
            <a:extLst>
              <a:ext uri="{FF2B5EF4-FFF2-40B4-BE49-F238E27FC236}">
                <a16:creationId xmlns:a16="http://schemas.microsoft.com/office/drawing/2014/main" id="{D02CD363-71DE-BA4A-AB24-4A79544CF9C4}"/>
              </a:ext>
            </a:extLst>
          </p:cNvPr>
          <p:cNvSpPr/>
          <p:nvPr/>
        </p:nvSpPr>
        <p:spPr>
          <a:xfrm>
            <a:off x="5658691" y="268576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 UEM</a:t>
            </a:r>
          </a:p>
        </p:txBody>
      </p:sp>
      <p:sp>
        <p:nvSpPr>
          <p:cNvPr id="139" name="vROPs for Horizon">
            <a:extLst>
              <a:ext uri="{FF2B5EF4-FFF2-40B4-BE49-F238E27FC236}">
                <a16:creationId xmlns:a16="http://schemas.microsoft.com/office/drawing/2014/main" id="{104F1AC3-C81D-1D48-928D-7DA9CBB0B947}"/>
              </a:ext>
            </a:extLst>
          </p:cNvPr>
          <p:cNvSpPr/>
          <p:nvPr/>
        </p:nvSpPr>
        <p:spPr>
          <a:xfrm>
            <a:off x="5658691" y="435716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 Hub</a:t>
            </a:r>
          </a:p>
        </p:txBody>
      </p:sp>
      <p:sp>
        <p:nvSpPr>
          <p:cNvPr id="140" name="vROPs for Horizon">
            <a:extLst>
              <a:ext uri="{FF2B5EF4-FFF2-40B4-BE49-F238E27FC236}">
                <a16:creationId xmlns:a16="http://schemas.microsoft.com/office/drawing/2014/main" id="{15D23BEF-1E5F-D34C-A029-DEBF5E4A176A}"/>
              </a:ext>
            </a:extLst>
          </p:cNvPr>
          <p:cNvSpPr/>
          <p:nvPr/>
        </p:nvSpPr>
        <p:spPr>
          <a:xfrm>
            <a:off x="5658691" y="352146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Workspace One Intelligence</a:t>
            </a:r>
          </a:p>
        </p:txBody>
      </p:sp>
      <p:sp>
        <p:nvSpPr>
          <p:cNvPr id="141" name="vROPs for Horizon">
            <a:extLst>
              <a:ext uri="{FF2B5EF4-FFF2-40B4-BE49-F238E27FC236}">
                <a16:creationId xmlns:a16="http://schemas.microsoft.com/office/drawing/2014/main" id="{C7288B1E-F8F9-094C-8472-FB5B4E6A014A}"/>
              </a:ext>
            </a:extLst>
          </p:cNvPr>
          <p:cNvSpPr/>
          <p:nvPr/>
        </p:nvSpPr>
        <p:spPr>
          <a:xfrm>
            <a:off x="7119081" y="5194628"/>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vROPs for Horizon</a:t>
            </a:r>
          </a:p>
        </p:txBody>
      </p:sp>
      <p:sp>
        <p:nvSpPr>
          <p:cNvPr id="142" name="UEM">
            <a:extLst>
              <a:ext uri="{FF2B5EF4-FFF2-40B4-BE49-F238E27FC236}">
                <a16:creationId xmlns:a16="http://schemas.microsoft.com/office/drawing/2014/main" id="{AEFD41CE-05D2-7F4D-ABCE-E6D4E602F1A9}"/>
              </a:ext>
            </a:extLst>
          </p:cNvPr>
          <p:cNvSpPr/>
          <p:nvPr/>
        </p:nvSpPr>
        <p:spPr>
          <a:xfrm>
            <a:off x="10730108" y="3641462"/>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ESXi on ARM</a:t>
            </a:r>
          </a:p>
        </p:txBody>
      </p:sp>
      <p:sp>
        <p:nvSpPr>
          <p:cNvPr id="143" name="UEM">
            <a:extLst>
              <a:ext uri="{FF2B5EF4-FFF2-40B4-BE49-F238E27FC236}">
                <a16:creationId xmlns:a16="http://schemas.microsoft.com/office/drawing/2014/main" id="{69DDF53A-6BDC-054D-A538-0FD4E64F59C8}"/>
              </a:ext>
            </a:extLst>
          </p:cNvPr>
          <p:cNvSpPr/>
          <p:nvPr/>
        </p:nvSpPr>
        <p:spPr>
          <a:xfrm>
            <a:off x="10730108" y="3297517"/>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Virtual Service Network VSN</a:t>
            </a:r>
          </a:p>
        </p:txBody>
      </p:sp>
      <p:sp>
        <p:nvSpPr>
          <p:cNvPr id="144" name="UEM">
            <a:extLst>
              <a:ext uri="{FF2B5EF4-FFF2-40B4-BE49-F238E27FC236}">
                <a16:creationId xmlns:a16="http://schemas.microsoft.com/office/drawing/2014/main" id="{2460E784-2D52-E744-A0DF-80D7AE03395B}"/>
              </a:ext>
            </a:extLst>
          </p:cNvPr>
          <p:cNvSpPr/>
          <p:nvPr/>
        </p:nvSpPr>
        <p:spPr>
          <a:xfrm>
            <a:off x="10730108" y="2953572"/>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Project Pathway</a:t>
            </a:r>
          </a:p>
        </p:txBody>
      </p:sp>
      <p:sp>
        <p:nvSpPr>
          <p:cNvPr id="145" name="UEM">
            <a:extLst>
              <a:ext uri="{FF2B5EF4-FFF2-40B4-BE49-F238E27FC236}">
                <a16:creationId xmlns:a16="http://schemas.microsoft.com/office/drawing/2014/main" id="{F03A4C4C-0575-AA4D-AE66-E31241C9EB42}"/>
              </a:ext>
            </a:extLst>
          </p:cNvPr>
          <p:cNvSpPr/>
          <p:nvPr/>
        </p:nvSpPr>
        <p:spPr>
          <a:xfrm>
            <a:off x="10730108" y="3985408"/>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SmartNIC</a:t>
            </a:r>
            <a:r>
              <a:rPr lang="en-US" sz="900" dirty="0">
                <a:solidFill>
                  <a:schemeClr val="bg1"/>
                </a:solidFill>
              </a:rPr>
              <a:t> Virtualization</a:t>
            </a:r>
          </a:p>
        </p:txBody>
      </p:sp>
      <p:sp>
        <p:nvSpPr>
          <p:cNvPr id="146" name="UEM">
            <a:extLst>
              <a:ext uri="{FF2B5EF4-FFF2-40B4-BE49-F238E27FC236}">
                <a16:creationId xmlns:a16="http://schemas.microsoft.com/office/drawing/2014/main" id="{BFFBF008-C316-214C-982F-E9CC52480BA5}"/>
              </a:ext>
            </a:extLst>
          </p:cNvPr>
          <p:cNvSpPr/>
          <p:nvPr/>
        </p:nvSpPr>
        <p:spPr>
          <a:xfrm>
            <a:off x="10730108" y="2609626"/>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Cluster Memory (</a:t>
            </a:r>
            <a:r>
              <a:rPr lang="en-US" sz="900" dirty="0" err="1">
                <a:solidFill>
                  <a:schemeClr val="bg1"/>
                </a:solidFill>
              </a:rPr>
              <a:t>vCM</a:t>
            </a:r>
            <a:r>
              <a:rPr lang="en-US" sz="900" dirty="0">
                <a:solidFill>
                  <a:schemeClr val="bg1"/>
                </a:solidFill>
              </a:rPr>
              <a:t>)</a:t>
            </a:r>
          </a:p>
        </p:txBody>
      </p:sp>
      <p:sp>
        <p:nvSpPr>
          <p:cNvPr id="147" name="Rounded Rectangle 146">
            <a:extLst>
              <a:ext uri="{FF2B5EF4-FFF2-40B4-BE49-F238E27FC236}">
                <a16:creationId xmlns:a16="http://schemas.microsoft.com/office/drawing/2014/main" id="{794A3723-10A4-1044-B638-E88D90E5BDC6}"/>
              </a:ext>
            </a:extLst>
          </p:cNvPr>
          <p:cNvSpPr/>
          <p:nvPr/>
        </p:nvSpPr>
        <p:spPr>
          <a:xfrm>
            <a:off x="8616879" y="2195810"/>
            <a:ext cx="1792255" cy="3864370"/>
          </a:xfrm>
          <a:prstGeom prst="roundRect">
            <a:avLst>
              <a:gd name="adj" fmla="val 1641"/>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wrap="square"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Open Source</a:t>
            </a:r>
          </a:p>
        </p:txBody>
      </p:sp>
      <p:sp>
        <p:nvSpPr>
          <p:cNvPr id="148" name="Horizon">
            <a:extLst>
              <a:ext uri="{FF2B5EF4-FFF2-40B4-BE49-F238E27FC236}">
                <a16:creationId xmlns:a16="http://schemas.microsoft.com/office/drawing/2014/main" id="{4B989BAA-342B-0743-809D-048B7AEC5F77}"/>
              </a:ext>
            </a:extLst>
          </p:cNvPr>
          <p:cNvSpPr/>
          <p:nvPr/>
        </p:nvSpPr>
        <p:spPr>
          <a:xfrm>
            <a:off x="8950211" y="5720537"/>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Harbor</a:t>
            </a:r>
          </a:p>
        </p:txBody>
      </p:sp>
      <p:sp>
        <p:nvSpPr>
          <p:cNvPr id="149" name="NSX for Horizon">
            <a:extLst>
              <a:ext uri="{FF2B5EF4-FFF2-40B4-BE49-F238E27FC236}">
                <a16:creationId xmlns:a16="http://schemas.microsoft.com/office/drawing/2014/main" id="{A97EAEAC-302A-7440-98EE-26BCD83C5C99}"/>
              </a:ext>
            </a:extLst>
          </p:cNvPr>
          <p:cNvSpPr/>
          <p:nvPr/>
        </p:nvSpPr>
        <p:spPr>
          <a:xfrm>
            <a:off x="8950211" y="5341289"/>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Admiral</a:t>
            </a:r>
          </a:p>
        </p:txBody>
      </p:sp>
      <p:sp>
        <p:nvSpPr>
          <p:cNvPr id="150" name="Workspace one Access">
            <a:extLst>
              <a:ext uri="{FF2B5EF4-FFF2-40B4-BE49-F238E27FC236}">
                <a16:creationId xmlns:a16="http://schemas.microsoft.com/office/drawing/2014/main" id="{E6C14D32-7F61-F946-80F4-A763B77904BB}"/>
              </a:ext>
            </a:extLst>
          </p:cNvPr>
          <p:cNvSpPr/>
          <p:nvPr/>
        </p:nvSpPr>
        <p:spPr>
          <a:xfrm>
            <a:off x="8950211" y="4582784"/>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Velero</a:t>
            </a:r>
            <a:endParaRPr lang="en-US" sz="900" dirty="0">
              <a:solidFill>
                <a:schemeClr val="bg1"/>
              </a:solidFill>
            </a:endParaRPr>
          </a:p>
        </p:txBody>
      </p:sp>
      <p:sp>
        <p:nvSpPr>
          <p:cNvPr id="151" name="UEM">
            <a:extLst>
              <a:ext uri="{FF2B5EF4-FFF2-40B4-BE49-F238E27FC236}">
                <a16:creationId xmlns:a16="http://schemas.microsoft.com/office/drawing/2014/main" id="{BBE3EEBD-7FE1-CF48-BCF4-AC6338E2E244}"/>
              </a:ext>
            </a:extLst>
          </p:cNvPr>
          <p:cNvSpPr/>
          <p:nvPr/>
        </p:nvSpPr>
        <p:spPr>
          <a:xfrm>
            <a:off x="8950211" y="4203532"/>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Sonobuoy</a:t>
            </a:r>
            <a:endParaRPr lang="en-US" sz="900" dirty="0">
              <a:solidFill>
                <a:schemeClr val="bg1"/>
              </a:solidFill>
            </a:endParaRPr>
          </a:p>
        </p:txBody>
      </p:sp>
      <p:sp>
        <p:nvSpPr>
          <p:cNvPr id="152" name="vROPs for Horizon">
            <a:extLst>
              <a:ext uri="{FF2B5EF4-FFF2-40B4-BE49-F238E27FC236}">
                <a16:creationId xmlns:a16="http://schemas.microsoft.com/office/drawing/2014/main" id="{B49883FD-6A7D-7A44-B8B6-A35BA4A9B11C}"/>
              </a:ext>
            </a:extLst>
          </p:cNvPr>
          <p:cNvSpPr/>
          <p:nvPr/>
        </p:nvSpPr>
        <p:spPr>
          <a:xfrm>
            <a:off x="8950211" y="4962036"/>
            <a:ext cx="1279827"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Weathervane</a:t>
            </a:r>
          </a:p>
        </p:txBody>
      </p:sp>
      <p:sp>
        <p:nvSpPr>
          <p:cNvPr id="153" name="UEM">
            <a:extLst>
              <a:ext uri="{FF2B5EF4-FFF2-40B4-BE49-F238E27FC236}">
                <a16:creationId xmlns:a16="http://schemas.microsoft.com/office/drawing/2014/main" id="{516AEB50-4CDC-9340-A22A-C6940ADCCB0C}"/>
              </a:ext>
            </a:extLst>
          </p:cNvPr>
          <p:cNvSpPr/>
          <p:nvPr/>
        </p:nvSpPr>
        <p:spPr>
          <a:xfrm>
            <a:off x="9586564" y="3445028"/>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Clarity</a:t>
            </a:r>
          </a:p>
        </p:txBody>
      </p:sp>
      <p:sp>
        <p:nvSpPr>
          <p:cNvPr id="154" name="UEM">
            <a:extLst>
              <a:ext uri="{FF2B5EF4-FFF2-40B4-BE49-F238E27FC236}">
                <a16:creationId xmlns:a16="http://schemas.microsoft.com/office/drawing/2014/main" id="{602DA164-623A-A246-80CA-9D1CEEFD8CCC}"/>
              </a:ext>
            </a:extLst>
          </p:cNvPr>
          <p:cNvSpPr/>
          <p:nvPr/>
        </p:nvSpPr>
        <p:spPr>
          <a:xfrm>
            <a:off x="9586564" y="3065775"/>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Gimbal</a:t>
            </a:r>
          </a:p>
        </p:txBody>
      </p:sp>
      <p:sp>
        <p:nvSpPr>
          <p:cNvPr id="155" name="UEM">
            <a:extLst>
              <a:ext uri="{FF2B5EF4-FFF2-40B4-BE49-F238E27FC236}">
                <a16:creationId xmlns:a16="http://schemas.microsoft.com/office/drawing/2014/main" id="{A7137C9E-4C82-CE47-AA3C-7529C996CE0B}"/>
              </a:ext>
            </a:extLst>
          </p:cNvPr>
          <p:cNvSpPr/>
          <p:nvPr/>
        </p:nvSpPr>
        <p:spPr>
          <a:xfrm>
            <a:off x="9586564" y="2686523"/>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LIOTA</a:t>
            </a:r>
          </a:p>
        </p:txBody>
      </p:sp>
      <p:sp>
        <p:nvSpPr>
          <p:cNvPr id="156" name="UEM">
            <a:extLst>
              <a:ext uri="{FF2B5EF4-FFF2-40B4-BE49-F238E27FC236}">
                <a16:creationId xmlns:a16="http://schemas.microsoft.com/office/drawing/2014/main" id="{543F5CE2-BF70-3E40-A132-99313C04D947}"/>
              </a:ext>
            </a:extLst>
          </p:cNvPr>
          <p:cNvSpPr/>
          <p:nvPr/>
        </p:nvSpPr>
        <p:spPr>
          <a:xfrm>
            <a:off x="9586564" y="3824280"/>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Contour</a:t>
            </a:r>
          </a:p>
        </p:txBody>
      </p:sp>
      <p:sp>
        <p:nvSpPr>
          <p:cNvPr id="157" name="UEM">
            <a:extLst>
              <a:ext uri="{FF2B5EF4-FFF2-40B4-BE49-F238E27FC236}">
                <a16:creationId xmlns:a16="http://schemas.microsoft.com/office/drawing/2014/main" id="{9B9FA947-915C-AE4F-8DC2-4B7A337AC053}"/>
              </a:ext>
            </a:extLst>
          </p:cNvPr>
          <p:cNvSpPr/>
          <p:nvPr/>
        </p:nvSpPr>
        <p:spPr>
          <a:xfrm>
            <a:off x="9586564" y="2307271"/>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Photo OS</a:t>
            </a:r>
          </a:p>
        </p:txBody>
      </p:sp>
      <p:sp>
        <p:nvSpPr>
          <p:cNvPr id="158" name="UEM">
            <a:extLst>
              <a:ext uri="{FF2B5EF4-FFF2-40B4-BE49-F238E27FC236}">
                <a16:creationId xmlns:a16="http://schemas.microsoft.com/office/drawing/2014/main" id="{38C734FF-0343-2843-A848-0118C05F8487}"/>
              </a:ext>
            </a:extLst>
          </p:cNvPr>
          <p:cNvSpPr/>
          <p:nvPr/>
        </p:nvSpPr>
        <p:spPr>
          <a:xfrm>
            <a:off x="8876803" y="3444188"/>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Lightwave</a:t>
            </a:r>
          </a:p>
        </p:txBody>
      </p:sp>
      <p:sp>
        <p:nvSpPr>
          <p:cNvPr id="159" name="UEM">
            <a:extLst>
              <a:ext uri="{FF2B5EF4-FFF2-40B4-BE49-F238E27FC236}">
                <a16:creationId xmlns:a16="http://schemas.microsoft.com/office/drawing/2014/main" id="{3B449756-6D9F-C644-8874-824F04A435DB}"/>
              </a:ext>
            </a:extLst>
          </p:cNvPr>
          <p:cNvSpPr/>
          <p:nvPr/>
        </p:nvSpPr>
        <p:spPr>
          <a:xfrm>
            <a:off x="8876803" y="3064936"/>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Chap</a:t>
            </a:r>
          </a:p>
        </p:txBody>
      </p:sp>
      <p:sp>
        <p:nvSpPr>
          <p:cNvPr id="160" name="UEM">
            <a:extLst>
              <a:ext uri="{FF2B5EF4-FFF2-40B4-BE49-F238E27FC236}">
                <a16:creationId xmlns:a16="http://schemas.microsoft.com/office/drawing/2014/main" id="{727D5715-F90C-6B4E-B8EB-ACA59F3AC472}"/>
              </a:ext>
            </a:extLst>
          </p:cNvPr>
          <p:cNvSpPr/>
          <p:nvPr/>
        </p:nvSpPr>
        <p:spPr>
          <a:xfrm>
            <a:off x="8876803" y="2685683"/>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Tern</a:t>
            </a:r>
          </a:p>
        </p:txBody>
      </p:sp>
      <p:sp>
        <p:nvSpPr>
          <p:cNvPr id="161" name="UEM">
            <a:extLst>
              <a:ext uri="{FF2B5EF4-FFF2-40B4-BE49-F238E27FC236}">
                <a16:creationId xmlns:a16="http://schemas.microsoft.com/office/drawing/2014/main" id="{5092A118-49F9-234A-8921-3BF4FACEBF06}"/>
              </a:ext>
            </a:extLst>
          </p:cNvPr>
          <p:cNvSpPr/>
          <p:nvPr/>
        </p:nvSpPr>
        <p:spPr>
          <a:xfrm>
            <a:off x="8876803" y="3823440"/>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vASDKs</a:t>
            </a:r>
            <a:endParaRPr lang="en-US" sz="900" dirty="0">
              <a:solidFill>
                <a:schemeClr val="bg1"/>
              </a:solidFill>
            </a:endParaRPr>
          </a:p>
        </p:txBody>
      </p:sp>
      <p:sp>
        <p:nvSpPr>
          <p:cNvPr id="162" name="UEM">
            <a:extLst>
              <a:ext uri="{FF2B5EF4-FFF2-40B4-BE49-F238E27FC236}">
                <a16:creationId xmlns:a16="http://schemas.microsoft.com/office/drawing/2014/main" id="{1F358517-9BC4-FC4A-AC44-6F92B6B0F391}"/>
              </a:ext>
            </a:extLst>
          </p:cNvPr>
          <p:cNvSpPr/>
          <p:nvPr/>
        </p:nvSpPr>
        <p:spPr>
          <a:xfrm>
            <a:off x="8876803" y="2306431"/>
            <a:ext cx="6920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Xenon</a:t>
            </a:r>
          </a:p>
        </p:txBody>
      </p:sp>
      <p:sp>
        <p:nvSpPr>
          <p:cNvPr id="163" name="vRealize Operations">
            <a:extLst>
              <a:ext uri="{FF2B5EF4-FFF2-40B4-BE49-F238E27FC236}">
                <a16:creationId xmlns:a16="http://schemas.microsoft.com/office/drawing/2014/main" id="{BEB972AC-E6FA-8146-9F69-BF908F1D58C9}"/>
              </a:ext>
            </a:extLst>
          </p:cNvPr>
          <p:cNvSpPr/>
          <p:nvPr/>
        </p:nvSpPr>
        <p:spPr>
          <a:xfrm>
            <a:off x="3750725" y="5376785"/>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Bitnami</a:t>
            </a:r>
          </a:p>
        </p:txBody>
      </p:sp>
      <p:sp>
        <p:nvSpPr>
          <p:cNvPr id="164" name="vCloud Director">
            <a:extLst>
              <a:ext uri="{FF2B5EF4-FFF2-40B4-BE49-F238E27FC236}">
                <a16:creationId xmlns:a16="http://schemas.microsoft.com/office/drawing/2014/main" id="{0173C4B4-E5B2-2144-934D-B2E41823E223}"/>
              </a:ext>
            </a:extLst>
          </p:cNvPr>
          <p:cNvSpPr/>
          <p:nvPr/>
        </p:nvSpPr>
        <p:spPr>
          <a:xfrm>
            <a:off x="3776146" y="297719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Usage Meter</a:t>
            </a:r>
          </a:p>
          <a:p>
            <a:pPr algn="ctr"/>
            <a:r>
              <a:rPr lang="en-US" sz="900" dirty="0">
                <a:solidFill>
                  <a:schemeClr val="bg1"/>
                </a:solidFill>
              </a:rPr>
              <a:t>Usage Insight</a:t>
            </a:r>
          </a:p>
        </p:txBody>
      </p:sp>
      <p:sp>
        <p:nvSpPr>
          <p:cNvPr id="165" name="vCloud Availability">
            <a:extLst>
              <a:ext uri="{FF2B5EF4-FFF2-40B4-BE49-F238E27FC236}">
                <a16:creationId xmlns:a16="http://schemas.microsoft.com/office/drawing/2014/main" id="{6C0253ED-8CA9-BE4E-86C9-C98782BC87A3}"/>
              </a:ext>
            </a:extLst>
          </p:cNvPr>
          <p:cNvSpPr/>
          <p:nvPr/>
        </p:nvSpPr>
        <p:spPr>
          <a:xfrm>
            <a:off x="2096475" y="3630787"/>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VMware Cloud Marketplace</a:t>
            </a:r>
          </a:p>
        </p:txBody>
      </p:sp>
      <p:sp>
        <p:nvSpPr>
          <p:cNvPr id="166" name="Cloud Provider Pod">
            <a:extLst>
              <a:ext uri="{FF2B5EF4-FFF2-40B4-BE49-F238E27FC236}">
                <a16:creationId xmlns:a16="http://schemas.microsoft.com/office/drawing/2014/main" id="{64A6DB93-B94B-3742-86ED-0ECFC56AFE0D}"/>
              </a:ext>
            </a:extLst>
          </p:cNvPr>
          <p:cNvSpPr/>
          <p:nvPr/>
        </p:nvSpPr>
        <p:spPr>
          <a:xfrm>
            <a:off x="3776146" y="363078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Cloud Provider Hub</a:t>
            </a:r>
          </a:p>
        </p:txBody>
      </p:sp>
      <p:sp>
        <p:nvSpPr>
          <p:cNvPr id="167" name="Horizon Apps">
            <a:extLst>
              <a:ext uri="{FF2B5EF4-FFF2-40B4-BE49-F238E27FC236}">
                <a16:creationId xmlns:a16="http://schemas.microsoft.com/office/drawing/2014/main" id="{9F159D52-FC68-5949-BEF9-13C087A85EC8}"/>
              </a:ext>
            </a:extLst>
          </p:cNvPr>
          <p:cNvSpPr/>
          <p:nvPr/>
        </p:nvSpPr>
        <p:spPr>
          <a:xfrm>
            <a:off x="7123964" y="2685766"/>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Horizon 7</a:t>
            </a:r>
          </a:p>
        </p:txBody>
      </p:sp>
      <p:sp>
        <p:nvSpPr>
          <p:cNvPr id="169" name="Cloud Provider Pod">
            <a:extLst>
              <a:ext uri="{FF2B5EF4-FFF2-40B4-BE49-F238E27FC236}">
                <a16:creationId xmlns:a16="http://schemas.microsoft.com/office/drawing/2014/main" id="{D0145C2C-E21A-DB44-8032-FD31843D91BC}"/>
              </a:ext>
            </a:extLst>
          </p:cNvPr>
          <p:cNvSpPr/>
          <p:nvPr/>
        </p:nvSpPr>
        <p:spPr>
          <a:xfrm>
            <a:off x="376194" y="331760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err="1">
                <a:solidFill>
                  <a:schemeClr val="bg1"/>
                </a:solidFill>
              </a:rPr>
              <a:t>DaaS</a:t>
            </a:r>
            <a:endParaRPr lang="en-US" sz="900" dirty="0">
              <a:solidFill>
                <a:schemeClr val="bg1"/>
              </a:solidFill>
            </a:endParaRPr>
          </a:p>
        </p:txBody>
      </p:sp>
      <p:sp>
        <p:nvSpPr>
          <p:cNvPr id="170" name="vCloud Availability">
            <a:extLst>
              <a:ext uri="{FF2B5EF4-FFF2-40B4-BE49-F238E27FC236}">
                <a16:creationId xmlns:a16="http://schemas.microsoft.com/office/drawing/2014/main" id="{D2336FC9-4675-7641-8CF4-24DFB9E6F6A2}"/>
              </a:ext>
            </a:extLst>
          </p:cNvPr>
          <p:cNvSpPr/>
          <p:nvPr/>
        </p:nvSpPr>
        <p:spPr>
          <a:xfrm>
            <a:off x="2096476" y="3317604"/>
            <a:ext cx="6399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CSE</a:t>
            </a:r>
          </a:p>
        </p:txBody>
      </p:sp>
      <p:sp>
        <p:nvSpPr>
          <p:cNvPr id="171" name="Cloud Provider Pod">
            <a:extLst>
              <a:ext uri="{FF2B5EF4-FFF2-40B4-BE49-F238E27FC236}">
                <a16:creationId xmlns:a16="http://schemas.microsoft.com/office/drawing/2014/main" id="{5F74AE45-F991-E34D-9ABB-D8894D88B265}"/>
              </a:ext>
            </a:extLst>
          </p:cNvPr>
          <p:cNvSpPr/>
          <p:nvPr/>
        </p:nvSpPr>
        <p:spPr>
          <a:xfrm>
            <a:off x="2827805" y="3317604"/>
            <a:ext cx="63991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OSE</a:t>
            </a:r>
          </a:p>
        </p:txBody>
      </p:sp>
      <p:sp>
        <p:nvSpPr>
          <p:cNvPr id="172" name="Cloud Provider Pod">
            <a:extLst>
              <a:ext uri="{FF2B5EF4-FFF2-40B4-BE49-F238E27FC236}">
                <a16:creationId xmlns:a16="http://schemas.microsoft.com/office/drawing/2014/main" id="{FBE12686-E90C-D745-98F4-D3B6C2D3562A}"/>
              </a:ext>
            </a:extLst>
          </p:cNvPr>
          <p:cNvSpPr/>
          <p:nvPr/>
        </p:nvSpPr>
        <p:spPr>
          <a:xfrm>
            <a:off x="3773691" y="3317604"/>
            <a:ext cx="1371243" cy="274249"/>
          </a:xfrm>
          <a:prstGeom prst="roundRect">
            <a:avLst>
              <a:gd name="adj" fmla="val 718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rPr>
              <a:t>Tenant App</a:t>
            </a:r>
          </a:p>
        </p:txBody>
      </p:sp>
    </p:spTree>
    <p:extLst>
      <p:ext uri="{BB962C8B-B14F-4D97-AF65-F5344CB8AC3E}">
        <p14:creationId xmlns:p14="http://schemas.microsoft.com/office/powerpoint/2010/main" val="3182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84D2BC3-7711-4AA1-A645-252FB7F263C5}"/>
              </a:ext>
            </a:extLst>
          </p:cNvPr>
          <p:cNvSpPr>
            <a:spLocks noGrp="1"/>
          </p:cNvSpPr>
          <p:nvPr>
            <p:ph sz="quarter" idx="14"/>
          </p:nvPr>
        </p:nvSpPr>
        <p:spPr/>
        <p:txBody>
          <a:bodyPr/>
          <a:lstStyle/>
          <a:p>
            <a:endParaRPr lang="en-US"/>
          </a:p>
        </p:txBody>
      </p:sp>
      <p:sp>
        <p:nvSpPr>
          <p:cNvPr id="14" name="Content Placeholder 13">
            <a:extLst>
              <a:ext uri="{FF2B5EF4-FFF2-40B4-BE49-F238E27FC236}">
                <a16:creationId xmlns:a16="http://schemas.microsoft.com/office/drawing/2014/main" id="{30013245-36B3-4958-AFBB-89B5596B839E}"/>
              </a:ext>
            </a:extLst>
          </p:cNvPr>
          <p:cNvSpPr>
            <a:spLocks noGrp="1"/>
          </p:cNvSpPr>
          <p:nvPr>
            <p:ph sz="quarter" idx="16"/>
          </p:nvPr>
        </p:nvSpPr>
        <p:spPr/>
        <p:txBody>
          <a:bodyPr tIns="274320"/>
          <a:lstStyle/>
          <a:p>
            <a:pPr lvl="0"/>
            <a:r>
              <a:rPr lang="en-US" sz="1600" dirty="0"/>
              <a:t>$11.81B in revenue in the last FY</a:t>
            </a:r>
          </a:p>
          <a:p>
            <a:pPr lvl="0"/>
            <a:r>
              <a:rPr lang="en-US" sz="1600" dirty="0"/>
              <a:t>500,000+ customers</a:t>
            </a:r>
          </a:p>
          <a:p>
            <a:pPr lvl="0"/>
            <a:r>
              <a:rPr lang="en-US" sz="1600" dirty="0"/>
              <a:t>Chosen by over 99% of Fortune 1000 </a:t>
            </a:r>
            <a:br>
              <a:rPr lang="en-US" sz="1600" dirty="0"/>
            </a:br>
            <a:r>
              <a:rPr lang="en-US" sz="1600" dirty="0"/>
              <a:t>and over 97% of Forbes Global 2000 companies</a:t>
            </a:r>
          </a:p>
          <a:p>
            <a:r>
              <a:rPr lang="en-US" sz="1600" dirty="0"/>
              <a:t>Among the Top 5 large tech vendors in customer satisfaction in North America</a:t>
            </a:r>
            <a:r>
              <a:rPr lang="en-US" sz="1600" baseline="50000" dirty="0"/>
              <a:t>1</a:t>
            </a:r>
            <a:r>
              <a:rPr lang="en-US" sz="1600" dirty="0"/>
              <a:t> </a:t>
            </a:r>
          </a:p>
          <a:p>
            <a:pPr lvl="0"/>
            <a:r>
              <a:rPr lang="en-US" sz="1600" dirty="0"/>
              <a:t>33,000+ employees</a:t>
            </a:r>
          </a:p>
          <a:p>
            <a:pPr lvl="0"/>
            <a:r>
              <a:rPr lang="en-US" sz="1600" dirty="0"/>
              <a:t>Offices in 50+ countries</a:t>
            </a:r>
          </a:p>
          <a:p>
            <a:pPr lvl="0"/>
            <a:r>
              <a:rPr lang="en-US" sz="1600" dirty="0"/>
              <a:t>Extensive partner ecosystem</a:t>
            </a:r>
          </a:p>
          <a:p>
            <a:r>
              <a:rPr lang="en-US" sz="1600" dirty="0"/>
              <a:t>On Global 100 list of Most Sustainable Companies</a:t>
            </a:r>
            <a:r>
              <a:rPr lang="en-US" sz="1600" baseline="50000" dirty="0"/>
              <a:t>2</a:t>
            </a:r>
          </a:p>
          <a:p>
            <a:endParaRPr lang="en-US" dirty="0"/>
          </a:p>
          <a:p>
            <a:endParaRPr lang="en-US" dirty="0"/>
          </a:p>
        </p:txBody>
      </p:sp>
      <p:sp>
        <p:nvSpPr>
          <p:cNvPr id="10" name="Title 9">
            <a:extLst>
              <a:ext uri="{FF2B5EF4-FFF2-40B4-BE49-F238E27FC236}">
                <a16:creationId xmlns:a16="http://schemas.microsoft.com/office/drawing/2014/main" id="{60ABE71F-4C08-4FAD-970C-615AFD21BC4A}"/>
              </a:ext>
            </a:extLst>
          </p:cNvPr>
          <p:cNvSpPr>
            <a:spLocks noGrp="1"/>
          </p:cNvSpPr>
          <p:nvPr>
            <p:ph type="title"/>
          </p:nvPr>
        </p:nvSpPr>
        <p:spPr/>
        <p:txBody>
          <a:bodyPr/>
          <a:lstStyle/>
          <a:p>
            <a:r>
              <a:rPr lang="en-US" dirty="0"/>
              <a:t>VMware: Fast Facts</a:t>
            </a:r>
          </a:p>
        </p:txBody>
      </p:sp>
      <p:sp>
        <p:nvSpPr>
          <p:cNvPr id="11" name="Subtitle 10">
            <a:extLst>
              <a:ext uri="{FF2B5EF4-FFF2-40B4-BE49-F238E27FC236}">
                <a16:creationId xmlns:a16="http://schemas.microsoft.com/office/drawing/2014/main" id="{492E1AB0-D2F8-49BC-95E9-CD11C2EE8EBD}"/>
              </a:ext>
            </a:extLst>
          </p:cNvPr>
          <p:cNvSpPr>
            <a:spLocks noGrp="1"/>
          </p:cNvSpPr>
          <p:nvPr>
            <p:ph type="subTitle" idx="10"/>
          </p:nvPr>
        </p:nvSpPr>
        <p:spPr>
          <a:xfrm>
            <a:off x="592866" y="811830"/>
            <a:ext cx="11375977" cy="211373"/>
          </a:xfrm>
        </p:spPr>
        <p:txBody>
          <a:bodyPr/>
          <a:lstStyle/>
          <a:p>
            <a:r>
              <a:rPr lang="en-US" sz="1800" dirty="0"/>
              <a:t>A leading innovator in enterprise software, we power the world’s digital infrastructure. Our solutions form a flexible digital foundation that enables technology-driven transformation without disruption.</a:t>
            </a:r>
          </a:p>
        </p:txBody>
      </p:sp>
      <p:pic>
        <p:nvPicPr>
          <p:cNvPr id="6" name="Picture 5">
            <a:extLst>
              <a:ext uri="{FF2B5EF4-FFF2-40B4-BE49-F238E27FC236}">
                <a16:creationId xmlns:a16="http://schemas.microsoft.com/office/drawing/2014/main" id="{D2FA1EF1-9BD5-4ACA-B7EA-244CA5005FA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600201"/>
            <a:ext cx="5893592" cy="4572000"/>
          </a:xfrm>
          <a:prstGeom prst="rect">
            <a:avLst/>
          </a:prstGeom>
          <a:noFill/>
          <a:ln>
            <a:noFill/>
          </a:ln>
        </p:spPr>
      </p:pic>
      <p:sp>
        <p:nvSpPr>
          <p:cNvPr id="9" name="TextBox 8">
            <a:extLst>
              <a:ext uri="{FF2B5EF4-FFF2-40B4-BE49-F238E27FC236}">
                <a16:creationId xmlns:a16="http://schemas.microsoft.com/office/drawing/2014/main" id="{D669F503-56CB-4788-A6AB-B675BECE6A81}"/>
              </a:ext>
            </a:extLst>
          </p:cNvPr>
          <p:cNvSpPr txBox="1"/>
          <p:nvPr/>
        </p:nvSpPr>
        <p:spPr bwMode="gray">
          <a:xfrm>
            <a:off x="4415341" y="6457041"/>
            <a:ext cx="7140212" cy="211373"/>
          </a:xfrm>
          <a:prstGeom prst="rect">
            <a:avLst/>
          </a:prstGeom>
          <a:noFill/>
        </p:spPr>
        <p:txBody>
          <a:bodyPr wrap="square" lIns="0" tIns="0" rIns="0" bIns="0" rtlCol="0" anchor="b">
            <a:noAutofit/>
          </a:bodyPr>
          <a:lstStyle/>
          <a:p>
            <a:pPr marL="228600" indent="-228600">
              <a:lnSpc>
                <a:spcPct val="90000"/>
              </a:lnSpc>
              <a:buAutoNum type="arabicParenR"/>
            </a:pPr>
            <a:r>
              <a:rPr lang="en-US" sz="600" dirty="0">
                <a:latin typeface="+mj-lt"/>
              </a:rPr>
              <a:t>Source: Temkin annual survey to 800 IT decision makers of North American companies with &gt;$250 million annual revenue 2013-2018</a:t>
            </a:r>
          </a:p>
          <a:p>
            <a:pPr marL="228600" indent="-228600">
              <a:lnSpc>
                <a:spcPct val="90000"/>
              </a:lnSpc>
              <a:buAutoNum type="arabicParenR"/>
            </a:pPr>
            <a:r>
              <a:rPr lang="en-US" sz="600" dirty="0">
                <a:latin typeface="+mj-lt"/>
              </a:rPr>
              <a:t>VMware named #90 on the Global 100 list of Most Sustainable Companies in 2019</a:t>
            </a:r>
          </a:p>
        </p:txBody>
      </p:sp>
    </p:spTree>
    <p:extLst>
      <p:ext uri="{BB962C8B-B14F-4D97-AF65-F5344CB8AC3E}">
        <p14:creationId xmlns:p14="http://schemas.microsoft.com/office/powerpoint/2010/main" val="402060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sp>
        <p:nvSpPr>
          <p:cNvPr id="2" name="Rectangle 1">
            <a:extLst>
              <a:ext uri="{FF2B5EF4-FFF2-40B4-BE49-F238E27FC236}">
                <a16:creationId xmlns:a16="http://schemas.microsoft.com/office/drawing/2014/main" id="{37886528-CDEB-064D-8458-B22088478114}"/>
              </a:ext>
            </a:extLst>
          </p:cNvPr>
          <p:cNvSpPr/>
          <p:nvPr/>
        </p:nvSpPr>
        <p:spPr>
          <a:xfrm>
            <a:off x="0" y="5915420"/>
            <a:ext cx="4015222" cy="8190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87" name="Google Shape;2661;p65">
            <a:extLst>
              <a:ext uri="{FF2B5EF4-FFF2-40B4-BE49-F238E27FC236}">
                <a16:creationId xmlns:a16="http://schemas.microsoft.com/office/drawing/2014/main" id="{8E686AF0-61EC-0C4F-8D89-802B552C5329}"/>
              </a:ext>
            </a:extLst>
          </p:cNvPr>
          <p:cNvSpPr/>
          <p:nvPr/>
        </p:nvSpPr>
        <p:spPr>
          <a:xfrm>
            <a:off x="9543723" y="2684413"/>
            <a:ext cx="1462419" cy="1462419"/>
          </a:xfrm>
          <a:prstGeom prst="ellipse">
            <a:avLst/>
          </a:prstGeom>
          <a:solidFill>
            <a:schemeClr val="lt1"/>
          </a:solidFill>
          <a:ln w="9525" cap="flat" cmpd="sng">
            <a:solidFill>
              <a:schemeClr val="accent1"/>
            </a:solidFill>
            <a:prstDash val="dot"/>
            <a:round/>
            <a:headEnd type="none" w="sm" len="sm"/>
            <a:tailEnd type="none" w="sm" len="sm"/>
          </a:ln>
        </p:spPr>
        <p:txBody>
          <a:bodyPr spcFirstLastPara="1" wrap="square" lIns="91401" tIns="45688" rIns="91401" bIns="45688" anchor="ctr" anchorCtr="0">
            <a:noAutofit/>
          </a:bodyPr>
          <a:lstStyle/>
          <a:p>
            <a:pPr algn="ctr" defTabSz="914126">
              <a:buClr>
                <a:srgbClr val="000000"/>
              </a:buClr>
              <a:buSzPts val="1600"/>
              <a:defRPr/>
            </a:pPr>
            <a:endParaRPr sz="1600" kern="0" dirty="0">
              <a:solidFill>
                <a:srgbClr val="003D79"/>
              </a:solidFill>
              <a:latin typeface="Metropolis" pitchFamily="2" charset="77"/>
              <a:cs typeface="Arial"/>
              <a:sym typeface="Arial"/>
            </a:endParaRPr>
          </a:p>
        </p:txBody>
      </p:sp>
      <p:sp>
        <p:nvSpPr>
          <p:cNvPr id="2664" name="Google Shape;2664;p65"/>
          <p:cNvSpPr txBox="1">
            <a:spLocks noGrp="1"/>
          </p:cNvSpPr>
          <p:nvPr>
            <p:ph type="title"/>
          </p:nvPr>
        </p:nvSpPr>
        <p:spPr>
          <a:xfrm>
            <a:off x="579808" y="413536"/>
            <a:ext cx="11482379" cy="380901"/>
          </a:xfrm>
          <a:prstGeom prst="rect">
            <a:avLst/>
          </a:prstGeom>
          <a:noFill/>
          <a:ln>
            <a:noFill/>
          </a:ln>
        </p:spPr>
        <p:txBody>
          <a:bodyPr spcFirstLastPara="1" vert="horz" wrap="square" lIns="0" tIns="0" rIns="0" bIns="0" rtlCol="0" anchor="b" anchorCtr="0">
            <a:noAutofit/>
          </a:bodyPr>
          <a:lstStyle/>
          <a:p>
            <a:pPr>
              <a:buSzPts val="2800"/>
            </a:pPr>
            <a:r>
              <a:rPr lang="en-US" dirty="0">
                <a:latin typeface="+mj-lt"/>
                <a:ea typeface="Arial"/>
                <a:sym typeface="Arial"/>
              </a:rPr>
              <a:t>How VMware Helps</a:t>
            </a:r>
            <a:endParaRPr sz="1600" dirty="0">
              <a:latin typeface="+mj-lt"/>
              <a:ea typeface="Arial"/>
            </a:endParaRPr>
          </a:p>
        </p:txBody>
      </p:sp>
      <p:sp>
        <p:nvSpPr>
          <p:cNvPr id="2670" name="Google Shape;2670;p65"/>
          <p:cNvSpPr/>
          <p:nvPr/>
        </p:nvSpPr>
        <p:spPr>
          <a:xfrm>
            <a:off x="7463066" y="2740347"/>
            <a:ext cx="1462419" cy="1462419"/>
          </a:xfrm>
          <a:prstGeom prst="ellipse">
            <a:avLst/>
          </a:prstGeom>
          <a:solidFill>
            <a:schemeClr val="lt1"/>
          </a:solidFill>
          <a:ln w="9525" cap="flat" cmpd="sng">
            <a:solidFill>
              <a:schemeClr val="accent2"/>
            </a:solidFill>
            <a:prstDash val="dot"/>
            <a:round/>
            <a:headEnd type="none" w="sm" len="sm"/>
            <a:tailEnd type="none" w="sm" len="sm"/>
          </a:ln>
        </p:spPr>
        <p:txBody>
          <a:bodyPr spcFirstLastPara="1" wrap="square" lIns="91401" tIns="45688" rIns="91401" bIns="45688" anchor="ctr" anchorCtr="0">
            <a:noAutofit/>
          </a:bodyPr>
          <a:lstStyle/>
          <a:p>
            <a:pPr algn="ctr" defTabSz="914126">
              <a:buClr>
                <a:srgbClr val="000000"/>
              </a:buClr>
              <a:buSzPts val="1600"/>
              <a:defRPr/>
            </a:pPr>
            <a:endParaRPr sz="1600" kern="0" dirty="0">
              <a:solidFill>
                <a:srgbClr val="003D79"/>
              </a:solidFill>
              <a:latin typeface="Metropolis" pitchFamily="2" charset="77"/>
              <a:cs typeface="Arial"/>
              <a:sym typeface="Arial"/>
            </a:endParaRPr>
          </a:p>
        </p:txBody>
      </p:sp>
      <p:sp>
        <p:nvSpPr>
          <p:cNvPr id="2674" name="Google Shape;2674;p65"/>
          <p:cNvSpPr/>
          <p:nvPr/>
        </p:nvSpPr>
        <p:spPr>
          <a:xfrm>
            <a:off x="1101257" y="3490486"/>
            <a:ext cx="4753762" cy="175154"/>
          </a:xfrm>
          <a:prstGeom prst="rect">
            <a:avLst/>
          </a:prstGeom>
          <a:solidFill>
            <a:schemeClr val="lt1"/>
          </a:solidFill>
          <a:ln>
            <a:noFill/>
          </a:ln>
        </p:spPr>
        <p:txBody>
          <a:bodyPr spcFirstLastPara="1" wrap="square" lIns="91401" tIns="45688" rIns="91401" bIns="45688" anchor="ctr" anchorCtr="0">
            <a:noAutofit/>
          </a:bodyPr>
          <a:lstStyle/>
          <a:p>
            <a:pPr algn="ctr" defTabSz="914126">
              <a:buClr>
                <a:srgbClr val="000000"/>
              </a:buClr>
              <a:buSzPts val="2800"/>
              <a:defRPr/>
            </a:pPr>
            <a:endParaRPr sz="2799" kern="0" dirty="0">
              <a:solidFill>
                <a:srgbClr val="FFFFFF"/>
              </a:solidFill>
              <a:latin typeface="Metropolis" pitchFamily="2" charset="77"/>
              <a:cs typeface="Arial"/>
              <a:sym typeface="Arial"/>
            </a:endParaRPr>
          </a:p>
        </p:txBody>
      </p:sp>
      <p:sp>
        <p:nvSpPr>
          <p:cNvPr id="2675" name="Google Shape;2675;p65"/>
          <p:cNvSpPr/>
          <p:nvPr/>
        </p:nvSpPr>
        <p:spPr>
          <a:xfrm>
            <a:off x="3175810" y="2751107"/>
            <a:ext cx="1462419" cy="1462419"/>
          </a:xfrm>
          <a:prstGeom prst="ellipse">
            <a:avLst/>
          </a:prstGeom>
          <a:solidFill>
            <a:schemeClr val="lt1"/>
          </a:solidFill>
          <a:ln w="9525" cap="flat" cmpd="sng">
            <a:solidFill>
              <a:schemeClr val="accent4"/>
            </a:solidFill>
            <a:prstDash val="dot"/>
            <a:round/>
            <a:headEnd type="none" w="sm" len="sm"/>
            <a:tailEnd type="none" w="sm" len="sm"/>
          </a:ln>
        </p:spPr>
        <p:txBody>
          <a:bodyPr spcFirstLastPara="1" wrap="square" lIns="91401" tIns="45688" rIns="91401" bIns="45688" anchor="ctr" anchorCtr="0">
            <a:noAutofit/>
          </a:bodyPr>
          <a:lstStyle/>
          <a:p>
            <a:pPr marL="60271" algn="ctr" defTabSz="914126">
              <a:buClr>
                <a:srgbClr val="000000"/>
              </a:buClr>
              <a:buSzPts val="1200"/>
              <a:defRPr/>
            </a:pPr>
            <a:endParaRPr sz="1200" kern="0" dirty="0">
              <a:solidFill>
                <a:srgbClr val="6DB33F"/>
              </a:solidFill>
              <a:latin typeface="Metropolis" pitchFamily="2" charset="77"/>
              <a:cs typeface="Arial"/>
              <a:sym typeface="Arial"/>
            </a:endParaRPr>
          </a:p>
        </p:txBody>
      </p:sp>
      <p:sp>
        <p:nvSpPr>
          <p:cNvPr id="2677" name="Google Shape;2677;p65"/>
          <p:cNvSpPr/>
          <p:nvPr/>
        </p:nvSpPr>
        <p:spPr>
          <a:xfrm>
            <a:off x="1079328" y="2740347"/>
            <a:ext cx="1462419" cy="1462419"/>
          </a:xfrm>
          <a:prstGeom prst="ellipse">
            <a:avLst/>
          </a:prstGeom>
          <a:solidFill>
            <a:schemeClr val="lt1"/>
          </a:solidFill>
          <a:ln w="9525" cap="flat" cmpd="sng">
            <a:solidFill>
              <a:schemeClr val="accent4"/>
            </a:solidFill>
            <a:prstDash val="dot"/>
            <a:round/>
            <a:headEnd type="none" w="sm" len="sm"/>
            <a:tailEnd type="none" w="sm" len="sm"/>
          </a:ln>
        </p:spPr>
        <p:txBody>
          <a:bodyPr spcFirstLastPara="1" wrap="square" lIns="91401" tIns="45688" rIns="91401" bIns="45688" anchor="ctr" anchorCtr="0">
            <a:noAutofit/>
          </a:bodyPr>
          <a:lstStyle/>
          <a:p>
            <a:pPr marL="60271" algn="ctr" defTabSz="914126">
              <a:buClr>
                <a:srgbClr val="000000"/>
              </a:buClr>
              <a:buSzPts val="1200"/>
              <a:defRPr/>
            </a:pPr>
            <a:endParaRPr sz="1200" kern="0" dirty="0">
              <a:solidFill>
                <a:srgbClr val="6DB33F"/>
              </a:solidFill>
              <a:latin typeface="Metropolis" pitchFamily="2" charset="77"/>
              <a:cs typeface="Arial"/>
              <a:sym typeface="Arial"/>
            </a:endParaRPr>
          </a:p>
        </p:txBody>
      </p:sp>
      <p:sp>
        <p:nvSpPr>
          <p:cNvPr id="2681" name="Google Shape;2681;p65"/>
          <p:cNvSpPr/>
          <p:nvPr/>
        </p:nvSpPr>
        <p:spPr>
          <a:xfrm>
            <a:off x="1317044" y="3286607"/>
            <a:ext cx="504044" cy="504044"/>
          </a:xfrm>
          <a:custGeom>
            <a:avLst/>
            <a:gdLst/>
            <a:ahLst/>
            <a:cxnLst/>
            <a:rect l="l" t="t" r="r" b="b"/>
            <a:pathLst>
              <a:path w="384" h="384" extrusionOk="0">
                <a:moveTo>
                  <a:pt x="355" y="16"/>
                </a:moveTo>
                <a:cubicBezTo>
                  <a:pt x="362" y="16"/>
                  <a:pt x="368" y="22"/>
                  <a:pt x="368" y="29"/>
                </a:cubicBezTo>
                <a:cubicBezTo>
                  <a:pt x="368" y="355"/>
                  <a:pt x="368" y="355"/>
                  <a:pt x="368" y="355"/>
                </a:cubicBezTo>
                <a:cubicBezTo>
                  <a:pt x="368" y="362"/>
                  <a:pt x="362" y="368"/>
                  <a:pt x="355" y="368"/>
                </a:cubicBezTo>
                <a:cubicBezTo>
                  <a:pt x="29" y="368"/>
                  <a:pt x="29" y="368"/>
                  <a:pt x="29" y="368"/>
                </a:cubicBezTo>
                <a:cubicBezTo>
                  <a:pt x="22" y="368"/>
                  <a:pt x="16" y="362"/>
                  <a:pt x="16" y="355"/>
                </a:cubicBezTo>
                <a:cubicBezTo>
                  <a:pt x="16" y="29"/>
                  <a:pt x="16" y="29"/>
                  <a:pt x="16" y="29"/>
                </a:cubicBezTo>
                <a:cubicBezTo>
                  <a:pt x="16" y="22"/>
                  <a:pt x="22" y="16"/>
                  <a:pt x="29" y="16"/>
                </a:cubicBezTo>
                <a:cubicBezTo>
                  <a:pt x="355" y="16"/>
                  <a:pt x="355" y="16"/>
                  <a:pt x="355" y="16"/>
                </a:cubicBezTo>
                <a:moveTo>
                  <a:pt x="355" y="0"/>
                </a:moveTo>
                <a:cubicBezTo>
                  <a:pt x="29" y="0"/>
                  <a:pt x="29" y="0"/>
                  <a:pt x="29" y="0"/>
                </a:cubicBezTo>
                <a:cubicBezTo>
                  <a:pt x="13" y="0"/>
                  <a:pt x="0" y="13"/>
                  <a:pt x="0" y="29"/>
                </a:cubicBezTo>
                <a:cubicBezTo>
                  <a:pt x="0" y="355"/>
                  <a:pt x="0" y="355"/>
                  <a:pt x="0" y="355"/>
                </a:cubicBezTo>
                <a:cubicBezTo>
                  <a:pt x="0" y="371"/>
                  <a:pt x="13" y="384"/>
                  <a:pt x="29" y="384"/>
                </a:cubicBezTo>
                <a:cubicBezTo>
                  <a:pt x="355" y="384"/>
                  <a:pt x="355" y="384"/>
                  <a:pt x="355" y="384"/>
                </a:cubicBezTo>
                <a:cubicBezTo>
                  <a:pt x="371" y="384"/>
                  <a:pt x="384" y="371"/>
                  <a:pt x="384" y="355"/>
                </a:cubicBezTo>
                <a:cubicBezTo>
                  <a:pt x="384" y="29"/>
                  <a:pt x="384" y="29"/>
                  <a:pt x="384" y="29"/>
                </a:cubicBezTo>
                <a:cubicBezTo>
                  <a:pt x="384" y="13"/>
                  <a:pt x="371" y="0"/>
                  <a:pt x="355" y="0"/>
                </a:cubicBezTo>
                <a:close/>
                <a:moveTo>
                  <a:pt x="88" y="223"/>
                </a:moveTo>
                <a:cubicBezTo>
                  <a:pt x="114" y="164"/>
                  <a:pt x="114" y="164"/>
                  <a:pt x="114" y="164"/>
                </a:cubicBezTo>
                <a:cubicBezTo>
                  <a:pt x="115" y="161"/>
                  <a:pt x="118" y="159"/>
                  <a:pt x="121" y="159"/>
                </a:cubicBezTo>
                <a:cubicBezTo>
                  <a:pt x="122" y="159"/>
                  <a:pt x="122" y="159"/>
                  <a:pt x="122" y="159"/>
                </a:cubicBezTo>
                <a:cubicBezTo>
                  <a:pt x="126" y="159"/>
                  <a:pt x="128" y="161"/>
                  <a:pt x="129" y="164"/>
                </a:cubicBezTo>
                <a:cubicBezTo>
                  <a:pt x="156" y="223"/>
                  <a:pt x="156" y="223"/>
                  <a:pt x="156" y="223"/>
                </a:cubicBezTo>
                <a:cubicBezTo>
                  <a:pt x="156" y="224"/>
                  <a:pt x="156" y="225"/>
                  <a:pt x="156" y="225"/>
                </a:cubicBezTo>
                <a:cubicBezTo>
                  <a:pt x="156" y="229"/>
                  <a:pt x="154" y="231"/>
                  <a:pt x="151" y="231"/>
                </a:cubicBezTo>
                <a:cubicBezTo>
                  <a:pt x="148" y="231"/>
                  <a:pt x="146" y="230"/>
                  <a:pt x="145" y="227"/>
                </a:cubicBezTo>
                <a:cubicBezTo>
                  <a:pt x="139" y="214"/>
                  <a:pt x="139" y="214"/>
                  <a:pt x="139" y="214"/>
                </a:cubicBezTo>
                <a:cubicBezTo>
                  <a:pt x="104" y="214"/>
                  <a:pt x="104" y="214"/>
                  <a:pt x="104" y="214"/>
                </a:cubicBezTo>
                <a:cubicBezTo>
                  <a:pt x="98" y="227"/>
                  <a:pt x="98" y="227"/>
                  <a:pt x="98" y="227"/>
                </a:cubicBezTo>
                <a:cubicBezTo>
                  <a:pt x="97" y="230"/>
                  <a:pt x="95" y="231"/>
                  <a:pt x="93" y="231"/>
                </a:cubicBezTo>
                <a:cubicBezTo>
                  <a:pt x="89" y="231"/>
                  <a:pt x="87" y="229"/>
                  <a:pt x="87" y="226"/>
                </a:cubicBezTo>
                <a:cubicBezTo>
                  <a:pt x="87" y="225"/>
                  <a:pt x="87" y="224"/>
                  <a:pt x="88" y="223"/>
                </a:cubicBezTo>
                <a:close/>
                <a:moveTo>
                  <a:pt x="134" y="203"/>
                </a:moveTo>
                <a:cubicBezTo>
                  <a:pt x="122" y="174"/>
                  <a:pt x="122" y="174"/>
                  <a:pt x="122" y="174"/>
                </a:cubicBezTo>
                <a:cubicBezTo>
                  <a:pt x="109" y="203"/>
                  <a:pt x="109" y="203"/>
                  <a:pt x="109" y="203"/>
                </a:cubicBezTo>
                <a:lnTo>
                  <a:pt x="134" y="203"/>
                </a:lnTo>
                <a:close/>
                <a:moveTo>
                  <a:pt x="170" y="165"/>
                </a:moveTo>
                <a:cubicBezTo>
                  <a:pt x="170" y="162"/>
                  <a:pt x="172" y="160"/>
                  <a:pt x="175" y="160"/>
                </a:cubicBezTo>
                <a:cubicBezTo>
                  <a:pt x="198" y="160"/>
                  <a:pt x="198" y="160"/>
                  <a:pt x="198" y="160"/>
                </a:cubicBezTo>
                <a:cubicBezTo>
                  <a:pt x="214" y="160"/>
                  <a:pt x="225" y="169"/>
                  <a:pt x="225" y="184"/>
                </a:cubicBezTo>
                <a:cubicBezTo>
                  <a:pt x="225" y="184"/>
                  <a:pt x="225" y="184"/>
                  <a:pt x="225" y="184"/>
                </a:cubicBezTo>
                <a:cubicBezTo>
                  <a:pt x="225" y="200"/>
                  <a:pt x="212" y="208"/>
                  <a:pt x="196" y="208"/>
                </a:cubicBezTo>
                <a:cubicBezTo>
                  <a:pt x="182" y="208"/>
                  <a:pt x="182" y="208"/>
                  <a:pt x="182" y="208"/>
                </a:cubicBezTo>
                <a:cubicBezTo>
                  <a:pt x="182" y="225"/>
                  <a:pt x="182" y="225"/>
                  <a:pt x="182" y="225"/>
                </a:cubicBezTo>
                <a:cubicBezTo>
                  <a:pt x="182" y="229"/>
                  <a:pt x="180" y="231"/>
                  <a:pt x="176" y="231"/>
                </a:cubicBezTo>
                <a:cubicBezTo>
                  <a:pt x="173" y="231"/>
                  <a:pt x="170" y="229"/>
                  <a:pt x="170" y="225"/>
                </a:cubicBezTo>
                <a:lnTo>
                  <a:pt x="170" y="165"/>
                </a:lnTo>
                <a:close/>
                <a:moveTo>
                  <a:pt x="197" y="197"/>
                </a:moveTo>
                <a:cubicBezTo>
                  <a:pt x="206" y="197"/>
                  <a:pt x="212" y="192"/>
                  <a:pt x="212" y="184"/>
                </a:cubicBezTo>
                <a:cubicBezTo>
                  <a:pt x="212" y="184"/>
                  <a:pt x="212" y="184"/>
                  <a:pt x="212" y="184"/>
                </a:cubicBezTo>
                <a:cubicBezTo>
                  <a:pt x="212" y="176"/>
                  <a:pt x="206" y="171"/>
                  <a:pt x="197" y="171"/>
                </a:cubicBezTo>
                <a:cubicBezTo>
                  <a:pt x="182" y="171"/>
                  <a:pt x="182" y="171"/>
                  <a:pt x="182" y="171"/>
                </a:cubicBezTo>
                <a:cubicBezTo>
                  <a:pt x="182" y="197"/>
                  <a:pt x="182" y="197"/>
                  <a:pt x="182" y="197"/>
                </a:cubicBezTo>
                <a:lnTo>
                  <a:pt x="197" y="197"/>
                </a:lnTo>
                <a:close/>
                <a:moveTo>
                  <a:pt x="238" y="165"/>
                </a:moveTo>
                <a:cubicBezTo>
                  <a:pt x="238" y="162"/>
                  <a:pt x="240" y="160"/>
                  <a:pt x="243" y="160"/>
                </a:cubicBezTo>
                <a:cubicBezTo>
                  <a:pt x="265" y="160"/>
                  <a:pt x="265" y="160"/>
                  <a:pt x="265" y="160"/>
                </a:cubicBezTo>
                <a:cubicBezTo>
                  <a:pt x="282" y="160"/>
                  <a:pt x="292" y="169"/>
                  <a:pt x="292" y="184"/>
                </a:cubicBezTo>
                <a:cubicBezTo>
                  <a:pt x="292" y="184"/>
                  <a:pt x="292" y="184"/>
                  <a:pt x="292" y="184"/>
                </a:cubicBezTo>
                <a:cubicBezTo>
                  <a:pt x="292" y="200"/>
                  <a:pt x="280" y="208"/>
                  <a:pt x="264" y="208"/>
                </a:cubicBezTo>
                <a:cubicBezTo>
                  <a:pt x="250" y="208"/>
                  <a:pt x="250" y="208"/>
                  <a:pt x="250" y="208"/>
                </a:cubicBezTo>
                <a:cubicBezTo>
                  <a:pt x="250" y="225"/>
                  <a:pt x="250" y="225"/>
                  <a:pt x="250" y="225"/>
                </a:cubicBezTo>
                <a:cubicBezTo>
                  <a:pt x="250" y="229"/>
                  <a:pt x="247" y="231"/>
                  <a:pt x="244" y="231"/>
                </a:cubicBezTo>
                <a:cubicBezTo>
                  <a:pt x="240" y="231"/>
                  <a:pt x="238" y="229"/>
                  <a:pt x="238" y="225"/>
                </a:cubicBezTo>
                <a:lnTo>
                  <a:pt x="238" y="165"/>
                </a:lnTo>
                <a:close/>
                <a:moveTo>
                  <a:pt x="264" y="197"/>
                </a:moveTo>
                <a:cubicBezTo>
                  <a:pt x="274" y="197"/>
                  <a:pt x="280" y="192"/>
                  <a:pt x="280" y="184"/>
                </a:cubicBezTo>
                <a:cubicBezTo>
                  <a:pt x="280" y="184"/>
                  <a:pt x="280" y="184"/>
                  <a:pt x="280" y="184"/>
                </a:cubicBezTo>
                <a:cubicBezTo>
                  <a:pt x="280" y="176"/>
                  <a:pt x="274" y="171"/>
                  <a:pt x="264" y="171"/>
                </a:cubicBezTo>
                <a:cubicBezTo>
                  <a:pt x="250" y="171"/>
                  <a:pt x="250" y="171"/>
                  <a:pt x="250" y="171"/>
                </a:cubicBezTo>
                <a:cubicBezTo>
                  <a:pt x="250" y="197"/>
                  <a:pt x="250" y="197"/>
                  <a:pt x="250" y="197"/>
                </a:cubicBezTo>
                <a:lnTo>
                  <a:pt x="264" y="197"/>
                </a:lnTo>
                <a:close/>
              </a:path>
            </a:pathLst>
          </a:custGeom>
          <a:solidFill>
            <a:schemeClr val="accent4"/>
          </a:solidFill>
          <a:ln>
            <a:noFill/>
          </a:ln>
        </p:spPr>
        <p:txBody>
          <a:bodyPr spcFirstLastPara="1" wrap="square" lIns="91401" tIns="45688" rIns="91401" bIns="45688" anchor="t" anchorCtr="0">
            <a:noAutofit/>
          </a:bodyPr>
          <a:lstStyle/>
          <a:p>
            <a:pPr defTabSz="914126">
              <a:buClr>
                <a:srgbClr val="000000"/>
              </a:buClr>
              <a:buSzPts val="1800"/>
              <a:defRPr/>
            </a:pPr>
            <a:endParaRPr sz="1799" kern="0" dirty="0">
              <a:solidFill>
                <a:srgbClr val="717074"/>
              </a:solidFill>
              <a:latin typeface="Metropolis" pitchFamily="2" charset="77"/>
              <a:cs typeface="Arial"/>
              <a:sym typeface="Arial"/>
            </a:endParaRPr>
          </a:p>
        </p:txBody>
      </p:sp>
      <p:sp>
        <p:nvSpPr>
          <p:cNvPr id="2682" name="Google Shape;2682;p65"/>
          <p:cNvSpPr/>
          <p:nvPr/>
        </p:nvSpPr>
        <p:spPr>
          <a:xfrm>
            <a:off x="7805609" y="3093420"/>
            <a:ext cx="766350" cy="637020"/>
          </a:xfrm>
          <a:custGeom>
            <a:avLst/>
            <a:gdLst/>
            <a:ahLst/>
            <a:cxnLst/>
            <a:rect l="l" t="t" r="r" b="b"/>
            <a:pathLst>
              <a:path w="384" h="319" extrusionOk="0">
                <a:moveTo>
                  <a:pt x="224" y="147"/>
                </a:moveTo>
                <a:cubicBezTo>
                  <a:pt x="273" y="147"/>
                  <a:pt x="273" y="147"/>
                  <a:pt x="273" y="147"/>
                </a:cubicBezTo>
                <a:cubicBezTo>
                  <a:pt x="273" y="66"/>
                  <a:pt x="273" y="66"/>
                  <a:pt x="273" y="66"/>
                </a:cubicBezTo>
                <a:cubicBezTo>
                  <a:pt x="164" y="66"/>
                  <a:pt x="164" y="66"/>
                  <a:pt x="164" y="66"/>
                </a:cubicBezTo>
                <a:cubicBezTo>
                  <a:pt x="164" y="98"/>
                  <a:pt x="164" y="98"/>
                  <a:pt x="164" y="98"/>
                </a:cubicBezTo>
                <a:cubicBezTo>
                  <a:pt x="115" y="98"/>
                  <a:pt x="115" y="98"/>
                  <a:pt x="115" y="98"/>
                </a:cubicBezTo>
                <a:cubicBezTo>
                  <a:pt x="115" y="179"/>
                  <a:pt x="115" y="179"/>
                  <a:pt x="115" y="179"/>
                </a:cubicBezTo>
                <a:cubicBezTo>
                  <a:pt x="224" y="179"/>
                  <a:pt x="224" y="179"/>
                  <a:pt x="224" y="179"/>
                </a:cubicBezTo>
                <a:lnTo>
                  <a:pt x="224" y="147"/>
                </a:lnTo>
                <a:close/>
                <a:moveTo>
                  <a:pt x="180" y="82"/>
                </a:moveTo>
                <a:cubicBezTo>
                  <a:pt x="257" y="82"/>
                  <a:pt x="257" y="82"/>
                  <a:pt x="257" y="82"/>
                </a:cubicBezTo>
                <a:cubicBezTo>
                  <a:pt x="257" y="131"/>
                  <a:pt x="257" y="131"/>
                  <a:pt x="257" y="131"/>
                </a:cubicBezTo>
                <a:cubicBezTo>
                  <a:pt x="224" y="131"/>
                  <a:pt x="224" y="131"/>
                  <a:pt x="224" y="131"/>
                </a:cubicBezTo>
                <a:cubicBezTo>
                  <a:pt x="224" y="98"/>
                  <a:pt x="224" y="98"/>
                  <a:pt x="224" y="98"/>
                </a:cubicBezTo>
                <a:cubicBezTo>
                  <a:pt x="180" y="98"/>
                  <a:pt x="180" y="98"/>
                  <a:pt x="180" y="98"/>
                </a:cubicBezTo>
                <a:lnTo>
                  <a:pt x="180" y="82"/>
                </a:lnTo>
                <a:close/>
                <a:moveTo>
                  <a:pt x="180" y="114"/>
                </a:moveTo>
                <a:cubicBezTo>
                  <a:pt x="208" y="114"/>
                  <a:pt x="208" y="114"/>
                  <a:pt x="208" y="114"/>
                </a:cubicBezTo>
                <a:cubicBezTo>
                  <a:pt x="208" y="131"/>
                  <a:pt x="208" y="131"/>
                  <a:pt x="208" y="131"/>
                </a:cubicBezTo>
                <a:cubicBezTo>
                  <a:pt x="180" y="131"/>
                  <a:pt x="180" y="131"/>
                  <a:pt x="180" y="131"/>
                </a:cubicBezTo>
                <a:lnTo>
                  <a:pt x="180" y="114"/>
                </a:lnTo>
                <a:close/>
                <a:moveTo>
                  <a:pt x="131" y="163"/>
                </a:moveTo>
                <a:cubicBezTo>
                  <a:pt x="131" y="114"/>
                  <a:pt x="131" y="114"/>
                  <a:pt x="131" y="114"/>
                </a:cubicBezTo>
                <a:cubicBezTo>
                  <a:pt x="164" y="114"/>
                  <a:pt x="164" y="114"/>
                  <a:pt x="164" y="114"/>
                </a:cubicBezTo>
                <a:cubicBezTo>
                  <a:pt x="164" y="147"/>
                  <a:pt x="164" y="147"/>
                  <a:pt x="164" y="147"/>
                </a:cubicBezTo>
                <a:cubicBezTo>
                  <a:pt x="208" y="147"/>
                  <a:pt x="208" y="147"/>
                  <a:pt x="208" y="147"/>
                </a:cubicBezTo>
                <a:cubicBezTo>
                  <a:pt x="208" y="163"/>
                  <a:pt x="208" y="163"/>
                  <a:pt x="208" y="163"/>
                </a:cubicBezTo>
                <a:lnTo>
                  <a:pt x="131" y="163"/>
                </a:lnTo>
                <a:close/>
                <a:moveTo>
                  <a:pt x="363" y="0"/>
                </a:moveTo>
                <a:cubicBezTo>
                  <a:pt x="19" y="0"/>
                  <a:pt x="19" y="0"/>
                  <a:pt x="19" y="0"/>
                </a:cubicBezTo>
                <a:cubicBezTo>
                  <a:pt x="8" y="0"/>
                  <a:pt x="0" y="9"/>
                  <a:pt x="0" y="19"/>
                </a:cubicBezTo>
                <a:cubicBezTo>
                  <a:pt x="0" y="237"/>
                  <a:pt x="0" y="237"/>
                  <a:pt x="0" y="237"/>
                </a:cubicBezTo>
                <a:cubicBezTo>
                  <a:pt x="0" y="248"/>
                  <a:pt x="9" y="256"/>
                  <a:pt x="19" y="256"/>
                </a:cubicBezTo>
                <a:cubicBezTo>
                  <a:pt x="157" y="256"/>
                  <a:pt x="157" y="256"/>
                  <a:pt x="157" y="256"/>
                </a:cubicBezTo>
                <a:cubicBezTo>
                  <a:pt x="150" y="284"/>
                  <a:pt x="150" y="284"/>
                  <a:pt x="150" y="284"/>
                </a:cubicBezTo>
                <a:cubicBezTo>
                  <a:pt x="136" y="287"/>
                  <a:pt x="126" y="293"/>
                  <a:pt x="119" y="298"/>
                </a:cubicBezTo>
                <a:cubicBezTo>
                  <a:pt x="115" y="301"/>
                  <a:pt x="114" y="306"/>
                  <a:pt x="115" y="311"/>
                </a:cubicBezTo>
                <a:cubicBezTo>
                  <a:pt x="117" y="316"/>
                  <a:pt x="121" y="319"/>
                  <a:pt x="126" y="319"/>
                </a:cubicBezTo>
                <a:cubicBezTo>
                  <a:pt x="258" y="319"/>
                  <a:pt x="258" y="319"/>
                  <a:pt x="258" y="319"/>
                </a:cubicBezTo>
                <a:cubicBezTo>
                  <a:pt x="263" y="319"/>
                  <a:pt x="267" y="316"/>
                  <a:pt x="268" y="311"/>
                </a:cubicBezTo>
                <a:cubicBezTo>
                  <a:pt x="270" y="306"/>
                  <a:pt x="269" y="301"/>
                  <a:pt x="265" y="298"/>
                </a:cubicBezTo>
                <a:cubicBezTo>
                  <a:pt x="258" y="293"/>
                  <a:pt x="249" y="288"/>
                  <a:pt x="234" y="284"/>
                </a:cubicBezTo>
                <a:cubicBezTo>
                  <a:pt x="229" y="256"/>
                  <a:pt x="229" y="256"/>
                  <a:pt x="229" y="256"/>
                </a:cubicBezTo>
                <a:cubicBezTo>
                  <a:pt x="364" y="256"/>
                  <a:pt x="364" y="256"/>
                  <a:pt x="364" y="256"/>
                </a:cubicBezTo>
                <a:cubicBezTo>
                  <a:pt x="375" y="256"/>
                  <a:pt x="384" y="247"/>
                  <a:pt x="384" y="236"/>
                </a:cubicBezTo>
                <a:cubicBezTo>
                  <a:pt x="384" y="21"/>
                  <a:pt x="384" y="21"/>
                  <a:pt x="384" y="21"/>
                </a:cubicBezTo>
                <a:cubicBezTo>
                  <a:pt x="384" y="10"/>
                  <a:pt x="375" y="0"/>
                  <a:pt x="363" y="0"/>
                </a:cubicBezTo>
                <a:close/>
                <a:moveTo>
                  <a:pt x="143" y="303"/>
                </a:moveTo>
                <a:cubicBezTo>
                  <a:pt x="152" y="299"/>
                  <a:pt x="163" y="296"/>
                  <a:pt x="179" y="295"/>
                </a:cubicBezTo>
                <a:cubicBezTo>
                  <a:pt x="202" y="295"/>
                  <a:pt x="202" y="295"/>
                  <a:pt x="202" y="295"/>
                </a:cubicBezTo>
                <a:cubicBezTo>
                  <a:pt x="219" y="296"/>
                  <a:pt x="232" y="299"/>
                  <a:pt x="240" y="303"/>
                </a:cubicBezTo>
                <a:lnTo>
                  <a:pt x="143" y="303"/>
                </a:lnTo>
                <a:close/>
                <a:moveTo>
                  <a:pt x="190" y="279"/>
                </a:moveTo>
                <a:cubicBezTo>
                  <a:pt x="186" y="279"/>
                  <a:pt x="182" y="279"/>
                  <a:pt x="178" y="279"/>
                </a:cubicBezTo>
                <a:cubicBezTo>
                  <a:pt x="168" y="279"/>
                  <a:pt x="168" y="279"/>
                  <a:pt x="168" y="279"/>
                </a:cubicBezTo>
                <a:cubicBezTo>
                  <a:pt x="172" y="261"/>
                  <a:pt x="172" y="261"/>
                  <a:pt x="172" y="261"/>
                </a:cubicBezTo>
                <a:cubicBezTo>
                  <a:pt x="214" y="261"/>
                  <a:pt x="214" y="261"/>
                  <a:pt x="214" y="261"/>
                </a:cubicBezTo>
                <a:cubicBezTo>
                  <a:pt x="217" y="279"/>
                  <a:pt x="217" y="279"/>
                  <a:pt x="217" y="279"/>
                </a:cubicBezTo>
                <a:cubicBezTo>
                  <a:pt x="203" y="279"/>
                  <a:pt x="203" y="279"/>
                  <a:pt x="203" y="279"/>
                </a:cubicBezTo>
                <a:cubicBezTo>
                  <a:pt x="199" y="279"/>
                  <a:pt x="194" y="279"/>
                  <a:pt x="190" y="279"/>
                </a:cubicBezTo>
                <a:close/>
                <a:moveTo>
                  <a:pt x="19" y="16"/>
                </a:moveTo>
                <a:cubicBezTo>
                  <a:pt x="363" y="16"/>
                  <a:pt x="363" y="16"/>
                  <a:pt x="363" y="16"/>
                </a:cubicBezTo>
                <a:cubicBezTo>
                  <a:pt x="366" y="16"/>
                  <a:pt x="368" y="18"/>
                  <a:pt x="368" y="21"/>
                </a:cubicBezTo>
                <a:cubicBezTo>
                  <a:pt x="368" y="202"/>
                  <a:pt x="368" y="202"/>
                  <a:pt x="368" y="202"/>
                </a:cubicBezTo>
                <a:cubicBezTo>
                  <a:pt x="16" y="202"/>
                  <a:pt x="16" y="202"/>
                  <a:pt x="16" y="202"/>
                </a:cubicBezTo>
                <a:cubicBezTo>
                  <a:pt x="16" y="19"/>
                  <a:pt x="16" y="19"/>
                  <a:pt x="16" y="19"/>
                </a:cubicBezTo>
                <a:cubicBezTo>
                  <a:pt x="16" y="18"/>
                  <a:pt x="17" y="16"/>
                  <a:pt x="19" y="16"/>
                </a:cubicBezTo>
                <a:close/>
                <a:moveTo>
                  <a:pt x="364" y="240"/>
                </a:moveTo>
                <a:cubicBezTo>
                  <a:pt x="19" y="240"/>
                  <a:pt x="19" y="240"/>
                  <a:pt x="19" y="240"/>
                </a:cubicBezTo>
                <a:cubicBezTo>
                  <a:pt x="17" y="240"/>
                  <a:pt x="16" y="239"/>
                  <a:pt x="16" y="237"/>
                </a:cubicBezTo>
                <a:cubicBezTo>
                  <a:pt x="16" y="218"/>
                  <a:pt x="16" y="218"/>
                  <a:pt x="16" y="218"/>
                </a:cubicBezTo>
                <a:cubicBezTo>
                  <a:pt x="368" y="218"/>
                  <a:pt x="368" y="218"/>
                  <a:pt x="368" y="218"/>
                </a:cubicBezTo>
                <a:cubicBezTo>
                  <a:pt x="368" y="236"/>
                  <a:pt x="368" y="236"/>
                  <a:pt x="368" y="236"/>
                </a:cubicBezTo>
                <a:cubicBezTo>
                  <a:pt x="368" y="238"/>
                  <a:pt x="366" y="240"/>
                  <a:pt x="364" y="240"/>
                </a:cubicBezTo>
                <a:close/>
                <a:moveTo>
                  <a:pt x="200" y="231"/>
                </a:moveTo>
                <a:cubicBezTo>
                  <a:pt x="200" y="236"/>
                  <a:pt x="196" y="239"/>
                  <a:pt x="192" y="239"/>
                </a:cubicBezTo>
                <a:cubicBezTo>
                  <a:pt x="188" y="239"/>
                  <a:pt x="184" y="236"/>
                  <a:pt x="184" y="231"/>
                </a:cubicBezTo>
                <a:cubicBezTo>
                  <a:pt x="184" y="227"/>
                  <a:pt x="188" y="224"/>
                  <a:pt x="192" y="224"/>
                </a:cubicBezTo>
                <a:cubicBezTo>
                  <a:pt x="196" y="224"/>
                  <a:pt x="200" y="227"/>
                  <a:pt x="200" y="231"/>
                </a:cubicBezTo>
                <a:close/>
              </a:path>
            </a:pathLst>
          </a:custGeom>
          <a:solidFill>
            <a:schemeClr val="accent2"/>
          </a:solidFill>
          <a:ln>
            <a:solidFill>
              <a:schemeClr val="bg1"/>
            </a:solidFill>
          </a:ln>
        </p:spPr>
        <p:txBody>
          <a:bodyPr spcFirstLastPara="1" wrap="square" lIns="91401" tIns="45688" rIns="91401" bIns="45688" anchor="t" anchorCtr="0">
            <a:noAutofit/>
          </a:bodyPr>
          <a:lstStyle/>
          <a:p>
            <a:pPr defTabSz="914126">
              <a:buClr>
                <a:srgbClr val="000000"/>
              </a:buClr>
              <a:buSzPts val="1800"/>
              <a:defRPr/>
            </a:pPr>
            <a:endParaRPr sz="1799" kern="0" dirty="0">
              <a:solidFill>
                <a:srgbClr val="717074"/>
              </a:solidFill>
              <a:latin typeface="Metropolis" pitchFamily="2" charset="77"/>
              <a:cs typeface="Arial"/>
              <a:sym typeface="Arial"/>
            </a:endParaRPr>
          </a:p>
        </p:txBody>
      </p:sp>
      <p:sp>
        <p:nvSpPr>
          <p:cNvPr id="2702" name="Google Shape;2702;p65"/>
          <p:cNvSpPr/>
          <p:nvPr/>
        </p:nvSpPr>
        <p:spPr>
          <a:xfrm>
            <a:off x="3035975" y="3902918"/>
            <a:ext cx="1828800" cy="540459"/>
          </a:xfrm>
          <a:prstGeom prst="rect">
            <a:avLst/>
          </a:prstGeom>
          <a:solidFill>
            <a:schemeClr val="accent4"/>
          </a:solidFill>
          <a:ln>
            <a:noFill/>
          </a:ln>
        </p:spPr>
        <p:txBody>
          <a:bodyPr spcFirstLastPara="1" wrap="square" lIns="91401" tIns="45688" rIns="91401" bIns="45688" anchor="ctr" anchorCtr="0">
            <a:noAutofit/>
          </a:bodyPr>
          <a:lstStyle/>
          <a:p>
            <a:pPr algn="ctr" defTabSz="914126">
              <a:buClr>
                <a:srgbClr val="000000"/>
              </a:buClr>
              <a:buSzPts val="1200"/>
              <a:defRPr/>
            </a:pPr>
            <a:r>
              <a:rPr lang="en-US" sz="1200" kern="0" dirty="0">
                <a:solidFill>
                  <a:srgbClr val="FFFFFF"/>
                </a:solidFill>
                <a:latin typeface="Metropolis" pitchFamily="2" charset="77"/>
                <a:cs typeface="Arial"/>
                <a:sym typeface="Arial"/>
              </a:rPr>
              <a:t>Multi-Cloud  </a:t>
            </a:r>
            <a:endParaRPr sz="1100" kern="0" dirty="0">
              <a:solidFill>
                <a:srgbClr val="FFFFFF"/>
              </a:solidFill>
              <a:latin typeface="Metropolis" pitchFamily="2" charset="77"/>
              <a:cs typeface="Arial"/>
              <a:sym typeface="Arial"/>
            </a:endParaRPr>
          </a:p>
        </p:txBody>
      </p:sp>
      <p:sp>
        <p:nvSpPr>
          <p:cNvPr id="2706" name="Google Shape;2706;p65"/>
          <p:cNvSpPr/>
          <p:nvPr/>
        </p:nvSpPr>
        <p:spPr>
          <a:xfrm>
            <a:off x="1665533" y="2968418"/>
            <a:ext cx="484674" cy="494271"/>
          </a:xfrm>
          <a:prstGeom prst="roundRect">
            <a:avLst>
              <a:gd name="adj" fmla="val 3985"/>
            </a:avLst>
          </a:prstGeom>
          <a:solidFill>
            <a:schemeClr val="lt1"/>
          </a:solidFill>
          <a:ln w="25400" cap="flat" cmpd="sng">
            <a:solidFill>
              <a:schemeClr val="accent4"/>
            </a:solidFill>
            <a:prstDash val="solid"/>
            <a:round/>
            <a:headEnd type="none" w="sm" len="sm"/>
            <a:tailEnd type="none" w="sm" len="sm"/>
          </a:ln>
        </p:spPr>
        <p:txBody>
          <a:bodyPr spcFirstLastPara="1" wrap="square" lIns="91401" tIns="91401" rIns="91401" bIns="91401" anchor="ctr" anchorCtr="0">
            <a:noAutofit/>
          </a:bodyPr>
          <a:lstStyle/>
          <a:p>
            <a:pPr defTabSz="914126">
              <a:buClr>
                <a:srgbClr val="000000"/>
              </a:buClr>
              <a:buSzPts val="1400"/>
              <a:defRPr/>
            </a:pPr>
            <a:endParaRPr sz="1400" kern="0" dirty="0">
              <a:solidFill>
                <a:srgbClr val="000000"/>
              </a:solidFill>
              <a:latin typeface="Metropolis" pitchFamily="2" charset="77"/>
              <a:cs typeface="Arial"/>
              <a:sym typeface="Arial"/>
            </a:endParaRPr>
          </a:p>
        </p:txBody>
      </p:sp>
      <p:grpSp>
        <p:nvGrpSpPr>
          <p:cNvPr id="2738" name="Google Shape;2738;p65"/>
          <p:cNvGrpSpPr/>
          <p:nvPr/>
        </p:nvGrpSpPr>
        <p:grpSpPr>
          <a:xfrm>
            <a:off x="3595518" y="3000965"/>
            <a:ext cx="623003" cy="757323"/>
            <a:chOff x="3798957" y="2672833"/>
            <a:chExt cx="623165" cy="757520"/>
          </a:xfrm>
        </p:grpSpPr>
        <p:sp>
          <p:nvSpPr>
            <p:cNvPr id="2739" name="Google Shape;2739;p65"/>
            <p:cNvSpPr/>
            <p:nvPr/>
          </p:nvSpPr>
          <p:spPr>
            <a:xfrm>
              <a:off x="3798957" y="2672833"/>
              <a:ext cx="623165" cy="385170"/>
            </a:xfrm>
            <a:custGeom>
              <a:avLst/>
              <a:gdLst/>
              <a:ahLst/>
              <a:cxnLst/>
              <a:rect l="l" t="t" r="r" b="b"/>
              <a:pathLst>
                <a:path w="1978301" h="1222762" extrusionOk="0">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solidFill>
              <a:srgbClr val="FFFFFF"/>
            </a:solidFill>
            <a:ln w="28575" cap="flat" cmpd="sng">
              <a:solidFill>
                <a:schemeClr val="accent4"/>
              </a:solidFill>
              <a:prstDash val="solid"/>
              <a:round/>
              <a:headEnd type="none" w="sm" len="sm"/>
              <a:tailEnd type="none" w="sm" len="sm"/>
            </a:ln>
          </p:spPr>
          <p:txBody>
            <a:bodyPr spcFirstLastPara="1" wrap="square" lIns="65883" tIns="65883" rIns="65883" bIns="65883" anchor="ctr" anchorCtr="0">
              <a:noAutofit/>
            </a:bodyPr>
            <a:lstStyle/>
            <a:p>
              <a:pPr defTabSz="914126">
                <a:buClr>
                  <a:srgbClr val="000000"/>
                </a:buClr>
                <a:buSzPts val="1800"/>
                <a:defRPr/>
              </a:pPr>
              <a:endParaRPr sz="1799" kern="0" dirty="0">
                <a:solidFill>
                  <a:srgbClr val="002142"/>
                </a:solidFill>
                <a:latin typeface="Metropolis" pitchFamily="2" charset="77"/>
                <a:cs typeface="Arial"/>
                <a:sym typeface="Arial"/>
              </a:endParaRPr>
            </a:p>
          </p:txBody>
        </p:sp>
        <p:sp>
          <p:nvSpPr>
            <p:cNvPr id="2740" name="Google Shape;2740;p65"/>
            <p:cNvSpPr/>
            <p:nvPr/>
          </p:nvSpPr>
          <p:spPr>
            <a:xfrm>
              <a:off x="3798957" y="2861596"/>
              <a:ext cx="623165" cy="385170"/>
            </a:xfrm>
            <a:custGeom>
              <a:avLst/>
              <a:gdLst/>
              <a:ahLst/>
              <a:cxnLst/>
              <a:rect l="l" t="t" r="r" b="b"/>
              <a:pathLst>
                <a:path w="1978301" h="1222762" extrusionOk="0">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solidFill>
              <a:srgbClr val="FFFFFF"/>
            </a:solidFill>
            <a:ln w="28575" cap="flat" cmpd="sng">
              <a:solidFill>
                <a:schemeClr val="accent4"/>
              </a:solidFill>
              <a:prstDash val="solid"/>
              <a:round/>
              <a:headEnd type="none" w="sm" len="sm"/>
              <a:tailEnd type="none" w="sm" len="sm"/>
            </a:ln>
          </p:spPr>
          <p:txBody>
            <a:bodyPr spcFirstLastPara="1" wrap="square" lIns="65883" tIns="65883" rIns="65883" bIns="65883" anchor="ctr" anchorCtr="0">
              <a:noAutofit/>
            </a:bodyPr>
            <a:lstStyle/>
            <a:p>
              <a:pPr defTabSz="914126">
                <a:buClr>
                  <a:srgbClr val="000000"/>
                </a:buClr>
                <a:buSzPts val="1800"/>
                <a:defRPr/>
              </a:pPr>
              <a:endParaRPr sz="1799" kern="0" dirty="0">
                <a:solidFill>
                  <a:srgbClr val="002142"/>
                </a:solidFill>
                <a:latin typeface="Metropolis" pitchFamily="2" charset="77"/>
                <a:cs typeface="Arial"/>
                <a:sym typeface="Arial"/>
              </a:endParaRPr>
            </a:p>
          </p:txBody>
        </p:sp>
        <p:sp>
          <p:nvSpPr>
            <p:cNvPr id="2741" name="Google Shape;2741;p65"/>
            <p:cNvSpPr/>
            <p:nvPr/>
          </p:nvSpPr>
          <p:spPr>
            <a:xfrm>
              <a:off x="3798957" y="3045183"/>
              <a:ext cx="623165" cy="385170"/>
            </a:xfrm>
            <a:custGeom>
              <a:avLst/>
              <a:gdLst/>
              <a:ahLst/>
              <a:cxnLst/>
              <a:rect l="l" t="t" r="r" b="b"/>
              <a:pathLst>
                <a:path w="1978301" h="1222762" extrusionOk="0">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solidFill>
              <a:srgbClr val="FFFFFF"/>
            </a:solidFill>
            <a:ln w="28575" cap="flat" cmpd="sng">
              <a:solidFill>
                <a:schemeClr val="accent4"/>
              </a:solidFill>
              <a:prstDash val="solid"/>
              <a:round/>
              <a:headEnd type="none" w="sm" len="sm"/>
              <a:tailEnd type="none" w="sm" len="sm"/>
            </a:ln>
          </p:spPr>
          <p:txBody>
            <a:bodyPr spcFirstLastPara="1" wrap="square" lIns="65883" tIns="65883" rIns="65883" bIns="65883" anchor="ctr" anchorCtr="0">
              <a:noAutofit/>
            </a:bodyPr>
            <a:lstStyle/>
            <a:p>
              <a:pPr defTabSz="914126">
                <a:buClr>
                  <a:srgbClr val="000000"/>
                </a:buClr>
                <a:buSzPts val="1800"/>
                <a:defRPr/>
              </a:pPr>
              <a:endParaRPr sz="1799" kern="0" dirty="0">
                <a:solidFill>
                  <a:srgbClr val="002142"/>
                </a:solidFill>
                <a:latin typeface="Metropolis" pitchFamily="2" charset="77"/>
                <a:cs typeface="Arial"/>
                <a:sym typeface="Arial"/>
              </a:endParaRPr>
            </a:p>
          </p:txBody>
        </p:sp>
      </p:grpSp>
      <p:sp>
        <p:nvSpPr>
          <p:cNvPr id="2784" name="Google Shape;2784;p65"/>
          <p:cNvSpPr/>
          <p:nvPr/>
        </p:nvSpPr>
        <p:spPr>
          <a:xfrm>
            <a:off x="1747750" y="3047546"/>
            <a:ext cx="320250" cy="319651"/>
          </a:xfrm>
          <a:custGeom>
            <a:avLst/>
            <a:gdLst/>
            <a:ahLst/>
            <a:cxnLst/>
            <a:rect l="l" t="t" r="r" b="b"/>
            <a:pathLst>
              <a:path w="177963" h="177630" extrusionOk="0">
                <a:moveTo>
                  <a:pt x="88981" y="11902"/>
                </a:moveTo>
                <a:lnTo>
                  <a:pt x="117455" y="24804"/>
                </a:lnTo>
                <a:lnTo>
                  <a:pt x="88981" y="37707"/>
                </a:lnTo>
                <a:lnTo>
                  <a:pt x="60952" y="24804"/>
                </a:lnTo>
                <a:lnTo>
                  <a:pt x="88981" y="11902"/>
                </a:lnTo>
                <a:close/>
                <a:moveTo>
                  <a:pt x="125464" y="33702"/>
                </a:moveTo>
                <a:lnTo>
                  <a:pt x="125464" y="75968"/>
                </a:lnTo>
                <a:lnTo>
                  <a:pt x="88981" y="92875"/>
                </a:lnTo>
                <a:lnTo>
                  <a:pt x="52944" y="75968"/>
                </a:lnTo>
                <a:lnTo>
                  <a:pt x="52944" y="33702"/>
                </a:lnTo>
                <a:lnTo>
                  <a:pt x="86757" y="49274"/>
                </a:lnTo>
                <a:cubicBezTo>
                  <a:pt x="87647" y="49497"/>
                  <a:pt x="88537" y="49608"/>
                  <a:pt x="89315" y="49608"/>
                </a:cubicBezTo>
                <a:cubicBezTo>
                  <a:pt x="90094" y="49608"/>
                  <a:pt x="90761" y="49497"/>
                  <a:pt x="91206" y="49274"/>
                </a:cubicBezTo>
                <a:lnTo>
                  <a:pt x="125464" y="33702"/>
                </a:lnTo>
                <a:close/>
                <a:moveTo>
                  <a:pt x="47605" y="85311"/>
                </a:moveTo>
                <a:lnTo>
                  <a:pt x="75634" y="98659"/>
                </a:lnTo>
                <a:lnTo>
                  <a:pt x="47605" y="111561"/>
                </a:lnTo>
                <a:lnTo>
                  <a:pt x="19131" y="98659"/>
                </a:lnTo>
                <a:lnTo>
                  <a:pt x="47605" y="85311"/>
                </a:lnTo>
                <a:close/>
                <a:moveTo>
                  <a:pt x="130802" y="85311"/>
                </a:moveTo>
                <a:lnTo>
                  <a:pt x="159276" y="98659"/>
                </a:lnTo>
                <a:lnTo>
                  <a:pt x="130802" y="111561"/>
                </a:lnTo>
                <a:lnTo>
                  <a:pt x="102329" y="98659"/>
                </a:lnTo>
                <a:lnTo>
                  <a:pt x="130802" y="85311"/>
                </a:lnTo>
                <a:close/>
                <a:moveTo>
                  <a:pt x="83643" y="107112"/>
                </a:moveTo>
                <a:lnTo>
                  <a:pt x="83643" y="149378"/>
                </a:lnTo>
                <a:lnTo>
                  <a:pt x="47605" y="166284"/>
                </a:lnTo>
                <a:lnTo>
                  <a:pt x="11123" y="149378"/>
                </a:lnTo>
                <a:lnTo>
                  <a:pt x="11123" y="107112"/>
                </a:lnTo>
                <a:lnTo>
                  <a:pt x="45381" y="122683"/>
                </a:lnTo>
                <a:cubicBezTo>
                  <a:pt x="46048" y="122906"/>
                  <a:pt x="46827" y="123017"/>
                  <a:pt x="47605" y="123017"/>
                </a:cubicBezTo>
                <a:cubicBezTo>
                  <a:pt x="48384" y="123017"/>
                  <a:pt x="49162" y="122906"/>
                  <a:pt x="49830" y="122683"/>
                </a:cubicBezTo>
                <a:lnTo>
                  <a:pt x="83643" y="107112"/>
                </a:lnTo>
                <a:close/>
                <a:moveTo>
                  <a:pt x="166840" y="107112"/>
                </a:moveTo>
                <a:lnTo>
                  <a:pt x="166840" y="149378"/>
                </a:lnTo>
                <a:lnTo>
                  <a:pt x="130802" y="166284"/>
                </a:lnTo>
                <a:lnTo>
                  <a:pt x="94765" y="149378"/>
                </a:lnTo>
                <a:lnTo>
                  <a:pt x="94765" y="107112"/>
                </a:lnTo>
                <a:lnTo>
                  <a:pt x="128578" y="122683"/>
                </a:lnTo>
                <a:cubicBezTo>
                  <a:pt x="129468" y="122906"/>
                  <a:pt x="130358" y="123017"/>
                  <a:pt x="131136" y="123017"/>
                </a:cubicBezTo>
                <a:cubicBezTo>
                  <a:pt x="131915" y="123017"/>
                  <a:pt x="132582" y="122906"/>
                  <a:pt x="133027" y="122683"/>
                </a:cubicBezTo>
                <a:lnTo>
                  <a:pt x="166840" y="107112"/>
                </a:lnTo>
                <a:close/>
                <a:moveTo>
                  <a:pt x="88981" y="1"/>
                </a:moveTo>
                <a:cubicBezTo>
                  <a:pt x="88203" y="1"/>
                  <a:pt x="87424" y="112"/>
                  <a:pt x="86757" y="335"/>
                </a:cubicBezTo>
                <a:lnTo>
                  <a:pt x="44936" y="19910"/>
                </a:lnTo>
                <a:cubicBezTo>
                  <a:pt x="43156" y="20800"/>
                  <a:pt x="41822" y="22580"/>
                  <a:pt x="41822" y="24804"/>
                </a:cubicBezTo>
                <a:lnTo>
                  <a:pt x="41822" y="75523"/>
                </a:lnTo>
                <a:lnTo>
                  <a:pt x="3560" y="93320"/>
                </a:lnTo>
                <a:cubicBezTo>
                  <a:pt x="1335" y="94209"/>
                  <a:pt x="1" y="95989"/>
                  <a:pt x="1" y="98214"/>
                </a:cubicBezTo>
                <a:lnTo>
                  <a:pt x="1" y="152937"/>
                </a:lnTo>
                <a:cubicBezTo>
                  <a:pt x="1" y="154716"/>
                  <a:pt x="1335" y="156496"/>
                  <a:pt x="3560" y="157831"/>
                </a:cubicBezTo>
                <a:lnTo>
                  <a:pt x="44936" y="176962"/>
                </a:lnTo>
                <a:cubicBezTo>
                  <a:pt x="45826" y="177407"/>
                  <a:pt x="46715" y="177629"/>
                  <a:pt x="47550" y="177629"/>
                </a:cubicBezTo>
                <a:cubicBezTo>
                  <a:pt x="48384" y="177629"/>
                  <a:pt x="49162" y="177407"/>
                  <a:pt x="49830" y="176962"/>
                </a:cubicBezTo>
                <a:lnTo>
                  <a:pt x="88981" y="158721"/>
                </a:lnTo>
                <a:lnTo>
                  <a:pt x="128578" y="176962"/>
                </a:lnTo>
                <a:cubicBezTo>
                  <a:pt x="129468" y="177407"/>
                  <a:pt x="130358" y="177629"/>
                  <a:pt x="131136" y="177629"/>
                </a:cubicBezTo>
                <a:cubicBezTo>
                  <a:pt x="131915" y="177629"/>
                  <a:pt x="132582" y="177407"/>
                  <a:pt x="133027" y="176962"/>
                </a:cubicBezTo>
                <a:lnTo>
                  <a:pt x="174848" y="157831"/>
                </a:lnTo>
                <a:cubicBezTo>
                  <a:pt x="177072" y="156496"/>
                  <a:pt x="177962" y="154716"/>
                  <a:pt x="177962" y="152937"/>
                </a:cubicBezTo>
                <a:lnTo>
                  <a:pt x="177962" y="98214"/>
                </a:lnTo>
                <a:cubicBezTo>
                  <a:pt x="177962" y="96434"/>
                  <a:pt x="177072" y="94209"/>
                  <a:pt x="174848" y="93765"/>
                </a:cubicBezTo>
                <a:lnTo>
                  <a:pt x="136586" y="75968"/>
                </a:lnTo>
                <a:lnTo>
                  <a:pt x="136586" y="24804"/>
                </a:lnTo>
                <a:cubicBezTo>
                  <a:pt x="136586" y="22580"/>
                  <a:pt x="135251" y="20800"/>
                  <a:pt x="133027" y="19910"/>
                </a:cubicBezTo>
                <a:lnTo>
                  <a:pt x="91206" y="335"/>
                </a:lnTo>
                <a:cubicBezTo>
                  <a:pt x="90539" y="112"/>
                  <a:pt x="89760" y="1"/>
                  <a:pt x="88981" y="1"/>
                </a:cubicBezTo>
                <a:close/>
              </a:path>
            </a:pathLst>
          </a:custGeom>
          <a:solidFill>
            <a:schemeClr val="accent4"/>
          </a:solidFill>
          <a:ln>
            <a:noFill/>
          </a:ln>
        </p:spPr>
        <p:txBody>
          <a:bodyPr spcFirstLastPara="1" wrap="square" lIns="91401" tIns="91401" rIns="91401" bIns="91401" anchor="ctr" anchorCtr="0">
            <a:noAutofit/>
          </a:bodyPr>
          <a:lstStyle/>
          <a:p>
            <a:pPr defTabSz="914126">
              <a:buClr>
                <a:srgbClr val="000000"/>
              </a:buClr>
              <a:buSzPts val="1400"/>
              <a:defRPr/>
            </a:pPr>
            <a:endParaRPr sz="1400" kern="0" dirty="0">
              <a:solidFill>
                <a:srgbClr val="000000"/>
              </a:solidFill>
              <a:latin typeface="Metropolis" pitchFamily="2" charset="77"/>
              <a:cs typeface="Arial"/>
              <a:sym typeface="Arial"/>
            </a:endParaRPr>
          </a:p>
        </p:txBody>
      </p:sp>
      <p:sp>
        <p:nvSpPr>
          <p:cNvPr id="186" name="Google Shape;2661;p65">
            <a:extLst>
              <a:ext uri="{FF2B5EF4-FFF2-40B4-BE49-F238E27FC236}">
                <a16:creationId xmlns:a16="http://schemas.microsoft.com/office/drawing/2014/main" id="{C7F0B5F3-48AC-304F-9564-EE6047B04A8E}"/>
              </a:ext>
            </a:extLst>
          </p:cNvPr>
          <p:cNvSpPr/>
          <p:nvPr/>
        </p:nvSpPr>
        <p:spPr>
          <a:xfrm>
            <a:off x="5311453" y="2749040"/>
            <a:ext cx="1462419" cy="1462419"/>
          </a:xfrm>
          <a:prstGeom prst="ellipse">
            <a:avLst/>
          </a:prstGeom>
          <a:solidFill>
            <a:schemeClr val="lt1"/>
          </a:solidFill>
          <a:ln w="9525" cap="flat" cmpd="sng">
            <a:solidFill>
              <a:schemeClr val="accent1"/>
            </a:solidFill>
            <a:prstDash val="dot"/>
            <a:round/>
            <a:headEnd type="none" w="sm" len="sm"/>
            <a:tailEnd type="none" w="sm" len="sm"/>
          </a:ln>
        </p:spPr>
        <p:txBody>
          <a:bodyPr spcFirstLastPara="1" wrap="square" lIns="91401" tIns="45688" rIns="91401" bIns="45688" anchor="ctr" anchorCtr="0">
            <a:noAutofit/>
          </a:bodyPr>
          <a:lstStyle/>
          <a:p>
            <a:pPr algn="ctr" defTabSz="914126">
              <a:buClr>
                <a:srgbClr val="000000"/>
              </a:buClr>
              <a:buSzPts val="1600"/>
              <a:defRPr/>
            </a:pPr>
            <a:endParaRPr sz="1600" kern="0" dirty="0">
              <a:solidFill>
                <a:srgbClr val="003D79"/>
              </a:solidFill>
              <a:latin typeface="Metropolis" pitchFamily="2" charset="77"/>
              <a:cs typeface="Arial"/>
              <a:sym typeface="Arial"/>
            </a:endParaRPr>
          </a:p>
        </p:txBody>
      </p:sp>
      <p:grpSp>
        <p:nvGrpSpPr>
          <p:cNvPr id="204" name="Graphic 77">
            <a:extLst>
              <a:ext uri="{FF2B5EF4-FFF2-40B4-BE49-F238E27FC236}">
                <a16:creationId xmlns:a16="http://schemas.microsoft.com/office/drawing/2014/main" id="{CE1555C9-4389-E449-A21D-A7858F601822}"/>
              </a:ext>
            </a:extLst>
          </p:cNvPr>
          <p:cNvGrpSpPr/>
          <p:nvPr/>
        </p:nvGrpSpPr>
        <p:grpSpPr>
          <a:xfrm>
            <a:off x="10023289" y="3000717"/>
            <a:ext cx="490760" cy="713867"/>
            <a:chOff x="13818701" y="-280102"/>
            <a:chExt cx="746855" cy="1093609"/>
          </a:xfrm>
          <a:solidFill>
            <a:schemeClr val="accent1"/>
          </a:solidFill>
        </p:grpSpPr>
        <p:sp>
          <p:nvSpPr>
            <p:cNvPr id="205" name="Freeform: Shape 79">
              <a:extLst>
                <a:ext uri="{FF2B5EF4-FFF2-40B4-BE49-F238E27FC236}">
                  <a16:creationId xmlns:a16="http://schemas.microsoft.com/office/drawing/2014/main" id="{E94E41D1-6B82-ED40-8FCD-61767E408AB2}"/>
                </a:ext>
              </a:extLst>
            </p:cNvPr>
            <p:cNvSpPr/>
            <p:nvPr/>
          </p:nvSpPr>
          <p:spPr>
            <a:xfrm>
              <a:off x="13818701" y="-280102"/>
              <a:ext cx="8891" cy="8891"/>
            </a:xfrm>
            <a:custGeom>
              <a:avLst/>
              <a:gdLst/>
              <a:ahLst/>
              <a:cxnLst/>
              <a:rect l="l" t="t" r="r" b="b"/>
              <a:pathLst>
                <a:path/>
              </a:pathLst>
            </a:custGeom>
            <a:grpFill/>
            <a:ln w="8866" cap="flat">
              <a:noFill/>
              <a:prstDash val="solid"/>
              <a:miter/>
            </a:ln>
          </p:spPr>
          <p:txBody>
            <a:bodyPr rtlCol="0" anchor="ctr"/>
            <a:lstStyle/>
            <a:p>
              <a:endParaRPr lang="en-US" dirty="0"/>
            </a:p>
          </p:txBody>
        </p:sp>
        <p:grpSp>
          <p:nvGrpSpPr>
            <p:cNvPr id="206" name="Graphic 77">
              <a:extLst>
                <a:ext uri="{FF2B5EF4-FFF2-40B4-BE49-F238E27FC236}">
                  <a16:creationId xmlns:a16="http://schemas.microsoft.com/office/drawing/2014/main" id="{A6AF6FE6-EA94-3E4B-A254-07B75D90E410}"/>
                </a:ext>
              </a:extLst>
            </p:cNvPr>
            <p:cNvGrpSpPr/>
            <p:nvPr/>
          </p:nvGrpSpPr>
          <p:grpSpPr>
            <a:xfrm>
              <a:off x="13818701" y="-280102"/>
              <a:ext cx="746855" cy="1093609"/>
              <a:chOff x="13818701" y="-280102"/>
              <a:chExt cx="746855" cy="1093609"/>
            </a:xfrm>
            <a:grpFill/>
          </p:grpSpPr>
          <p:sp>
            <p:nvSpPr>
              <p:cNvPr id="207" name="Freeform: Shape 81">
                <a:extLst>
                  <a:ext uri="{FF2B5EF4-FFF2-40B4-BE49-F238E27FC236}">
                    <a16:creationId xmlns:a16="http://schemas.microsoft.com/office/drawing/2014/main" id="{80A73487-F722-C941-8F6F-5EB6359F73A1}"/>
                  </a:ext>
                </a:extLst>
              </p:cNvPr>
              <p:cNvSpPr/>
              <p:nvPr/>
            </p:nvSpPr>
            <p:spPr>
              <a:xfrm>
                <a:off x="13902544" y="138492"/>
                <a:ext cx="302298" cy="302298"/>
              </a:xfrm>
              <a:custGeom>
                <a:avLst/>
                <a:gdLst>
                  <a:gd name="connsiteX0" fmla="*/ 14493 w 302298"/>
                  <a:gd name="connsiteY0" fmla="*/ 304699 h 302298"/>
                  <a:gd name="connsiteX1" fmla="*/ 0 w 302298"/>
                  <a:gd name="connsiteY1" fmla="*/ 290206 h 302298"/>
                  <a:gd name="connsiteX2" fmla="*/ 290207 w 302298"/>
                  <a:gd name="connsiteY2" fmla="*/ 0 h 302298"/>
                  <a:gd name="connsiteX3" fmla="*/ 304699 w 302298"/>
                  <a:gd name="connsiteY3" fmla="*/ 14493 h 302298"/>
                  <a:gd name="connsiteX4" fmla="*/ 290207 w 302298"/>
                  <a:gd name="connsiteY4" fmla="*/ 28985 h 302298"/>
                  <a:gd name="connsiteX5" fmla="*/ 28896 w 302298"/>
                  <a:gd name="connsiteY5" fmla="*/ 290295 h 302298"/>
                  <a:gd name="connsiteX6" fmla="*/ 14493 w 302298"/>
                  <a:gd name="connsiteY6" fmla="*/ 304699 h 30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298" h="302298">
                    <a:moveTo>
                      <a:pt x="14493" y="304699"/>
                    </a:moveTo>
                    <a:cubicBezTo>
                      <a:pt x="6491" y="304699"/>
                      <a:pt x="0" y="298209"/>
                      <a:pt x="0" y="290206"/>
                    </a:cubicBezTo>
                    <a:cubicBezTo>
                      <a:pt x="0" y="130166"/>
                      <a:pt x="130166" y="0"/>
                      <a:pt x="290207" y="0"/>
                    </a:cubicBezTo>
                    <a:cubicBezTo>
                      <a:pt x="298209" y="0"/>
                      <a:pt x="304699" y="6491"/>
                      <a:pt x="304699" y="14493"/>
                    </a:cubicBezTo>
                    <a:cubicBezTo>
                      <a:pt x="304699" y="22495"/>
                      <a:pt x="298209" y="28985"/>
                      <a:pt x="290207" y="28985"/>
                    </a:cubicBezTo>
                    <a:cubicBezTo>
                      <a:pt x="146170" y="28985"/>
                      <a:pt x="28896" y="146170"/>
                      <a:pt x="28896" y="290295"/>
                    </a:cubicBezTo>
                    <a:cubicBezTo>
                      <a:pt x="28985" y="298209"/>
                      <a:pt x="22495" y="304699"/>
                      <a:pt x="14493" y="304699"/>
                    </a:cubicBezTo>
                    <a:close/>
                  </a:path>
                </a:pathLst>
              </a:custGeom>
              <a:grpFill/>
              <a:ln w="8866" cap="flat">
                <a:noFill/>
                <a:prstDash val="solid"/>
                <a:miter/>
              </a:ln>
            </p:spPr>
            <p:txBody>
              <a:bodyPr rtlCol="0" anchor="ctr"/>
              <a:lstStyle/>
              <a:p>
                <a:endParaRPr lang="en-US" dirty="0"/>
              </a:p>
            </p:txBody>
          </p:sp>
          <p:grpSp>
            <p:nvGrpSpPr>
              <p:cNvPr id="208" name="Graphic 77">
                <a:extLst>
                  <a:ext uri="{FF2B5EF4-FFF2-40B4-BE49-F238E27FC236}">
                    <a16:creationId xmlns:a16="http://schemas.microsoft.com/office/drawing/2014/main" id="{B1E5812A-394E-5D45-922E-B99FC0AB1FFF}"/>
                  </a:ext>
                </a:extLst>
              </p:cNvPr>
              <p:cNvGrpSpPr/>
              <p:nvPr/>
            </p:nvGrpSpPr>
            <p:grpSpPr>
              <a:xfrm>
                <a:off x="13818701" y="-280102"/>
                <a:ext cx="746855" cy="1093609"/>
                <a:chOff x="13818701" y="-280102"/>
                <a:chExt cx="746855" cy="1093609"/>
              </a:xfrm>
              <a:grpFill/>
            </p:grpSpPr>
            <p:sp>
              <p:nvSpPr>
                <p:cNvPr id="209" name="Freeform: Shape 83">
                  <a:extLst>
                    <a:ext uri="{FF2B5EF4-FFF2-40B4-BE49-F238E27FC236}">
                      <a16:creationId xmlns:a16="http://schemas.microsoft.com/office/drawing/2014/main" id="{7CC0B7EC-48CD-3E4F-A780-3E7CDD8C4226}"/>
                    </a:ext>
                  </a:extLst>
                </p:cNvPr>
                <p:cNvSpPr/>
                <p:nvPr/>
              </p:nvSpPr>
              <p:spPr>
                <a:xfrm>
                  <a:off x="13818701" y="-280102"/>
                  <a:ext cx="746855" cy="1093609"/>
                </a:xfrm>
                <a:custGeom>
                  <a:avLst/>
                  <a:gdLst>
                    <a:gd name="connsiteX0" fmla="*/ 577924 w 746854"/>
                    <a:gd name="connsiteY0" fmla="*/ 402146 h 1093609"/>
                    <a:gd name="connsiteX1" fmla="*/ 577924 w 746854"/>
                    <a:gd name="connsiteY1" fmla="*/ 191604 h 1093609"/>
                    <a:gd name="connsiteX2" fmla="*/ 392810 w 746854"/>
                    <a:gd name="connsiteY2" fmla="*/ 0 h 1093609"/>
                    <a:gd name="connsiteX3" fmla="*/ 358490 w 746854"/>
                    <a:gd name="connsiteY3" fmla="*/ 0 h 1093609"/>
                    <a:gd name="connsiteX4" fmla="*/ 173377 w 746854"/>
                    <a:gd name="connsiteY4" fmla="*/ 191604 h 1093609"/>
                    <a:gd name="connsiteX5" fmla="*/ 173377 w 746854"/>
                    <a:gd name="connsiteY5" fmla="*/ 402146 h 1093609"/>
                    <a:gd name="connsiteX6" fmla="*/ 0 w 746854"/>
                    <a:gd name="connsiteY6" fmla="*/ 718581 h 1093609"/>
                    <a:gd name="connsiteX7" fmla="*/ 375650 w 746854"/>
                    <a:gd name="connsiteY7" fmla="*/ 1094231 h 1093609"/>
                    <a:gd name="connsiteX8" fmla="*/ 751301 w 746854"/>
                    <a:gd name="connsiteY8" fmla="*/ 718581 h 1093609"/>
                    <a:gd name="connsiteX9" fmla="*/ 577924 w 746854"/>
                    <a:gd name="connsiteY9" fmla="*/ 402146 h 1093609"/>
                    <a:gd name="connsiteX10" fmla="*/ 202273 w 746854"/>
                    <a:gd name="connsiteY10" fmla="*/ 191604 h 1093609"/>
                    <a:gd name="connsiteX11" fmla="*/ 358490 w 746854"/>
                    <a:gd name="connsiteY11" fmla="*/ 28896 h 1093609"/>
                    <a:gd name="connsiteX12" fmla="*/ 392810 w 746854"/>
                    <a:gd name="connsiteY12" fmla="*/ 28896 h 1093609"/>
                    <a:gd name="connsiteX13" fmla="*/ 549027 w 746854"/>
                    <a:gd name="connsiteY13" fmla="*/ 191604 h 1093609"/>
                    <a:gd name="connsiteX14" fmla="*/ 549027 w 746854"/>
                    <a:gd name="connsiteY14" fmla="*/ 385342 h 1093609"/>
                    <a:gd name="connsiteX15" fmla="*/ 375650 w 746854"/>
                    <a:gd name="connsiteY15" fmla="*/ 342931 h 1093609"/>
                    <a:gd name="connsiteX16" fmla="*/ 202273 w 746854"/>
                    <a:gd name="connsiteY16" fmla="*/ 385342 h 1093609"/>
                    <a:gd name="connsiteX17" fmla="*/ 202273 w 746854"/>
                    <a:gd name="connsiteY17" fmla="*/ 191604 h 1093609"/>
                    <a:gd name="connsiteX18" fmla="*/ 375650 w 746854"/>
                    <a:gd name="connsiteY18" fmla="*/ 1065335 h 1093609"/>
                    <a:gd name="connsiteX19" fmla="*/ 28896 w 746854"/>
                    <a:gd name="connsiteY19" fmla="*/ 718581 h 1093609"/>
                    <a:gd name="connsiteX20" fmla="*/ 375650 w 746854"/>
                    <a:gd name="connsiteY20" fmla="*/ 371827 h 1093609"/>
                    <a:gd name="connsiteX21" fmla="*/ 722404 w 746854"/>
                    <a:gd name="connsiteY21" fmla="*/ 718581 h 1093609"/>
                    <a:gd name="connsiteX22" fmla="*/ 375650 w 746854"/>
                    <a:gd name="connsiteY22" fmla="*/ 1065335 h 109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854" h="1093609">
                      <a:moveTo>
                        <a:pt x="577924" y="402146"/>
                      </a:moveTo>
                      <a:lnTo>
                        <a:pt x="577924" y="191604"/>
                      </a:lnTo>
                      <a:cubicBezTo>
                        <a:pt x="577924" y="85977"/>
                        <a:pt x="494880" y="0"/>
                        <a:pt x="392810" y="0"/>
                      </a:cubicBezTo>
                      <a:lnTo>
                        <a:pt x="358490" y="0"/>
                      </a:lnTo>
                      <a:cubicBezTo>
                        <a:pt x="256420" y="0"/>
                        <a:pt x="173377" y="85977"/>
                        <a:pt x="173377" y="191604"/>
                      </a:cubicBezTo>
                      <a:lnTo>
                        <a:pt x="173377" y="402146"/>
                      </a:lnTo>
                      <a:cubicBezTo>
                        <a:pt x="69173" y="468918"/>
                        <a:pt x="0" y="585659"/>
                        <a:pt x="0" y="718581"/>
                      </a:cubicBezTo>
                      <a:cubicBezTo>
                        <a:pt x="0" y="926011"/>
                        <a:pt x="168220" y="1094231"/>
                        <a:pt x="375650" y="1094231"/>
                      </a:cubicBezTo>
                      <a:cubicBezTo>
                        <a:pt x="583080" y="1094231"/>
                        <a:pt x="751301" y="926100"/>
                        <a:pt x="751301" y="718581"/>
                      </a:cubicBezTo>
                      <a:cubicBezTo>
                        <a:pt x="751301" y="585659"/>
                        <a:pt x="682128" y="468918"/>
                        <a:pt x="577924" y="402146"/>
                      </a:cubicBezTo>
                      <a:close/>
                      <a:moveTo>
                        <a:pt x="202273" y="191604"/>
                      </a:moveTo>
                      <a:cubicBezTo>
                        <a:pt x="202273" y="101892"/>
                        <a:pt x="272335" y="28896"/>
                        <a:pt x="358490" y="28896"/>
                      </a:cubicBezTo>
                      <a:lnTo>
                        <a:pt x="392810" y="28896"/>
                      </a:lnTo>
                      <a:cubicBezTo>
                        <a:pt x="478965" y="28896"/>
                        <a:pt x="549027" y="101892"/>
                        <a:pt x="549027" y="191604"/>
                      </a:cubicBezTo>
                      <a:lnTo>
                        <a:pt x="549027" y="385342"/>
                      </a:lnTo>
                      <a:cubicBezTo>
                        <a:pt x="497103" y="358313"/>
                        <a:pt x="438244" y="342931"/>
                        <a:pt x="375650" y="342931"/>
                      </a:cubicBezTo>
                      <a:cubicBezTo>
                        <a:pt x="313057" y="342931"/>
                        <a:pt x="254197" y="358313"/>
                        <a:pt x="202273" y="385342"/>
                      </a:cubicBezTo>
                      <a:lnTo>
                        <a:pt x="202273" y="191604"/>
                      </a:lnTo>
                      <a:close/>
                      <a:moveTo>
                        <a:pt x="375650" y="1065335"/>
                      </a:moveTo>
                      <a:cubicBezTo>
                        <a:pt x="184491" y="1065335"/>
                        <a:pt x="28896" y="909740"/>
                        <a:pt x="28896" y="718581"/>
                      </a:cubicBezTo>
                      <a:cubicBezTo>
                        <a:pt x="28896" y="527422"/>
                        <a:pt x="184491" y="371827"/>
                        <a:pt x="375650" y="371827"/>
                      </a:cubicBezTo>
                      <a:cubicBezTo>
                        <a:pt x="566810" y="371827"/>
                        <a:pt x="722404" y="527422"/>
                        <a:pt x="722404" y="718581"/>
                      </a:cubicBezTo>
                      <a:cubicBezTo>
                        <a:pt x="722404" y="909740"/>
                        <a:pt x="566810" y="1065335"/>
                        <a:pt x="375650" y="1065335"/>
                      </a:cubicBezTo>
                      <a:close/>
                    </a:path>
                  </a:pathLst>
                </a:custGeom>
                <a:grpFill/>
                <a:ln w="8866" cap="flat">
                  <a:noFill/>
                  <a:prstDash val="solid"/>
                  <a:miter/>
                </a:ln>
              </p:spPr>
              <p:txBody>
                <a:bodyPr rtlCol="0" anchor="ctr"/>
                <a:lstStyle/>
                <a:p>
                  <a:endParaRPr lang="en-US" dirty="0"/>
                </a:p>
              </p:txBody>
            </p:sp>
            <p:sp>
              <p:nvSpPr>
                <p:cNvPr id="210" name="Freeform: Shape 84">
                  <a:extLst>
                    <a:ext uri="{FF2B5EF4-FFF2-40B4-BE49-F238E27FC236}">
                      <a16:creationId xmlns:a16="http://schemas.microsoft.com/office/drawing/2014/main" id="{79CD5E29-1A48-A947-9F4C-33792BEC083E}"/>
                    </a:ext>
                  </a:extLst>
                </p:cNvPr>
                <p:cNvSpPr/>
                <p:nvPr/>
              </p:nvSpPr>
              <p:spPr>
                <a:xfrm>
                  <a:off x="14132647" y="340677"/>
                  <a:ext cx="115585" cy="195605"/>
                </a:xfrm>
                <a:custGeom>
                  <a:avLst/>
                  <a:gdLst>
                    <a:gd name="connsiteX0" fmla="*/ 61704 w 115584"/>
                    <a:gd name="connsiteY0" fmla="*/ 0 h 195604"/>
                    <a:gd name="connsiteX1" fmla="*/ 0 w 115584"/>
                    <a:gd name="connsiteY1" fmla="*/ 61704 h 195604"/>
                    <a:gd name="connsiteX2" fmla="*/ 30852 w 115584"/>
                    <a:gd name="connsiteY2" fmla="*/ 115140 h 195604"/>
                    <a:gd name="connsiteX3" fmla="*/ 30852 w 115584"/>
                    <a:gd name="connsiteY3" fmla="*/ 179245 h 195604"/>
                    <a:gd name="connsiteX4" fmla="*/ 47301 w 115584"/>
                    <a:gd name="connsiteY4" fmla="*/ 195694 h 195604"/>
                    <a:gd name="connsiteX5" fmla="*/ 76108 w 115584"/>
                    <a:gd name="connsiteY5" fmla="*/ 195694 h 195604"/>
                    <a:gd name="connsiteX6" fmla="*/ 92557 w 115584"/>
                    <a:gd name="connsiteY6" fmla="*/ 179245 h 195604"/>
                    <a:gd name="connsiteX7" fmla="*/ 92557 w 115584"/>
                    <a:gd name="connsiteY7" fmla="*/ 115140 h 195604"/>
                    <a:gd name="connsiteX8" fmla="*/ 123409 w 115584"/>
                    <a:gd name="connsiteY8" fmla="*/ 61704 h 195604"/>
                    <a:gd name="connsiteX9" fmla="*/ 61704 w 115584"/>
                    <a:gd name="connsiteY9" fmla="*/ 0 h 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84" h="195604">
                      <a:moveTo>
                        <a:pt x="61704" y="0"/>
                      </a:moveTo>
                      <a:cubicBezTo>
                        <a:pt x="27651" y="0"/>
                        <a:pt x="0" y="27651"/>
                        <a:pt x="0" y="61704"/>
                      </a:cubicBezTo>
                      <a:cubicBezTo>
                        <a:pt x="0" y="84555"/>
                        <a:pt x="12448" y="104471"/>
                        <a:pt x="30852" y="115140"/>
                      </a:cubicBezTo>
                      <a:lnTo>
                        <a:pt x="30852" y="179245"/>
                      </a:lnTo>
                      <a:cubicBezTo>
                        <a:pt x="30852" y="188314"/>
                        <a:pt x="38232" y="195694"/>
                        <a:pt x="47301" y="195694"/>
                      </a:cubicBezTo>
                      <a:lnTo>
                        <a:pt x="76108" y="195694"/>
                      </a:lnTo>
                      <a:cubicBezTo>
                        <a:pt x="85177" y="195694"/>
                        <a:pt x="92557" y="188314"/>
                        <a:pt x="92557" y="179245"/>
                      </a:cubicBezTo>
                      <a:lnTo>
                        <a:pt x="92557" y="115140"/>
                      </a:lnTo>
                      <a:cubicBezTo>
                        <a:pt x="110961" y="104471"/>
                        <a:pt x="123409" y="84555"/>
                        <a:pt x="123409" y="61704"/>
                      </a:cubicBezTo>
                      <a:cubicBezTo>
                        <a:pt x="123409" y="27562"/>
                        <a:pt x="95757" y="0"/>
                        <a:pt x="61704" y="0"/>
                      </a:cubicBezTo>
                      <a:close/>
                    </a:path>
                  </a:pathLst>
                </a:custGeom>
                <a:grpFill/>
                <a:ln w="8866" cap="flat">
                  <a:noFill/>
                  <a:prstDash val="solid"/>
                  <a:miter/>
                </a:ln>
              </p:spPr>
              <p:txBody>
                <a:bodyPr rtlCol="0" anchor="ctr"/>
                <a:lstStyle/>
                <a:p>
                  <a:endParaRPr lang="en-US" dirty="0"/>
                </a:p>
              </p:txBody>
            </p:sp>
          </p:grpSp>
        </p:grpSp>
      </p:grpSp>
      <p:sp>
        <p:nvSpPr>
          <p:cNvPr id="62" name="Google Shape;2703;p65">
            <a:extLst>
              <a:ext uri="{FF2B5EF4-FFF2-40B4-BE49-F238E27FC236}">
                <a16:creationId xmlns:a16="http://schemas.microsoft.com/office/drawing/2014/main" id="{BC007AF9-4899-AD40-AF9F-2DAD0909A3B3}"/>
              </a:ext>
            </a:extLst>
          </p:cNvPr>
          <p:cNvSpPr/>
          <p:nvPr/>
        </p:nvSpPr>
        <p:spPr>
          <a:xfrm>
            <a:off x="913123" y="3904954"/>
            <a:ext cx="1828800" cy="540459"/>
          </a:xfrm>
          <a:prstGeom prst="rect">
            <a:avLst/>
          </a:prstGeom>
          <a:solidFill>
            <a:schemeClr val="accent6"/>
          </a:solidFill>
          <a:ln>
            <a:noFill/>
          </a:ln>
        </p:spPr>
        <p:txBody>
          <a:bodyPr spcFirstLastPara="1" wrap="square" lIns="91401" tIns="45688" rIns="91401" bIns="45688" anchor="ctr" anchorCtr="0">
            <a:noAutofit/>
          </a:bodyPr>
          <a:lstStyle/>
          <a:p>
            <a:pPr algn="ctr" defTabSz="914126">
              <a:buClr>
                <a:srgbClr val="000000"/>
              </a:buClr>
              <a:buSzPts val="1200"/>
              <a:defRPr/>
            </a:pPr>
            <a:r>
              <a:rPr lang="en-US" sz="1200" kern="0" dirty="0">
                <a:solidFill>
                  <a:srgbClr val="FFFFFF"/>
                </a:solidFill>
                <a:latin typeface="Metropolis" pitchFamily="2" charset="77"/>
                <a:cs typeface="Arial"/>
                <a:sym typeface="Arial"/>
              </a:rPr>
              <a:t>App Modernization</a:t>
            </a:r>
            <a:endParaRPr sz="1200" kern="0" dirty="0">
              <a:solidFill>
                <a:srgbClr val="000000"/>
              </a:solidFill>
              <a:latin typeface="Metropolis" pitchFamily="2" charset="77"/>
              <a:cs typeface="Arial"/>
              <a:sym typeface="Arial"/>
            </a:endParaRPr>
          </a:p>
        </p:txBody>
      </p:sp>
      <p:sp>
        <p:nvSpPr>
          <p:cNvPr id="69" name="Google Shape;2704;p65">
            <a:extLst>
              <a:ext uri="{FF2B5EF4-FFF2-40B4-BE49-F238E27FC236}">
                <a16:creationId xmlns:a16="http://schemas.microsoft.com/office/drawing/2014/main" id="{D2EA0002-504D-BF43-B379-ED3E6AA8270F}"/>
              </a:ext>
            </a:extLst>
          </p:cNvPr>
          <p:cNvSpPr/>
          <p:nvPr/>
        </p:nvSpPr>
        <p:spPr>
          <a:xfrm>
            <a:off x="5158827" y="3903891"/>
            <a:ext cx="1828800" cy="539646"/>
          </a:xfrm>
          <a:prstGeom prst="rect">
            <a:avLst/>
          </a:prstGeom>
          <a:solidFill>
            <a:schemeClr val="accent3"/>
          </a:solidFill>
          <a:ln>
            <a:noFill/>
          </a:ln>
        </p:spPr>
        <p:txBody>
          <a:bodyPr spcFirstLastPara="1" wrap="square" lIns="91401" tIns="45688" rIns="91401" bIns="45688" anchor="ctr" anchorCtr="0">
            <a:noAutofit/>
          </a:bodyPr>
          <a:lstStyle/>
          <a:p>
            <a:pPr algn="ctr" defTabSz="914126">
              <a:buClr>
                <a:srgbClr val="000000"/>
              </a:buClr>
              <a:buSzPts val="1100"/>
              <a:defRPr/>
            </a:pPr>
            <a:r>
              <a:rPr lang="en-US" sz="1100" kern="0" dirty="0">
                <a:solidFill>
                  <a:srgbClr val="FFFFFF"/>
                </a:solidFill>
                <a:latin typeface="Metropolis" pitchFamily="2" charset="77"/>
                <a:cs typeface="Arial"/>
                <a:sym typeface="Arial"/>
              </a:rPr>
              <a:t>Virtual Cloud Network</a:t>
            </a:r>
            <a:endParaRPr sz="1400" kern="0" dirty="0">
              <a:solidFill>
                <a:srgbClr val="000000"/>
              </a:solidFill>
              <a:latin typeface="Metropolis" pitchFamily="2" charset="77"/>
              <a:cs typeface="Arial"/>
              <a:sym typeface="Arial"/>
            </a:endParaRPr>
          </a:p>
        </p:txBody>
      </p:sp>
      <p:sp>
        <p:nvSpPr>
          <p:cNvPr id="72" name="Google Shape;2705;p65">
            <a:extLst>
              <a:ext uri="{FF2B5EF4-FFF2-40B4-BE49-F238E27FC236}">
                <a16:creationId xmlns:a16="http://schemas.microsoft.com/office/drawing/2014/main" id="{04E6B307-FA57-2D4A-B9BD-F732E79D1E71}"/>
              </a:ext>
            </a:extLst>
          </p:cNvPr>
          <p:cNvSpPr/>
          <p:nvPr/>
        </p:nvSpPr>
        <p:spPr>
          <a:xfrm>
            <a:off x="7281679" y="3918731"/>
            <a:ext cx="1828800" cy="540459"/>
          </a:xfrm>
          <a:prstGeom prst="rect">
            <a:avLst/>
          </a:prstGeom>
          <a:solidFill>
            <a:schemeClr val="accent2"/>
          </a:solidFill>
          <a:ln>
            <a:noFill/>
          </a:ln>
        </p:spPr>
        <p:txBody>
          <a:bodyPr spcFirstLastPara="1" wrap="square" lIns="91401" tIns="45688" rIns="91401" bIns="45688" anchor="ctr" anchorCtr="0">
            <a:noAutofit/>
          </a:bodyPr>
          <a:lstStyle/>
          <a:p>
            <a:pPr algn="ctr" defTabSz="914126">
              <a:buClr>
                <a:srgbClr val="000000"/>
              </a:buClr>
              <a:buSzPts val="1100"/>
              <a:defRPr/>
            </a:pPr>
            <a:r>
              <a:rPr lang="en-US" sz="1100" kern="0" dirty="0">
                <a:solidFill>
                  <a:srgbClr val="FFFFFF"/>
                </a:solidFill>
                <a:latin typeface="Metropolis" pitchFamily="2" charset="77"/>
                <a:cs typeface="Arial"/>
                <a:sym typeface="Arial"/>
              </a:rPr>
              <a:t>Digital Workspace</a:t>
            </a:r>
            <a:endParaRPr sz="1400" kern="0" dirty="0">
              <a:solidFill>
                <a:srgbClr val="000000"/>
              </a:solidFill>
              <a:latin typeface="Metropolis" pitchFamily="2" charset="77"/>
              <a:cs typeface="Arial"/>
              <a:sym typeface="Arial"/>
            </a:endParaRPr>
          </a:p>
        </p:txBody>
      </p:sp>
      <p:sp>
        <p:nvSpPr>
          <p:cNvPr id="80" name="Google Shape;2704;p65">
            <a:extLst>
              <a:ext uri="{FF2B5EF4-FFF2-40B4-BE49-F238E27FC236}">
                <a16:creationId xmlns:a16="http://schemas.microsoft.com/office/drawing/2014/main" id="{50C810A9-0F76-4446-AF30-6DB37A813A17}"/>
              </a:ext>
            </a:extLst>
          </p:cNvPr>
          <p:cNvSpPr/>
          <p:nvPr/>
        </p:nvSpPr>
        <p:spPr>
          <a:xfrm>
            <a:off x="9422639" y="3913674"/>
            <a:ext cx="1828800" cy="540459"/>
          </a:xfrm>
          <a:prstGeom prst="rect">
            <a:avLst/>
          </a:prstGeom>
          <a:solidFill>
            <a:schemeClr val="accent1"/>
          </a:solidFill>
          <a:ln>
            <a:noFill/>
          </a:ln>
        </p:spPr>
        <p:txBody>
          <a:bodyPr spcFirstLastPara="1" wrap="square" lIns="91401" tIns="45688" rIns="91401" bIns="45688" anchor="ctr" anchorCtr="0">
            <a:noAutofit/>
          </a:bodyPr>
          <a:lstStyle/>
          <a:p>
            <a:pPr algn="ctr" defTabSz="914126">
              <a:buClr>
                <a:srgbClr val="000000"/>
              </a:buClr>
              <a:buSzPts val="1100"/>
              <a:defRPr/>
            </a:pPr>
            <a:r>
              <a:rPr lang="en-US" sz="1100" kern="0" dirty="0">
                <a:solidFill>
                  <a:srgbClr val="FFFFFF"/>
                </a:solidFill>
                <a:latin typeface="Metropolis" pitchFamily="2" charset="77"/>
                <a:cs typeface="Arial"/>
                <a:sym typeface="Arial"/>
              </a:rPr>
              <a:t>Intrinsic Security</a:t>
            </a:r>
            <a:endParaRPr sz="1400" kern="0" dirty="0">
              <a:solidFill>
                <a:srgbClr val="000000"/>
              </a:solidFill>
              <a:latin typeface="Metropolis" pitchFamily="2" charset="77"/>
              <a:cs typeface="Arial"/>
              <a:sym typeface="Arial"/>
            </a:endParaRPr>
          </a:p>
        </p:txBody>
      </p:sp>
      <p:pic>
        <p:nvPicPr>
          <p:cNvPr id="6" name="Picture 5">
            <a:extLst>
              <a:ext uri="{FF2B5EF4-FFF2-40B4-BE49-F238E27FC236}">
                <a16:creationId xmlns:a16="http://schemas.microsoft.com/office/drawing/2014/main" id="{263710F9-0A3F-C046-A543-517A836BBEDA}"/>
              </a:ext>
            </a:extLst>
          </p:cNvPr>
          <p:cNvPicPr>
            <a:picLocks noChangeAspect="1"/>
          </p:cNvPicPr>
          <p:nvPr/>
        </p:nvPicPr>
        <p:blipFill>
          <a:blip r:embed="rId3"/>
          <a:srcRect/>
          <a:stretch/>
        </p:blipFill>
        <p:spPr>
          <a:xfrm>
            <a:off x="5632671" y="2995947"/>
            <a:ext cx="819982" cy="819982"/>
          </a:xfrm>
          <a:prstGeom prst="rect">
            <a:avLst/>
          </a:prstGeom>
          <a:ln>
            <a:noFill/>
          </a:ln>
        </p:spPr>
      </p:pic>
      <p:sp>
        <p:nvSpPr>
          <p:cNvPr id="56" name="TextBox 55">
            <a:extLst>
              <a:ext uri="{FF2B5EF4-FFF2-40B4-BE49-F238E27FC236}">
                <a16:creationId xmlns:a16="http://schemas.microsoft.com/office/drawing/2014/main" id="{4A6FED79-14F4-CD4F-96D7-24F408416E20}"/>
              </a:ext>
            </a:extLst>
          </p:cNvPr>
          <p:cNvSpPr txBox="1"/>
          <p:nvPr/>
        </p:nvSpPr>
        <p:spPr>
          <a:xfrm>
            <a:off x="913122" y="4715552"/>
            <a:ext cx="10347433" cy="1037995"/>
          </a:xfrm>
          <a:prstGeom prst="rect">
            <a:avLst/>
          </a:prstGeom>
          <a:solidFill>
            <a:schemeClr val="accent2"/>
          </a:solidFill>
        </p:spPr>
        <p:txBody>
          <a:bodyPr wrap="square" lIns="0" tIns="0" rIns="0" bIns="0" rtlCol="0" anchor="ctr" anchorCtr="0">
            <a:noAutofit/>
          </a:bodyPr>
          <a:lstStyle/>
          <a:p>
            <a:pPr lvl="0" algn="ctr">
              <a:spcAft>
                <a:spcPts val="600"/>
              </a:spcAft>
            </a:pPr>
            <a:r>
              <a:rPr lang="en-US" dirty="0">
                <a:solidFill>
                  <a:prstClr val="white"/>
                </a:solidFill>
              </a:rPr>
              <a:t>The Digital Foundation for Successful Digital Business</a:t>
            </a:r>
          </a:p>
        </p:txBody>
      </p:sp>
      <p:sp>
        <p:nvSpPr>
          <p:cNvPr id="57" name="Subtitle 2">
            <a:extLst>
              <a:ext uri="{FF2B5EF4-FFF2-40B4-BE49-F238E27FC236}">
                <a16:creationId xmlns:a16="http://schemas.microsoft.com/office/drawing/2014/main" id="{B0E53978-E5EB-C341-8DCD-3D8BCA7C0580}"/>
              </a:ext>
            </a:extLst>
          </p:cNvPr>
          <p:cNvSpPr txBox="1">
            <a:spLocks/>
          </p:cNvSpPr>
          <p:nvPr/>
        </p:nvSpPr>
        <p:spPr>
          <a:xfrm>
            <a:off x="592866" y="811830"/>
            <a:ext cx="10987947" cy="247743"/>
          </a:xfrm>
          <a:prstGeom prst="rect">
            <a:avLst/>
          </a:prstGeom>
        </p:spPr>
        <p:txBody>
          <a:bodyPr lIns="0"/>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2000" kern="1200">
                <a:solidFill>
                  <a:schemeClr val="tx2"/>
                </a:solidFill>
                <a:latin typeface="+mn-lt"/>
                <a:ea typeface="+mn-ea"/>
                <a:cs typeface="+mn-cs"/>
              </a:defRPr>
            </a:lvl1pPr>
            <a:lvl2pPr marL="457200" indent="-184150" algn="l" defTabSz="914400" rtl="0" eaLnBrk="1" latinLnBrk="0" hangingPunct="1">
              <a:lnSpc>
                <a:spcPct val="100000"/>
              </a:lnSpc>
              <a:spcBef>
                <a:spcPts val="300"/>
              </a:spcBef>
              <a:buClr>
                <a:schemeClr val="tx2"/>
              </a:buClr>
              <a:buSzPct val="90000"/>
              <a:buFont typeface="Arial" panose="020B0604020202020204" pitchFamily="34" charset="0"/>
              <a:buChar char="•"/>
              <a:defRPr sz="1800" kern="1200">
                <a:solidFill>
                  <a:schemeClr val="tx2"/>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tx2"/>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tx2"/>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tx2"/>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buNone/>
            </a:pPr>
            <a:r>
              <a:rPr lang="en-US" sz="1800" dirty="0">
                <a:solidFill>
                  <a:schemeClr val="accent4"/>
                </a:solidFill>
              </a:rPr>
              <a:t>Achieve your business and technology objectives</a:t>
            </a:r>
            <a:endParaRPr lang="en-US" dirty="0">
              <a:solidFill>
                <a:schemeClr val="accent4"/>
              </a:solidFill>
            </a:endParaRPr>
          </a:p>
        </p:txBody>
      </p:sp>
      <p:graphicFrame>
        <p:nvGraphicFramePr>
          <p:cNvPr id="60" name="Table 59">
            <a:extLst>
              <a:ext uri="{FF2B5EF4-FFF2-40B4-BE49-F238E27FC236}">
                <a16:creationId xmlns:a16="http://schemas.microsoft.com/office/drawing/2014/main" id="{1428CBD0-67DA-1947-A2FE-7F8B0BD1D285}"/>
              </a:ext>
            </a:extLst>
          </p:cNvPr>
          <p:cNvGraphicFramePr>
            <a:graphicFrameLocks noGrp="1"/>
          </p:cNvGraphicFramePr>
          <p:nvPr/>
        </p:nvGraphicFramePr>
        <p:xfrm>
          <a:off x="873503" y="1660163"/>
          <a:ext cx="10338318" cy="829551"/>
        </p:xfrm>
        <a:graphic>
          <a:graphicData uri="http://schemas.openxmlformats.org/drawingml/2006/table">
            <a:tbl>
              <a:tblPr>
                <a:tableStyleId>{6E25E649-3F16-4E02-A733-19D2CDBF48F0}</a:tableStyleId>
              </a:tblPr>
              <a:tblGrid>
                <a:gridCol w="3446106">
                  <a:extLst>
                    <a:ext uri="{9D8B030D-6E8A-4147-A177-3AD203B41FA5}">
                      <a16:colId xmlns:a16="http://schemas.microsoft.com/office/drawing/2014/main" val="302744652"/>
                    </a:ext>
                  </a:extLst>
                </a:gridCol>
                <a:gridCol w="3446106">
                  <a:extLst>
                    <a:ext uri="{9D8B030D-6E8A-4147-A177-3AD203B41FA5}">
                      <a16:colId xmlns:a16="http://schemas.microsoft.com/office/drawing/2014/main" val="2379560128"/>
                    </a:ext>
                  </a:extLst>
                </a:gridCol>
                <a:gridCol w="3446106">
                  <a:extLst>
                    <a:ext uri="{9D8B030D-6E8A-4147-A177-3AD203B41FA5}">
                      <a16:colId xmlns:a16="http://schemas.microsoft.com/office/drawing/2014/main" val="4186275606"/>
                    </a:ext>
                  </a:extLst>
                </a:gridCol>
              </a:tblGrid>
              <a:tr h="829551">
                <a:tc>
                  <a:txBody>
                    <a:bodyPr/>
                    <a:lstStyle/>
                    <a:p>
                      <a:pPr algn="ctr" defTabSz="914126">
                        <a:lnSpc>
                          <a:spcPct val="100000"/>
                        </a:lnSpc>
                        <a:buClr>
                          <a:srgbClr val="000000"/>
                        </a:buClr>
                        <a:buSzPts val="1200"/>
                        <a:defRPr/>
                      </a:pPr>
                      <a:r>
                        <a:rPr lang="en-US" sz="1600" kern="0" dirty="0">
                          <a:solidFill>
                            <a:schemeClr val="accent1"/>
                          </a:solidFill>
                          <a:latin typeface="Metropolis" pitchFamily="2" charset="77"/>
                          <a:cs typeface="Arial"/>
                          <a:sym typeface="Arial"/>
                        </a:rPr>
                        <a:t>Meet changing needs of </a:t>
                      </a:r>
                    </a:p>
                    <a:p>
                      <a:pPr algn="ctr" defTabSz="914126">
                        <a:lnSpc>
                          <a:spcPct val="100000"/>
                        </a:lnSpc>
                        <a:buClr>
                          <a:srgbClr val="000000"/>
                        </a:buClr>
                        <a:buSzPts val="1200"/>
                        <a:defRPr/>
                      </a:pPr>
                      <a:r>
                        <a:rPr lang="en-US" sz="1600" kern="0" dirty="0">
                          <a:solidFill>
                            <a:schemeClr val="accent1"/>
                          </a:solidFill>
                          <a:latin typeface="Metropolis" pitchFamily="2" charset="77"/>
                          <a:cs typeface="Arial"/>
                          <a:sym typeface="Arial"/>
                        </a:rPr>
                        <a:t>customers and employees</a:t>
                      </a:r>
                    </a:p>
                  </a:txBody>
                  <a:tcPr anchor="ctr">
                    <a:lnL>
                      <a:noFill/>
                    </a:lnL>
                    <a:lnR w="381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defTabSz="914126">
                        <a:lnSpc>
                          <a:spcPct val="100000"/>
                        </a:lnSpc>
                        <a:buClr>
                          <a:srgbClr val="000000"/>
                        </a:buClr>
                        <a:buSzPts val="1200"/>
                        <a:defRPr/>
                      </a:pPr>
                      <a:r>
                        <a:rPr lang="en-US" sz="1600" kern="0" dirty="0">
                          <a:solidFill>
                            <a:schemeClr val="accent1"/>
                          </a:solidFill>
                          <a:latin typeface="Metropolis" pitchFamily="2" charset="77"/>
                          <a:cs typeface="Arial"/>
                          <a:sym typeface="Arial"/>
                        </a:rPr>
                        <a:t>Optimize operations </a:t>
                      </a:r>
                    </a:p>
                    <a:p>
                      <a:pPr algn="ctr" defTabSz="914126">
                        <a:lnSpc>
                          <a:spcPct val="100000"/>
                        </a:lnSpc>
                        <a:buClr>
                          <a:srgbClr val="000000"/>
                        </a:buClr>
                        <a:buSzPts val="1200"/>
                        <a:defRPr/>
                      </a:pPr>
                      <a:r>
                        <a:rPr lang="en-US" sz="1600" kern="0" dirty="0">
                          <a:solidFill>
                            <a:schemeClr val="accent1"/>
                          </a:solidFill>
                          <a:latin typeface="Metropolis" pitchFamily="2" charset="77"/>
                          <a:cs typeface="Arial"/>
                          <a:sym typeface="Arial"/>
                        </a:rPr>
                        <a:t>and GTM speed</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ctr" defTabSz="914126">
                        <a:lnSpc>
                          <a:spcPct val="100000"/>
                        </a:lnSpc>
                        <a:buClr>
                          <a:srgbClr val="000000"/>
                        </a:buClr>
                        <a:buSzPts val="1200"/>
                        <a:defRPr/>
                      </a:pPr>
                      <a:r>
                        <a:rPr lang="en-US" sz="1600" kern="0" dirty="0">
                          <a:solidFill>
                            <a:schemeClr val="accent1"/>
                          </a:solidFill>
                          <a:latin typeface="Metropolis" pitchFamily="2" charset="77"/>
                          <a:cs typeface="Arial"/>
                          <a:sym typeface="Arial"/>
                        </a:rPr>
                        <a:t>Strengthen security </a:t>
                      </a:r>
                      <a:br>
                        <a:rPr lang="en-US" sz="1600" kern="0" dirty="0">
                          <a:solidFill>
                            <a:schemeClr val="accent1"/>
                          </a:solidFill>
                          <a:latin typeface="Metropolis" pitchFamily="2" charset="77"/>
                          <a:cs typeface="Arial"/>
                          <a:sym typeface="Arial"/>
                        </a:rPr>
                      </a:br>
                      <a:r>
                        <a:rPr lang="en-US" sz="1600" kern="0" dirty="0">
                          <a:solidFill>
                            <a:schemeClr val="accent1"/>
                          </a:solidFill>
                          <a:latin typeface="Metropolis" pitchFamily="2" charset="77"/>
                          <a:cs typeface="Arial"/>
                          <a:sym typeface="Arial"/>
                        </a:rPr>
                        <a:t>and business resilience</a:t>
                      </a:r>
                    </a:p>
                  </a:txBody>
                  <a:tcPr anchor="ctr">
                    <a:lnL w="381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4148620"/>
                  </a:ext>
                </a:extLst>
              </a:tr>
            </a:tbl>
          </a:graphicData>
        </a:graphic>
      </p:graphicFrame>
      <p:sp>
        <p:nvSpPr>
          <p:cNvPr id="8" name="Cross 7">
            <a:extLst>
              <a:ext uri="{FF2B5EF4-FFF2-40B4-BE49-F238E27FC236}">
                <a16:creationId xmlns:a16="http://schemas.microsoft.com/office/drawing/2014/main" id="{FF48166B-10D1-BC44-BC93-E623FAFA9BFF}"/>
              </a:ext>
            </a:extLst>
          </p:cNvPr>
          <p:cNvSpPr/>
          <p:nvPr/>
        </p:nvSpPr>
        <p:spPr>
          <a:xfrm>
            <a:off x="4344949" y="1936118"/>
            <a:ext cx="293280" cy="293280"/>
          </a:xfrm>
          <a:prstGeom prst="plus">
            <a:avLst>
              <a:gd name="adj" fmla="val 395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61" name="Cross 60">
            <a:extLst>
              <a:ext uri="{FF2B5EF4-FFF2-40B4-BE49-F238E27FC236}">
                <a16:creationId xmlns:a16="http://schemas.microsoft.com/office/drawing/2014/main" id="{BEC50D98-5127-784A-92D2-D8E66ACF5399}"/>
              </a:ext>
            </a:extLst>
          </p:cNvPr>
          <p:cNvSpPr/>
          <p:nvPr/>
        </p:nvSpPr>
        <p:spPr>
          <a:xfrm>
            <a:off x="7773927" y="1896312"/>
            <a:ext cx="293280" cy="293280"/>
          </a:xfrm>
          <a:prstGeom prst="plus">
            <a:avLst>
              <a:gd name="adj" fmla="val 395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Tree>
    <p:extLst>
      <p:ext uri="{BB962C8B-B14F-4D97-AF65-F5344CB8AC3E}">
        <p14:creationId xmlns:p14="http://schemas.microsoft.com/office/powerpoint/2010/main" val="8642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40D06DDA-0E41-4226-8C35-9BC2F1C8E25B}"/>
              </a:ext>
            </a:extLst>
          </p:cNvPr>
          <p:cNvGrpSpPr/>
          <p:nvPr/>
        </p:nvGrpSpPr>
        <p:grpSpPr>
          <a:xfrm>
            <a:off x="608012" y="6445106"/>
            <a:ext cx="1184397" cy="186690"/>
            <a:chOff x="863272" y="6563918"/>
            <a:chExt cx="861082" cy="135727"/>
          </a:xfrm>
          <a:solidFill>
            <a:schemeClr val="bg1"/>
          </a:solidFill>
        </p:grpSpPr>
        <p:sp>
          <p:nvSpPr>
            <p:cNvPr id="152" name="Freeform 6">
              <a:extLst>
                <a:ext uri="{FF2B5EF4-FFF2-40B4-BE49-F238E27FC236}">
                  <a16:creationId xmlns:a16="http://schemas.microsoft.com/office/drawing/2014/main" id="{BF30B0E7-DE5F-4D4B-A083-C2FCC4ABF0C4}"/>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sp>
          <p:nvSpPr>
            <p:cNvPr id="153" name="Freeform 7">
              <a:extLst>
                <a:ext uri="{FF2B5EF4-FFF2-40B4-BE49-F238E27FC236}">
                  <a16:creationId xmlns:a16="http://schemas.microsoft.com/office/drawing/2014/main" id="{5E1752E5-3CA8-46AD-BCB2-365759E7D643}"/>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sp>
          <p:nvSpPr>
            <p:cNvPr id="154" name="Freeform 8">
              <a:extLst>
                <a:ext uri="{FF2B5EF4-FFF2-40B4-BE49-F238E27FC236}">
                  <a16:creationId xmlns:a16="http://schemas.microsoft.com/office/drawing/2014/main" id="{97EF9A57-7CFE-4EED-8F8D-9164C9C8D976}"/>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sp>
          <p:nvSpPr>
            <p:cNvPr id="155" name="Freeform 9">
              <a:extLst>
                <a:ext uri="{FF2B5EF4-FFF2-40B4-BE49-F238E27FC236}">
                  <a16:creationId xmlns:a16="http://schemas.microsoft.com/office/drawing/2014/main" id="{79AE3723-F40A-4B72-B6AE-12EE8CB93281}"/>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sp>
          <p:nvSpPr>
            <p:cNvPr id="156" name="Freeform 10">
              <a:extLst>
                <a:ext uri="{FF2B5EF4-FFF2-40B4-BE49-F238E27FC236}">
                  <a16:creationId xmlns:a16="http://schemas.microsoft.com/office/drawing/2014/main" id="{9EBEA2E1-E3C0-4AA5-9597-6A63C3A5CEEB}"/>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sp>
          <p:nvSpPr>
            <p:cNvPr id="157" name="Freeform 11">
              <a:extLst>
                <a:ext uri="{FF2B5EF4-FFF2-40B4-BE49-F238E27FC236}">
                  <a16:creationId xmlns:a16="http://schemas.microsoft.com/office/drawing/2014/main" id="{E55CB308-5661-4DE9-ADEA-6003CB23FC9C}"/>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sp>
          <p:nvSpPr>
            <p:cNvPr id="158" name="Freeform 12">
              <a:extLst>
                <a:ext uri="{FF2B5EF4-FFF2-40B4-BE49-F238E27FC236}">
                  <a16:creationId xmlns:a16="http://schemas.microsoft.com/office/drawing/2014/main" id="{DC6DF0B9-D2CB-4F2D-A08F-13C26C77805C}"/>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Metropolis"/>
                <a:ea typeface="+mn-ea"/>
                <a:cs typeface="+mn-cs"/>
              </a:endParaRPr>
            </a:p>
          </p:txBody>
        </p:sp>
      </p:grpSp>
      <p:pic>
        <p:nvPicPr>
          <p:cNvPr id="163" name="Picture 162">
            <a:extLst>
              <a:ext uri="{FF2B5EF4-FFF2-40B4-BE49-F238E27FC236}">
                <a16:creationId xmlns:a16="http://schemas.microsoft.com/office/drawing/2014/main" id="{AF1EBD6A-C025-9A4E-ABFF-49BDD68C0B34}"/>
              </a:ext>
            </a:extLst>
          </p:cNvPr>
          <p:cNvPicPr>
            <a:picLocks noChangeAspect="1"/>
          </p:cNvPicPr>
          <p:nvPr/>
        </p:nvPicPr>
        <p:blipFill>
          <a:blip r:embed="rId3"/>
          <a:stretch>
            <a:fillRect/>
          </a:stretch>
        </p:blipFill>
        <p:spPr>
          <a:xfrm>
            <a:off x="2465699" y="3970179"/>
            <a:ext cx="8801859" cy="2218356"/>
          </a:xfrm>
          <a:prstGeom prst="rect">
            <a:avLst/>
          </a:prstGeom>
        </p:spPr>
      </p:pic>
      <p:grpSp>
        <p:nvGrpSpPr>
          <p:cNvPr id="166" name="Group 165">
            <a:extLst>
              <a:ext uri="{FF2B5EF4-FFF2-40B4-BE49-F238E27FC236}">
                <a16:creationId xmlns:a16="http://schemas.microsoft.com/office/drawing/2014/main" id="{458977BA-B41B-B447-AEF2-740CC1880DF3}"/>
              </a:ext>
            </a:extLst>
          </p:cNvPr>
          <p:cNvGrpSpPr/>
          <p:nvPr/>
        </p:nvGrpSpPr>
        <p:grpSpPr>
          <a:xfrm>
            <a:off x="647931" y="2784386"/>
            <a:ext cx="10231888" cy="1111394"/>
            <a:chOff x="980440" y="2735366"/>
            <a:chExt cx="10231888" cy="934701"/>
          </a:xfrm>
          <a:effectLst>
            <a:glow rad="38100">
              <a:schemeClr val="accent1">
                <a:alpha val="18000"/>
              </a:schemeClr>
            </a:glow>
          </a:effectLst>
        </p:grpSpPr>
        <p:cxnSp>
          <p:nvCxnSpPr>
            <p:cNvPr id="167" name="Straight Connector 166">
              <a:extLst>
                <a:ext uri="{FF2B5EF4-FFF2-40B4-BE49-F238E27FC236}">
                  <a16:creationId xmlns:a16="http://schemas.microsoft.com/office/drawing/2014/main" id="{D649AFCC-D34E-FB48-9E5F-A2B001E0D513}"/>
                </a:ext>
              </a:extLst>
            </p:cNvPr>
            <p:cNvCxnSpPr>
              <a:cxnSpLocks/>
            </p:cNvCxnSpPr>
            <p:nvPr/>
          </p:nvCxnSpPr>
          <p:spPr bwMode="gray">
            <a:xfrm>
              <a:off x="980440" y="2735366"/>
              <a:ext cx="10231888" cy="0"/>
            </a:xfrm>
            <a:prstGeom prst="line">
              <a:avLst/>
            </a:prstGeom>
            <a:ln w="19050">
              <a:solidFill>
                <a:schemeClr val="accent1"/>
              </a:solidFill>
              <a:round/>
              <a:tailEnd type="none"/>
            </a:ln>
            <a:effectLst/>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6D6F59F-C66A-9541-9927-B44192AFF965}"/>
                </a:ext>
              </a:extLst>
            </p:cNvPr>
            <p:cNvCxnSpPr>
              <a:cxnSpLocks/>
            </p:cNvCxnSpPr>
            <p:nvPr/>
          </p:nvCxnSpPr>
          <p:spPr bwMode="gray">
            <a:xfrm>
              <a:off x="980440" y="3670067"/>
              <a:ext cx="10231888" cy="0"/>
            </a:xfrm>
            <a:prstGeom prst="line">
              <a:avLst/>
            </a:prstGeom>
            <a:ln w="19050">
              <a:solidFill>
                <a:schemeClr val="accent1"/>
              </a:solidFill>
              <a:miter lim="800000"/>
              <a:tailEnd type="none"/>
            </a:ln>
            <a:effectLst/>
          </p:spPr>
          <p:style>
            <a:lnRef idx="1">
              <a:schemeClr val="accent1"/>
            </a:lnRef>
            <a:fillRef idx="0">
              <a:schemeClr val="accent1"/>
            </a:fillRef>
            <a:effectRef idx="0">
              <a:schemeClr val="accent1"/>
            </a:effectRef>
            <a:fontRef idx="minor">
              <a:schemeClr val="tx1"/>
            </a:fontRef>
          </p:style>
        </p:cxnSp>
      </p:grpSp>
      <p:sp>
        <p:nvSpPr>
          <p:cNvPr id="169" name="TextBox 168">
            <a:extLst>
              <a:ext uri="{FF2B5EF4-FFF2-40B4-BE49-F238E27FC236}">
                <a16:creationId xmlns:a16="http://schemas.microsoft.com/office/drawing/2014/main" id="{9422DDE4-0889-6544-81B3-BBE63E5E0A7F}"/>
              </a:ext>
            </a:extLst>
          </p:cNvPr>
          <p:cNvSpPr txBox="1"/>
          <p:nvPr/>
        </p:nvSpPr>
        <p:spPr>
          <a:xfrm>
            <a:off x="686264" y="1616733"/>
            <a:ext cx="2098125" cy="1037859"/>
          </a:xfrm>
          <a:prstGeom prst="rect">
            <a:avLst/>
          </a:prstGeom>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u="none" strike="noStrike" kern="1200" cap="none" spc="0" normalizeH="0" baseline="0" noProof="0" dirty="0">
                <a:ln>
                  <a:noFill/>
                </a:ln>
                <a:solidFill>
                  <a:schemeClr val="tx2"/>
                </a:solidFill>
                <a:effectLst/>
                <a:uLnTx/>
                <a:uFillTx/>
                <a:latin typeface="Metropolis" pitchFamily="2" charset="77"/>
              </a:rPr>
              <a:t>Any Device</a:t>
            </a:r>
          </a:p>
        </p:txBody>
      </p:sp>
      <p:sp>
        <p:nvSpPr>
          <p:cNvPr id="170" name="TextBox 169">
            <a:extLst>
              <a:ext uri="{FF2B5EF4-FFF2-40B4-BE49-F238E27FC236}">
                <a16:creationId xmlns:a16="http://schemas.microsoft.com/office/drawing/2014/main" id="{3D4F9ECD-3B11-0345-8E26-B3C8D9417FA3}"/>
              </a:ext>
            </a:extLst>
          </p:cNvPr>
          <p:cNvSpPr txBox="1"/>
          <p:nvPr/>
        </p:nvSpPr>
        <p:spPr>
          <a:xfrm>
            <a:off x="686264" y="2842175"/>
            <a:ext cx="1941606" cy="1037859"/>
          </a:xfrm>
          <a:prstGeom prst="rect">
            <a:avLst/>
          </a:prstGeom>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u="none" strike="noStrike" kern="1200" cap="none" spc="0" normalizeH="0" baseline="0" noProof="0" dirty="0">
                <a:ln>
                  <a:noFill/>
                </a:ln>
                <a:solidFill>
                  <a:schemeClr val="tx2"/>
                </a:solidFill>
                <a:effectLst/>
                <a:uLnTx/>
                <a:uFillTx/>
                <a:latin typeface="Metropolis" pitchFamily="2" charset="77"/>
              </a:rPr>
              <a:t>Any Application</a:t>
            </a:r>
          </a:p>
        </p:txBody>
      </p:sp>
      <p:sp>
        <p:nvSpPr>
          <p:cNvPr id="171" name="TextBox 170">
            <a:extLst>
              <a:ext uri="{FF2B5EF4-FFF2-40B4-BE49-F238E27FC236}">
                <a16:creationId xmlns:a16="http://schemas.microsoft.com/office/drawing/2014/main" id="{6E90FA82-3472-C64B-9110-42988D35EA1C}"/>
              </a:ext>
            </a:extLst>
          </p:cNvPr>
          <p:cNvSpPr txBox="1"/>
          <p:nvPr/>
        </p:nvSpPr>
        <p:spPr>
          <a:xfrm>
            <a:off x="3532599" y="2883117"/>
            <a:ext cx="1666169" cy="1037859"/>
          </a:xfrm>
          <a:prstGeom prst="rect">
            <a:avLst/>
          </a:prstGeom>
        </p:spPr>
        <p:txBody>
          <a:bodyPr wrap="square" lIns="15240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etropolis Light" panose="00000400000000000000" pitchFamily="50" charset="0"/>
                <a:ea typeface="+mn-ea"/>
                <a:cs typeface="+mn-cs"/>
              </a:rPr>
              <a:t>Traditional</a:t>
            </a:r>
          </a:p>
        </p:txBody>
      </p:sp>
      <p:sp>
        <p:nvSpPr>
          <p:cNvPr id="172" name="TextBox 171">
            <a:extLst>
              <a:ext uri="{FF2B5EF4-FFF2-40B4-BE49-F238E27FC236}">
                <a16:creationId xmlns:a16="http://schemas.microsoft.com/office/drawing/2014/main" id="{EB9B2858-6E90-1847-9202-1EA3A596E514}"/>
              </a:ext>
            </a:extLst>
          </p:cNvPr>
          <p:cNvSpPr txBox="1"/>
          <p:nvPr/>
        </p:nvSpPr>
        <p:spPr>
          <a:xfrm>
            <a:off x="6387627" y="2883117"/>
            <a:ext cx="1666169" cy="1037859"/>
          </a:xfrm>
          <a:prstGeom prst="rect">
            <a:avLst/>
          </a:prstGeom>
        </p:spPr>
        <p:txBody>
          <a:bodyPr wrap="square" lIns="15240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etropolis Light" panose="00000400000000000000" pitchFamily="50" charset="0"/>
                <a:ea typeface="+mn-ea"/>
                <a:cs typeface="+mn-cs"/>
              </a:rPr>
              <a:t>Cloud Native</a:t>
            </a:r>
          </a:p>
        </p:txBody>
      </p:sp>
      <p:sp>
        <p:nvSpPr>
          <p:cNvPr id="173" name="Freeform: Shape 185">
            <a:extLst>
              <a:ext uri="{FF2B5EF4-FFF2-40B4-BE49-F238E27FC236}">
                <a16:creationId xmlns:a16="http://schemas.microsoft.com/office/drawing/2014/main" id="{F3F46481-D327-0641-9CB6-FCFF52257002}"/>
              </a:ext>
            </a:extLst>
          </p:cNvPr>
          <p:cNvSpPr/>
          <p:nvPr/>
        </p:nvSpPr>
        <p:spPr>
          <a:xfrm>
            <a:off x="5645576" y="4011269"/>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74" name="Freeform: Shape 186">
            <a:extLst>
              <a:ext uri="{FF2B5EF4-FFF2-40B4-BE49-F238E27FC236}">
                <a16:creationId xmlns:a16="http://schemas.microsoft.com/office/drawing/2014/main" id="{370AB52D-2BD6-C247-AF6F-BA8B23E1FB0E}"/>
              </a:ext>
            </a:extLst>
          </p:cNvPr>
          <p:cNvSpPr/>
          <p:nvPr/>
        </p:nvSpPr>
        <p:spPr>
          <a:xfrm>
            <a:off x="5645576" y="4011269"/>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pic>
        <p:nvPicPr>
          <p:cNvPr id="175" name="Graphic 174">
            <a:extLst>
              <a:ext uri="{FF2B5EF4-FFF2-40B4-BE49-F238E27FC236}">
                <a16:creationId xmlns:a16="http://schemas.microsoft.com/office/drawing/2014/main" id="{5D0FC386-22D3-ED4E-9065-CDF02F1D1B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76394" y="1822946"/>
            <a:ext cx="219802" cy="425868"/>
          </a:xfrm>
          <a:prstGeom prst="rect">
            <a:avLst/>
          </a:prstGeom>
        </p:spPr>
      </p:pic>
      <p:pic>
        <p:nvPicPr>
          <p:cNvPr id="182" name="Graphic 181">
            <a:extLst>
              <a:ext uri="{FF2B5EF4-FFF2-40B4-BE49-F238E27FC236}">
                <a16:creationId xmlns:a16="http://schemas.microsoft.com/office/drawing/2014/main" id="{B029E336-6C45-684E-8990-9E4FD20434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7913" y="1819716"/>
            <a:ext cx="293136" cy="422660"/>
          </a:xfrm>
          <a:prstGeom prst="rect">
            <a:avLst/>
          </a:prstGeom>
        </p:spPr>
      </p:pic>
      <p:pic>
        <p:nvPicPr>
          <p:cNvPr id="183" name="Graphic 182">
            <a:extLst>
              <a:ext uri="{FF2B5EF4-FFF2-40B4-BE49-F238E27FC236}">
                <a16:creationId xmlns:a16="http://schemas.microsoft.com/office/drawing/2014/main" id="{07FAB267-91BA-4B4D-87E4-438E66A3DB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12766" y="2012383"/>
            <a:ext cx="433242" cy="246560"/>
          </a:xfrm>
          <a:prstGeom prst="rect">
            <a:avLst/>
          </a:prstGeom>
        </p:spPr>
      </p:pic>
      <p:pic>
        <p:nvPicPr>
          <p:cNvPr id="185" name="Graphic 184">
            <a:extLst>
              <a:ext uri="{FF2B5EF4-FFF2-40B4-BE49-F238E27FC236}">
                <a16:creationId xmlns:a16="http://schemas.microsoft.com/office/drawing/2014/main" id="{FEDDCBCB-80EA-DF4C-865F-102D38495F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07725" y="1898974"/>
            <a:ext cx="383894" cy="349839"/>
          </a:xfrm>
          <a:prstGeom prst="rect">
            <a:avLst/>
          </a:prstGeom>
        </p:spPr>
      </p:pic>
      <p:pic>
        <p:nvPicPr>
          <p:cNvPr id="186" name="Graphic 185">
            <a:extLst>
              <a:ext uri="{FF2B5EF4-FFF2-40B4-BE49-F238E27FC236}">
                <a16:creationId xmlns:a16="http://schemas.microsoft.com/office/drawing/2014/main" id="{C07697C7-CB03-9049-BD60-8424B2816E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3336" y="1818012"/>
            <a:ext cx="250699" cy="431760"/>
          </a:xfrm>
          <a:prstGeom prst="rect">
            <a:avLst/>
          </a:prstGeom>
        </p:spPr>
      </p:pic>
      <p:pic>
        <p:nvPicPr>
          <p:cNvPr id="187" name="Graphic 186">
            <a:extLst>
              <a:ext uri="{FF2B5EF4-FFF2-40B4-BE49-F238E27FC236}">
                <a16:creationId xmlns:a16="http://schemas.microsoft.com/office/drawing/2014/main" id="{C8DAEE3E-08BF-544D-AADB-57603C67D9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28718" y="1809726"/>
            <a:ext cx="432247" cy="432247"/>
          </a:xfrm>
          <a:prstGeom prst="rect">
            <a:avLst/>
          </a:prstGeom>
        </p:spPr>
      </p:pic>
      <p:pic>
        <p:nvPicPr>
          <p:cNvPr id="188" name="Graphic 187">
            <a:extLst>
              <a:ext uri="{FF2B5EF4-FFF2-40B4-BE49-F238E27FC236}">
                <a16:creationId xmlns:a16="http://schemas.microsoft.com/office/drawing/2014/main" id="{48903344-50E4-A641-9777-FE82E07A712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6200000">
            <a:off x="8397876" y="1794060"/>
            <a:ext cx="465321" cy="439053"/>
          </a:xfrm>
          <a:prstGeom prst="rect">
            <a:avLst/>
          </a:prstGeom>
        </p:spPr>
      </p:pic>
      <p:pic>
        <p:nvPicPr>
          <p:cNvPr id="189" name="Graphic 188">
            <a:extLst>
              <a:ext uri="{FF2B5EF4-FFF2-40B4-BE49-F238E27FC236}">
                <a16:creationId xmlns:a16="http://schemas.microsoft.com/office/drawing/2014/main" id="{0EDB452D-691E-8D4B-8140-B9A82555D0D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698794" y="1869921"/>
            <a:ext cx="450499" cy="378738"/>
          </a:xfrm>
          <a:prstGeom prst="rect">
            <a:avLst/>
          </a:prstGeom>
        </p:spPr>
      </p:pic>
      <p:pic>
        <p:nvPicPr>
          <p:cNvPr id="190" name="Graphic 189">
            <a:extLst>
              <a:ext uri="{FF2B5EF4-FFF2-40B4-BE49-F238E27FC236}">
                <a16:creationId xmlns:a16="http://schemas.microsoft.com/office/drawing/2014/main" id="{146F6685-97D9-AD4F-8D58-62565FA0476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111780" y="2059974"/>
            <a:ext cx="533505" cy="197913"/>
          </a:xfrm>
          <a:prstGeom prst="rect">
            <a:avLst/>
          </a:prstGeom>
        </p:spPr>
      </p:pic>
      <p:pic>
        <p:nvPicPr>
          <p:cNvPr id="191" name="Graphic 190">
            <a:extLst>
              <a:ext uri="{FF2B5EF4-FFF2-40B4-BE49-F238E27FC236}">
                <a16:creationId xmlns:a16="http://schemas.microsoft.com/office/drawing/2014/main" id="{14C2D39E-6680-D541-8947-0F71E6BED98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151689" y="3201964"/>
            <a:ext cx="350580" cy="350580"/>
          </a:xfrm>
          <a:prstGeom prst="rect">
            <a:avLst/>
          </a:prstGeom>
        </p:spPr>
      </p:pic>
      <p:grpSp>
        <p:nvGrpSpPr>
          <p:cNvPr id="211" name="Group 210">
            <a:extLst>
              <a:ext uri="{FF2B5EF4-FFF2-40B4-BE49-F238E27FC236}">
                <a16:creationId xmlns:a16="http://schemas.microsoft.com/office/drawing/2014/main" id="{1C1EA3AD-B91D-184E-9154-FFAD847ECC8C}"/>
              </a:ext>
            </a:extLst>
          </p:cNvPr>
          <p:cNvGrpSpPr/>
          <p:nvPr/>
        </p:nvGrpSpPr>
        <p:grpSpPr>
          <a:xfrm>
            <a:off x="5808188" y="3081035"/>
            <a:ext cx="550546" cy="583075"/>
            <a:chOff x="6179816" y="2872948"/>
            <a:chExt cx="550546" cy="583075"/>
          </a:xfrm>
        </p:grpSpPr>
        <p:sp useBgFill="1">
          <p:nvSpPr>
            <p:cNvPr id="236" name="Freeform 46">
              <a:extLst>
                <a:ext uri="{FF2B5EF4-FFF2-40B4-BE49-F238E27FC236}">
                  <a16:creationId xmlns:a16="http://schemas.microsoft.com/office/drawing/2014/main" id="{CE61AA41-9547-8940-ABE9-6588BC7452AA}"/>
                </a:ext>
              </a:extLst>
            </p:cNvPr>
            <p:cNvSpPr>
              <a:spLocks/>
            </p:cNvSpPr>
            <p:nvPr/>
          </p:nvSpPr>
          <p:spPr bwMode="auto">
            <a:xfrm>
              <a:off x="6179816" y="2872948"/>
              <a:ext cx="550546" cy="342366"/>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ln w="9525">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237" name="Group 236">
              <a:extLst>
                <a:ext uri="{FF2B5EF4-FFF2-40B4-BE49-F238E27FC236}">
                  <a16:creationId xmlns:a16="http://schemas.microsoft.com/office/drawing/2014/main" id="{DEF380E3-77A1-CC42-BEF0-4AE57747CB34}"/>
                </a:ext>
              </a:extLst>
            </p:cNvPr>
            <p:cNvGrpSpPr/>
            <p:nvPr/>
          </p:nvGrpSpPr>
          <p:grpSpPr>
            <a:xfrm>
              <a:off x="6244448" y="3043455"/>
              <a:ext cx="412570" cy="412568"/>
              <a:chOff x="6791188" y="3043455"/>
              <a:chExt cx="412570" cy="412568"/>
            </a:xfrm>
          </p:grpSpPr>
          <p:sp useBgFill="1">
            <p:nvSpPr>
              <p:cNvPr id="238" name="Rectangle: Rounded Corners 200">
                <a:extLst>
                  <a:ext uri="{FF2B5EF4-FFF2-40B4-BE49-F238E27FC236}">
                    <a16:creationId xmlns:a16="http://schemas.microsoft.com/office/drawing/2014/main" id="{1796A357-62C0-AB42-AD75-C950EF26C367}"/>
                  </a:ext>
                </a:extLst>
              </p:cNvPr>
              <p:cNvSpPr/>
              <p:nvPr/>
            </p:nvSpPr>
            <p:spPr>
              <a:xfrm>
                <a:off x="6791188" y="3043455"/>
                <a:ext cx="412570" cy="412568"/>
              </a:xfrm>
              <a:prstGeom prst="roundRect">
                <a:avLst/>
              </a:prstGeom>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074"/>
                  </a:solidFill>
                  <a:effectLst/>
                  <a:uLnTx/>
                  <a:uFillTx/>
                  <a:latin typeface="Metropolis"/>
                  <a:ea typeface="+mn-ea"/>
                  <a:cs typeface="+mn-cs"/>
                </a:endParaRPr>
              </a:p>
            </p:txBody>
          </p:sp>
          <p:pic>
            <p:nvPicPr>
              <p:cNvPr id="239" name="Graphic 238">
                <a:extLst>
                  <a:ext uri="{FF2B5EF4-FFF2-40B4-BE49-F238E27FC236}">
                    <a16:creationId xmlns:a16="http://schemas.microsoft.com/office/drawing/2014/main" id="{9D39A6FC-86BF-6249-87AD-8E55E2CD0B9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21570" y="3078397"/>
                <a:ext cx="350580" cy="350580"/>
              </a:xfrm>
              <a:prstGeom prst="rect">
                <a:avLst/>
              </a:prstGeom>
            </p:spPr>
          </p:pic>
        </p:grpSp>
      </p:grpSp>
      <p:sp>
        <p:nvSpPr>
          <p:cNvPr id="240" name="TextBox 239">
            <a:extLst>
              <a:ext uri="{FF2B5EF4-FFF2-40B4-BE49-F238E27FC236}">
                <a16:creationId xmlns:a16="http://schemas.microsoft.com/office/drawing/2014/main" id="{3A91F8C0-1148-5844-B5F2-5DA5D47CE836}"/>
              </a:ext>
            </a:extLst>
          </p:cNvPr>
          <p:cNvSpPr txBox="1"/>
          <p:nvPr/>
        </p:nvSpPr>
        <p:spPr>
          <a:xfrm>
            <a:off x="9508094" y="2883117"/>
            <a:ext cx="1666169" cy="1037859"/>
          </a:xfrm>
          <a:prstGeom prst="rect">
            <a:avLst/>
          </a:prstGeom>
        </p:spPr>
        <p:txBody>
          <a:bodyPr wrap="square" lIns="15240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etropolis Light" panose="00000400000000000000" pitchFamily="50" charset="0"/>
                <a:ea typeface="+mn-ea"/>
                <a:cs typeface="+mn-cs"/>
              </a:rPr>
              <a:t>SaaS</a:t>
            </a:r>
          </a:p>
        </p:txBody>
      </p:sp>
      <p:grpSp>
        <p:nvGrpSpPr>
          <p:cNvPr id="241" name="Group 240">
            <a:extLst>
              <a:ext uri="{FF2B5EF4-FFF2-40B4-BE49-F238E27FC236}">
                <a16:creationId xmlns:a16="http://schemas.microsoft.com/office/drawing/2014/main" id="{C89502FE-EBA7-BA43-9529-11EEF25E4F65}"/>
              </a:ext>
            </a:extLst>
          </p:cNvPr>
          <p:cNvGrpSpPr/>
          <p:nvPr/>
        </p:nvGrpSpPr>
        <p:grpSpPr>
          <a:xfrm>
            <a:off x="8907119" y="3136780"/>
            <a:ext cx="631114" cy="442810"/>
            <a:chOff x="8907119" y="3013213"/>
            <a:chExt cx="631114" cy="442810"/>
          </a:xfrm>
        </p:grpSpPr>
        <p:grpSp>
          <p:nvGrpSpPr>
            <p:cNvPr id="242" name="Group 241">
              <a:extLst>
                <a:ext uri="{FF2B5EF4-FFF2-40B4-BE49-F238E27FC236}">
                  <a16:creationId xmlns:a16="http://schemas.microsoft.com/office/drawing/2014/main" id="{1A4BEB46-4407-6242-A256-1C3C81A929FB}"/>
                </a:ext>
              </a:extLst>
            </p:cNvPr>
            <p:cNvGrpSpPr/>
            <p:nvPr/>
          </p:nvGrpSpPr>
          <p:grpSpPr>
            <a:xfrm>
              <a:off x="8907119" y="3013213"/>
              <a:ext cx="631114" cy="239625"/>
              <a:chOff x="8907119" y="3013213"/>
              <a:chExt cx="631114" cy="239625"/>
            </a:xfrm>
          </p:grpSpPr>
          <p:sp useBgFill="1">
            <p:nvSpPr>
              <p:cNvPr id="246" name="Rectangle: Rounded Corners 209">
                <a:extLst>
                  <a:ext uri="{FF2B5EF4-FFF2-40B4-BE49-F238E27FC236}">
                    <a16:creationId xmlns:a16="http://schemas.microsoft.com/office/drawing/2014/main" id="{87CD40EE-FB74-1E46-8A3F-0395D5A273DC}"/>
                  </a:ext>
                </a:extLst>
              </p:cNvPr>
              <p:cNvSpPr/>
              <p:nvPr/>
            </p:nvSpPr>
            <p:spPr>
              <a:xfrm>
                <a:off x="9298608" y="3013213"/>
                <a:ext cx="239625" cy="239625"/>
              </a:xfrm>
              <a:prstGeom prst="roundRect">
                <a:avLst>
                  <a:gd name="adj" fmla="val 6939"/>
                </a:avLst>
              </a:prstGeom>
              <a:ln w="9525">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FFFFFF"/>
                  </a:solidFill>
                  <a:effectLst/>
                  <a:uLnTx/>
                  <a:uFillTx/>
                  <a:latin typeface="Metropolis"/>
                  <a:ea typeface="+mn-ea"/>
                  <a:cs typeface="+mn-cs"/>
                </a:endParaRPr>
              </a:p>
            </p:txBody>
          </p:sp>
          <p:sp useBgFill="1">
            <p:nvSpPr>
              <p:cNvPr id="247" name="Rectangle: Rounded Corners 210">
                <a:extLst>
                  <a:ext uri="{FF2B5EF4-FFF2-40B4-BE49-F238E27FC236}">
                    <a16:creationId xmlns:a16="http://schemas.microsoft.com/office/drawing/2014/main" id="{79A8DB02-A8B1-B547-AFF0-56FFABB96AC6}"/>
                  </a:ext>
                </a:extLst>
              </p:cNvPr>
              <p:cNvSpPr/>
              <p:nvPr/>
            </p:nvSpPr>
            <p:spPr>
              <a:xfrm>
                <a:off x="8907119" y="3013213"/>
                <a:ext cx="239625" cy="239625"/>
              </a:xfrm>
              <a:prstGeom prst="roundRect">
                <a:avLst>
                  <a:gd name="adj" fmla="val 6939"/>
                </a:avLst>
              </a:prstGeom>
              <a:ln w="9525">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FFFFFF"/>
                  </a:solidFill>
                  <a:effectLst/>
                  <a:uLnTx/>
                  <a:uFillTx/>
                  <a:latin typeface="Metropolis"/>
                  <a:ea typeface="+mn-ea"/>
                  <a:cs typeface="+mn-cs"/>
                </a:endParaRPr>
              </a:p>
            </p:txBody>
          </p:sp>
        </p:grpSp>
        <p:grpSp>
          <p:nvGrpSpPr>
            <p:cNvPr id="243" name="Group 242">
              <a:extLst>
                <a:ext uri="{FF2B5EF4-FFF2-40B4-BE49-F238E27FC236}">
                  <a16:creationId xmlns:a16="http://schemas.microsoft.com/office/drawing/2014/main" id="{DE25AFB6-A157-3146-B0AD-2FF746B7BD1C}"/>
                </a:ext>
              </a:extLst>
            </p:cNvPr>
            <p:cNvGrpSpPr/>
            <p:nvPr/>
          </p:nvGrpSpPr>
          <p:grpSpPr>
            <a:xfrm>
              <a:off x="9016391" y="3043455"/>
              <a:ext cx="412570" cy="412568"/>
              <a:chOff x="6791188" y="3043455"/>
              <a:chExt cx="412570" cy="412568"/>
            </a:xfrm>
          </p:grpSpPr>
          <p:sp useBgFill="1">
            <p:nvSpPr>
              <p:cNvPr id="244" name="Rectangle: Rounded Corners 207">
                <a:extLst>
                  <a:ext uri="{FF2B5EF4-FFF2-40B4-BE49-F238E27FC236}">
                    <a16:creationId xmlns:a16="http://schemas.microsoft.com/office/drawing/2014/main" id="{8ED18ECF-4B99-6D43-BB43-B4C06B859612}"/>
                  </a:ext>
                </a:extLst>
              </p:cNvPr>
              <p:cNvSpPr/>
              <p:nvPr/>
            </p:nvSpPr>
            <p:spPr>
              <a:xfrm>
                <a:off x="6791188" y="3043455"/>
                <a:ext cx="412570" cy="412568"/>
              </a:xfrm>
              <a:prstGeom prst="roundRect">
                <a:avLst/>
              </a:prstGeom>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ropolis"/>
                  <a:ea typeface="+mn-ea"/>
                  <a:cs typeface="+mn-cs"/>
                </a:endParaRPr>
              </a:p>
            </p:txBody>
          </p:sp>
          <p:pic>
            <p:nvPicPr>
              <p:cNvPr id="245" name="Graphic 244">
                <a:extLst>
                  <a:ext uri="{FF2B5EF4-FFF2-40B4-BE49-F238E27FC236}">
                    <a16:creationId xmlns:a16="http://schemas.microsoft.com/office/drawing/2014/main" id="{9CFA4569-A6CF-574A-B064-7405AC87E75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21570" y="3078397"/>
                <a:ext cx="350580" cy="350580"/>
              </a:xfrm>
              <a:prstGeom prst="rect">
                <a:avLst/>
              </a:prstGeom>
            </p:spPr>
          </p:pic>
        </p:grpSp>
      </p:grpSp>
      <p:grpSp>
        <p:nvGrpSpPr>
          <p:cNvPr id="248" name="Group 247">
            <a:extLst>
              <a:ext uri="{FF2B5EF4-FFF2-40B4-BE49-F238E27FC236}">
                <a16:creationId xmlns:a16="http://schemas.microsoft.com/office/drawing/2014/main" id="{D20AD3A8-2971-224C-9ED3-733874F8F655}"/>
              </a:ext>
            </a:extLst>
          </p:cNvPr>
          <p:cNvGrpSpPr/>
          <p:nvPr/>
        </p:nvGrpSpPr>
        <p:grpSpPr>
          <a:xfrm>
            <a:off x="5765752" y="1778540"/>
            <a:ext cx="401249" cy="470270"/>
            <a:chOff x="1000125" y="2298700"/>
            <a:chExt cx="1928813" cy="2260601"/>
          </a:xfrm>
          <a:solidFill>
            <a:schemeClr val="accent2"/>
          </a:solidFill>
        </p:grpSpPr>
        <p:sp>
          <p:nvSpPr>
            <p:cNvPr id="249" name="Freeform 5">
              <a:extLst>
                <a:ext uri="{FF2B5EF4-FFF2-40B4-BE49-F238E27FC236}">
                  <a16:creationId xmlns:a16="http://schemas.microsoft.com/office/drawing/2014/main" id="{4E913A93-CE37-0243-B722-0C0BDA34EAFD}"/>
                </a:ext>
              </a:extLst>
            </p:cNvPr>
            <p:cNvSpPr>
              <a:spLocks noEditPoints="1"/>
            </p:cNvSpPr>
            <p:nvPr/>
          </p:nvSpPr>
          <p:spPr bwMode="auto">
            <a:xfrm>
              <a:off x="1814513" y="3535363"/>
              <a:ext cx="295275" cy="1023938"/>
            </a:xfrm>
            <a:custGeom>
              <a:avLst/>
              <a:gdLst>
                <a:gd name="T0" fmla="*/ 399 w 571"/>
                <a:gd name="T1" fmla="*/ 14 h 1982"/>
                <a:gd name="T2" fmla="*/ 354 w 571"/>
                <a:gd name="T3" fmla="*/ 4 h 1982"/>
                <a:gd name="T4" fmla="*/ 226 w 571"/>
                <a:gd name="T5" fmla="*/ 4 h 1982"/>
                <a:gd name="T6" fmla="*/ 182 w 571"/>
                <a:gd name="T7" fmla="*/ 14 h 1982"/>
                <a:gd name="T8" fmla="*/ 159 w 571"/>
                <a:gd name="T9" fmla="*/ 54 h 1982"/>
                <a:gd name="T10" fmla="*/ 2 w 571"/>
                <a:gd name="T11" fmla="*/ 1921 h 1982"/>
                <a:gd name="T12" fmla="*/ 16 w 571"/>
                <a:gd name="T13" fmla="*/ 1964 h 1982"/>
                <a:gd name="T14" fmla="*/ 57 w 571"/>
                <a:gd name="T15" fmla="*/ 1982 h 1982"/>
                <a:gd name="T16" fmla="*/ 514 w 571"/>
                <a:gd name="T17" fmla="*/ 1982 h 1982"/>
                <a:gd name="T18" fmla="*/ 555 w 571"/>
                <a:gd name="T19" fmla="*/ 1964 h 1982"/>
                <a:gd name="T20" fmla="*/ 570 w 571"/>
                <a:gd name="T21" fmla="*/ 1922 h 1982"/>
                <a:gd name="T22" fmla="*/ 421 w 571"/>
                <a:gd name="T23" fmla="*/ 54 h 1982"/>
                <a:gd name="T24" fmla="*/ 399 w 571"/>
                <a:gd name="T25" fmla="*/ 14 h 1982"/>
                <a:gd name="T26" fmla="*/ 118 w 571"/>
                <a:gd name="T27" fmla="*/ 1870 h 1982"/>
                <a:gd name="T28" fmla="*/ 266 w 571"/>
                <a:gd name="T29" fmla="*/ 121 h 1982"/>
                <a:gd name="T30" fmla="*/ 314 w 571"/>
                <a:gd name="T31" fmla="*/ 121 h 1982"/>
                <a:gd name="T32" fmla="*/ 454 w 571"/>
                <a:gd name="T33" fmla="*/ 1870 h 1982"/>
                <a:gd name="T34" fmla="*/ 118 w 571"/>
                <a:gd name="T35" fmla="*/ 187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1" h="1982">
                  <a:moveTo>
                    <a:pt x="399" y="14"/>
                  </a:moveTo>
                  <a:cubicBezTo>
                    <a:pt x="386" y="4"/>
                    <a:pt x="370" y="0"/>
                    <a:pt x="354" y="4"/>
                  </a:cubicBezTo>
                  <a:cubicBezTo>
                    <a:pt x="312" y="12"/>
                    <a:pt x="269" y="12"/>
                    <a:pt x="226" y="4"/>
                  </a:cubicBezTo>
                  <a:cubicBezTo>
                    <a:pt x="211" y="0"/>
                    <a:pt x="194" y="4"/>
                    <a:pt x="182" y="14"/>
                  </a:cubicBezTo>
                  <a:cubicBezTo>
                    <a:pt x="169" y="23"/>
                    <a:pt x="161" y="38"/>
                    <a:pt x="159" y="54"/>
                  </a:cubicBezTo>
                  <a:cubicBezTo>
                    <a:pt x="2" y="1921"/>
                    <a:pt x="2" y="1921"/>
                    <a:pt x="2" y="1921"/>
                  </a:cubicBezTo>
                  <a:cubicBezTo>
                    <a:pt x="0" y="1937"/>
                    <a:pt x="6" y="1953"/>
                    <a:pt x="16" y="1964"/>
                  </a:cubicBezTo>
                  <a:cubicBezTo>
                    <a:pt x="27" y="1976"/>
                    <a:pt x="42" y="1982"/>
                    <a:pt x="57" y="1982"/>
                  </a:cubicBezTo>
                  <a:cubicBezTo>
                    <a:pt x="514" y="1982"/>
                    <a:pt x="514" y="1982"/>
                    <a:pt x="514" y="1982"/>
                  </a:cubicBezTo>
                  <a:cubicBezTo>
                    <a:pt x="530" y="1982"/>
                    <a:pt x="545" y="1976"/>
                    <a:pt x="555" y="1964"/>
                  </a:cubicBezTo>
                  <a:cubicBezTo>
                    <a:pt x="566" y="1953"/>
                    <a:pt x="571" y="1937"/>
                    <a:pt x="570" y="1922"/>
                  </a:cubicBezTo>
                  <a:cubicBezTo>
                    <a:pt x="421" y="54"/>
                    <a:pt x="421" y="54"/>
                    <a:pt x="421" y="54"/>
                  </a:cubicBezTo>
                  <a:cubicBezTo>
                    <a:pt x="420" y="38"/>
                    <a:pt x="412" y="24"/>
                    <a:pt x="399" y="14"/>
                  </a:cubicBezTo>
                  <a:close/>
                  <a:moveTo>
                    <a:pt x="118" y="1870"/>
                  </a:moveTo>
                  <a:cubicBezTo>
                    <a:pt x="266" y="121"/>
                    <a:pt x="266" y="121"/>
                    <a:pt x="266" y="121"/>
                  </a:cubicBezTo>
                  <a:cubicBezTo>
                    <a:pt x="282" y="122"/>
                    <a:pt x="298" y="122"/>
                    <a:pt x="314" y="121"/>
                  </a:cubicBezTo>
                  <a:cubicBezTo>
                    <a:pt x="454" y="1870"/>
                    <a:pt x="454" y="1870"/>
                    <a:pt x="454" y="1870"/>
                  </a:cubicBezTo>
                  <a:lnTo>
                    <a:pt x="118" y="18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50" name="Freeform 6">
              <a:extLst>
                <a:ext uri="{FF2B5EF4-FFF2-40B4-BE49-F238E27FC236}">
                  <a16:creationId xmlns:a16="http://schemas.microsoft.com/office/drawing/2014/main" id="{8652854A-EB6E-8049-A412-C34FBDA898BC}"/>
                </a:ext>
              </a:extLst>
            </p:cNvPr>
            <p:cNvSpPr>
              <a:spLocks noEditPoints="1"/>
            </p:cNvSpPr>
            <p:nvPr/>
          </p:nvSpPr>
          <p:spPr bwMode="auto">
            <a:xfrm>
              <a:off x="1000125" y="2298700"/>
              <a:ext cx="1928813" cy="1568450"/>
            </a:xfrm>
            <a:custGeom>
              <a:avLst/>
              <a:gdLst>
                <a:gd name="T0" fmla="*/ 2455 w 3734"/>
                <a:gd name="T1" fmla="*/ 2046 h 3032"/>
                <a:gd name="T2" fmla="*/ 2088 w 3734"/>
                <a:gd name="T3" fmla="*/ 2025 h 3032"/>
                <a:gd name="T4" fmla="*/ 2151 w 3734"/>
                <a:gd name="T5" fmla="*/ 1592 h 3032"/>
                <a:gd name="T6" fmla="*/ 1923 w 3734"/>
                <a:gd name="T7" fmla="*/ 48 h 3032"/>
                <a:gd name="T8" fmla="*/ 1812 w 3734"/>
                <a:gd name="T9" fmla="*/ 48 h 3032"/>
                <a:gd name="T10" fmla="*/ 1584 w 3734"/>
                <a:gd name="T11" fmla="*/ 1592 h 3032"/>
                <a:gd name="T12" fmla="*/ 1646 w 3734"/>
                <a:gd name="T13" fmla="*/ 2025 h 3032"/>
                <a:gd name="T14" fmla="*/ 1279 w 3734"/>
                <a:gd name="T15" fmla="*/ 2046 h 3032"/>
                <a:gd name="T16" fmla="*/ 12 w 3734"/>
                <a:gd name="T17" fmla="*/ 3000 h 3032"/>
                <a:gd name="T18" fmla="*/ 80 w 3734"/>
                <a:gd name="T19" fmla="*/ 3029 h 3032"/>
                <a:gd name="T20" fmla="*/ 1563 w 3734"/>
                <a:gd name="T21" fmla="*/ 2543 h 3032"/>
                <a:gd name="T22" fmla="*/ 1867 w 3734"/>
                <a:gd name="T23" fmla="*/ 2302 h 3032"/>
                <a:gd name="T24" fmla="*/ 2171 w 3734"/>
                <a:gd name="T25" fmla="*/ 2543 h 3032"/>
                <a:gd name="T26" fmla="*/ 3654 w 3734"/>
                <a:gd name="T27" fmla="*/ 3029 h 3032"/>
                <a:gd name="T28" fmla="*/ 3722 w 3734"/>
                <a:gd name="T29" fmla="*/ 3001 h 3032"/>
                <a:gd name="T30" fmla="*/ 1827 w 3734"/>
                <a:gd name="T31" fmla="*/ 1851 h 3032"/>
                <a:gd name="T32" fmla="*/ 1867 w 3734"/>
                <a:gd name="T33" fmla="*/ 425 h 3032"/>
                <a:gd name="T34" fmla="*/ 1908 w 3734"/>
                <a:gd name="T35" fmla="*/ 1851 h 3032"/>
                <a:gd name="T36" fmla="*/ 1827 w 3734"/>
                <a:gd name="T37" fmla="*/ 1851 h 3032"/>
                <a:gd name="T38" fmla="*/ 392 w 3734"/>
                <a:gd name="T39" fmla="*/ 2811 h 3032"/>
                <a:gd name="T40" fmla="*/ 1649 w 3734"/>
                <a:gd name="T41" fmla="*/ 2137 h 3032"/>
                <a:gd name="T42" fmla="*/ 1663 w 3734"/>
                <a:gd name="T43" fmla="*/ 2173 h 3032"/>
                <a:gd name="T44" fmla="*/ 1685 w 3734"/>
                <a:gd name="T45" fmla="*/ 2210 h 3032"/>
                <a:gd name="T46" fmla="*/ 1486 w 3734"/>
                <a:gd name="T47" fmla="*/ 2459 h 3032"/>
                <a:gd name="T48" fmla="*/ 1795 w 3734"/>
                <a:gd name="T49" fmla="*/ 2164 h 3032"/>
                <a:gd name="T50" fmla="*/ 1752 w 3734"/>
                <a:gd name="T51" fmla="*/ 2077 h 3032"/>
                <a:gd name="T52" fmla="*/ 1819 w 3734"/>
                <a:gd name="T53" fmla="*/ 1971 h 3032"/>
                <a:gd name="T54" fmla="*/ 1915 w 3734"/>
                <a:gd name="T55" fmla="*/ 1970 h 3032"/>
                <a:gd name="T56" fmla="*/ 1982 w 3734"/>
                <a:gd name="T57" fmla="*/ 2075 h 3032"/>
                <a:gd name="T58" fmla="*/ 1982 w 3734"/>
                <a:gd name="T59" fmla="*/ 2078 h 3032"/>
                <a:gd name="T60" fmla="*/ 1939 w 3734"/>
                <a:gd name="T61" fmla="*/ 2165 h 3032"/>
                <a:gd name="T62" fmla="*/ 1796 w 3734"/>
                <a:gd name="T63" fmla="*/ 2165 h 3032"/>
                <a:gd name="T64" fmla="*/ 2049 w 3734"/>
                <a:gd name="T65" fmla="*/ 2211 h 3032"/>
                <a:gd name="T66" fmla="*/ 2067 w 3734"/>
                <a:gd name="T67" fmla="*/ 2181 h 3032"/>
                <a:gd name="T68" fmla="*/ 2082 w 3734"/>
                <a:gd name="T69" fmla="*/ 2145 h 3032"/>
                <a:gd name="T70" fmla="*/ 2404 w 3734"/>
                <a:gd name="T71" fmla="*/ 2147 h 3032"/>
                <a:gd name="T72" fmla="*/ 2248 w 3734"/>
                <a:gd name="T73" fmla="*/ 2459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4" h="3032">
                  <a:moveTo>
                    <a:pt x="3704" y="2930"/>
                  </a:moveTo>
                  <a:cubicBezTo>
                    <a:pt x="2455" y="2046"/>
                    <a:pt x="2455" y="2046"/>
                    <a:pt x="2455" y="2046"/>
                  </a:cubicBezTo>
                  <a:cubicBezTo>
                    <a:pt x="2446" y="2039"/>
                    <a:pt x="2436" y="2036"/>
                    <a:pt x="2425" y="2035"/>
                  </a:cubicBezTo>
                  <a:cubicBezTo>
                    <a:pt x="2088" y="2025"/>
                    <a:pt x="2088" y="2025"/>
                    <a:pt x="2088" y="2025"/>
                  </a:cubicBezTo>
                  <a:cubicBezTo>
                    <a:pt x="2077" y="1974"/>
                    <a:pt x="2048" y="1931"/>
                    <a:pt x="2009" y="1899"/>
                  </a:cubicBezTo>
                  <a:cubicBezTo>
                    <a:pt x="2151" y="1592"/>
                    <a:pt x="2151" y="1592"/>
                    <a:pt x="2151" y="1592"/>
                  </a:cubicBezTo>
                  <a:cubicBezTo>
                    <a:pt x="2155" y="1582"/>
                    <a:pt x="2157" y="1571"/>
                    <a:pt x="2155" y="1560"/>
                  </a:cubicBezTo>
                  <a:cubicBezTo>
                    <a:pt x="1923" y="48"/>
                    <a:pt x="1923" y="48"/>
                    <a:pt x="1923" y="48"/>
                  </a:cubicBezTo>
                  <a:cubicBezTo>
                    <a:pt x="1918" y="20"/>
                    <a:pt x="1895" y="0"/>
                    <a:pt x="1867" y="0"/>
                  </a:cubicBezTo>
                  <a:cubicBezTo>
                    <a:pt x="1839" y="0"/>
                    <a:pt x="1816" y="20"/>
                    <a:pt x="1812" y="48"/>
                  </a:cubicBezTo>
                  <a:cubicBezTo>
                    <a:pt x="1579" y="1560"/>
                    <a:pt x="1579" y="1560"/>
                    <a:pt x="1579" y="1560"/>
                  </a:cubicBezTo>
                  <a:cubicBezTo>
                    <a:pt x="1577" y="1571"/>
                    <a:pt x="1579" y="1582"/>
                    <a:pt x="1584" y="1592"/>
                  </a:cubicBezTo>
                  <a:cubicBezTo>
                    <a:pt x="1725" y="1899"/>
                    <a:pt x="1725" y="1899"/>
                    <a:pt x="1725" y="1899"/>
                  </a:cubicBezTo>
                  <a:cubicBezTo>
                    <a:pt x="1686" y="1931"/>
                    <a:pt x="1657" y="1974"/>
                    <a:pt x="1646" y="2025"/>
                  </a:cubicBezTo>
                  <a:cubicBezTo>
                    <a:pt x="1309" y="2035"/>
                    <a:pt x="1309" y="2035"/>
                    <a:pt x="1309" y="2035"/>
                  </a:cubicBezTo>
                  <a:cubicBezTo>
                    <a:pt x="1298" y="2036"/>
                    <a:pt x="1288" y="2039"/>
                    <a:pt x="1279" y="2046"/>
                  </a:cubicBezTo>
                  <a:cubicBezTo>
                    <a:pt x="30" y="2930"/>
                    <a:pt x="30" y="2930"/>
                    <a:pt x="30" y="2930"/>
                  </a:cubicBezTo>
                  <a:cubicBezTo>
                    <a:pt x="7" y="2946"/>
                    <a:pt x="0" y="2976"/>
                    <a:pt x="12" y="3000"/>
                  </a:cubicBezTo>
                  <a:cubicBezTo>
                    <a:pt x="22" y="3020"/>
                    <a:pt x="42" y="3031"/>
                    <a:pt x="62" y="3031"/>
                  </a:cubicBezTo>
                  <a:cubicBezTo>
                    <a:pt x="68" y="3031"/>
                    <a:pt x="74" y="3031"/>
                    <a:pt x="80" y="3029"/>
                  </a:cubicBezTo>
                  <a:cubicBezTo>
                    <a:pt x="1536" y="2561"/>
                    <a:pt x="1536" y="2561"/>
                    <a:pt x="1536" y="2561"/>
                  </a:cubicBezTo>
                  <a:cubicBezTo>
                    <a:pt x="1547" y="2558"/>
                    <a:pt x="1556" y="2551"/>
                    <a:pt x="1563" y="2543"/>
                  </a:cubicBezTo>
                  <a:cubicBezTo>
                    <a:pt x="1772" y="2281"/>
                    <a:pt x="1772" y="2281"/>
                    <a:pt x="1772" y="2281"/>
                  </a:cubicBezTo>
                  <a:cubicBezTo>
                    <a:pt x="1801" y="2295"/>
                    <a:pt x="1833" y="2302"/>
                    <a:pt x="1867" y="2302"/>
                  </a:cubicBezTo>
                  <a:cubicBezTo>
                    <a:pt x="1901" y="2302"/>
                    <a:pt x="1933" y="2295"/>
                    <a:pt x="1962" y="2281"/>
                  </a:cubicBezTo>
                  <a:cubicBezTo>
                    <a:pt x="2171" y="2543"/>
                    <a:pt x="2171" y="2543"/>
                    <a:pt x="2171" y="2543"/>
                  </a:cubicBezTo>
                  <a:cubicBezTo>
                    <a:pt x="2178" y="2551"/>
                    <a:pt x="2187" y="2558"/>
                    <a:pt x="2198" y="2561"/>
                  </a:cubicBezTo>
                  <a:cubicBezTo>
                    <a:pt x="3654" y="3029"/>
                    <a:pt x="3654" y="3029"/>
                    <a:pt x="3654" y="3029"/>
                  </a:cubicBezTo>
                  <a:cubicBezTo>
                    <a:pt x="3660" y="3031"/>
                    <a:pt x="3666" y="3032"/>
                    <a:pt x="3672" y="3032"/>
                  </a:cubicBezTo>
                  <a:cubicBezTo>
                    <a:pt x="3692" y="3032"/>
                    <a:pt x="3712" y="3020"/>
                    <a:pt x="3722" y="3001"/>
                  </a:cubicBezTo>
                  <a:cubicBezTo>
                    <a:pt x="3734" y="2976"/>
                    <a:pt x="3727" y="2946"/>
                    <a:pt x="3704" y="2930"/>
                  </a:cubicBezTo>
                  <a:close/>
                  <a:moveTo>
                    <a:pt x="1827" y="1851"/>
                  </a:moveTo>
                  <a:cubicBezTo>
                    <a:pt x="1692" y="1560"/>
                    <a:pt x="1692" y="1560"/>
                    <a:pt x="1692" y="1560"/>
                  </a:cubicBezTo>
                  <a:cubicBezTo>
                    <a:pt x="1867" y="425"/>
                    <a:pt x="1867" y="425"/>
                    <a:pt x="1867" y="425"/>
                  </a:cubicBezTo>
                  <a:cubicBezTo>
                    <a:pt x="2042" y="1560"/>
                    <a:pt x="2042" y="1560"/>
                    <a:pt x="2042" y="1560"/>
                  </a:cubicBezTo>
                  <a:cubicBezTo>
                    <a:pt x="1908" y="1851"/>
                    <a:pt x="1908" y="1851"/>
                    <a:pt x="1908" y="1851"/>
                  </a:cubicBezTo>
                  <a:cubicBezTo>
                    <a:pt x="1894" y="1849"/>
                    <a:pt x="1881" y="1848"/>
                    <a:pt x="1867" y="1848"/>
                  </a:cubicBezTo>
                  <a:cubicBezTo>
                    <a:pt x="1853" y="1848"/>
                    <a:pt x="1840" y="1849"/>
                    <a:pt x="1827" y="1851"/>
                  </a:cubicBezTo>
                  <a:close/>
                  <a:moveTo>
                    <a:pt x="1486" y="2459"/>
                  </a:moveTo>
                  <a:cubicBezTo>
                    <a:pt x="392" y="2811"/>
                    <a:pt x="392" y="2811"/>
                    <a:pt x="392" y="2811"/>
                  </a:cubicBezTo>
                  <a:cubicBezTo>
                    <a:pt x="1330" y="2147"/>
                    <a:pt x="1330" y="2147"/>
                    <a:pt x="1330" y="2147"/>
                  </a:cubicBezTo>
                  <a:cubicBezTo>
                    <a:pt x="1649" y="2137"/>
                    <a:pt x="1649" y="2137"/>
                    <a:pt x="1649" y="2137"/>
                  </a:cubicBezTo>
                  <a:cubicBezTo>
                    <a:pt x="1649" y="2139"/>
                    <a:pt x="1651" y="2142"/>
                    <a:pt x="1652" y="2145"/>
                  </a:cubicBezTo>
                  <a:cubicBezTo>
                    <a:pt x="1655" y="2154"/>
                    <a:pt x="1658" y="2164"/>
                    <a:pt x="1663" y="2173"/>
                  </a:cubicBezTo>
                  <a:cubicBezTo>
                    <a:pt x="1664" y="2175"/>
                    <a:pt x="1666" y="2178"/>
                    <a:pt x="1667" y="2181"/>
                  </a:cubicBezTo>
                  <a:cubicBezTo>
                    <a:pt x="1672" y="2191"/>
                    <a:pt x="1678" y="2201"/>
                    <a:pt x="1685" y="2210"/>
                  </a:cubicBezTo>
                  <a:cubicBezTo>
                    <a:pt x="1685" y="2210"/>
                    <a:pt x="1685" y="2210"/>
                    <a:pt x="1685" y="2211"/>
                  </a:cubicBezTo>
                  <a:lnTo>
                    <a:pt x="1486" y="2459"/>
                  </a:lnTo>
                  <a:close/>
                  <a:moveTo>
                    <a:pt x="1796" y="2165"/>
                  </a:moveTo>
                  <a:cubicBezTo>
                    <a:pt x="1795" y="2165"/>
                    <a:pt x="1795" y="2164"/>
                    <a:pt x="1795" y="2164"/>
                  </a:cubicBezTo>
                  <a:cubicBezTo>
                    <a:pt x="1769" y="2143"/>
                    <a:pt x="1753" y="2111"/>
                    <a:pt x="1752" y="2078"/>
                  </a:cubicBezTo>
                  <a:cubicBezTo>
                    <a:pt x="1752" y="2077"/>
                    <a:pt x="1752" y="2077"/>
                    <a:pt x="1752" y="2077"/>
                  </a:cubicBezTo>
                  <a:cubicBezTo>
                    <a:pt x="1752" y="2076"/>
                    <a:pt x="1752" y="2076"/>
                    <a:pt x="1752" y="2075"/>
                  </a:cubicBezTo>
                  <a:cubicBezTo>
                    <a:pt x="1752" y="2029"/>
                    <a:pt x="1780" y="1989"/>
                    <a:pt x="1819" y="1971"/>
                  </a:cubicBezTo>
                  <a:cubicBezTo>
                    <a:pt x="1819" y="1970"/>
                    <a:pt x="1819" y="1971"/>
                    <a:pt x="1819" y="1970"/>
                  </a:cubicBezTo>
                  <a:cubicBezTo>
                    <a:pt x="1851" y="1956"/>
                    <a:pt x="1884" y="1956"/>
                    <a:pt x="1915" y="1970"/>
                  </a:cubicBezTo>
                  <a:cubicBezTo>
                    <a:pt x="1915" y="1971"/>
                    <a:pt x="1915" y="1971"/>
                    <a:pt x="1915" y="1971"/>
                  </a:cubicBezTo>
                  <a:cubicBezTo>
                    <a:pt x="1955" y="1989"/>
                    <a:pt x="1982" y="2029"/>
                    <a:pt x="1982" y="2075"/>
                  </a:cubicBezTo>
                  <a:cubicBezTo>
                    <a:pt x="1982" y="2076"/>
                    <a:pt x="1982" y="2076"/>
                    <a:pt x="1982" y="2077"/>
                  </a:cubicBezTo>
                  <a:cubicBezTo>
                    <a:pt x="1982" y="2077"/>
                    <a:pt x="1982" y="2077"/>
                    <a:pt x="1982" y="2078"/>
                  </a:cubicBezTo>
                  <a:cubicBezTo>
                    <a:pt x="1981" y="2111"/>
                    <a:pt x="1966" y="2143"/>
                    <a:pt x="1939" y="2164"/>
                  </a:cubicBezTo>
                  <a:cubicBezTo>
                    <a:pt x="1939" y="2164"/>
                    <a:pt x="1939" y="2165"/>
                    <a:pt x="1939" y="2165"/>
                  </a:cubicBezTo>
                  <a:cubicBezTo>
                    <a:pt x="1919" y="2181"/>
                    <a:pt x="1894" y="2190"/>
                    <a:pt x="1867" y="2190"/>
                  </a:cubicBezTo>
                  <a:cubicBezTo>
                    <a:pt x="1840" y="2190"/>
                    <a:pt x="1815" y="2181"/>
                    <a:pt x="1796" y="2165"/>
                  </a:cubicBezTo>
                  <a:close/>
                  <a:moveTo>
                    <a:pt x="2248" y="2459"/>
                  </a:moveTo>
                  <a:cubicBezTo>
                    <a:pt x="2049" y="2211"/>
                    <a:pt x="2049" y="2211"/>
                    <a:pt x="2049" y="2211"/>
                  </a:cubicBezTo>
                  <a:cubicBezTo>
                    <a:pt x="2049" y="2210"/>
                    <a:pt x="2049" y="2210"/>
                    <a:pt x="2050" y="2209"/>
                  </a:cubicBezTo>
                  <a:cubicBezTo>
                    <a:pt x="2056" y="2201"/>
                    <a:pt x="2062" y="2191"/>
                    <a:pt x="2067" y="2181"/>
                  </a:cubicBezTo>
                  <a:cubicBezTo>
                    <a:pt x="2069" y="2178"/>
                    <a:pt x="2070" y="2175"/>
                    <a:pt x="2072" y="2173"/>
                  </a:cubicBezTo>
                  <a:cubicBezTo>
                    <a:pt x="2076" y="2164"/>
                    <a:pt x="2079" y="2154"/>
                    <a:pt x="2082" y="2145"/>
                  </a:cubicBezTo>
                  <a:cubicBezTo>
                    <a:pt x="2083" y="2142"/>
                    <a:pt x="2085" y="2139"/>
                    <a:pt x="2086" y="2137"/>
                  </a:cubicBezTo>
                  <a:cubicBezTo>
                    <a:pt x="2404" y="2147"/>
                    <a:pt x="2404" y="2147"/>
                    <a:pt x="2404" y="2147"/>
                  </a:cubicBezTo>
                  <a:cubicBezTo>
                    <a:pt x="3342" y="2811"/>
                    <a:pt x="3342" y="2811"/>
                    <a:pt x="3342" y="2811"/>
                  </a:cubicBezTo>
                  <a:lnTo>
                    <a:pt x="2248" y="24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grpSp>
      <p:grpSp>
        <p:nvGrpSpPr>
          <p:cNvPr id="251" name="Group 250">
            <a:extLst>
              <a:ext uri="{FF2B5EF4-FFF2-40B4-BE49-F238E27FC236}">
                <a16:creationId xmlns:a16="http://schemas.microsoft.com/office/drawing/2014/main" id="{45A9ED53-6CE2-3344-B289-CDDB840F3B34}"/>
              </a:ext>
            </a:extLst>
          </p:cNvPr>
          <p:cNvGrpSpPr/>
          <p:nvPr/>
        </p:nvGrpSpPr>
        <p:grpSpPr>
          <a:xfrm>
            <a:off x="9906997" y="1776858"/>
            <a:ext cx="301845" cy="470932"/>
            <a:chOff x="5326063" y="2295525"/>
            <a:chExt cx="1450975" cy="2263775"/>
          </a:xfrm>
          <a:solidFill>
            <a:schemeClr val="accent2"/>
          </a:solidFill>
        </p:grpSpPr>
        <p:sp>
          <p:nvSpPr>
            <p:cNvPr id="252" name="Freeform 7">
              <a:extLst>
                <a:ext uri="{FF2B5EF4-FFF2-40B4-BE49-F238E27FC236}">
                  <a16:creationId xmlns:a16="http://schemas.microsoft.com/office/drawing/2014/main" id="{939BE0A7-3848-CA4E-AA6B-993F966101A8}"/>
                </a:ext>
              </a:extLst>
            </p:cNvPr>
            <p:cNvSpPr>
              <a:spLocks/>
            </p:cNvSpPr>
            <p:nvPr/>
          </p:nvSpPr>
          <p:spPr bwMode="auto">
            <a:xfrm>
              <a:off x="5326063" y="4270375"/>
              <a:ext cx="1330325" cy="288925"/>
            </a:xfrm>
            <a:custGeom>
              <a:avLst/>
              <a:gdLst>
                <a:gd name="T0" fmla="*/ 2521 w 2578"/>
                <a:gd name="T1" fmla="*/ 0 h 560"/>
                <a:gd name="T2" fmla="*/ 280 w 2578"/>
                <a:gd name="T3" fmla="*/ 0 h 560"/>
                <a:gd name="T4" fmla="*/ 0 w 2578"/>
                <a:gd name="T5" fmla="*/ 280 h 560"/>
                <a:gd name="T6" fmla="*/ 280 w 2578"/>
                <a:gd name="T7" fmla="*/ 560 h 560"/>
                <a:gd name="T8" fmla="*/ 1849 w 2578"/>
                <a:gd name="T9" fmla="*/ 560 h 560"/>
                <a:gd name="T10" fmla="*/ 1905 w 2578"/>
                <a:gd name="T11" fmla="*/ 504 h 560"/>
                <a:gd name="T12" fmla="*/ 1849 w 2578"/>
                <a:gd name="T13" fmla="*/ 448 h 560"/>
                <a:gd name="T14" fmla="*/ 280 w 2578"/>
                <a:gd name="T15" fmla="*/ 448 h 560"/>
                <a:gd name="T16" fmla="*/ 112 w 2578"/>
                <a:gd name="T17" fmla="*/ 280 h 560"/>
                <a:gd name="T18" fmla="*/ 280 w 2578"/>
                <a:gd name="T19" fmla="*/ 112 h 560"/>
                <a:gd name="T20" fmla="*/ 2521 w 2578"/>
                <a:gd name="T21" fmla="*/ 112 h 560"/>
                <a:gd name="T22" fmla="*/ 2578 w 2578"/>
                <a:gd name="T23" fmla="*/ 56 h 560"/>
                <a:gd name="T24" fmla="*/ 2521 w 2578"/>
                <a:gd name="T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8" h="560">
                  <a:moveTo>
                    <a:pt x="2521" y="0"/>
                  </a:moveTo>
                  <a:cubicBezTo>
                    <a:pt x="280" y="0"/>
                    <a:pt x="280" y="0"/>
                    <a:pt x="280" y="0"/>
                  </a:cubicBezTo>
                  <a:cubicBezTo>
                    <a:pt x="125" y="0"/>
                    <a:pt x="0" y="126"/>
                    <a:pt x="0" y="280"/>
                  </a:cubicBezTo>
                  <a:cubicBezTo>
                    <a:pt x="0" y="435"/>
                    <a:pt x="125" y="560"/>
                    <a:pt x="280" y="560"/>
                  </a:cubicBezTo>
                  <a:cubicBezTo>
                    <a:pt x="1849" y="560"/>
                    <a:pt x="1849" y="560"/>
                    <a:pt x="1849" y="560"/>
                  </a:cubicBezTo>
                  <a:cubicBezTo>
                    <a:pt x="1880" y="560"/>
                    <a:pt x="1905" y="535"/>
                    <a:pt x="1905" y="504"/>
                  </a:cubicBezTo>
                  <a:cubicBezTo>
                    <a:pt x="1905" y="473"/>
                    <a:pt x="1880" y="448"/>
                    <a:pt x="1849" y="448"/>
                  </a:cubicBezTo>
                  <a:cubicBezTo>
                    <a:pt x="280" y="448"/>
                    <a:pt x="280" y="448"/>
                    <a:pt x="280" y="448"/>
                  </a:cubicBezTo>
                  <a:cubicBezTo>
                    <a:pt x="187" y="448"/>
                    <a:pt x="112" y="373"/>
                    <a:pt x="112" y="280"/>
                  </a:cubicBezTo>
                  <a:cubicBezTo>
                    <a:pt x="112" y="187"/>
                    <a:pt x="187" y="112"/>
                    <a:pt x="280" y="112"/>
                  </a:cubicBezTo>
                  <a:cubicBezTo>
                    <a:pt x="2521" y="112"/>
                    <a:pt x="2521" y="112"/>
                    <a:pt x="2521" y="112"/>
                  </a:cubicBezTo>
                  <a:cubicBezTo>
                    <a:pt x="2552" y="112"/>
                    <a:pt x="2578" y="87"/>
                    <a:pt x="2578" y="56"/>
                  </a:cubicBezTo>
                  <a:cubicBezTo>
                    <a:pt x="2578" y="25"/>
                    <a:pt x="2552" y="0"/>
                    <a:pt x="25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53" name="Freeform 8">
              <a:extLst>
                <a:ext uri="{FF2B5EF4-FFF2-40B4-BE49-F238E27FC236}">
                  <a16:creationId xmlns:a16="http://schemas.microsoft.com/office/drawing/2014/main" id="{35EE8BB1-498D-A949-BA74-00ECEE7F0630}"/>
                </a:ext>
              </a:extLst>
            </p:cNvPr>
            <p:cNvSpPr>
              <a:spLocks noEditPoints="1"/>
            </p:cNvSpPr>
            <p:nvPr/>
          </p:nvSpPr>
          <p:spPr bwMode="auto">
            <a:xfrm>
              <a:off x="5584825" y="3362325"/>
              <a:ext cx="841375" cy="849313"/>
            </a:xfrm>
            <a:custGeom>
              <a:avLst/>
              <a:gdLst>
                <a:gd name="T0" fmla="*/ 225 w 1629"/>
                <a:gd name="T1" fmla="*/ 1645 h 1645"/>
                <a:gd name="T2" fmla="*/ 1570 w 1629"/>
                <a:gd name="T3" fmla="*/ 1645 h 1645"/>
                <a:gd name="T4" fmla="*/ 1618 w 1629"/>
                <a:gd name="T5" fmla="*/ 1618 h 1645"/>
                <a:gd name="T6" fmla="*/ 1620 w 1629"/>
                <a:gd name="T7" fmla="*/ 1564 h 1645"/>
                <a:gd name="T8" fmla="*/ 854 w 1629"/>
                <a:gd name="T9" fmla="*/ 32 h 1645"/>
                <a:gd name="T10" fmla="*/ 805 w 1629"/>
                <a:gd name="T11" fmla="*/ 1 h 1645"/>
                <a:gd name="T12" fmla="*/ 755 w 1629"/>
                <a:gd name="T13" fmla="*/ 29 h 1645"/>
                <a:gd name="T14" fmla="*/ 337 w 1629"/>
                <a:gd name="T15" fmla="*/ 275 h 1645"/>
                <a:gd name="T16" fmla="*/ 87 w 1629"/>
                <a:gd name="T17" fmla="*/ 204 h 1645"/>
                <a:gd name="T18" fmla="*/ 28 w 1629"/>
                <a:gd name="T19" fmla="*/ 204 h 1645"/>
                <a:gd name="T20" fmla="*/ 2 w 1629"/>
                <a:gd name="T21" fmla="*/ 258 h 1645"/>
                <a:gd name="T22" fmla="*/ 170 w 1629"/>
                <a:gd name="T23" fmla="*/ 1596 h 1645"/>
                <a:gd name="T24" fmla="*/ 225 w 1629"/>
                <a:gd name="T25" fmla="*/ 1645 h 1645"/>
                <a:gd name="T26" fmla="*/ 126 w 1629"/>
                <a:gd name="T27" fmla="*/ 347 h 1645"/>
                <a:gd name="T28" fmla="*/ 337 w 1629"/>
                <a:gd name="T29" fmla="*/ 387 h 1645"/>
                <a:gd name="T30" fmla="*/ 797 w 1629"/>
                <a:gd name="T31" fmla="*/ 167 h 1645"/>
                <a:gd name="T32" fmla="*/ 1479 w 1629"/>
                <a:gd name="T33" fmla="*/ 1533 h 1645"/>
                <a:gd name="T34" fmla="*/ 275 w 1629"/>
                <a:gd name="T35" fmla="*/ 1533 h 1645"/>
                <a:gd name="T36" fmla="*/ 126 w 1629"/>
                <a:gd name="T37" fmla="*/ 347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9" h="1645">
                  <a:moveTo>
                    <a:pt x="225" y="1645"/>
                  </a:moveTo>
                  <a:cubicBezTo>
                    <a:pt x="1570" y="1645"/>
                    <a:pt x="1570" y="1645"/>
                    <a:pt x="1570" y="1645"/>
                  </a:cubicBezTo>
                  <a:cubicBezTo>
                    <a:pt x="1590" y="1645"/>
                    <a:pt x="1608" y="1635"/>
                    <a:pt x="1618" y="1618"/>
                  </a:cubicBezTo>
                  <a:cubicBezTo>
                    <a:pt x="1628" y="1602"/>
                    <a:pt x="1629" y="1581"/>
                    <a:pt x="1620" y="1564"/>
                  </a:cubicBezTo>
                  <a:cubicBezTo>
                    <a:pt x="854" y="32"/>
                    <a:pt x="854" y="32"/>
                    <a:pt x="854" y="32"/>
                  </a:cubicBezTo>
                  <a:cubicBezTo>
                    <a:pt x="845" y="13"/>
                    <a:pt x="826" y="1"/>
                    <a:pt x="805" y="1"/>
                  </a:cubicBezTo>
                  <a:cubicBezTo>
                    <a:pt x="784" y="0"/>
                    <a:pt x="765" y="11"/>
                    <a:pt x="755" y="29"/>
                  </a:cubicBezTo>
                  <a:cubicBezTo>
                    <a:pt x="670" y="181"/>
                    <a:pt x="510" y="275"/>
                    <a:pt x="337" y="275"/>
                  </a:cubicBezTo>
                  <a:cubicBezTo>
                    <a:pt x="249" y="275"/>
                    <a:pt x="163" y="250"/>
                    <a:pt x="87" y="204"/>
                  </a:cubicBezTo>
                  <a:cubicBezTo>
                    <a:pt x="69" y="192"/>
                    <a:pt x="46" y="192"/>
                    <a:pt x="28" y="204"/>
                  </a:cubicBezTo>
                  <a:cubicBezTo>
                    <a:pt x="10" y="216"/>
                    <a:pt x="0" y="237"/>
                    <a:pt x="2" y="258"/>
                  </a:cubicBezTo>
                  <a:cubicBezTo>
                    <a:pt x="170" y="1596"/>
                    <a:pt x="170" y="1596"/>
                    <a:pt x="170" y="1596"/>
                  </a:cubicBezTo>
                  <a:cubicBezTo>
                    <a:pt x="173" y="1624"/>
                    <a:pt x="197" y="1645"/>
                    <a:pt x="225" y="1645"/>
                  </a:cubicBezTo>
                  <a:close/>
                  <a:moveTo>
                    <a:pt x="126" y="347"/>
                  </a:moveTo>
                  <a:cubicBezTo>
                    <a:pt x="194" y="373"/>
                    <a:pt x="265" y="387"/>
                    <a:pt x="337" y="387"/>
                  </a:cubicBezTo>
                  <a:cubicBezTo>
                    <a:pt x="517" y="387"/>
                    <a:pt x="685" y="304"/>
                    <a:pt x="797" y="167"/>
                  </a:cubicBezTo>
                  <a:cubicBezTo>
                    <a:pt x="1479" y="1533"/>
                    <a:pt x="1479" y="1533"/>
                    <a:pt x="1479" y="1533"/>
                  </a:cubicBezTo>
                  <a:cubicBezTo>
                    <a:pt x="275" y="1533"/>
                    <a:pt x="275" y="1533"/>
                    <a:pt x="275" y="1533"/>
                  </a:cubicBezTo>
                  <a:lnTo>
                    <a:pt x="126"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55" name="Oval 9">
              <a:extLst>
                <a:ext uri="{FF2B5EF4-FFF2-40B4-BE49-F238E27FC236}">
                  <a16:creationId xmlns:a16="http://schemas.microsoft.com/office/drawing/2014/main" id="{3C73E938-9830-A645-A94C-488AC0B336B4}"/>
                </a:ext>
              </a:extLst>
            </p:cNvPr>
            <p:cNvSpPr>
              <a:spLocks noChangeArrowheads="1"/>
            </p:cNvSpPr>
            <p:nvPr/>
          </p:nvSpPr>
          <p:spPr bwMode="auto">
            <a:xfrm>
              <a:off x="5661025" y="3157538"/>
              <a:ext cx="196850" cy="1968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58" name="Freeform 10">
              <a:extLst>
                <a:ext uri="{FF2B5EF4-FFF2-40B4-BE49-F238E27FC236}">
                  <a16:creationId xmlns:a16="http://schemas.microsoft.com/office/drawing/2014/main" id="{BCDA6345-5C52-074A-95F5-9D2243740BCB}"/>
                </a:ext>
              </a:extLst>
            </p:cNvPr>
            <p:cNvSpPr>
              <a:spLocks noEditPoints="1"/>
            </p:cNvSpPr>
            <p:nvPr/>
          </p:nvSpPr>
          <p:spPr bwMode="auto">
            <a:xfrm>
              <a:off x="6248400" y="2428875"/>
              <a:ext cx="379413" cy="376238"/>
            </a:xfrm>
            <a:custGeom>
              <a:avLst/>
              <a:gdLst>
                <a:gd name="T0" fmla="*/ 8 w 734"/>
                <a:gd name="T1" fmla="*/ 210 h 727"/>
                <a:gd name="T2" fmla="*/ 145 w 734"/>
                <a:gd name="T3" fmla="*/ 687 h 727"/>
                <a:gd name="T4" fmla="*/ 199 w 734"/>
                <a:gd name="T5" fmla="*/ 727 h 727"/>
                <a:gd name="T6" fmla="*/ 215 w 734"/>
                <a:gd name="T7" fmla="*/ 725 h 727"/>
                <a:gd name="T8" fmla="*/ 691 w 734"/>
                <a:gd name="T9" fmla="*/ 588 h 727"/>
                <a:gd name="T10" fmla="*/ 725 w 734"/>
                <a:gd name="T11" fmla="*/ 561 h 727"/>
                <a:gd name="T12" fmla="*/ 729 w 734"/>
                <a:gd name="T13" fmla="*/ 519 h 727"/>
                <a:gd name="T14" fmla="*/ 592 w 734"/>
                <a:gd name="T15" fmla="*/ 42 h 727"/>
                <a:gd name="T16" fmla="*/ 566 w 734"/>
                <a:gd name="T17" fmla="*/ 9 h 727"/>
                <a:gd name="T18" fmla="*/ 523 w 734"/>
                <a:gd name="T19" fmla="*/ 4 h 727"/>
                <a:gd name="T20" fmla="*/ 46 w 734"/>
                <a:gd name="T21" fmla="*/ 141 h 727"/>
                <a:gd name="T22" fmla="*/ 8 w 734"/>
                <a:gd name="T23" fmla="*/ 210 h 727"/>
                <a:gd name="T24" fmla="*/ 500 w 734"/>
                <a:gd name="T25" fmla="*/ 127 h 727"/>
                <a:gd name="T26" fmla="*/ 606 w 734"/>
                <a:gd name="T27" fmla="*/ 496 h 727"/>
                <a:gd name="T28" fmla="*/ 237 w 734"/>
                <a:gd name="T29" fmla="*/ 602 h 727"/>
                <a:gd name="T30" fmla="*/ 131 w 734"/>
                <a:gd name="T31" fmla="*/ 233 h 727"/>
                <a:gd name="T32" fmla="*/ 500 w 734"/>
                <a:gd name="T33" fmla="*/ 1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4" h="727">
                  <a:moveTo>
                    <a:pt x="8" y="210"/>
                  </a:moveTo>
                  <a:cubicBezTo>
                    <a:pt x="145" y="687"/>
                    <a:pt x="145" y="687"/>
                    <a:pt x="145" y="687"/>
                  </a:cubicBezTo>
                  <a:cubicBezTo>
                    <a:pt x="152" y="711"/>
                    <a:pt x="175" y="727"/>
                    <a:pt x="199" y="727"/>
                  </a:cubicBezTo>
                  <a:cubicBezTo>
                    <a:pt x="204" y="727"/>
                    <a:pt x="209" y="727"/>
                    <a:pt x="215" y="725"/>
                  </a:cubicBezTo>
                  <a:cubicBezTo>
                    <a:pt x="691" y="588"/>
                    <a:pt x="691" y="588"/>
                    <a:pt x="691" y="588"/>
                  </a:cubicBezTo>
                  <a:cubicBezTo>
                    <a:pt x="705" y="584"/>
                    <a:pt x="717" y="574"/>
                    <a:pt x="725" y="561"/>
                  </a:cubicBezTo>
                  <a:cubicBezTo>
                    <a:pt x="732" y="548"/>
                    <a:pt x="734" y="533"/>
                    <a:pt x="729" y="519"/>
                  </a:cubicBezTo>
                  <a:cubicBezTo>
                    <a:pt x="592" y="42"/>
                    <a:pt x="592" y="42"/>
                    <a:pt x="592" y="42"/>
                  </a:cubicBezTo>
                  <a:cubicBezTo>
                    <a:pt x="588" y="28"/>
                    <a:pt x="579" y="16"/>
                    <a:pt x="566" y="9"/>
                  </a:cubicBezTo>
                  <a:cubicBezTo>
                    <a:pt x="553" y="1"/>
                    <a:pt x="537" y="0"/>
                    <a:pt x="523" y="4"/>
                  </a:cubicBezTo>
                  <a:cubicBezTo>
                    <a:pt x="46" y="141"/>
                    <a:pt x="46" y="141"/>
                    <a:pt x="46" y="141"/>
                  </a:cubicBezTo>
                  <a:cubicBezTo>
                    <a:pt x="17" y="149"/>
                    <a:pt x="0" y="180"/>
                    <a:pt x="8" y="210"/>
                  </a:cubicBezTo>
                  <a:close/>
                  <a:moveTo>
                    <a:pt x="500" y="127"/>
                  </a:moveTo>
                  <a:cubicBezTo>
                    <a:pt x="606" y="496"/>
                    <a:pt x="606" y="496"/>
                    <a:pt x="606" y="496"/>
                  </a:cubicBezTo>
                  <a:cubicBezTo>
                    <a:pt x="237" y="602"/>
                    <a:pt x="237" y="602"/>
                    <a:pt x="237" y="602"/>
                  </a:cubicBezTo>
                  <a:cubicBezTo>
                    <a:pt x="131" y="233"/>
                    <a:pt x="131" y="233"/>
                    <a:pt x="131" y="233"/>
                  </a:cubicBezTo>
                  <a:lnTo>
                    <a:pt x="500"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63" name="Freeform 11">
              <a:extLst>
                <a:ext uri="{FF2B5EF4-FFF2-40B4-BE49-F238E27FC236}">
                  <a16:creationId xmlns:a16="http://schemas.microsoft.com/office/drawing/2014/main" id="{6C2C81D2-5393-AB40-BFAF-0658194F8316}"/>
                </a:ext>
              </a:extLst>
            </p:cNvPr>
            <p:cNvSpPr>
              <a:spLocks noEditPoints="1"/>
            </p:cNvSpPr>
            <p:nvPr/>
          </p:nvSpPr>
          <p:spPr bwMode="auto">
            <a:xfrm>
              <a:off x="5556250" y="2295525"/>
              <a:ext cx="1220788" cy="1163638"/>
            </a:xfrm>
            <a:custGeom>
              <a:avLst/>
              <a:gdLst>
                <a:gd name="T0" fmla="*/ 2327 w 2362"/>
                <a:gd name="T1" fmla="*/ 913 h 2250"/>
                <a:gd name="T2" fmla="*/ 2250 w 2362"/>
                <a:gd name="T3" fmla="*/ 931 h 2250"/>
                <a:gd name="T4" fmla="*/ 1953 w 2362"/>
                <a:gd name="T5" fmla="*/ 1405 h 2250"/>
                <a:gd name="T6" fmla="*/ 1652 w 2362"/>
                <a:gd name="T7" fmla="*/ 1357 h 2250"/>
                <a:gd name="T8" fmla="*/ 1441 w 2362"/>
                <a:gd name="T9" fmla="*/ 1145 h 2250"/>
                <a:gd name="T10" fmla="*/ 1361 w 2362"/>
                <a:gd name="T11" fmla="*/ 1145 h 2250"/>
                <a:gd name="T12" fmla="*/ 1361 w 2362"/>
                <a:gd name="T13" fmla="*/ 1224 h 2250"/>
                <a:gd name="T14" fmla="*/ 1546 w 2362"/>
                <a:gd name="T15" fmla="*/ 1409 h 2250"/>
                <a:gd name="T16" fmla="*/ 1401 w 2362"/>
                <a:gd name="T17" fmla="*/ 1554 h 2250"/>
                <a:gd name="T18" fmla="*/ 1216 w 2362"/>
                <a:gd name="T19" fmla="*/ 1369 h 2250"/>
                <a:gd name="T20" fmla="*/ 1137 w 2362"/>
                <a:gd name="T21" fmla="*/ 1369 h 2250"/>
                <a:gd name="T22" fmla="*/ 767 w 2362"/>
                <a:gd name="T23" fmla="*/ 1740 h 2250"/>
                <a:gd name="T24" fmla="*/ 569 w 2362"/>
                <a:gd name="T25" fmla="*/ 1508 h 2250"/>
                <a:gd name="T26" fmla="*/ 984 w 2362"/>
                <a:gd name="T27" fmla="*/ 1231 h 2250"/>
                <a:gd name="T28" fmla="*/ 1008 w 2362"/>
                <a:gd name="T29" fmla="*/ 1190 h 2250"/>
                <a:gd name="T30" fmla="*/ 992 w 2362"/>
                <a:gd name="T31" fmla="*/ 1145 h 2250"/>
                <a:gd name="T32" fmla="*/ 808 w 2362"/>
                <a:gd name="T33" fmla="*/ 961 h 2250"/>
                <a:gd name="T34" fmla="*/ 953 w 2362"/>
                <a:gd name="T35" fmla="*/ 816 h 2250"/>
                <a:gd name="T36" fmla="*/ 1137 w 2362"/>
                <a:gd name="T37" fmla="*/ 1000 h 2250"/>
                <a:gd name="T38" fmla="*/ 1177 w 2362"/>
                <a:gd name="T39" fmla="*/ 1017 h 2250"/>
                <a:gd name="T40" fmla="*/ 1216 w 2362"/>
                <a:gd name="T41" fmla="*/ 1000 h 2250"/>
                <a:gd name="T42" fmla="*/ 1216 w 2362"/>
                <a:gd name="T43" fmla="*/ 921 h 2250"/>
                <a:gd name="T44" fmla="*/ 1005 w 2362"/>
                <a:gd name="T45" fmla="*/ 710 h 2250"/>
                <a:gd name="T46" fmla="*/ 958 w 2362"/>
                <a:gd name="T47" fmla="*/ 427 h 2250"/>
                <a:gd name="T48" fmla="*/ 1432 w 2362"/>
                <a:gd name="T49" fmla="*/ 111 h 2250"/>
                <a:gd name="T50" fmla="*/ 1448 w 2362"/>
                <a:gd name="T51" fmla="*/ 33 h 2250"/>
                <a:gd name="T52" fmla="*/ 1370 w 2362"/>
                <a:gd name="T53" fmla="*/ 17 h 2250"/>
                <a:gd name="T54" fmla="*/ 866 w 2362"/>
                <a:gd name="T55" fmla="*/ 354 h 2250"/>
                <a:gd name="T56" fmla="*/ 841 w 2362"/>
                <a:gd name="T57" fmla="*/ 409 h 2250"/>
                <a:gd name="T58" fmla="*/ 893 w 2362"/>
                <a:gd name="T59" fmla="*/ 717 h 2250"/>
                <a:gd name="T60" fmla="*/ 689 w 2362"/>
                <a:gd name="T61" fmla="*/ 921 h 2250"/>
                <a:gd name="T62" fmla="*/ 689 w 2362"/>
                <a:gd name="T63" fmla="*/ 1000 h 2250"/>
                <a:gd name="T64" fmla="*/ 865 w 2362"/>
                <a:gd name="T65" fmla="*/ 1176 h 2250"/>
                <a:gd name="T66" fmla="*/ 429 w 2362"/>
                <a:gd name="T67" fmla="*/ 1467 h 2250"/>
                <a:gd name="T68" fmla="*/ 392 w 2362"/>
                <a:gd name="T69" fmla="*/ 1465 h 2250"/>
                <a:gd name="T70" fmla="*/ 0 w 2362"/>
                <a:gd name="T71" fmla="*/ 1857 h 2250"/>
                <a:gd name="T72" fmla="*/ 392 w 2362"/>
                <a:gd name="T73" fmla="*/ 2250 h 2250"/>
                <a:gd name="T74" fmla="*/ 783 w 2362"/>
                <a:gd name="T75" fmla="*/ 1882 h 2250"/>
                <a:gd name="T76" fmla="*/ 1177 w 2362"/>
                <a:gd name="T77" fmla="*/ 1488 h 2250"/>
                <a:gd name="T78" fmla="*/ 1361 w 2362"/>
                <a:gd name="T79" fmla="*/ 1673 h 2250"/>
                <a:gd name="T80" fmla="*/ 1441 w 2362"/>
                <a:gd name="T81" fmla="*/ 1673 h 2250"/>
                <a:gd name="T82" fmla="*/ 1645 w 2362"/>
                <a:gd name="T83" fmla="*/ 1469 h 2250"/>
                <a:gd name="T84" fmla="*/ 1972 w 2362"/>
                <a:gd name="T85" fmla="*/ 1522 h 2250"/>
                <a:gd name="T86" fmla="*/ 1981 w 2362"/>
                <a:gd name="T87" fmla="*/ 1522 h 2250"/>
                <a:gd name="T88" fmla="*/ 2028 w 2362"/>
                <a:gd name="T89" fmla="*/ 1496 h 2250"/>
                <a:gd name="T90" fmla="*/ 2345 w 2362"/>
                <a:gd name="T91" fmla="*/ 990 h 2250"/>
                <a:gd name="T92" fmla="*/ 2327 w 2362"/>
                <a:gd name="T93" fmla="*/ 913 h 2250"/>
                <a:gd name="T94" fmla="*/ 392 w 2362"/>
                <a:gd name="T95" fmla="*/ 2138 h 2250"/>
                <a:gd name="T96" fmla="*/ 112 w 2362"/>
                <a:gd name="T97" fmla="*/ 1857 h 2250"/>
                <a:gd name="T98" fmla="*/ 392 w 2362"/>
                <a:gd name="T99" fmla="*/ 1577 h 2250"/>
                <a:gd name="T100" fmla="*/ 672 w 2362"/>
                <a:gd name="T101" fmla="*/ 1857 h 2250"/>
                <a:gd name="T102" fmla="*/ 392 w 2362"/>
                <a:gd name="T103" fmla="*/ 2138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2" h="2250">
                  <a:moveTo>
                    <a:pt x="2327" y="913"/>
                  </a:moveTo>
                  <a:cubicBezTo>
                    <a:pt x="2301" y="897"/>
                    <a:pt x="2267" y="905"/>
                    <a:pt x="2250" y="931"/>
                  </a:cubicBezTo>
                  <a:cubicBezTo>
                    <a:pt x="1953" y="1405"/>
                    <a:pt x="1953" y="1405"/>
                    <a:pt x="1953" y="1405"/>
                  </a:cubicBezTo>
                  <a:cubicBezTo>
                    <a:pt x="1652" y="1357"/>
                    <a:pt x="1652" y="1357"/>
                    <a:pt x="1652" y="1357"/>
                  </a:cubicBezTo>
                  <a:cubicBezTo>
                    <a:pt x="1441" y="1145"/>
                    <a:pt x="1441" y="1145"/>
                    <a:pt x="1441" y="1145"/>
                  </a:cubicBezTo>
                  <a:cubicBezTo>
                    <a:pt x="1419" y="1123"/>
                    <a:pt x="1383" y="1123"/>
                    <a:pt x="1361" y="1145"/>
                  </a:cubicBezTo>
                  <a:cubicBezTo>
                    <a:pt x="1339" y="1167"/>
                    <a:pt x="1339" y="1203"/>
                    <a:pt x="1361" y="1224"/>
                  </a:cubicBezTo>
                  <a:cubicBezTo>
                    <a:pt x="1546" y="1409"/>
                    <a:pt x="1546" y="1409"/>
                    <a:pt x="1546" y="1409"/>
                  </a:cubicBezTo>
                  <a:cubicBezTo>
                    <a:pt x="1401" y="1554"/>
                    <a:pt x="1401" y="1554"/>
                    <a:pt x="1401" y="1554"/>
                  </a:cubicBezTo>
                  <a:cubicBezTo>
                    <a:pt x="1216" y="1369"/>
                    <a:pt x="1216" y="1369"/>
                    <a:pt x="1216" y="1369"/>
                  </a:cubicBezTo>
                  <a:cubicBezTo>
                    <a:pt x="1195" y="1348"/>
                    <a:pt x="1159" y="1348"/>
                    <a:pt x="1137" y="1369"/>
                  </a:cubicBezTo>
                  <a:cubicBezTo>
                    <a:pt x="767" y="1740"/>
                    <a:pt x="767" y="1740"/>
                    <a:pt x="767" y="1740"/>
                  </a:cubicBezTo>
                  <a:cubicBezTo>
                    <a:pt x="735" y="1639"/>
                    <a:pt x="663" y="1555"/>
                    <a:pt x="569" y="1508"/>
                  </a:cubicBezTo>
                  <a:cubicBezTo>
                    <a:pt x="984" y="1231"/>
                    <a:pt x="984" y="1231"/>
                    <a:pt x="984" y="1231"/>
                  </a:cubicBezTo>
                  <a:cubicBezTo>
                    <a:pt x="998" y="1222"/>
                    <a:pt x="1007" y="1207"/>
                    <a:pt x="1008" y="1190"/>
                  </a:cubicBezTo>
                  <a:cubicBezTo>
                    <a:pt x="1010" y="1174"/>
                    <a:pt x="1004" y="1157"/>
                    <a:pt x="992" y="1145"/>
                  </a:cubicBezTo>
                  <a:cubicBezTo>
                    <a:pt x="808" y="961"/>
                    <a:pt x="808" y="961"/>
                    <a:pt x="808" y="961"/>
                  </a:cubicBezTo>
                  <a:cubicBezTo>
                    <a:pt x="953" y="816"/>
                    <a:pt x="953" y="816"/>
                    <a:pt x="953" y="816"/>
                  </a:cubicBezTo>
                  <a:cubicBezTo>
                    <a:pt x="1137" y="1000"/>
                    <a:pt x="1137" y="1000"/>
                    <a:pt x="1137" y="1000"/>
                  </a:cubicBezTo>
                  <a:cubicBezTo>
                    <a:pt x="1148" y="1011"/>
                    <a:pt x="1162" y="1017"/>
                    <a:pt x="1177" y="1017"/>
                  </a:cubicBezTo>
                  <a:cubicBezTo>
                    <a:pt x="1191" y="1017"/>
                    <a:pt x="1206" y="1011"/>
                    <a:pt x="1216" y="1000"/>
                  </a:cubicBezTo>
                  <a:cubicBezTo>
                    <a:pt x="1238" y="978"/>
                    <a:pt x="1238" y="943"/>
                    <a:pt x="1216" y="921"/>
                  </a:cubicBezTo>
                  <a:cubicBezTo>
                    <a:pt x="1005" y="710"/>
                    <a:pt x="1005" y="710"/>
                    <a:pt x="1005" y="710"/>
                  </a:cubicBezTo>
                  <a:cubicBezTo>
                    <a:pt x="958" y="427"/>
                    <a:pt x="958" y="427"/>
                    <a:pt x="958" y="427"/>
                  </a:cubicBezTo>
                  <a:cubicBezTo>
                    <a:pt x="1432" y="111"/>
                    <a:pt x="1432" y="111"/>
                    <a:pt x="1432" y="111"/>
                  </a:cubicBezTo>
                  <a:cubicBezTo>
                    <a:pt x="1458" y="94"/>
                    <a:pt x="1465" y="59"/>
                    <a:pt x="1448" y="33"/>
                  </a:cubicBezTo>
                  <a:cubicBezTo>
                    <a:pt x="1430" y="7"/>
                    <a:pt x="1396" y="0"/>
                    <a:pt x="1370" y="17"/>
                  </a:cubicBezTo>
                  <a:cubicBezTo>
                    <a:pt x="866" y="354"/>
                    <a:pt x="866" y="354"/>
                    <a:pt x="866" y="354"/>
                  </a:cubicBezTo>
                  <a:cubicBezTo>
                    <a:pt x="847" y="366"/>
                    <a:pt x="838" y="388"/>
                    <a:pt x="841" y="409"/>
                  </a:cubicBezTo>
                  <a:cubicBezTo>
                    <a:pt x="893" y="717"/>
                    <a:pt x="893" y="717"/>
                    <a:pt x="893" y="717"/>
                  </a:cubicBezTo>
                  <a:cubicBezTo>
                    <a:pt x="689" y="921"/>
                    <a:pt x="689" y="921"/>
                    <a:pt x="689" y="921"/>
                  </a:cubicBezTo>
                  <a:cubicBezTo>
                    <a:pt x="667" y="943"/>
                    <a:pt x="667" y="978"/>
                    <a:pt x="689" y="1000"/>
                  </a:cubicBezTo>
                  <a:cubicBezTo>
                    <a:pt x="865" y="1176"/>
                    <a:pt x="865" y="1176"/>
                    <a:pt x="865" y="1176"/>
                  </a:cubicBezTo>
                  <a:cubicBezTo>
                    <a:pt x="429" y="1467"/>
                    <a:pt x="429" y="1467"/>
                    <a:pt x="429" y="1467"/>
                  </a:cubicBezTo>
                  <a:cubicBezTo>
                    <a:pt x="417" y="1466"/>
                    <a:pt x="405" y="1465"/>
                    <a:pt x="392" y="1465"/>
                  </a:cubicBezTo>
                  <a:cubicBezTo>
                    <a:pt x="176" y="1465"/>
                    <a:pt x="0" y="1641"/>
                    <a:pt x="0" y="1857"/>
                  </a:cubicBezTo>
                  <a:cubicBezTo>
                    <a:pt x="0" y="2074"/>
                    <a:pt x="176" y="2250"/>
                    <a:pt x="392" y="2250"/>
                  </a:cubicBezTo>
                  <a:cubicBezTo>
                    <a:pt x="600" y="2250"/>
                    <a:pt x="771" y="2087"/>
                    <a:pt x="783" y="1882"/>
                  </a:cubicBezTo>
                  <a:cubicBezTo>
                    <a:pt x="1177" y="1488"/>
                    <a:pt x="1177" y="1488"/>
                    <a:pt x="1177" y="1488"/>
                  </a:cubicBezTo>
                  <a:cubicBezTo>
                    <a:pt x="1361" y="1673"/>
                    <a:pt x="1361" y="1673"/>
                    <a:pt x="1361" y="1673"/>
                  </a:cubicBezTo>
                  <a:cubicBezTo>
                    <a:pt x="1383" y="1695"/>
                    <a:pt x="1419" y="1695"/>
                    <a:pt x="1441" y="1673"/>
                  </a:cubicBezTo>
                  <a:cubicBezTo>
                    <a:pt x="1645" y="1469"/>
                    <a:pt x="1645" y="1469"/>
                    <a:pt x="1645" y="1469"/>
                  </a:cubicBezTo>
                  <a:cubicBezTo>
                    <a:pt x="1972" y="1522"/>
                    <a:pt x="1972" y="1522"/>
                    <a:pt x="1972" y="1522"/>
                  </a:cubicBezTo>
                  <a:cubicBezTo>
                    <a:pt x="1975" y="1522"/>
                    <a:pt x="1978" y="1522"/>
                    <a:pt x="1981" y="1522"/>
                  </a:cubicBezTo>
                  <a:cubicBezTo>
                    <a:pt x="2000" y="1522"/>
                    <a:pt x="2018" y="1513"/>
                    <a:pt x="2028" y="1496"/>
                  </a:cubicBezTo>
                  <a:cubicBezTo>
                    <a:pt x="2345" y="990"/>
                    <a:pt x="2345" y="990"/>
                    <a:pt x="2345" y="990"/>
                  </a:cubicBezTo>
                  <a:cubicBezTo>
                    <a:pt x="2362" y="964"/>
                    <a:pt x="2354" y="930"/>
                    <a:pt x="2327" y="913"/>
                  </a:cubicBezTo>
                  <a:close/>
                  <a:moveTo>
                    <a:pt x="392" y="2138"/>
                  </a:moveTo>
                  <a:cubicBezTo>
                    <a:pt x="238" y="2138"/>
                    <a:pt x="112" y="2012"/>
                    <a:pt x="112" y="1857"/>
                  </a:cubicBezTo>
                  <a:cubicBezTo>
                    <a:pt x="112" y="1703"/>
                    <a:pt x="238" y="1577"/>
                    <a:pt x="392" y="1577"/>
                  </a:cubicBezTo>
                  <a:cubicBezTo>
                    <a:pt x="547" y="1577"/>
                    <a:pt x="672" y="1703"/>
                    <a:pt x="672" y="1857"/>
                  </a:cubicBezTo>
                  <a:cubicBezTo>
                    <a:pt x="672" y="2012"/>
                    <a:pt x="547" y="2138"/>
                    <a:pt x="392" y="2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grpSp>
      <p:grpSp>
        <p:nvGrpSpPr>
          <p:cNvPr id="264" name="Group 263">
            <a:extLst>
              <a:ext uri="{FF2B5EF4-FFF2-40B4-BE49-F238E27FC236}">
                <a16:creationId xmlns:a16="http://schemas.microsoft.com/office/drawing/2014/main" id="{EDE60AC3-74C1-1540-9349-1F99E3938E63}"/>
              </a:ext>
            </a:extLst>
          </p:cNvPr>
          <p:cNvGrpSpPr/>
          <p:nvPr/>
        </p:nvGrpSpPr>
        <p:grpSpPr>
          <a:xfrm>
            <a:off x="7122682" y="1783295"/>
            <a:ext cx="314395" cy="459042"/>
            <a:chOff x="9674225" y="2328863"/>
            <a:chExt cx="1511300" cy="2206625"/>
          </a:xfrm>
          <a:solidFill>
            <a:schemeClr val="accent2"/>
          </a:solidFill>
        </p:grpSpPr>
        <p:sp>
          <p:nvSpPr>
            <p:cNvPr id="287" name="Freeform 12">
              <a:extLst>
                <a:ext uri="{FF2B5EF4-FFF2-40B4-BE49-F238E27FC236}">
                  <a16:creationId xmlns:a16="http://schemas.microsoft.com/office/drawing/2014/main" id="{12B572EE-FBAB-564A-B58A-0BE66E6514F7}"/>
                </a:ext>
              </a:extLst>
            </p:cNvPr>
            <p:cNvSpPr>
              <a:spLocks noEditPoints="1"/>
            </p:cNvSpPr>
            <p:nvPr/>
          </p:nvSpPr>
          <p:spPr bwMode="auto">
            <a:xfrm>
              <a:off x="9674225" y="2328863"/>
              <a:ext cx="1511300" cy="2206625"/>
            </a:xfrm>
            <a:custGeom>
              <a:avLst/>
              <a:gdLst>
                <a:gd name="T0" fmla="*/ 2759 w 2925"/>
                <a:gd name="T1" fmla="*/ 0 h 4269"/>
                <a:gd name="T2" fmla="*/ 157 w 2925"/>
                <a:gd name="T3" fmla="*/ 0 h 4269"/>
                <a:gd name="T4" fmla="*/ 0 w 2925"/>
                <a:gd name="T5" fmla="*/ 157 h 4269"/>
                <a:gd name="T6" fmla="*/ 0 w 2925"/>
                <a:gd name="T7" fmla="*/ 4112 h 4269"/>
                <a:gd name="T8" fmla="*/ 157 w 2925"/>
                <a:gd name="T9" fmla="*/ 4269 h 4269"/>
                <a:gd name="T10" fmla="*/ 2768 w 2925"/>
                <a:gd name="T11" fmla="*/ 4269 h 4269"/>
                <a:gd name="T12" fmla="*/ 2925 w 2925"/>
                <a:gd name="T13" fmla="*/ 4112 h 4269"/>
                <a:gd name="T14" fmla="*/ 2925 w 2925"/>
                <a:gd name="T15" fmla="*/ 166 h 4269"/>
                <a:gd name="T16" fmla="*/ 2759 w 2925"/>
                <a:gd name="T17" fmla="*/ 0 h 4269"/>
                <a:gd name="T18" fmla="*/ 157 w 2925"/>
                <a:gd name="T19" fmla="*/ 112 h 4269"/>
                <a:gd name="T20" fmla="*/ 2759 w 2925"/>
                <a:gd name="T21" fmla="*/ 112 h 4269"/>
                <a:gd name="T22" fmla="*/ 2813 w 2925"/>
                <a:gd name="T23" fmla="*/ 166 h 4269"/>
                <a:gd name="T24" fmla="*/ 2813 w 2925"/>
                <a:gd name="T25" fmla="*/ 498 h 4269"/>
                <a:gd name="T26" fmla="*/ 112 w 2925"/>
                <a:gd name="T27" fmla="*/ 498 h 4269"/>
                <a:gd name="T28" fmla="*/ 112 w 2925"/>
                <a:gd name="T29" fmla="*/ 157 h 4269"/>
                <a:gd name="T30" fmla="*/ 157 w 2925"/>
                <a:gd name="T31" fmla="*/ 112 h 4269"/>
                <a:gd name="T32" fmla="*/ 2813 w 2925"/>
                <a:gd name="T33" fmla="*/ 610 h 4269"/>
                <a:gd name="T34" fmla="*/ 2813 w 2925"/>
                <a:gd name="T35" fmla="*/ 3082 h 4269"/>
                <a:gd name="T36" fmla="*/ 112 w 2925"/>
                <a:gd name="T37" fmla="*/ 3082 h 4269"/>
                <a:gd name="T38" fmla="*/ 112 w 2925"/>
                <a:gd name="T39" fmla="*/ 610 h 4269"/>
                <a:gd name="T40" fmla="*/ 2813 w 2925"/>
                <a:gd name="T41" fmla="*/ 610 h 4269"/>
                <a:gd name="T42" fmla="*/ 2768 w 2925"/>
                <a:gd name="T43" fmla="*/ 4157 h 4269"/>
                <a:gd name="T44" fmla="*/ 157 w 2925"/>
                <a:gd name="T45" fmla="*/ 4157 h 4269"/>
                <a:gd name="T46" fmla="*/ 112 w 2925"/>
                <a:gd name="T47" fmla="*/ 4112 h 4269"/>
                <a:gd name="T48" fmla="*/ 112 w 2925"/>
                <a:gd name="T49" fmla="*/ 3194 h 4269"/>
                <a:gd name="T50" fmla="*/ 2813 w 2925"/>
                <a:gd name="T51" fmla="*/ 3194 h 4269"/>
                <a:gd name="T52" fmla="*/ 2813 w 2925"/>
                <a:gd name="T53" fmla="*/ 4112 h 4269"/>
                <a:gd name="T54" fmla="*/ 2768 w 2925"/>
                <a:gd name="T55" fmla="*/ 4157 h 4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25" h="4269">
                  <a:moveTo>
                    <a:pt x="2759" y="0"/>
                  </a:moveTo>
                  <a:cubicBezTo>
                    <a:pt x="157" y="0"/>
                    <a:pt x="157" y="0"/>
                    <a:pt x="157" y="0"/>
                  </a:cubicBezTo>
                  <a:cubicBezTo>
                    <a:pt x="70" y="0"/>
                    <a:pt x="0" y="70"/>
                    <a:pt x="0" y="157"/>
                  </a:cubicBezTo>
                  <a:cubicBezTo>
                    <a:pt x="0" y="4112"/>
                    <a:pt x="0" y="4112"/>
                    <a:pt x="0" y="4112"/>
                  </a:cubicBezTo>
                  <a:cubicBezTo>
                    <a:pt x="0" y="4198"/>
                    <a:pt x="70" y="4269"/>
                    <a:pt x="157" y="4269"/>
                  </a:cubicBezTo>
                  <a:cubicBezTo>
                    <a:pt x="2768" y="4269"/>
                    <a:pt x="2768" y="4269"/>
                    <a:pt x="2768" y="4269"/>
                  </a:cubicBezTo>
                  <a:cubicBezTo>
                    <a:pt x="2855" y="4269"/>
                    <a:pt x="2925" y="4198"/>
                    <a:pt x="2925" y="4112"/>
                  </a:cubicBezTo>
                  <a:cubicBezTo>
                    <a:pt x="2925" y="166"/>
                    <a:pt x="2925" y="166"/>
                    <a:pt x="2925" y="166"/>
                  </a:cubicBezTo>
                  <a:cubicBezTo>
                    <a:pt x="2925" y="74"/>
                    <a:pt x="2851" y="0"/>
                    <a:pt x="2759" y="0"/>
                  </a:cubicBezTo>
                  <a:close/>
                  <a:moveTo>
                    <a:pt x="157" y="112"/>
                  </a:moveTo>
                  <a:cubicBezTo>
                    <a:pt x="2759" y="112"/>
                    <a:pt x="2759" y="112"/>
                    <a:pt x="2759" y="112"/>
                  </a:cubicBezTo>
                  <a:cubicBezTo>
                    <a:pt x="2789" y="112"/>
                    <a:pt x="2813" y="136"/>
                    <a:pt x="2813" y="166"/>
                  </a:cubicBezTo>
                  <a:cubicBezTo>
                    <a:pt x="2813" y="498"/>
                    <a:pt x="2813" y="498"/>
                    <a:pt x="2813" y="498"/>
                  </a:cubicBezTo>
                  <a:cubicBezTo>
                    <a:pt x="112" y="498"/>
                    <a:pt x="112" y="498"/>
                    <a:pt x="112" y="498"/>
                  </a:cubicBezTo>
                  <a:cubicBezTo>
                    <a:pt x="112" y="157"/>
                    <a:pt x="112" y="157"/>
                    <a:pt x="112" y="157"/>
                  </a:cubicBezTo>
                  <a:cubicBezTo>
                    <a:pt x="112" y="132"/>
                    <a:pt x="132" y="112"/>
                    <a:pt x="157" y="112"/>
                  </a:cubicBezTo>
                  <a:close/>
                  <a:moveTo>
                    <a:pt x="2813" y="610"/>
                  </a:moveTo>
                  <a:cubicBezTo>
                    <a:pt x="2813" y="3082"/>
                    <a:pt x="2813" y="3082"/>
                    <a:pt x="2813" y="3082"/>
                  </a:cubicBezTo>
                  <a:cubicBezTo>
                    <a:pt x="112" y="3082"/>
                    <a:pt x="112" y="3082"/>
                    <a:pt x="112" y="3082"/>
                  </a:cubicBezTo>
                  <a:cubicBezTo>
                    <a:pt x="112" y="610"/>
                    <a:pt x="112" y="610"/>
                    <a:pt x="112" y="610"/>
                  </a:cubicBezTo>
                  <a:lnTo>
                    <a:pt x="2813" y="610"/>
                  </a:lnTo>
                  <a:close/>
                  <a:moveTo>
                    <a:pt x="2768" y="4157"/>
                  </a:moveTo>
                  <a:cubicBezTo>
                    <a:pt x="157" y="4157"/>
                    <a:pt x="157" y="4157"/>
                    <a:pt x="157" y="4157"/>
                  </a:cubicBezTo>
                  <a:cubicBezTo>
                    <a:pt x="132" y="4157"/>
                    <a:pt x="112" y="4137"/>
                    <a:pt x="112" y="4112"/>
                  </a:cubicBezTo>
                  <a:cubicBezTo>
                    <a:pt x="112" y="3194"/>
                    <a:pt x="112" y="3194"/>
                    <a:pt x="112" y="3194"/>
                  </a:cubicBezTo>
                  <a:cubicBezTo>
                    <a:pt x="2813" y="3194"/>
                    <a:pt x="2813" y="3194"/>
                    <a:pt x="2813" y="3194"/>
                  </a:cubicBezTo>
                  <a:cubicBezTo>
                    <a:pt x="2813" y="4112"/>
                    <a:pt x="2813" y="4112"/>
                    <a:pt x="2813" y="4112"/>
                  </a:cubicBezTo>
                  <a:cubicBezTo>
                    <a:pt x="2813" y="4137"/>
                    <a:pt x="2793" y="4157"/>
                    <a:pt x="2768" y="4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88" name="Freeform 13">
              <a:extLst>
                <a:ext uri="{FF2B5EF4-FFF2-40B4-BE49-F238E27FC236}">
                  <a16:creationId xmlns:a16="http://schemas.microsoft.com/office/drawing/2014/main" id="{CCE76C50-E43A-0C4E-BA98-192049469480}"/>
                </a:ext>
              </a:extLst>
            </p:cNvPr>
            <p:cNvSpPr>
              <a:spLocks/>
            </p:cNvSpPr>
            <p:nvPr/>
          </p:nvSpPr>
          <p:spPr bwMode="auto">
            <a:xfrm>
              <a:off x="9882188" y="2889250"/>
              <a:ext cx="293688" cy="365125"/>
            </a:xfrm>
            <a:custGeom>
              <a:avLst/>
              <a:gdLst>
                <a:gd name="T0" fmla="*/ 312 w 568"/>
                <a:gd name="T1" fmla="*/ 705 h 705"/>
                <a:gd name="T2" fmla="*/ 283 w 568"/>
                <a:gd name="T3" fmla="*/ 666 h 705"/>
                <a:gd name="T4" fmla="*/ 275 w 568"/>
                <a:gd name="T5" fmla="*/ 275 h 705"/>
                <a:gd name="T6" fmla="*/ 568 w 568"/>
                <a:gd name="T7" fmla="*/ 112 h 705"/>
                <a:gd name="T8" fmla="*/ 568 w 568"/>
                <a:gd name="T9" fmla="*/ 0 h 705"/>
                <a:gd name="T10" fmla="*/ 568 w 568"/>
                <a:gd name="T11" fmla="*/ 0 h 705"/>
                <a:gd name="T12" fmla="*/ 178 w 568"/>
                <a:gd name="T13" fmla="*/ 705 h 705"/>
                <a:gd name="T14" fmla="*/ 312 w 568"/>
                <a:gd name="T15" fmla="*/ 705 h 7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705">
                  <a:moveTo>
                    <a:pt x="312" y="705"/>
                  </a:moveTo>
                  <a:cubicBezTo>
                    <a:pt x="302" y="692"/>
                    <a:pt x="293" y="679"/>
                    <a:pt x="283" y="666"/>
                  </a:cubicBezTo>
                  <a:cubicBezTo>
                    <a:pt x="211" y="530"/>
                    <a:pt x="208" y="388"/>
                    <a:pt x="275" y="275"/>
                  </a:cubicBezTo>
                  <a:cubicBezTo>
                    <a:pt x="335" y="173"/>
                    <a:pt x="445" y="112"/>
                    <a:pt x="568" y="112"/>
                  </a:cubicBezTo>
                  <a:cubicBezTo>
                    <a:pt x="568" y="0"/>
                    <a:pt x="568" y="0"/>
                    <a:pt x="568" y="0"/>
                  </a:cubicBezTo>
                  <a:cubicBezTo>
                    <a:pt x="568" y="0"/>
                    <a:pt x="568" y="0"/>
                    <a:pt x="568" y="0"/>
                  </a:cubicBezTo>
                  <a:cubicBezTo>
                    <a:pt x="226" y="0"/>
                    <a:pt x="0" y="351"/>
                    <a:pt x="178" y="705"/>
                  </a:cubicBezTo>
                  <a:lnTo>
                    <a:pt x="312" y="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89" name="Freeform 14">
              <a:extLst>
                <a:ext uri="{FF2B5EF4-FFF2-40B4-BE49-F238E27FC236}">
                  <a16:creationId xmlns:a16="http://schemas.microsoft.com/office/drawing/2014/main" id="{AD2E1B18-82F1-CF4A-860A-3A656E146195}"/>
                </a:ext>
              </a:extLst>
            </p:cNvPr>
            <p:cNvSpPr>
              <a:spLocks/>
            </p:cNvSpPr>
            <p:nvPr/>
          </p:nvSpPr>
          <p:spPr bwMode="auto">
            <a:xfrm>
              <a:off x="10061575" y="2889250"/>
              <a:ext cx="950913" cy="849313"/>
            </a:xfrm>
            <a:custGeom>
              <a:avLst/>
              <a:gdLst>
                <a:gd name="T0" fmla="*/ 672 w 1839"/>
                <a:gd name="T1" fmla="*/ 355 h 1641"/>
                <a:gd name="T2" fmla="*/ 750 w 1839"/>
                <a:gd name="T3" fmla="*/ 439 h 1641"/>
                <a:gd name="T4" fmla="*/ 832 w 1839"/>
                <a:gd name="T5" fmla="*/ 359 h 1641"/>
                <a:gd name="T6" fmla="*/ 1297 w 1839"/>
                <a:gd name="T7" fmla="*/ 127 h 1641"/>
                <a:gd name="T8" fmla="*/ 1563 w 1839"/>
                <a:gd name="T9" fmla="*/ 265 h 1641"/>
                <a:gd name="T10" fmla="*/ 1567 w 1839"/>
                <a:gd name="T11" fmla="*/ 679 h 1641"/>
                <a:gd name="T12" fmla="*/ 1566 w 1839"/>
                <a:gd name="T13" fmla="*/ 682 h 1641"/>
                <a:gd name="T14" fmla="*/ 1565 w 1839"/>
                <a:gd name="T15" fmla="*/ 685 h 1641"/>
                <a:gd name="T16" fmla="*/ 753 w 1839"/>
                <a:gd name="T17" fmla="*/ 1499 h 1641"/>
                <a:gd name="T18" fmla="*/ 148 w 1839"/>
                <a:gd name="T19" fmla="*/ 933 h 1641"/>
                <a:gd name="T20" fmla="*/ 0 w 1839"/>
                <a:gd name="T21" fmla="*/ 933 h 1641"/>
                <a:gd name="T22" fmla="*/ 753 w 1839"/>
                <a:gd name="T23" fmla="*/ 1641 h 1641"/>
                <a:gd name="T24" fmla="*/ 1669 w 1839"/>
                <a:gd name="T25" fmla="*/ 725 h 1641"/>
                <a:gd name="T26" fmla="*/ 1297 w 1839"/>
                <a:gd name="T27" fmla="*/ 15 h 1641"/>
                <a:gd name="T28" fmla="*/ 754 w 1839"/>
                <a:gd name="T29" fmla="*/ 279 h 1641"/>
                <a:gd name="T30" fmla="*/ 219 w 1839"/>
                <a:gd name="T31" fmla="*/ 0 h 1641"/>
                <a:gd name="T32" fmla="*/ 219 w 1839"/>
                <a:gd name="T33" fmla="*/ 112 h 1641"/>
                <a:gd name="T34" fmla="*/ 672 w 1839"/>
                <a:gd name="T35" fmla="*/ 355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9" h="1641">
                  <a:moveTo>
                    <a:pt x="672" y="355"/>
                  </a:moveTo>
                  <a:cubicBezTo>
                    <a:pt x="750" y="439"/>
                    <a:pt x="750" y="439"/>
                    <a:pt x="750" y="439"/>
                  </a:cubicBezTo>
                  <a:cubicBezTo>
                    <a:pt x="832" y="359"/>
                    <a:pt x="832" y="359"/>
                    <a:pt x="832" y="359"/>
                  </a:cubicBezTo>
                  <a:cubicBezTo>
                    <a:pt x="986" y="209"/>
                    <a:pt x="1151" y="127"/>
                    <a:pt x="1297" y="127"/>
                  </a:cubicBezTo>
                  <a:cubicBezTo>
                    <a:pt x="1411" y="127"/>
                    <a:pt x="1506" y="176"/>
                    <a:pt x="1563" y="265"/>
                  </a:cubicBezTo>
                  <a:cubicBezTo>
                    <a:pt x="1634" y="375"/>
                    <a:pt x="1636" y="526"/>
                    <a:pt x="1567" y="679"/>
                  </a:cubicBezTo>
                  <a:cubicBezTo>
                    <a:pt x="1566" y="682"/>
                    <a:pt x="1566" y="682"/>
                    <a:pt x="1566" y="682"/>
                  </a:cubicBezTo>
                  <a:cubicBezTo>
                    <a:pt x="1565" y="685"/>
                    <a:pt x="1565" y="685"/>
                    <a:pt x="1565" y="685"/>
                  </a:cubicBezTo>
                  <a:cubicBezTo>
                    <a:pt x="1495" y="867"/>
                    <a:pt x="1056" y="1259"/>
                    <a:pt x="753" y="1499"/>
                  </a:cubicBezTo>
                  <a:cubicBezTo>
                    <a:pt x="635" y="1406"/>
                    <a:pt x="382" y="1195"/>
                    <a:pt x="148" y="933"/>
                  </a:cubicBezTo>
                  <a:cubicBezTo>
                    <a:pt x="0" y="933"/>
                    <a:pt x="0" y="933"/>
                    <a:pt x="0" y="933"/>
                  </a:cubicBezTo>
                  <a:cubicBezTo>
                    <a:pt x="342" y="1338"/>
                    <a:pt x="753" y="1641"/>
                    <a:pt x="753" y="1641"/>
                  </a:cubicBezTo>
                  <a:cubicBezTo>
                    <a:pt x="753" y="1641"/>
                    <a:pt x="1554" y="1025"/>
                    <a:pt x="1669" y="725"/>
                  </a:cubicBezTo>
                  <a:cubicBezTo>
                    <a:pt x="1839" y="347"/>
                    <a:pt x="1631" y="15"/>
                    <a:pt x="1297" y="15"/>
                  </a:cubicBezTo>
                  <a:cubicBezTo>
                    <a:pt x="1136" y="15"/>
                    <a:pt x="945" y="92"/>
                    <a:pt x="754" y="279"/>
                  </a:cubicBezTo>
                  <a:cubicBezTo>
                    <a:pt x="571" y="80"/>
                    <a:pt x="382" y="0"/>
                    <a:pt x="219" y="0"/>
                  </a:cubicBezTo>
                  <a:cubicBezTo>
                    <a:pt x="219" y="112"/>
                    <a:pt x="219" y="112"/>
                    <a:pt x="219" y="112"/>
                  </a:cubicBezTo>
                  <a:cubicBezTo>
                    <a:pt x="323" y="112"/>
                    <a:pt x="487" y="154"/>
                    <a:pt x="672"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91" name="Freeform 15">
              <a:extLst>
                <a:ext uri="{FF2B5EF4-FFF2-40B4-BE49-F238E27FC236}">
                  <a16:creationId xmlns:a16="http://schemas.microsoft.com/office/drawing/2014/main" id="{4177EF5E-678C-CB40-B14B-EA6C7DA92713}"/>
                </a:ext>
              </a:extLst>
            </p:cNvPr>
            <p:cNvSpPr>
              <a:spLocks/>
            </p:cNvSpPr>
            <p:nvPr/>
          </p:nvSpPr>
          <p:spPr bwMode="auto">
            <a:xfrm>
              <a:off x="9820275" y="3079750"/>
              <a:ext cx="893763" cy="506413"/>
            </a:xfrm>
            <a:custGeom>
              <a:avLst/>
              <a:gdLst>
                <a:gd name="T0" fmla="*/ 836 w 1732"/>
                <a:gd name="T1" fmla="*/ 509 h 981"/>
                <a:gd name="T2" fmla="*/ 888 w 1732"/>
                <a:gd name="T3" fmla="*/ 472 h 981"/>
                <a:gd name="T4" fmla="*/ 974 w 1732"/>
                <a:gd name="T5" fmla="*/ 241 h 981"/>
                <a:gd name="T6" fmla="*/ 1166 w 1732"/>
                <a:gd name="T7" fmla="*/ 939 h 981"/>
                <a:gd name="T8" fmla="*/ 1217 w 1732"/>
                <a:gd name="T9" fmla="*/ 981 h 981"/>
                <a:gd name="T10" fmla="*/ 1220 w 1732"/>
                <a:gd name="T11" fmla="*/ 981 h 981"/>
                <a:gd name="T12" fmla="*/ 1272 w 1732"/>
                <a:gd name="T13" fmla="*/ 944 h 981"/>
                <a:gd name="T14" fmla="*/ 1436 w 1732"/>
                <a:gd name="T15" fmla="*/ 509 h 981"/>
                <a:gd name="T16" fmla="*/ 1732 w 1732"/>
                <a:gd name="T17" fmla="*/ 509 h 981"/>
                <a:gd name="T18" fmla="*/ 1732 w 1732"/>
                <a:gd name="T19" fmla="*/ 397 h 981"/>
                <a:gd name="T20" fmla="*/ 1397 w 1732"/>
                <a:gd name="T21" fmla="*/ 397 h 981"/>
                <a:gd name="T22" fmla="*/ 1345 w 1732"/>
                <a:gd name="T23" fmla="*/ 433 h 981"/>
                <a:gd name="T24" fmla="*/ 1228 w 1732"/>
                <a:gd name="T25" fmla="*/ 743 h 981"/>
                <a:gd name="T26" fmla="*/ 1035 w 1732"/>
                <a:gd name="T27" fmla="*/ 42 h 981"/>
                <a:gd name="T28" fmla="*/ 984 w 1732"/>
                <a:gd name="T29" fmla="*/ 1 h 981"/>
                <a:gd name="T30" fmla="*/ 929 w 1732"/>
                <a:gd name="T31" fmla="*/ 38 h 981"/>
                <a:gd name="T32" fmla="*/ 797 w 1732"/>
                <a:gd name="T33" fmla="*/ 397 h 981"/>
                <a:gd name="T34" fmla="*/ 0 w 1732"/>
                <a:gd name="T35" fmla="*/ 397 h 981"/>
                <a:gd name="T36" fmla="*/ 0 w 1732"/>
                <a:gd name="T37" fmla="*/ 509 h 981"/>
                <a:gd name="T38" fmla="*/ 836 w 1732"/>
                <a:gd name="T39" fmla="*/ 50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2" h="981">
                  <a:moveTo>
                    <a:pt x="836" y="509"/>
                  </a:moveTo>
                  <a:cubicBezTo>
                    <a:pt x="859" y="509"/>
                    <a:pt x="880" y="494"/>
                    <a:pt x="888" y="472"/>
                  </a:cubicBezTo>
                  <a:cubicBezTo>
                    <a:pt x="974" y="241"/>
                    <a:pt x="974" y="241"/>
                    <a:pt x="974" y="241"/>
                  </a:cubicBezTo>
                  <a:cubicBezTo>
                    <a:pt x="1166" y="939"/>
                    <a:pt x="1166" y="939"/>
                    <a:pt x="1166" y="939"/>
                  </a:cubicBezTo>
                  <a:cubicBezTo>
                    <a:pt x="1172" y="963"/>
                    <a:pt x="1193" y="979"/>
                    <a:pt x="1217" y="981"/>
                  </a:cubicBezTo>
                  <a:cubicBezTo>
                    <a:pt x="1218" y="981"/>
                    <a:pt x="1219" y="981"/>
                    <a:pt x="1220" y="981"/>
                  </a:cubicBezTo>
                  <a:cubicBezTo>
                    <a:pt x="1243" y="981"/>
                    <a:pt x="1264" y="966"/>
                    <a:pt x="1272" y="944"/>
                  </a:cubicBezTo>
                  <a:cubicBezTo>
                    <a:pt x="1436" y="509"/>
                    <a:pt x="1436" y="509"/>
                    <a:pt x="1436" y="509"/>
                  </a:cubicBezTo>
                  <a:cubicBezTo>
                    <a:pt x="1732" y="509"/>
                    <a:pt x="1732" y="509"/>
                    <a:pt x="1732" y="509"/>
                  </a:cubicBezTo>
                  <a:cubicBezTo>
                    <a:pt x="1732" y="397"/>
                    <a:pt x="1732" y="397"/>
                    <a:pt x="1732" y="397"/>
                  </a:cubicBezTo>
                  <a:cubicBezTo>
                    <a:pt x="1397" y="397"/>
                    <a:pt x="1397" y="397"/>
                    <a:pt x="1397" y="397"/>
                  </a:cubicBezTo>
                  <a:cubicBezTo>
                    <a:pt x="1374" y="397"/>
                    <a:pt x="1353" y="411"/>
                    <a:pt x="1345" y="433"/>
                  </a:cubicBezTo>
                  <a:cubicBezTo>
                    <a:pt x="1228" y="743"/>
                    <a:pt x="1228" y="743"/>
                    <a:pt x="1228" y="743"/>
                  </a:cubicBezTo>
                  <a:cubicBezTo>
                    <a:pt x="1035" y="42"/>
                    <a:pt x="1035" y="42"/>
                    <a:pt x="1035" y="42"/>
                  </a:cubicBezTo>
                  <a:cubicBezTo>
                    <a:pt x="1029" y="19"/>
                    <a:pt x="1008" y="2"/>
                    <a:pt x="984" y="1"/>
                  </a:cubicBezTo>
                  <a:cubicBezTo>
                    <a:pt x="960" y="0"/>
                    <a:pt x="937" y="15"/>
                    <a:pt x="929" y="38"/>
                  </a:cubicBezTo>
                  <a:cubicBezTo>
                    <a:pt x="797" y="397"/>
                    <a:pt x="797" y="397"/>
                    <a:pt x="797" y="397"/>
                  </a:cubicBezTo>
                  <a:cubicBezTo>
                    <a:pt x="0" y="397"/>
                    <a:pt x="0" y="397"/>
                    <a:pt x="0" y="397"/>
                  </a:cubicBezTo>
                  <a:cubicBezTo>
                    <a:pt x="0" y="509"/>
                    <a:pt x="0" y="509"/>
                    <a:pt x="0" y="509"/>
                  </a:cubicBezTo>
                  <a:lnTo>
                    <a:pt x="836" y="5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93" name="Freeform 16">
              <a:extLst>
                <a:ext uri="{FF2B5EF4-FFF2-40B4-BE49-F238E27FC236}">
                  <a16:creationId xmlns:a16="http://schemas.microsoft.com/office/drawing/2014/main" id="{57DA76C8-EEED-9D4C-B0DD-EA596BF140AC}"/>
                </a:ext>
              </a:extLst>
            </p:cNvPr>
            <p:cNvSpPr>
              <a:spLocks noEditPoints="1"/>
            </p:cNvSpPr>
            <p:nvPr/>
          </p:nvSpPr>
          <p:spPr bwMode="auto">
            <a:xfrm>
              <a:off x="9993313" y="4076700"/>
              <a:ext cx="288925" cy="290513"/>
            </a:xfrm>
            <a:custGeom>
              <a:avLst/>
              <a:gdLst>
                <a:gd name="T0" fmla="*/ 281 w 561"/>
                <a:gd name="T1" fmla="*/ 0 h 561"/>
                <a:gd name="T2" fmla="*/ 0 w 561"/>
                <a:gd name="T3" fmla="*/ 281 h 561"/>
                <a:gd name="T4" fmla="*/ 281 w 561"/>
                <a:gd name="T5" fmla="*/ 561 h 561"/>
                <a:gd name="T6" fmla="*/ 561 w 561"/>
                <a:gd name="T7" fmla="*/ 281 h 561"/>
                <a:gd name="T8" fmla="*/ 281 w 561"/>
                <a:gd name="T9" fmla="*/ 0 h 561"/>
                <a:gd name="T10" fmla="*/ 281 w 561"/>
                <a:gd name="T11" fmla="*/ 449 h 561"/>
                <a:gd name="T12" fmla="*/ 113 w 561"/>
                <a:gd name="T13" fmla="*/ 281 h 561"/>
                <a:gd name="T14" fmla="*/ 281 w 561"/>
                <a:gd name="T15" fmla="*/ 112 h 561"/>
                <a:gd name="T16" fmla="*/ 449 w 561"/>
                <a:gd name="T17" fmla="*/ 281 h 561"/>
                <a:gd name="T18" fmla="*/ 281 w 561"/>
                <a:gd name="T19" fmla="*/ 44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 h="561">
                  <a:moveTo>
                    <a:pt x="281" y="0"/>
                  </a:moveTo>
                  <a:cubicBezTo>
                    <a:pt x="126" y="0"/>
                    <a:pt x="0" y="126"/>
                    <a:pt x="0" y="281"/>
                  </a:cubicBezTo>
                  <a:cubicBezTo>
                    <a:pt x="0" y="435"/>
                    <a:pt x="126" y="561"/>
                    <a:pt x="281" y="561"/>
                  </a:cubicBezTo>
                  <a:cubicBezTo>
                    <a:pt x="435" y="561"/>
                    <a:pt x="561" y="435"/>
                    <a:pt x="561" y="281"/>
                  </a:cubicBezTo>
                  <a:cubicBezTo>
                    <a:pt x="561" y="126"/>
                    <a:pt x="435" y="0"/>
                    <a:pt x="281" y="0"/>
                  </a:cubicBezTo>
                  <a:close/>
                  <a:moveTo>
                    <a:pt x="281" y="449"/>
                  </a:moveTo>
                  <a:cubicBezTo>
                    <a:pt x="188" y="449"/>
                    <a:pt x="113" y="373"/>
                    <a:pt x="113" y="281"/>
                  </a:cubicBezTo>
                  <a:cubicBezTo>
                    <a:pt x="113" y="188"/>
                    <a:pt x="188" y="112"/>
                    <a:pt x="281" y="112"/>
                  </a:cubicBezTo>
                  <a:cubicBezTo>
                    <a:pt x="373" y="112"/>
                    <a:pt x="449" y="188"/>
                    <a:pt x="449" y="281"/>
                  </a:cubicBezTo>
                  <a:cubicBezTo>
                    <a:pt x="449" y="373"/>
                    <a:pt x="373" y="449"/>
                    <a:pt x="281"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294" name="Freeform 17">
              <a:extLst>
                <a:ext uri="{FF2B5EF4-FFF2-40B4-BE49-F238E27FC236}">
                  <a16:creationId xmlns:a16="http://schemas.microsoft.com/office/drawing/2014/main" id="{E0C11892-CF13-2148-A8C7-85DE1537BF64}"/>
                </a:ext>
              </a:extLst>
            </p:cNvPr>
            <p:cNvSpPr>
              <a:spLocks noEditPoints="1"/>
            </p:cNvSpPr>
            <p:nvPr/>
          </p:nvSpPr>
          <p:spPr bwMode="auto">
            <a:xfrm>
              <a:off x="10571163" y="4076700"/>
              <a:ext cx="290513" cy="290513"/>
            </a:xfrm>
            <a:custGeom>
              <a:avLst/>
              <a:gdLst>
                <a:gd name="T0" fmla="*/ 281 w 561"/>
                <a:gd name="T1" fmla="*/ 0 h 561"/>
                <a:gd name="T2" fmla="*/ 0 w 561"/>
                <a:gd name="T3" fmla="*/ 281 h 561"/>
                <a:gd name="T4" fmla="*/ 281 w 561"/>
                <a:gd name="T5" fmla="*/ 561 h 561"/>
                <a:gd name="T6" fmla="*/ 561 w 561"/>
                <a:gd name="T7" fmla="*/ 281 h 561"/>
                <a:gd name="T8" fmla="*/ 281 w 561"/>
                <a:gd name="T9" fmla="*/ 0 h 561"/>
                <a:gd name="T10" fmla="*/ 281 w 561"/>
                <a:gd name="T11" fmla="*/ 449 h 561"/>
                <a:gd name="T12" fmla="*/ 112 w 561"/>
                <a:gd name="T13" fmla="*/ 281 h 561"/>
                <a:gd name="T14" fmla="*/ 281 w 561"/>
                <a:gd name="T15" fmla="*/ 112 h 561"/>
                <a:gd name="T16" fmla="*/ 449 w 561"/>
                <a:gd name="T17" fmla="*/ 281 h 561"/>
                <a:gd name="T18" fmla="*/ 281 w 561"/>
                <a:gd name="T19" fmla="*/ 44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 h="561">
                  <a:moveTo>
                    <a:pt x="281" y="0"/>
                  </a:moveTo>
                  <a:cubicBezTo>
                    <a:pt x="126" y="0"/>
                    <a:pt x="0" y="126"/>
                    <a:pt x="0" y="281"/>
                  </a:cubicBezTo>
                  <a:cubicBezTo>
                    <a:pt x="0" y="435"/>
                    <a:pt x="126" y="561"/>
                    <a:pt x="281" y="561"/>
                  </a:cubicBezTo>
                  <a:cubicBezTo>
                    <a:pt x="435" y="561"/>
                    <a:pt x="561" y="435"/>
                    <a:pt x="561" y="281"/>
                  </a:cubicBezTo>
                  <a:cubicBezTo>
                    <a:pt x="561" y="126"/>
                    <a:pt x="435" y="0"/>
                    <a:pt x="281" y="0"/>
                  </a:cubicBezTo>
                  <a:close/>
                  <a:moveTo>
                    <a:pt x="281" y="449"/>
                  </a:moveTo>
                  <a:cubicBezTo>
                    <a:pt x="188" y="449"/>
                    <a:pt x="112" y="373"/>
                    <a:pt x="112" y="281"/>
                  </a:cubicBezTo>
                  <a:cubicBezTo>
                    <a:pt x="112" y="188"/>
                    <a:pt x="188" y="112"/>
                    <a:pt x="281" y="112"/>
                  </a:cubicBezTo>
                  <a:cubicBezTo>
                    <a:pt x="373" y="112"/>
                    <a:pt x="449" y="188"/>
                    <a:pt x="449" y="281"/>
                  </a:cubicBezTo>
                  <a:cubicBezTo>
                    <a:pt x="449" y="373"/>
                    <a:pt x="373" y="449"/>
                    <a:pt x="281"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tropolis"/>
                <a:ea typeface="+mn-ea"/>
                <a:cs typeface="+mn-cs"/>
              </a:endParaRPr>
            </a:p>
          </p:txBody>
        </p:sp>
      </p:grpSp>
      <p:sp>
        <p:nvSpPr>
          <p:cNvPr id="316" name="TextBox 315">
            <a:extLst>
              <a:ext uri="{FF2B5EF4-FFF2-40B4-BE49-F238E27FC236}">
                <a16:creationId xmlns:a16="http://schemas.microsoft.com/office/drawing/2014/main" id="{E6EAEC40-0AC3-7D43-9E92-8654406EDB6B}"/>
              </a:ext>
            </a:extLst>
          </p:cNvPr>
          <p:cNvSpPr txBox="1"/>
          <p:nvPr/>
        </p:nvSpPr>
        <p:spPr>
          <a:xfrm>
            <a:off x="686264" y="3814360"/>
            <a:ext cx="2753814" cy="2413718"/>
          </a:xfrm>
          <a:prstGeom prst="rect">
            <a:avLst/>
          </a:prstGeom>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u="none" strike="noStrike" kern="1200" cap="none" spc="0" normalizeH="0" baseline="0" noProof="0" dirty="0">
                <a:ln>
                  <a:noFill/>
                </a:ln>
                <a:solidFill>
                  <a:schemeClr val="tx2"/>
                </a:solidFill>
                <a:effectLst/>
                <a:uLnTx/>
                <a:uFillTx/>
                <a:latin typeface="Metropolis" pitchFamily="2" charset="77"/>
              </a:rPr>
              <a:t>Any Cloud</a:t>
            </a:r>
          </a:p>
        </p:txBody>
      </p:sp>
      <p:sp>
        <p:nvSpPr>
          <p:cNvPr id="345" name="Rectangle: Rounded Corners 245">
            <a:extLst>
              <a:ext uri="{FF2B5EF4-FFF2-40B4-BE49-F238E27FC236}">
                <a16:creationId xmlns:a16="http://schemas.microsoft.com/office/drawing/2014/main" id="{5F3E6087-8D1E-1C4E-BA3B-FD1FDB825954}"/>
              </a:ext>
            </a:extLst>
          </p:cNvPr>
          <p:cNvSpPr/>
          <p:nvPr/>
        </p:nvSpPr>
        <p:spPr>
          <a:xfrm>
            <a:off x="3316948" y="4152749"/>
            <a:ext cx="6235197" cy="1761691"/>
          </a:xfrm>
          <a:prstGeom prst="roundRect">
            <a:avLst>
              <a:gd name="adj" fmla="val 50000"/>
            </a:avLst>
          </a:prstGeom>
          <a:noFill/>
          <a:ln w="19050">
            <a:solidFill>
              <a:schemeClr val="accent5"/>
            </a:solidFill>
          </a:ln>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074"/>
              </a:solidFill>
              <a:effectLst/>
              <a:uLnTx/>
              <a:uFillTx/>
              <a:latin typeface="Metropolis"/>
              <a:ea typeface="+mn-ea"/>
              <a:cs typeface="+mn-cs"/>
            </a:endParaRPr>
          </a:p>
        </p:txBody>
      </p:sp>
      <p:sp useBgFill="1">
        <p:nvSpPr>
          <p:cNvPr id="350" name="Freeform: Shape 248">
            <a:extLst>
              <a:ext uri="{FF2B5EF4-FFF2-40B4-BE49-F238E27FC236}">
                <a16:creationId xmlns:a16="http://schemas.microsoft.com/office/drawing/2014/main" id="{B3274BDD-5545-124D-9D2B-7B33E0521AFC}"/>
              </a:ext>
            </a:extLst>
          </p:cNvPr>
          <p:cNvSpPr/>
          <p:nvPr/>
        </p:nvSpPr>
        <p:spPr>
          <a:xfrm>
            <a:off x="8368427" y="4435423"/>
            <a:ext cx="2041319" cy="1221899"/>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ln w="19050">
            <a:solidFill>
              <a:srgbClr val="00B05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351" name="Group 350">
            <a:extLst>
              <a:ext uri="{FF2B5EF4-FFF2-40B4-BE49-F238E27FC236}">
                <a16:creationId xmlns:a16="http://schemas.microsoft.com/office/drawing/2014/main" id="{209B19D5-F443-A549-95E3-3AB6594471F6}"/>
              </a:ext>
            </a:extLst>
          </p:cNvPr>
          <p:cNvGrpSpPr/>
          <p:nvPr/>
        </p:nvGrpSpPr>
        <p:grpSpPr>
          <a:xfrm>
            <a:off x="8299995" y="4222167"/>
            <a:ext cx="2060352" cy="1132142"/>
            <a:chOff x="12316795" y="7042945"/>
            <a:chExt cx="1978303" cy="1338566"/>
          </a:xfrm>
        </p:grpSpPr>
        <p:sp useBgFill="1">
          <p:nvSpPr>
            <p:cNvPr id="352" name="Freeform: Shape 250">
              <a:extLst>
                <a:ext uri="{FF2B5EF4-FFF2-40B4-BE49-F238E27FC236}">
                  <a16:creationId xmlns:a16="http://schemas.microsoft.com/office/drawing/2014/main" id="{F8506DB8-D60A-E740-A32A-DED2B4F78B74}"/>
                </a:ext>
              </a:extLst>
            </p:cNvPr>
            <p:cNvSpPr/>
            <p:nvPr/>
          </p:nvSpPr>
          <p:spPr>
            <a:xfrm>
              <a:off x="12331188" y="7113823"/>
              <a:ext cx="1963910" cy="1267688"/>
            </a:xfrm>
            <a:custGeom>
              <a:avLst/>
              <a:gdLst>
                <a:gd name="connsiteX0" fmla="*/ 1320174 w 2127607"/>
                <a:gd name="connsiteY0" fmla="*/ 1373614 h 1373355"/>
                <a:gd name="connsiteX1" fmla="*/ 1074721 w 2127607"/>
                <a:gd name="connsiteY1" fmla="*/ 1282872 h 1373355"/>
                <a:gd name="connsiteX2" fmla="*/ 824505 w 2127607"/>
                <a:gd name="connsiteY2" fmla="*/ 1338090 h 1373355"/>
                <a:gd name="connsiteX3" fmla="*/ 811376 w 2127607"/>
                <a:gd name="connsiteY3" fmla="*/ 1337961 h 1373355"/>
                <a:gd name="connsiteX4" fmla="*/ 482903 w 2127607"/>
                <a:gd name="connsiteY4" fmla="*/ 1224823 h 1373355"/>
                <a:gd name="connsiteX5" fmla="*/ 365261 w 2127607"/>
                <a:gd name="connsiteY5" fmla="*/ 1243744 h 1373355"/>
                <a:gd name="connsiteX6" fmla="*/ 357023 w 2127607"/>
                <a:gd name="connsiteY6" fmla="*/ 1243615 h 1373355"/>
                <a:gd name="connsiteX7" fmla="*/ 234 w 2127607"/>
                <a:gd name="connsiteY7" fmla="*/ 874598 h 1373355"/>
                <a:gd name="connsiteX8" fmla="*/ 366033 w 2127607"/>
                <a:gd name="connsiteY8" fmla="*/ 522700 h 1373355"/>
                <a:gd name="connsiteX9" fmla="*/ 373884 w 2127607"/>
                <a:gd name="connsiteY9" fmla="*/ 522829 h 1373355"/>
                <a:gd name="connsiteX10" fmla="*/ 391132 w 2127607"/>
                <a:gd name="connsiteY10" fmla="*/ 523601 h 1373355"/>
                <a:gd name="connsiteX11" fmla="*/ 801465 w 2127607"/>
                <a:gd name="connsiteY11" fmla="*/ 248158 h 1373355"/>
                <a:gd name="connsiteX12" fmla="*/ 810346 w 2127607"/>
                <a:gd name="connsiteY12" fmla="*/ 248287 h 1373355"/>
                <a:gd name="connsiteX13" fmla="*/ 917821 w 2127607"/>
                <a:gd name="connsiteY13" fmla="*/ 263989 h 1373355"/>
                <a:gd name="connsiteX14" fmla="*/ 1351194 w 2127607"/>
                <a:gd name="connsiteY14" fmla="*/ 130 h 1373355"/>
                <a:gd name="connsiteX15" fmla="*/ 1364708 w 2127607"/>
                <a:gd name="connsiteY15" fmla="*/ 259 h 1373355"/>
                <a:gd name="connsiteX16" fmla="*/ 1845576 w 2127607"/>
                <a:gd name="connsiteY16" fmla="*/ 426424 h 1373355"/>
                <a:gd name="connsiteX17" fmla="*/ 2128098 w 2127607"/>
                <a:gd name="connsiteY17" fmla="*/ 843064 h 1373355"/>
                <a:gd name="connsiteX18" fmla="*/ 1995525 w 2127607"/>
                <a:gd name="connsiteY18" fmla="*/ 1152745 h 1373355"/>
                <a:gd name="connsiteX19" fmla="*/ 1750072 w 2127607"/>
                <a:gd name="connsiteY19" fmla="*/ 1253526 h 1373355"/>
                <a:gd name="connsiteX20" fmla="*/ 1742478 w 2127607"/>
                <a:gd name="connsiteY20" fmla="*/ 1253397 h 1373355"/>
                <a:gd name="connsiteX21" fmla="*/ 1636290 w 2127607"/>
                <a:gd name="connsiteY21" fmla="*/ 1233447 h 1373355"/>
                <a:gd name="connsiteX22" fmla="*/ 1329570 w 2127607"/>
                <a:gd name="connsiteY22" fmla="*/ 1373357 h 1373355"/>
                <a:gd name="connsiteX23" fmla="*/ 1320174 w 2127607"/>
                <a:gd name="connsiteY23" fmla="*/ 1373614 h 13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7607" h="1373355">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ln w="1285"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FFFFFF"/>
                </a:solidFill>
                <a:effectLst/>
                <a:uLnTx/>
                <a:uFillTx/>
                <a:latin typeface="Metropolis"/>
                <a:ea typeface="+mn-ea"/>
                <a:cs typeface="+mn-cs"/>
              </a:endParaRPr>
            </a:p>
          </p:txBody>
        </p:sp>
        <p:sp useBgFill="1">
          <p:nvSpPr>
            <p:cNvPr id="355" name="Freeform: Shape 251">
              <a:extLst>
                <a:ext uri="{FF2B5EF4-FFF2-40B4-BE49-F238E27FC236}">
                  <a16:creationId xmlns:a16="http://schemas.microsoft.com/office/drawing/2014/main" id="{9D6B0B77-0946-A24B-975F-F1DE6CAD8BB1}"/>
                </a:ext>
              </a:extLst>
            </p:cNvPr>
            <p:cNvSpPr/>
            <p:nvPr/>
          </p:nvSpPr>
          <p:spPr>
            <a:xfrm>
              <a:off x="12316795" y="7042945"/>
              <a:ext cx="1978301" cy="1222762"/>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ln w="19050">
              <a:solidFill>
                <a:srgbClr val="0070C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sp useBgFill="1">
        <p:nvSpPr>
          <p:cNvPr id="356" name="Freeform: Shape 252">
            <a:extLst>
              <a:ext uri="{FF2B5EF4-FFF2-40B4-BE49-F238E27FC236}">
                <a16:creationId xmlns:a16="http://schemas.microsoft.com/office/drawing/2014/main" id="{64D40FBD-C6AF-2648-8D9F-DECBA1A4C76D}"/>
              </a:ext>
            </a:extLst>
          </p:cNvPr>
          <p:cNvSpPr/>
          <p:nvPr/>
        </p:nvSpPr>
        <p:spPr>
          <a:xfrm>
            <a:off x="8388181" y="4321031"/>
            <a:ext cx="1973431" cy="1181261"/>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ln w="19050">
            <a:solidFill>
              <a:srgbClr val="FFC00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361" name="Group 360">
            <a:extLst>
              <a:ext uri="{FF2B5EF4-FFF2-40B4-BE49-F238E27FC236}">
                <a16:creationId xmlns:a16="http://schemas.microsoft.com/office/drawing/2014/main" id="{CC8C4161-F31C-F34E-94EC-4BE11E176BC9}"/>
              </a:ext>
            </a:extLst>
          </p:cNvPr>
          <p:cNvGrpSpPr/>
          <p:nvPr/>
        </p:nvGrpSpPr>
        <p:grpSpPr>
          <a:xfrm>
            <a:off x="2219836" y="4442779"/>
            <a:ext cx="2206071" cy="1327400"/>
            <a:chOff x="2855689" y="4470673"/>
            <a:chExt cx="1835492" cy="1113115"/>
          </a:xfrm>
        </p:grpSpPr>
        <p:grpSp>
          <p:nvGrpSpPr>
            <p:cNvPr id="362" name="Group 361">
              <a:extLst>
                <a:ext uri="{FF2B5EF4-FFF2-40B4-BE49-F238E27FC236}">
                  <a16:creationId xmlns:a16="http://schemas.microsoft.com/office/drawing/2014/main" id="{3A53EE8A-9410-DC4C-936B-45909E585B03}"/>
                </a:ext>
              </a:extLst>
            </p:cNvPr>
            <p:cNvGrpSpPr/>
            <p:nvPr/>
          </p:nvGrpSpPr>
          <p:grpSpPr>
            <a:xfrm>
              <a:off x="2855689" y="4470673"/>
              <a:ext cx="1835492" cy="1113115"/>
              <a:chOff x="3402316" y="4303097"/>
              <a:chExt cx="2197435" cy="1332610"/>
            </a:xfrm>
          </p:grpSpPr>
          <p:sp>
            <p:nvSpPr>
              <p:cNvPr id="392" name="TextBox 391">
                <a:extLst>
                  <a:ext uri="{FF2B5EF4-FFF2-40B4-BE49-F238E27FC236}">
                    <a16:creationId xmlns:a16="http://schemas.microsoft.com/office/drawing/2014/main" id="{A7B13009-5EE2-AB4A-80CB-464B87CDB6F3}"/>
                  </a:ext>
                </a:extLst>
              </p:cNvPr>
              <p:cNvSpPr txBox="1"/>
              <p:nvPr/>
            </p:nvSpPr>
            <p:spPr>
              <a:xfrm>
                <a:off x="3495611" y="4772836"/>
                <a:ext cx="2104140" cy="419318"/>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Metropolis Semi Bold" panose="00000700000000000000" pitchFamily="2" charset="0"/>
                    <a:ea typeface="+mn-ea"/>
                    <a:cs typeface="+mn-cs"/>
                  </a:rPr>
                  <a:t>Hybrid</a:t>
                </a:r>
              </a:p>
            </p:txBody>
          </p:sp>
          <p:grpSp>
            <p:nvGrpSpPr>
              <p:cNvPr id="393" name="Group 392">
                <a:extLst>
                  <a:ext uri="{FF2B5EF4-FFF2-40B4-BE49-F238E27FC236}">
                    <a16:creationId xmlns:a16="http://schemas.microsoft.com/office/drawing/2014/main" id="{0C6692B6-78AD-9642-998D-F33FCC168656}"/>
                  </a:ext>
                </a:extLst>
              </p:cNvPr>
              <p:cNvGrpSpPr/>
              <p:nvPr/>
            </p:nvGrpSpPr>
            <p:grpSpPr>
              <a:xfrm>
                <a:off x="3402316" y="4303097"/>
                <a:ext cx="2171394" cy="1332610"/>
                <a:chOff x="6115100" y="4505689"/>
                <a:chExt cx="1433054" cy="879482"/>
              </a:xfrm>
            </p:grpSpPr>
            <p:sp>
              <p:nvSpPr>
                <p:cNvPr id="394" name="Freeform: Shape 280">
                  <a:extLst>
                    <a:ext uri="{FF2B5EF4-FFF2-40B4-BE49-F238E27FC236}">
                      <a16:creationId xmlns:a16="http://schemas.microsoft.com/office/drawing/2014/main" id="{9092E6AB-8B62-9140-A62A-5D37DA7FBE58}"/>
                    </a:ext>
                  </a:extLst>
                </p:cNvPr>
                <p:cNvSpPr/>
                <p:nvPr/>
              </p:nvSpPr>
              <p:spPr>
                <a:xfrm>
                  <a:off x="6115100" y="4505689"/>
                  <a:ext cx="1422910" cy="879482"/>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solidFill>
                  <a:schemeClr val="accent5"/>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395" name="TextBox 394">
                  <a:extLst>
                    <a:ext uri="{FF2B5EF4-FFF2-40B4-BE49-F238E27FC236}">
                      <a16:creationId xmlns:a16="http://schemas.microsoft.com/office/drawing/2014/main" id="{A52D173D-EAA9-A74B-961C-4B11223A0FCE}"/>
                    </a:ext>
                  </a:extLst>
                </p:cNvPr>
                <p:cNvSpPr txBox="1"/>
                <p:nvPr/>
              </p:nvSpPr>
              <p:spPr>
                <a:xfrm>
                  <a:off x="6220937" y="4768909"/>
                  <a:ext cx="1327217" cy="211636"/>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etropolis Semi Bold" panose="00000700000000000000" pitchFamily="2" charset="0"/>
                      <a:ea typeface="+mn-ea"/>
                      <a:cs typeface="+mn-cs"/>
                    </a:rPr>
                    <a:t>Private</a:t>
                  </a:r>
                </a:p>
              </p:txBody>
            </p:sp>
          </p:grpSp>
        </p:grpSp>
        <p:grpSp>
          <p:nvGrpSpPr>
            <p:cNvPr id="363" name="Group 362">
              <a:extLst>
                <a:ext uri="{FF2B5EF4-FFF2-40B4-BE49-F238E27FC236}">
                  <a16:creationId xmlns:a16="http://schemas.microsoft.com/office/drawing/2014/main" id="{E8283F82-D8B6-9E4D-89BD-24E3F12AAC34}"/>
                </a:ext>
              </a:extLst>
            </p:cNvPr>
            <p:cNvGrpSpPr/>
            <p:nvPr/>
          </p:nvGrpSpPr>
          <p:grpSpPr>
            <a:xfrm>
              <a:off x="3293204" y="5078389"/>
              <a:ext cx="1041369" cy="248671"/>
              <a:chOff x="4119996" y="5498107"/>
              <a:chExt cx="1041369" cy="248671"/>
            </a:xfrm>
            <a:solidFill>
              <a:schemeClr val="bg1"/>
            </a:solidFill>
          </p:grpSpPr>
          <p:sp>
            <p:nvSpPr>
              <p:cNvPr id="370" name="Freeform 70">
                <a:extLst>
                  <a:ext uri="{FF2B5EF4-FFF2-40B4-BE49-F238E27FC236}">
                    <a16:creationId xmlns:a16="http://schemas.microsoft.com/office/drawing/2014/main" id="{27D6B8F4-901E-6D4E-84C1-CE2AA8344DA5}"/>
                  </a:ext>
                </a:extLst>
              </p:cNvPr>
              <p:cNvSpPr>
                <a:spLocks noEditPoints="1"/>
              </p:cNvSpPr>
              <p:nvPr/>
            </p:nvSpPr>
            <p:spPr bwMode="auto">
              <a:xfrm>
                <a:off x="4922202" y="5498107"/>
                <a:ext cx="239163" cy="234097"/>
              </a:xfrm>
              <a:custGeom>
                <a:avLst/>
                <a:gdLst>
                  <a:gd name="T0" fmla="*/ 176 w 382"/>
                  <a:gd name="T1" fmla="*/ 368 h 384"/>
                  <a:gd name="T2" fmla="*/ 146 w 382"/>
                  <a:gd name="T3" fmla="*/ 377 h 384"/>
                  <a:gd name="T4" fmla="*/ 90 w 382"/>
                  <a:gd name="T5" fmla="*/ 337 h 384"/>
                  <a:gd name="T6" fmla="*/ 50 w 382"/>
                  <a:gd name="T7" fmla="*/ 323 h 384"/>
                  <a:gd name="T8" fmla="*/ 33 w 382"/>
                  <a:gd name="T9" fmla="*/ 267 h 384"/>
                  <a:gd name="T10" fmla="*/ 20 w 382"/>
                  <a:gd name="T11" fmla="*/ 248 h 384"/>
                  <a:gd name="T12" fmla="*/ 0 w 382"/>
                  <a:gd name="T13" fmla="*/ 196 h 384"/>
                  <a:gd name="T14" fmla="*/ 33 w 382"/>
                  <a:gd name="T15" fmla="*/ 164 h 384"/>
                  <a:gd name="T16" fmla="*/ 35 w 382"/>
                  <a:gd name="T17" fmla="*/ 91 h 384"/>
                  <a:gd name="T18" fmla="*/ 59 w 382"/>
                  <a:gd name="T19" fmla="*/ 75 h 384"/>
                  <a:gd name="T20" fmla="*/ 106 w 382"/>
                  <a:gd name="T21" fmla="*/ 25 h 384"/>
                  <a:gd name="T22" fmla="*/ 135 w 382"/>
                  <a:gd name="T23" fmla="*/ 25 h 384"/>
                  <a:gd name="T24" fmla="*/ 206 w 382"/>
                  <a:gd name="T25" fmla="*/ 15 h 384"/>
                  <a:gd name="T26" fmla="*/ 235 w 382"/>
                  <a:gd name="T27" fmla="*/ 9 h 384"/>
                  <a:gd name="T28" fmla="*/ 292 w 382"/>
                  <a:gd name="T29" fmla="*/ 47 h 384"/>
                  <a:gd name="T30" fmla="*/ 295 w 382"/>
                  <a:gd name="T31" fmla="*/ 68 h 384"/>
                  <a:gd name="T32" fmla="*/ 350 w 382"/>
                  <a:gd name="T33" fmla="*/ 117 h 384"/>
                  <a:gd name="T34" fmla="*/ 377 w 382"/>
                  <a:gd name="T35" fmla="*/ 149 h 384"/>
                  <a:gd name="T36" fmla="*/ 351 w 382"/>
                  <a:gd name="T37" fmla="*/ 209 h 384"/>
                  <a:gd name="T38" fmla="*/ 373 w 382"/>
                  <a:gd name="T39" fmla="*/ 250 h 384"/>
                  <a:gd name="T40" fmla="*/ 321 w 382"/>
                  <a:gd name="T41" fmla="*/ 287 h 384"/>
                  <a:gd name="T42" fmla="*/ 320 w 382"/>
                  <a:gd name="T43" fmla="*/ 335 h 384"/>
                  <a:gd name="T44" fmla="*/ 246 w 382"/>
                  <a:gd name="T45" fmla="*/ 344 h 384"/>
                  <a:gd name="T46" fmla="*/ 193 w 382"/>
                  <a:gd name="T47" fmla="*/ 384 h 384"/>
                  <a:gd name="T48" fmla="*/ 232 w 382"/>
                  <a:gd name="T49" fmla="*/ 363 h 384"/>
                  <a:gd name="T50" fmla="*/ 261 w 382"/>
                  <a:gd name="T51" fmla="*/ 319 h 384"/>
                  <a:gd name="T52" fmla="*/ 312 w 382"/>
                  <a:gd name="T53" fmla="*/ 321 h 384"/>
                  <a:gd name="T54" fmla="*/ 298 w 382"/>
                  <a:gd name="T55" fmla="*/ 290 h 384"/>
                  <a:gd name="T56" fmla="*/ 341 w 382"/>
                  <a:gd name="T57" fmla="*/ 279 h 384"/>
                  <a:gd name="T58" fmla="*/ 358 w 382"/>
                  <a:gd name="T59" fmla="*/ 241 h 384"/>
                  <a:gd name="T60" fmla="*/ 332 w 382"/>
                  <a:gd name="T61" fmla="*/ 223 h 384"/>
                  <a:gd name="T62" fmla="*/ 366 w 382"/>
                  <a:gd name="T63" fmla="*/ 189 h 384"/>
                  <a:gd name="T64" fmla="*/ 329 w 382"/>
                  <a:gd name="T65" fmla="*/ 148 h 384"/>
                  <a:gd name="T66" fmla="*/ 341 w 382"/>
                  <a:gd name="T67" fmla="*/ 102 h 384"/>
                  <a:gd name="T68" fmla="*/ 290 w 382"/>
                  <a:gd name="T69" fmla="*/ 84 h 384"/>
                  <a:gd name="T70" fmla="*/ 278 w 382"/>
                  <a:gd name="T71" fmla="*/ 41 h 384"/>
                  <a:gd name="T72" fmla="*/ 242 w 382"/>
                  <a:gd name="T73" fmla="*/ 23 h 384"/>
                  <a:gd name="T74" fmla="*/ 229 w 382"/>
                  <a:gd name="T75" fmla="*/ 51 h 384"/>
                  <a:gd name="T76" fmla="*/ 190 w 382"/>
                  <a:gd name="T77" fmla="*/ 17 h 384"/>
                  <a:gd name="T78" fmla="*/ 154 w 382"/>
                  <a:gd name="T79" fmla="*/ 51 h 384"/>
                  <a:gd name="T80" fmla="*/ 103 w 382"/>
                  <a:gd name="T81" fmla="*/ 41 h 384"/>
                  <a:gd name="T82" fmla="*/ 72 w 382"/>
                  <a:gd name="T83" fmla="*/ 65 h 384"/>
                  <a:gd name="T84" fmla="*/ 73 w 382"/>
                  <a:gd name="T85" fmla="*/ 108 h 384"/>
                  <a:gd name="T86" fmla="*/ 25 w 382"/>
                  <a:gd name="T87" fmla="*/ 140 h 384"/>
                  <a:gd name="T88" fmla="*/ 47 w 382"/>
                  <a:gd name="T89" fmla="*/ 182 h 384"/>
                  <a:gd name="T90" fmla="*/ 16 w 382"/>
                  <a:gd name="T91" fmla="*/ 195 h 384"/>
                  <a:gd name="T92" fmla="*/ 22 w 382"/>
                  <a:gd name="T93" fmla="*/ 233 h 384"/>
                  <a:gd name="T94" fmla="*/ 65 w 382"/>
                  <a:gd name="T95" fmla="*/ 263 h 384"/>
                  <a:gd name="T96" fmla="*/ 41 w 382"/>
                  <a:gd name="T97" fmla="*/ 281 h 384"/>
                  <a:gd name="T98" fmla="*/ 89 w 382"/>
                  <a:gd name="T99" fmla="*/ 295 h 384"/>
                  <a:gd name="T100" fmla="*/ 105 w 382"/>
                  <a:gd name="T101" fmla="*/ 344 h 384"/>
                  <a:gd name="T102" fmla="*/ 140 w 382"/>
                  <a:gd name="T103" fmla="*/ 362 h 384"/>
                  <a:gd name="T104" fmla="*/ 181 w 382"/>
                  <a:gd name="T105" fmla="*/ 337 h 384"/>
                  <a:gd name="T106" fmla="*/ 192 w 382"/>
                  <a:gd name="T107" fmla="*/ 366 h 384"/>
                  <a:gd name="T108" fmla="*/ 359 w 382"/>
                  <a:gd name="T109" fmla="*/ 237 h 384"/>
                  <a:gd name="T110" fmla="*/ 90 w 382"/>
                  <a:gd name="T111" fmla="*/ 192 h 384"/>
                  <a:gd name="T112" fmla="*/ 191 w 382"/>
                  <a:gd name="T113" fmla="*/ 107 h 384"/>
                  <a:gd name="T114" fmla="*/ 191 w 382"/>
                  <a:gd name="T115" fmla="*/ 10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 h="384">
                    <a:moveTo>
                      <a:pt x="193" y="384"/>
                    </a:moveTo>
                    <a:cubicBezTo>
                      <a:pt x="187" y="384"/>
                      <a:pt x="180" y="380"/>
                      <a:pt x="177" y="374"/>
                    </a:cubicBezTo>
                    <a:cubicBezTo>
                      <a:pt x="177" y="373"/>
                      <a:pt x="177" y="373"/>
                      <a:pt x="177" y="373"/>
                    </a:cubicBezTo>
                    <a:cubicBezTo>
                      <a:pt x="176" y="371"/>
                      <a:pt x="176" y="369"/>
                      <a:pt x="176" y="368"/>
                    </a:cubicBezTo>
                    <a:cubicBezTo>
                      <a:pt x="174" y="353"/>
                      <a:pt x="174" y="353"/>
                      <a:pt x="174" y="353"/>
                    </a:cubicBezTo>
                    <a:cubicBezTo>
                      <a:pt x="171" y="352"/>
                      <a:pt x="167" y="352"/>
                      <a:pt x="163" y="351"/>
                    </a:cubicBezTo>
                    <a:cubicBezTo>
                      <a:pt x="156" y="367"/>
                      <a:pt x="156" y="367"/>
                      <a:pt x="156" y="367"/>
                    </a:cubicBezTo>
                    <a:cubicBezTo>
                      <a:pt x="154" y="372"/>
                      <a:pt x="150" y="375"/>
                      <a:pt x="146" y="377"/>
                    </a:cubicBezTo>
                    <a:cubicBezTo>
                      <a:pt x="141" y="378"/>
                      <a:pt x="136" y="378"/>
                      <a:pt x="132" y="376"/>
                    </a:cubicBezTo>
                    <a:cubicBezTo>
                      <a:pt x="99" y="361"/>
                      <a:pt x="99" y="361"/>
                      <a:pt x="99" y="361"/>
                    </a:cubicBezTo>
                    <a:cubicBezTo>
                      <a:pt x="95" y="359"/>
                      <a:pt x="91" y="355"/>
                      <a:pt x="90" y="351"/>
                    </a:cubicBezTo>
                    <a:cubicBezTo>
                      <a:pt x="88" y="346"/>
                      <a:pt x="88" y="341"/>
                      <a:pt x="90" y="337"/>
                    </a:cubicBezTo>
                    <a:cubicBezTo>
                      <a:pt x="96" y="323"/>
                      <a:pt x="96" y="323"/>
                      <a:pt x="96" y="323"/>
                    </a:cubicBezTo>
                    <a:cubicBezTo>
                      <a:pt x="93" y="321"/>
                      <a:pt x="90" y="319"/>
                      <a:pt x="88" y="316"/>
                    </a:cubicBezTo>
                    <a:cubicBezTo>
                      <a:pt x="75" y="326"/>
                      <a:pt x="75" y="326"/>
                      <a:pt x="75" y="326"/>
                    </a:cubicBezTo>
                    <a:cubicBezTo>
                      <a:pt x="67" y="332"/>
                      <a:pt x="56" y="331"/>
                      <a:pt x="50" y="323"/>
                    </a:cubicBezTo>
                    <a:cubicBezTo>
                      <a:pt x="28" y="294"/>
                      <a:pt x="28" y="294"/>
                      <a:pt x="28" y="294"/>
                    </a:cubicBezTo>
                    <a:cubicBezTo>
                      <a:pt x="22" y="286"/>
                      <a:pt x="23" y="275"/>
                      <a:pt x="31" y="269"/>
                    </a:cubicBezTo>
                    <a:cubicBezTo>
                      <a:pt x="32" y="268"/>
                      <a:pt x="32" y="268"/>
                      <a:pt x="32" y="268"/>
                    </a:cubicBezTo>
                    <a:cubicBezTo>
                      <a:pt x="32" y="267"/>
                      <a:pt x="33" y="267"/>
                      <a:pt x="33" y="267"/>
                    </a:cubicBezTo>
                    <a:cubicBezTo>
                      <a:pt x="45" y="258"/>
                      <a:pt x="45" y="258"/>
                      <a:pt x="45" y="258"/>
                    </a:cubicBezTo>
                    <a:cubicBezTo>
                      <a:pt x="43" y="254"/>
                      <a:pt x="42" y="250"/>
                      <a:pt x="40" y="247"/>
                    </a:cubicBezTo>
                    <a:cubicBezTo>
                      <a:pt x="24" y="248"/>
                      <a:pt x="24" y="248"/>
                      <a:pt x="24" y="248"/>
                    </a:cubicBezTo>
                    <a:cubicBezTo>
                      <a:pt x="23" y="249"/>
                      <a:pt x="22" y="249"/>
                      <a:pt x="20" y="248"/>
                    </a:cubicBezTo>
                    <a:cubicBezTo>
                      <a:pt x="20" y="248"/>
                      <a:pt x="20" y="248"/>
                      <a:pt x="20" y="248"/>
                    </a:cubicBezTo>
                    <a:cubicBezTo>
                      <a:pt x="20" y="248"/>
                      <a:pt x="19" y="248"/>
                      <a:pt x="18" y="248"/>
                    </a:cubicBezTo>
                    <a:cubicBezTo>
                      <a:pt x="10" y="246"/>
                      <a:pt x="5" y="240"/>
                      <a:pt x="4" y="233"/>
                    </a:cubicBezTo>
                    <a:cubicBezTo>
                      <a:pt x="0" y="196"/>
                      <a:pt x="0" y="196"/>
                      <a:pt x="0" y="196"/>
                    </a:cubicBezTo>
                    <a:cubicBezTo>
                      <a:pt x="0" y="192"/>
                      <a:pt x="1" y="187"/>
                      <a:pt x="4" y="183"/>
                    </a:cubicBezTo>
                    <a:cubicBezTo>
                      <a:pt x="7" y="179"/>
                      <a:pt x="11" y="177"/>
                      <a:pt x="16" y="176"/>
                    </a:cubicBezTo>
                    <a:cubicBezTo>
                      <a:pt x="32" y="175"/>
                      <a:pt x="32" y="175"/>
                      <a:pt x="32" y="175"/>
                    </a:cubicBezTo>
                    <a:cubicBezTo>
                      <a:pt x="32" y="171"/>
                      <a:pt x="33" y="167"/>
                      <a:pt x="33" y="164"/>
                    </a:cubicBezTo>
                    <a:cubicBezTo>
                      <a:pt x="18" y="157"/>
                      <a:pt x="18" y="157"/>
                      <a:pt x="18" y="157"/>
                    </a:cubicBezTo>
                    <a:cubicBezTo>
                      <a:pt x="10" y="153"/>
                      <a:pt x="6" y="143"/>
                      <a:pt x="10" y="133"/>
                    </a:cubicBezTo>
                    <a:cubicBezTo>
                      <a:pt x="26" y="100"/>
                      <a:pt x="26" y="100"/>
                      <a:pt x="26" y="100"/>
                    </a:cubicBezTo>
                    <a:cubicBezTo>
                      <a:pt x="27" y="96"/>
                      <a:pt x="31" y="92"/>
                      <a:pt x="35" y="91"/>
                    </a:cubicBezTo>
                    <a:cubicBezTo>
                      <a:pt x="39" y="89"/>
                      <a:pt x="44" y="89"/>
                      <a:pt x="49" y="91"/>
                    </a:cubicBezTo>
                    <a:cubicBezTo>
                      <a:pt x="61" y="97"/>
                      <a:pt x="61" y="97"/>
                      <a:pt x="61" y="97"/>
                    </a:cubicBezTo>
                    <a:cubicBezTo>
                      <a:pt x="64" y="94"/>
                      <a:pt x="66" y="91"/>
                      <a:pt x="69" y="88"/>
                    </a:cubicBezTo>
                    <a:cubicBezTo>
                      <a:pt x="59" y="75"/>
                      <a:pt x="59" y="75"/>
                      <a:pt x="59" y="75"/>
                    </a:cubicBezTo>
                    <a:cubicBezTo>
                      <a:pt x="56" y="71"/>
                      <a:pt x="55" y="66"/>
                      <a:pt x="56" y="62"/>
                    </a:cubicBezTo>
                    <a:cubicBezTo>
                      <a:pt x="56" y="57"/>
                      <a:pt x="59" y="53"/>
                      <a:pt x="63" y="50"/>
                    </a:cubicBezTo>
                    <a:cubicBezTo>
                      <a:pt x="93" y="29"/>
                      <a:pt x="93" y="29"/>
                      <a:pt x="93" y="29"/>
                    </a:cubicBezTo>
                    <a:cubicBezTo>
                      <a:pt x="97" y="26"/>
                      <a:pt x="102" y="25"/>
                      <a:pt x="106" y="25"/>
                    </a:cubicBezTo>
                    <a:cubicBezTo>
                      <a:pt x="111" y="26"/>
                      <a:pt x="114" y="29"/>
                      <a:pt x="117" y="32"/>
                    </a:cubicBezTo>
                    <a:cubicBezTo>
                      <a:pt x="126" y="44"/>
                      <a:pt x="126" y="44"/>
                      <a:pt x="126" y="44"/>
                    </a:cubicBezTo>
                    <a:cubicBezTo>
                      <a:pt x="130" y="43"/>
                      <a:pt x="133" y="41"/>
                      <a:pt x="137" y="40"/>
                    </a:cubicBezTo>
                    <a:cubicBezTo>
                      <a:pt x="135" y="25"/>
                      <a:pt x="135" y="25"/>
                      <a:pt x="135" y="25"/>
                    </a:cubicBezTo>
                    <a:cubicBezTo>
                      <a:pt x="134" y="14"/>
                      <a:pt x="140" y="6"/>
                      <a:pt x="150" y="4"/>
                    </a:cubicBezTo>
                    <a:cubicBezTo>
                      <a:pt x="150" y="4"/>
                      <a:pt x="150" y="4"/>
                      <a:pt x="150" y="4"/>
                    </a:cubicBezTo>
                    <a:cubicBezTo>
                      <a:pt x="188" y="0"/>
                      <a:pt x="188" y="0"/>
                      <a:pt x="188" y="0"/>
                    </a:cubicBezTo>
                    <a:cubicBezTo>
                      <a:pt x="197" y="0"/>
                      <a:pt x="205" y="6"/>
                      <a:pt x="206" y="15"/>
                    </a:cubicBezTo>
                    <a:cubicBezTo>
                      <a:pt x="208" y="31"/>
                      <a:pt x="208" y="31"/>
                      <a:pt x="208" y="31"/>
                    </a:cubicBezTo>
                    <a:cubicBezTo>
                      <a:pt x="212" y="32"/>
                      <a:pt x="216" y="32"/>
                      <a:pt x="220" y="33"/>
                    </a:cubicBezTo>
                    <a:cubicBezTo>
                      <a:pt x="226" y="18"/>
                      <a:pt x="226" y="18"/>
                      <a:pt x="226" y="18"/>
                    </a:cubicBezTo>
                    <a:cubicBezTo>
                      <a:pt x="227" y="14"/>
                      <a:pt x="231" y="10"/>
                      <a:pt x="235" y="9"/>
                    </a:cubicBezTo>
                    <a:cubicBezTo>
                      <a:pt x="240" y="7"/>
                      <a:pt x="245" y="7"/>
                      <a:pt x="249" y="9"/>
                    </a:cubicBezTo>
                    <a:cubicBezTo>
                      <a:pt x="282" y="24"/>
                      <a:pt x="282" y="24"/>
                      <a:pt x="282" y="24"/>
                    </a:cubicBezTo>
                    <a:cubicBezTo>
                      <a:pt x="286" y="26"/>
                      <a:pt x="290" y="29"/>
                      <a:pt x="292" y="33"/>
                    </a:cubicBezTo>
                    <a:cubicBezTo>
                      <a:pt x="294" y="37"/>
                      <a:pt x="294" y="42"/>
                      <a:pt x="292" y="47"/>
                    </a:cubicBezTo>
                    <a:cubicBezTo>
                      <a:pt x="292" y="48"/>
                      <a:pt x="292" y="48"/>
                      <a:pt x="292" y="48"/>
                    </a:cubicBezTo>
                    <a:cubicBezTo>
                      <a:pt x="285" y="61"/>
                      <a:pt x="285" y="61"/>
                      <a:pt x="285" y="61"/>
                    </a:cubicBezTo>
                    <a:cubicBezTo>
                      <a:pt x="286" y="61"/>
                      <a:pt x="286" y="61"/>
                      <a:pt x="286" y="62"/>
                    </a:cubicBezTo>
                    <a:cubicBezTo>
                      <a:pt x="289" y="64"/>
                      <a:pt x="292" y="66"/>
                      <a:pt x="295" y="68"/>
                    </a:cubicBezTo>
                    <a:cubicBezTo>
                      <a:pt x="307" y="59"/>
                      <a:pt x="307" y="59"/>
                      <a:pt x="307" y="59"/>
                    </a:cubicBezTo>
                    <a:cubicBezTo>
                      <a:pt x="315" y="53"/>
                      <a:pt x="325" y="54"/>
                      <a:pt x="332" y="62"/>
                    </a:cubicBezTo>
                    <a:cubicBezTo>
                      <a:pt x="354" y="94"/>
                      <a:pt x="354" y="94"/>
                      <a:pt x="354" y="94"/>
                    </a:cubicBezTo>
                    <a:cubicBezTo>
                      <a:pt x="359" y="101"/>
                      <a:pt x="357" y="112"/>
                      <a:pt x="350" y="117"/>
                    </a:cubicBezTo>
                    <a:cubicBezTo>
                      <a:pt x="338" y="126"/>
                      <a:pt x="338" y="126"/>
                      <a:pt x="338" y="126"/>
                    </a:cubicBezTo>
                    <a:cubicBezTo>
                      <a:pt x="339" y="130"/>
                      <a:pt x="341" y="133"/>
                      <a:pt x="342" y="137"/>
                    </a:cubicBezTo>
                    <a:cubicBezTo>
                      <a:pt x="359" y="135"/>
                      <a:pt x="359" y="135"/>
                      <a:pt x="359" y="135"/>
                    </a:cubicBezTo>
                    <a:cubicBezTo>
                      <a:pt x="367" y="135"/>
                      <a:pt x="375" y="141"/>
                      <a:pt x="377" y="149"/>
                    </a:cubicBezTo>
                    <a:cubicBezTo>
                      <a:pt x="378" y="151"/>
                      <a:pt x="378" y="151"/>
                      <a:pt x="378" y="151"/>
                    </a:cubicBezTo>
                    <a:cubicBezTo>
                      <a:pt x="382" y="189"/>
                      <a:pt x="382" y="189"/>
                      <a:pt x="382" y="189"/>
                    </a:cubicBezTo>
                    <a:cubicBezTo>
                      <a:pt x="382" y="197"/>
                      <a:pt x="376" y="207"/>
                      <a:pt x="365" y="207"/>
                    </a:cubicBezTo>
                    <a:cubicBezTo>
                      <a:pt x="351" y="209"/>
                      <a:pt x="351" y="209"/>
                      <a:pt x="351" y="209"/>
                    </a:cubicBezTo>
                    <a:cubicBezTo>
                      <a:pt x="351" y="213"/>
                      <a:pt x="350" y="216"/>
                      <a:pt x="349" y="220"/>
                    </a:cubicBezTo>
                    <a:cubicBezTo>
                      <a:pt x="365" y="227"/>
                      <a:pt x="365" y="227"/>
                      <a:pt x="365" y="227"/>
                    </a:cubicBezTo>
                    <a:cubicBezTo>
                      <a:pt x="365" y="227"/>
                      <a:pt x="366" y="227"/>
                      <a:pt x="366" y="228"/>
                    </a:cubicBezTo>
                    <a:cubicBezTo>
                      <a:pt x="374" y="233"/>
                      <a:pt x="377" y="242"/>
                      <a:pt x="373" y="250"/>
                    </a:cubicBezTo>
                    <a:cubicBezTo>
                      <a:pt x="358" y="284"/>
                      <a:pt x="358" y="284"/>
                      <a:pt x="358" y="284"/>
                    </a:cubicBezTo>
                    <a:cubicBezTo>
                      <a:pt x="356" y="288"/>
                      <a:pt x="353" y="292"/>
                      <a:pt x="348" y="294"/>
                    </a:cubicBezTo>
                    <a:cubicBezTo>
                      <a:pt x="344" y="295"/>
                      <a:pt x="339" y="295"/>
                      <a:pt x="335" y="293"/>
                    </a:cubicBezTo>
                    <a:cubicBezTo>
                      <a:pt x="321" y="287"/>
                      <a:pt x="321" y="287"/>
                      <a:pt x="321" y="287"/>
                    </a:cubicBezTo>
                    <a:cubicBezTo>
                      <a:pt x="319" y="290"/>
                      <a:pt x="317" y="293"/>
                      <a:pt x="314" y="296"/>
                    </a:cubicBezTo>
                    <a:cubicBezTo>
                      <a:pt x="324" y="310"/>
                      <a:pt x="324" y="310"/>
                      <a:pt x="324" y="310"/>
                    </a:cubicBezTo>
                    <a:cubicBezTo>
                      <a:pt x="327" y="314"/>
                      <a:pt x="328" y="319"/>
                      <a:pt x="327" y="323"/>
                    </a:cubicBezTo>
                    <a:cubicBezTo>
                      <a:pt x="327" y="328"/>
                      <a:pt x="324" y="332"/>
                      <a:pt x="320" y="335"/>
                    </a:cubicBezTo>
                    <a:cubicBezTo>
                      <a:pt x="290" y="357"/>
                      <a:pt x="290" y="357"/>
                      <a:pt x="290" y="357"/>
                    </a:cubicBezTo>
                    <a:cubicBezTo>
                      <a:pt x="282" y="362"/>
                      <a:pt x="271" y="360"/>
                      <a:pt x="265" y="352"/>
                    </a:cubicBezTo>
                    <a:cubicBezTo>
                      <a:pt x="256" y="340"/>
                      <a:pt x="256" y="340"/>
                      <a:pt x="256" y="340"/>
                    </a:cubicBezTo>
                    <a:cubicBezTo>
                      <a:pt x="253" y="341"/>
                      <a:pt x="250" y="343"/>
                      <a:pt x="246" y="344"/>
                    </a:cubicBezTo>
                    <a:cubicBezTo>
                      <a:pt x="248" y="361"/>
                      <a:pt x="248" y="361"/>
                      <a:pt x="248" y="361"/>
                    </a:cubicBezTo>
                    <a:cubicBezTo>
                      <a:pt x="249" y="371"/>
                      <a:pt x="242" y="380"/>
                      <a:pt x="232" y="381"/>
                    </a:cubicBezTo>
                    <a:cubicBezTo>
                      <a:pt x="195" y="384"/>
                      <a:pt x="195" y="384"/>
                      <a:pt x="195" y="384"/>
                    </a:cubicBezTo>
                    <a:cubicBezTo>
                      <a:pt x="195" y="384"/>
                      <a:pt x="194" y="384"/>
                      <a:pt x="193" y="384"/>
                    </a:cubicBezTo>
                    <a:close/>
                    <a:moveTo>
                      <a:pt x="192" y="367"/>
                    </a:moveTo>
                    <a:cubicBezTo>
                      <a:pt x="192" y="368"/>
                      <a:pt x="193" y="368"/>
                      <a:pt x="194" y="368"/>
                    </a:cubicBezTo>
                    <a:cubicBezTo>
                      <a:pt x="230" y="365"/>
                      <a:pt x="230" y="365"/>
                      <a:pt x="230" y="365"/>
                    </a:cubicBezTo>
                    <a:cubicBezTo>
                      <a:pt x="231" y="365"/>
                      <a:pt x="232" y="364"/>
                      <a:pt x="232" y="363"/>
                    </a:cubicBezTo>
                    <a:cubicBezTo>
                      <a:pt x="229" y="333"/>
                      <a:pt x="229" y="333"/>
                      <a:pt x="229" y="333"/>
                    </a:cubicBezTo>
                    <a:cubicBezTo>
                      <a:pt x="236" y="330"/>
                      <a:pt x="236" y="330"/>
                      <a:pt x="236" y="330"/>
                    </a:cubicBezTo>
                    <a:cubicBezTo>
                      <a:pt x="243" y="328"/>
                      <a:pt x="249" y="326"/>
                      <a:pt x="254" y="323"/>
                    </a:cubicBezTo>
                    <a:cubicBezTo>
                      <a:pt x="261" y="319"/>
                      <a:pt x="261" y="319"/>
                      <a:pt x="261" y="319"/>
                    </a:cubicBezTo>
                    <a:cubicBezTo>
                      <a:pt x="278" y="343"/>
                      <a:pt x="278" y="343"/>
                      <a:pt x="278" y="343"/>
                    </a:cubicBezTo>
                    <a:cubicBezTo>
                      <a:pt x="279" y="344"/>
                      <a:pt x="280" y="344"/>
                      <a:pt x="281" y="344"/>
                    </a:cubicBezTo>
                    <a:cubicBezTo>
                      <a:pt x="311" y="322"/>
                      <a:pt x="311" y="322"/>
                      <a:pt x="311" y="322"/>
                    </a:cubicBezTo>
                    <a:cubicBezTo>
                      <a:pt x="311" y="322"/>
                      <a:pt x="311" y="321"/>
                      <a:pt x="312" y="321"/>
                    </a:cubicBezTo>
                    <a:cubicBezTo>
                      <a:pt x="312" y="321"/>
                      <a:pt x="312" y="320"/>
                      <a:pt x="311" y="319"/>
                    </a:cubicBezTo>
                    <a:cubicBezTo>
                      <a:pt x="297" y="300"/>
                      <a:pt x="297" y="300"/>
                      <a:pt x="297" y="300"/>
                    </a:cubicBezTo>
                    <a:cubicBezTo>
                      <a:pt x="294" y="295"/>
                      <a:pt x="294" y="295"/>
                      <a:pt x="294" y="295"/>
                    </a:cubicBezTo>
                    <a:cubicBezTo>
                      <a:pt x="298" y="290"/>
                      <a:pt x="298" y="290"/>
                      <a:pt x="298" y="290"/>
                    </a:cubicBezTo>
                    <a:cubicBezTo>
                      <a:pt x="302" y="286"/>
                      <a:pt x="305" y="282"/>
                      <a:pt x="308" y="278"/>
                    </a:cubicBezTo>
                    <a:cubicBezTo>
                      <a:pt x="309" y="276"/>
                      <a:pt x="311" y="274"/>
                      <a:pt x="312" y="273"/>
                    </a:cubicBezTo>
                    <a:cubicBezTo>
                      <a:pt x="316" y="268"/>
                      <a:pt x="316" y="268"/>
                      <a:pt x="316" y="268"/>
                    </a:cubicBezTo>
                    <a:cubicBezTo>
                      <a:pt x="341" y="279"/>
                      <a:pt x="341" y="279"/>
                      <a:pt x="341" y="279"/>
                    </a:cubicBezTo>
                    <a:cubicBezTo>
                      <a:pt x="342" y="279"/>
                      <a:pt x="342" y="279"/>
                      <a:pt x="342" y="279"/>
                    </a:cubicBezTo>
                    <a:cubicBezTo>
                      <a:pt x="343" y="279"/>
                      <a:pt x="343" y="278"/>
                      <a:pt x="344" y="278"/>
                    </a:cubicBezTo>
                    <a:cubicBezTo>
                      <a:pt x="358" y="244"/>
                      <a:pt x="358" y="244"/>
                      <a:pt x="358" y="244"/>
                    </a:cubicBezTo>
                    <a:cubicBezTo>
                      <a:pt x="359" y="243"/>
                      <a:pt x="358" y="242"/>
                      <a:pt x="358" y="241"/>
                    </a:cubicBezTo>
                    <a:cubicBezTo>
                      <a:pt x="357" y="241"/>
                      <a:pt x="357" y="241"/>
                      <a:pt x="357" y="241"/>
                    </a:cubicBezTo>
                    <a:cubicBezTo>
                      <a:pt x="357" y="241"/>
                      <a:pt x="357" y="241"/>
                      <a:pt x="357" y="241"/>
                    </a:cubicBezTo>
                    <a:cubicBezTo>
                      <a:pt x="331" y="229"/>
                      <a:pt x="331" y="229"/>
                      <a:pt x="331" y="229"/>
                    </a:cubicBezTo>
                    <a:cubicBezTo>
                      <a:pt x="332" y="223"/>
                      <a:pt x="332" y="223"/>
                      <a:pt x="332" y="223"/>
                    </a:cubicBezTo>
                    <a:cubicBezTo>
                      <a:pt x="334" y="216"/>
                      <a:pt x="335" y="209"/>
                      <a:pt x="335" y="202"/>
                    </a:cubicBezTo>
                    <a:cubicBezTo>
                      <a:pt x="335" y="195"/>
                      <a:pt x="335" y="195"/>
                      <a:pt x="335" y="195"/>
                    </a:cubicBezTo>
                    <a:cubicBezTo>
                      <a:pt x="365" y="191"/>
                      <a:pt x="365" y="191"/>
                      <a:pt x="365" y="191"/>
                    </a:cubicBezTo>
                    <a:cubicBezTo>
                      <a:pt x="365" y="191"/>
                      <a:pt x="366" y="190"/>
                      <a:pt x="366" y="189"/>
                    </a:cubicBezTo>
                    <a:cubicBezTo>
                      <a:pt x="362" y="153"/>
                      <a:pt x="362" y="153"/>
                      <a:pt x="362" y="153"/>
                    </a:cubicBezTo>
                    <a:cubicBezTo>
                      <a:pt x="361" y="153"/>
                      <a:pt x="361" y="151"/>
                      <a:pt x="359" y="151"/>
                    </a:cubicBezTo>
                    <a:cubicBezTo>
                      <a:pt x="331" y="154"/>
                      <a:pt x="331" y="154"/>
                      <a:pt x="331" y="154"/>
                    </a:cubicBezTo>
                    <a:cubicBezTo>
                      <a:pt x="329" y="148"/>
                      <a:pt x="329" y="148"/>
                      <a:pt x="329" y="148"/>
                    </a:cubicBezTo>
                    <a:cubicBezTo>
                      <a:pt x="327" y="141"/>
                      <a:pt x="324" y="133"/>
                      <a:pt x="321" y="127"/>
                    </a:cubicBezTo>
                    <a:cubicBezTo>
                      <a:pt x="318" y="121"/>
                      <a:pt x="318" y="121"/>
                      <a:pt x="318" y="121"/>
                    </a:cubicBezTo>
                    <a:cubicBezTo>
                      <a:pt x="340" y="105"/>
                      <a:pt x="340" y="105"/>
                      <a:pt x="340" y="105"/>
                    </a:cubicBezTo>
                    <a:cubicBezTo>
                      <a:pt x="341" y="104"/>
                      <a:pt x="341" y="103"/>
                      <a:pt x="341" y="102"/>
                    </a:cubicBezTo>
                    <a:cubicBezTo>
                      <a:pt x="319" y="72"/>
                      <a:pt x="319" y="72"/>
                      <a:pt x="319" y="72"/>
                    </a:cubicBezTo>
                    <a:cubicBezTo>
                      <a:pt x="318" y="71"/>
                      <a:pt x="317" y="71"/>
                      <a:pt x="317" y="71"/>
                    </a:cubicBezTo>
                    <a:cubicBezTo>
                      <a:pt x="295" y="88"/>
                      <a:pt x="295" y="88"/>
                      <a:pt x="295" y="88"/>
                    </a:cubicBezTo>
                    <a:cubicBezTo>
                      <a:pt x="290" y="84"/>
                      <a:pt x="290" y="84"/>
                      <a:pt x="290" y="84"/>
                    </a:cubicBezTo>
                    <a:cubicBezTo>
                      <a:pt x="286" y="81"/>
                      <a:pt x="281" y="78"/>
                      <a:pt x="277" y="74"/>
                    </a:cubicBezTo>
                    <a:cubicBezTo>
                      <a:pt x="275" y="73"/>
                      <a:pt x="273" y="71"/>
                      <a:pt x="270" y="70"/>
                    </a:cubicBezTo>
                    <a:cubicBezTo>
                      <a:pt x="265" y="66"/>
                      <a:pt x="265" y="66"/>
                      <a:pt x="265" y="66"/>
                    </a:cubicBezTo>
                    <a:cubicBezTo>
                      <a:pt x="278" y="41"/>
                      <a:pt x="278" y="41"/>
                      <a:pt x="278" y="41"/>
                    </a:cubicBezTo>
                    <a:cubicBezTo>
                      <a:pt x="278" y="41"/>
                      <a:pt x="278" y="40"/>
                      <a:pt x="278" y="40"/>
                    </a:cubicBezTo>
                    <a:cubicBezTo>
                      <a:pt x="278" y="40"/>
                      <a:pt x="277" y="40"/>
                      <a:pt x="277" y="40"/>
                    </a:cubicBezTo>
                    <a:cubicBezTo>
                      <a:pt x="276" y="39"/>
                      <a:pt x="276" y="39"/>
                      <a:pt x="276" y="39"/>
                    </a:cubicBezTo>
                    <a:cubicBezTo>
                      <a:pt x="242" y="23"/>
                      <a:pt x="242" y="23"/>
                      <a:pt x="242" y="23"/>
                    </a:cubicBezTo>
                    <a:cubicBezTo>
                      <a:pt x="242" y="23"/>
                      <a:pt x="242" y="23"/>
                      <a:pt x="241" y="23"/>
                    </a:cubicBezTo>
                    <a:cubicBezTo>
                      <a:pt x="241" y="23"/>
                      <a:pt x="241" y="24"/>
                      <a:pt x="241" y="24"/>
                    </a:cubicBezTo>
                    <a:cubicBezTo>
                      <a:pt x="241" y="24"/>
                      <a:pt x="241" y="24"/>
                      <a:pt x="241" y="24"/>
                    </a:cubicBezTo>
                    <a:cubicBezTo>
                      <a:pt x="229" y="51"/>
                      <a:pt x="229" y="51"/>
                      <a:pt x="229" y="51"/>
                    </a:cubicBezTo>
                    <a:cubicBezTo>
                      <a:pt x="222" y="50"/>
                      <a:pt x="222" y="50"/>
                      <a:pt x="222" y="50"/>
                    </a:cubicBezTo>
                    <a:cubicBezTo>
                      <a:pt x="217" y="48"/>
                      <a:pt x="211" y="48"/>
                      <a:pt x="205" y="47"/>
                    </a:cubicBezTo>
                    <a:cubicBezTo>
                      <a:pt x="194" y="46"/>
                      <a:pt x="194" y="46"/>
                      <a:pt x="194" y="46"/>
                    </a:cubicBezTo>
                    <a:cubicBezTo>
                      <a:pt x="190" y="17"/>
                      <a:pt x="190" y="17"/>
                      <a:pt x="190" y="17"/>
                    </a:cubicBezTo>
                    <a:cubicBezTo>
                      <a:pt x="190" y="16"/>
                      <a:pt x="189" y="16"/>
                      <a:pt x="188" y="16"/>
                    </a:cubicBezTo>
                    <a:cubicBezTo>
                      <a:pt x="152" y="20"/>
                      <a:pt x="152" y="20"/>
                      <a:pt x="152" y="20"/>
                    </a:cubicBezTo>
                    <a:cubicBezTo>
                      <a:pt x="151" y="20"/>
                      <a:pt x="151" y="21"/>
                      <a:pt x="151" y="23"/>
                    </a:cubicBezTo>
                    <a:cubicBezTo>
                      <a:pt x="154" y="51"/>
                      <a:pt x="154" y="51"/>
                      <a:pt x="154" y="51"/>
                    </a:cubicBezTo>
                    <a:cubicBezTo>
                      <a:pt x="148" y="53"/>
                      <a:pt x="148" y="53"/>
                      <a:pt x="148" y="53"/>
                    </a:cubicBezTo>
                    <a:cubicBezTo>
                      <a:pt x="141" y="55"/>
                      <a:pt x="133" y="59"/>
                      <a:pt x="128" y="61"/>
                    </a:cubicBezTo>
                    <a:cubicBezTo>
                      <a:pt x="122" y="64"/>
                      <a:pt x="122" y="64"/>
                      <a:pt x="122" y="64"/>
                    </a:cubicBezTo>
                    <a:cubicBezTo>
                      <a:pt x="103" y="41"/>
                      <a:pt x="103" y="41"/>
                      <a:pt x="103" y="41"/>
                    </a:cubicBezTo>
                    <a:cubicBezTo>
                      <a:pt x="103" y="41"/>
                      <a:pt x="103" y="41"/>
                      <a:pt x="103" y="42"/>
                    </a:cubicBezTo>
                    <a:cubicBezTo>
                      <a:pt x="72" y="63"/>
                      <a:pt x="72" y="63"/>
                      <a:pt x="72" y="63"/>
                    </a:cubicBezTo>
                    <a:cubicBezTo>
                      <a:pt x="72" y="63"/>
                      <a:pt x="72" y="64"/>
                      <a:pt x="72" y="64"/>
                    </a:cubicBezTo>
                    <a:cubicBezTo>
                      <a:pt x="72" y="64"/>
                      <a:pt x="72" y="65"/>
                      <a:pt x="72" y="65"/>
                    </a:cubicBezTo>
                    <a:cubicBezTo>
                      <a:pt x="72" y="65"/>
                      <a:pt x="72" y="65"/>
                      <a:pt x="72" y="65"/>
                    </a:cubicBezTo>
                    <a:cubicBezTo>
                      <a:pt x="89" y="90"/>
                      <a:pt x="89" y="90"/>
                      <a:pt x="89" y="90"/>
                    </a:cubicBezTo>
                    <a:cubicBezTo>
                      <a:pt x="84" y="94"/>
                      <a:pt x="84" y="94"/>
                      <a:pt x="84" y="94"/>
                    </a:cubicBezTo>
                    <a:cubicBezTo>
                      <a:pt x="80" y="99"/>
                      <a:pt x="77" y="103"/>
                      <a:pt x="73" y="108"/>
                    </a:cubicBezTo>
                    <a:cubicBezTo>
                      <a:pt x="67" y="117"/>
                      <a:pt x="67" y="117"/>
                      <a:pt x="67" y="117"/>
                    </a:cubicBezTo>
                    <a:cubicBezTo>
                      <a:pt x="41" y="106"/>
                      <a:pt x="41" y="106"/>
                      <a:pt x="41" y="106"/>
                    </a:cubicBezTo>
                    <a:cubicBezTo>
                      <a:pt x="41" y="106"/>
                      <a:pt x="40" y="106"/>
                      <a:pt x="40" y="106"/>
                    </a:cubicBezTo>
                    <a:cubicBezTo>
                      <a:pt x="25" y="140"/>
                      <a:pt x="25" y="140"/>
                      <a:pt x="25" y="140"/>
                    </a:cubicBezTo>
                    <a:cubicBezTo>
                      <a:pt x="24" y="142"/>
                      <a:pt x="25" y="142"/>
                      <a:pt x="25" y="143"/>
                    </a:cubicBezTo>
                    <a:cubicBezTo>
                      <a:pt x="52" y="154"/>
                      <a:pt x="52" y="154"/>
                      <a:pt x="52" y="154"/>
                    </a:cubicBezTo>
                    <a:cubicBezTo>
                      <a:pt x="50" y="161"/>
                      <a:pt x="50" y="161"/>
                      <a:pt x="50" y="161"/>
                    </a:cubicBezTo>
                    <a:cubicBezTo>
                      <a:pt x="49" y="167"/>
                      <a:pt x="47" y="175"/>
                      <a:pt x="47" y="182"/>
                    </a:cubicBezTo>
                    <a:cubicBezTo>
                      <a:pt x="47" y="189"/>
                      <a:pt x="47" y="189"/>
                      <a:pt x="47" y="189"/>
                    </a:cubicBezTo>
                    <a:cubicBezTo>
                      <a:pt x="18" y="192"/>
                      <a:pt x="18" y="192"/>
                      <a:pt x="18" y="192"/>
                    </a:cubicBezTo>
                    <a:cubicBezTo>
                      <a:pt x="17" y="192"/>
                      <a:pt x="17" y="193"/>
                      <a:pt x="16" y="193"/>
                    </a:cubicBezTo>
                    <a:cubicBezTo>
                      <a:pt x="16" y="193"/>
                      <a:pt x="16" y="194"/>
                      <a:pt x="16" y="195"/>
                    </a:cubicBezTo>
                    <a:cubicBezTo>
                      <a:pt x="20" y="231"/>
                      <a:pt x="20" y="231"/>
                      <a:pt x="20" y="231"/>
                    </a:cubicBezTo>
                    <a:cubicBezTo>
                      <a:pt x="20" y="232"/>
                      <a:pt x="21" y="232"/>
                      <a:pt x="22" y="232"/>
                    </a:cubicBezTo>
                    <a:cubicBezTo>
                      <a:pt x="22" y="233"/>
                      <a:pt x="22" y="233"/>
                      <a:pt x="22" y="233"/>
                    </a:cubicBezTo>
                    <a:cubicBezTo>
                      <a:pt x="22" y="233"/>
                      <a:pt x="22" y="233"/>
                      <a:pt x="22" y="233"/>
                    </a:cubicBezTo>
                    <a:cubicBezTo>
                      <a:pt x="51" y="229"/>
                      <a:pt x="51" y="229"/>
                      <a:pt x="51" y="229"/>
                    </a:cubicBezTo>
                    <a:cubicBezTo>
                      <a:pt x="53" y="235"/>
                      <a:pt x="53" y="235"/>
                      <a:pt x="53" y="235"/>
                    </a:cubicBezTo>
                    <a:cubicBezTo>
                      <a:pt x="56" y="242"/>
                      <a:pt x="59" y="250"/>
                      <a:pt x="62" y="257"/>
                    </a:cubicBezTo>
                    <a:cubicBezTo>
                      <a:pt x="65" y="263"/>
                      <a:pt x="65" y="263"/>
                      <a:pt x="65" y="263"/>
                    </a:cubicBezTo>
                    <a:cubicBezTo>
                      <a:pt x="44" y="279"/>
                      <a:pt x="44" y="279"/>
                      <a:pt x="44" y="279"/>
                    </a:cubicBezTo>
                    <a:cubicBezTo>
                      <a:pt x="43" y="279"/>
                      <a:pt x="43" y="279"/>
                      <a:pt x="43" y="280"/>
                    </a:cubicBezTo>
                    <a:cubicBezTo>
                      <a:pt x="43" y="280"/>
                      <a:pt x="43" y="280"/>
                      <a:pt x="43" y="280"/>
                    </a:cubicBezTo>
                    <a:cubicBezTo>
                      <a:pt x="41" y="281"/>
                      <a:pt x="41" y="281"/>
                      <a:pt x="41" y="281"/>
                    </a:cubicBezTo>
                    <a:cubicBezTo>
                      <a:pt x="40" y="282"/>
                      <a:pt x="40" y="283"/>
                      <a:pt x="40" y="284"/>
                    </a:cubicBezTo>
                    <a:cubicBezTo>
                      <a:pt x="63" y="313"/>
                      <a:pt x="63" y="313"/>
                      <a:pt x="63" y="313"/>
                    </a:cubicBezTo>
                    <a:cubicBezTo>
                      <a:pt x="63" y="314"/>
                      <a:pt x="64" y="314"/>
                      <a:pt x="65" y="313"/>
                    </a:cubicBezTo>
                    <a:cubicBezTo>
                      <a:pt x="89" y="295"/>
                      <a:pt x="89" y="295"/>
                      <a:pt x="89" y="295"/>
                    </a:cubicBezTo>
                    <a:cubicBezTo>
                      <a:pt x="94" y="300"/>
                      <a:pt x="94" y="300"/>
                      <a:pt x="94" y="300"/>
                    </a:cubicBezTo>
                    <a:cubicBezTo>
                      <a:pt x="99" y="305"/>
                      <a:pt x="104" y="309"/>
                      <a:pt x="111" y="314"/>
                    </a:cubicBezTo>
                    <a:cubicBezTo>
                      <a:pt x="117" y="317"/>
                      <a:pt x="117" y="317"/>
                      <a:pt x="117" y="317"/>
                    </a:cubicBezTo>
                    <a:cubicBezTo>
                      <a:pt x="105" y="344"/>
                      <a:pt x="105" y="344"/>
                      <a:pt x="105" y="344"/>
                    </a:cubicBezTo>
                    <a:cubicBezTo>
                      <a:pt x="104" y="344"/>
                      <a:pt x="104" y="345"/>
                      <a:pt x="105" y="345"/>
                    </a:cubicBezTo>
                    <a:cubicBezTo>
                      <a:pt x="105" y="346"/>
                      <a:pt x="105" y="346"/>
                      <a:pt x="106" y="346"/>
                    </a:cubicBezTo>
                    <a:cubicBezTo>
                      <a:pt x="139" y="362"/>
                      <a:pt x="139" y="362"/>
                      <a:pt x="139" y="362"/>
                    </a:cubicBezTo>
                    <a:cubicBezTo>
                      <a:pt x="139" y="362"/>
                      <a:pt x="140" y="362"/>
                      <a:pt x="140" y="362"/>
                    </a:cubicBezTo>
                    <a:cubicBezTo>
                      <a:pt x="141" y="362"/>
                      <a:pt x="141" y="361"/>
                      <a:pt x="141" y="361"/>
                    </a:cubicBezTo>
                    <a:cubicBezTo>
                      <a:pt x="154" y="333"/>
                      <a:pt x="154" y="333"/>
                      <a:pt x="154" y="333"/>
                    </a:cubicBezTo>
                    <a:cubicBezTo>
                      <a:pt x="161" y="334"/>
                      <a:pt x="161" y="334"/>
                      <a:pt x="161" y="334"/>
                    </a:cubicBezTo>
                    <a:cubicBezTo>
                      <a:pt x="167" y="335"/>
                      <a:pt x="175" y="337"/>
                      <a:pt x="181" y="337"/>
                    </a:cubicBezTo>
                    <a:cubicBezTo>
                      <a:pt x="189" y="337"/>
                      <a:pt x="189" y="337"/>
                      <a:pt x="189" y="337"/>
                    </a:cubicBezTo>
                    <a:cubicBezTo>
                      <a:pt x="190" y="349"/>
                      <a:pt x="190" y="349"/>
                      <a:pt x="190" y="349"/>
                    </a:cubicBezTo>
                    <a:cubicBezTo>
                      <a:pt x="192" y="366"/>
                      <a:pt x="192" y="366"/>
                      <a:pt x="192" y="366"/>
                    </a:cubicBezTo>
                    <a:cubicBezTo>
                      <a:pt x="192" y="366"/>
                      <a:pt x="192" y="366"/>
                      <a:pt x="192" y="366"/>
                    </a:cubicBezTo>
                    <a:cubicBezTo>
                      <a:pt x="192" y="366"/>
                      <a:pt x="192" y="366"/>
                      <a:pt x="192" y="366"/>
                    </a:cubicBezTo>
                    <a:lnTo>
                      <a:pt x="192" y="367"/>
                    </a:lnTo>
                    <a:close/>
                    <a:moveTo>
                      <a:pt x="360" y="236"/>
                    </a:moveTo>
                    <a:cubicBezTo>
                      <a:pt x="359" y="237"/>
                      <a:pt x="359" y="237"/>
                      <a:pt x="359" y="237"/>
                    </a:cubicBezTo>
                    <a:cubicBezTo>
                      <a:pt x="361" y="234"/>
                      <a:pt x="361" y="234"/>
                      <a:pt x="361" y="234"/>
                    </a:cubicBezTo>
                    <a:lnTo>
                      <a:pt x="360" y="236"/>
                    </a:lnTo>
                    <a:close/>
                    <a:moveTo>
                      <a:pt x="191" y="293"/>
                    </a:moveTo>
                    <a:cubicBezTo>
                      <a:pt x="135" y="293"/>
                      <a:pt x="90" y="248"/>
                      <a:pt x="90" y="192"/>
                    </a:cubicBezTo>
                    <a:cubicBezTo>
                      <a:pt x="90" y="137"/>
                      <a:pt x="135" y="91"/>
                      <a:pt x="191" y="91"/>
                    </a:cubicBezTo>
                    <a:cubicBezTo>
                      <a:pt x="246" y="91"/>
                      <a:pt x="292" y="137"/>
                      <a:pt x="292" y="192"/>
                    </a:cubicBezTo>
                    <a:cubicBezTo>
                      <a:pt x="292" y="248"/>
                      <a:pt x="246" y="293"/>
                      <a:pt x="191" y="293"/>
                    </a:cubicBezTo>
                    <a:close/>
                    <a:moveTo>
                      <a:pt x="191" y="107"/>
                    </a:moveTo>
                    <a:cubicBezTo>
                      <a:pt x="144" y="107"/>
                      <a:pt x="106" y="145"/>
                      <a:pt x="106" y="192"/>
                    </a:cubicBezTo>
                    <a:cubicBezTo>
                      <a:pt x="106" y="239"/>
                      <a:pt x="144" y="277"/>
                      <a:pt x="191" y="277"/>
                    </a:cubicBezTo>
                    <a:cubicBezTo>
                      <a:pt x="238" y="277"/>
                      <a:pt x="276" y="239"/>
                      <a:pt x="276" y="192"/>
                    </a:cubicBezTo>
                    <a:cubicBezTo>
                      <a:pt x="276" y="145"/>
                      <a:pt x="238" y="107"/>
                      <a:pt x="191" y="107"/>
                    </a:cubicBezTo>
                    <a:close/>
                  </a:path>
                </a:pathLst>
              </a:custGeom>
              <a:grp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nvGrpSpPr>
              <p:cNvPr id="372" name="Group 73">
                <a:extLst>
                  <a:ext uri="{FF2B5EF4-FFF2-40B4-BE49-F238E27FC236}">
                    <a16:creationId xmlns:a16="http://schemas.microsoft.com/office/drawing/2014/main" id="{6C70748C-0015-134B-87DF-CB15D1A89295}"/>
                  </a:ext>
                </a:extLst>
              </p:cNvPr>
              <p:cNvGrpSpPr>
                <a:grpSpLocks noChangeAspect="1"/>
              </p:cNvGrpSpPr>
              <p:nvPr/>
            </p:nvGrpSpPr>
            <p:grpSpPr bwMode="auto">
              <a:xfrm>
                <a:off x="4119996" y="5521321"/>
                <a:ext cx="228204" cy="222424"/>
                <a:chOff x="3602" y="1928"/>
                <a:chExt cx="474" cy="462"/>
              </a:xfrm>
              <a:grpFill/>
            </p:grpSpPr>
            <p:sp>
              <p:nvSpPr>
                <p:cNvPr id="374" name="Freeform 74">
                  <a:extLst>
                    <a:ext uri="{FF2B5EF4-FFF2-40B4-BE49-F238E27FC236}">
                      <a16:creationId xmlns:a16="http://schemas.microsoft.com/office/drawing/2014/main" id="{340D72BE-F254-124B-925C-F0FA320B2D24}"/>
                    </a:ext>
                  </a:extLst>
                </p:cNvPr>
                <p:cNvSpPr>
                  <a:spLocks noEditPoints="1"/>
                </p:cNvSpPr>
                <p:nvPr/>
              </p:nvSpPr>
              <p:spPr bwMode="auto">
                <a:xfrm>
                  <a:off x="3602" y="1928"/>
                  <a:ext cx="474" cy="131"/>
                </a:xfrm>
                <a:custGeom>
                  <a:avLst/>
                  <a:gdLst>
                    <a:gd name="T0" fmla="*/ 0 w 474"/>
                    <a:gd name="T1" fmla="*/ 0 h 131"/>
                    <a:gd name="T2" fmla="*/ 0 w 474"/>
                    <a:gd name="T3" fmla="*/ 131 h 131"/>
                    <a:gd name="T4" fmla="*/ 474 w 474"/>
                    <a:gd name="T5" fmla="*/ 131 h 131"/>
                    <a:gd name="T6" fmla="*/ 474 w 474"/>
                    <a:gd name="T7" fmla="*/ 0 h 131"/>
                    <a:gd name="T8" fmla="*/ 0 w 474"/>
                    <a:gd name="T9" fmla="*/ 0 h 131"/>
                    <a:gd name="T10" fmla="*/ 454 w 474"/>
                    <a:gd name="T11" fmla="*/ 112 h 131"/>
                    <a:gd name="T12" fmla="*/ 20 w 474"/>
                    <a:gd name="T13" fmla="*/ 112 h 131"/>
                    <a:gd name="T14" fmla="*/ 20 w 474"/>
                    <a:gd name="T15" fmla="*/ 19 h 131"/>
                    <a:gd name="T16" fmla="*/ 454 w 474"/>
                    <a:gd name="T17" fmla="*/ 19 h 131"/>
                    <a:gd name="T18" fmla="*/ 454 w 474"/>
                    <a:gd name="T19"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0"/>
                      </a:moveTo>
                      <a:lnTo>
                        <a:pt x="0" y="131"/>
                      </a:lnTo>
                      <a:lnTo>
                        <a:pt x="474" y="131"/>
                      </a:lnTo>
                      <a:lnTo>
                        <a:pt x="474" y="0"/>
                      </a:lnTo>
                      <a:lnTo>
                        <a:pt x="0" y="0"/>
                      </a:lnTo>
                      <a:close/>
                      <a:moveTo>
                        <a:pt x="454" y="112"/>
                      </a:moveTo>
                      <a:lnTo>
                        <a:pt x="20" y="112"/>
                      </a:lnTo>
                      <a:lnTo>
                        <a:pt x="20" y="19"/>
                      </a:lnTo>
                      <a:lnTo>
                        <a:pt x="454" y="19"/>
                      </a:lnTo>
                      <a:lnTo>
                        <a:pt x="45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75" name="Freeform 75">
                  <a:extLst>
                    <a:ext uri="{FF2B5EF4-FFF2-40B4-BE49-F238E27FC236}">
                      <a16:creationId xmlns:a16="http://schemas.microsoft.com/office/drawing/2014/main" id="{390036CD-BA7F-3340-B6D7-AE3912D5C0AD}"/>
                    </a:ext>
                  </a:extLst>
                </p:cNvPr>
                <p:cNvSpPr>
                  <a:spLocks noEditPoints="1"/>
                </p:cNvSpPr>
                <p:nvPr/>
              </p:nvSpPr>
              <p:spPr bwMode="auto">
                <a:xfrm>
                  <a:off x="3602" y="2094"/>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76" name="Freeform 76">
                  <a:extLst>
                    <a:ext uri="{FF2B5EF4-FFF2-40B4-BE49-F238E27FC236}">
                      <a16:creationId xmlns:a16="http://schemas.microsoft.com/office/drawing/2014/main" id="{86EAF962-82C3-0C43-BA0C-781B1B860209}"/>
                    </a:ext>
                  </a:extLst>
                </p:cNvPr>
                <p:cNvSpPr>
                  <a:spLocks noEditPoints="1"/>
                </p:cNvSpPr>
                <p:nvPr/>
              </p:nvSpPr>
              <p:spPr bwMode="auto">
                <a:xfrm>
                  <a:off x="3602" y="2259"/>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77" name="Rectangle 77">
                  <a:extLst>
                    <a:ext uri="{FF2B5EF4-FFF2-40B4-BE49-F238E27FC236}">
                      <a16:creationId xmlns:a16="http://schemas.microsoft.com/office/drawing/2014/main" id="{E642C0CB-1DB7-7E47-9901-EED09A8BD07B}"/>
                    </a:ext>
                  </a:extLst>
                </p:cNvPr>
                <p:cNvSpPr>
                  <a:spLocks noChangeArrowheads="1"/>
                </p:cNvSpPr>
                <p:nvPr/>
              </p:nvSpPr>
              <p:spPr bwMode="auto">
                <a:xfrm>
                  <a:off x="4009"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78" name="Rectangle 78">
                  <a:extLst>
                    <a:ext uri="{FF2B5EF4-FFF2-40B4-BE49-F238E27FC236}">
                      <a16:creationId xmlns:a16="http://schemas.microsoft.com/office/drawing/2014/main" id="{06532F7F-2099-AC4A-A060-9DF140C9AC22}"/>
                    </a:ext>
                  </a:extLst>
                </p:cNvPr>
                <p:cNvSpPr>
                  <a:spLocks noChangeArrowheads="1"/>
                </p:cNvSpPr>
                <p:nvPr/>
              </p:nvSpPr>
              <p:spPr bwMode="auto">
                <a:xfrm>
                  <a:off x="3971"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79" name="Rectangle 79">
                  <a:extLst>
                    <a:ext uri="{FF2B5EF4-FFF2-40B4-BE49-F238E27FC236}">
                      <a16:creationId xmlns:a16="http://schemas.microsoft.com/office/drawing/2014/main" id="{D2FDCE30-6A2C-7947-87E2-ACDBC15F9C4E}"/>
                    </a:ext>
                  </a:extLst>
                </p:cNvPr>
                <p:cNvSpPr>
                  <a:spLocks noChangeArrowheads="1"/>
                </p:cNvSpPr>
                <p:nvPr/>
              </p:nvSpPr>
              <p:spPr bwMode="auto">
                <a:xfrm>
                  <a:off x="3933"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0" name="Rectangle 80">
                  <a:extLst>
                    <a:ext uri="{FF2B5EF4-FFF2-40B4-BE49-F238E27FC236}">
                      <a16:creationId xmlns:a16="http://schemas.microsoft.com/office/drawing/2014/main" id="{5C2F0FF2-CC94-624B-8BD4-DADDA1F31605}"/>
                    </a:ext>
                  </a:extLst>
                </p:cNvPr>
                <p:cNvSpPr>
                  <a:spLocks noChangeArrowheads="1"/>
                </p:cNvSpPr>
                <p:nvPr/>
              </p:nvSpPr>
              <p:spPr bwMode="auto">
                <a:xfrm>
                  <a:off x="3933"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1" name="Rectangle 81">
                  <a:extLst>
                    <a:ext uri="{FF2B5EF4-FFF2-40B4-BE49-F238E27FC236}">
                      <a16:creationId xmlns:a16="http://schemas.microsoft.com/office/drawing/2014/main" id="{EA56A1C8-A056-2B42-AA72-51829A7C9835}"/>
                    </a:ext>
                  </a:extLst>
                </p:cNvPr>
                <p:cNvSpPr>
                  <a:spLocks noChangeArrowheads="1"/>
                </p:cNvSpPr>
                <p:nvPr/>
              </p:nvSpPr>
              <p:spPr bwMode="auto">
                <a:xfrm>
                  <a:off x="3895" y="1960"/>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2" name="Rectangle 82">
                  <a:extLst>
                    <a:ext uri="{FF2B5EF4-FFF2-40B4-BE49-F238E27FC236}">
                      <a16:creationId xmlns:a16="http://schemas.microsoft.com/office/drawing/2014/main" id="{B07BE91A-EF18-4E4C-BA5E-8EF1E4791E2E}"/>
                    </a:ext>
                  </a:extLst>
                </p:cNvPr>
                <p:cNvSpPr>
                  <a:spLocks noChangeArrowheads="1"/>
                </p:cNvSpPr>
                <p:nvPr/>
              </p:nvSpPr>
              <p:spPr bwMode="auto">
                <a:xfrm>
                  <a:off x="3895" y="2126"/>
                  <a:ext cx="19"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3" name="Oval 83">
                  <a:extLst>
                    <a:ext uri="{FF2B5EF4-FFF2-40B4-BE49-F238E27FC236}">
                      <a16:creationId xmlns:a16="http://schemas.microsoft.com/office/drawing/2014/main" id="{0AA9A9A4-4AC3-E44A-AFD6-8441AEB22B90}"/>
                    </a:ext>
                  </a:extLst>
                </p:cNvPr>
                <p:cNvSpPr>
                  <a:spLocks noChangeArrowheads="1"/>
                </p:cNvSpPr>
                <p:nvPr/>
              </p:nvSpPr>
              <p:spPr bwMode="auto">
                <a:xfrm>
                  <a:off x="3658" y="1970"/>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4" name="Rectangle 84">
                  <a:extLst>
                    <a:ext uri="{FF2B5EF4-FFF2-40B4-BE49-F238E27FC236}">
                      <a16:creationId xmlns:a16="http://schemas.microsoft.com/office/drawing/2014/main" id="{76F2A6E4-176D-F145-A2C5-2764F0B1FAA7}"/>
                    </a:ext>
                  </a:extLst>
                </p:cNvPr>
                <p:cNvSpPr>
                  <a:spLocks noChangeArrowheads="1"/>
                </p:cNvSpPr>
                <p:nvPr/>
              </p:nvSpPr>
              <p:spPr bwMode="auto">
                <a:xfrm>
                  <a:off x="4009"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5" name="Rectangle 85">
                  <a:extLst>
                    <a:ext uri="{FF2B5EF4-FFF2-40B4-BE49-F238E27FC236}">
                      <a16:creationId xmlns:a16="http://schemas.microsoft.com/office/drawing/2014/main" id="{6B3CF7C9-9177-CA49-BB42-57DCE0BD95FA}"/>
                    </a:ext>
                  </a:extLst>
                </p:cNvPr>
                <p:cNvSpPr>
                  <a:spLocks noChangeArrowheads="1"/>
                </p:cNvSpPr>
                <p:nvPr/>
              </p:nvSpPr>
              <p:spPr bwMode="auto">
                <a:xfrm>
                  <a:off x="3971"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6" name="Oval 86">
                  <a:extLst>
                    <a:ext uri="{FF2B5EF4-FFF2-40B4-BE49-F238E27FC236}">
                      <a16:creationId xmlns:a16="http://schemas.microsoft.com/office/drawing/2014/main" id="{B92E7CE1-8827-294A-BE8C-4C295096CC64}"/>
                    </a:ext>
                  </a:extLst>
                </p:cNvPr>
                <p:cNvSpPr>
                  <a:spLocks noChangeArrowheads="1"/>
                </p:cNvSpPr>
                <p:nvPr/>
              </p:nvSpPr>
              <p:spPr bwMode="auto">
                <a:xfrm>
                  <a:off x="3658" y="2135"/>
                  <a:ext cx="45" cy="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7" name="Rectangle 87">
                  <a:extLst>
                    <a:ext uri="{FF2B5EF4-FFF2-40B4-BE49-F238E27FC236}">
                      <a16:creationId xmlns:a16="http://schemas.microsoft.com/office/drawing/2014/main" id="{694DEFD9-1F9A-9B4D-A155-36B10111EA08}"/>
                    </a:ext>
                  </a:extLst>
                </p:cNvPr>
                <p:cNvSpPr>
                  <a:spLocks noChangeArrowheads="1"/>
                </p:cNvSpPr>
                <p:nvPr/>
              </p:nvSpPr>
              <p:spPr bwMode="auto">
                <a:xfrm>
                  <a:off x="4009"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8" name="Rectangle 88">
                  <a:extLst>
                    <a:ext uri="{FF2B5EF4-FFF2-40B4-BE49-F238E27FC236}">
                      <a16:creationId xmlns:a16="http://schemas.microsoft.com/office/drawing/2014/main" id="{F142004D-48F9-2A4C-9486-A5E27CF7C0E1}"/>
                    </a:ext>
                  </a:extLst>
                </p:cNvPr>
                <p:cNvSpPr>
                  <a:spLocks noChangeArrowheads="1"/>
                </p:cNvSpPr>
                <p:nvPr/>
              </p:nvSpPr>
              <p:spPr bwMode="auto">
                <a:xfrm>
                  <a:off x="3971"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89" name="Rectangle 89">
                  <a:extLst>
                    <a:ext uri="{FF2B5EF4-FFF2-40B4-BE49-F238E27FC236}">
                      <a16:creationId xmlns:a16="http://schemas.microsoft.com/office/drawing/2014/main" id="{DECE0035-DC5D-4447-8EF4-993E9D192FAF}"/>
                    </a:ext>
                  </a:extLst>
                </p:cNvPr>
                <p:cNvSpPr>
                  <a:spLocks noChangeArrowheads="1"/>
                </p:cNvSpPr>
                <p:nvPr/>
              </p:nvSpPr>
              <p:spPr bwMode="auto">
                <a:xfrm>
                  <a:off x="3933"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90" name="Rectangle 90">
                  <a:extLst>
                    <a:ext uri="{FF2B5EF4-FFF2-40B4-BE49-F238E27FC236}">
                      <a16:creationId xmlns:a16="http://schemas.microsoft.com/office/drawing/2014/main" id="{9037DE4E-7CDA-FF40-BFD0-1D3C2D747630}"/>
                    </a:ext>
                  </a:extLst>
                </p:cNvPr>
                <p:cNvSpPr>
                  <a:spLocks noChangeArrowheads="1"/>
                </p:cNvSpPr>
                <p:nvPr/>
              </p:nvSpPr>
              <p:spPr bwMode="auto">
                <a:xfrm>
                  <a:off x="3895" y="2291"/>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391" name="Oval 91">
                  <a:extLst>
                    <a:ext uri="{FF2B5EF4-FFF2-40B4-BE49-F238E27FC236}">
                      <a16:creationId xmlns:a16="http://schemas.microsoft.com/office/drawing/2014/main" id="{9027F035-647C-8F40-9353-B9910EE57A99}"/>
                    </a:ext>
                  </a:extLst>
                </p:cNvPr>
                <p:cNvSpPr>
                  <a:spLocks noChangeArrowheads="1"/>
                </p:cNvSpPr>
                <p:nvPr/>
              </p:nvSpPr>
              <p:spPr bwMode="auto">
                <a:xfrm>
                  <a:off x="3658" y="2301"/>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sp>
            <p:nvSpPr>
              <p:cNvPr id="373" name="Freeform 95">
                <a:extLst>
                  <a:ext uri="{FF2B5EF4-FFF2-40B4-BE49-F238E27FC236}">
                    <a16:creationId xmlns:a16="http://schemas.microsoft.com/office/drawing/2014/main" id="{1D017F52-AF86-6946-A021-241CACA02881}"/>
                  </a:ext>
                </a:extLst>
              </p:cNvPr>
              <p:cNvSpPr>
                <a:spLocks noEditPoints="1"/>
              </p:cNvSpPr>
              <p:nvPr/>
            </p:nvSpPr>
            <p:spPr bwMode="auto">
              <a:xfrm>
                <a:off x="4553460" y="5518288"/>
                <a:ext cx="175078" cy="228490"/>
              </a:xfrm>
              <a:custGeom>
                <a:avLst/>
                <a:gdLst>
                  <a:gd name="T0" fmla="*/ 143 w 286"/>
                  <a:gd name="T1" fmla="*/ 0 h 384"/>
                  <a:gd name="T2" fmla="*/ 0 w 286"/>
                  <a:gd name="T3" fmla="*/ 43 h 384"/>
                  <a:gd name="T4" fmla="*/ 0 w 286"/>
                  <a:gd name="T5" fmla="*/ 341 h 384"/>
                  <a:gd name="T6" fmla="*/ 143 w 286"/>
                  <a:gd name="T7" fmla="*/ 384 h 384"/>
                  <a:gd name="T8" fmla="*/ 286 w 286"/>
                  <a:gd name="T9" fmla="*/ 341 h 384"/>
                  <a:gd name="T10" fmla="*/ 286 w 286"/>
                  <a:gd name="T11" fmla="*/ 43 h 384"/>
                  <a:gd name="T12" fmla="*/ 143 w 286"/>
                  <a:gd name="T13" fmla="*/ 0 h 384"/>
                  <a:gd name="T14" fmla="*/ 143 w 286"/>
                  <a:gd name="T15" fmla="*/ 16 h 384"/>
                  <a:gd name="T16" fmla="*/ 270 w 286"/>
                  <a:gd name="T17" fmla="*/ 43 h 384"/>
                  <a:gd name="T18" fmla="*/ 143 w 286"/>
                  <a:gd name="T19" fmla="*/ 69 h 384"/>
                  <a:gd name="T20" fmla="*/ 16 w 286"/>
                  <a:gd name="T21" fmla="*/ 43 h 384"/>
                  <a:gd name="T22" fmla="*/ 143 w 286"/>
                  <a:gd name="T23" fmla="*/ 16 h 384"/>
                  <a:gd name="T24" fmla="*/ 270 w 286"/>
                  <a:gd name="T25" fmla="*/ 341 h 384"/>
                  <a:gd name="T26" fmla="*/ 143 w 286"/>
                  <a:gd name="T27" fmla="*/ 368 h 384"/>
                  <a:gd name="T28" fmla="*/ 16 w 286"/>
                  <a:gd name="T29" fmla="*/ 341 h 384"/>
                  <a:gd name="T30" fmla="*/ 16 w 286"/>
                  <a:gd name="T31" fmla="*/ 263 h 384"/>
                  <a:gd name="T32" fmla="*/ 144 w 286"/>
                  <a:gd name="T33" fmla="*/ 285 h 384"/>
                  <a:gd name="T34" fmla="*/ 270 w 286"/>
                  <a:gd name="T35" fmla="*/ 262 h 384"/>
                  <a:gd name="T36" fmla="*/ 270 w 286"/>
                  <a:gd name="T37" fmla="*/ 341 h 384"/>
                  <a:gd name="T38" fmla="*/ 270 w 286"/>
                  <a:gd name="T39" fmla="*/ 243 h 384"/>
                  <a:gd name="T40" fmla="*/ 144 w 286"/>
                  <a:gd name="T41" fmla="*/ 269 h 384"/>
                  <a:gd name="T42" fmla="*/ 16 w 286"/>
                  <a:gd name="T43" fmla="*/ 242 h 384"/>
                  <a:gd name="T44" fmla="*/ 16 w 286"/>
                  <a:gd name="T45" fmla="*/ 163 h 384"/>
                  <a:gd name="T46" fmla="*/ 143 w 286"/>
                  <a:gd name="T47" fmla="*/ 185 h 384"/>
                  <a:gd name="T48" fmla="*/ 270 w 286"/>
                  <a:gd name="T49" fmla="*/ 163 h 384"/>
                  <a:gd name="T50" fmla="*/ 270 w 286"/>
                  <a:gd name="T51" fmla="*/ 243 h 384"/>
                  <a:gd name="T52" fmla="*/ 143 w 286"/>
                  <a:gd name="T53" fmla="*/ 169 h 384"/>
                  <a:gd name="T54" fmla="*/ 16 w 286"/>
                  <a:gd name="T55" fmla="*/ 142 h 384"/>
                  <a:gd name="T56" fmla="*/ 16 w 286"/>
                  <a:gd name="T57" fmla="*/ 64 h 384"/>
                  <a:gd name="T58" fmla="*/ 143 w 286"/>
                  <a:gd name="T59" fmla="*/ 85 h 384"/>
                  <a:gd name="T60" fmla="*/ 270 w 286"/>
                  <a:gd name="T61" fmla="*/ 64 h 384"/>
                  <a:gd name="T62" fmla="*/ 270 w 286"/>
                  <a:gd name="T63" fmla="*/ 142 h 384"/>
                  <a:gd name="T64" fmla="*/ 143 w 286"/>
                  <a:gd name="T65"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384">
                    <a:moveTo>
                      <a:pt x="143" y="0"/>
                    </a:moveTo>
                    <a:cubicBezTo>
                      <a:pt x="74" y="0"/>
                      <a:pt x="0" y="13"/>
                      <a:pt x="0" y="43"/>
                    </a:cubicBezTo>
                    <a:cubicBezTo>
                      <a:pt x="0" y="341"/>
                      <a:pt x="0" y="341"/>
                      <a:pt x="0" y="341"/>
                    </a:cubicBezTo>
                    <a:cubicBezTo>
                      <a:pt x="0" y="371"/>
                      <a:pt x="74" y="384"/>
                      <a:pt x="143" y="384"/>
                    </a:cubicBezTo>
                    <a:cubicBezTo>
                      <a:pt x="212" y="384"/>
                      <a:pt x="286" y="371"/>
                      <a:pt x="286" y="341"/>
                    </a:cubicBezTo>
                    <a:cubicBezTo>
                      <a:pt x="286" y="43"/>
                      <a:pt x="286" y="43"/>
                      <a:pt x="286" y="43"/>
                    </a:cubicBezTo>
                    <a:cubicBezTo>
                      <a:pt x="286" y="13"/>
                      <a:pt x="212" y="0"/>
                      <a:pt x="143" y="0"/>
                    </a:cubicBezTo>
                    <a:close/>
                    <a:moveTo>
                      <a:pt x="143" y="16"/>
                    </a:moveTo>
                    <a:cubicBezTo>
                      <a:pt x="227" y="16"/>
                      <a:pt x="270" y="35"/>
                      <a:pt x="270" y="43"/>
                    </a:cubicBezTo>
                    <a:cubicBezTo>
                      <a:pt x="270" y="51"/>
                      <a:pt x="227" y="69"/>
                      <a:pt x="143" y="69"/>
                    </a:cubicBezTo>
                    <a:cubicBezTo>
                      <a:pt x="59" y="69"/>
                      <a:pt x="16" y="51"/>
                      <a:pt x="16" y="43"/>
                    </a:cubicBezTo>
                    <a:cubicBezTo>
                      <a:pt x="16" y="35"/>
                      <a:pt x="59" y="16"/>
                      <a:pt x="143" y="16"/>
                    </a:cubicBezTo>
                    <a:close/>
                    <a:moveTo>
                      <a:pt x="270" y="341"/>
                    </a:moveTo>
                    <a:cubicBezTo>
                      <a:pt x="270" y="351"/>
                      <a:pt x="225" y="368"/>
                      <a:pt x="143" y="368"/>
                    </a:cubicBezTo>
                    <a:cubicBezTo>
                      <a:pt x="61" y="368"/>
                      <a:pt x="16" y="351"/>
                      <a:pt x="16" y="341"/>
                    </a:cubicBezTo>
                    <a:cubicBezTo>
                      <a:pt x="16" y="263"/>
                      <a:pt x="16" y="263"/>
                      <a:pt x="16" y="263"/>
                    </a:cubicBezTo>
                    <a:cubicBezTo>
                      <a:pt x="42" y="278"/>
                      <a:pt x="94" y="285"/>
                      <a:pt x="144" y="285"/>
                    </a:cubicBezTo>
                    <a:cubicBezTo>
                      <a:pt x="196" y="285"/>
                      <a:pt x="244" y="276"/>
                      <a:pt x="270" y="262"/>
                    </a:cubicBezTo>
                    <a:lnTo>
                      <a:pt x="270" y="341"/>
                    </a:lnTo>
                    <a:close/>
                    <a:moveTo>
                      <a:pt x="270" y="243"/>
                    </a:moveTo>
                    <a:cubicBezTo>
                      <a:pt x="254" y="256"/>
                      <a:pt x="204" y="269"/>
                      <a:pt x="144" y="269"/>
                    </a:cubicBezTo>
                    <a:cubicBezTo>
                      <a:pt x="60" y="269"/>
                      <a:pt x="16" y="250"/>
                      <a:pt x="16" y="242"/>
                    </a:cubicBezTo>
                    <a:cubicBezTo>
                      <a:pt x="16" y="163"/>
                      <a:pt x="16" y="163"/>
                      <a:pt x="16" y="163"/>
                    </a:cubicBezTo>
                    <a:cubicBezTo>
                      <a:pt x="42" y="178"/>
                      <a:pt x="94" y="185"/>
                      <a:pt x="143" y="185"/>
                    </a:cubicBezTo>
                    <a:cubicBezTo>
                      <a:pt x="192" y="185"/>
                      <a:pt x="244" y="178"/>
                      <a:pt x="270" y="163"/>
                    </a:cubicBezTo>
                    <a:lnTo>
                      <a:pt x="270" y="243"/>
                    </a:lnTo>
                    <a:close/>
                    <a:moveTo>
                      <a:pt x="143" y="169"/>
                    </a:moveTo>
                    <a:cubicBezTo>
                      <a:pt x="61" y="169"/>
                      <a:pt x="16" y="151"/>
                      <a:pt x="16" y="142"/>
                    </a:cubicBezTo>
                    <a:cubicBezTo>
                      <a:pt x="16" y="64"/>
                      <a:pt x="16" y="64"/>
                      <a:pt x="16" y="64"/>
                    </a:cubicBezTo>
                    <a:cubicBezTo>
                      <a:pt x="42" y="79"/>
                      <a:pt x="94" y="85"/>
                      <a:pt x="143" y="85"/>
                    </a:cubicBezTo>
                    <a:cubicBezTo>
                      <a:pt x="192" y="85"/>
                      <a:pt x="244" y="79"/>
                      <a:pt x="270" y="64"/>
                    </a:cubicBezTo>
                    <a:cubicBezTo>
                      <a:pt x="270" y="142"/>
                      <a:pt x="270" y="142"/>
                      <a:pt x="270" y="142"/>
                    </a:cubicBezTo>
                    <a:cubicBezTo>
                      <a:pt x="270" y="151"/>
                      <a:pt x="225" y="169"/>
                      <a:pt x="143" y="169"/>
                    </a:cubicBezTo>
                    <a:close/>
                  </a:path>
                </a:pathLst>
              </a:custGeom>
              <a:grp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grpSp>
      <p:sp>
        <p:nvSpPr>
          <p:cNvPr id="417" name="Freeform: Shape 304">
            <a:extLst>
              <a:ext uri="{FF2B5EF4-FFF2-40B4-BE49-F238E27FC236}">
                <a16:creationId xmlns:a16="http://schemas.microsoft.com/office/drawing/2014/main" id="{8755B65F-98DB-AC49-82B5-8FB4E8C9277B}"/>
              </a:ext>
            </a:extLst>
          </p:cNvPr>
          <p:cNvSpPr/>
          <p:nvPr/>
        </p:nvSpPr>
        <p:spPr>
          <a:xfrm>
            <a:off x="4898352" y="4011269"/>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418" name="Freeform: Shape 305">
            <a:extLst>
              <a:ext uri="{FF2B5EF4-FFF2-40B4-BE49-F238E27FC236}">
                <a16:creationId xmlns:a16="http://schemas.microsoft.com/office/drawing/2014/main" id="{D00C9274-2A0B-5646-A7FF-8FF18BA78C06}"/>
              </a:ext>
            </a:extLst>
          </p:cNvPr>
          <p:cNvSpPr/>
          <p:nvPr/>
        </p:nvSpPr>
        <p:spPr>
          <a:xfrm>
            <a:off x="4898352" y="4011269"/>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419" name="Freeform: Shape 306">
            <a:extLst>
              <a:ext uri="{FF2B5EF4-FFF2-40B4-BE49-F238E27FC236}">
                <a16:creationId xmlns:a16="http://schemas.microsoft.com/office/drawing/2014/main" id="{2CAF774D-4DF4-F449-B0BE-101C6A351838}"/>
              </a:ext>
            </a:extLst>
          </p:cNvPr>
          <p:cNvSpPr/>
          <p:nvPr/>
        </p:nvSpPr>
        <p:spPr>
          <a:xfrm>
            <a:off x="4931704" y="4083867"/>
            <a:ext cx="1373410" cy="920637"/>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420" name="Freeform: Shape 307">
            <a:extLst>
              <a:ext uri="{FF2B5EF4-FFF2-40B4-BE49-F238E27FC236}">
                <a16:creationId xmlns:a16="http://schemas.microsoft.com/office/drawing/2014/main" id="{96FC71AE-38E4-E141-8045-4CFAA473265B}"/>
              </a:ext>
            </a:extLst>
          </p:cNvPr>
          <p:cNvSpPr/>
          <p:nvPr/>
        </p:nvSpPr>
        <p:spPr>
          <a:xfrm>
            <a:off x="4931704" y="4083867"/>
            <a:ext cx="1373410" cy="920637"/>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useBgFill="1">
        <p:nvSpPr>
          <p:cNvPr id="421" name="Freeform: Shape 308">
            <a:extLst>
              <a:ext uri="{FF2B5EF4-FFF2-40B4-BE49-F238E27FC236}">
                <a16:creationId xmlns:a16="http://schemas.microsoft.com/office/drawing/2014/main" id="{B4ED842D-7D85-1F4B-BD57-FBC56B571DE0}"/>
              </a:ext>
            </a:extLst>
          </p:cNvPr>
          <p:cNvSpPr/>
          <p:nvPr/>
        </p:nvSpPr>
        <p:spPr>
          <a:xfrm>
            <a:off x="4934139" y="4107221"/>
            <a:ext cx="1359379" cy="877468"/>
          </a:xfrm>
          <a:custGeom>
            <a:avLst/>
            <a:gdLst>
              <a:gd name="connsiteX0" fmla="*/ 1320174 w 2127607"/>
              <a:gd name="connsiteY0" fmla="*/ 1373614 h 1373355"/>
              <a:gd name="connsiteX1" fmla="*/ 1074721 w 2127607"/>
              <a:gd name="connsiteY1" fmla="*/ 1282872 h 1373355"/>
              <a:gd name="connsiteX2" fmla="*/ 824505 w 2127607"/>
              <a:gd name="connsiteY2" fmla="*/ 1338090 h 1373355"/>
              <a:gd name="connsiteX3" fmla="*/ 811376 w 2127607"/>
              <a:gd name="connsiteY3" fmla="*/ 1337961 h 1373355"/>
              <a:gd name="connsiteX4" fmla="*/ 482903 w 2127607"/>
              <a:gd name="connsiteY4" fmla="*/ 1224823 h 1373355"/>
              <a:gd name="connsiteX5" fmla="*/ 365261 w 2127607"/>
              <a:gd name="connsiteY5" fmla="*/ 1243744 h 1373355"/>
              <a:gd name="connsiteX6" fmla="*/ 357023 w 2127607"/>
              <a:gd name="connsiteY6" fmla="*/ 1243615 h 1373355"/>
              <a:gd name="connsiteX7" fmla="*/ 234 w 2127607"/>
              <a:gd name="connsiteY7" fmla="*/ 874598 h 1373355"/>
              <a:gd name="connsiteX8" fmla="*/ 366033 w 2127607"/>
              <a:gd name="connsiteY8" fmla="*/ 522700 h 1373355"/>
              <a:gd name="connsiteX9" fmla="*/ 373884 w 2127607"/>
              <a:gd name="connsiteY9" fmla="*/ 522829 h 1373355"/>
              <a:gd name="connsiteX10" fmla="*/ 391132 w 2127607"/>
              <a:gd name="connsiteY10" fmla="*/ 523601 h 1373355"/>
              <a:gd name="connsiteX11" fmla="*/ 801465 w 2127607"/>
              <a:gd name="connsiteY11" fmla="*/ 248158 h 1373355"/>
              <a:gd name="connsiteX12" fmla="*/ 810346 w 2127607"/>
              <a:gd name="connsiteY12" fmla="*/ 248287 h 1373355"/>
              <a:gd name="connsiteX13" fmla="*/ 917821 w 2127607"/>
              <a:gd name="connsiteY13" fmla="*/ 263989 h 1373355"/>
              <a:gd name="connsiteX14" fmla="*/ 1351194 w 2127607"/>
              <a:gd name="connsiteY14" fmla="*/ 130 h 1373355"/>
              <a:gd name="connsiteX15" fmla="*/ 1364708 w 2127607"/>
              <a:gd name="connsiteY15" fmla="*/ 259 h 1373355"/>
              <a:gd name="connsiteX16" fmla="*/ 1845576 w 2127607"/>
              <a:gd name="connsiteY16" fmla="*/ 426424 h 1373355"/>
              <a:gd name="connsiteX17" fmla="*/ 2128098 w 2127607"/>
              <a:gd name="connsiteY17" fmla="*/ 843064 h 1373355"/>
              <a:gd name="connsiteX18" fmla="*/ 1995525 w 2127607"/>
              <a:gd name="connsiteY18" fmla="*/ 1152745 h 1373355"/>
              <a:gd name="connsiteX19" fmla="*/ 1750072 w 2127607"/>
              <a:gd name="connsiteY19" fmla="*/ 1253526 h 1373355"/>
              <a:gd name="connsiteX20" fmla="*/ 1742478 w 2127607"/>
              <a:gd name="connsiteY20" fmla="*/ 1253397 h 1373355"/>
              <a:gd name="connsiteX21" fmla="*/ 1636290 w 2127607"/>
              <a:gd name="connsiteY21" fmla="*/ 1233447 h 1373355"/>
              <a:gd name="connsiteX22" fmla="*/ 1329570 w 2127607"/>
              <a:gd name="connsiteY22" fmla="*/ 1373357 h 1373355"/>
              <a:gd name="connsiteX23" fmla="*/ 1320174 w 2127607"/>
              <a:gd name="connsiteY23" fmla="*/ 1373614 h 13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7607" h="1373355">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ln w="1285"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FFFFFF"/>
              </a:solidFill>
              <a:effectLst/>
              <a:uLnTx/>
              <a:uFillTx/>
              <a:latin typeface="Metropolis"/>
              <a:ea typeface="+mn-ea"/>
              <a:cs typeface="+mn-cs"/>
            </a:endParaRPr>
          </a:p>
        </p:txBody>
      </p:sp>
      <p:sp useBgFill="1">
        <p:nvSpPr>
          <p:cNvPr id="422" name="Freeform 46">
            <a:extLst>
              <a:ext uri="{FF2B5EF4-FFF2-40B4-BE49-F238E27FC236}">
                <a16:creationId xmlns:a16="http://schemas.microsoft.com/office/drawing/2014/main" id="{CC738077-FFD2-0546-B716-F4DC11DF89CE}"/>
              </a:ext>
            </a:extLst>
          </p:cNvPr>
          <p:cNvSpPr>
            <a:spLocks/>
          </p:cNvSpPr>
          <p:nvPr/>
        </p:nvSpPr>
        <p:spPr bwMode="auto">
          <a:xfrm>
            <a:off x="4980329" y="4104877"/>
            <a:ext cx="1267806" cy="788406"/>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ln w="19050">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423" name="TextBox 422">
            <a:extLst>
              <a:ext uri="{FF2B5EF4-FFF2-40B4-BE49-F238E27FC236}">
                <a16:creationId xmlns:a16="http://schemas.microsoft.com/office/drawing/2014/main" id="{651A6D3F-9B92-334D-B536-FA8A04611B77}"/>
              </a:ext>
            </a:extLst>
          </p:cNvPr>
          <p:cNvSpPr txBox="1"/>
          <p:nvPr/>
        </p:nvSpPr>
        <p:spPr>
          <a:xfrm>
            <a:off x="4972043" y="4443368"/>
            <a:ext cx="849959" cy="361081"/>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5"/>
                </a:solidFill>
                <a:effectLst/>
                <a:uLnTx/>
                <a:uFillTx/>
                <a:latin typeface="Metropolis Semi Bold" panose="00000700000000000000" pitchFamily="2" charset="0"/>
                <a:ea typeface="+mn-ea"/>
                <a:cs typeface="+mn-cs"/>
              </a:rPr>
              <a:t>Edge</a:t>
            </a:r>
          </a:p>
        </p:txBody>
      </p:sp>
      <p:pic>
        <p:nvPicPr>
          <p:cNvPr id="424" name="Graphic 423">
            <a:extLst>
              <a:ext uri="{FF2B5EF4-FFF2-40B4-BE49-F238E27FC236}">
                <a16:creationId xmlns:a16="http://schemas.microsoft.com/office/drawing/2014/main" id="{5788422D-5EDB-304E-86AA-FBB53D9975D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90945" y="4213874"/>
            <a:ext cx="407973" cy="402809"/>
          </a:xfrm>
          <a:prstGeom prst="rect">
            <a:avLst/>
          </a:prstGeom>
        </p:spPr>
      </p:pic>
      <p:sp>
        <p:nvSpPr>
          <p:cNvPr id="425" name="TextBox 424">
            <a:extLst>
              <a:ext uri="{FF2B5EF4-FFF2-40B4-BE49-F238E27FC236}">
                <a16:creationId xmlns:a16="http://schemas.microsoft.com/office/drawing/2014/main" id="{3396B434-875E-EC40-9CE5-656E03EB582A}"/>
              </a:ext>
            </a:extLst>
          </p:cNvPr>
          <p:cNvSpPr txBox="1"/>
          <p:nvPr/>
        </p:nvSpPr>
        <p:spPr>
          <a:xfrm>
            <a:off x="8383627" y="4728599"/>
            <a:ext cx="2068435" cy="319422"/>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u="none" strike="noStrike" kern="1200" cap="none" spc="0" normalizeH="0" baseline="0" noProof="0" dirty="0">
                <a:ln>
                  <a:noFill/>
                </a:ln>
                <a:effectLst/>
                <a:uLnTx/>
                <a:uFillTx/>
                <a:latin typeface="Metropolis Semi Bold" panose="00000700000000000000" pitchFamily="2" charset="0"/>
              </a:rPr>
              <a:t>Public</a:t>
            </a:r>
          </a:p>
        </p:txBody>
      </p:sp>
      <p:sp>
        <p:nvSpPr>
          <p:cNvPr id="426" name="Freeform 70">
            <a:extLst>
              <a:ext uri="{FF2B5EF4-FFF2-40B4-BE49-F238E27FC236}">
                <a16:creationId xmlns:a16="http://schemas.microsoft.com/office/drawing/2014/main" id="{27DED53B-0FD2-8F43-B287-3F60368A8C2E}"/>
              </a:ext>
            </a:extLst>
          </p:cNvPr>
          <p:cNvSpPr>
            <a:spLocks noEditPoints="1"/>
          </p:cNvSpPr>
          <p:nvPr/>
        </p:nvSpPr>
        <p:spPr bwMode="auto">
          <a:xfrm>
            <a:off x="9822708" y="5013516"/>
            <a:ext cx="294497" cy="279163"/>
          </a:xfrm>
          <a:custGeom>
            <a:avLst/>
            <a:gdLst>
              <a:gd name="T0" fmla="*/ 176 w 382"/>
              <a:gd name="T1" fmla="*/ 368 h 384"/>
              <a:gd name="T2" fmla="*/ 146 w 382"/>
              <a:gd name="T3" fmla="*/ 377 h 384"/>
              <a:gd name="T4" fmla="*/ 90 w 382"/>
              <a:gd name="T5" fmla="*/ 337 h 384"/>
              <a:gd name="T6" fmla="*/ 50 w 382"/>
              <a:gd name="T7" fmla="*/ 323 h 384"/>
              <a:gd name="T8" fmla="*/ 33 w 382"/>
              <a:gd name="T9" fmla="*/ 267 h 384"/>
              <a:gd name="T10" fmla="*/ 20 w 382"/>
              <a:gd name="T11" fmla="*/ 248 h 384"/>
              <a:gd name="T12" fmla="*/ 0 w 382"/>
              <a:gd name="T13" fmla="*/ 196 h 384"/>
              <a:gd name="T14" fmla="*/ 33 w 382"/>
              <a:gd name="T15" fmla="*/ 164 h 384"/>
              <a:gd name="T16" fmla="*/ 35 w 382"/>
              <a:gd name="T17" fmla="*/ 91 h 384"/>
              <a:gd name="T18" fmla="*/ 59 w 382"/>
              <a:gd name="T19" fmla="*/ 75 h 384"/>
              <a:gd name="T20" fmla="*/ 106 w 382"/>
              <a:gd name="T21" fmla="*/ 25 h 384"/>
              <a:gd name="T22" fmla="*/ 135 w 382"/>
              <a:gd name="T23" fmla="*/ 25 h 384"/>
              <a:gd name="T24" fmla="*/ 206 w 382"/>
              <a:gd name="T25" fmla="*/ 15 h 384"/>
              <a:gd name="T26" fmla="*/ 235 w 382"/>
              <a:gd name="T27" fmla="*/ 9 h 384"/>
              <a:gd name="T28" fmla="*/ 292 w 382"/>
              <a:gd name="T29" fmla="*/ 47 h 384"/>
              <a:gd name="T30" fmla="*/ 295 w 382"/>
              <a:gd name="T31" fmla="*/ 68 h 384"/>
              <a:gd name="T32" fmla="*/ 350 w 382"/>
              <a:gd name="T33" fmla="*/ 117 h 384"/>
              <a:gd name="T34" fmla="*/ 377 w 382"/>
              <a:gd name="T35" fmla="*/ 149 h 384"/>
              <a:gd name="T36" fmla="*/ 351 w 382"/>
              <a:gd name="T37" fmla="*/ 209 h 384"/>
              <a:gd name="T38" fmla="*/ 373 w 382"/>
              <a:gd name="T39" fmla="*/ 250 h 384"/>
              <a:gd name="T40" fmla="*/ 321 w 382"/>
              <a:gd name="T41" fmla="*/ 287 h 384"/>
              <a:gd name="T42" fmla="*/ 320 w 382"/>
              <a:gd name="T43" fmla="*/ 335 h 384"/>
              <a:gd name="T44" fmla="*/ 246 w 382"/>
              <a:gd name="T45" fmla="*/ 344 h 384"/>
              <a:gd name="T46" fmla="*/ 193 w 382"/>
              <a:gd name="T47" fmla="*/ 384 h 384"/>
              <a:gd name="T48" fmla="*/ 232 w 382"/>
              <a:gd name="T49" fmla="*/ 363 h 384"/>
              <a:gd name="T50" fmla="*/ 261 w 382"/>
              <a:gd name="T51" fmla="*/ 319 h 384"/>
              <a:gd name="T52" fmla="*/ 312 w 382"/>
              <a:gd name="T53" fmla="*/ 321 h 384"/>
              <a:gd name="T54" fmla="*/ 298 w 382"/>
              <a:gd name="T55" fmla="*/ 290 h 384"/>
              <a:gd name="T56" fmla="*/ 341 w 382"/>
              <a:gd name="T57" fmla="*/ 279 h 384"/>
              <a:gd name="T58" fmla="*/ 358 w 382"/>
              <a:gd name="T59" fmla="*/ 241 h 384"/>
              <a:gd name="T60" fmla="*/ 332 w 382"/>
              <a:gd name="T61" fmla="*/ 223 h 384"/>
              <a:gd name="T62" fmla="*/ 366 w 382"/>
              <a:gd name="T63" fmla="*/ 189 h 384"/>
              <a:gd name="T64" fmla="*/ 329 w 382"/>
              <a:gd name="T65" fmla="*/ 148 h 384"/>
              <a:gd name="T66" fmla="*/ 341 w 382"/>
              <a:gd name="T67" fmla="*/ 102 h 384"/>
              <a:gd name="T68" fmla="*/ 290 w 382"/>
              <a:gd name="T69" fmla="*/ 84 h 384"/>
              <a:gd name="T70" fmla="*/ 278 w 382"/>
              <a:gd name="T71" fmla="*/ 41 h 384"/>
              <a:gd name="T72" fmla="*/ 242 w 382"/>
              <a:gd name="T73" fmla="*/ 23 h 384"/>
              <a:gd name="T74" fmla="*/ 229 w 382"/>
              <a:gd name="T75" fmla="*/ 51 h 384"/>
              <a:gd name="T76" fmla="*/ 190 w 382"/>
              <a:gd name="T77" fmla="*/ 17 h 384"/>
              <a:gd name="T78" fmla="*/ 154 w 382"/>
              <a:gd name="T79" fmla="*/ 51 h 384"/>
              <a:gd name="T80" fmla="*/ 103 w 382"/>
              <a:gd name="T81" fmla="*/ 41 h 384"/>
              <a:gd name="T82" fmla="*/ 72 w 382"/>
              <a:gd name="T83" fmla="*/ 65 h 384"/>
              <a:gd name="T84" fmla="*/ 73 w 382"/>
              <a:gd name="T85" fmla="*/ 108 h 384"/>
              <a:gd name="T86" fmla="*/ 25 w 382"/>
              <a:gd name="T87" fmla="*/ 140 h 384"/>
              <a:gd name="T88" fmla="*/ 47 w 382"/>
              <a:gd name="T89" fmla="*/ 182 h 384"/>
              <a:gd name="T90" fmla="*/ 16 w 382"/>
              <a:gd name="T91" fmla="*/ 195 h 384"/>
              <a:gd name="T92" fmla="*/ 22 w 382"/>
              <a:gd name="T93" fmla="*/ 233 h 384"/>
              <a:gd name="T94" fmla="*/ 65 w 382"/>
              <a:gd name="T95" fmla="*/ 263 h 384"/>
              <a:gd name="T96" fmla="*/ 41 w 382"/>
              <a:gd name="T97" fmla="*/ 281 h 384"/>
              <a:gd name="T98" fmla="*/ 89 w 382"/>
              <a:gd name="T99" fmla="*/ 295 h 384"/>
              <a:gd name="T100" fmla="*/ 105 w 382"/>
              <a:gd name="T101" fmla="*/ 344 h 384"/>
              <a:gd name="T102" fmla="*/ 140 w 382"/>
              <a:gd name="T103" fmla="*/ 362 h 384"/>
              <a:gd name="T104" fmla="*/ 181 w 382"/>
              <a:gd name="T105" fmla="*/ 337 h 384"/>
              <a:gd name="T106" fmla="*/ 192 w 382"/>
              <a:gd name="T107" fmla="*/ 366 h 384"/>
              <a:gd name="T108" fmla="*/ 359 w 382"/>
              <a:gd name="T109" fmla="*/ 237 h 384"/>
              <a:gd name="T110" fmla="*/ 90 w 382"/>
              <a:gd name="T111" fmla="*/ 192 h 384"/>
              <a:gd name="T112" fmla="*/ 191 w 382"/>
              <a:gd name="T113" fmla="*/ 107 h 384"/>
              <a:gd name="T114" fmla="*/ 191 w 382"/>
              <a:gd name="T115" fmla="*/ 10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 h="384">
                <a:moveTo>
                  <a:pt x="193" y="384"/>
                </a:moveTo>
                <a:cubicBezTo>
                  <a:pt x="187" y="384"/>
                  <a:pt x="180" y="380"/>
                  <a:pt x="177" y="374"/>
                </a:cubicBezTo>
                <a:cubicBezTo>
                  <a:pt x="177" y="373"/>
                  <a:pt x="177" y="373"/>
                  <a:pt x="177" y="373"/>
                </a:cubicBezTo>
                <a:cubicBezTo>
                  <a:pt x="176" y="371"/>
                  <a:pt x="176" y="369"/>
                  <a:pt x="176" y="368"/>
                </a:cubicBezTo>
                <a:cubicBezTo>
                  <a:pt x="174" y="353"/>
                  <a:pt x="174" y="353"/>
                  <a:pt x="174" y="353"/>
                </a:cubicBezTo>
                <a:cubicBezTo>
                  <a:pt x="171" y="352"/>
                  <a:pt x="167" y="352"/>
                  <a:pt x="163" y="351"/>
                </a:cubicBezTo>
                <a:cubicBezTo>
                  <a:pt x="156" y="367"/>
                  <a:pt x="156" y="367"/>
                  <a:pt x="156" y="367"/>
                </a:cubicBezTo>
                <a:cubicBezTo>
                  <a:pt x="154" y="372"/>
                  <a:pt x="150" y="375"/>
                  <a:pt x="146" y="377"/>
                </a:cubicBezTo>
                <a:cubicBezTo>
                  <a:pt x="141" y="378"/>
                  <a:pt x="136" y="378"/>
                  <a:pt x="132" y="376"/>
                </a:cubicBezTo>
                <a:cubicBezTo>
                  <a:pt x="99" y="361"/>
                  <a:pt x="99" y="361"/>
                  <a:pt x="99" y="361"/>
                </a:cubicBezTo>
                <a:cubicBezTo>
                  <a:pt x="95" y="359"/>
                  <a:pt x="91" y="355"/>
                  <a:pt x="90" y="351"/>
                </a:cubicBezTo>
                <a:cubicBezTo>
                  <a:pt x="88" y="346"/>
                  <a:pt x="88" y="341"/>
                  <a:pt x="90" y="337"/>
                </a:cubicBezTo>
                <a:cubicBezTo>
                  <a:pt x="96" y="323"/>
                  <a:pt x="96" y="323"/>
                  <a:pt x="96" y="323"/>
                </a:cubicBezTo>
                <a:cubicBezTo>
                  <a:pt x="93" y="321"/>
                  <a:pt x="90" y="319"/>
                  <a:pt x="88" y="316"/>
                </a:cubicBezTo>
                <a:cubicBezTo>
                  <a:pt x="75" y="326"/>
                  <a:pt x="75" y="326"/>
                  <a:pt x="75" y="326"/>
                </a:cubicBezTo>
                <a:cubicBezTo>
                  <a:pt x="67" y="332"/>
                  <a:pt x="56" y="331"/>
                  <a:pt x="50" y="323"/>
                </a:cubicBezTo>
                <a:cubicBezTo>
                  <a:pt x="28" y="294"/>
                  <a:pt x="28" y="294"/>
                  <a:pt x="28" y="294"/>
                </a:cubicBezTo>
                <a:cubicBezTo>
                  <a:pt x="22" y="286"/>
                  <a:pt x="23" y="275"/>
                  <a:pt x="31" y="269"/>
                </a:cubicBezTo>
                <a:cubicBezTo>
                  <a:pt x="32" y="268"/>
                  <a:pt x="32" y="268"/>
                  <a:pt x="32" y="268"/>
                </a:cubicBezTo>
                <a:cubicBezTo>
                  <a:pt x="32" y="267"/>
                  <a:pt x="33" y="267"/>
                  <a:pt x="33" y="267"/>
                </a:cubicBezTo>
                <a:cubicBezTo>
                  <a:pt x="45" y="258"/>
                  <a:pt x="45" y="258"/>
                  <a:pt x="45" y="258"/>
                </a:cubicBezTo>
                <a:cubicBezTo>
                  <a:pt x="43" y="254"/>
                  <a:pt x="42" y="250"/>
                  <a:pt x="40" y="247"/>
                </a:cubicBezTo>
                <a:cubicBezTo>
                  <a:pt x="24" y="248"/>
                  <a:pt x="24" y="248"/>
                  <a:pt x="24" y="248"/>
                </a:cubicBezTo>
                <a:cubicBezTo>
                  <a:pt x="23" y="249"/>
                  <a:pt x="22" y="249"/>
                  <a:pt x="20" y="248"/>
                </a:cubicBezTo>
                <a:cubicBezTo>
                  <a:pt x="20" y="248"/>
                  <a:pt x="20" y="248"/>
                  <a:pt x="20" y="248"/>
                </a:cubicBezTo>
                <a:cubicBezTo>
                  <a:pt x="20" y="248"/>
                  <a:pt x="19" y="248"/>
                  <a:pt x="18" y="248"/>
                </a:cubicBezTo>
                <a:cubicBezTo>
                  <a:pt x="10" y="246"/>
                  <a:pt x="5" y="240"/>
                  <a:pt x="4" y="233"/>
                </a:cubicBezTo>
                <a:cubicBezTo>
                  <a:pt x="0" y="196"/>
                  <a:pt x="0" y="196"/>
                  <a:pt x="0" y="196"/>
                </a:cubicBezTo>
                <a:cubicBezTo>
                  <a:pt x="0" y="192"/>
                  <a:pt x="1" y="187"/>
                  <a:pt x="4" y="183"/>
                </a:cubicBezTo>
                <a:cubicBezTo>
                  <a:pt x="7" y="179"/>
                  <a:pt x="11" y="177"/>
                  <a:pt x="16" y="176"/>
                </a:cubicBezTo>
                <a:cubicBezTo>
                  <a:pt x="32" y="175"/>
                  <a:pt x="32" y="175"/>
                  <a:pt x="32" y="175"/>
                </a:cubicBezTo>
                <a:cubicBezTo>
                  <a:pt x="32" y="171"/>
                  <a:pt x="33" y="167"/>
                  <a:pt x="33" y="164"/>
                </a:cubicBezTo>
                <a:cubicBezTo>
                  <a:pt x="18" y="157"/>
                  <a:pt x="18" y="157"/>
                  <a:pt x="18" y="157"/>
                </a:cubicBezTo>
                <a:cubicBezTo>
                  <a:pt x="10" y="153"/>
                  <a:pt x="6" y="143"/>
                  <a:pt x="10" y="133"/>
                </a:cubicBezTo>
                <a:cubicBezTo>
                  <a:pt x="26" y="100"/>
                  <a:pt x="26" y="100"/>
                  <a:pt x="26" y="100"/>
                </a:cubicBezTo>
                <a:cubicBezTo>
                  <a:pt x="27" y="96"/>
                  <a:pt x="31" y="92"/>
                  <a:pt x="35" y="91"/>
                </a:cubicBezTo>
                <a:cubicBezTo>
                  <a:pt x="39" y="89"/>
                  <a:pt x="44" y="89"/>
                  <a:pt x="49" y="91"/>
                </a:cubicBezTo>
                <a:cubicBezTo>
                  <a:pt x="61" y="97"/>
                  <a:pt x="61" y="97"/>
                  <a:pt x="61" y="97"/>
                </a:cubicBezTo>
                <a:cubicBezTo>
                  <a:pt x="64" y="94"/>
                  <a:pt x="66" y="91"/>
                  <a:pt x="69" y="88"/>
                </a:cubicBezTo>
                <a:cubicBezTo>
                  <a:pt x="59" y="75"/>
                  <a:pt x="59" y="75"/>
                  <a:pt x="59" y="75"/>
                </a:cubicBezTo>
                <a:cubicBezTo>
                  <a:pt x="56" y="71"/>
                  <a:pt x="55" y="66"/>
                  <a:pt x="56" y="62"/>
                </a:cubicBezTo>
                <a:cubicBezTo>
                  <a:pt x="56" y="57"/>
                  <a:pt x="59" y="53"/>
                  <a:pt x="63" y="50"/>
                </a:cubicBezTo>
                <a:cubicBezTo>
                  <a:pt x="93" y="29"/>
                  <a:pt x="93" y="29"/>
                  <a:pt x="93" y="29"/>
                </a:cubicBezTo>
                <a:cubicBezTo>
                  <a:pt x="97" y="26"/>
                  <a:pt x="102" y="25"/>
                  <a:pt x="106" y="25"/>
                </a:cubicBezTo>
                <a:cubicBezTo>
                  <a:pt x="111" y="26"/>
                  <a:pt x="114" y="29"/>
                  <a:pt x="117" y="32"/>
                </a:cubicBezTo>
                <a:cubicBezTo>
                  <a:pt x="126" y="44"/>
                  <a:pt x="126" y="44"/>
                  <a:pt x="126" y="44"/>
                </a:cubicBezTo>
                <a:cubicBezTo>
                  <a:pt x="130" y="43"/>
                  <a:pt x="133" y="41"/>
                  <a:pt x="137" y="40"/>
                </a:cubicBezTo>
                <a:cubicBezTo>
                  <a:pt x="135" y="25"/>
                  <a:pt x="135" y="25"/>
                  <a:pt x="135" y="25"/>
                </a:cubicBezTo>
                <a:cubicBezTo>
                  <a:pt x="134" y="14"/>
                  <a:pt x="140" y="6"/>
                  <a:pt x="150" y="4"/>
                </a:cubicBezTo>
                <a:cubicBezTo>
                  <a:pt x="150" y="4"/>
                  <a:pt x="150" y="4"/>
                  <a:pt x="150" y="4"/>
                </a:cubicBezTo>
                <a:cubicBezTo>
                  <a:pt x="188" y="0"/>
                  <a:pt x="188" y="0"/>
                  <a:pt x="188" y="0"/>
                </a:cubicBezTo>
                <a:cubicBezTo>
                  <a:pt x="197" y="0"/>
                  <a:pt x="205" y="6"/>
                  <a:pt x="206" y="15"/>
                </a:cubicBezTo>
                <a:cubicBezTo>
                  <a:pt x="208" y="31"/>
                  <a:pt x="208" y="31"/>
                  <a:pt x="208" y="31"/>
                </a:cubicBezTo>
                <a:cubicBezTo>
                  <a:pt x="212" y="32"/>
                  <a:pt x="216" y="32"/>
                  <a:pt x="220" y="33"/>
                </a:cubicBezTo>
                <a:cubicBezTo>
                  <a:pt x="226" y="18"/>
                  <a:pt x="226" y="18"/>
                  <a:pt x="226" y="18"/>
                </a:cubicBezTo>
                <a:cubicBezTo>
                  <a:pt x="227" y="14"/>
                  <a:pt x="231" y="10"/>
                  <a:pt x="235" y="9"/>
                </a:cubicBezTo>
                <a:cubicBezTo>
                  <a:pt x="240" y="7"/>
                  <a:pt x="245" y="7"/>
                  <a:pt x="249" y="9"/>
                </a:cubicBezTo>
                <a:cubicBezTo>
                  <a:pt x="282" y="24"/>
                  <a:pt x="282" y="24"/>
                  <a:pt x="282" y="24"/>
                </a:cubicBezTo>
                <a:cubicBezTo>
                  <a:pt x="286" y="26"/>
                  <a:pt x="290" y="29"/>
                  <a:pt x="292" y="33"/>
                </a:cubicBezTo>
                <a:cubicBezTo>
                  <a:pt x="294" y="37"/>
                  <a:pt x="294" y="42"/>
                  <a:pt x="292" y="47"/>
                </a:cubicBezTo>
                <a:cubicBezTo>
                  <a:pt x="292" y="48"/>
                  <a:pt x="292" y="48"/>
                  <a:pt x="292" y="48"/>
                </a:cubicBezTo>
                <a:cubicBezTo>
                  <a:pt x="285" y="61"/>
                  <a:pt x="285" y="61"/>
                  <a:pt x="285" y="61"/>
                </a:cubicBezTo>
                <a:cubicBezTo>
                  <a:pt x="286" y="61"/>
                  <a:pt x="286" y="61"/>
                  <a:pt x="286" y="62"/>
                </a:cubicBezTo>
                <a:cubicBezTo>
                  <a:pt x="289" y="64"/>
                  <a:pt x="292" y="66"/>
                  <a:pt x="295" y="68"/>
                </a:cubicBezTo>
                <a:cubicBezTo>
                  <a:pt x="307" y="59"/>
                  <a:pt x="307" y="59"/>
                  <a:pt x="307" y="59"/>
                </a:cubicBezTo>
                <a:cubicBezTo>
                  <a:pt x="315" y="53"/>
                  <a:pt x="325" y="54"/>
                  <a:pt x="332" y="62"/>
                </a:cubicBezTo>
                <a:cubicBezTo>
                  <a:pt x="354" y="94"/>
                  <a:pt x="354" y="94"/>
                  <a:pt x="354" y="94"/>
                </a:cubicBezTo>
                <a:cubicBezTo>
                  <a:pt x="359" y="101"/>
                  <a:pt x="357" y="112"/>
                  <a:pt x="350" y="117"/>
                </a:cubicBezTo>
                <a:cubicBezTo>
                  <a:pt x="338" y="126"/>
                  <a:pt x="338" y="126"/>
                  <a:pt x="338" y="126"/>
                </a:cubicBezTo>
                <a:cubicBezTo>
                  <a:pt x="339" y="130"/>
                  <a:pt x="341" y="133"/>
                  <a:pt x="342" y="137"/>
                </a:cubicBezTo>
                <a:cubicBezTo>
                  <a:pt x="359" y="135"/>
                  <a:pt x="359" y="135"/>
                  <a:pt x="359" y="135"/>
                </a:cubicBezTo>
                <a:cubicBezTo>
                  <a:pt x="367" y="135"/>
                  <a:pt x="375" y="141"/>
                  <a:pt x="377" y="149"/>
                </a:cubicBezTo>
                <a:cubicBezTo>
                  <a:pt x="378" y="151"/>
                  <a:pt x="378" y="151"/>
                  <a:pt x="378" y="151"/>
                </a:cubicBezTo>
                <a:cubicBezTo>
                  <a:pt x="382" y="189"/>
                  <a:pt x="382" y="189"/>
                  <a:pt x="382" y="189"/>
                </a:cubicBezTo>
                <a:cubicBezTo>
                  <a:pt x="382" y="197"/>
                  <a:pt x="376" y="207"/>
                  <a:pt x="365" y="207"/>
                </a:cubicBezTo>
                <a:cubicBezTo>
                  <a:pt x="351" y="209"/>
                  <a:pt x="351" y="209"/>
                  <a:pt x="351" y="209"/>
                </a:cubicBezTo>
                <a:cubicBezTo>
                  <a:pt x="351" y="213"/>
                  <a:pt x="350" y="216"/>
                  <a:pt x="349" y="220"/>
                </a:cubicBezTo>
                <a:cubicBezTo>
                  <a:pt x="365" y="227"/>
                  <a:pt x="365" y="227"/>
                  <a:pt x="365" y="227"/>
                </a:cubicBezTo>
                <a:cubicBezTo>
                  <a:pt x="365" y="227"/>
                  <a:pt x="366" y="227"/>
                  <a:pt x="366" y="228"/>
                </a:cubicBezTo>
                <a:cubicBezTo>
                  <a:pt x="374" y="233"/>
                  <a:pt x="377" y="242"/>
                  <a:pt x="373" y="250"/>
                </a:cubicBezTo>
                <a:cubicBezTo>
                  <a:pt x="358" y="284"/>
                  <a:pt x="358" y="284"/>
                  <a:pt x="358" y="284"/>
                </a:cubicBezTo>
                <a:cubicBezTo>
                  <a:pt x="356" y="288"/>
                  <a:pt x="353" y="292"/>
                  <a:pt x="348" y="294"/>
                </a:cubicBezTo>
                <a:cubicBezTo>
                  <a:pt x="344" y="295"/>
                  <a:pt x="339" y="295"/>
                  <a:pt x="335" y="293"/>
                </a:cubicBezTo>
                <a:cubicBezTo>
                  <a:pt x="321" y="287"/>
                  <a:pt x="321" y="287"/>
                  <a:pt x="321" y="287"/>
                </a:cubicBezTo>
                <a:cubicBezTo>
                  <a:pt x="319" y="290"/>
                  <a:pt x="317" y="293"/>
                  <a:pt x="314" y="296"/>
                </a:cubicBezTo>
                <a:cubicBezTo>
                  <a:pt x="324" y="310"/>
                  <a:pt x="324" y="310"/>
                  <a:pt x="324" y="310"/>
                </a:cubicBezTo>
                <a:cubicBezTo>
                  <a:pt x="327" y="314"/>
                  <a:pt x="328" y="319"/>
                  <a:pt x="327" y="323"/>
                </a:cubicBezTo>
                <a:cubicBezTo>
                  <a:pt x="327" y="328"/>
                  <a:pt x="324" y="332"/>
                  <a:pt x="320" y="335"/>
                </a:cubicBezTo>
                <a:cubicBezTo>
                  <a:pt x="290" y="357"/>
                  <a:pt x="290" y="357"/>
                  <a:pt x="290" y="357"/>
                </a:cubicBezTo>
                <a:cubicBezTo>
                  <a:pt x="282" y="362"/>
                  <a:pt x="271" y="360"/>
                  <a:pt x="265" y="352"/>
                </a:cubicBezTo>
                <a:cubicBezTo>
                  <a:pt x="256" y="340"/>
                  <a:pt x="256" y="340"/>
                  <a:pt x="256" y="340"/>
                </a:cubicBezTo>
                <a:cubicBezTo>
                  <a:pt x="253" y="341"/>
                  <a:pt x="250" y="343"/>
                  <a:pt x="246" y="344"/>
                </a:cubicBezTo>
                <a:cubicBezTo>
                  <a:pt x="248" y="361"/>
                  <a:pt x="248" y="361"/>
                  <a:pt x="248" y="361"/>
                </a:cubicBezTo>
                <a:cubicBezTo>
                  <a:pt x="249" y="371"/>
                  <a:pt x="242" y="380"/>
                  <a:pt x="232" y="381"/>
                </a:cubicBezTo>
                <a:cubicBezTo>
                  <a:pt x="195" y="384"/>
                  <a:pt x="195" y="384"/>
                  <a:pt x="195" y="384"/>
                </a:cubicBezTo>
                <a:cubicBezTo>
                  <a:pt x="195" y="384"/>
                  <a:pt x="194" y="384"/>
                  <a:pt x="193" y="384"/>
                </a:cubicBezTo>
                <a:close/>
                <a:moveTo>
                  <a:pt x="192" y="367"/>
                </a:moveTo>
                <a:cubicBezTo>
                  <a:pt x="192" y="368"/>
                  <a:pt x="193" y="368"/>
                  <a:pt x="194" y="368"/>
                </a:cubicBezTo>
                <a:cubicBezTo>
                  <a:pt x="230" y="365"/>
                  <a:pt x="230" y="365"/>
                  <a:pt x="230" y="365"/>
                </a:cubicBezTo>
                <a:cubicBezTo>
                  <a:pt x="231" y="365"/>
                  <a:pt x="232" y="364"/>
                  <a:pt x="232" y="363"/>
                </a:cubicBezTo>
                <a:cubicBezTo>
                  <a:pt x="229" y="333"/>
                  <a:pt x="229" y="333"/>
                  <a:pt x="229" y="333"/>
                </a:cubicBezTo>
                <a:cubicBezTo>
                  <a:pt x="236" y="330"/>
                  <a:pt x="236" y="330"/>
                  <a:pt x="236" y="330"/>
                </a:cubicBezTo>
                <a:cubicBezTo>
                  <a:pt x="243" y="328"/>
                  <a:pt x="249" y="326"/>
                  <a:pt x="254" y="323"/>
                </a:cubicBezTo>
                <a:cubicBezTo>
                  <a:pt x="261" y="319"/>
                  <a:pt x="261" y="319"/>
                  <a:pt x="261" y="319"/>
                </a:cubicBezTo>
                <a:cubicBezTo>
                  <a:pt x="278" y="343"/>
                  <a:pt x="278" y="343"/>
                  <a:pt x="278" y="343"/>
                </a:cubicBezTo>
                <a:cubicBezTo>
                  <a:pt x="279" y="344"/>
                  <a:pt x="280" y="344"/>
                  <a:pt x="281" y="344"/>
                </a:cubicBezTo>
                <a:cubicBezTo>
                  <a:pt x="311" y="322"/>
                  <a:pt x="311" y="322"/>
                  <a:pt x="311" y="322"/>
                </a:cubicBezTo>
                <a:cubicBezTo>
                  <a:pt x="311" y="322"/>
                  <a:pt x="311" y="321"/>
                  <a:pt x="312" y="321"/>
                </a:cubicBezTo>
                <a:cubicBezTo>
                  <a:pt x="312" y="321"/>
                  <a:pt x="312" y="320"/>
                  <a:pt x="311" y="319"/>
                </a:cubicBezTo>
                <a:cubicBezTo>
                  <a:pt x="297" y="300"/>
                  <a:pt x="297" y="300"/>
                  <a:pt x="297" y="300"/>
                </a:cubicBezTo>
                <a:cubicBezTo>
                  <a:pt x="294" y="295"/>
                  <a:pt x="294" y="295"/>
                  <a:pt x="294" y="295"/>
                </a:cubicBezTo>
                <a:cubicBezTo>
                  <a:pt x="298" y="290"/>
                  <a:pt x="298" y="290"/>
                  <a:pt x="298" y="290"/>
                </a:cubicBezTo>
                <a:cubicBezTo>
                  <a:pt x="302" y="286"/>
                  <a:pt x="305" y="282"/>
                  <a:pt x="308" y="278"/>
                </a:cubicBezTo>
                <a:cubicBezTo>
                  <a:pt x="309" y="276"/>
                  <a:pt x="311" y="274"/>
                  <a:pt x="312" y="273"/>
                </a:cubicBezTo>
                <a:cubicBezTo>
                  <a:pt x="316" y="268"/>
                  <a:pt x="316" y="268"/>
                  <a:pt x="316" y="268"/>
                </a:cubicBezTo>
                <a:cubicBezTo>
                  <a:pt x="341" y="279"/>
                  <a:pt x="341" y="279"/>
                  <a:pt x="341" y="279"/>
                </a:cubicBezTo>
                <a:cubicBezTo>
                  <a:pt x="342" y="279"/>
                  <a:pt x="342" y="279"/>
                  <a:pt x="342" y="279"/>
                </a:cubicBezTo>
                <a:cubicBezTo>
                  <a:pt x="343" y="279"/>
                  <a:pt x="343" y="278"/>
                  <a:pt x="344" y="278"/>
                </a:cubicBezTo>
                <a:cubicBezTo>
                  <a:pt x="358" y="244"/>
                  <a:pt x="358" y="244"/>
                  <a:pt x="358" y="244"/>
                </a:cubicBezTo>
                <a:cubicBezTo>
                  <a:pt x="359" y="243"/>
                  <a:pt x="358" y="242"/>
                  <a:pt x="358" y="241"/>
                </a:cubicBezTo>
                <a:cubicBezTo>
                  <a:pt x="357" y="241"/>
                  <a:pt x="357" y="241"/>
                  <a:pt x="357" y="241"/>
                </a:cubicBezTo>
                <a:cubicBezTo>
                  <a:pt x="357" y="241"/>
                  <a:pt x="357" y="241"/>
                  <a:pt x="357" y="241"/>
                </a:cubicBezTo>
                <a:cubicBezTo>
                  <a:pt x="331" y="229"/>
                  <a:pt x="331" y="229"/>
                  <a:pt x="331" y="229"/>
                </a:cubicBezTo>
                <a:cubicBezTo>
                  <a:pt x="332" y="223"/>
                  <a:pt x="332" y="223"/>
                  <a:pt x="332" y="223"/>
                </a:cubicBezTo>
                <a:cubicBezTo>
                  <a:pt x="334" y="216"/>
                  <a:pt x="335" y="209"/>
                  <a:pt x="335" y="202"/>
                </a:cubicBezTo>
                <a:cubicBezTo>
                  <a:pt x="335" y="195"/>
                  <a:pt x="335" y="195"/>
                  <a:pt x="335" y="195"/>
                </a:cubicBezTo>
                <a:cubicBezTo>
                  <a:pt x="365" y="191"/>
                  <a:pt x="365" y="191"/>
                  <a:pt x="365" y="191"/>
                </a:cubicBezTo>
                <a:cubicBezTo>
                  <a:pt x="365" y="191"/>
                  <a:pt x="366" y="190"/>
                  <a:pt x="366" y="189"/>
                </a:cubicBezTo>
                <a:cubicBezTo>
                  <a:pt x="362" y="153"/>
                  <a:pt x="362" y="153"/>
                  <a:pt x="362" y="153"/>
                </a:cubicBezTo>
                <a:cubicBezTo>
                  <a:pt x="361" y="153"/>
                  <a:pt x="361" y="151"/>
                  <a:pt x="359" y="151"/>
                </a:cubicBezTo>
                <a:cubicBezTo>
                  <a:pt x="331" y="154"/>
                  <a:pt x="331" y="154"/>
                  <a:pt x="331" y="154"/>
                </a:cubicBezTo>
                <a:cubicBezTo>
                  <a:pt x="329" y="148"/>
                  <a:pt x="329" y="148"/>
                  <a:pt x="329" y="148"/>
                </a:cubicBezTo>
                <a:cubicBezTo>
                  <a:pt x="327" y="141"/>
                  <a:pt x="324" y="133"/>
                  <a:pt x="321" y="127"/>
                </a:cubicBezTo>
                <a:cubicBezTo>
                  <a:pt x="318" y="121"/>
                  <a:pt x="318" y="121"/>
                  <a:pt x="318" y="121"/>
                </a:cubicBezTo>
                <a:cubicBezTo>
                  <a:pt x="340" y="105"/>
                  <a:pt x="340" y="105"/>
                  <a:pt x="340" y="105"/>
                </a:cubicBezTo>
                <a:cubicBezTo>
                  <a:pt x="341" y="104"/>
                  <a:pt x="341" y="103"/>
                  <a:pt x="341" y="102"/>
                </a:cubicBezTo>
                <a:cubicBezTo>
                  <a:pt x="319" y="72"/>
                  <a:pt x="319" y="72"/>
                  <a:pt x="319" y="72"/>
                </a:cubicBezTo>
                <a:cubicBezTo>
                  <a:pt x="318" y="71"/>
                  <a:pt x="317" y="71"/>
                  <a:pt x="317" y="71"/>
                </a:cubicBezTo>
                <a:cubicBezTo>
                  <a:pt x="295" y="88"/>
                  <a:pt x="295" y="88"/>
                  <a:pt x="295" y="88"/>
                </a:cubicBezTo>
                <a:cubicBezTo>
                  <a:pt x="290" y="84"/>
                  <a:pt x="290" y="84"/>
                  <a:pt x="290" y="84"/>
                </a:cubicBezTo>
                <a:cubicBezTo>
                  <a:pt x="286" y="81"/>
                  <a:pt x="281" y="78"/>
                  <a:pt x="277" y="74"/>
                </a:cubicBezTo>
                <a:cubicBezTo>
                  <a:pt x="275" y="73"/>
                  <a:pt x="273" y="71"/>
                  <a:pt x="270" y="70"/>
                </a:cubicBezTo>
                <a:cubicBezTo>
                  <a:pt x="265" y="66"/>
                  <a:pt x="265" y="66"/>
                  <a:pt x="265" y="66"/>
                </a:cubicBezTo>
                <a:cubicBezTo>
                  <a:pt x="278" y="41"/>
                  <a:pt x="278" y="41"/>
                  <a:pt x="278" y="41"/>
                </a:cubicBezTo>
                <a:cubicBezTo>
                  <a:pt x="278" y="41"/>
                  <a:pt x="278" y="40"/>
                  <a:pt x="278" y="40"/>
                </a:cubicBezTo>
                <a:cubicBezTo>
                  <a:pt x="278" y="40"/>
                  <a:pt x="277" y="40"/>
                  <a:pt x="277" y="40"/>
                </a:cubicBezTo>
                <a:cubicBezTo>
                  <a:pt x="276" y="39"/>
                  <a:pt x="276" y="39"/>
                  <a:pt x="276" y="39"/>
                </a:cubicBezTo>
                <a:cubicBezTo>
                  <a:pt x="242" y="23"/>
                  <a:pt x="242" y="23"/>
                  <a:pt x="242" y="23"/>
                </a:cubicBezTo>
                <a:cubicBezTo>
                  <a:pt x="242" y="23"/>
                  <a:pt x="242" y="23"/>
                  <a:pt x="241" y="23"/>
                </a:cubicBezTo>
                <a:cubicBezTo>
                  <a:pt x="241" y="23"/>
                  <a:pt x="241" y="24"/>
                  <a:pt x="241" y="24"/>
                </a:cubicBezTo>
                <a:cubicBezTo>
                  <a:pt x="241" y="24"/>
                  <a:pt x="241" y="24"/>
                  <a:pt x="241" y="24"/>
                </a:cubicBezTo>
                <a:cubicBezTo>
                  <a:pt x="229" y="51"/>
                  <a:pt x="229" y="51"/>
                  <a:pt x="229" y="51"/>
                </a:cubicBezTo>
                <a:cubicBezTo>
                  <a:pt x="222" y="50"/>
                  <a:pt x="222" y="50"/>
                  <a:pt x="222" y="50"/>
                </a:cubicBezTo>
                <a:cubicBezTo>
                  <a:pt x="217" y="48"/>
                  <a:pt x="211" y="48"/>
                  <a:pt x="205" y="47"/>
                </a:cubicBezTo>
                <a:cubicBezTo>
                  <a:pt x="194" y="46"/>
                  <a:pt x="194" y="46"/>
                  <a:pt x="194" y="46"/>
                </a:cubicBezTo>
                <a:cubicBezTo>
                  <a:pt x="190" y="17"/>
                  <a:pt x="190" y="17"/>
                  <a:pt x="190" y="17"/>
                </a:cubicBezTo>
                <a:cubicBezTo>
                  <a:pt x="190" y="16"/>
                  <a:pt x="189" y="16"/>
                  <a:pt x="188" y="16"/>
                </a:cubicBezTo>
                <a:cubicBezTo>
                  <a:pt x="152" y="20"/>
                  <a:pt x="152" y="20"/>
                  <a:pt x="152" y="20"/>
                </a:cubicBezTo>
                <a:cubicBezTo>
                  <a:pt x="151" y="20"/>
                  <a:pt x="151" y="21"/>
                  <a:pt x="151" y="23"/>
                </a:cubicBezTo>
                <a:cubicBezTo>
                  <a:pt x="154" y="51"/>
                  <a:pt x="154" y="51"/>
                  <a:pt x="154" y="51"/>
                </a:cubicBezTo>
                <a:cubicBezTo>
                  <a:pt x="148" y="53"/>
                  <a:pt x="148" y="53"/>
                  <a:pt x="148" y="53"/>
                </a:cubicBezTo>
                <a:cubicBezTo>
                  <a:pt x="141" y="55"/>
                  <a:pt x="133" y="59"/>
                  <a:pt x="128" y="61"/>
                </a:cubicBezTo>
                <a:cubicBezTo>
                  <a:pt x="122" y="64"/>
                  <a:pt x="122" y="64"/>
                  <a:pt x="122" y="64"/>
                </a:cubicBezTo>
                <a:cubicBezTo>
                  <a:pt x="103" y="41"/>
                  <a:pt x="103" y="41"/>
                  <a:pt x="103" y="41"/>
                </a:cubicBezTo>
                <a:cubicBezTo>
                  <a:pt x="103" y="41"/>
                  <a:pt x="103" y="41"/>
                  <a:pt x="103" y="42"/>
                </a:cubicBezTo>
                <a:cubicBezTo>
                  <a:pt x="72" y="63"/>
                  <a:pt x="72" y="63"/>
                  <a:pt x="72" y="63"/>
                </a:cubicBezTo>
                <a:cubicBezTo>
                  <a:pt x="72" y="63"/>
                  <a:pt x="72" y="64"/>
                  <a:pt x="72" y="64"/>
                </a:cubicBezTo>
                <a:cubicBezTo>
                  <a:pt x="72" y="64"/>
                  <a:pt x="72" y="65"/>
                  <a:pt x="72" y="65"/>
                </a:cubicBezTo>
                <a:cubicBezTo>
                  <a:pt x="72" y="65"/>
                  <a:pt x="72" y="65"/>
                  <a:pt x="72" y="65"/>
                </a:cubicBezTo>
                <a:cubicBezTo>
                  <a:pt x="89" y="90"/>
                  <a:pt x="89" y="90"/>
                  <a:pt x="89" y="90"/>
                </a:cubicBezTo>
                <a:cubicBezTo>
                  <a:pt x="84" y="94"/>
                  <a:pt x="84" y="94"/>
                  <a:pt x="84" y="94"/>
                </a:cubicBezTo>
                <a:cubicBezTo>
                  <a:pt x="80" y="99"/>
                  <a:pt x="77" y="103"/>
                  <a:pt x="73" y="108"/>
                </a:cubicBezTo>
                <a:cubicBezTo>
                  <a:pt x="67" y="117"/>
                  <a:pt x="67" y="117"/>
                  <a:pt x="67" y="117"/>
                </a:cubicBezTo>
                <a:cubicBezTo>
                  <a:pt x="41" y="106"/>
                  <a:pt x="41" y="106"/>
                  <a:pt x="41" y="106"/>
                </a:cubicBezTo>
                <a:cubicBezTo>
                  <a:pt x="41" y="106"/>
                  <a:pt x="40" y="106"/>
                  <a:pt x="40" y="106"/>
                </a:cubicBezTo>
                <a:cubicBezTo>
                  <a:pt x="25" y="140"/>
                  <a:pt x="25" y="140"/>
                  <a:pt x="25" y="140"/>
                </a:cubicBezTo>
                <a:cubicBezTo>
                  <a:pt x="24" y="142"/>
                  <a:pt x="25" y="142"/>
                  <a:pt x="25" y="143"/>
                </a:cubicBezTo>
                <a:cubicBezTo>
                  <a:pt x="52" y="154"/>
                  <a:pt x="52" y="154"/>
                  <a:pt x="52" y="154"/>
                </a:cubicBezTo>
                <a:cubicBezTo>
                  <a:pt x="50" y="161"/>
                  <a:pt x="50" y="161"/>
                  <a:pt x="50" y="161"/>
                </a:cubicBezTo>
                <a:cubicBezTo>
                  <a:pt x="49" y="167"/>
                  <a:pt x="47" y="175"/>
                  <a:pt x="47" y="182"/>
                </a:cubicBezTo>
                <a:cubicBezTo>
                  <a:pt x="47" y="189"/>
                  <a:pt x="47" y="189"/>
                  <a:pt x="47" y="189"/>
                </a:cubicBezTo>
                <a:cubicBezTo>
                  <a:pt x="18" y="192"/>
                  <a:pt x="18" y="192"/>
                  <a:pt x="18" y="192"/>
                </a:cubicBezTo>
                <a:cubicBezTo>
                  <a:pt x="17" y="192"/>
                  <a:pt x="17" y="193"/>
                  <a:pt x="16" y="193"/>
                </a:cubicBezTo>
                <a:cubicBezTo>
                  <a:pt x="16" y="193"/>
                  <a:pt x="16" y="194"/>
                  <a:pt x="16" y="195"/>
                </a:cubicBezTo>
                <a:cubicBezTo>
                  <a:pt x="20" y="231"/>
                  <a:pt x="20" y="231"/>
                  <a:pt x="20" y="231"/>
                </a:cubicBezTo>
                <a:cubicBezTo>
                  <a:pt x="20" y="232"/>
                  <a:pt x="21" y="232"/>
                  <a:pt x="22" y="232"/>
                </a:cubicBezTo>
                <a:cubicBezTo>
                  <a:pt x="22" y="233"/>
                  <a:pt x="22" y="233"/>
                  <a:pt x="22" y="233"/>
                </a:cubicBezTo>
                <a:cubicBezTo>
                  <a:pt x="22" y="233"/>
                  <a:pt x="22" y="233"/>
                  <a:pt x="22" y="233"/>
                </a:cubicBezTo>
                <a:cubicBezTo>
                  <a:pt x="51" y="229"/>
                  <a:pt x="51" y="229"/>
                  <a:pt x="51" y="229"/>
                </a:cubicBezTo>
                <a:cubicBezTo>
                  <a:pt x="53" y="235"/>
                  <a:pt x="53" y="235"/>
                  <a:pt x="53" y="235"/>
                </a:cubicBezTo>
                <a:cubicBezTo>
                  <a:pt x="56" y="242"/>
                  <a:pt x="59" y="250"/>
                  <a:pt x="62" y="257"/>
                </a:cubicBezTo>
                <a:cubicBezTo>
                  <a:pt x="65" y="263"/>
                  <a:pt x="65" y="263"/>
                  <a:pt x="65" y="263"/>
                </a:cubicBezTo>
                <a:cubicBezTo>
                  <a:pt x="44" y="279"/>
                  <a:pt x="44" y="279"/>
                  <a:pt x="44" y="279"/>
                </a:cubicBezTo>
                <a:cubicBezTo>
                  <a:pt x="43" y="279"/>
                  <a:pt x="43" y="279"/>
                  <a:pt x="43" y="280"/>
                </a:cubicBezTo>
                <a:cubicBezTo>
                  <a:pt x="43" y="280"/>
                  <a:pt x="43" y="280"/>
                  <a:pt x="43" y="280"/>
                </a:cubicBezTo>
                <a:cubicBezTo>
                  <a:pt x="41" y="281"/>
                  <a:pt x="41" y="281"/>
                  <a:pt x="41" y="281"/>
                </a:cubicBezTo>
                <a:cubicBezTo>
                  <a:pt x="40" y="282"/>
                  <a:pt x="40" y="283"/>
                  <a:pt x="40" y="284"/>
                </a:cubicBezTo>
                <a:cubicBezTo>
                  <a:pt x="63" y="313"/>
                  <a:pt x="63" y="313"/>
                  <a:pt x="63" y="313"/>
                </a:cubicBezTo>
                <a:cubicBezTo>
                  <a:pt x="63" y="314"/>
                  <a:pt x="64" y="314"/>
                  <a:pt x="65" y="313"/>
                </a:cubicBezTo>
                <a:cubicBezTo>
                  <a:pt x="89" y="295"/>
                  <a:pt x="89" y="295"/>
                  <a:pt x="89" y="295"/>
                </a:cubicBezTo>
                <a:cubicBezTo>
                  <a:pt x="94" y="300"/>
                  <a:pt x="94" y="300"/>
                  <a:pt x="94" y="300"/>
                </a:cubicBezTo>
                <a:cubicBezTo>
                  <a:pt x="99" y="305"/>
                  <a:pt x="104" y="309"/>
                  <a:pt x="111" y="314"/>
                </a:cubicBezTo>
                <a:cubicBezTo>
                  <a:pt x="117" y="317"/>
                  <a:pt x="117" y="317"/>
                  <a:pt x="117" y="317"/>
                </a:cubicBezTo>
                <a:cubicBezTo>
                  <a:pt x="105" y="344"/>
                  <a:pt x="105" y="344"/>
                  <a:pt x="105" y="344"/>
                </a:cubicBezTo>
                <a:cubicBezTo>
                  <a:pt x="104" y="344"/>
                  <a:pt x="104" y="345"/>
                  <a:pt x="105" y="345"/>
                </a:cubicBezTo>
                <a:cubicBezTo>
                  <a:pt x="105" y="346"/>
                  <a:pt x="105" y="346"/>
                  <a:pt x="106" y="346"/>
                </a:cubicBezTo>
                <a:cubicBezTo>
                  <a:pt x="139" y="362"/>
                  <a:pt x="139" y="362"/>
                  <a:pt x="139" y="362"/>
                </a:cubicBezTo>
                <a:cubicBezTo>
                  <a:pt x="139" y="362"/>
                  <a:pt x="140" y="362"/>
                  <a:pt x="140" y="362"/>
                </a:cubicBezTo>
                <a:cubicBezTo>
                  <a:pt x="141" y="362"/>
                  <a:pt x="141" y="361"/>
                  <a:pt x="141" y="361"/>
                </a:cubicBezTo>
                <a:cubicBezTo>
                  <a:pt x="154" y="333"/>
                  <a:pt x="154" y="333"/>
                  <a:pt x="154" y="333"/>
                </a:cubicBezTo>
                <a:cubicBezTo>
                  <a:pt x="161" y="334"/>
                  <a:pt x="161" y="334"/>
                  <a:pt x="161" y="334"/>
                </a:cubicBezTo>
                <a:cubicBezTo>
                  <a:pt x="167" y="335"/>
                  <a:pt x="175" y="337"/>
                  <a:pt x="181" y="337"/>
                </a:cubicBezTo>
                <a:cubicBezTo>
                  <a:pt x="189" y="337"/>
                  <a:pt x="189" y="337"/>
                  <a:pt x="189" y="337"/>
                </a:cubicBezTo>
                <a:cubicBezTo>
                  <a:pt x="190" y="349"/>
                  <a:pt x="190" y="349"/>
                  <a:pt x="190" y="349"/>
                </a:cubicBezTo>
                <a:cubicBezTo>
                  <a:pt x="192" y="366"/>
                  <a:pt x="192" y="366"/>
                  <a:pt x="192" y="366"/>
                </a:cubicBezTo>
                <a:cubicBezTo>
                  <a:pt x="192" y="366"/>
                  <a:pt x="192" y="366"/>
                  <a:pt x="192" y="366"/>
                </a:cubicBezTo>
                <a:cubicBezTo>
                  <a:pt x="192" y="366"/>
                  <a:pt x="192" y="366"/>
                  <a:pt x="192" y="366"/>
                </a:cubicBezTo>
                <a:lnTo>
                  <a:pt x="192" y="367"/>
                </a:lnTo>
                <a:close/>
                <a:moveTo>
                  <a:pt x="360" y="236"/>
                </a:moveTo>
                <a:cubicBezTo>
                  <a:pt x="359" y="237"/>
                  <a:pt x="359" y="237"/>
                  <a:pt x="359" y="237"/>
                </a:cubicBezTo>
                <a:cubicBezTo>
                  <a:pt x="361" y="234"/>
                  <a:pt x="361" y="234"/>
                  <a:pt x="361" y="234"/>
                </a:cubicBezTo>
                <a:lnTo>
                  <a:pt x="360" y="236"/>
                </a:lnTo>
                <a:close/>
                <a:moveTo>
                  <a:pt x="191" y="293"/>
                </a:moveTo>
                <a:cubicBezTo>
                  <a:pt x="135" y="293"/>
                  <a:pt x="90" y="248"/>
                  <a:pt x="90" y="192"/>
                </a:cubicBezTo>
                <a:cubicBezTo>
                  <a:pt x="90" y="137"/>
                  <a:pt x="135" y="91"/>
                  <a:pt x="191" y="91"/>
                </a:cubicBezTo>
                <a:cubicBezTo>
                  <a:pt x="246" y="91"/>
                  <a:pt x="292" y="137"/>
                  <a:pt x="292" y="192"/>
                </a:cubicBezTo>
                <a:cubicBezTo>
                  <a:pt x="292" y="248"/>
                  <a:pt x="246" y="293"/>
                  <a:pt x="191" y="293"/>
                </a:cubicBezTo>
                <a:close/>
                <a:moveTo>
                  <a:pt x="191" y="107"/>
                </a:moveTo>
                <a:cubicBezTo>
                  <a:pt x="144" y="107"/>
                  <a:pt x="106" y="145"/>
                  <a:pt x="106" y="192"/>
                </a:cubicBezTo>
                <a:cubicBezTo>
                  <a:pt x="106" y="239"/>
                  <a:pt x="144" y="277"/>
                  <a:pt x="191" y="277"/>
                </a:cubicBezTo>
                <a:cubicBezTo>
                  <a:pt x="238" y="277"/>
                  <a:pt x="276" y="239"/>
                  <a:pt x="276" y="192"/>
                </a:cubicBezTo>
                <a:cubicBezTo>
                  <a:pt x="276" y="145"/>
                  <a:pt x="238" y="107"/>
                  <a:pt x="191" y="107"/>
                </a:cubicBezTo>
                <a:close/>
              </a:path>
            </a:pathLst>
          </a:custGeom>
          <a:solidFill>
            <a:schemeClr val="tx1"/>
          </a:solid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nvGrpSpPr>
          <p:cNvPr id="427" name="Group 73">
            <a:extLst>
              <a:ext uri="{FF2B5EF4-FFF2-40B4-BE49-F238E27FC236}">
                <a16:creationId xmlns:a16="http://schemas.microsoft.com/office/drawing/2014/main" id="{A01BC7ED-B8B1-064F-BA63-BB23607D74E3}"/>
              </a:ext>
            </a:extLst>
          </p:cNvPr>
          <p:cNvGrpSpPr>
            <a:grpSpLocks noChangeAspect="1"/>
          </p:cNvGrpSpPr>
          <p:nvPr/>
        </p:nvGrpSpPr>
        <p:grpSpPr bwMode="auto">
          <a:xfrm>
            <a:off x="9023037" y="5032104"/>
            <a:ext cx="281003" cy="265243"/>
            <a:chOff x="3602" y="1928"/>
            <a:chExt cx="474" cy="462"/>
          </a:xfrm>
          <a:solidFill>
            <a:schemeClr val="tx1"/>
          </a:solidFill>
        </p:grpSpPr>
        <p:sp>
          <p:nvSpPr>
            <p:cNvPr id="428" name="Freeform 74">
              <a:extLst>
                <a:ext uri="{FF2B5EF4-FFF2-40B4-BE49-F238E27FC236}">
                  <a16:creationId xmlns:a16="http://schemas.microsoft.com/office/drawing/2014/main" id="{1D879FC5-6A00-384D-9E64-C05267EF4B82}"/>
                </a:ext>
              </a:extLst>
            </p:cNvPr>
            <p:cNvSpPr>
              <a:spLocks noEditPoints="1"/>
            </p:cNvSpPr>
            <p:nvPr/>
          </p:nvSpPr>
          <p:spPr bwMode="auto">
            <a:xfrm>
              <a:off x="3602" y="1928"/>
              <a:ext cx="474" cy="131"/>
            </a:xfrm>
            <a:custGeom>
              <a:avLst/>
              <a:gdLst>
                <a:gd name="T0" fmla="*/ 0 w 474"/>
                <a:gd name="T1" fmla="*/ 0 h 131"/>
                <a:gd name="T2" fmla="*/ 0 w 474"/>
                <a:gd name="T3" fmla="*/ 131 h 131"/>
                <a:gd name="T4" fmla="*/ 474 w 474"/>
                <a:gd name="T5" fmla="*/ 131 h 131"/>
                <a:gd name="T6" fmla="*/ 474 w 474"/>
                <a:gd name="T7" fmla="*/ 0 h 131"/>
                <a:gd name="T8" fmla="*/ 0 w 474"/>
                <a:gd name="T9" fmla="*/ 0 h 131"/>
                <a:gd name="T10" fmla="*/ 454 w 474"/>
                <a:gd name="T11" fmla="*/ 112 h 131"/>
                <a:gd name="T12" fmla="*/ 20 w 474"/>
                <a:gd name="T13" fmla="*/ 112 h 131"/>
                <a:gd name="T14" fmla="*/ 20 w 474"/>
                <a:gd name="T15" fmla="*/ 19 h 131"/>
                <a:gd name="T16" fmla="*/ 454 w 474"/>
                <a:gd name="T17" fmla="*/ 19 h 131"/>
                <a:gd name="T18" fmla="*/ 454 w 474"/>
                <a:gd name="T19"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0"/>
                  </a:moveTo>
                  <a:lnTo>
                    <a:pt x="0" y="131"/>
                  </a:lnTo>
                  <a:lnTo>
                    <a:pt x="474" y="131"/>
                  </a:lnTo>
                  <a:lnTo>
                    <a:pt x="474" y="0"/>
                  </a:lnTo>
                  <a:lnTo>
                    <a:pt x="0" y="0"/>
                  </a:lnTo>
                  <a:close/>
                  <a:moveTo>
                    <a:pt x="454" y="112"/>
                  </a:moveTo>
                  <a:lnTo>
                    <a:pt x="20" y="112"/>
                  </a:lnTo>
                  <a:lnTo>
                    <a:pt x="20" y="19"/>
                  </a:lnTo>
                  <a:lnTo>
                    <a:pt x="454" y="19"/>
                  </a:lnTo>
                  <a:lnTo>
                    <a:pt x="45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29" name="Freeform 75">
              <a:extLst>
                <a:ext uri="{FF2B5EF4-FFF2-40B4-BE49-F238E27FC236}">
                  <a16:creationId xmlns:a16="http://schemas.microsoft.com/office/drawing/2014/main" id="{06AB0E01-E3B7-3E4C-97A5-6F58136C28DF}"/>
                </a:ext>
              </a:extLst>
            </p:cNvPr>
            <p:cNvSpPr>
              <a:spLocks noEditPoints="1"/>
            </p:cNvSpPr>
            <p:nvPr/>
          </p:nvSpPr>
          <p:spPr bwMode="auto">
            <a:xfrm>
              <a:off x="3602" y="2094"/>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0" name="Freeform 76">
              <a:extLst>
                <a:ext uri="{FF2B5EF4-FFF2-40B4-BE49-F238E27FC236}">
                  <a16:creationId xmlns:a16="http://schemas.microsoft.com/office/drawing/2014/main" id="{7556DA35-9A1B-2C4D-A503-52CB989204ED}"/>
                </a:ext>
              </a:extLst>
            </p:cNvPr>
            <p:cNvSpPr>
              <a:spLocks noEditPoints="1"/>
            </p:cNvSpPr>
            <p:nvPr/>
          </p:nvSpPr>
          <p:spPr bwMode="auto">
            <a:xfrm>
              <a:off x="3602" y="2259"/>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1" name="Rectangle 77">
              <a:extLst>
                <a:ext uri="{FF2B5EF4-FFF2-40B4-BE49-F238E27FC236}">
                  <a16:creationId xmlns:a16="http://schemas.microsoft.com/office/drawing/2014/main" id="{6A37CC97-2383-5847-A769-00A1209010E6}"/>
                </a:ext>
              </a:extLst>
            </p:cNvPr>
            <p:cNvSpPr>
              <a:spLocks noChangeArrowheads="1"/>
            </p:cNvSpPr>
            <p:nvPr/>
          </p:nvSpPr>
          <p:spPr bwMode="auto">
            <a:xfrm>
              <a:off x="4009"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2" name="Rectangle 78">
              <a:extLst>
                <a:ext uri="{FF2B5EF4-FFF2-40B4-BE49-F238E27FC236}">
                  <a16:creationId xmlns:a16="http://schemas.microsoft.com/office/drawing/2014/main" id="{0E800C50-8370-4F4F-AED4-0211BB43E44B}"/>
                </a:ext>
              </a:extLst>
            </p:cNvPr>
            <p:cNvSpPr>
              <a:spLocks noChangeArrowheads="1"/>
            </p:cNvSpPr>
            <p:nvPr/>
          </p:nvSpPr>
          <p:spPr bwMode="auto">
            <a:xfrm>
              <a:off x="3971"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3" name="Rectangle 79">
              <a:extLst>
                <a:ext uri="{FF2B5EF4-FFF2-40B4-BE49-F238E27FC236}">
                  <a16:creationId xmlns:a16="http://schemas.microsoft.com/office/drawing/2014/main" id="{44EECA56-9381-9842-B111-9208B2CC0169}"/>
                </a:ext>
              </a:extLst>
            </p:cNvPr>
            <p:cNvSpPr>
              <a:spLocks noChangeArrowheads="1"/>
            </p:cNvSpPr>
            <p:nvPr/>
          </p:nvSpPr>
          <p:spPr bwMode="auto">
            <a:xfrm>
              <a:off x="3933"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4" name="Rectangle 80">
              <a:extLst>
                <a:ext uri="{FF2B5EF4-FFF2-40B4-BE49-F238E27FC236}">
                  <a16:creationId xmlns:a16="http://schemas.microsoft.com/office/drawing/2014/main" id="{08245862-5C1E-D843-B11D-72D8F9D7C57C}"/>
                </a:ext>
              </a:extLst>
            </p:cNvPr>
            <p:cNvSpPr>
              <a:spLocks noChangeArrowheads="1"/>
            </p:cNvSpPr>
            <p:nvPr/>
          </p:nvSpPr>
          <p:spPr bwMode="auto">
            <a:xfrm>
              <a:off x="3933"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5" name="Rectangle 81">
              <a:extLst>
                <a:ext uri="{FF2B5EF4-FFF2-40B4-BE49-F238E27FC236}">
                  <a16:creationId xmlns:a16="http://schemas.microsoft.com/office/drawing/2014/main" id="{39AFA87F-367C-0547-9352-F89C371B5DA7}"/>
                </a:ext>
              </a:extLst>
            </p:cNvPr>
            <p:cNvSpPr>
              <a:spLocks noChangeArrowheads="1"/>
            </p:cNvSpPr>
            <p:nvPr/>
          </p:nvSpPr>
          <p:spPr bwMode="auto">
            <a:xfrm>
              <a:off x="3895" y="1960"/>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6" name="Rectangle 82">
              <a:extLst>
                <a:ext uri="{FF2B5EF4-FFF2-40B4-BE49-F238E27FC236}">
                  <a16:creationId xmlns:a16="http://schemas.microsoft.com/office/drawing/2014/main" id="{D285F442-9A0D-3145-BBF5-3893E6985C52}"/>
                </a:ext>
              </a:extLst>
            </p:cNvPr>
            <p:cNvSpPr>
              <a:spLocks noChangeArrowheads="1"/>
            </p:cNvSpPr>
            <p:nvPr/>
          </p:nvSpPr>
          <p:spPr bwMode="auto">
            <a:xfrm>
              <a:off x="3895" y="2126"/>
              <a:ext cx="19"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7" name="Oval 83">
              <a:extLst>
                <a:ext uri="{FF2B5EF4-FFF2-40B4-BE49-F238E27FC236}">
                  <a16:creationId xmlns:a16="http://schemas.microsoft.com/office/drawing/2014/main" id="{C8D37B41-603A-024A-8E22-C3F3AC344090}"/>
                </a:ext>
              </a:extLst>
            </p:cNvPr>
            <p:cNvSpPr>
              <a:spLocks noChangeArrowheads="1"/>
            </p:cNvSpPr>
            <p:nvPr/>
          </p:nvSpPr>
          <p:spPr bwMode="auto">
            <a:xfrm>
              <a:off x="3658" y="1970"/>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8" name="Rectangle 84">
              <a:extLst>
                <a:ext uri="{FF2B5EF4-FFF2-40B4-BE49-F238E27FC236}">
                  <a16:creationId xmlns:a16="http://schemas.microsoft.com/office/drawing/2014/main" id="{984C66B8-73E7-7C4E-8093-029496D09DF6}"/>
                </a:ext>
              </a:extLst>
            </p:cNvPr>
            <p:cNvSpPr>
              <a:spLocks noChangeArrowheads="1"/>
            </p:cNvSpPr>
            <p:nvPr/>
          </p:nvSpPr>
          <p:spPr bwMode="auto">
            <a:xfrm>
              <a:off x="4009"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39" name="Rectangle 85">
              <a:extLst>
                <a:ext uri="{FF2B5EF4-FFF2-40B4-BE49-F238E27FC236}">
                  <a16:creationId xmlns:a16="http://schemas.microsoft.com/office/drawing/2014/main" id="{77CBFCF7-AF27-BB45-94DC-33B4EAD91C57}"/>
                </a:ext>
              </a:extLst>
            </p:cNvPr>
            <p:cNvSpPr>
              <a:spLocks noChangeArrowheads="1"/>
            </p:cNvSpPr>
            <p:nvPr/>
          </p:nvSpPr>
          <p:spPr bwMode="auto">
            <a:xfrm>
              <a:off x="3971"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0" name="Oval 86">
              <a:extLst>
                <a:ext uri="{FF2B5EF4-FFF2-40B4-BE49-F238E27FC236}">
                  <a16:creationId xmlns:a16="http://schemas.microsoft.com/office/drawing/2014/main" id="{87718B7C-2782-7D4A-BF5A-BB61CAC7E1F6}"/>
                </a:ext>
              </a:extLst>
            </p:cNvPr>
            <p:cNvSpPr>
              <a:spLocks noChangeArrowheads="1"/>
            </p:cNvSpPr>
            <p:nvPr/>
          </p:nvSpPr>
          <p:spPr bwMode="auto">
            <a:xfrm>
              <a:off x="3658" y="2135"/>
              <a:ext cx="45" cy="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1" name="Rectangle 87">
              <a:extLst>
                <a:ext uri="{FF2B5EF4-FFF2-40B4-BE49-F238E27FC236}">
                  <a16:creationId xmlns:a16="http://schemas.microsoft.com/office/drawing/2014/main" id="{7C2B9DDC-A4AD-7842-8C2D-982ADD0EC701}"/>
                </a:ext>
              </a:extLst>
            </p:cNvPr>
            <p:cNvSpPr>
              <a:spLocks noChangeArrowheads="1"/>
            </p:cNvSpPr>
            <p:nvPr/>
          </p:nvSpPr>
          <p:spPr bwMode="auto">
            <a:xfrm>
              <a:off x="4009"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2" name="Rectangle 88">
              <a:extLst>
                <a:ext uri="{FF2B5EF4-FFF2-40B4-BE49-F238E27FC236}">
                  <a16:creationId xmlns:a16="http://schemas.microsoft.com/office/drawing/2014/main" id="{108A4AC8-E3C8-CE45-B499-3B415F4B41DC}"/>
                </a:ext>
              </a:extLst>
            </p:cNvPr>
            <p:cNvSpPr>
              <a:spLocks noChangeArrowheads="1"/>
            </p:cNvSpPr>
            <p:nvPr/>
          </p:nvSpPr>
          <p:spPr bwMode="auto">
            <a:xfrm>
              <a:off x="3971"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3" name="Rectangle 89">
              <a:extLst>
                <a:ext uri="{FF2B5EF4-FFF2-40B4-BE49-F238E27FC236}">
                  <a16:creationId xmlns:a16="http://schemas.microsoft.com/office/drawing/2014/main" id="{5D6E2E3A-24B4-744F-8A9C-4621036C5F0D}"/>
                </a:ext>
              </a:extLst>
            </p:cNvPr>
            <p:cNvSpPr>
              <a:spLocks noChangeArrowheads="1"/>
            </p:cNvSpPr>
            <p:nvPr/>
          </p:nvSpPr>
          <p:spPr bwMode="auto">
            <a:xfrm>
              <a:off x="3933"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4" name="Rectangle 90">
              <a:extLst>
                <a:ext uri="{FF2B5EF4-FFF2-40B4-BE49-F238E27FC236}">
                  <a16:creationId xmlns:a16="http://schemas.microsoft.com/office/drawing/2014/main" id="{E8859310-BB1C-AF4E-80CC-40A56D2A4026}"/>
                </a:ext>
              </a:extLst>
            </p:cNvPr>
            <p:cNvSpPr>
              <a:spLocks noChangeArrowheads="1"/>
            </p:cNvSpPr>
            <p:nvPr/>
          </p:nvSpPr>
          <p:spPr bwMode="auto">
            <a:xfrm>
              <a:off x="3895" y="2291"/>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5" name="Oval 91">
              <a:extLst>
                <a:ext uri="{FF2B5EF4-FFF2-40B4-BE49-F238E27FC236}">
                  <a16:creationId xmlns:a16="http://schemas.microsoft.com/office/drawing/2014/main" id="{FBD03E70-E4D0-CD49-B2D4-91A562939398}"/>
                </a:ext>
              </a:extLst>
            </p:cNvPr>
            <p:cNvSpPr>
              <a:spLocks noChangeArrowheads="1"/>
            </p:cNvSpPr>
            <p:nvPr/>
          </p:nvSpPr>
          <p:spPr bwMode="auto">
            <a:xfrm>
              <a:off x="3658" y="2301"/>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sp>
        <p:nvSpPr>
          <p:cNvPr id="446" name="Freeform 95">
            <a:extLst>
              <a:ext uri="{FF2B5EF4-FFF2-40B4-BE49-F238E27FC236}">
                <a16:creationId xmlns:a16="http://schemas.microsoft.com/office/drawing/2014/main" id="{F8FDD28B-1868-C74A-8CEA-43F2D34F7AB6}"/>
              </a:ext>
            </a:extLst>
          </p:cNvPr>
          <p:cNvSpPr>
            <a:spLocks noEditPoints="1"/>
          </p:cNvSpPr>
          <p:nvPr/>
        </p:nvSpPr>
        <p:spPr bwMode="auto">
          <a:xfrm>
            <a:off x="9468793" y="5034776"/>
            <a:ext cx="215585" cy="272477"/>
          </a:xfrm>
          <a:custGeom>
            <a:avLst/>
            <a:gdLst>
              <a:gd name="T0" fmla="*/ 143 w 286"/>
              <a:gd name="T1" fmla="*/ 0 h 384"/>
              <a:gd name="T2" fmla="*/ 0 w 286"/>
              <a:gd name="T3" fmla="*/ 43 h 384"/>
              <a:gd name="T4" fmla="*/ 0 w 286"/>
              <a:gd name="T5" fmla="*/ 341 h 384"/>
              <a:gd name="T6" fmla="*/ 143 w 286"/>
              <a:gd name="T7" fmla="*/ 384 h 384"/>
              <a:gd name="T8" fmla="*/ 286 w 286"/>
              <a:gd name="T9" fmla="*/ 341 h 384"/>
              <a:gd name="T10" fmla="*/ 286 w 286"/>
              <a:gd name="T11" fmla="*/ 43 h 384"/>
              <a:gd name="T12" fmla="*/ 143 w 286"/>
              <a:gd name="T13" fmla="*/ 0 h 384"/>
              <a:gd name="T14" fmla="*/ 143 w 286"/>
              <a:gd name="T15" fmla="*/ 16 h 384"/>
              <a:gd name="T16" fmla="*/ 270 w 286"/>
              <a:gd name="T17" fmla="*/ 43 h 384"/>
              <a:gd name="T18" fmla="*/ 143 w 286"/>
              <a:gd name="T19" fmla="*/ 69 h 384"/>
              <a:gd name="T20" fmla="*/ 16 w 286"/>
              <a:gd name="T21" fmla="*/ 43 h 384"/>
              <a:gd name="T22" fmla="*/ 143 w 286"/>
              <a:gd name="T23" fmla="*/ 16 h 384"/>
              <a:gd name="T24" fmla="*/ 270 w 286"/>
              <a:gd name="T25" fmla="*/ 341 h 384"/>
              <a:gd name="T26" fmla="*/ 143 w 286"/>
              <a:gd name="T27" fmla="*/ 368 h 384"/>
              <a:gd name="T28" fmla="*/ 16 w 286"/>
              <a:gd name="T29" fmla="*/ 341 h 384"/>
              <a:gd name="T30" fmla="*/ 16 w 286"/>
              <a:gd name="T31" fmla="*/ 263 h 384"/>
              <a:gd name="T32" fmla="*/ 144 w 286"/>
              <a:gd name="T33" fmla="*/ 285 h 384"/>
              <a:gd name="T34" fmla="*/ 270 w 286"/>
              <a:gd name="T35" fmla="*/ 262 h 384"/>
              <a:gd name="T36" fmla="*/ 270 w 286"/>
              <a:gd name="T37" fmla="*/ 341 h 384"/>
              <a:gd name="T38" fmla="*/ 270 w 286"/>
              <a:gd name="T39" fmla="*/ 243 h 384"/>
              <a:gd name="T40" fmla="*/ 144 w 286"/>
              <a:gd name="T41" fmla="*/ 269 h 384"/>
              <a:gd name="T42" fmla="*/ 16 w 286"/>
              <a:gd name="T43" fmla="*/ 242 h 384"/>
              <a:gd name="T44" fmla="*/ 16 w 286"/>
              <a:gd name="T45" fmla="*/ 163 h 384"/>
              <a:gd name="T46" fmla="*/ 143 w 286"/>
              <a:gd name="T47" fmla="*/ 185 h 384"/>
              <a:gd name="T48" fmla="*/ 270 w 286"/>
              <a:gd name="T49" fmla="*/ 163 h 384"/>
              <a:gd name="T50" fmla="*/ 270 w 286"/>
              <a:gd name="T51" fmla="*/ 243 h 384"/>
              <a:gd name="T52" fmla="*/ 143 w 286"/>
              <a:gd name="T53" fmla="*/ 169 h 384"/>
              <a:gd name="T54" fmla="*/ 16 w 286"/>
              <a:gd name="T55" fmla="*/ 142 h 384"/>
              <a:gd name="T56" fmla="*/ 16 w 286"/>
              <a:gd name="T57" fmla="*/ 64 h 384"/>
              <a:gd name="T58" fmla="*/ 143 w 286"/>
              <a:gd name="T59" fmla="*/ 85 h 384"/>
              <a:gd name="T60" fmla="*/ 270 w 286"/>
              <a:gd name="T61" fmla="*/ 64 h 384"/>
              <a:gd name="T62" fmla="*/ 270 w 286"/>
              <a:gd name="T63" fmla="*/ 142 h 384"/>
              <a:gd name="T64" fmla="*/ 143 w 286"/>
              <a:gd name="T65"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384">
                <a:moveTo>
                  <a:pt x="143" y="0"/>
                </a:moveTo>
                <a:cubicBezTo>
                  <a:pt x="74" y="0"/>
                  <a:pt x="0" y="13"/>
                  <a:pt x="0" y="43"/>
                </a:cubicBezTo>
                <a:cubicBezTo>
                  <a:pt x="0" y="341"/>
                  <a:pt x="0" y="341"/>
                  <a:pt x="0" y="341"/>
                </a:cubicBezTo>
                <a:cubicBezTo>
                  <a:pt x="0" y="371"/>
                  <a:pt x="74" y="384"/>
                  <a:pt x="143" y="384"/>
                </a:cubicBezTo>
                <a:cubicBezTo>
                  <a:pt x="212" y="384"/>
                  <a:pt x="286" y="371"/>
                  <a:pt x="286" y="341"/>
                </a:cubicBezTo>
                <a:cubicBezTo>
                  <a:pt x="286" y="43"/>
                  <a:pt x="286" y="43"/>
                  <a:pt x="286" y="43"/>
                </a:cubicBezTo>
                <a:cubicBezTo>
                  <a:pt x="286" y="13"/>
                  <a:pt x="212" y="0"/>
                  <a:pt x="143" y="0"/>
                </a:cubicBezTo>
                <a:close/>
                <a:moveTo>
                  <a:pt x="143" y="16"/>
                </a:moveTo>
                <a:cubicBezTo>
                  <a:pt x="227" y="16"/>
                  <a:pt x="270" y="35"/>
                  <a:pt x="270" y="43"/>
                </a:cubicBezTo>
                <a:cubicBezTo>
                  <a:pt x="270" y="51"/>
                  <a:pt x="227" y="69"/>
                  <a:pt x="143" y="69"/>
                </a:cubicBezTo>
                <a:cubicBezTo>
                  <a:pt x="59" y="69"/>
                  <a:pt x="16" y="51"/>
                  <a:pt x="16" y="43"/>
                </a:cubicBezTo>
                <a:cubicBezTo>
                  <a:pt x="16" y="35"/>
                  <a:pt x="59" y="16"/>
                  <a:pt x="143" y="16"/>
                </a:cubicBezTo>
                <a:close/>
                <a:moveTo>
                  <a:pt x="270" y="341"/>
                </a:moveTo>
                <a:cubicBezTo>
                  <a:pt x="270" y="351"/>
                  <a:pt x="225" y="368"/>
                  <a:pt x="143" y="368"/>
                </a:cubicBezTo>
                <a:cubicBezTo>
                  <a:pt x="61" y="368"/>
                  <a:pt x="16" y="351"/>
                  <a:pt x="16" y="341"/>
                </a:cubicBezTo>
                <a:cubicBezTo>
                  <a:pt x="16" y="263"/>
                  <a:pt x="16" y="263"/>
                  <a:pt x="16" y="263"/>
                </a:cubicBezTo>
                <a:cubicBezTo>
                  <a:pt x="42" y="278"/>
                  <a:pt x="94" y="285"/>
                  <a:pt x="144" y="285"/>
                </a:cubicBezTo>
                <a:cubicBezTo>
                  <a:pt x="196" y="285"/>
                  <a:pt x="244" y="276"/>
                  <a:pt x="270" y="262"/>
                </a:cubicBezTo>
                <a:lnTo>
                  <a:pt x="270" y="341"/>
                </a:lnTo>
                <a:close/>
                <a:moveTo>
                  <a:pt x="270" y="243"/>
                </a:moveTo>
                <a:cubicBezTo>
                  <a:pt x="254" y="256"/>
                  <a:pt x="204" y="269"/>
                  <a:pt x="144" y="269"/>
                </a:cubicBezTo>
                <a:cubicBezTo>
                  <a:pt x="60" y="269"/>
                  <a:pt x="16" y="250"/>
                  <a:pt x="16" y="242"/>
                </a:cubicBezTo>
                <a:cubicBezTo>
                  <a:pt x="16" y="163"/>
                  <a:pt x="16" y="163"/>
                  <a:pt x="16" y="163"/>
                </a:cubicBezTo>
                <a:cubicBezTo>
                  <a:pt x="42" y="178"/>
                  <a:pt x="94" y="185"/>
                  <a:pt x="143" y="185"/>
                </a:cubicBezTo>
                <a:cubicBezTo>
                  <a:pt x="192" y="185"/>
                  <a:pt x="244" y="178"/>
                  <a:pt x="270" y="163"/>
                </a:cubicBezTo>
                <a:lnTo>
                  <a:pt x="270" y="243"/>
                </a:lnTo>
                <a:close/>
                <a:moveTo>
                  <a:pt x="143" y="169"/>
                </a:moveTo>
                <a:cubicBezTo>
                  <a:pt x="61" y="169"/>
                  <a:pt x="16" y="151"/>
                  <a:pt x="16" y="142"/>
                </a:cubicBezTo>
                <a:cubicBezTo>
                  <a:pt x="16" y="64"/>
                  <a:pt x="16" y="64"/>
                  <a:pt x="16" y="64"/>
                </a:cubicBezTo>
                <a:cubicBezTo>
                  <a:pt x="42" y="79"/>
                  <a:pt x="94" y="85"/>
                  <a:pt x="143" y="85"/>
                </a:cubicBezTo>
                <a:cubicBezTo>
                  <a:pt x="192" y="85"/>
                  <a:pt x="244" y="79"/>
                  <a:pt x="270" y="64"/>
                </a:cubicBezTo>
                <a:cubicBezTo>
                  <a:pt x="270" y="142"/>
                  <a:pt x="270" y="142"/>
                  <a:pt x="270" y="142"/>
                </a:cubicBezTo>
                <a:cubicBezTo>
                  <a:pt x="270" y="151"/>
                  <a:pt x="225" y="169"/>
                  <a:pt x="143" y="169"/>
                </a:cubicBezTo>
                <a:close/>
              </a:path>
            </a:pathLst>
          </a:custGeom>
          <a:solidFill>
            <a:schemeClr val="tx1"/>
          </a:solid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47" name="Oval 446">
            <a:extLst>
              <a:ext uri="{FF2B5EF4-FFF2-40B4-BE49-F238E27FC236}">
                <a16:creationId xmlns:a16="http://schemas.microsoft.com/office/drawing/2014/main" id="{92164370-D7F8-2F4B-B927-60A49CCFB532}"/>
              </a:ext>
            </a:extLst>
          </p:cNvPr>
          <p:cNvSpPr/>
          <p:nvPr/>
        </p:nvSpPr>
        <p:spPr>
          <a:xfrm>
            <a:off x="5534812" y="4704286"/>
            <a:ext cx="2052168" cy="713439"/>
          </a:xfrm>
          <a:prstGeom prst="ellipse">
            <a:avLst/>
          </a:prstGeom>
          <a:gradFill flip="none" rotWithShape="1">
            <a:gsLst>
              <a:gs pos="94000">
                <a:schemeClr val="bg1">
                  <a:alpha val="0"/>
                </a:schemeClr>
              </a:gs>
              <a:gs pos="33000">
                <a:schemeClr val="bg1"/>
              </a:gs>
            </a:gsLst>
            <a:path path="shape">
              <a:fillToRect l="50000" t="50000" r="50000" b="50000"/>
            </a:path>
            <a:tileRect/>
          </a:gra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Metropolis"/>
              <a:ea typeface="+mn-ea"/>
              <a:cs typeface="+mn-cs"/>
            </a:endParaRPr>
          </a:p>
        </p:txBody>
      </p:sp>
      <p:sp>
        <p:nvSpPr>
          <p:cNvPr id="448" name="TextBox 447">
            <a:extLst>
              <a:ext uri="{FF2B5EF4-FFF2-40B4-BE49-F238E27FC236}">
                <a16:creationId xmlns:a16="http://schemas.microsoft.com/office/drawing/2014/main" id="{116F3AFF-96E3-E347-9297-E01FC32DA6E2}"/>
              </a:ext>
            </a:extLst>
          </p:cNvPr>
          <p:cNvSpPr txBox="1"/>
          <p:nvPr/>
        </p:nvSpPr>
        <p:spPr>
          <a:xfrm>
            <a:off x="5930042" y="4988962"/>
            <a:ext cx="1312509" cy="276999"/>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Metropolis Semi Bold" panose="00000700000000000000" pitchFamily="2" charset="0"/>
                <a:ea typeface="+mn-ea"/>
                <a:cs typeface="+mn-cs"/>
              </a:rPr>
              <a:t>Hybrid</a:t>
            </a:r>
          </a:p>
        </p:txBody>
      </p:sp>
      <p:cxnSp>
        <p:nvCxnSpPr>
          <p:cNvPr id="452" name="Straight Connector 451">
            <a:extLst>
              <a:ext uri="{FF2B5EF4-FFF2-40B4-BE49-F238E27FC236}">
                <a16:creationId xmlns:a16="http://schemas.microsoft.com/office/drawing/2014/main" id="{23C96E3F-B860-9949-A2F5-724524194AF9}"/>
              </a:ext>
            </a:extLst>
          </p:cNvPr>
          <p:cNvCxnSpPr>
            <a:cxnSpLocks/>
          </p:cNvCxnSpPr>
          <p:nvPr/>
        </p:nvCxnSpPr>
        <p:spPr bwMode="gray">
          <a:xfrm>
            <a:off x="10884404" y="3055929"/>
            <a:ext cx="0" cy="1899679"/>
          </a:xfrm>
          <a:prstGeom prst="line">
            <a:avLst/>
          </a:prstGeom>
          <a:ln w="19050">
            <a:solidFill>
              <a:schemeClr val="accent1"/>
            </a:solidFill>
            <a:miter lim="800000"/>
            <a:tailEnd type="none"/>
          </a:ln>
          <a:effectLst>
            <a:glow rad="38100">
              <a:schemeClr val="accent1">
                <a:alpha val="18000"/>
              </a:schemeClr>
            </a:glow>
          </a:effectLst>
        </p:spPr>
        <p:style>
          <a:lnRef idx="1">
            <a:schemeClr val="accent1"/>
          </a:lnRef>
          <a:fillRef idx="0">
            <a:schemeClr val="accent1"/>
          </a:fillRef>
          <a:effectRef idx="0">
            <a:schemeClr val="accent1"/>
          </a:effectRef>
          <a:fontRef idx="minor">
            <a:schemeClr val="tx1"/>
          </a:fontRef>
        </p:style>
      </p:cxnSp>
      <p:sp useBgFill="1">
        <p:nvSpPr>
          <p:cNvPr id="453" name="Oval 452">
            <a:extLst>
              <a:ext uri="{FF2B5EF4-FFF2-40B4-BE49-F238E27FC236}">
                <a16:creationId xmlns:a16="http://schemas.microsoft.com/office/drawing/2014/main" id="{CE7B26D3-A3A4-7D44-BCEC-FF41BFA06007}"/>
              </a:ext>
            </a:extLst>
          </p:cNvPr>
          <p:cNvSpPr/>
          <p:nvPr/>
        </p:nvSpPr>
        <p:spPr>
          <a:xfrm>
            <a:off x="10608087" y="2615568"/>
            <a:ext cx="552634" cy="552634"/>
          </a:xfrm>
          <a:prstGeom prst="ellipse">
            <a:avLst/>
          </a:prstGeom>
          <a:solidFill>
            <a:schemeClr val="bg1"/>
          </a:solidFill>
          <a:ln w="254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defTabSz="1371326"/>
            <a:endParaRPr lang="en-US" dirty="0">
              <a:solidFill>
                <a:srgbClr val="002142"/>
              </a:solidFill>
              <a:latin typeface="Metropolis"/>
            </a:endParaRPr>
          </a:p>
        </p:txBody>
      </p:sp>
      <p:sp useBgFill="1">
        <p:nvSpPr>
          <p:cNvPr id="454" name="Oval 453">
            <a:extLst>
              <a:ext uri="{FF2B5EF4-FFF2-40B4-BE49-F238E27FC236}">
                <a16:creationId xmlns:a16="http://schemas.microsoft.com/office/drawing/2014/main" id="{815954AC-A93E-9349-88FB-905CEA812585}"/>
              </a:ext>
            </a:extLst>
          </p:cNvPr>
          <p:cNvSpPr/>
          <p:nvPr/>
        </p:nvSpPr>
        <p:spPr>
          <a:xfrm>
            <a:off x="10608087" y="4857323"/>
            <a:ext cx="552634" cy="552634"/>
          </a:xfrm>
          <a:prstGeom prst="ellipse">
            <a:avLst/>
          </a:prstGeom>
          <a:solidFill>
            <a:schemeClr val="bg1"/>
          </a:solidFill>
          <a:ln w="254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defTabSz="1371326"/>
            <a:endParaRPr lang="en-US" dirty="0">
              <a:solidFill>
                <a:srgbClr val="002142"/>
              </a:solidFill>
              <a:latin typeface="Metropolis"/>
            </a:endParaRPr>
          </a:p>
        </p:txBody>
      </p:sp>
      <p:grpSp>
        <p:nvGrpSpPr>
          <p:cNvPr id="455" name="Group 105">
            <a:extLst>
              <a:ext uri="{FF2B5EF4-FFF2-40B4-BE49-F238E27FC236}">
                <a16:creationId xmlns:a16="http://schemas.microsoft.com/office/drawing/2014/main" id="{4718E556-99E0-6940-A05F-00EF1E62046F}"/>
              </a:ext>
            </a:extLst>
          </p:cNvPr>
          <p:cNvGrpSpPr>
            <a:grpSpLocks noChangeAspect="1"/>
          </p:cNvGrpSpPr>
          <p:nvPr/>
        </p:nvGrpSpPr>
        <p:grpSpPr bwMode="auto">
          <a:xfrm>
            <a:off x="10768955" y="4935288"/>
            <a:ext cx="234789" cy="338725"/>
            <a:chOff x="3682" y="1934"/>
            <a:chExt cx="314" cy="453"/>
          </a:xfrm>
          <a:solidFill>
            <a:schemeClr val="accent1"/>
          </a:solidFill>
        </p:grpSpPr>
        <p:sp>
          <p:nvSpPr>
            <p:cNvPr id="456" name="Freeform 106">
              <a:extLst>
                <a:ext uri="{FF2B5EF4-FFF2-40B4-BE49-F238E27FC236}">
                  <a16:creationId xmlns:a16="http://schemas.microsoft.com/office/drawing/2014/main" id="{33FB652C-AF56-2849-9FB7-BF50DF61E2AF}"/>
                </a:ext>
              </a:extLst>
            </p:cNvPr>
            <p:cNvSpPr>
              <a:spLocks/>
            </p:cNvSpPr>
            <p:nvPr/>
          </p:nvSpPr>
          <p:spPr bwMode="auto">
            <a:xfrm>
              <a:off x="3896" y="2138"/>
              <a:ext cx="59" cy="185"/>
            </a:xfrm>
            <a:custGeom>
              <a:avLst/>
              <a:gdLst>
                <a:gd name="T0" fmla="*/ 10 w 50"/>
                <a:gd name="T1" fmla="*/ 0 h 158"/>
                <a:gd name="T2" fmla="*/ 0 w 50"/>
                <a:gd name="T3" fmla="*/ 12 h 158"/>
                <a:gd name="T4" fmla="*/ 34 w 50"/>
                <a:gd name="T5" fmla="*/ 79 h 158"/>
                <a:gd name="T6" fmla="*/ 0 w 50"/>
                <a:gd name="T7" fmla="*/ 145 h 158"/>
                <a:gd name="T8" fmla="*/ 10 w 50"/>
                <a:gd name="T9" fmla="*/ 158 h 158"/>
                <a:gd name="T10" fmla="*/ 50 w 50"/>
                <a:gd name="T11" fmla="*/ 79 h 158"/>
                <a:gd name="T12" fmla="*/ 10 w 50"/>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50" h="158">
                  <a:moveTo>
                    <a:pt x="10" y="0"/>
                  </a:moveTo>
                  <a:cubicBezTo>
                    <a:pt x="0" y="12"/>
                    <a:pt x="0" y="12"/>
                    <a:pt x="0" y="12"/>
                  </a:cubicBezTo>
                  <a:cubicBezTo>
                    <a:pt x="22" y="28"/>
                    <a:pt x="34" y="52"/>
                    <a:pt x="34" y="79"/>
                  </a:cubicBezTo>
                  <a:cubicBezTo>
                    <a:pt x="34" y="105"/>
                    <a:pt x="22" y="129"/>
                    <a:pt x="0" y="145"/>
                  </a:cubicBezTo>
                  <a:cubicBezTo>
                    <a:pt x="10" y="158"/>
                    <a:pt x="10" y="158"/>
                    <a:pt x="10" y="158"/>
                  </a:cubicBezTo>
                  <a:cubicBezTo>
                    <a:pt x="35" y="139"/>
                    <a:pt x="50" y="110"/>
                    <a:pt x="50" y="79"/>
                  </a:cubicBezTo>
                  <a:cubicBezTo>
                    <a:pt x="50" y="47"/>
                    <a:pt x="35" y="18"/>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57" name="Freeform 107">
              <a:extLst>
                <a:ext uri="{FF2B5EF4-FFF2-40B4-BE49-F238E27FC236}">
                  <a16:creationId xmlns:a16="http://schemas.microsoft.com/office/drawing/2014/main" id="{78D9F9DC-6E14-D24F-9852-B272262BF16D}"/>
                </a:ext>
              </a:extLst>
            </p:cNvPr>
            <p:cNvSpPr>
              <a:spLocks/>
            </p:cNvSpPr>
            <p:nvPr/>
          </p:nvSpPr>
          <p:spPr bwMode="auto">
            <a:xfrm>
              <a:off x="3723" y="2143"/>
              <a:ext cx="53" cy="175"/>
            </a:xfrm>
            <a:custGeom>
              <a:avLst/>
              <a:gdLst>
                <a:gd name="T0" fmla="*/ 16 w 45"/>
                <a:gd name="T1" fmla="*/ 75 h 150"/>
                <a:gd name="T2" fmla="*/ 45 w 45"/>
                <a:gd name="T3" fmla="*/ 12 h 150"/>
                <a:gd name="T4" fmla="*/ 35 w 45"/>
                <a:gd name="T5" fmla="*/ 0 h 150"/>
                <a:gd name="T6" fmla="*/ 0 w 45"/>
                <a:gd name="T7" fmla="*/ 75 h 150"/>
                <a:gd name="T8" fmla="*/ 35 w 45"/>
                <a:gd name="T9" fmla="*/ 150 h 150"/>
                <a:gd name="T10" fmla="*/ 45 w 45"/>
                <a:gd name="T11" fmla="*/ 137 h 150"/>
                <a:gd name="T12" fmla="*/ 16 w 45"/>
                <a:gd name="T13" fmla="*/ 75 h 150"/>
              </a:gdLst>
              <a:ahLst/>
              <a:cxnLst>
                <a:cxn ang="0">
                  <a:pos x="T0" y="T1"/>
                </a:cxn>
                <a:cxn ang="0">
                  <a:pos x="T2" y="T3"/>
                </a:cxn>
                <a:cxn ang="0">
                  <a:pos x="T4" y="T5"/>
                </a:cxn>
                <a:cxn ang="0">
                  <a:pos x="T6" y="T7"/>
                </a:cxn>
                <a:cxn ang="0">
                  <a:pos x="T8" y="T9"/>
                </a:cxn>
                <a:cxn ang="0">
                  <a:pos x="T10" y="T11"/>
                </a:cxn>
                <a:cxn ang="0">
                  <a:pos x="T12" y="T13"/>
                </a:cxn>
              </a:cxnLst>
              <a:rect l="0" t="0" r="r" b="b"/>
              <a:pathLst>
                <a:path w="45" h="150">
                  <a:moveTo>
                    <a:pt x="16" y="75"/>
                  </a:moveTo>
                  <a:cubicBezTo>
                    <a:pt x="16" y="51"/>
                    <a:pt x="27" y="28"/>
                    <a:pt x="45" y="12"/>
                  </a:cubicBezTo>
                  <a:cubicBezTo>
                    <a:pt x="35" y="0"/>
                    <a:pt x="35" y="0"/>
                    <a:pt x="35" y="0"/>
                  </a:cubicBezTo>
                  <a:cubicBezTo>
                    <a:pt x="13" y="19"/>
                    <a:pt x="0" y="46"/>
                    <a:pt x="0" y="75"/>
                  </a:cubicBezTo>
                  <a:cubicBezTo>
                    <a:pt x="0" y="104"/>
                    <a:pt x="13" y="131"/>
                    <a:pt x="35" y="150"/>
                  </a:cubicBezTo>
                  <a:cubicBezTo>
                    <a:pt x="45" y="137"/>
                    <a:pt x="45" y="137"/>
                    <a:pt x="45" y="137"/>
                  </a:cubicBezTo>
                  <a:cubicBezTo>
                    <a:pt x="27" y="122"/>
                    <a:pt x="16" y="99"/>
                    <a:pt x="1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58" name="Freeform 108">
              <a:extLst>
                <a:ext uri="{FF2B5EF4-FFF2-40B4-BE49-F238E27FC236}">
                  <a16:creationId xmlns:a16="http://schemas.microsoft.com/office/drawing/2014/main" id="{55A6E1F1-17AE-054C-AAC1-D188993B141E}"/>
                </a:ext>
              </a:extLst>
            </p:cNvPr>
            <p:cNvSpPr>
              <a:spLocks/>
            </p:cNvSpPr>
            <p:nvPr/>
          </p:nvSpPr>
          <p:spPr bwMode="auto">
            <a:xfrm>
              <a:off x="3811" y="2172"/>
              <a:ext cx="56" cy="117"/>
            </a:xfrm>
            <a:custGeom>
              <a:avLst/>
              <a:gdLst>
                <a:gd name="T0" fmla="*/ 24 w 48"/>
                <a:gd name="T1" fmla="*/ 0 h 100"/>
                <a:gd name="T2" fmla="*/ 0 w 48"/>
                <a:gd name="T3" fmla="*/ 24 h 100"/>
                <a:gd name="T4" fmla="*/ 12 w 48"/>
                <a:gd name="T5" fmla="*/ 45 h 100"/>
                <a:gd name="T6" fmla="*/ 12 w 48"/>
                <a:gd name="T7" fmla="*/ 87 h 100"/>
                <a:gd name="T8" fmla="*/ 24 w 48"/>
                <a:gd name="T9" fmla="*/ 100 h 100"/>
                <a:gd name="T10" fmla="*/ 37 w 48"/>
                <a:gd name="T11" fmla="*/ 87 h 100"/>
                <a:gd name="T12" fmla="*/ 37 w 48"/>
                <a:gd name="T13" fmla="*/ 45 h 100"/>
                <a:gd name="T14" fmla="*/ 48 w 48"/>
                <a:gd name="T15" fmla="*/ 24 h 100"/>
                <a:gd name="T16" fmla="*/ 24 w 48"/>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00">
                  <a:moveTo>
                    <a:pt x="24" y="0"/>
                  </a:moveTo>
                  <a:cubicBezTo>
                    <a:pt x="11" y="0"/>
                    <a:pt x="0" y="11"/>
                    <a:pt x="0" y="24"/>
                  </a:cubicBezTo>
                  <a:cubicBezTo>
                    <a:pt x="0" y="33"/>
                    <a:pt x="5" y="41"/>
                    <a:pt x="12" y="45"/>
                  </a:cubicBezTo>
                  <a:cubicBezTo>
                    <a:pt x="12" y="87"/>
                    <a:pt x="12" y="87"/>
                    <a:pt x="12" y="87"/>
                  </a:cubicBezTo>
                  <a:cubicBezTo>
                    <a:pt x="12" y="94"/>
                    <a:pt x="17" y="100"/>
                    <a:pt x="24" y="100"/>
                  </a:cubicBezTo>
                  <a:cubicBezTo>
                    <a:pt x="31" y="100"/>
                    <a:pt x="37" y="94"/>
                    <a:pt x="37" y="87"/>
                  </a:cubicBezTo>
                  <a:cubicBezTo>
                    <a:pt x="37" y="45"/>
                    <a:pt x="37" y="45"/>
                    <a:pt x="37" y="45"/>
                  </a:cubicBezTo>
                  <a:cubicBezTo>
                    <a:pt x="44" y="41"/>
                    <a:pt x="48" y="33"/>
                    <a:pt x="48" y="24"/>
                  </a:cubicBezTo>
                  <a:cubicBezTo>
                    <a:pt x="48" y="11"/>
                    <a:pt x="38"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59" name="Freeform 109">
              <a:extLst>
                <a:ext uri="{FF2B5EF4-FFF2-40B4-BE49-F238E27FC236}">
                  <a16:creationId xmlns:a16="http://schemas.microsoft.com/office/drawing/2014/main" id="{8E150512-3293-4145-8208-C84782A8C572}"/>
                </a:ext>
              </a:extLst>
            </p:cNvPr>
            <p:cNvSpPr>
              <a:spLocks noEditPoints="1"/>
            </p:cNvSpPr>
            <p:nvPr/>
          </p:nvSpPr>
          <p:spPr bwMode="auto">
            <a:xfrm>
              <a:off x="3682" y="1934"/>
              <a:ext cx="314" cy="453"/>
            </a:xfrm>
            <a:custGeom>
              <a:avLst/>
              <a:gdLst>
                <a:gd name="T0" fmla="*/ 210 w 268"/>
                <a:gd name="T1" fmla="*/ 143 h 388"/>
                <a:gd name="T2" fmla="*/ 210 w 268"/>
                <a:gd name="T3" fmla="*/ 71 h 388"/>
                <a:gd name="T4" fmla="*/ 139 w 268"/>
                <a:gd name="T5" fmla="*/ 0 h 388"/>
                <a:gd name="T6" fmla="*/ 127 w 268"/>
                <a:gd name="T7" fmla="*/ 0 h 388"/>
                <a:gd name="T8" fmla="*/ 56 w 268"/>
                <a:gd name="T9" fmla="*/ 71 h 388"/>
                <a:gd name="T10" fmla="*/ 56 w 268"/>
                <a:gd name="T11" fmla="*/ 145 h 388"/>
                <a:gd name="T12" fmla="*/ 0 w 268"/>
                <a:gd name="T13" fmla="*/ 254 h 388"/>
                <a:gd name="T14" fmla="*/ 134 w 268"/>
                <a:gd name="T15" fmla="*/ 388 h 388"/>
                <a:gd name="T16" fmla="*/ 268 w 268"/>
                <a:gd name="T17" fmla="*/ 254 h 388"/>
                <a:gd name="T18" fmla="*/ 210 w 268"/>
                <a:gd name="T19" fmla="*/ 143 h 388"/>
                <a:gd name="T20" fmla="*/ 72 w 268"/>
                <a:gd name="T21" fmla="*/ 71 h 388"/>
                <a:gd name="T22" fmla="*/ 127 w 268"/>
                <a:gd name="T23" fmla="*/ 16 h 388"/>
                <a:gd name="T24" fmla="*/ 139 w 268"/>
                <a:gd name="T25" fmla="*/ 16 h 388"/>
                <a:gd name="T26" fmla="*/ 194 w 268"/>
                <a:gd name="T27" fmla="*/ 71 h 388"/>
                <a:gd name="T28" fmla="*/ 194 w 268"/>
                <a:gd name="T29" fmla="*/ 134 h 388"/>
                <a:gd name="T30" fmla="*/ 178 w 268"/>
                <a:gd name="T31" fmla="*/ 127 h 388"/>
                <a:gd name="T32" fmla="*/ 178 w 268"/>
                <a:gd name="T33" fmla="*/ 75 h 388"/>
                <a:gd name="T34" fmla="*/ 133 w 268"/>
                <a:gd name="T35" fmla="*/ 30 h 388"/>
                <a:gd name="T36" fmla="*/ 88 w 268"/>
                <a:gd name="T37" fmla="*/ 75 h 388"/>
                <a:gd name="T38" fmla="*/ 88 w 268"/>
                <a:gd name="T39" fmla="*/ 128 h 388"/>
                <a:gd name="T40" fmla="*/ 72 w 268"/>
                <a:gd name="T41" fmla="*/ 135 h 388"/>
                <a:gd name="T42" fmla="*/ 72 w 268"/>
                <a:gd name="T43" fmla="*/ 71 h 388"/>
                <a:gd name="T44" fmla="*/ 162 w 268"/>
                <a:gd name="T45" fmla="*/ 122 h 388"/>
                <a:gd name="T46" fmla="*/ 134 w 268"/>
                <a:gd name="T47" fmla="*/ 120 h 388"/>
                <a:gd name="T48" fmla="*/ 104 w 268"/>
                <a:gd name="T49" fmla="*/ 123 h 388"/>
                <a:gd name="T50" fmla="*/ 104 w 268"/>
                <a:gd name="T51" fmla="*/ 75 h 388"/>
                <a:gd name="T52" fmla="*/ 133 w 268"/>
                <a:gd name="T53" fmla="*/ 46 h 388"/>
                <a:gd name="T54" fmla="*/ 162 w 268"/>
                <a:gd name="T55" fmla="*/ 75 h 388"/>
                <a:gd name="T56" fmla="*/ 162 w 268"/>
                <a:gd name="T57" fmla="*/ 122 h 388"/>
                <a:gd name="T58" fmla="*/ 134 w 268"/>
                <a:gd name="T59" fmla="*/ 372 h 388"/>
                <a:gd name="T60" fmla="*/ 16 w 268"/>
                <a:gd name="T61" fmla="*/ 254 h 388"/>
                <a:gd name="T62" fmla="*/ 134 w 268"/>
                <a:gd name="T63" fmla="*/ 136 h 388"/>
                <a:gd name="T64" fmla="*/ 252 w 268"/>
                <a:gd name="T65" fmla="*/ 254 h 388"/>
                <a:gd name="T66" fmla="*/ 134 w 268"/>
                <a:gd name="T67" fmla="*/ 37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 h="388">
                  <a:moveTo>
                    <a:pt x="210" y="143"/>
                  </a:moveTo>
                  <a:cubicBezTo>
                    <a:pt x="210" y="71"/>
                    <a:pt x="210" y="71"/>
                    <a:pt x="210" y="71"/>
                  </a:cubicBezTo>
                  <a:cubicBezTo>
                    <a:pt x="210" y="32"/>
                    <a:pt x="178" y="0"/>
                    <a:pt x="139" y="0"/>
                  </a:cubicBezTo>
                  <a:cubicBezTo>
                    <a:pt x="127" y="0"/>
                    <a:pt x="127" y="0"/>
                    <a:pt x="127" y="0"/>
                  </a:cubicBezTo>
                  <a:cubicBezTo>
                    <a:pt x="88" y="0"/>
                    <a:pt x="56" y="32"/>
                    <a:pt x="56" y="71"/>
                  </a:cubicBezTo>
                  <a:cubicBezTo>
                    <a:pt x="56" y="145"/>
                    <a:pt x="56" y="145"/>
                    <a:pt x="56" y="145"/>
                  </a:cubicBezTo>
                  <a:cubicBezTo>
                    <a:pt x="22" y="169"/>
                    <a:pt x="0" y="209"/>
                    <a:pt x="0" y="254"/>
                  </a:cubicBezTo>
                  <a:cubicBezTo>
                    <a:pt x="0" y="328"/>
                    <a:pt x="60" y="388"/>
                    <a:pt x="134" y="388"/>
                  </a:cubicBezTo>
                  <a:cubicBezTo>
                    <a:pt x="208" y="388"/>
                    <a:pt x="268" y="328"/>
                    <a:pt x="268" y="254"/>
                  </a:cubicBezTo>
                  <a:cubicBezTo>
                    <a:pt x="268" y="208"/>
                    <a:pt x="245" y="167"/>
                    <a:pt x="210" y="143"/>
                  </a:cubicBezTo>
                  <a:close/>
                  <a:moveTo>
                    <a:pt x="72" y="71"/>
                  </a:moveTo>
                  <a:cubicBezTo>
                    <a:pt x="72" y="41"/>
                    <a:pt x="96" y="16"/>
                    <a:pt x="127" y="16"/>
                  </a:cubicBezTo>
                  <a:cubicBezTo>
                    <a:pt x="139" y="16"/>
                    <a:pt x="139" y="16"/>
                    <a:pt x="139" y="16"/>
                  </a:cubicBezTo>
                  <a:cubicBezTo>
                    <a:pt x="169" y="16"/>
                    <a:pt x="194" y="41"/>
                    <a:pt x="194" y="71"/>
                  </a:cubicBezTo>
                  <a:cubicBezTo>
                    <a:pt x="194" y="134"/>
                    <a:pt x="194" y="134"/>
                    <a:pt x="194" y="134"/>
                  </a:cubicBezTo>
                  <a:cubicBezTo>
                    <a:pt x="189" y="131"/>
                    <a:pt x="184" y="129"/>
                    <a:pt x="178" y="127"/>
                  </a:cubicBezTo>
                  <a:cubicBezTo>
                    <a:pt x="178" y="75"/>
                    <a:pt x="178" y="75"/>
                    <a:pt x="178" y="75"/>
                  </a:cubicBezTo>
                  <a:cubicBezTo>
                    <a:pt x="178" y="51"/>
                    <a:pt x="158" y="30"/>
                    <a:pt x="133" y="30"/>
                  </a:cubicBezTo>
                  <a:cubicBezTo>
                    <a:pt x="108" y="30"/>
                    <a:pt x="88" y="51"/>
                    <a:pt x="88" y="75"/>
                  </a:cubicBezTo>
                  <a:cubicBezTo>
                    <a:pt x="88" y="128"/>
                    <a:pt x="88" y="128"/>
                    <a:pt x="88" y="128"/>
                  </a:cubicBezTo>
                  <a:cubicBezTo>
                    <a:pt x="82" y="130"/>
                    <a:pt x="77" y="132"/>
                    <a:pt x="72" y="135"/>
                  </a:cubicBezTo>
                  <a:lnTo>
                    <a:pt x="72" y="71"/>
                  </a:lnTo>
                  <a:close/>
                  <a:moveTo>
                    <a:pt x="162" y="122"/>
                  </a:moveTo>
                  <a:cubicBezTo>
                    <a:pt x="153" y="121"/>
                    <a:pt x="144" y="120"/>
                    <a:pt x="134" y="120"/>
                  </a:cubicBezTo>
                  <a:cubicBezTo>
                    <a:pt x="124" y="120"/>
                    <a:pt x="113" y="121"/>
                    <a:pt x="104" y="123"/>
                  </a:cubicBezTo>
                  <a:cubicBezTo>
                    <a:pt x="104" y="75"/>
                    <a:pt x="104" y="75"/>
                    <a:pt x="104" y="75"/>
                  </a:cubicBezTo>
                  <a:cubicBezTo>
                    <a:pt x="104" y="59"/>
                    <a:pt x="117" y="46"/>
                    <a:pt x="133" y="46"/>
                  </a:cubicBezTo>
                  <a:cubicBezTo>
                    <a:pt x="149" y="46"/>
                    <a:pt x="162" y="59"/>
                    <a:pt x="162" y="75"/>
                  </a:cubicBezTo>
                  <a:lnTo>
                    <a:pt x="162" y="122"/>
                  </a:lnTo>
                  <a:close/>
                  <a:moveTo>
                    <a:pt x="134" y="372"/>
                  </a:moveTo>
                  <a:cubicBezTo>
                    <a:pt x="69" y="372"/>
                    <a:pt x="16" y="319"/>
                    <a:pt x="16" y="254"/>
                  </a:cubicBezTo>
                  <a:cubicBezTo>
                    <a:pt x="16" y="189"/>
                    <a:pt x="69" y="136"/>
                    <a:pt x="134" y="136"/>
                  </a:cubicBezTo>
                  <a:cubicBezTo>
                    <a:pt x="199" y="136"/>
                    <a:pt x="252" y="189"/>
                    <a:pt x="252" y="254"/>
                  </a:cubicBezTo>
                  <a:cubicBezTo>
                    <a:pt x="252" y="319"/>
                    <a:pt x="199" y="372"/>
                    <a:pt x="134"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grpSp>
      <p:sp useBgFill="1">
        <p:nvSpPr>
          <p:cNvPr id="460" name="Oval 459">
            <a:extLst>
              <a:ext uri="{FF2B5EF4-FFF2-40B4-BE49-F238E27FC236}">
                <a16:creationId xmlns:a16="http://schemas.microsoft.com/office/drawing/2014/main" id="{FA2B285B-61D9-A24F-8CC4-94A04AA94E70}"/>
              </a:ext>
            </a:extLst>
          </p:cNvPr>
          <p:cNvSpPr/>
          <p:nvPr/>
        </p:nvSpPr>
        <p:spPr>
          <a:xfrm>
            <a:off x="10608087" y="3661719"/>
            <a:ext cx="552634" cy="552634"/>
          </a:xfrm>
          <a:prstGeom prst="ellipse">
            <a:avLst/>
          </a:prstGeom>
          <a:solidFill>
            <a:schemeClr val="bg1"/>
          </a:solidFill>
          <a:ln w="25400">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defTabSz="1371326"/>
            <a:endParaRPr lang="en-US" dirty="0">
              <a:solidFill>
                <a:srgbClr val="002142"/>
              </a:solidFill>
              <a:latin typeface="Metropolis"/>
            </a:endParaRPr>
          </a:p>
        </p:txBody>
      </p:sp>
      <p:grpSp>
        <p:nvGrpSpPr>
          <p:cNvPr id="461" name="Group 105">
            <a:extLst>
              <a:ext uri="{FF2B5EF4-FFF2-40B4-BE49-F238E27FC236}">
                <a16:creationId xmlns:a16="http://schemas.microsoft.com/office/drawing/2014/main" id="{C8E9788D-C4A3-5E4C-AF39-EC1DE5A6195E}"/>
              </a:ext>
            </a:extLst>
          </p:cNvPr>
          <p:cNvGrpSpPr>
            <a:grpSpLocks noChangeAspect="1"/>
          </p:cNvGrpSpPr>
          <p:nvPr/>
        </p:nvGrpSpPr>
        <p:grpSpPr bwMode="auto">
          <a:xfrm>
            <a:off x="10768955" y="3771968"/>
            <a:ext cx="234789" cy="338725"/>
            <a:chOff x="3682" y="1934"/>
            <a:chExt cx="314" cy="453"/>
          </a:xfrm>
          <a:solidFill>
            <a:schemeClr val="accent1"/>
          </a:solidFill>
        </p:grpSpPr>
        <p:sp>
          <p:nvSpPr>
            <p:cNvPr id="462" name="Freeform 106">
              <a:extLst>
                <a:ext uri="{FF2B5EF4-FFF2-40B4-BE49-F238E27FC236}">
                  <a16:creationId xmlns:a16="http://schemas.microsoft.com/office/drawing/2014/main" id="{1803E876-258C-4447-95BA-257D934E0438}"/>
                </a:ext>
              </a:extLst>
            </p:cNvPr>
            <p:cNvSpPr>
              <a:spLocks/>
            </p:cNvSpPr>
            <p:nvPr/>
          </p:nvSpPr>
          <p:spPr bwMode="auto">
            <a:xfrm>
              <a:off x="3896" y="2138"/>
              <a:ext cx="59" cy="185"/>
            </a:xfrm>
            <a:custGeom>
              <a:avLst/>
              <a:gdLst>
                <a:gd name="T0" fmla="*/ 10 w 50"/>
                <a:gd name="T1" fmla="*/ 0 h 158"/>
                <a:gd name="T2" fmla="*/ 0 w 50"/>
                <a:gd name="T3" fmla="*/ 12 h 158"/>
                <a:gd name="T4" fmla="*/ 34 w 50"/>
                <a:gd name="T5" fmla="*/ 79 h 158"/>
                <a:gd name="T6" fmla="*/ 0 w 50"/>
                <a:gd name="T7" fmla="*/ 145 h 158"/>
                <a:gd name="T8" fmla="*/ 10 w 50"/>
                <a:gd name="T9" fmla="*/ 158 h 158"/>
                <a:gd name="T10" fmla="*/ 50 w 50"/>
                <a:gd name="T11" fmla="*/ 79 h 158"/>
                <a:gd name="T12" fmla="*/ 10 w 50"/>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50" h="158">
                  <a:moveTo>
                    <a:pt x="10" y="0"/>
                  </a:moveTo>
                  <a:cubicBezTo>
                    <a:pt x="0" y="12"/>
                    <a:pt x="0" y="12"/>
                    <a:pt x="0" y="12"/>
                  </a:cubicBezTo>
                  <a:cubicBezTo>
                    <a:pt x="22" y="28"/>
                    <a:pt x="34" y="52"/>
                    <a:pt x="34" y="79"/>
                  </a:cubicBezTo>
                  <a:cubicBezTo>
                    <a:pt x="34" y="105"/>
                    <a:pt x="22" y="129"/>
                    <a:pt x="0" y="145"/>
                  </a:cubicBezTo>
                  <a:cubicBezTo>
                    <a:pt x="10" y="158"/>
                    <a:pt x="10" y="158"/>
                    <a:pt x="10" y="158"/>
                  </a:cubicBezTo>
                  <a:cubicBezTo>
                    <a:pt x="35" y="139"/>
                    <a:pt x="50" y="110"/>
                    <a:pt x="50" y="79"/>
                  </a:cubicBezTo>
                  <a:cubicBezTo>
                    <a:pt x="50" y="47"/>
                    <a:pt x="35" y="18"/>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63" name="Freeform 107">
              <a:extLst>
                <a:ext uri="{FF2B5EF4-FFF2-40B4-BE49-F238E27FC236}">
                  <a16:creationId xmlns:a16="http://schemas.microsoft.com/office/drawing/2014/main" id="{F19BC3F1-A283-114B-8BEA-F1CDF82FF6E1}"/>
                </a:ext>
              </a:extLst>
            </p:cNvPr>
            <p:cNvSpPr>
              <a:spLocks/>
            </p:cNvSpPr>
            <p:nvPr/>
          </p:nvSpPr>
          <p:spPr bwMode="auto">
            <a:xfrm>
              <a:off x="3723" y="2143"/>
              <a:ext cx="53" cy="175"/>
            </a:xfrm>
            <a:custGeom>
              <a:avLst/>
              <a:gdLst>
                <a:gd name="T0" fmla="*/ 16 w 45"/>
                <a:gd name="T1" fmla="*/ 75 h 150"/>
                <a:gd name="T2" fmla="*/ 45 w 45"/>
                <a:gd name="T3" fmla="*/ 12 h 150"/>
                <a:gd name="T4" fmla="*/ 35 w 45"/>
                <a:gd name="T5" fmla="*/ 0 h 150"/>
                <a:gd name="T6" fmla="*/ 0 w 45"/>
                <a:gd name="T7" fmla="*/ 75 h 150"/>
                <a:gd name="T8" fmla="*/ 35 w 45"/>
                <a:gd name="T9" fmla="*/ 150 h 150"/>
                <a:gd name="T10" fmla="*/ 45 w 45"/>
                <a:gd name="T11" fmla="*/ 137 h 150"/>
                <a:gd name="T12" fmla="*/ 16 w 45"/>
                <a:gd name="T13" fmla="*/ 75 h 150"/>
              </a:gdLst>
              <a:ahLst/>
              <a:cxnLst>
                <a:cxn ang="0">
                  <a:pos x="T0" y="T1"/>
                </a:cxn>
                <a:cxn ang="0">
                  <a:pos x="T2" y="T3"/>
                </a:cxn>
                <a:cxn ang="0">
                  <a:pos x="T4" y="T5"/>
                </a:cxn>
                <a:cxn ang="0">
                  <a:pos x="T6" y="T7"/>
                </a:cxn>
                <a:cxn ang="0">
                  <a:pos x="T8" y="T9"/>
                </a:cxn>
                <a:cxn ang="0">
                  <a:pos x="T10" y="T11"/>
                </a:cxn>
                <a:cxn ang="0">
                  <a:pos x="T12" y="T13"/>
                </a:cxn>
              </a:cxnLst>
              <a:rect l="0" t="0" r="r" b="b"/>
              <a:pathLst>
                <a:path w="45" h="150">
                  <a:moveTo>
                    <a:pt x="16" y="75"/>
                  </a:moveTo>
                  <a:cubicBezTo>
                    <a:pt x="16" y="51"/>
                    <a:pt x="27" y="28"/>
                    <a:pt x="45" y="12"/>
                  </a:cubicBezTo>
                  <a:cubicBezTo>
                    <a:pt x="35" y="0"/>
                    <a:pt x="35" y="0"/>
                    <a:pt x="35" y="0"/>
                  </a:cubicBezTo>
                  <a:cubicBezTo>
                    <a:pt x="13" y="19"/>
                    <a:pt x="0" y="46"/>
                    <a:pt x="0" y="75"/>
                  </a:cubicBezTo>
                  <a:cubicBezTo>
                    <a:pt x="0" y="104"/>
                    <a:pt x="13" y="131"/>
                    <a:pt x="35" y="150"/>
                  </a:cubicBezTo>
                  <a:cubicBezTo>
                    <a:pt x="45" y="137"/>
                    <a:pt x="45" y="137"/>
                    <a:pt x="45" y="137"/>
                  </a:cubicBezTo>
                  <a:cubicBezTo>
                    <a:pt x="27" y="122"/>
                    <a:pt x="16" y="99"/>
                    <a:pt x="1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64" name="Freeform 108">
              <a:extLst>
                <a:ext uri="{FF2B5EF4-FFF2-40B4-BE49-F238E27FC236}">
                  <a16:creationId xmlns:a16="http://schemas.microsoft.com/office/drawing/2014/main" id="{48AF3691-D3D0-454D-86DB-7A8BD9BD7101}"/>
                </a:ext>
              </a:extLst>
            </p:cNvPr>
            <p:cNvSpPr>
              <a:spLocks/>
            </p:cNvSpPr>
            <p:nvPr/>
          </p:nvSpPr>
          <p:spPr bwMode="auto">
            <a:xfrm>
              <a:off x="3811" y="2172"/>
              <a:ext cx="56" cy="117"/>
            </a:xfrm>
            <a:custGeom>
              <a:avLst/>
              <a:gdLst>
                <a:gd name="T0" fmla="*/ 24 w 48"/>
                <a:gd name="T1" fmla="*/ 0 h 100"/>
                <a:gd name="T2" fmla="*/ 0 w 48"/>
                <a:gd name="T3" fmla="*/ 24 h 100"/>
                <a:gd name="T4" fmla="*/ 12 w 48"/>
                <a:gd name="T5" fmla="*/ 45 h 100"/>
                <a:gd name="T6" fmla="*/ 12 w 48"/>
                <a:gd name="T7" fmla="*/ 87 h 100"/>
                <a:gd name="T8" fmla="*/ 24 w 48"/>
                <a:gd name="T9" fmla="*/ 100 h 100"/>
                <a:gd name="T10" fmla="*/ 37 w 48"/>
                <a:gd name="T11" fmla="*/ 87 h 100"/>
                <a:gd name="T12" fmla="*/ 37 w 48"/>
                <a:gd name="T13" fmla="*/ 45 h 100"/>
                <a:gd name="T14" fmla="*/ 48 w 48"/>
                <a:gd name="T15" fmla="*/ 24 h 100"/>
                <a:gd name="T16" fmla="*/ 24 w 48"/>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00">
                  <a:moveTo>
                    <a:pt x="24" y="0"/>
                  </a:moveTo>
                  <a:cubicBezTo>
                    <a:pt x="11" y="0"/>
                    <a:pt x="0" y="11"/>
                    <a:pt x="0" y="24"/>
                  </a:cubicBezTo>
                  <a:cubicBezTo>
                    <a:pt x="0" y="33"/>
                    <a:pt x="5" y="41"/>
                    <a:pt x="12" y="45"/>
                  </a:cubicBezTo>
                  <a:cubicBezTo>
                    <a:pt x="12" y="87"/>
                    <a:pt x="12" y="87"/>
                    <a:pt x="12" y="87"/>
                  </a:cubicBezTo>
                  <a:cubicBezTo>
                    <a:pt x="12" y="94"/>
                    <a:pt x="17" y="100"/>
                    <a:pt x="24" y="100"/>
                  </a:cubicBezTo>
                  <a:cubicBezTo>
                    <a:pt x="31" y="100"/>
                    <a:pt x="37" y="94"/>
                    <a:pt x="37" y="87"/>
                  </a:cubicBezTo>
                  <a:cubicBezTo>
                    <a:pt x="37" y="45"/>
                    <a:pt x="37" y="45"/>
                    <a:pt x="37" y="45"/>
                  </a:cubicBezTo>
                  <a:cubicBezTo>
                    <a:pt x="44" y="41"/>
                    <a:pt x="48" y="33"/>
                    <a:pt x="48" y="24"/>
                  </a:cubicBezTo>
                  <a:cubicBezTo>
                    <a:pt x="48" y="11"/>
                    <a:pt x="38"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65" name="Freeform 109">
              <a:extLst>
                <a:ext uri="{FF2B5EF4-FFF2-40B4-BE49-F238E27FC236}">
                  <a16:creationId xmlns:a16="http://schemas.microsoft.com/office/drawing/2014/main" id="{8E86EC07-852E-5E4F-8D56-323A77B6EC3B}"/>
                </a:ext>
              </a:extLst>
            </p:cNvPr>
            <p:cNvSpPr>
              <a:spLocks noEditPoints="1"/>
            </p:cNvSpPr>
            <p:nvPr/>
          </p:nvSpPr>
          <p:spPr bwMode="auto">
            <a:xfrm>
              <a:off x="3682" y="1934"/>
              <a:ext cx="314" cy="453"/>
            </a:xfrm>
            <a:custGeom>
              <a:avLst/>
              <a:gdLst>
                <a:gd name="T0" fmla="*/ 210 w 268"/>
                <a:gd name="T1" fmla="*/ 143 h 388"/>
                <a:gd name="T2" fmla="*/ 210 w 268"/>
                <a:gd name="T3" fmla="*/ 71 h 388"/>
                <a:gd name="T4" fmla="*/ 139 w 268"/>
                <a:gd name="T5" fmla="*/ 0 h 388"/>
                <a:gd name="T6" fmla="*/ 127 w 268"/>
                <a:gd name="T7" fmla="*/ 0 h 388"/>
                <a:gd name="T8" fmla="*/ 56 w 268"/>
                <a:gd name="T9" fmla="*/ 71 h 388"/>
                <a:gd name="T10" fmla="*/ 56 w 268"/>
                <a:gd name="T11" fmla="*/ 145 h 388"/>
                <a:gd name="T12" fmla="*/ 0 w 268"/>
                <a:gd name="T13" fmla="*/ 254 h 388"/>
                <a:gd name="T14" fmla="*/ 134 w 268"/>
                <a:gd name="T15" fmla="*/ 388 h 388"/>
                <a:gd name="T16" fmla="*/ 268 w 268"/>
                <a:gd name="T17" fmla="*/ 254 h 388"/>
                <a:gd name="T18" fmla="*/ 210 w 268"/>
                <a:gd name="T19" fmla="*/ 143 h 388"/>
                <a:gd name="T20" fmla="*/ 72 w 268"/>
                <a:gd name="T21" fmla="*/ 71 h 388"/>
                <a:gd name="T22" fmla="*/ 127 w 268"/>
                <a:gd name="T23" fmla="*/ 16 h 388"/>
                <a:gd name="T24" fmla="*/ 139 w 268"/>
                <a:gd name="T25" fmla="*/ 16 h 388"/>
                <a:gd name="T26" fmla="*/ 194 w 268"/>
                <a:gd name="T27" fmla="*/ 71 h 388"/>
                <a:gd name="T28" fmla="*/ 194 w 268"/>
                <a:gd name="T29" fmla="*/ 134 h 388"/>
                <a:gd name="T30" fmla="*/ 178 w 268"/>
                <a:gd name="T31" fmla="*/ 127 h 388"/>
                <a:gd name="T32" fmla="*/ 178 w 268"/>
                <a:gd name="T33" fmla="*/ 75 h 388"/>
                <a:gd name="T34" fmla="*/ 133 w 268"/>
                <a:gd name="T35" fmla="*/ 30 h 388"/>
                <a:gd name="T36" fmla="*/ 88 w 268"/>
                <a:gd name="T37" fmla="*/ 75 h 388"/>
                <a:gd name="T38" fmla="*/ 88 w 268"/>
                <a:gd name="T39" fmla="*/ 128 h 388"/>
                <a:gd name="T40" fmla="*/ 72 w 268"/>
                <a:gd name="T41" fmla="*/ 135 h 388"/>
                <a:gd name="T42" fmla="*/ 72 w 268"/>
                <a:gd name="T43" fmla="*/ 71 h 388"/>
                <a:gd name="T44" fmla="*/ 162 w 268"/>
                <a:gd name="T45" fmla="*/ 122 h 388"/>
                <a:gd name="T46" fmla="*/ 134 w 268"/>
                <a:gd name="T47" fmla="*/ 120 h 388"/>
                <a:gd name="T48" fmla="*/ 104 w 268"/>
                <a:gd name="T49" fmla="*/ 123 h 388"/>
                <a:gd name="T50" fmla="*/ 104 w 268"/>
                <a:gd name="T51" fmla="*/ 75 h 388"/>
                <a:gd name="T52" fmla="*/ 133 w 268"/>
                <a:gd name="T53" fmla="*/ 46 h 388"/>
                <a:gd name="T54" fmla="*/ 162 w 268"/>
                <a:gd name="T55" fmla="*/ 75 h 388"/>
                <a:gd name="T56" fmla="*/ 162 w 268"/>
                <a:gd name="T57" fmla="*/ 122 h 388"/>
                <a:gd name="T58" fmla="*/ 134 w 268"/>
                <a:gd name="T59" fmla="*/ 372 h 388"/>
                <a:gd name="T60" fmla="*/ 16 w 268"/>
                <a:gd name="T61" fmla="*/ 254 h 388"/>
                <a:gd name="T62" fmla="*/ 134 w 268"/>
                <a:gd name="T63" fmla="*/ 136 h 388"/>
                <a:gd name="T64" fmla="*/ 252 w 268"/>
                <a:gd name="T65" fmla="*/ 254 h 388"/>
                <a:gd name="T66" fmla="*/ 134 w 268"/>
                <a:gd name="T67" fmla="*/ 37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 h="388">
                  <a:moveTo>
                    <a:pt x="210" y="143"/>
                  </a:moveTo>
                  <a:cubicBezTo>
                    <a:pt x="210" y="71"/>
                    <a:pt x="210" y="71"/>
                    <a:pt x="210" y="71"/>
                  </a:cubicBezTo>
                  <a:cubicBezTo>
                    <a:pt x="210" y="32"/>
                    <a:pt x="178" y="0"/>
                    <a:pt x="139" y="0"/>
                  </a:cubicBezTo>
                  <a:cubicBezTo>
                    <a:pt x="127" y="0"/>
                    <a:pt x="127" y="0"/>
                    <a:pt x="127" y="0"/>
                  </a:cubicBezTo>
                  <a:cubicBezTo>
                    <a:pt x="88" y="0"/>
                    <a:pt x="56" y="32"/>
                    <a:pt x="56" y="71"/>
                  </a:cubicBezTo>
                  <a:cubicBezTo>
                    <a:pt x="56" y="145"/>
                    <a:pt x="56" y="145"/>
                    <a:pt x="56" y="145"/>
                  </a:cubicBezTo>
                  <a:cubicBezTo>
                    <a:pt x="22" y="169"/>
                    <a:pt x="0" y="209"/>
                    <a:pt x="0" y="254"/>
                  </a:cubicBezTo>
                  <a:cubicBezTo>
                    <a:pt x="0" y="328"/>
                    <a:pt x="60" y="388"/>
                    <a:pt x="134" y="388"/>
                  </a:cubicBezTo>
                  <a:cubicBezTo>
                    <a:pt x="208" y="388"/>
                    <a:pt x="268" y="328"/>
                    <a:pt x="268" y="254"/>
                  </a:cubicBezTo>
                  <a:cubicBezTo>
                    <a:pt x="268" y="208"/>
                    <a:pt x="245" y="167"/>
                    <a:pt x="210" y="143"/>
                  </a:cubicBezTo>
                  <a:close/>
                  <a:moveTo>
                    <a:pt x="72" y="71"/>
                  </a:moveTo>
                  <a:cubicBezTo>
                    <a:pt x="72" y="41"/>
                    <a:pt x="96" y="16"/>
                    <a:pt x="127" y="16"/>
                  </a:cubicBezTo>
                  <a:cubicBezTo>
                    <a:pt x="139" y="16"/>
                    <a:pt x="139" y="16"/>
                    <a:pt x="139" y="16"/>
                  </a:cubicBezTo>
                  <a:cubicBezTo>
                    <a:pt x="169" y="16"/>
                    <a:pt x="194" y="41"/>
                    <a:pt x="194" y="71"/>
                  </a:cubicBezTo>
                  <a:cubicBezTo>
                    <a:pt x="194" y="134"/>
                    <a:pt x="194" y="134"/>
                    <a:pt x="194" y="134"/>
                  </a:cubicBezTo>
                  <a:cubicBezTo>
                    <a:pt x="189" y="131"/>
                    <a:pt x="184" y="129"/>
                    <a:pt x="178" y="127"/>
                  </a:cubicBezTo>
                  <a:cubicBezTo>
                    <a:pt x="178" y="75"/>
                    <a:pt x="178" y="75"/>
                    <a:pt x="178" y="75"/>
                  </a:cubicBezTo>
                  <a:cubicBezTo>
                    <a:pt x="178" y="51"/>
                    <a:pt x="158" y="30"/>
                    <a:pt x="133" y="30"/>
                  </a:cubicBezTo>
                  <a:cubicBezTo>
                    <a:pt x="108" y="30"/>
                    <a:pt x="88" y="51"/>
                    <a:pt x="88" y="75"/>
                  </a:cubicBezTo>
                  <a:cubicBezTo>
                    <a:pt x="88" y="128"/>
                    <a:pt x="88" y="128"/>
                    <a:pt x="88" y="128"/>
                  </a:cubicBezTo>
                  <a:cubicBezTo>
                    <a:pt x="82" y="130"/>
                    <a:pt x="77" y="132"/>
                    <a:pt x="72" y="135"/>
                  </a:cubicBezTo>
                  <a:lnTo>
                    <a:pt x="72" y="71"/>
                  </a:lnTo>
                  <a:close/>
                  <a:moveTo>
                    <a:pt x="162" y="122"/>
                  </a:moveTo>
                  <a:cubicBezTo>
                    <a:pt x="153" y="121"/>
                    <a:pt x="144" y="120"/>
                    <a:pt x="134" y="120"/>
                  </a:cubicBezTo>
                  <a:cubicBezTo>
                    <a:pt x="124" y="120"/>
                    <a:pt x="113" y="121"/>
                    <a:pt x="104" y="123"/>
                  </a:cubicBezTo>
                  <a:cubicBezTo>
                    <a:pt x="104" y="75"/>
                    <a:pt x="104" y="75"/>
                    <a:pt x="104" y="75"/>
                  </a:cubicBezTo>
                  <a:cubicBezTo>
                    <a:pt x="104" y="59"/>
                    <a:pt x="117" y="46"/>
                    <a:pt x="133" y="46"/>
                  </a:cubicBezTo>
                  <a:cubicBezTo>
                    <a:pt x="149" y="46"/>
                    <a:pt x="162" y="59"/>
                    <a:pt x="162" y="75"/>
                  </a:cubicBezTo>
                  <a:lnTo>
                    <a:pt x="162" y="122"/>
                  </a:lnTo>
                  <a:close/>
                  <a:moveTo>
                    <a:pt x="134" y="372"/>
                  </a:moveTo>
                  <a:cubicBezTo>
                    <a:pt x="69" y="372"/>
                    <a:pt x="16" y="319"/>
                    <a:pt x="16" y="254"/>
                  </a:cubicBezTo>
                  <a:cubicBezTo>
                    <a:pt x="16" y="189"/>
                    <a:pt x="69" y="136"/>
                    <a:pt x="134" y="136"/>
                  </a:cubicBezTo>
                  <a:cubicBezTo>
                    <a:pt x="199" y="136"/>
                    <a:pt x="252" y="189"/>
                    <a:pt x="252" y="254"/>
                  </a:cubicBezTo>
                  <a:cubicBezTo>
                    <a:pt x="252" y="319"/>
                    <a:pt x="199" y="372"/>
                    <a:pt x="134"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grpSp>
      <p:grpSp>
        <p:nvGrpSpPr>
          <p:cNvPr id="466" name="Group 105">
            <a:extLst>
              <a:ext uri="{FF2B5EF4-FFF2-40B4-BE49-F238E27FC236}">
                <a16:creationId xmlns:a16="http://schemas.microsoft.com/office/drawing/2014/main" id="{0BE37332-ADF7-E140-879F-179D54A10E4C}"/>
              </a:ext>
            </a:extLst>
          </p:cNvPr>
          <p:cNvGrpSpPr>
            <a:grpSpLocks noChangeAspect="1"/>
          </p:cNvGrpSpPr>
          <p:nvPr/>
        </p:nvGrpSpPr>
        <p:grpSpPr bwMode="auto">
          <a:xfrm>
            <a:off x="10768955" y="2728028"/>
            <a:ext cx="234789" cy="338725"/>
            <a:chOff x="3682" y="1934"/>
            <a:chExt cx="314" cy="453"/>
          </a:xfrm>
          <a:solidFill>
            <a:schemeClr val="accent1"/>
          </a:solidFill>
        </p:grpSpPr>
        <p:sp>
          <p:nvSpPr>
            <p:cNvPr id="467" name="Freeform 106">
              <a:extLst>
                <a:ext uri="{FF2B5EF4-FFF2-40B4-BE49-F238E27FC236}">
                  <a16:creationId xmlns:a16="http://schemas.microsoft.com/office/drawing/2014/main" id="{130808ED-3232-F444-A6A0-0A3492000629}"/>
                </a:ext>
              </a:extLst>
            </p:cNvPr>
            <p:cNvSpPr>
              <a:spLocks/>
            </p:cNvSpPr>
            <p:nvPr/>
          </p:nvSpPr>
          <p:spPr bwMode="auto">
            <a:xfrm>
              <a:off x="3896" y="2138"/>
              <a:ext cx="59" cy="185"/>
            </a:xfrm>
            <a:custGeom>
              <a:avLst/>
              <a:gdLst>
                <a:gd name="T0" fmla="*/ 10 w 50"/>
                <a:gd name="T1" fmla="*/ 0 h 158"/>
                <a:gd name="T2" fmla="*/ 0 w 50"/>
                <a:gd name="T3" fmla="*/ 12 h 158"/>
                <a:gd name="T4" fmla="*/ 34 w 50"/>
                <a:gd name="T5" fmla="*/ 79 h 158"/>
                <a:gd name="T6" fmla="*/ 0 w 50"/>
                <a:gd name="T7" fmla="*/ 145 h 158"/>
                <a:gd name="T8" fmla="*/ 10 w 50"/>
                <a:gd name="T9" fmla="*/ 158 h 158"/>
                <a:gd name="T10" fmla="*/ 50 w 50"/>
                <a:gd name="T11" fmla="*/ 79 h 158"/>
                <a:gd name="T12" fmla="*/ 10 w 50"/>
                <a:gd name="T13" fmla="*/ 0 h 158"/>
              </a:gdLst>
              <a:ahLst/>
              <a:cxnLst>
                <a:cxn ang="0">
                  <a:pos x="T0" y="T1"/>
                </a:cxn>
                <a:cxn ang="0">
                  <a:pos x="T2" y="T3"/>
                </a:cxn>
                <a:cxn ang="0">
                  <a:pos x="T4" y="T5"/>
                </a:cxn>
                <a:cxn ang="0">
                  <a:pos x="T6" y="T7"/>
                </a:cxn>
                <a:cxn ang="0">
                  <a:pos x="T8" y="T9"/>
                </a:cxn>
                <a:cxn ang="0">
                  <a:pos x="T10" y="T11"/>
                </a:cxn>
                <a:cxn ang="0">
                  <a:pos x="T12" y="T13"/>
                </a:cxn>
              </a:cxnLst>
              <a:rect l="0" t="0" r="r" b="b"/>
              <a:pathLst>
                <a:path w="50" h="158">
                  <a:moveTo>
                    <a:pt x="10" y="0"/>
                  </a:moveTo>
                  <a:cubicBezTo>
                    <a:pt x="0" y="12"/>
                    <a:pt x="0" y="12"/>
                    <a:pt x="0" y="12"/>
                  </a:cubicBezTo>
                  <a:cubicBezTo>
                    <a:pt x="22" y="28"/>
                    <a:pt x="34" y="52"/>
                    <a:pt x="34" y="79"/>
                  </a:cubicBezTo>
                  <a:cubicBezTo>
                    <a:pt x="34" y="105"/>
                    <a:pt x="22" y="129"/>
                    <a:pt x="0" y="145"/>
                  </a:cubicBezTo>
                  <a:cubicBezTo>
                    <a:pt x="10" y="158"/>
                    <a:pt x="10" y="158"/>
                    <a:pt x="10" y="158"/>
                  </a:cubicBezTo>
                  <a:cubicBezTo>
                    <a:pt x="35" y="139"/>
                    <a:pt x="50" y="110"/>
                    <a:pt x="50" y="79"/>
                  </a:cubicBezTo>
                  <a:cubicBezTo>
                    <a:pt x="50" y="47"/>
                    <a:pt x="35" y="18"/>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68" name="Freeform 107">
              <a:extLst>
                <a:ext uri="{FF2B5EF4-FFF2-40B4-BE49-F238E27FC236}">
                  <a16:creationId xmlns:a16="http://schemas.microsoft.com/office/drawing/2014/main" id="{4F8532D5-822E-AE49-A4E5-4BB8272F58B0}"/>
                </a:ext>
              </a:extLst>
            </p:cNvPr>
            <p:cNvSpPr>
              <a:spLocks/>
            </p:cNvSpPr>
            <p:nvPr/>
          </p:nvSpPr>
          <p:spPr bwMode="auto">
            <a:xfrm>
              <a:off x="3723" y="2143"/>
              <a:ext cx="53" cy="175"/>
            </a:xfrm>
            <a:custGeom>
              <a:avLst/>
              <a:gdLst>
                <a:gd name="T0" fmla="*/ 16 w 45"/>
                <a:gd name="T1" fmla="*/ 75 h 150"/>
                <a:gd name="T2" fmla="*/ 45 w 45"/>
                <a:gd name="T3" fmla="*/ 12 h 150"/>
                <a:gd name="T4" fmla="*/ 35 w 45"/>
                <a:gd name="T5" fmla="*/ 0 h 150"/>
                <a:gd name="T6" fmla="*/ 0 w 45"/>
                <a:gd name="T7" fmla="*/ 75 h 150"/>
                <a:gd name="T8" fmla="*/ 35 w 45"/>
                <a:gd name="T9" fmla="*/ 150 h 150"/>
                <a:gd name="T10" fmla="*/ 45 w 45"/>
                <a:gd name="T11" fmla="*/ 137 h 150"/>
                <a:gd name="T12" fmla="*/ 16 w 45"/>
                <a:gd name="T13" fmla="*/ 75 h 150"/>
              </a:gdLst>
              <a:ahLst/>
              <a:cxnLst>
                <a:cxn ang="0">
                  <a:pos x="T0" y="T1"/>
                </a:cxn>
                <a:cxn ang="0">
                  <a:pos x="T2" y="T3"/>
                </a:cxn>
                <a:cxn ang="0">
                  <a:pos x="T4" y="T5"/>
                </a:cxn>
                <a:cxn ang="0">
                  <a:pos x="T6" y="T7"/>
                </a:cxn>
                <a:cxn ang="0">
                  <a:pos x="T8" y="T9"/>
                </a:cxn>
                <a:cxn ang="0">
                  <a:pos x="T10" y="T11"/>
                </a:cxn>
                <a:cxn ang="0">
                  <a:pos x="T12" y="T13"/>
                </a:cxn>
              </a:cxnLst>
              <a:rect l="0" t="0" r="r" b="b"/>
              <a:pathLst>
                <a:path w="45" h="150">
                  <a:moveTo>
                    <a:pt x="16" y="75"/>
                  </a:moveTo>
                  <a:cubicBezTo>
                    <a:pt x="16" y="51"/>
                    <a:pt x="27" y="28"/>
                    <a:pt x="45" y="12"/>
                  </a:cubicBezTo>
                  <a:cubicBezTo>
                    <a:pt x="35" y="0"/>
                    <a:pt x="35" y="0"/>
                    <a:pt x="35" y="0"/>
                  </a:cubicBezTo>
                  <a:cubicBezTo>
                    <a:pt x="13" y="19"/>
                    <a:pt x="0" y="46"/>
                    <a:pt x="0" y="75"/>
                  </a:cubicBezTo>
                  <a:cubicBezTo>
                    <a:pt x="0" y="104"/>
                    <a:pt x="13" y="131"/>
                    <a:pt x="35" y="150"/>
                  </a:cubicBezTo>
                  <a:cubicBezTo>
                    <a:pt x="45" y="137"/>
                    <a:pt x="45" y="137"/>
                    <a:pt x="45" y="137"/>
                  </a:cubicBezTo>
                  <a:cubicBezTo>
                    <a:pt x="27" y="122"/>
                    <a:pt x="16" y="99"/>
                    <a:pt x="1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69" name="Freeform 108">
              <a:extLst>
                <a:ext uri="{FF2B5EF4-FFF2-40B4-BE49-F238E27FC236}">
                  <a16:creationId xmlns:a16="http://schemas.microsoft.com/office/drawing/2014/main" id="{551D3099-8BCE-3544-BB77-0A6784FD8F41}"/>
                </a:ext>
              </a:extLst>
            </p:cNvPr>
            <p:cNvSpPr>
              <a:spLocks/>
            </p:cNvSpPr>
            <p:nvPr/>
          </p:nvSpPr>
          <p:spPr bwMode="auto">
            <a:xfrm>
              <a:off x="3811" y="2172"/>
              <a:ext cx="56" cy="117"/>
            </a:xfrm>
            <a:custGeom>
              <a:avLst/>
              <a:gdLst>
                <a:gd name="T0" fmla="*/ 24 w 48"/>
                <a:gd name="T1" fmla="*/ 0 h 100"/>
                <a:gd name="T2" fmla="*/ 0 w 48"/>
                <a:gd name="T3" fmla="*/ 24 h 100"/>
                <a:gd name="T4" fmla="*/ 12 w 48"/>
                <a:gd name="T5" fmla="*/ 45 h 100"/>
                <a:gd name="T6" fmla="*/ 12 w 48"/>
                <a:gd name="T7" fmla="*/ 87 h 100"/>
                <a:gd name="T8" fmla="*/ 24 w 48"/>
                <a:gd name="T9" fmla="*/ 100 h 100"/>
                <a:gd name="T10" fmla="*/ 37 w 48"/>
                <a:gd name="T11" fmla="*/ 87 h 100"/>
                <a:gd name="T12" fmla="*/ 37 w 48"/>
                <a:gd name="T13" fmla="*/ 45 h 100"/>
                <a:gd name="T14" fmla="*/ 48 w 48"/>
                <a:gd name="T15" fmla="*/ 24 h 100"/>
                <a:gd name="T16" fmla="*/ 24 w 48"/>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00">
                  <a:moveTo>
                    <a:pt x="24" y="0"/>
                  </a:moveTo>
                  <a:cubicBezTo>
                    <a:pt x="11" y="0"/>
                    <a:pt x="0" y="11"/>
                    <a:pt x="0" y="24"/>
                  </a:cubicBezTo>
                  <a:cubicBezTo>
                    <a:pt x="0" y="33"/>
                    <a:pt x="5" y="41"/>
                    <a:pt x="12" y="45"/>
                  </a:cubicBezTo>
                  <a:cubicBezTo>
                    <a:pt x="12" y="87"/>
                    <a:pt x="12" y="87"/>
                    <a:pt x="12" y="87"/>
                  </a:cubicBezTo>
                  <a:cubicBezTo>
                    <a:pt x="12" y="94"/>
                    <a:pt x="17" y="100"/>
                    <a:pt x="24" y="100"/>
                  </a:cubicBezTo>
                  <a:cubicBezTo>
                    <a:pt x="31" y="100"/>
                    <a:pt x="37" y="94"/>
                    <a:pt x="37" y="87"/>
                  </a:cubicBezTo>
                  <a:cubicBezTo>
                    <a:pt x="37" y="45"/>
                    <a:pt x="37" y="45"/>
                    <a:pt x="37" y="45"/>
                  </a:cubicBezTo>
                  <a:cubicBezTo>
                    <a:pt x="44" y="41"/>
                    <a:pt x="48" y="33"/>
                    <a:pt x="48" y="24"/>
                  </a:cubicBezTo>
                  <a:cubicBezTo>
                    <a:pt x="48" y="11"/>
                    <a:pt x="38"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470" name="Freeform 109">
              <a:extLst>
                <a:ext uri="{FF2B5EF4-FFF2-40B4-BE49-F238E27FC236}">
                  <a16:creationId xmlns:a16="http://schemas.microsoft.com/office/drawing/2014/main" id="{1AD20E44-2CAB-2E4E-B4C0-506A63D45C36}"/>
                </a:ext>
              </a:extLst>
            </p:cNvPr>
            <p:cNvSpPr>
              <a:spLocks noEditPoints="1"/>
            </p:cNvSpPr>
            <p:nvPr/>
          </p:nvSpPr>
          <p:spPr bwMode="auto">
            <a:xfrm>
              <a:off x="3682" y="1934"/>
              <a:ext cx="314" cy="453"/>
            </a:xfrm>
            <a:custGeom>
              <a:avLst/>
              <a:gdLst>
                <a:gd name="T0" fmla="*/ 210 w 268"/>
                <a:gd name="T1" fmla="*/ 143 h 388"/>
                <a:gd name="T2" fmla="*/ 210 w 268"/>
                <a:gd name="T3" fmla="*/ 71 h 388"/>
                <a:gd name="T4" fmla="*/ 139 w 268"/>
                <a:gd name="T5" fmla="*/ 0 h 388"/>
                <a:gd name="T6" fmla="*/ 127 w 268"/>
                <a:gd name="T7" fmla="*/ 0 h 388"/>
                <a:gd name="T8" fmla="*/ 56 w 268"/>
                <a:gd name="T9" fmla="*/ 71 h 388"/>
                <a:gd name="T10" fmla="*/ 56 w 268"/>
                <a:gd name="T11" fmla="*/ 145 h 388"/>
                <a:gd name="T12" fmla="*/ 0 w 268"/>
                <a:gd name="T13" fmla="*/ 254 h 388"/>
                <a:gd name="T14" fmla="*/ 134 w 268"/>
                <a:gd name="T15" fmla="*/ 388 h 388"/>
                <a:gd name="T16" fmla="*/ 268 w 268"/>
                <a:gd name="T17" fmla="*/ 254 h 388"/>
                <a:gd name="T18" fmla="*/ 210 w 268"/>
                <a:gd name="T19" fmla="*/ 143 h 388"/>
                <a:gd name="T20" fmla="*/ 72 w 268"/>
                <a:gd name="T21" fmla="*/ 71 h 388"/>
                <a:gd name="T22" fmla="*/ 127 w 268"/>
                <a:gd name="T23" fmla="*/ 16 h 388"/>
                <a:gd name="T24" fmla="*/ 139 w 268"/>
                <a:gd name="T25" fmla="*/ 16 h 388"/>
                <a:gd name="T26" fmla="*/ 194 w 268"/>
                <a:gd name="T27" fmla="*/ 71 h 388"/>
                <a:gd name="T28" fmla="*/ 194 w 268"/>
                <a:gd name="T29" fmla="*/ 134 h 388"/>
                <a:gd name="T30" fmla="*/ 178 w 268"/>
                <a:gd name="T31" fmla="*/ 127 h 388"/>
                <a:gd name="T32" fmla="*/ 178 w 268"/>
                <a:gd name="T33" fmla="*/ 75 h 388"/>
                <a:gd name="T34" fmla="*/ 133 w 268"/>
                <a:gd name="T35" fmla="*/ 30 h 388"/>
                <a:gd name="T36" fmla="*/ 88 w 268"/>
                <a:gd name="T37" fmla="*/ 75 h 388"/>
                <a:gd name="T38" fmla="*/ 88 w 268"/>
                <a:gd name="T39" fmla="*/ 128 h 388"/>
                <a:gd name="T40" fmla="*/ 72 w 268"/>
                <a:gd name="T41" fmla="*/ 135 h 388"/>
                <a:gd name="T42" fmla="*/ 72 w 268"/>
                <a:gd name="T43" fmla="*/ 71 h 388"/>
                <a:gd name="T44" fmla="*/ 162 w 268"/>
                <a:gd name="T45" fmla="*/ 122 h 388"/>
                <a:gd name="T46" fmla="*/ 134 w 268"/>
                <a:gd name="T47" fmla="*/ 120 h 388"/>
                <a:gd name="T48" fmla="*/ 104 w 268"/>
                <a:gd name="T49" fmla="*/ 123 h 388"/>
                <a:gd name="T50" fmla="*/ 104 w 268"/>
                <a:gd name="T51" fmla="*/ 75 h 388"/>
                <a:gd name="T52" fmla="*/ 133 w 268"/>
                <a:gd name="T53" fmla="*/ 46 h 388"/>
                <a:gd name="T54" fmla="*/ 162 w 268"/>
                <a:gd name="T55" fmla="*/ 75 h 388"/>
                <a:gd name="T56" fmla="*/ 162 w 268"/>
                <a:gd name="T57" fmla="*/ 122 h 388"/>
                <a:gd name="T58" fmla="*/ 134 w 268"/>
                <a:gd name="T59" fmla="*/ 372 h 388"/>
                <a:gd name="T60" fmla="*/ 16 w 268"/>
                <a:gd name="T61" fmla="*/ 254 h 388"/>
                <a:gd name="T62" fmla="*/ 134 w 268"/>
                <a:gd name="T63" fmla="*/ 136 h 388"/>
                <a:gd name="T64" fmla="*/ 252 w 268"/>
                <a:gd name="T65" fmla="*/ 254 h 388"/>
                <a:gd name="T66" fmla="*/ 134 w 268"/>
                <a:gd name="T67" fmla="*/ 37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 h="388">
                  <a:moveTo>
                    <a:pt x="210" y="143"/>
                  </a:moveTo>
                  <a:cubicBezTo>
                    <a:pt x="210" y="71"/>
                    <a:pt x="210" y="71"/>
                    <a:pt x="210" y="71"/>
                  </a:cubicBezTo>
                  <a:cubicBezTo>
                    <a:pt x="210" y="32"/>
                    <a:pt x="178" y="0"/>
                    <a:pt x="139" y="0"/>
                  </a:cubicBezTo>
                  <a:cubicBezTo>
                    <a:pt x="127" y="0"/>
                    <a:pt x="127" y="0"/>
                    <a:pt x="127" y="0"/>
                  </a:cubicBezTo>
                  <a:cubicBezTo>
                    <a:pt x="88" y="0"/>
                    <a:pt x="56" y="32"/>
                    <a:pt x="56" y="71"/>
                  </a:cubicBezTo>
                  <a:cubicBezTo>
                    <a:pt x="56" y="145"/>
                    <a:pt x="56" y="145"/>
                    <a:pt x="56" y="145"/>
                  </a:cubicBezTo>
                  <a:cubicBezTo>
                    <a:pt x="22" y="169"/>
                    <a:pt x="0" y="209"/>
                    <a:pt x="0" y="254"/>
                  </a:cubicBezTo>
                  <a:cubicBezTo>
                    <a:pt x="0" y="328"/>
                    <a:pt x="60" y="388"/>
                    <a:pt x="134" y="388"/>
                  </a:cubicBezTo>
                  <a:cubicBezTo>
                    <a:pt x="208" y="388"/>
                    <a:pt x="268" y="328"/>
                    <a:pt x="268" y="254"/>
                  </a:cubicBezTo>
                  <a:cubicBezTo>
                    <a:pt x="268" y="208"/>
                    <a:pt x="245" y="167"/>
                    <a:pt x="210" y="143"/>
                  </a:cubicBezTo>
                  <a:close/>
                  <a:moveTo>
                    <a:pt x="72" y="71"/>
                  </a:moveTo>
                  <a:cubicBezTo>
                    <a:pt x="72" y="41"/>
                    <a:pt x="96" y="16"/>
                    <a:pt x="127" y="16"/>
                  </a:cubicBezTo>
                  <a:cubicBezTo>
                    <a:pt x="139" y="16"/>
                    <a:pt x="139" y="16"/>
                    <a:pt x="139" y="16"/>
                  </a:cubicBezTo>
                  <a:cubicBezTo>
                    <a:pt x="169" y="16"/>
                    <a:pt x="194" y="41"/>
                    <a:pt x="194" y="71"/>
                  </a:cubicBezTo>
                  <a:cubicBezTo>
                    <a:pt x="194" y="134"/>
                    <a:pt x="194" y="134"/>
                    <a:pt x="194" y="134"/>
                  </a:cubicBezTo>
                  <a:cubicBezTo>
                    <a:pt x="189" y="131"/>
                    <a:pt x="184" y="129"/>
                    <a:pt x="178" y="127"/>
                  </a:cubicBezTo>
                  <a:cubicBezTo>
                    <a:pt x="178" y="75"/>
                    <a:pt x="178" y="75"/>
                    <a:pt x="178" y="75"/>
                  </a:cubicBezTo>
                  <a:cubicBezTo>
                    <a:pt x="178" y="51"/>
                    <a:pt x="158" y="30"/>
                    <a:pt x="133" y="30"/>
                  </a:cubicBezTo>
                  <a:cubicBezTo>
                    <a:pt x="108" y="30"/>
                    <a:pt x="88" y="51"/>
                    <a:pt x="88" y="75"/>
                  </a:cubicBezTo>
                  <a:cubicBezTo>
                    <a:pt x="88" y="128"/>
                    <a:pt x="88" y="128"/>
                    <a:pt x="88" y="128"/>
                  </a:cubicBezTo>
                  <a:cubicBezTo>
                    <a:pt x="82" y="130"/>
                    <a:pt x="77" y="132"/>
                    <a:pt x="72" y="135"/>
                  </a:cubicBezTo>
                  <a:lnTo>
                    <a:pt x="72" y="71"/>
                  </a:lnTo>
                  <a:close/>
                  <a:moveTo>
                    <a:pt x="162" y="122"/>
                  </a:moveTo>
                  <a:cubicBezTo>
                    <a:pt x="153" y="121"/>
                    <a:pt x="144" y="120"/>
                    <a:pt x="134" y="120"/>
                  </a:cubicBezTo>
                  <a:cubicBezTo>
                    <a:pt x="124" y="120"/>
                    <a:pt x="113" y="121"/>
                    <a:pt x="104" y="123"/>
                  </a:cubicBezTo>
                  <a:cubicBezTo>
                    <a:pt x="104" y="75"/>
                    <a:pt x="104" y="75"/>
                    <a:pt x="104" y="75"/>
                  </a:cubicBezTo>
                  <a:cubicBezTo>
                    <a:pt x="104" y="59"/>
                    <a:pt x="117" y="46"/>
                    <a:pt x="133" y="46"/>
                  </a:cubicBezTo>
                  <a:cubicBezTo>
                    <a:pt x="149" y="46"/>
                    <a:pt x="162" y="59"/>
                    <a:pt x="162" y="75"/>
                  </a:cubicBezTo>
                  <a:lnTo>
                    <a:pt x="162" y="122"/>
                  </a:lnTo>
                  <a:close/>
                  <a:moveTo>
                    <a:pt x="134" y="372"/>
                  </a:moveTo>
                  <a:cubicBezTo>
                    <a:pt x="69" y="372"/>
                    <a:pt x="16" y="319"/>
                    <a:pt x="16" y="254"/>
                  </a:cubicBezTo>
                  <a:cubicBezTo>
                    <a:pt x="16" y="189"/>
                    <a:pt x="69" y="136"/>
                    <a:pt x="134" y="136"/>
                  </a:cubicBezTo>
                  <a:cubicBezTo>
                    <a:pt x="199" y="136"/>
                    <a:pt x="252" y="189"/>
                    <a:pt x="252" y="254"/>
                  </a:cubicBezTo>
                  <a:cubicBezTo>
                    <a:pt x="252" y="319"/>
                    <a:pt x="199" y="372"/>
                    <a:pt x="134"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717074"/>
                </a:solidFill>
                <a:effectLst/>
                <a:uLnTx/>
                <a:uFillTx/>
                <a:latin typeface="Metropolis"/>
                <a:ea typeface="+mn-ea"/>
                <a:cs typeface="+mn-cs"/>
              </a:endParaRPr>
            </a:p>
          </p:txBody>
        </p:sp>
      </p:grpSp>
      <p:grpSp>
        <p:nvGrpSpPr>
          <p:cNvPr id="176" name="Group 175">
            <a:extLst>
              <a:ext uri="{FF2B5EF4-FFF2-40B4-BE49-F238E27FC236}">
                <a16:creationId xmlns:a16="http://schemas.microsoft.com/office/drawing/2014/main" id="{7D39861C-96CA-471F-A65B-69E048CAFD5F}"/>
              </a:ext>
            </a:extLst>
          </p:cNvPr>
          <p:cNvGrpSpPr/>
          <p:nvPr/>
        </p:nvGrpSpPr>
        <p:grpSpPr>
          <a:xfrm>
            <a:off x="11365529" y="1524584"/>
            <a:ext cx="376417" cy="4800015"/>
            <a:chOff x="11365529" y="1580606"/>
            <a:chExt cx="376417" cy="4489268"/>
          </a:xfrm>
        </p:grpSpPr>
        <p:sp>
          <p:nvSpPr>
            <p:cNvPr id="177" name="TextBox 176">
              <a:extLst>
                <a:ext uri="{FF2B5EF4-FFF2-40B4-BE49-F238E27FC236}">
                  <a16:creationId xmlns:a16="http://schemas.microsoft.com/office/drawing/2014/main" id="{61F5918C-C635-4706-9C81-27AD3168902B}"/>
                </a:ext>
              </a:extLst>
            </p:cNvPr>
            <p:cNvSpPr txBox="1"/>
            <p:nvPr/>
          </p:nvSpPr>
          <p:spPr>
            <a:xfrm rot="5400000">
              <a:off x="10122335" y="3671352"/>
              <a:ext cx="2931445" cy="307777"/>
            </a:xfrm>
            <a:prstGeom prst="rect">
              <a:avLst/>
            </a:prstGeom>
          </p:spPr>
          <p:txBody>
            <a:bodyPr wrap="square" lIns="0" tIns="0" rIns="0" bIns="0" rtlCol="0">
              <a:spAutoFit/>
            </a:bodyPr>
            <a:lstStyle/>
            <a:p>
              <a:pPr algn="ctr">
                <a:spcAft>
                  <a:spcPts val="600"/>
                </a:spcAft>
              </a:pPr>
              <a:r>
                <a:rPr lang="en-US" sz="2000" dirty="0">
                  <a:solidFill>
                    <a:schemeClr val="accent1"/>
                  </a:solidFill>
                </a:rPr>
                <a:t>Intrinsic Security</a:t>
              </a:r>
            </a:p>
          </p:txBody>
        </p:sp>
        <p:cxnSp>
          <p:nvCxnSpPr>
            <p:cNvPr id="178" name="Straight Arrow Connector 177">
              <a:extLst>
                <a:ext uri="{FF2B5EF4-FFF2-40B4-BE49-F238E27FC236}">
                  <a16:creationId xmlns:a16="http://schemas.microsoft.com/office/drawing/2014/main" id="{96148CE2-F2AD-4A18-BE10-E3BBD88F0D98}"/>
                </a:ext>
              </a:extLst>
            </p:cNvPr>
            <p:cNvCxnSpPr>
              <a:cxnSpLocks/>
            </p:cNvCxnSpPr>
            <p:nvPr/>
          </p:nvCxnSpPr>
          <p:spPr bwMode="gray">
            <a:xfrm>
              <a:off x="11365529" y="1580606"/>
              <a:ext cx="0" cy="4489268"/>
            </a:xfrm>
            <a:prstGeom prst="straightConnector1">
              <a:avLst/>
            </a:prstGeom>
            <a:ln w="19050">
              <a:solidFill>
                <a:schemeClr val="accent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E6D49D-89F7-9644-A518-B72F9C368F62}"/>
              </a:ext>
            </a:extLst>
          </p:cNvPr>
          <p:cNvSpPr>
            <a:spLocks noGrp="1"/>
          </p:cNvSpPr>
          <p:nvPr>
            <p:ph type="title"/>
          </p:nvPr>
        </p:nvSpPr>
        <p:spPr/>
        <p:txBody>
          <a:bodyPr/>
          <a:lstStyle/>
          <a:p>
            <a:r>
              <a:rPr lang="en-US" dirty="0"/>
              <a:t>VMware Delivers the Digital Foundation</a:t>
            </a:r>
          </a:p>
        </p:txBody>
      </p:sp>
      <p:sp>
        <p:nvSpPr>
          <p:cNvPr id="3" name="Subtitle 2">
            <a:extLst>
              <a:ext uri="{FF2B5EF4-FFF2-40B4-BE49-F238E27FC236}">
                <a16:creationId xmlns:a16="http://schemas.microsoft.com/office/drawing/2014/main" id="{A6570927-54D2-5945-B7DF-7AAB95E0F67B}"/>
              </a:ext>
            </a:extLst>
          </p:cNvPr>
          <p:cNvSpPr>
            <a:spLocks noGrp="1"/>
          </p:cNvSpPr>
          <p:nvPr>
            <p:ph type="subTitle" idx="10"/>
          </p:nvPr>
        </p:nvSpPr>
        <p:spPr/>
        <p:txBody>
          <a:bodyPr/>
          <a:lstStyle/>
          <a:p>
            <a:r>
              <a:rPr lang="en-US" dirty="0"/>
              <a:t>Build, Run, Manage, Connect and Protect Any App on Any Cloud on Any Device</a:t>
            </a:r>
          </a:p>
        </p:txBody>
      </p:sp>
      <p:grpSp>
        <p:nvGrpSpPr>
          <p:cNvPr id="212" name="Group 211">
            <a:extLst>
              <a:ext uri="{FF2B5EF4-FFF2-40B4-BE49-F238E27FC236}">
                <a16:creationId xmlns:a16="http://schemas.microsoft.com/office/drawing/2014/main" id="{C79E9FA8-BA43-C64C-9612-6BF0EE89979B}"/>
              </a:ext>
            </a:extLst>
          </p:cNvPr>
          <p:cNvGrpSpPr/>
          <p:nvPr/>
        </p:nvGrpSpPr>
        <p:grpSpPr>
          <a:xfrm>
            <a:off x="6781891" y="5293843"/>
            <a:ext cx="1526169" cy="901406"/>
            <a:chOff x="7220598" y="5278041"/>
            <a:chExt cx="1215517" cy="755890"/>
          </a:xfrm>
        </p:grpSpPr>
        <p:sp useBgFill="1">
          <p:nvSpPr>
            <p:cNvPr id="213" name="Freeform 46">
              <a:extLst>
                <a:ext uri="{FF2B5EF4-FFF2-40B4-BE49-F238E27FC236}">
                  <a16:creationId xmlns:a16="http://schemas.microsoft.com/office/drawing/2014/main" id="{76E7D7FE-FBD9-FC4F-9A7A-44824BB1A789}"/>
                </a:ext>
              </a:extLst>
            </p:cNvPr>
            <p:cNvSpPr>
              <a:spLocks/>
            </p:cNvSpPr>
            <p:nvPr/>
          </p:nvSpPr>
          <p:spPr bwMode="auto">
            <a:xfrm>
              <a:off x="7220598" y="5278041"/>
              <a:ext cx="1215517" cy="755890"/>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ln w="19050">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214" name="Group 213">
              <a:extLst>
                <a:ext uri="{FF2B5EF4-FFF2-40B4-BE49-F238E27FC236}">
                  <a16:creationId xmlns:a16="http://schemas.microsoft.com/office/drawing/2014/main" id="{BFFEDC17-3816-414F-80B9-552A32B57C5A}"/>
                </a:ext>
              </a:extLst>
            </p:cNvPr>
            <p:cNvGrpSpPr/>
            <p:nvPr/>
          </p:nvGrpSpPr>
          <p:grpSpPr>
            <a:xfrm>
              <a:off x="7258420" y="5420702"/>
              <a:ext cx="1173402" cy="485153"/>
              <a:chOff x="6539311" y="5653874"/>
              <a:chExt cx="1173402" cy="485153"/>
            </a:xfrm>
          </p:grpSpPr>
          <p:grpSp>
            <p:nvGrpSpPr>
              <p:cNvPr id="215" name="Group 214">
                <a:extLst>
                  <a:ext uri="{FF2B5EF4-FFF2-40B4-BE49-F238E27FC236}">
                    <a16:creationId xmlns:a16="http://schemas.microsoft.com/office/drawing/2014/main" id="{4C10B846-BC29-8744-8543-08BD134B1451}"/>
                  </a:ext>
                </a:extLst>
              </p:cNvPr>
              <p:cNvGrpSpPr/>
              <p:nvPr/>
            </p:nvGrpSpPr>
            <p:grpSpPr>
              <a:xfrm>
                <a:off x="6539311" y="5653874"/>
                <a:ext cx="1173402" cy="485153"/>
                <a:chOff x="9214816" y="8809140"/>
                <a:chExt cx="1782058" cy="736807"/>
              </a:xfrm>
            </p:grpSpPr>
            <p:sp>
              <p:nvSpPr>
                <p:cNvPr id="217" name="Oval 216">
                  <a:extLst>
                    <a:ext uri="{FF2B5EF4-FFF2-40B4-BE49-F238E27FC236}">
                      <a16:creationId xmlns:a16="http://schemas.microsoft.com/office/drawing/2014/main" id="{F5ED98DA-28A8-4049-B9CD-779E7913932F}"/>
                    </a:ext>
                  </a:extLst>
                </p:cNvPr>
                <p:cNvSpPr/>
                <p:nvPr/>
              </p:nvSpPr>
              <p:spPr>
                <a:xfrm flipH="1">
                  <a:off x="10289347" y="8809140"/>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18" name="Rectangle 217">
                  <a:extLst>
                    <a:ext uri="{FF2B5EF4-FFF2-40B4-BE49-F238E27FC236}">
                      <a16:creationId xmlns:a16="http://schemas.microsoft.com/office/drawing/2014/main" id="{7AFD5844-3915-7547-AB25-370E9AF5A357}"/>
                    </a:ext>
                  </a:extLst>
                </p:cNvPr>
                <p:cNvSpPr/>
                <p:nvPr/>
              </p:nvSpPr>
              <p:spPr>
                <a:xfrm flipH="1">
                  <a:off x="10350522" y="8841495"/>
                  <a:ext cx="355267"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19" name="Oval 218">
                  <a:extLst>
                    <a:ext uri="{FF2B5EF4-FFF2-40B4-BE49-F238E27FC236}">
                      <a16:creationId xmlns:a16="http://schemas.microsoft.com/office/drawing/2014/main" id="{4C7B6A4A-C161-6046-958A-15A71F2B07FA}"/>
                    </a:ext>
                  </a:extLst>
                </p:cNvPr>
                <p:cNvSpPr/>
                <p:nvPr/>
              </p:nvSpPr>
              <p:spPr>
                <a:xfrm flipH="1">
                  <a:off x="9635296" y="9008268"/>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0" name="Rectangle 219">
                  <a:extLst>
                    <a:ext uri="{FF2B5EF4-FFF2-40B4-BE49-F238E27FC236}">
                      <a16:creationId xmlns:a16="http://schemas.microsoft.com/office/drawing/2014/main" id="{4FE5D852-A787-724C-BBA7-A93694B3B0F3}"/>
                    </a:ext>
                  </a:extLst>
                </p:cNvPr>
                <p:cNvSpPr/>
                <p:nvPr/>
              </p:nvSpPr>
              <p:spPr>
                <a:xfrm flipH="1">
                  <a:off x="9514218" y="9040623"/>
                  <a:ext cx="150668"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1" name="Oval 220">
                  <a:extLst>
                    <a:ext uri="{FF2B5EF4-FFF2-40B4-BE49-F238E27FC236}">
                      <a16:creationId xmlns:a16="http://schemas.microsoft.com/office/drawing/2014/main" id="{8FFCBDB2-3BB8-9140-BF27-75A34AC93357}"/>
                    </a:ext>
                  </a:extLst>
                </p:cNvPr>
                <p:cNvSpPr/>
                <p:nvPr/>
              </p:nvSpPr>
              <p:spPr>
                <a:xfrm>
                  <a:off x="10114423" y="8891984"/>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2" name="Rectangle 221">
                  <a:extLst>
                    <a:ext uri="{FF2B5EF4-FFF2-40B4-BE49-F238E27FC236}">
                      <a16:creationId xmlns:a16="http://schemas.microsoft.com/office/drawing/2014/main" id="{0AA5C686-224D-3640-A824-4CA416F6F4F0}"/>
                    </a:ext>
                  </a:extLst>
                </p:cNvPr>
                <p:cNvSpPr/>
                <p:nvPr/>
              </p:nvSpPr>
              <p:spPr>
                <a:xfrm>
                  <a:off x="9762576" y="8931483"/>
                  <a:ext cx="390794"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3" name="Oval 222">
                  <a:extLst>
                    <a:ext uri="{FF2B5EF4-FFF2-40B4-BE49-F238E27FC236}">
                      <a16:creationId xmlns:a16="http://schemas.microsoft.com/office/drawing/2014/main" id="{4C0A302F-7B41-254C-9243-A3DD3B9D1080}"/>
                    </a:ext>
                  </a:extLst>
                </p:cNvPr>
                <p:cNvSpPr/>
                <p:nvPr/>
              </p:nvSpPr>
              <p:spPr>
                <a:xfrm flipH="1">
                  <a:off x="10531043" y="9053614"/>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4" name="Rectangle 223">
                  <a:extLst>
                    <a:ext uri="{FF2B5EF4-FFF2-40B4-BE49-F238E27FC236}">
                      <a16:creationId xmlns:a16="http://schemas.microsoft.com/office/drawing/2014/main" id="{81F48BE4-1B6B-F249-9D43-A9075C26ECA6}"/>
                    </a:ext>
                  </a:extLst>
                </p:cNvPr>
                <p:cNvSpPr/>
                <p:nvPr/>
              </p:nvSpPr>
              <p:spPr>
                <a:xfrm flipH="1">
                  <a:off x="10321424" y="9085969"/>
                  <a:ext cx="220593"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5" name="Oval 224">
                  <a:extLst>
                    <a:ext uri="{FF2B5EF4-FFF2-40B4-BE49-F238E27FC236}">
                      <a16:creationId xmlns:a16="http://schemas.microsoft.com/office/drawing/2014/main" id="{95F4D3C7-282F-F54F-9B30-AC94932D1BD7}"/>
                    </a:ext>
                  </a:extLst>
                </p:cNvPr>
                <p:cNvSpPr/>
                <p:nvPr/>
              </p:nvSpPr>
              <p:spPr>
                <a:xfrm>
                  <a:off x="9302814" y="9273881"/>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6" name="Rectangle 225">
                  <a:extLst>
                    <a:ext uri="{FF2B5EF4-FFF2-40B4-BE49-F238E27FC236}">
                      <a16:creationId xmlns:a16="http://schemas.microsoft.com/office/drawing/2014/main" id="{F5B8B066-FEE2-944F-BDBA-FEEF3E4BFC2E}"/>
                    </a:ext>
                  </a:extLst>
                </p:cNvPr>
                <p:cNvSpPr/>
                <p:nvPr/>
              </p:nvSpPr>
              <p:spPr>
                <a:xfrm>
                  <a:off x="9366400" y="9306716"/>
                  <a:ext cx="355267" cy="959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7" name="Oval 226">
                  <a:extLst>
                    <a:ext uri="{FF2B5EF4-FFF2-40B4-BE49-F238E27FC236}">
                      <a16:creationId xmlns:a16="http://schemas.microsoft.com/office/drawing/2014/main" id="{1BE4230D-1CE7-D047-B70E-9AE0A73F623D}"/>
                    </a:ext>
                  </a:extLst>
                </p:cNvPr>
                <p:cNvSpPr/>
                <p:nvPr/>
              </p:nvSpPr>
              <p:spPr>
                <a:xfrm flipH="1">
                  <a:off x="9886914" y="9457235"/>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8" name="Rectangle 227">
                  <a:extLst>
                    <a:ext uri="{FF2B5EF4-FFF2-40B4-BE49-F238E27FC236}">
                      <a16:creationId xmlns:a16="http://schemas.microsoft.com/office/drawing/2014/main" id="{EB945152-8EF1-A44F-851C-2849023169E0}"/>
                    </a:ext>
                  </a:extLst>
                </p:cNvPr>
                <p:cNvSpPr/>
                <p:nvPr/>
              </p:nvSpPr>
              <p:spPr>
                <a:xfrm flipH="1">
                  <a:off x="9214816" y="9489590"/>
                  <a:ext cx="692315"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29" name="Oval 228">
                  <a:extLst>
                    <a:ext uri="{FF2B5EF4-FFF2-40B4-BE49-F238E27FC236}">
                      <a16:creationId xmlns:a16="http://schemas.microsoft.com/office/drawing/2014/main" id="{B433DB74-D12E-124E-B21A-F21E4CB28E69}"/>
                    </a:ext>
                  </a:extLst>
                </p:cNvPr>
                <p:cNvSpPr/>
                <p:nvPr/>
              </p:nvSpPr>
              <p:spPr>
                <a:xfrm>
                  <a:off x="10690288" y="9221293"/>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30" name="Rectangle 229">
                  <a:extLst>
                    <a:ext uri="{FF2B5EF4-FFF2-40B4-BE49-F238E27FC236}">
                      <a16:creationId xmlns:a16="http://schemas.microsoft.com/office/drawing/2014/main" id="{9A41E73A-C69B-434B-98C4-EA67853F8F18}"/>
                    </a:ext>
                  </a:extLst>
                </p:cNvPr>
                <p:cNvSpPr/>
                <p:nvPr/>
              </p:nvSpPr>
              <p:spPr>
                <a:xfrm>
                  <a:off x="10754222" y="9253648"/>
                  <a:ext cx="242652"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31" name="Oval 230">
                  <a:extLst>
                    <a:ext uri="{FF2B5EF4-FFF2-40B4-BE49-F238E27FC236}">
                      <a16:creationId xmlns:a16="http://schemas.microsoft.com/office/drawing/2014/main" id="{BE8CA094-2B42-C54A-B6C0-457E66661C44}"/>
                    </a:ext>
                  </a:extLst>
                </p:cNvPr>
                <p:cNvSpPr/>
                <p:nvPr/>
              </p:nvSpPr>
              <p:spPr>
                <a:xfrm>
                  <a:off x="10287065" y="9469540"/>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32" name="Rectangle 231">
                  <a:extLst>
                    <a:ext uri="{FF2B5EF4-FFF2-40B4-BE49-F238E27FC236}">
                      <a16:creationId xmlns:a16="http://schemas.microsoft.com/office/drawing/2014/main" id="{17272C51-AD32-0F47-B747-F6368A0FFBE6}"/>
                    </a:ext>
                  </a:extLst>
                </p:cNvPr>
                <p:cNvSpPr/>
                <p:nvPr/>
              </p:nvSpPr>
              <p:spPr>
                <a:xfrm>
                  <a:off x="10348612" y="9501895"/>
                  <a:ext cx="472860"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grpSp>
          <p:sp>
            <p:nvSpPr>
              <p:cNvPr id="216" name="TextBox 215">
                <a:extLst>
                  <a:ext uri="{FF2B5EF4-FFF2-40B4-BE49-F238E27FC236}">
                    <a16:creationId xmlns:a16="http://schemas.microsoft.com/office/drawing/2014/main" id="{C0C6F9DF-0C4E-904A-BBB4-62D5A6AD1B98}"/>
                  </a:ext>
                </a:extLst>
              </p:cNvPr>
              <p:cNvSpPr txBox="1"/>
              <p:nvPr/>
            </p:nvSpPr>
            <p:spPr>
              <a:xfrm>
                <a:off x="6889567" y="5833058"/>
                <a:ext cx="609246" cy="238940"/>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5"/>
                    </a:solidFill>
                    <a:effectLst/>
                    <a:uLnTx/>
                    <a:uFillTx/>
                    <a:latin typeface="Metropolis Semi Bold" panose="00000700000000000000" pitchFamily="2" charset="0"/>
                    <a:ea typeface="+mn-ea"/>
                    <a:cs typeface="+mn-cs"/>
                  </a:rPr>
                  <a:t>Telco</a:t>
                </a:r>
              </a:p>
            </p:txBody>
          </p:sp>
        </p:grpSp>
      </p:grpSp>
    </p:spTree>
    <p:extLst>
      <p:ext uri="{BB962C8B-B14F-4D97-AF65-F5344CB8AC3E}">
        <p14:creationId xmlns:p14="http://schemas.microsoft.com/office/powerpoint/2010/main" val="206685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66"/>
        <p:cNvGrpSpPr/>
        <p:nvPr/>
      </p:nvGrpSpPr>
      <p:grpSpPr>
        <a:xfrm>
          <a:off x="0" y="0"/>
          <a:ext cx="0" cy="0"/>
          <a:chOff x="0" y="0"/>
          <a:chExt cx="0" cy="0"/>
        </a:xfrm>
      </p:grpSpPr>
      <p:sp>
        <p:nvSpPr>
          <p:cNvPr id="7" name="Subtitle 6">
            <a:extLst>
              <a:ext uri="{FF2B5EF4-FFF2-40B4-BE49-F238E27FC236}">
                <a16:creationId xmlns:a16="http://schemas.microsoft.com/office/drawing/2014/main" id="{E03A6DB5-911A-0E48-9B7B-F4A594FCEFFE}"/>
              </a:ext>
            </a:extLst>
          </p:cNvPr>
          <p:cNvSpPr>
            <a:spLocks noGrp="1"/>
          </p:cNvSpPr>
          <p:nvPr>
            <p:ph type="subTitle" idx="10"/>
          </p:nvPr>
        </p:nvSpPr>
        <p:spPr/>
        <p:txBody>
          <a:bodyPr/>
          <a:lstStyle/>
          <a:p>
            <a:r>
              <a:rPr lang="en-US" dirty="0"/>
              <a:t>Build, run and manage existing traditional apps and new cloud-native apps</a:t>
            </a:r>
          </a:p>
        </p:txBody>
      </p:sp>
      <p:sp>
        <p:nvSpPr>
          <p:cNvPr id="22969" name="Google Shape;22969;p949"/>
          <p:cNvSpPr txBox="1">
            <a:spLocks noGrp="1"/>
          </p:cNvSpPr>
          <p:nvPr>
            <p:ph type="title"/>
          </p:nvPr>
        </p:nvSpPr>
        <p:spPr>
          <a:xfrm>
            <a:off x="579809" y="412751"/>
            <a:ext cx="11001004" cy="381000"/>
          </a:xfrm>
        </p:spPr>
        <p:txBody>
          <a:bodyPr/>
          <a:lstStyle/>
          <a:p>
            <a:r>
              <a:rPr lang="en-US" dirty="0"/>
              <a:t>Any App</a:t>
            </a:r>
          </a:p>
        </p:txBody>
      </p:sp>
      <p:sp>
        <p:nvSpPr>
          <p:cNvPr id="77" name="Rectangle 76">
            <a:extLst>
              <a:ext uri="{FF2B5EF4-FFF2-40B4-BE49-F238E27FC236}">
                <a16:creationId xmlns:a16="http://schemas.microsoft.com/office/drawing/2014/main" id="{8AF58F19-C059-454D-BEB8-CE58B49B9ECB}"/>
              </a:ext>
            </a:extLst>
          </p:cNvPr>
          <p:cNvSpPr/>
          <p:nvPr/>
        </p:nvSpPr>
        <p:spPr>
          <a:xfrm>
            <a:off x="459030" y="5275521"/>
            <a:ext cx="11096523" cy="6789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dirty="0">
                <a:solidFill>
                  <a:schemeClr val="bg1"/>
                </a:solidFill>
              </a:rPr>
              <a:t>Consistent Developer Experience</a:t>
            </a:r>
          </a:p>
        </p:txBody>
      </p:sp>
      <p:sp>
        <p:nvSpPr>
          <p:cNvPr id="54" name="TextBox 53">
            <a:extLst>
              <a:ext uri="{FF2B5EF4-FFF2-40B4-BE49-F238E27FC236}">
                <a16:creationId xmlns:a16="http://schemas.microsoft.com/office/drawing/2014/main" id="{D2732DA1-EF4E-D04A-9264-F06FB09CE19A}"/>
              </a:ext>
            </a:extLst>
          </p:cNvPr>
          <p:cNvSpPr txBox="1"/>
          <p:nvPr/>
        </p:nvSpPr>
        <p:spPr>
          <a:xfrm>
            <a:off x="9433367" y="183362"/>
            <a:ext cx="2597256" cy="478974"/>
          </a:xfrm>
          <a:prstGeom prst="rect">
            <a:avLst/>
          </a:prstGeom>
          <a:solidFill>
            <a:schemeClr val="bg1"/>
          </a:solidFill>
          <a:ln>
            <a:solidFill>
              <a:schemeClr val="bg1">
                <a:lumMod val="75000"/>
              </a:schemeClr>
            </a:solidFill>
          </a:ln>
        </p:spPr>
        <p:txBody>
          <a:bodyPr wrap="square" lIns="91440" tIns="91440" rIns="91440" bIns="91440" rtlCol="0" anchor="ctr" anchorCtr="0">
            <a:noAutofit/>
          </a:bodyPr>
          <a:lstStyle>
            <a:defPPr>
              <a:defRPr lang="en-US"/>
            </a:defPPr>
            <a:lvl1pPr algn="ctr">
              <a:spcAft>
                <a:spcPts val="600"/>
              </a:spcAft>
              <a:defRPr sz="1600"/>
            </a:lvl1pPr>
          </a:lstStyle>
          <a:p>
            <a:r>
              <a:rPr lang="en-US" dirty="0"/>
              <a:t>VMware </a:t>
            </a:r>
            <a:r>
              <a:rPr lang="en-US" dirty="0" err="1"/>
              <a:t>Tanzu</a:t>
            </a:r>
            <a:r>
              <a:rPr lang="en-US" dirty="0"/>
              <a:t>™</a:t>
            </a:r>
          </a:p>
        </p:txBody>
      </p:sp>
      <p:pic>
        <p:nvPicPr>
          <p:cNvPr id="95" name="Graphic 94">
            <a:extLst>
              <a:ext uri="{FF2B5EF4-FFF2-40B4-BE49-F238E27FC236}">
                <a16:creationId xmlns:a16="http://schemas.microsoft.com/office/drawing/2014/main" id="{9C5F8CCD-6DCF-A44C-A5CC-660DE04C14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2067" y="2082534"/>
            <a:ext cx="350580" cy="350580"/>
          </a:xfrm>
          <a:prstGeom prst="rect">
            <a:avLst/>
          </a:prstGeom>
        </p:spPr>
      </p:pic>
      <p:grpSp>
        <p:nvGrpSpPr>
          <p:cNvPr id="96" name="Group 95">
            <a:extLst>
              <a:ext uri="{FF2B5EF4-FFF2-40B4-BE49-F238E27FC236}">
                <a16:creationId xmlns:a16="http://schemas.microsoft.com/office/drawing/2014/main" id="{04405F4A-AC6E-BB40-81EA-F5ACC8E25323}"/>
              </a:ext>
            </a:extLst>
          </p:cNvPr>
          <p:cNvGrpSpPr/>
          <p:nvPr/>
        </p:nvGrpSpPr>
        <p:grpSpPr>
          <a:xfrm>
            <a:off x="6209021" y="1925802"/>
            <a:ext cx="550546" cy="583075"/>
            <a:chOff x="6179816" y="2872948"/>
            <a:chExt cx="550546" cy="583075"/>
          </a:xfrm>
        </p:grpSpPr>
        <p:sp useBgFill="1">
          <p:nvSpPr>
            <p:cNvPr id="97" name="Freeform 46">
              <a:extLst>
                <a:ext uri="{FF2B5EF4-FFF2-40B4-BE49-F238E27FC236}">
                  <a16:creationId xmlns:a16="http://schemas.microsoft.com/office/drawing/2014/main" id="{DEF0642F-47D3-364B-A988-ADCD3DD6C94B}"/>
                </a:ext>
              </a:extLst>
            </p:cNvPr>
            <p:cNvSpPr>
              <a:spLocks/>
            </p:cNvSpPr>
            <p:nvPr/>
          </p:nvSpPr>
          <p:spPr bwMode="auto">
            <a:xfrm>
              <a:off x="6179816" y="2872948"/>
              <a:ext cx="550546" cy="342366"/>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ln w="9525">
              <a:solidFill>
                <a:schemeClr val="accent4"/>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98" name="Group 97">
              <a:extLst>
                <a:ext uri="{FF2B5EF4-FFF2-40B4-BE49-F238E27FC236}">
                  <a16:creationId xmlns:a16="http://schemas.microsoft.com/office/drawing/2014/main" id="{054066E1-767A-9E40-B7A3-B09D057F5B2C}"/>
                </a:ext>
              </a:extLst>
            </p:cNvPr>
            <p:cNvGrpSpPr/>
            <p:nvPr/>
          </p:nvGrpSpPr>
          <p:grpSpPr>
            <a:xfrm>
              <a:off x="6244448" y="3043455"/>
              <a:ext cx="412570" cy="412568"/>
              <a:chOff x="6791188" y="3043455"/>
              <a:chExt cx="412570" cy="412568"/>
            </a:xfrm>
          </p:grpSpPr>
          <p:sp useBgFill="1">
            <p:nvSpPr>
              <p:cNvPr id="99" name="Rectangle: Rounded Corners 200">
                <a:extLst>
                  <a:ext uri="{FF2B5EF4-FFF2-40B4-BE49-F238E27FC236}">
                    <a16:creationId xmlns:a16="http://schemas.microsoft.com/office/drawing/2014/main" id="{8B9264A0-2D15-8F40-954C-27127ACA0109}"/>
                  </a:ext>
                </a:extLst>
              </p:cNvPr>
              <p:cNvSpPr/>
              <p:nvPr/>
            </p:nvSpPr>
            <p:spPr>
              <a:xfrm>
                <a:off x="6791188" y="3043455"/>
                <a:ext cx="412570" cy="412568"/>
              </a:xfrm>
              <a:prstGeom prst="roundRect">
                <a:avLst/>
              </a:prstGeom>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074"/>
                  </a:solidFill>
                  <a:effectLst/>
                  <a:uLnTx/>
                  <a:uFillTx/>
                  <a:latin typeface="Metropolis"/>
                  <a:ea typeface="+mn-ea"/>
                  <a:cs typeface="+mn-cs"/>
                </a:endParaRPr>
              </a:p>
            </p:txBody>
          </p:sp>
          <p:pic>
            <p:nvPicPr>
              <p:cNvPr id="100" name="Graphic 99">
                <a:extLst>
                  <a:ext uri="{FF2B5EF4-FFF2-40B4-BE49-F238E27FC236}">
                    <a16:creationId xmlns:a16="http://schemas.microsoft.com/office/drawing/2014/main" id="{DDDC907D-4E0E-754D-9366-A92EFE5F0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1570" y="3078397"/>
                <a:ext cx="350580" cy="350580"/>
              </a:xfrm>
              <a:prstGeom prst="rect">
                <a:avLst/>
              </a:prstGeom>
            </p:spPr>
          </p:pic>
        </p:grpSp>
      </p:grpSp>
      <p:grpSp>
        <p:nvGrpSpPr>
          <p:cNvPr id="4" name="Group 3">
            <a:extLst>
              <a:ext uri="{FF2B5EF4-FFF2-40B4-BE49-F238E27FC236}">
                <a16:creationId xmlns:a16="http://schemas.microsoft.com/office/drawing/2014/main" id="{A1EAF845-0B06-DC4A-A830-3D6D0D6D7954}"/>
              </a:ext>
            </a:extLst>
          </p:cNvPr>
          <p:cNvGrpSpPr/>
          <p:nvPr/>
        </p:nvGrpSpPr>
        <p:grpSpPr>
          <a:xfrm>
            <a:off x="459030" y="1690640"/>
            <a:ext cx="11096523" cy="1062925"/>
            <a:chOff x="829431" y="1787646"/>
            <a:chExt cx="10231888" cy="1062925"/>
          </a:xfrm>
        </p:grpSpPr>
        <p:cxnSp>
          <p:nvCxnSpPr>
            <p:cNvPr id="126" name="Straight Connector 125">
              <a:extLst>
                <a:ext uri="{FF2B5EF4-FFF2-40B4-BE49-F238E27FC236}">
                  <a16:creationId xmlns:a16="http://schemas.microsoft.com/office/drawing/2014/main" id="{BCDFFC9A-C3ED-4648-8788-25DF4778DDFC}"/>
                </a:ext>
              </a:extLst>
            </p:cNvPr>
            <p:cNvCxnSpPr>
              <a:cxnSpLocks/>
            </p:cNvCxnSpPr>
            <p:nvPr/>
          </p:nvCxnSpPr>
          <p:spPr bwMode="gray">
            <a:xfrm>
              <a:off x="829431" y="1787646"/>
              <a:ext cx="10231888" cy="0"/>
            </a:xfrm>
            <a:prstGeom prst="line">
              <a:avLst/>
            </a:prstGeom>
            <a:ln w="15875">
              <a:solidFill>
                <a:schemeClr val="bg1">
                  <a:lumMod val="75000"/>
                </a:schemeClr>
              </a:solidFill>
              <a:miter lim="800000"/>
              <a:tailEnd type="none"/>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4F0CFE8-FBDB-BE48-B839-D04EDB2DFEEA}"/>
                </a:ext>
              </a:extLst>
            </p:cNvPr>
            <p:cNvCxnSpPr>
              <a:cxnSpLocks/>
            </p:cNvCxnSpPr>
            <p:nvPr/>
          </p:nvCxnSpPr>
          <p:spPr bwMode="gray">
            <a:xfrm>
              <a:off x="829431" y="2850571"/>
              <a:ext cx="10231888" cy="0"/>
            </a:xfrm>
            <a:prstGeom prst="line">
              <a:avLst/>
            </a:prstGeom>
            <a:ln w="15875">
              <a:solidFill>
                <a:schemeClr val="bg1">
                  <a:lumMod val="75000"/>
                </a:schemeClr>
              </a:solidFill>
              <a:miter lim="800000"/>
              <a:tailEnd type="none"/>
            </a:ln>
            <a:effectLst/>
          </p:spPr>
          <p:style>
            <a:lnRef idx="1">
              <a:schemeClr val="accent1"/>
            </a:lnRef>
            <a:fillRef idx="0">
              <a:schemeClr val="accent1"/>
            </a:fillRef>
            <a:effectRef idx="0">
              <a:schemeClr val="accent1"/>
            </a:effectRef>
            <a:fontRef idx="minor">
              <a:schemeClr val="tx1"/>
            </a:fontRef>
          </p:style>
        </p:cxnSp>
      </p:grpSp>
      <p:sp>
        <p:nvSpPr>
          <p:cNvPr id="132" name="TextBox 131">
            <a:extLst>
              <a:ext uri="{FF2B5EF4-FFF2-40B4-BE49-F238E27FC236}">
                <a16:creationId xmlns:a16="http://schemas.microsoft.com/office/drawing/2014/main" id="{CE325240-D842-0546-97BA-3985938081E0}"/>
              </a:ext>
            </a:extLst>
          </p:cNvPr>
          <p:cNvSpPr txBox="1"/>
          <p:nvPr/>
        </p:nvSpPr>
        <p:spPr>
          <a:xfrm>
            <a:off x="3147279" y="1738894"/>
            <a:ext cx="1666169" cy="1037859"/>
          </a:xfrm>
          <a:prstGeom prst="rect">
            <a:avLst/>
          </a:prstGeom>
        </p:spPr>
        <p:txBody>
          <a:bodyPr wrap="square" lIns="15240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etropolis Light" panose="00000400000000000000" pitchFamily="50" charset="0"/>
                <a:ea typeface="+mn-ea"/>
                <a:cs typeface="+mn-cs"/>
              </a:rPr>
              <a:t>Traditional</a:t>
            </a:r>
          </a:p>
        </p:txBody>
      </p:sp>
      <p:sp>
        <p:nvSpPr>
          <p:cNvPr id="133" name="TextBox 132">
            <a:extLst>
              <a:ext uri="{FF2B5EF4-FFF2-40B4-BE49-F238E27FC236}">
                <a16:creationId xmlns:a16="http://schemas.microsoft.com/office/drawing/2014/main" id="{B9F0F3B7-ABC6-B040-A4EA-A773E46A9F2A}"/>
              </a:ext>
            </a:extLst>
          </p:cNvPr>
          <p:cNvSpPr txBox="1"/>
          <p:nvPr/>
        </p:nvSpPr>
        <p:spPr>
          <a:xfrm>
            <a:off x="7131296" y="1691828"/>
            <a:ext cx="1666169" cy="1037859"/>
          </a:xfrm>
          <a:prstGeom prst="rect">
            <a:avLst/>
          </a:prstGeom>
        </p:spPr>
        <p:txBody>
          <a:bodyPr wrap="square" lIns="15240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Metropolis Light" panose="00000400000000000000" pitchFamily="50" charset="0"/>
                <a:ea typeface="+mn-ea"/>
                <a:cs typeface="+mn-cs"/>
              </a:rPr>
              <a:t>Cloud Native</a:t>
            </a:r>
          </a:p>
        </p:txBody>
      </p:sp>
      <p:graphicFrame>
        <p:nvGraphicFramePr>
          <p:cNvPr id="3" name="Table 2">
            <a:extLst>
              <a:ext uri="{FF2B5EF4-FFF2-40B4-BE49-F238E27FC236}">
                <a16:creationId xmlns:a16="http://schemas.microsoft.com/office/drawing/2014/main" id="{F8F19344-E7E8-1B4D-9D7F-705055CF6420}"/>
              </a:ext>
            </a:extLst>
          </p:cNvPr>
          <p:cNvGraphicFramePr>
            <a:graphicFrameLocks noGrp="1"/>
          </p:cNvGraphicFramePr>
          <p:nvPr/>
        </p:nvGraphicFramePr>
        <p:xfrm>
          <a:off x="459030" y="3168646"/>
          <a:ext cx="11096523" cy="1841053"/>
        </p:xfrm>
        <a:graphic>
          <a:graphicData uri="http://schemas.openxmlformats.org/drawingml/2006/table">
            <a:tbl>
              <a:tblPr>
                <a:tableStyleId>{6E25E649-3F16-4E02-A733-19D2CDBF48F0}</a:tableStyleId>
              </a:tblPr>
              <a:tblGrid>
                <a:gridCol w="3698841">
                  <a:extLst>
                    <a:ext uri="{9D8B030D-6E8A-4147-A177-3AD203B41FA5}">
                      <a16:colId xmlns:a16="http://schemas.microsoft.com/office/drawing/2014/main" val="2745651519"/>
                    </a:ext>
                  </a:extLst>
                </a:gridCol>
                <a:gridCol w="3400397">
                  <a:extLst>
                    <a:ext uri="{9D8B030D-6E8A-4147-A177-3AD203B41FA5}">
                      <a16:colId xmlns:a16="http://schemas.microsoft.com/office/drawing/2014/main" val="1597235944"/>
                    </a:ext>
                  </a:extLst>
                </a:gridCol>
                <a:gridCol w="3997285">
                  <a:extLst>
                    <a:ext uri="{9D8B030D-6E8A-4147-A177-3AD203B41FA5}">
                      <a16:colId xmlns:a16="http://schemas.microsoft.com/office/drawing/2014/main" val="1161216102"/>
                    </a:ext>
                  </a:extLst>
                </a:gridCol>
              </a:tblGrid>
              <a:tr h="571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4"/>
                          </a:solidFill>
                          <a:latin typeface="+mn-lt"/>
                        </a:rPr>
                        <a:t>Simplify multi-cloud operations</a:t>
                      </a:r>
                    </a:p>
                  </a:txBody>
                  <a:tcPr anchorCtr="1">
                    <a:lnL>
                      <a:noFill/>
                    </a:lnL>
                    <a:lnR w="12700" cap="flat" cmpd="sng" algn="ctr">
                      <a:solidFill>
                        <a:schemeClr val="bg1">
                          <a:lumMod val="75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solidFill>
                          <a:latin typeface="+mn-lt"/>
                        </a:rPr>
                        <a:t>Ship great software faster</a:t>
                      </a:r>
                    </a:p>
                  </a:txBody>
                  <a:tcP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solidFill>
                          <a:latin typeface="+mn-lt"/>
                        </a:rPr>
                        <a:t>Transform Dev and Ops together</a:t>
                      </a:r>
                    </a:p>
                  </a:txBody>
                  <a:tcPr anchorCtr="1">
                    <a:lnL w="12700" cap="flat" cmpd="sng" algn="ctr">
                      <a:solidFill>
                        <a:schemeClr val="bg1">
                          <a:lumMod val="75000"/>
                        </a:schemeClr>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45558821"/>
                  </a:ext>
                </a:extLst>
              </a:tr>
              <a:tr h="1269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717074"/>
                          </a:solidFill>
                          <a:latin typeface="+mn-lt"/>
                        </a:rPr>
                        <a:t>Get your infrastructure ready for modern apps, and centrally manage your clouds and clusters. </a:t>
                      </a:r>
                    </a:p>
                  </a:txBody>
                  <a:tcPr anchorCtr="1">
                    <a:lnL>
                      <a:noFill/>
                    </a:lnL>
                    <a:lnR w="12700" cap="flat" cmpd="sng" algn="ctr">
                      <a:solidFill>
                        <a:schemeClr val="bg1">
                          <a:lumMod val="75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717074"/>
                          </a:solidFill>
                          <a:latin typeface="+mn-lt"/>
                        </a:rPr>
                        <a:t>Increase developer velocity </a:t>
                      </a:r>
                      <a:br>
                        <a:rPr lang="en-US" sz="1600" dirty="0">
                          <a:solidFill>
                            <a:srgbClr val="717074"/>
                          </a:solidFill>
                          <a:latin typeface="+mn-lt"/>
                        </a:rPr>
                      </a:br>
                      <a:r>
                        <a:rPr lang="en-US" sz="1600" dirty="0">
                          <a:solidFill>
                            <a:srgbClr val="717074"/>
                          </a:solidFill>
                          <a:latin typeface="+mn-lt"/>
                        </a:rPr>
                        <a:t>with a modern software </a:t>
                      </a:r>
                      <a:br>
                        <a:rPr lang="en-US" sz="1600" dirty="0">
                          <a:solidFill>
                            <a:srgbClr val="717074"/>
                          </a:solidFill>
                          <a:latin typeface="+mn-lt"/>
                        </a:rPr>
                      </a:br>
                      <a:r>
                        <a:rPr lang="en-US" sz="1600" dirty="0">
                          <a:solidFill>
                            <a:srgbClr val="717074"/>
                          </a:solidFill>
                          <a:latin typeface="+mn-lt"/>
                        </a:rPr>
                        <a:t>supply chain.</a:t>
                      </a:r>
                    </a:p>
                  </a:txBody>
                  <a:tcPr anchorCtr="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717074"/>
                          </a:solidFill>
                          <a:latin typeface="+mn-lt"/>
                        </a:rPr>
                        <a:t>Unify application developers and operations teams around the shared goal of fast release cycles.</a:t>
                      </a:r>
                    </a:p>
                  </a:txBody>
                  <a:tcPr anchorCtr="1">
                    <a:lnL w="12700" cap="flat" cmpd="sng" algn="ctr">
                      <a:solidFill>
                        <a:schemeClr val="bg1">
                          <a:lumMod val="75000"/>
                        </a:schemeClr>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4799493"/>
                  </a:ext>
                </a:extLst>
              </a:tr>
            </a:tbl>
          </a:graphicData>
        </a:graphic>
      </p:graphicFrame>
    </p:spTree>
    <p:extLst>
      <p:ext uri="{BB962C8B-B14F-4D97-AF65-F5344CB8AC3E}">
        <p14:creationId xmlns:p14="http://schemas.microsoft.com/office/powerpoint/2010/main" val="3504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277">
            <a:extLst>
              <a:ext uri="{FF2B5EF4-FFF2-40B4-BE49-F238E27FC236}">
                <a16:creationId xmlns:a16="http://schemas.microsoft.com/office/drawing/2014/main" id="{D41D0A3F-F175-A946-9BD9-91343A0883C4}"/>
              </a:ext>
            </a:extLst>
          </p:cNvPr>
          <p:cNvPicPr>
            <a:picLocks noChangeAspect="1"/>
          </p:cNvPicPr>
          <p:nvPr/>
        </p:nvPicPr>
        <p:blipFill>
          <a:blip r:embed="rId3"/>
          <a:stretch>
            <a:fillRect/>
          </a:stretch>
        </p:blipFill>
        <p:spPr>
          <a:xfrm>
            <a:off x="2287273" y="3424729"/>
            <a:ext cx="8801859" cy="2218356"/>
          </a:xfrm>
          <a:prstGeom prst="rect">
            <a:avLst/>
          </a:prstGeom>
        </p:spPr>
      </p:pic>
      <p:sp>
        <p:nvSpPr>
          <p:cNvPr id="17" name="Subtitle 16">
            <a:extLst>
              <a:ext uri="{FF2B5EF4-FFF2-40B4-BE49-F238E27FC236}">
                <a16:creationId xmlns:a16="http://schemas.microsoft.com/office/drawing/2014/main" id="{A4A3E4E9-42B6-ED43-BD8D-A13A95493DFA}"/>
              </a:ext>
            </a:extLst>
          </p:cNvPr>
          <p:cNvSpPr>
            <a:spLocks noGrp="1"/>
          </p:cNvSpPr>
          <p:nvPr>
            <p:ph type="subTitle" idx="10"/>
          </p:nvPr>
        </p:nvSpPr>
        <p:spPr/>
        <p:txBody>
          <a:bodyPr/>
          <a:lstStyle/>
          <a:p>
            <a:r>
              <a:rPr lang="en-US" dirty="0"/>
              <a:t>The only complete portfolio for the multi-cloud journey</a:t>
            </a:r>
          </a:p>
        </p:txBody>
      </p:sp>
      <p:sp>
        <p:nvSpPr>
          <p:cNvPr id="20" name="Title 19">
            <a:extLst>
              <a:ext uri="{FF2B5EF4-FFF2-40B4-BE49-F238E27FC236}">
                <a16:creationId xmlns:a16="http://schemas.microsoft.com/office/drawing/2014/main" id="{0D744FD8-A631-7740-89C8-0F2D1CD04472}"/>
              </a:ext>
            </a:extLst>
          </p:cNvPr>
          <p:cNvSpPr>
            <a:spLocks noGrp="1"/>
          </p:cNvSpPr>
          <p:nvPr>
            <p:ph type="title"/>
          </p:nvPr>
        </p:nvSpPr>
        <p:spPr/>
        <p:txBody>
          <a:bodyPr/>
          <a:lstStyle/>
          <a:p>
            <a:r>
              <a:rPr lang="en-US" dirty="0"/>
              <a:t>Any Cloud</a:t>
            </a:r>
          </a:p>
        </p:txBody>
      </p:sp>
      <p:grpSp>
        <p:nvGrpSpPr>
          <p:cNvPr id="8" name="Group 7">
            <a:extLst>
              <a:ext uri="{FF2B5EF4-FFF2-40B4-BE49-F238E27FC236}">
                <a16:creationId xmlns:a16="http://schemas.microsoft.com/office/drawing/2014/main" id="{F9792E88-9E44-C749-99C8-3D0030EC4F5E}"/>
              </a:ext>
            </a:extLst>
          </p:cNvPr>
          <p:cNvGrpSpPr/>
          <p:nvPr/>
        </p:nvGrpSpPr>
        <p:grpSpPr>
          <a:xfrm>
            <a:off x="592866" y="2570774"/>
            <a:ext cx="10973118" cy="599400"/>
            <a:chOff x="607853" y="5107846"/>
            <a:chExt cx="10973118" cy="599400"/>
          </a:xfrm>
        </p:grpSpPr>
        <p:sp>
          <p:nvSpPr>
            <p:cNvPr id="107" name="Rectangle 106">
              <a:extLst>
                <a:ext uri="{FF2B5EF4-FFF2-40B4-BE49-F238E27FC236}">
                  <a16:creationId xmlns:a16="http://schemas.microsoft.com/office/drawing/2014/main" id="{6B56EBE3-F370-464E-874F-677A47CCA3CD}"/>
                </a:ext>
              </a:extLst>
            </p:cNvPr>
            <p:cNvSpPr/>
            <p:nvPr/>
          </p:nvSpPr>
          <p:spPr>
            <a:xfrm>
              <a:off x="607853" y="5107846"/>
              <a:ext cx="10973118" cy="599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spcAft>
                  <a:spcPts val="600"/>
                </a:spcAft>
              </a:pPr>
              <a:r>
                <a:rPr lang="en-US" dirty="0">
                  <a:solidFill>
                    <a:schemeClr val="bg1"/>
                  </a:solidFill>
                </a:rPr>
                <a:t>Consistent Infrastructure</a:t>
              </a:r>
            </a:p>
          </p:txBody>
        </p:sp>
        <p:sp>
          <p:nvSpPr>
            <p:cNvPr id="109" name="Google Shape;18325;p816">
              <a:extLst>
                <a:ext uri="{FF2B5EF4-FFF2-40B4-BE49-F238E27FC236}">
                  <a16:creationId xmlns:a16="http://schemas.microsoft.com/office/drawing/2014/main" id="{510EB128-43BE-B44B-8C18-EB37BB226AAA}"/>
                </a:ext>
              </a:extLst>
            </p:cNvPr>
            <p:cNvSpPr txBox="1"/>
            <p:nvPr/>
          </p:nvSpPr>
          <p:spPr>
            <a:xfrm>
              <a:off x="8215256" y="5234008"/>
              <a:ext cx="1138800" cy="342600"/>
            </a:xfrm>
            <a:prstGeom prst="rect">
              <a:avLst/>
            </a:prstGeom>
            <a:noFill/>
            <a:ln>
              <a:noFill/>
            </a:ln>
          </p:spPr>
          <p:txBody>
            <a:bodyPr spcFirstLastPara="1" wrap="square" lIns="91400" tIns="91400" rIns="91400" bIns="914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50"/>
                <a:buFont typeface="Arial"/>
                <a:buNone/>
                <a:tabLst/>
                <a:defRPr/>
              </a:pPr>
              <a:r>
                <a:rPr kumimoji="0" lang="en-US" sz="1000" b="0" i="0" u="none" strike="noStrike" kern="0" cap="none" spc="0" normalizeH="0" baseline="0" noProof="0" dirty="0">
                  <a:ln>
                    <a:noFill/>
                  </a:ln>
                  <a:solidFill>
                    <a:srgbClr val="FFFFFF"/>
                  </a:solidFill>
                  <a:effectLst/>
                  <a:uLnTx/>
                  <a:uFillTx/>
                  <a:latin typeface="Metropolis Regular" pitchFamily="2" charset="77"/>
                  <a:ea typeface="+mn-ea"/>
                  <a:cs typeface="Arial"/>
                  <a:sym typeface="Arial"/>
                </a:rPr>
                <a:t>CONTAINERS</a:t>
              </a:r>
              <a:endParaRPr kumimoji="0" sz="1400" b="0" i="0" u="none" strike="noStrike" kern="0" cap="none" spc="0" normalizeH="0" baseline="0" noProof="0" dirty="0">
                <a:ln>
                  <a:noFill/>
                </a:ln>
                <a:solidFill>
                  <a:srgbClr val="000000"/>
                </a:solidFill>
                <a:effectLst/>
                <a:uLnTx/>
                <a:uFillTx/>
                <a:latin typeface="Metropolis Regular" pitchFamily="2" charset="77"/>
                <a:ea typeface="+mn-ea"/>
                <a:cs typeface="Arial"/>
                <a:sym typeface="Arial"/>
              </a:endParaRPr>
            </a:p>
          </p:txBody>
        </p:sp>
        <p:sp>
          <p:nvSpPr>
            <p:cNvPr id="110" name="Google Shape;18326;p816">
              <a:extLst>
                <a:ext uri="{FF2B5EF4-FFF2-40B4-BE49-F238E27FC236}">
                  <a16:creationId xmlns:a16="http://schemas.microsoft.com/office/drawing/2014/main" id="{E85DC17B-2084-2940-8659-0DF4AFFCA664}"/>
                </a:ext>
              </a:extLst>
            </p:cNvPr>
            <p:cNvSpPr txBox="1"/>
            <p:nvPr/>
          </p:nvSpPr>
          <p:spPr>
            <a:xfrm>
              <a:off x="2100628" y="5248110"/>
              <a:ext cx="1576500" cy="342600"/>
            </a:xfrm>
            <a:prstGeom prst="rect">
              <a:avLst/>
            </a:prstGeom>
            <a:noFill/>
            <a:ln>
              <a:noFill/>
            </a:ln>
          </p:spPr>
          <p:txBody>
            <a:bodyPr spcFirstLastPara="1" wrap="square" lIns="91400" tIns="91400" rIns="91400" bIns="914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50"/>
                <a:buFont typeface="Arial"/>
                <a:buNone/>
                <a:tabLst/>
                <a:defRPr/>
              </a:pPr>
              <a:r>
                <a:rPr kumimoji="0" lang="en-US" sz="1000" b="0" i="0" u="none" strike="noStrike" kern="0" cap="none" spc="0" normalizeH="0" baseline="0" noProof="0" dirty="0">
                  <a:ln>
                    <a:noFill/>
                  </a:ln>
                  <a:solidFill>
                    <a:srgbClr val="FFFFFF"/>
                  </a:solidFill>
                  <a:effectLst/>
                  <a:uLnTx/>
                  <a:uFillTx/>
                  <a:latin typeface="Metropolis Regular" pitchFamily="2" charset="77"/>
                  <a:ea typeface="+mn-ea"/>
                  <a:cs typeface="Arial"/>
                  <a:sym typeface="Arial"/>
                </a:rPr>
                <a:t>VIRTUAL MACHINES</a:t>
              </a:r>
              <a:endParaRPr kumimoji="0" sz="1400" b="0" i="0" u="none" strike="noStrike" kern="0" cap="none" spc="0" normalizeH="0" baseline="0" noProof="0" dirty="0">
                <a:ln>
                  <a:noFill/>
                </a:ln>
                <a:solidFill>
                  <a:srgbClr val="000000"/>
                </a:solidFill>
                <a:effectLst/>
                <a:uLnTx/>
                <a:uFillTx/>
                <a:latin typeface="Metropolis Regular" pitchFamily="2" charset="77"/>
                <a:ea typeface="+mn-ea"/>
                <a:cs typeface="Arial"/>
                <a:sym typeface="Arial"/>
              </a:endParaRPr>
            </a:p>
          </p:txBody>
        </p:sp>
        <p:sp>
          <p:nvSpPr>
            <p:cNvPr id="111" name="Google Shape;18358;p816">
              <a:extLst>
                <a:ext uri="{FF2B5EF4-FFF2-40B4-BE49-F238E27FC236}">
                  <a16:creationId xmlns:a16="http://schemas.microsoft.com/office/drawing/2014/main" id="{D048658C-ED7D-8D46-8603-3F00289F1CBE}"/>
                </a:ext>
              </a:extLst>
            </p:cNvPr>
            <p:cNvSpPr txBox="1"/>
            <p:nvPr/>
          </p:nvSpPr>
          <p:spPr>
            <a:xfrm>
              <a:off x="10115885" y="5234001"/>
              <a:ext cx="1290868" cy="329893"/>
            </a:xfrm>
            <a:prstGeom prst="rect">
              <a:avLst/>
            </a:prstGeom>
            <a:noFill/>
            <a:ln>
              <a:noFill/>
            </a:ln>
          </p:spPr>
          <p:txBody>
            <a:bodyPr spcFirstLastPara="1" wrap="square" lIns="91400" tIns="91400" rIns="91400" bIns="914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50"/>
                <a:buFont typeface="Arial"/>
                <a:buNone/>
                <a:tabLst/>
                <a:defRPr/>
              </a:pPr>
              <a:r>
                <a:rPr kumimoji="0" lang="en-US" sz="1000" b="0" i="0" u="none" strike="noStrike" kern="0" cap="none" spc="0" normalizeH="0" baseline="0" noProof="0" dirty="0">
                  <a:ln>
                    <a:noFill/>
                  </a:ln>
                  <a:solidFill>
                    <a:srgbClr val="FFFFFF"/>
                  </a:solidFill>
                  <a:effectLst/>
                  <a:uLnTx/>
                  <a:uFillTx/>
                  <a:latin typeface="Metropolis Regular" pitchFamily="2" charset="77"/>
                  <a:ea typeface="+mn-ea"/>
                  <a:cs typeface="Arial"/>
                  <a:sym typeface="Arial"/>
                </a:rPr>
                <a:t>KUBERNETES</a:t>
              </a:r>
              <a:endParaRPr kumimoji="0" sz="1400" b="0" i="0" u="none" strike="noStrike" kern="0" cap="none" spc="0" normalizeH="0" baseline="0" noProof="0" dirty="0">
                <a:ln>
                  <a:noFill/>
                </a:ln>
                <a:solidFill>
                  <a:srgbClr val="000000"/>
                </a:solidFill>
                <a:effectLst/>
                <a:uLnTx/>
                <a:uFillTx/>
                <a:latin typeface="Metropolis Regular" pitchFamily="2" charset="77"/>
                <a:ea typeface="+mn-ea"/>
                <a:cs typeface="Arial"/>
                <a:sym typeface="Arial"/>
              </a:endParaRPr>
            </a:p>
          </p:txBody>
        </p:sp>
        <p:pic>
          <p:nvPicPr>
            <p:cNvPr id="112" name="Google Shape;18359;p816" descr="Image result for kubernetes logo png white">
              <a:extLst>
                <a:ext uri="{FF2B5EF4-FFF2-40B4-BE49-F238E27FC236}">
                  <a16:creationId xmlns:a16="http://schemas.microsoft.com/office/drawing/2014/main" id="{4D437C5F-771E-194D-A78F-102734057160}"/>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9818536" y="5286062"/>
              <a:ext cx="242375" cy="238466"/>
            </a:xfrm>
            <a:prstGeom prst="rect">
              <a:avLst/>
            </a:prstGeom>
            <a:noFill/>
            <a:ln>
              <a:noFill/>
            </a:ln>
          </p:spPr>
        </p:pic>
        <p:pic>
          <p:nvPicPr>
            <p:cNvPr id="113" name="Google Shape;18360;p816">
              <a:extLst>
                <a:ext uri="{FF2B5EF4-FFF2-40B4-BE49-F238E27FC236}">
                  <a16:creationId xmlns:a16="http://schemas.microsoft.com/office/drawing/2014/main" id="{D2AC64D1-0106-4846-AD64-849D9AA2050D}"/>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7982836" y="5290185"/>
              <a:ext cx="247525" cy="247525"/>
            </a:xfrm>
            <a:prstGeom prst="rect">
              <a:avLst/>
            </a:prstGeom>
            <a:noFill/>
            <a:ln>
              <a:noFill/>
            </a:ln>
          </p:spPr>
        </p:pic>
        <p:sp>
          <p:nvSpPr>
            <p:cNvPr id="115" name="Google Shape;18362;p816">
              <a:extLst>
                <a:ext uri="{FF2B5EF4-FFF2-40B4-BE49-F238E27FC236}">
                  <a16:creationId xmlns:a16="http://schemas.microsoft.com/office/drawing/2014/main" id="{F6B1944C-E88D-374B-9285-DF83C1571B12}"/>
                </a:ext>
              </a:extLst>
            </p:cNvPr>
            <p:cNvSpPr/>
            <p:nvPr/>
          </p:nvSpPr>
          <p:spPr>
            <a:xfrm>
              <a:off x="1865859" y="5302981"/>
              <a:ext cx="206400" cy="2175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FFFF"/>
                </a:solidFill>
                <a:effectLst/>
                <a:uLnTx/>
                <a:uFillTx/>
                <a:latin typeface="Metropolis Regular" pitchFamily="2" charset="77"/>
                <a:ea typeface="+mn-ea"/>
                <a:cs typeface="Arial"/>
                <a:sym typeface="Arial"/>
              </a:endParaRPr>
            </a:p>
          </p:txBody>
        </p:sp>
        <p:sp>
          <p:nvSpPr>
            <p:cNvPr id="116" name="Google Shape;18363;p816">
              <a:extLst>
                <a:ext uri="{FF2B5EF4-FFF2-40B4-BE49-F238E27FC236}">
                  <a16:creationId xmlns:a16="http://schemas.microsoft.com/office/drawing/2014/main" id="{F21D202D-13DF-CA4C-8BA6-6C0B4C449545}"/>
                </a:ext>
              </a:extLst>
            </p:cNvPr>
            <p:cNvSpPr txBox="1"/>
            <p:nvPr/>
          </p:nvSpPr>
          <p:spPr>
            <a:xfrm>
              <a:off x="1733859" y="5273311"/>
              <a:ext cx="470400" cy="278100"/>
            </a:xfrm>
            <a:prstGeom prst="rect">
              <a:avLst/>
            </a:prstGeom>
            <a:noFill/>
            <a:ln>
              <a:noFill/>
            </a:ln>
          </p:spPr>
          <p:txBody>
            <a:bodyPr spcFirstLastPara="1" wrap="square" lIns="91400" tIns="91400" rIns="91400" bIns="914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800" b="0" i="0" u="none" strike="noStrike" kern="0" cap="none" spc="0" normalizeH="0" baseline="0" noProof="0" dirty="0">
                  <a:ln>
                    <a:noFill/>
                  </a:ln>
                  <a:solidFill>
                    <a:srgbClr val="FFFFFF"/>
                  </a:solidFill>
                  <a:effectLst/>
                  <a:uLnTx/>
                  <a:uFillTx/>
                  <a:latin typeface="Muli"/>
                  <a:ea typeface="Muli"/>
                  <a:cs typeface="Muli"/>
                  <a:sym typeface="Muli"/>
                </a:rPr>
                <a:t>VM</a:t>
              </a:r>
              <a:endParaRPr kumimoji="0" sz="800" b="0" i="0" u="none" strike="noStrike" kern="0" cap="none" spc="0" normalizeH="0" baseline="0" noProof="0" dirty="0">
                <a:ln>
                  <a:noFill/>
                </a:ln>
                <a:solidFill>
                  <a:srgbClr val="FFFFFF"/>
                </a:solidFill>
                <a:effectLst/>
                <a:uLnTx/>
                <a:uFillTx/>
                <a:latin typeface="Muli"/>
                <a:ea typeface="Muli"/>
                <a:cs typeface="Muli"/>
                <a:sym typeface="Muli"/>
              </a:endParaRPr>
            </a:p>
          </p:txBody>
        </p:sp>
      </p:grpSp>
      <p:pic>
        <p:nvPicPr>
          <p:cNvPr id="201" name="Picture 200">
            <a:extLst>
              <a:ext uri="{FF2B5EF4-FFF2-40B4-BE49-F238E27FC236}">
                <a16:creationId xmlns:a16="http://schemas.microsoft.com/office/drawing/2014/main" id="{4C01867A-2CE3-1048-A923-D53138B9D5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525046" y="3697850"/>
            <a:ext cx="676919" cy="458557"/>
          </a:xfrm>
          <a:prstGeom prst="rect">
            <a:avLst/>
          </a:prstGeom>
        </p:spPr>
      </p:pic>
      <p:pic>
        <p:nvPicPr>
          <p:cNvPr id="202" name="Picture 201">
            <a:extLst>
              <a:ext uri="{FF2B5EF4-FFF2-40B4-BE49-F238E27FC236}">
                <a16:creationId xmlns:a16="http://schemas.microsoft.com/office/drawing/2014/main" id="{5521DDF6-F151-4740-9D8B-210EA9B1B9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82028" y="4287379"/>
            <a:ext cx="819054" cy="276840"/>
          </a:xfrm>
          <a:prstGeom prst="rect">
            <a:avLst/>
          </a:prstGeom>
        </p:spPr>
      </p:pic>
      <p:pic>
        <p:nvPicPr>
          <p:cNvPr id="203" name="Picture 202">
            <a:extLst>
              <a:ext uri="{FF2B5EF4-FFF2-40B4-BE49-F238E27FC236}">
                <a16:creationId xmlns:a16="http://schemas.microsoft.com/office/drawing/2014/main" id="{0FF15CF1-9F09-CF4A-800D-8BBE83347B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18703" y="4680089"/>
            <a:ext cx="685721" cy="342861"/>
          </a:xfrm>
          <a:prstGeom prst="rect">
            <a:avLst/>
          </a:prstGeom>
        </p:spPr>
      </p:pic>
      <p:pic>
        <p:nvPicPr>
          <p:cNvPr id="206" name="Google Shape;15742;p1005">
            <a:extLst>
              <a:ext uri="{FF2B5EF4-FFF2-40B4-BE49-F238E27FC236}">
                <a16:creationId xmlns:a16="http://schemas.microsoft.com/office/drawing/2014/main" id="{46773A08-5440-C947-85D6-3E88AB9B5484}"/>
              </a:ext>
            </a:extLst>
          </p:cNvPr>
          <p:cNvPicPr preferRelativeResize="0">
            <a:picLocks noChangeAspect="1"/>
          </p:cNvPicPr>
          <p:nvPr/>
        </p:nvPicPr>
        <p:blipFill rotWithShape="1">
          <a:blip r:embed="rId9" cstate="hqprint">
            <a:alphaModFix/>
            <a:extLst>
              <a:ext uri="{28A0092B-C50C-407E-A947-70E740481C1C}">
                <a14:useLocalDpi xmlns:a14="http://schemas.microsoft.com/office/drawing/2010/main"/>
              </a:ext>
            </a:extLst>
          </a:blip>
          <a:srcRect/>
          <a:stretch/>
        </p:blipFill>
        <p:spPr>
          <a:xfrm>
            <a:off x="10379042" y="5173777"/>
            <a:ext cx="1083126" cy="351540"/>
          </a:xfrm>
          <a:prstGeom prst="rect">
            <a:avLst/>
          </a:prstGeom>
          <a:noFill/>
          <a:ln>
            <a:noFill/>
          </a:ln>
        </p:spPr>
      </p:pic>
      <p:sp>
        <p:nvSpPr>
          <p:cNvPr id="208" name="Freeform: Shape 185">
            <a:extLst>
              <a:ext uri="{FF2B5EF4-FFF2-40B4-BE49-F238E27FC236}">
                <a16:creationId xmlns:a16="http://schemas.microsoft.com/office/drawing/2014/main" id="{1E490A16-26FA-664A-95BE-F567FBAE1A51}"/>
              </a:ext>
            </a:extLst>
          </p:cNvPr>
          <p:cNvSpPr/>
          <p:nvPr/>
        </p:nvSpPr>
        <p:spPr>
          <a:xfrm>
            <a:off x="5389021" y="3779697"/>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09" name="Freeform: Shape 186">
            <a:extLst>
              <a:ext uri="{FF2B5EF4-FFF2-40B4-BE49-F238E27FC236}">
                <a16:creationId xmlns:a16="http://schemas.microsoft.com/office/drawing/2014/main" id="{4FB2C345-C751-1849-93CB-E1E00CF7F35E}"/>
              </a:ext>
            </a:extLst>
          </p:cNvPr>
          <p:cNvSpPr/>
          <p:nvPr/>
        </p:nvSpPr>
        <p:spPr>
          <a:xfrm>
            <a:off x="5389021" y="3779697"/>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10" name="Rectangle: Rounded Corners 245">
            <a:extLst>
              <a:ext uri="{FF2B5EF4-FFF2-40B4-BE49-F238E27FC236}">
                <a16:creationId xmlns:a16="http://schemas.microsoft.com/office/drawing/2014/main" id="{8CDDE5F1-8ACA-094C-AE7D-608C3CCA4A3E}"/>
              </a:ext>
            </a:extLst>
          </p:cNvPr>
          <p:cNvSpPr/>
          <p:nvPr/>
        </p:nvSpPr>
        <p:spPr>
          <a:xfrm>
            <a:off x="3002227" y="3626838"/>
            <a:ext cx="6235197" cy="1761691"/>
          </a:xfrm>
          <a:prstGeom prst="roundRect">
            <a:avLst>
              <a:gd name="adj" fmla="val 50000"/>
            </a:avLst>
          </a:prstGeom>
          <a:noFill/>
          <a:ln w="19050">
            <a:solidFill>
              <a:schemeClr val="accent5"/>
            </a:solidFill>
          </a:ln>
        </p:spPr>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074"/>
              </a:solidFill>
              <a:effectLst/>
              <a:uLnTx/>
              <a:uFillTx/>
              <a:latin typeface="Metropolis"/>
              <a:ea typeface="+mn-ea"/>
              <a:cs typeface="+mn-cs"/>
            </a:endParaRPr>
          </a:p>
        </p:txBody>
      </p:sp>
      <p:sp useBgFill="1">
        <p:nvSpPr>
          <p:cNvPr id="211" name="Freeform: Shape 248">
            <a:extLst>
              <a:ext uri="{FF2B5EF4-FFF2-40B4-BE49-F238E27FC236}">
                <a16:creationId xmlns:a16="http://schemas.microsoft.com/office/drawing/2014/main" id="{F40B7055-4815-AD43-932B-4FE82F74C9B1}"/>
              </a:ext>
            </a:extLst>
          </p:cNvPr>
          <p:cNvSpPr/>
          <p:nvPr/>
        </p:nvSpPr>
        <p:spPr>
          <a:xfrm>
            <a:off x="8111872" y="4203851"/>
            <a:ext cx="2041319" cy="1221899"/>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ln w="19050">
            <a:solidFill>
              <a:srgbClr val="00B05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214" name="Group 213">
            <a:extLst>
              <a:ext uri="{FF2B5EF4-FFF2-40B4-BE49-F238E27FC236}">
                <a16:creationId xmlns:a16="http://schemas.microsoft.com/office/drawing/2014/main" id="{4C8A12FF-D9DF-BD48-A06A-EFC9A0FF0E36}"/>
              </a:ext>
            </a:extLst>
          </p:cNvPr>
          <p:cNvGrpSpPr/>
          <p:nvPr/>
        </p:nvGrpSpPr>
        <p:grpSpPr>
          <a:xfrm>
            <a:off x="8042179" y="3990584"/>
            <a:ext cx="2061615" cy="1090444"/>
            <a:chOff x="12315581" y="7042945"/>
            <a:chExt cx="1979515" cy="1289266"/>
          </a:xfrm>
        </p:grpSpPr>
        <p:sp useBgFill="1">
          <p:nvSpPr>
            <p:cNvPr id="215" name="Freeform: Shape 250">
              <a:extLst>
                <a:ext uri="{FF2B5EF4-FFF2-40B4-BE49-F238E27FC236}">
                  <a16:creationId xmlns:a16="http://schemas.microsoft.com/office/drawing/2014/main" id="{FC5D755B-8CDC-8440-838A-8920D4C63E96}"/>
                </a:ext>
              </a:extLst>
            </p:cNvPr>
            <p:cNvSpPr/>
            <p:nvPr/>
          </p:nvSpPr>
          <p:spPr>
            <a:xfrm>
              <a:off x="12315581" y="7063492"/>
              <a:ext cx="1965504" cy="1268719"/>
            </a:xfrm>
            <a:custGeom>
              <a:avLst/>
              <a:gdLst>
                <a:gd name="connsiteX0" fmla="*/ 1320174 w 2127607"/>
                <a:gd name="connsiteY0" fmla="*/ 1373614 h 1373355"/>
                <a:gd name="connsiteX1" fmla="*/ 1074721 w 2127607"/>
                <a:gd name="connsiteY1" fmla="*/ 1282872 h 1373355"/>
                <a:gd name="connsiteX2" fmla="*/ 824505 w 2127607"/>
                <a:gd name="connsiteY2" fmla="*/ 1338090 h 1373355"/>
                <a:gd name="connsiteX3" fmla="*/ 811376 w 2127607"/>
                <a:gd name="connsiteY3" fmla="*/ 1337961 h 1373355"/>
                <a:gd name="connsiteX4" fmla="*/ 482903 w 2127607"/>
                <a:gd name="connsiteY4" fmla="*/ 1224823 h 1373355"/>
                <a:gd name="connsiteX5" fmla="*/ 365261 w 2127607"/>
                <a:gd name="connsiteY5" fmla="*/ 1243744 h 1373355"/>
                <a:gd name="connsiteX6" fmla="*/ 357023 w 2127607"/>
                <a:gd name="connsiteY6" fmla="*/ 1243615 h 1373355"/>
                <a:gd name="connsiteX7" fmla="*/ 234 w 2127607"/>
                <a:gd name="connsiteY7" fmla="*/ 874598 h 1373355"/>
                <a:gd name="connsiteX8" fmla="*/ 366033 w 2127607"/>
                <a:gd name="connsiteY8" fmla="*/ 522700 h 1373355"/>
                <a:gd name="connsiteX9" fmla="*/ 373884 w 2127607"/>
                <a:gd name="connsiteY9" fmla="*/ 522829 h 1373355"/>
                <a:gd name="connsiteX10" fmla="*/ 391132 w 2127607"/>
                <a:gd name="connsiteY10" fmla="*/ 523601 h 1373355"/>
                <a:gd name="connsiteX11" fmla="*/ 801465 w 2127607"/>
                <a:gd name="connsiteY11" fmla="*/ 248158 h 1373355"/>
                <a:gd name="connsiteX12" fmla="*/ 810346 w 2127607"/>
                <a:gd name="connsiteY12" fmla="*/ 248287 h 1373355"/>
                <a:gd name="connsiteX13" fmla="*/ 917821 w 2127607"/>
                <a:gd name="connsiteY13" fmla="*/ 263989 h 1373355"/>
                <a:gd name="connsiteX14" fmla="*/ 1351194 w 2127607"/>
                <a:gd name="connsiteY14" fmla="*/ 130 h 1373355"/>
                <a:gd name="connsiteX15" fmla="*/ 1364708 w 2127607"/>
                <a:gd name="connsiteY15" fmla="*/ 259 h 1373355"/>
                <a:gd name="connsiteX16" fmla="*/ 1845576 w 2127607"/>
                <a:gd name="connsiteY16" fmla="*/ 426424 h 1373355"/>
                <a:gd name="connsiteX17" fmla="*/ 2128098 w 2127607"/>
                <a:gd name="connsiteY17" fmla="*/ 843064 h 1373355"/>
                <a:gd name="connsiteX18" fmla="*/ 1995525 w 2127607"/>
                <a:gd name="connsiteY18" fmla="*/ 1152745 h 1373355"/>
                <a:gd name="connsiteX19" fmla="*/ 1750072 w 2127607"/>
                <a:gd name="connsiteY19" fmla="*/ 1253526 h 1373355"/>
                <a:gd name="connsiteX20" fmla="*/ 1742478 w 2127607"/>
                <a:gd name="connsiteY20" fmla="*/ 1253397 h 1373355"/>
                <a:gd name="connsiteX21" fmla="*/ 1636290 w 2127607"/>
                <a:gd name="connsiteY21" fmla="*/ 1233447 h 1373355"/>
                <a:gd name="connsiteX22" fmla="*/ 1329570 w 2127607"/>
                <a:gd name="connsiteY22" fmla="*/ 1373357 h 1373355"/>
                <a:gd name="connsiteX23" fmla="*/ 1320174 w 2127607"/>
                <a:gd name="connsiteY23" fmla="*/ 1373614 h 13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7607" h="1373355">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ln w="1285"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FFFFFF"/>
                </a:solidFill>
                <a:effectLst/>
                <a:uLnTx/>
                <a:uFillTx/>
                <a:latin typeface="Metropolis"/>
                <a:ea typeface="+mn-ea"/>
                <a:cs typeface="+mn-cs"/>
              </a:endParaRPr>
            </a:p>
          </p:txBody>
        </p:sp>
        <p:sp useBgFill="1">
          <p:nvSpPr>
            <p:cNvPr id="216" name="Freeform: Shape 251">
              <a:extLst>
                <a:ext uri="{FF2B5EF4-FFF2-40B4-BE49-F238E27FC236}">
                  <a16:creationId xmlns:a16="http://schemas.microsoft.com/office/drawing/2014/main" id="{2473C0B6-9A71-3049-BDBA-74F683317F4D}"/>
                </a:ext>
              </a:extLst>
            </p:cNvPr>
            <p:cNvSpPr/>
            <p:nvPr/>
          </p:nvSpPr>
          <p:spPr>
            <a:xfrm>
              <a:off x="12316795" y="7042945"/>
              <a:ext cx="1978301" cy="1222762"/>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ln w="19050">
              <a:solidFill>
                <a:srgbClr val="0070C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sp useBgFill="1">
        <p:nvSpPr>
          <p:cNvPr id="217" name="Freeform: Shape 252">
            <a:extLst>
              <a:ext uri="{FF2B5EF4-FFF2-40B4-BE49-F238E27FC236}">
                <a16:creationId xmlns:a16="http://schemas.microsoft.com/office/drawing/2014/main" id="{D9DF5BB8-021A-274F-9849-7D637878CDC8}"/>
              </a:ext>
            </a:extLst>
          </p:cNvPr>
          <p:cNvSpPr/>
          <p:nvPr/>
        </p:nvSpPr>
        <p:spPr>
          <a:xfrm>
            <a:off x="8131626" y="4089459"/>
            <a:ext cx="1973431" cy="1181261"/>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ln w="19050">
            <a:solidFill>
              <a:srgbClr val="FFC000"/>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218" name="Group 217">
            <a:extLst>
              <a:ext uri="{FF2B5EF4-FFF2-40B4-BE49-F238E27FC236}">
                <a16:creationId xmlns:a16="http://schemas.microsoft.com/office/drawing/2014/main" id="{2C62DA95-1093-E944-835D-FB467C8F1CB0}"/>
              </a:ext>
            </a:extLst>
          </p:cNvPr>
          <p:cNvGrpSpPr/>
          <p:nvPr/>
        </p:nvGrpSpPr>
        <p:grpSpPr>
          <a:xfrm>
            <a:off x="1903683" y="3914353"/>
            <a:ext cx="2206071" cy="1327400"/>
            <a:chOff x="2855689" y="4470673"/>
            <a:chExt cx="1835492" cy="1113115"/>
          </a:xfrm>
        </p:grpSpPr>
        <p:grpSp>
          <p:nvGrpSpPr>
            <p:cNvPr id="219" name="Group 218">
              <a:extLst>
                <a:ext uri="{FF2B5EF4-FFF2-40B4-BE49-F238E27FC236}">
                  <a16:creationId xmlns:a16="http://schemas.microsoft.com/office/drawing/2014/main" id="{1B54BF5C-82BE-964A-AB2B-7EF5A28FC3FC}"/>
                </a:ext>
              </a:extLst>
            </p:cNvPr>
            <p:cNvGrpSpPr/>
            <p:nvPr/>
          </p:nvGrpSpPr>
          <p:grpSpPr>
            <a:xfrm>
              <a:off x="2855689" y="4470673"/>
              <a:ext cx="1835492" cy="1113115"/>
              <a:chOff x="3402316" y="4303097"/>
              <a:chExt cx="2197435" cy="1332610"/>
            </a:xfrm>
          </p:grpSpPr>
          <p:sp>
            <p:nvSpPr>
              <p:cNvPr id="242" name="TextBox 241">
                <a:extLst>
                  <a:ext uri="{FF2B5EF4-FFF2-40B4-BE49-F238E27FC236}">
                    <a16:creationId xmlns:a16="http://schemas.microsoft.com/office/drawing/2014/main" id="{4EA457CC-073B-7241-B6CB-E5AE84908686}"/>
                  </a:ext>
                </a:extLst>
              </p:cNvPr>
              <p:cNvSpPr txBox="1"/>
              <p:nvPr/>
            </p:nvSpPr>
            <p:spPr>
              <a:xfrm>
                <a:off x="3495611" y="4772836"/>
                <a:ext cx="2104140" cy="419318"/>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Metropolis Semi Bold" panose="00000700000000000000" pitchFamily="2" charset="0"/>
                    <a:ea typeface="+mn-ea"/>
                    <a:cs typeface="+mn-cs"/>
                  </a:rPr>
                  <a:t>Hybrid</a:t>
                </a:r>
              </a:p>
            </p:txBody>
          </p:sp>
          <p:grpSp>
            <p:nvGrpSpPr>
              <p:cNvPr id="243" name="Group 242">
                <a:extLst>
                  <a:ext uri="{FF2B5EF4-FFF2-40B4-BE49-F238E27FC236}">
                    <a16:creationId xmlns:a16="http://schemas.microsoft.com/office/drawing/2014/main" id="{D125EF82-BC28-A541-BFB0-4F223D37869A}"/>
                  </a:ext>
                </a:extLst>
              </p:cNvPr>
              <p:cNvGrpSpPr/>
              <p:nvPr/>
            </p:nvGrpSpPr>
            <p:grpSpPr>
              <a:xfrm>
                <a:off x="3402316" y="4303097"/>
                <a:ext cx="2171394" cy="1332610"/>
                <a:chOff x="6115100" y="4505689"/>
                <a:chExt cx="1433054" cy="879482"/>
              </a:xfrm>
            </p:grpSpPr>
            <p:sp>
              <p:nvSpPr>
                <p:cNvPr id="244" name="Freeform: Shape 280">
                  <a:extLst>
                    <a:ext uri="{FF2B5EF4-FFF2-40B4-BE49-F238E27FC236}">
                      <a16:creationId xmlns:a16="http://schemas.microsoft.com/office/drawing/2014/main" id="{C8CF23C5-A86F-ED41-8454-BE02B32354DD}"/>
                    </a:ext>
                  </a:extLst>
                </p:cNvPr>
                <p:cNvSpPr/>
                <p:nvPr/>
              </p:nvSpPr>
              <p:spPr>
                <a:xfrm>
                  <a:off x="6115100" y="4505689"/>
                  <a:ext cx="1422910" cy="879482"/>
                </a:xfrm>
                <a:custGeom>
                  <a:avLst/>
                  <a:gdLst>
                    <a:gd name="connsiteX0" fmla="*/ 1287720 w 1978301"/>
                    <a:gd name="connsiteY0" fmla="*/ 661 h 1222762"/>
                    <a:gd name="connsiteX1" fmla="*/ 881505 w 1978301"/>
                    <a:gd name="connsiteY1" fmla="*/ 283183 h 1222762"/>
                    <a:gd name="connsiteX2" fmla="*/ 733744 w 1978301"/>
                    <a:gd name="connsiteY2" fmla="*/ 248560 h 1222762"/>
                    <a:gd name="connsiteX3" fmla="*/ 368846 w 1978301"/>
                    <a:gd name="connsiteY3" fmla="*/ 533141 h 1222762"/>
                    <a:gd name="connsiteX4" fmla="*/ 297411 w 1978301"/>
                    <a:gd name="connsiteY4" fmla="*/ 523231 h 1222762"/>
                    <a:gd name="connsiteX5" fmla="*/ 601 w 1978301"/>
                    <a:gd name="connsiteY5" fmla="*/ 801505 h 1222762"/>
                    <a:gd name="connsiteX6" fmla="*/ 283639 w 1978301"/>
                    <a:gd name="connsiteY6" fmla="*/ 1093553 h 1222762"/>
                    <a:gd name="connsiteX7" fmla="*/ 423291 w 1978301"/>
                    <a:gd name="connsiteY7" fmla="*/ 1062276 h 1222762"/>
                    <a:gd name="connsiteX8" fmla="*/ 738120 w 1978301"/>
                    <a:gd name="connsiteY8" fmla="*/ 1187898 h 1222762"/>
                    <a:gd name="connsiteX9" fmla="*/ 1011247 w 1978301"/>
                    <a:gd name="connsiteY9" fmla="*/ 1115305 h 1222762"/>
                    <a:gd name="connsiteX10" fmla="*/ 1247047 w 1978301"/>
                    <a:gd name="connsiteY10" fmla="*/ 1223423 h 1222762"/>
                    <a:gd name="connsiteX11" fmla="*/ 1537678 w 1978301"/>
                    <a:gd name="connsiteY11" fmla="*/ 1064592 h 1222762"/>
                    <a:gd name="connsiteX12" fmla="*/ 1669222 w 1978301"/>
                    <a:gd name="connsiteY12" fmla="*/ 1103463 h 1222762"/>
                    <a:gd name="connsiteX13" fmla="*/ 1977873 w 1978301"/>
                    <a:gd name="connsiteY13" fmla="*/ 766367 h 1222762"/>
                    <a:gd name="connsiteX14" fmla="*/ 1703717 w 1978301"/>
                    <a:gd name="connsiteY14" fmla="*/ 415499 h 1222762"/>
                    <a:gd name="connsiteX15" fmla="*/ 1287720 w 1978301"/>
                    <a:gd name="connsiteY15" fmla="*/ 661 h 1222762"/>
                    <a:gd name="connsiteX16" fmla="*/ 1287720 w 1978301"/>
                    <a:gd name="connsiteY16" fmla="*/ 661 h 122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8301" h="1222762">
                      <a:moveTo>
                        <a:pt x="1287720" y="661"/>
                      </a:moveTo>
                      <a:cubicBezTo>
                        <a:pt x="1106365" y="-4102"/>
                        <a:pt x="948693" y="113412"/>
                        <a:pt x="881505" y="283183"/>
                      </a:cubicBezTo>
                      <a:cubicBezTo>
                        <a:pt x="836585" y="261817"/>
                        <a:pt x="786773" y="249975"/>
                        <a:pt x="733744" y="248560"/>
                      </a:cubicBezTo>
                      <a:cubicBezTo>
                        <a:pt x="555864" y="244312"/>
                        <a:pt x="405271" y="366717"/>
                        <a:pt x="368846" y="533141"/>
                      </a:cubicBezTo>
                      <a:cubicBezTo>
                        <a:pt x="346064" y="526963"/>
                        <a:pt x="321995" y="523617"/>
                        <a:pt x="297411" y="523231"/>
                      </a:cubicBezTo>
                      <a:cubicBezTo>
                        <a:pt x="137422" y="519498"/>
                        <a:pt x="4334" y="644091"/>
                        <a:pt x="601" y="801505"/>
                      </a:cubicBezTo>
                      <a:cubicBezTo>
                        <a:pt x="-3131" y="958920"/>
                        <a:pt x="123650" y="1089305"/>
                        <a:pt x="283639" y="1093553"/>
                      </a:cubicBezTo>
                      <a:cubicBezTo>
                        <a:pt x="333836" y="1094454"/>
                        <a:pt x="381588" y="1083642"/>
                        <a:pt x="423291" y="1062276"/>
                      </a:cubicBezTo>
                      <a:cubicBezTo>
                        <a:pt x="492924" y="1134869"/>
                        <a:pt x="607478" y="1184552"/>
                        <a:pt x="738120" y="1187898"/>
                      </a:cubicBezTo>
                      <a:cubicBezTo>
                        <a:pt x="843278" y="1190215"/>
                        <a:pt x="939297" y="1162285"/>
                        <a:pt x="1011247" y="1115305"/>
                      </a:cubicBezTo>
                      <a:cubicBezTo>
                        <a:pt x="1069939" y="1179790"/>
                        <a:pt x="1153731" y="1220977"/>
                        <a:pt x="1247047" y="1223423"/>
                      </a:cubicBezTo>
                      <a:cubicBezTo>
                        <a:pt x="1368680" y="1226254"/>
                        <a:pt x="1477184" y="1162671"/>
                        <a:pt x="1537678" y="1064592"/>
                      </a:cubicBezTo>
                      <a:cubicBezTo>
                        <a:pt x="1576936" y="1088275"/>
                        <a:pt x="1621985" y="1102562"/>
                        <a:pt x="1669222" y="1103463"/>
                      </a:cubicBezTo>
                      <a:cubicBezTo>
                        <a:pt x="1834874" y="1107711"/>
                        <a:pt x="1973625" y="955960"/>
                        <a:pt x="1977873" y="766367"/>
                      </a:cubicBezTo>
                      <a:cubicBezTo>
                        <a:pt x="1982635" y="582438"/>
                        <a:pt x="1861003" y="430172"/>
                        <a:pt x="1703717" y="415499"/>
                      </a:cubicBezTo>
                      <a:cubicBezTo>
                        <a:pt x="1682608" y="186520"/>
                        <a:pt x="1506401" y="5809"/>
                        <a:pt x="1287720" y="661"/>
                      </a:cubicBezTo>
                      <a:lnTo>
                        <a:pt x="1287720" y="661"/>
                      </a:lnTo>
                      <a:close/>
                    </a:path>
                  </a:pathLst>
                </a:custGeom>
                <a:solidFill>
                  <a:schemeClr val="accent5"/>
                </a:solidFill>
                <a:ln w="381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45" name="TextBox 244">
                  <a:extLst>
                    <a:ext uri="{FF2B5EF4-FFF2-40B4-BE49-F238E27FC236}">
                      <a16:creationId xmlns:a16="http://schemas.microsoft.com/office/drawing/2014/main" id="{B1AC34D7-1CB4-8B49-B87F-E50E6AD55902}"/>
                    </a:ext>
                  </a:extLst>
                </p:cNvPr>
                <p:cNvSpPr txBox="1"/>
                <p:nvPr/>
              </p:nvSpPr>
              <p:spPr>
                <a:xfrm>
                  <a:off x="6220937" y="4768909"/>
                  <a:ext cx="1327217" cy="211636"/>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etropolis Semi Bold" panose="00000700000000000000" pitchFamily="2" charset="0"/>
                      <a:ea typeface="+mn-ea"/>
                      <a:cs typeface="+mn-cs"/>
                    </a:rPr>
                    <a:t>Private</a:t>
                  </a:r>
                </a:p>
              </p:txBody>
            </p:sp>
          </p:grpSp>
        </p:grpSp>
        <p:grpSp>
          <p:nvGrpSpPr>
            <p:cNvPr id="220" name="Group 219">
              <a:extLst>
                <a:ext uri="{FF2B5EF4-FFF2-40B4-BE49-F238E27FC236}">
                  <a16:creationId xmlns:a16="http://schemas.microsoft.com/office/drawing/2014/main" id="{D0560EA7-D42A-0D4F-B544-C949CAA881C1}"/>
                </a:ext>
              </a:extLst>
            </p:cNvPr>
            <p:cNvGrpSpPr/>
            <p:nvPr/>
          </p:nvGrpSpPr>
          <p:grpSpPr>
            <a:xfrm>
              <a:off x="3293204" y="5078389"/>
              <a:ext cx="1041369" cy="248671"/>
              <a:chOff x="4119996" y="5498107"/>
              <a:chExt cx="1041369" cy="248671"/>
            </a:xfrm>
            <a:solidFill>
              <a:schemeClr val="bg1"/>
            </a:solidFill>
          </p:grpSpPr>
          <p:sp>
            <p:nvSpPr>
              <p:cNvPr id="221" name="Freeform 70">
                <a:extLst>
                  <a:ext uri="{FF2B5EF4-FFF2-40B4-BE49-F238E27FC236}">
                    <a16:creationId xmlns:a16="http://schemas.microsoft.com/office/drawing/2014/main" id="{6297B4C8-B2EA-5A45-AAEF-23F470F34268}"/>
                  </a:ext>
                </a:extLst>
              </p:cNvPr>
              <p:cNvSpPr>
                <a:spLocks noEditPoints="1"/>
              </p:cNvSpPr>
              <p:nvPr/>
            </p:nvSpPr>
            <p:spPr bwMode="auto">
              <a:xfrm>
                <a:off x="4922202" y="5498107"/>
                <a:ext cx="239163" cy="234097"/>
              </a:xfrm>
              <a:custGeom>
                <a:avLst/>
                <a:gdLst>
                  <a:gd name="T0" fmla="*/ 176 w 382"/>
                  <a:gd name="T1" fmla="*/ 368 h 384"/>
                  <a:gd name="T2" fmla="*/ 146 w 382"/>
                  <a:gd name="T3" fmla="*/ 377 h 384"/>
                  <a:gd name="T4" fmla="*/ 90 w 382"/>
                  <a:gd name="T5" fmla="*/ 337 h 384"/>
                  <a:gd name="T6" fmla="*/ 50 w 382"/>
                  <a:gd name="T7" fmla="*/ 323 h 384"/>
                  <a:gd name="T8" fmla="*/ 33 w 382"/>
                  <a:gd name="T9" fmla="*/ 267 h 384"/>
                  <a:gd name="T10" fmla="*/ 20 w 382"/>
                  <a:gd name="T11" fmla="*/ 248 h 384"/>
                  <a:gd name="T12" fmla="*/ 0 w 382"/>
                  <a:gd name="T13" fmla="*/ 196 h 384"/>
                  <a:gd name="T14" fmla="*/ 33 w 382"/>
                  <a:gd name="T15" fmla="*/ 164 h 384"/>
                  <a:gd name="T16" fmla="*/ 35 w 382"/>
                  <a:gd name="T17" fmla="*/ 91 h 384"/>
                  <a:gd name="T18" fmla="*/ 59 w 382"/>
                  <a:gd name="T19" fmla="*/ 75 h 384"/>
                  <a:gd name="T20" fmla="*/ 106 w 382"/>
                  <a:gd name="T21" fmla="*/ 25 h 384"/>
                  <a:gd name="T22" fmla="*/ 135 w 382"/>
                  <a:gd name="T23" fmla="*/ 25 h 384"/>
                  <a:gd name="T24" fmla="*/ 206 w 382"/>
                  <a:gd name="T25" fmla="*/ 15 h 384"/>
                  <a:gd name="T26" fmla="*/ 235 w 382"/>
                  <a:gd name="T27" fmla="*/ 9 h 384"/>
                  <a:gd name="T28" fmla="*/ 292 w 382"/>
                  <a:gd name="T29" fmla="*/ 47 h 384"/>
                  <a:gd name="T30" fmla="*/ 295 w 382"/>
                  <a:gd name="T31" fmla="*/ 68 h 384"/>
                  <a:gd name="T32" fmla="*/ 350 w 382"/>
                  <a:gd name="T33" fmla="*/ 117 h 384"/>
                  <a:gd name="T34" fmla="*/ 377 w 382"/>
                  <a:gd name="T35" fmla="*/ 149 h 384"/>
                  <a:gd name="T36" fmla="*/ 351 w 382"/>
                  <a:gd name="T37" fmla="*/ 209 h 384"/>
                  <a:gd name="T38" fmla="*/ 373 w 382"/>
                  <a:gd name="T39" fmla="*/ 250 h 384"/>
                  <a:gd name="T40" fmla="*/ 321 w 382"/>
                  <a:gd name="T41" fmla="*/ 287 h 384"/>
                  <a:gd name="T42" fmla="*/ 320 w 382"/>
                  <a:gd name="T43" fmla="*/ 335 h 384"/>
                  <a:gd name="T44" fmla="*/ 246 w 382"/>
                  <a:gd name="T45" fmla="*/ 344 h 384"/>
                  <a:gd name="T46" fmla="*/ 193 w 382"/>
                  <a:gd name="T47" fmla="*/ 384 h 384"/>
                  <a:gd name="T48" fmla="*/ 232 w 382"/>
                  <a:gd name="T49" fmla="*/ 363 h 384"/>
                  <a:gd name="T50" fmla="*/ 261 w 382"/>
                  <a:gd name="T51" fmla="*/ 319 h 384"/>
                  <a:gd name="T52" fmla="*/ 312 w 382"/>
                  <a:gd name="T53" fmla="*/ 321 h 384"/>
                  <a:gd name="T54" fmla="*/ 298 w 382"/>
                  <a:gd name="T55" fmla="*/ 290 h 384"/>
                  <a:gd name="T56" fmla="*/ 341 w 382"/>
                  <a:gd name="T57" fmla="*/ 279 h 384"/>
                  <a:gd name="T58" fmla="*/ 358 w 382"/>
                  <a:gd name="T59" fmla="*/ 241 h 384"/>
                  <a:gd name="T60" fmla="*/ 332 w 382"/>
                  <a:gd name="T61" fmla="*/ 223 h 384"/>
                  <a:gd name="T62" fmla="*/ 366 w 382"/>
                  <a:gd name="T63" fmla="*/ 189 h 384"/>
                  <a:gd name="T64" fmla="*/ 329 w 382"/>
                  <a:gd name="T65" fmla="*/ 148 h 384"/>
                  <a:gd name="T66" fmla="*/ 341 w 382"/>
                  <a:gd name="T67" fmla="*/ 102 h 384"/>
                  <a:gd name="T68" fmla="*/ 290 w 382"/>
                  <a:gd name="T69" fmla="*/ 84 h 384"/>
                  <a:gd name="T70" fmla="*/ 278 w 382"/>
                  <a:gd name="T71" fmla="*/ 41 h 384"/>
                  <a:gd name="T72" fmla="*/ 242 w 382"/>
                  <a:gd name="T73" fmla="*/ 23 h 384"/>
                  <a:gd name="T74" fmla="*/ 229 w 382"/>
                  <a:gd name="T75" fmla="*/ 51 h 384"/>
                  <a:gd name="T76" fmla="*/ 190 w 382"/>
                  <a:gd name="T77" fmla="*/ 17 h 384"/>
                  <a:gd name="T78" fmla="*/ 154 w 382"/>
                  <a:gd name="T79" fmla="*/ 51 h 384"/>
                  <a:gd name="T80" fmla="*/ 103 w 382"/>
                  <a:gd name="T81" fmla="*/ 41 h 384"/>
                  <a:gd name="T82" fmla="*/ 72 w 382"/>
                  <a:gd name="T83" fmla="*/ 65 h 384"/>
                  <a:gd name="T84" fmla="*/ 73 w 382"/>
                  <a:gd name="T85" fmla="*/ 108 h 384"/>
                  <a:gd name="T86" fmla="*/ 25 w 382"/>
                  <a:gd name="T87" fmla="*/ 140 h 384"/>
                  <a:gd name="T88" fmla="*/ 47 w 382"/>
                  <a:gd name="T89" fmla="*/ 182 h 384"/>
                  <a:gd name="T90" fmla="*/ 16 w 382"/>
                  <a:gd name="T91" fmla="*/ 195 h 384"/>
                  <a:gd name="T92" fmla="*/ 22 w 382"/>
                  <a:gd name="T93" fmla="*/ 233 h 384"/>
                  <a:gd name="T94" fmla="*/ 65 w 382"/>
                  <a:gd name="T95" fmla="*/ 263 h 384"/>
                  <a:gd name="T96" fmla="*/ 41 w 382"/>
                  <a:gd name="T97" fmla="*/ 281 h 384"/>
                  <a:gd name="T98" fmla="*/ 89 w 382"/>
                  <a:gd name="T99" fmla="*/ 295 h 384"/>
                  <a:gd name="T100" fmla="*/ 105 w 382"/>
                  <a:gd name="T101" fmla="*/ 344 h 384"/>
                  <a:gd name="T102" fmla="*/ 140 w 382"/>
                  <a:gd name="T103" fmla="*/ 362 h 384"/>
                  <a:gd name="T104" fmla="*/ 181 w 382"/>
                  <a:gd name="T105" fmla="*/ 337 h 384"/>
                  <a:gd name="T106" fmla="*/ 192 w 382"/>
                  <a:gd name="T107" fmla="*/ 366 h 384"/>
                  <a:gd name="T108" fmla="*/ 359 w 382"/>
                  <a:gd name="T109" fmla="*/ 237 h 384"/>
                  <a:gd name="T110" fmla="*/ 90 w 382"/>
                  <a:gd name="T111" fmla="*/ 192 h 384"/>
                  <a:gd name="T112" fmla="*/ 191 w 382"/>
                  <a:gd name="T113" fmla="*/ 107 h 384"/>
                  <a:gd name="T114" fmla="*/ 191 w 382"/>
                  <a:gd name="T115" fmla="*/ 10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 h="384">
                    <a:moveTo>
                      <a:pt x="193" y="384"/>
                    </a:moveTo>
                    <a:cubicBezTo>
                      <a:pt x="187" y="384"/>
                      <a:pt x="180" y="380"/>
                      <a:pt x="177" y="374"/>
                    </a:cubicBezTo>
                    <a:cubicBezTo>
                      <a:pt x="177" y="373"/>
                      <a:pt x="177" y="373"/>
                      <a:pt x="177" y="373"/>
                    </a:cubicBezTo>
                    <a:cubicBezTo>
                      <a:pt x="176" y="371"/>
                      <a:pt x="176" y="369"/>
                      <a:pt x="176" y="368"/>
                    </a:cubicBezTo>
                    <a:cubicBezTo>
                      <a:pt x="174" y="353"/>
                      <a:pt x="174" y="353"/>
                      <a:pt x="174" y="353"/>
                    </a:cubicBezTo>
                    <a:cubicBezTo>
                      <a:pt x="171" y="352"/>
                      <a:pt x="167" y="352"/>
                      <a:pt x="163" y="351"/>
                    </a:cubicBezTo>
                    <a:cubicBezTo>
                      <a:pt x="156" y="367"/>
                      <a:pt x="156" y="367"/>
                      <a:pt x="156" y="367"/>
                    </a:cubicBezTo>
                    <a:cubicBezTo>
                      <a:pt x="154" y="372"/>
                      <a:pt x="150" y="375"/>
                      <a:pt x="146" y="377"/>
                    </a:cubicBezTo>
                    <a:cubicBezTo>
                      <a:pt x="141" y="378"/>
                      <a:pt x="136" y="378"/>
                      <a:pt x="132" y="376"/>
                    </a:cubicBezTo>
                    <a:cubicBezTo>
                      <a:pt x="99" y="361"/>
                      <a:pt x="99" y="361"/>
                      <a:pt x="99" y="361"/>
                    </a:cubicBezTo>
                    <a:cubicBezTo>
                      <a:pt x="95" y="359"/>
                      <a:pt x="91" y="355"/>
                      <a:pt x="90" y="351"/>
                    </a:cubicBezTo>
                    <a:cubicBezTo>
                      <a:pt x="88" y="346"/>
                      <a:pt x="88" y="341"/>
                      <a:pt x="90" y="337"/>
                    </a:cubicBezTo>
                    <a:cubicBezTo>
                      <a:pt x="96" y="323"/>
                      <a:pt x="96" y="323"/>
                      <a:pt x="96" y="323"/>
                    </a:cubicBezTo>
                    <a:cubicBezTo>
                      <a:pt x="93" y="321"/>
                      <a:pt x="90" y="319"/>
                      <a:pt x="88" y="316"/>
                    </a:cubicBezTo>
                    <a:cubicBezTo>
                      <a:pt x="75" y="326"/>
                      <a:pt x="75" y="326"/>
                      <a:pt x="75" y="326"/>
                    </a:cubicBezTo>
                    <a:cubicBezTo>
                      <a:pt x="67" y="332"/>
                      <a:pt x="56" y="331"/>
                      <a:pt x="50" y="323"/>
                    </a:cubicBezTo>
                    <a:cubicBezTo>
                      <a:pt x="28" y="294"/>
                      <a:pt x="28" y="294"/>
                      <a:pt x="28" y="294"/>
                    </a:cubicBezTo>
                    <a:cubicBezTo>
                      <a:pt x="22" y="286"/>
                      <a:pt x="23" y="275"/>
                      <a:pt x="31" y="269"/>
                    </a:cubicBezTo>
                    <a:cubicBezTo>
                      <a:pt x="32" y="268"/>
                      <a:pt x="32" y="268"/>
                      <a:pt x="32" y="268"/>
                    </a:cubicBezTo>
                    <a:cubicBezTo>
                      <a:pt x="32" y="267"/>
                      <a:pt x="33" y="267"/>
                      <a:pt x="33" y="267"/>
                    </a:cubicBezTo>
                    <a:cubicBezTo>
                      <a:pt x="45" y="258"/>
                      <a:pt x="45" y="258"/>
                      <a:pt x="45" y="258"/>
                    </a:cubicBezTo>
                    <a:cubicBezTo>
                      <a:pt x="43" y="254"/>
                      <a:pt x="42" y="250"/>
                      <a:pt x="40" y="247"/>
                    </a:cubicBezTo>
                    <a:cubicBezTo>
                      <a:pt x="24" y="248"/>
                      <a:pt x="24" y="248"/>
                      <a:pt x="24" y="248"/>
                    </a:cubicBezTo>
                    <a:cubicBezTo>
                      <a:pt x="23" y="249"/>
                      <a:pt x="22" y="249"/>
                      <a:pt x="20" y="248"/>
                    </a:cubicBezTo>
                    <a:cubicBezTo>
                      <a:pt x="20" y="248"/>
                      <a:pt x="20" y="248"/>
                      <a:pt x="20" y="248"/>
                    </a:cubicBezTo>
                    <a:cubicBezTo>
                      <a:pt x="20" y="248"/>
                      <a:pt x="19" y="248"/>
                      <a:pt x="18" y="248"/>
                    </a:cubicBezTo>
                    <a:cubicBezTo>
                      <a:pt x="10" y="246"/>
                      <a:pt x="5" y="240"/>
                      <a:pt x="4" y="233"/>
                    </a:cubicBezTo>
                    <a:cubicBezTo>
                      <a:pt x="0" y="196"/>
                      <a:pt x="0" y="196"/>
                      <a:pt x="0" y="196"/>
                    </a:cubicBezTo>
                    <a:cubicBezTo>
                      <a:pt x="0" y="192"/>
                      <a:pt x="1" y="187"/>
                      <a:pt x="4" y="183"/>
                    </a:cubicBezTo>
                    <a:cubicBezTo>
                      <a:pt x="7" y="179"/>
                      <a:pt x="11" y="177"/>
                      <a:pt x="16" y="176"/>
                    </a:cubicBezTo>
                    <a:cubicBezTo>
                      <a:pt x="32" y="175"/>
                      <a:pt x="32" y="175"/>
                      <a:pt x="32" y="175"/>
                    </a:cubicBezTo>
                    <a:cubicBezTo>
                      <a:pt x="32" y="171"/>
                      <a:pt x="33" y="167"/>
                      <a:pt x="33" y="164"/>
                    </a:cubicBezTo>
                    <a:cubicBezTo>
                      <a:pt x="18" y="157"/>
                      <a:pt x="18" y="157"/>
                      <a:pt x="18" y="157"/>
                    </a:cubicBezTo>
                    <a:cubicBezTo>
                      <a:pt x="10" y="153"/>
                      <a:pt x="6" y="143"/>
                      <a:pt x="10" y="133"/>
                    </a:cubicBezTo>
                    <a:cubicBezTo>
                      <a:pt x="26" y="100"/>
                      <a:pt x="26" y="100"/>
                      <a:pt x="26" y="100"/>
                    </a:cubicBezTo>
                    <a:cubicBezTo>
                      <a:pt x="27" y="96"/>
                      <a:pt x="31" y="92"/>
                      <a:pt x="35" y="91"/>
                    </a:cubicBezTo>
                    <a:cubicBezTo>
                      <a:pt x="39" y="89"/>
                      <a:pt x="44" y="89"/>
                      <a:pt x="49" y="91"/>
                    </a:cubicBezTo>
                    <a:cubicBezTo>
                      <a:pt x="61" y="97"/>
                      <a:pt x="61" y="97"/>
                      <a:pt x="61" y="97"/>
                    </a:cubicBezTo>
                    <a:cubicBezTo>
                      <a:pt x="64" y="94"/>
                      <a:pt x="66" y="91"/>
                      <a:pt x="69" y="88"/>
                    </a:cubicBezTo>
                    <a:cubicBezTo>
                      <a:pt x="59" y="75"/>
                      <a:pt x="59" y="75"/>
                      <a:pt x="59" y="75"/>
                    </a:cubicBezTo>
                    <a:cubicBezTo>
                      <a:pt x="56" y="71"/>
                      <a:pt x="55" y="66"/>
                      <a:pt x="56" y="62"/>
                    </a:cubicBezTo>
                    <a:cubicBezTo>
                      <a:pt x="56" y="57"/>
                      <a:pt x="59" y="53"/>
                      <a:pt x="63" y="50"/>
                    </a:cubicBezTo>
                    <a:cubicBezTo>
                      <a:pt x="93" y="29"/>
                      <a:pt x="93" y="29"/>
                      <a:pt x="93" y="29"/>
                    </a:cubicBezTo>
                    <a:cubicBezTo>
                      <a:pt x="97" y="26"/>
                      <a:pt x="102" y="25"/>
                      <a:pt x="106" y="25"/>
                    </a:cubicBezTo>
                    <a:cubicBezTo>
                      <a:pt x="111" y="26"/>
                      <a:pt x="114" y="29"/>
                      <a:pt x="117" y="32"/>
                    </a:cubicBezTo>
                    <a:cubicBezTo>
                      <a:pt x="126" y="44"/>
                      <a:pt x="126" y="44"/>
                      <a:pt x="126" y="44"/>
                    </a:cubicBezTo>
                    <a:cubicBezTo>
                      <a:pt x="130" y="43"/>
                      <a:pt x="133" y="41"/>
                      <a:pt x="137" y="40"/>
                    </a:cubicBezTo>
                    <a:cubicBezTo>
                      <a:pt x="135" y="25"/>
                      <a:pt x="135" y="25"/>
                      <a:pt x="135" y="25"/>
                    </a:cubicBezTo>
                    <a:cubicBezTo>
                      <a:pt x="134" y="14"/>
                      <a:pt x="140" y="6"/>
                      <a:pt x="150" y="4"/>
                    </a:cubicBezTo>
                    <a:cubicBezTo>
                      <a:pt x="150" y="4"/>
                      <a:pt x="150" y="4"/>
                      <a:pt x="150" y="4"/>
                    </a:cubicBezTo>
                    <a:cubicBezTo>
                      <a:pt x="188" y="0"/>
                      <a:pt x="188" y="0"/>
                      <a:pt x="188" y="0"/>
                    </a:cubicBezTo>
                    <a:cubicBezTo>
                      <a:pt x="197" y="0"/>
                      <a:pt x="205" y="6"/>
                      <a:pt x="206" y="15"/>
                    </a:cubicBezTo>
                    <a:cubicBezTo>
                      <a:pt x="208" y="31"/>
                      <a:pt x="208" y="31"/>
                      <a:pt x="208" y="31"/>
                    </a:cubicBezTo>
                    <a:cubicBezTo>
                      <a:pt x="212" y="32"/>
                      <a:pt x="216" y="32"/>
                      <a:pt x="220" y="33"/>
                    </a:cubicBezTo>
                    <a:cubicBezTo>
                      <a:pt x="226" y="18"/>
                      <a:pt x="226" y="18"/>
                      <a:pt x="226" y="18"/>
                    </a:cubicBezTo>
                    <a:cubicBezTo>
                      <a:pt x="227" y="14"/>
                      <a:pt x="231" y="10"/>
                      <a:pt x="235" y="9"/>
                    </a:cubicBezTo>
                    <a:cubicBezTo>
                      <a:pt x="240" y="7"/>
                      <a:pt x="245" y="7"/>
                      <a:pt x="249" y="9"/>
                    </a:cubicBezTo>
                    <a:cubicBezTo>
                      <a:pt x="282" y="24"/>
                      <a:pt x="282" y="24"/>
                      <a:pt x="282" y="24"/>
                    </a:cubicBezTo>
                    <a:cubicBezTo>
                      <a:pt x="286" y="26"/>
                      <a:pt x="290" y="29"/>
                      <a:pt x="292" y="33"/>
                    </a:cubicBezTo>
                    <a:cubicBezTo>
                      <a:pt x="294" y="37"/>
                      <a:pt x="294" y="42"/>
                      <a:pt x="292" y="47"/>
                    </a:cubicBezTo>
                    <a:cubicBezTo>
                      <a:pt x="292" y="48"/>
                      <a:pt x="292" y="48"/>
                      <a:pt x="292" y="48"/>
                    </a:cubicBezTo>
                    <a:cubicBezTo>
                      <a:pt x="285" y="61"/>
                      <a:pt x="285" y="61"/>
                      <a:pt x="285" y="61"/>
                    </a:cubicBezTo>
                    <a:cubicBezTo>
                      <a:pt x="286" y="61"/>
                      <a:pt x="286" y="61"/>
                      <a:pt x="286" y="62"/>
                    </a:cubicBezTo>
                    <a:cubicBezTo>
                      <a:pt x="289" y="64"/>
                      <a:pt x="292" y="66"/>
                      <a:pt x="295" y="68"/>
                    </a:cubicBezTo>
                    <a:cubicBezTo>
                      <a:pt x="307" y="59"/>
                      <a:pt x="307" y="59"/>
                      <a:pt x="307" y="59"/>
                    </a:cubicBezTo>
                    <a:cubicBezTo>
                      <a:pt x="315" y="53"/>
                      <a:pt x="325" y="54"/>
                      <a:pt x="332" y="62"/>
                    </a:cubicBezTo>
                    <a:cubicBezTo>
                      <a:pt x="354" y="94"/>
                      <a:pt x="354" y="94"/>
                      <a:pt x="354" y="94"/>
                    </a:cubicBezTo>
                    <a:cubicBezTo>
                      <a:pt x="359" y="101"/>
                      <a:pt x="357" y="112"/>
                      <a:pt x="350" y="117"/>
                    </a:cubicBezTo>
                    <a:cubicBezTo>
                      <a:pt x="338" y="126"/>
                      <a:pt x="338" y="126"/>
                      <a:pt x="338" y="126"/>
                    </a:cubicBezTo>
                    <a:cubicBezTo>
                      <a:pt x="339" y="130"/>
                      <a:pt x="341" y="133"/>
                      <a:pt x="342" y="137"/>
                    </a:cubicBezTo>
                    <a:cubicBezTo>
                      <a:pt x="359" y="135"/>
                      <a:pt x="359" y="135"/>
                      <a:pt x="359" y="135"/>
                    </a:cubicBezTo>
                    <a:cubicBezTo>
                      <a:pt x="367" y="135"/>
                      <a:pt x="375" y="141"/>
                      <a:pt x="377" y="149"/>
                    </a:cubicBezTo>
                    <a:cubicBezTo>
                      <a:pt x="378" y="151"/>
                      <a:pt x="378" y="151"/>
                      <a:pt x="378" y="151"/>
                    </a:cubicBezTo>
                    <a:cubicBezTo>
                      <a:pt x="382" y="189"/>
                      <a:pt x="382" y="189"/>
                      <a:pt x="382" y="189"/>
                    </a:cubicBezTo>
                    <a:cubicBezTo>
                      <a:pt x="382" y="197"/>
                      <a:pt x="376" y="207"/>
                      <a:pt x="365" y="207"/>
                    </a:cubicBezTo>
                    <a:cubicBezTo>
                      <a:pt x="351" y="209"/>
                      <a:pt x="351" y="209"/>
                      <a:pt x="351" y="209"/>
                    </a:cubicBezTo>
                    <a:cubicBezTo>
                      <a:pt x="351" y="213"/>
                      <a:pt x="350" y="216"/>
                      <a:pt x="349" y="220"/>
                    </a:cubicBezTo>
                    <a:cubicBezTo>
                      <a:pt x="365" y="227"/>
                      <a:pt x="365" y="227"/>
                      <a:pt x="365" y="227"/>
                    </a:cubicBezTo>
                    <a:cubicBezTo>
                      <a:pt x="365" y="227"/>
                      <a:pt x="366" y="227"/>
                      <a:pt x="366" y="228"/>
                    </a:cubicBezTo>
                    <a:cubicBezTo>
                      <a:pt x="374" y="233"/>
                      <a:pt x="377" y="242"/>
                      <a:pt x="373" y="250"/>
                    </a:cubicBezTo>
                    <a:cubicBezTo>
                      <a:pt x="358" y="284"/>
                      <a:pt x="358" y="284"/>
                      <a:pt x="358" y="284"/>
                    </a:cubicBezTo>
                    <a:cubicBezTo>
                      <a:pt x="356" y="288"/>
                      <a:pt x="353" y="292"/>
                      <a:pt x="348" y="294"/>
                    </a:cubicBezTo>
                    <a:cubicBezTo>
                      <a:pt x="344" y="295"/>
                      <a:pt x="339" y="295"/>
                      <a:pt x="335" y="293"/>
                    </a:cubicBezTo>
                    <a:cubicBezTo>
                      <a:pt x="321" y="287"/>
                      <a:pt x="321" y="287"/>
                      <a:pt x="321" y="287"/>
                    </a:cubicBezTo>
                    <a:cubicBezTo>
                      <a:pt x="319" y="290"/>
                      <a:pt x="317" y="293"/>
                      <a:pt x="314" y="296"/>
                    </a:cubicBezTo>
                    <a:cubicBezTo>
                      <a:pt x="324" y="310"/>
                      <a:pt x="324" y="310"/>
                      <a:pt x="324" y="310"/>
                    </a:cubicBezTo>
                    <a:cubicBezTo>
                      <a:pt x="327" y="314"/>
                      <a:pt x="328" y="319"/>
                      <a:pt x="327" y="323"/>
                    </a:cubicBezTo>
                    <a:cubicBezTo>
                      <a:pt x="327" y="328"/>
                      <a:pt x="324" y="332"/>
                      <a:pt x="320" y="335"/>
                    </a:cubicBezTo>
                    <a:cubicBezTo>
                      <a:pt x="290" y="357"/>
                      <a:pt x="290" y="357"/>
                      <a:pt x="290" y="357"/>
                    </a:cubicBezTo>
                    <a:cubicBezTo>
                      <a:pt x="282" y="362"/>
                      <a:pt x="271" y="360"/>
                      <a:pt x="265" y="352"/>
                    </a:cubicBezTo>
                    <a:cubicBezTo>
                      <a:pt x="256" y="340"/>
                      <a:pt x="256" y="340"/>
                      <a:pt x="256" y="340"/>
                    </a:cubicBezTo>
                    <a:cubicBezTo>
                      <a:pt x="253" y="341"/>
                      <a:pt x="250" y="343"/>
                      <a:pt x="246" y="344"/>
                    </a:cubicBezTo>
                    <a:cubicBezTo>
                      <a:pt x="248" y="361"/>
                      <a:pt x="248" y="361"/>
                      <a:pt x="248" y="361"/>
                    </a:cubicBezTo>
                    <a:cubicBezTo>
                      <a:pt x="249" y="371"/>
                      <a:pt x="242" y="380"/>
                      <a:pt x="232" y="381"/>
                    </a:cubicBezTo>
                    <a:cubicBezTo>
                      <a:pt x="195" y="384"/>
                      <a:pt x="195" y="384"/>
                      <a:pt x="195" y="384"/>
                    </a:cubicBezTo>
                    <a:cubicBezTo>
                      <a:pt x="195" y="384"/>
                      <a:pt x="194" y="384"/>
                      <a:pt x="193" y="384"/>
                    </a:cubicBezTo>
                    <a:close/>
                    <a:moveTo>
                      <a:pt x="192" y="367"/>
                    </a:moveTo>
                    <a:cubicBezTo>
                      <a:pt x="192" y="368"/>
                      <a:pt x="193" y="368"/>
                      <a:pt x="194" y="368"/>
                    </a:cubicBezTo>
                    <a:cubicBezTo>
                      <a:pt x="230" y="365"/>
                      <a:pt x="230" y="365"/>
                      <a:pt x="230" y="365"/>
                    </a:cubicBezTo>
                    <a:cubicBezTo>
                      <a:pt x="231" y="365"/>
                      <a:pt x="232" y="364"/>
                      <a:pt x="232" y="363"/>
                    </a:cubicBezTo>
                    <a:cubicBezTo>
                      <a:pt x="229" y="333"/>
                      <a:pt x="229" y="333"/>
                      <a:pt x="229" y="333"/>
                    </a:cubicBezTo>
                    <a:cubicBezTo>
                      <a:pt x="236" y="330"/>
                      <a:pt x="236" y="330"/>
                      <a:pt x="236" y="330"/>
                    </a:cubicBezTo>
                    <a:cubicBezTo>
                      <a:pt x="243" y="328"/>
                      <a:pt x="249" y="326"/>
                      <a:pt x="254" y="323"/>
                    </a:cubicBezTo>
                    <a:cubicBezTo>
                      <a:pt x="261" y="319"/>
                      <a:pt x="261" y="319"/>
                      <a:pt x="261" y="319"/>
                    </a:cubicBezTo>
                    <a:cubicBezTo>
                      <a:pt x="278" y="343"/>
                      <a:pt x="278" y="343"/>
                      <a:pt x="278" y="343"/>
                    </a:cubicBezTo>
                    <a:cubicBezTo>
                      <a:pt x="279" y="344"/>
                      <a:pt x="280" y="344"/>
                      <a:pt x="281" y="344"/>
                    </a:cubicBezTo>
                    <a:cubicBezTo>
                      <a:pt x="311" y="322"/>
                      <a:pt x="311" y="322"/>
                      <a:pt x="311" y="322"/>
                    </a:cubicBezTo>
                    <a:cubicBezTo>
                      <a:pt x="311" y="322"/>
                      <a:pt x="311" y="321"/>
                      <a:pt x="312" y="321"/>
                    </a:cubicBezTo>
                    <a:cubicBezTo>
                      <a:pt x="312" y="321"/>
                      <a:pt x="312" y="320"/>
                      <a:pt x="311" y="319"/>
                    </a:cubicBezTo>
                    <a:cubicBezTo>
                      <a:pt x="297" y="300"/>
                      <a:pt x="297" y="300"/>
                      <a:pt x="297" y="300"/>
                    </a:cubicBezTo>
                    <a:cubicBezTo>
                      <a:pt x="294" y="295"/>
                      <a:pt x="294" y="295"/>
                      <a:pt x="294" y="295"/>
                    </a:cubicBezTo>
                    <a:cubicBezTo>
                      <a:pt x="298" y="290"/>
                      <a:pt x="298" y="290"/>
                      <a:pt x="298" y="290"/>
                    </a:cubicBezTo>
                    <a:cubicBezTo>
                      <a:pt x="302" y="286"/>
                      <a:pt x="305" y="282"/>
                      <a:pt x="308" y="278"/>
                    </a:cubicBezTo>
                    <a:cubicBezTo>
                      <a:pt x="309" y="276"/>
                      <a:pt x="311" y="274"/>
                      <a:pt x="312" y="273"/>
                    </a:cubicBezTo>
                    <a:cubicBezTo>
                      <a:pt x="316" y="268"/>
                      <a:pt x="316" y="268"/>
                      <a:pt x="316" y="268"/>
                    </a:cubicBezTo>
                    <a:cubicBezTo>
                      <a:pt x="341" y="279"/>
                      <a:pt x="341" y="279"/>
                      <a:pt x="341" y="279"/>
                    </a:cubicBezTo>
                    <a:cubicBezTo>
                      <a:pt x="342" y="279"/>
                      <a:pt x="342" y="279"/>
                      <a:pt x="342" y="279"/>
                    </a:cubicBezTo>
                    <a:cubicBezTo>
                      <a:pt x="343" y="279"/>
                      <a:pt x="343" y="278"/>
                      <a:pt x="344" y="278"/>
                    </a:cubicBezTo>
                    <a:cubicBezTo>
                      <a:pt x="358" y="244"/>
                      <a:pt x="358" y="244"/>
                      <a:pt x="358" y="244"/>
                    </a:cubicBezTo>
                    <a:cubicBezTo>
                      <a:pt x="359" y="243"/>
                      <a:pt x="358" y="242"/>
                      <a:pt x="358" y="241"/>
                    </a:cubicBezTo>
                    <a:cubicBezTo>
                      <a:pt x="357" y="241"/>
                      <a:pt x="357" y="241"/>
                      <a:pt x="357" y="241"/>
                    </a:cubicBezTo>
                    <a:cubicBezTo>
                      <a:pt x="357" y="241"/>
                      <a:pt x="357" y="241"/>
                      <a:pt x="357" y="241"/>
                    </a:cubicBezTo>
                    <a:cubicBezTo>
                      <a:pt x="331" y="229"/>
                      <a:pt x="331" y="229"/>
                      <a:pt x="331" y="229"/>
                    </a:cubicBezTo>
                    <a:cubicBezTo>
                      <a:pt x="332" y="223"/>
                      <a:pt x="332" y="223"/>
                      <a:pt x="332" y="223"/>
                    </a:cubicBezTo>
                    <a:cubicBezTo>
                      <a:pt x="334" y="216"/>
                      <a:pt x="335" y="209"/>
                      <a:pt x="335" y="202"/>
                    </a:cubicBezTo>
                    <a:cubicBezTo>
                      <a:pt x="335" y="195"/>
                      <a:pt x="335" y="195"/>
                      <a:pt x="335" y="195"/>
                    </a:cubicBezTo>
                    <a:cubicBezTo>
                      <a:pt x="365" y="191"/>
                      <a:pt x="365" y="191"/>
                      <a:pt x="365" y="191"/>
                    </a:cubicBezTo>
                    <a:cubicBezTo>
                      <a:pt x="365" y="191"/>
                      <a:pt x="366" y="190"/>
                      <a:pt x="366" y="189"/>
                    </a:cubicBezTo>
                    <a:cubicBezTo>
                      <a:pt x="362" y="153"/>
                      <a:pt x="362" y="153"/>
                      <a:pt x="362" y="153"/>
                    </a:cubicBezTo>
                    <a:cubicBezTo>
                      <a:pt x="361" y="153"/>
                      <a:pt x="361" y="151"/>
                      <a:pt x="359" y="151"/>
                    </a:cubicBezTo>
                    <a:cubicBezTo>
                      <a:pt x="331" y="154"/>
                      <a:pt x="331" y="154"/>
                      <a:pt x="331" y="154"/>
                    </a:cubicBezTo>
                    <a:cubicBezTo>
                      <a:pt x="329" y="148"/>
                      <a:pt x="329" y="148"/>
                      <a:pt x="329" y="148"/>
                    </a:cubicBezTo>
                    <a:cubicBezTo>
                      <a:pt x="327" y="141"/>
                      <a:pt x="324" y="133"/>
                      <a:pt x="321" y="127"/>
                    </a:cubicBezTo>
                    <a:cubicBezTo>
                      <a:pt x="318" y="121"/>
                      <a:pt x="318" y="121"/>
                      <a:pt x="318" y="121"/>
                    </a:cubicBezTo>
                    <a:cubicBezTo>
                      <a:pt x="340" y="105"/>
                      <a:pt x="340" y="105"/>
                      <a:pt x="340" y="105"/>
                    </a:cubicBezTo>
                    <a:cubicBezTo>
                      <a:pt x="341" y="104"/>
                      <a:pt x="341" y="103"/>
                      <a:pt x="341" y="102"/>
                    </a:cubicBezTo>
                    <a:cubicBezTo>
                      <a:pt x="319" y="72"/>
                      <a:pt x="319" y="72"/>
                      <a:pt x="319" y="72"/>
                    </a:cubicBezTo>
                    <a:cubicBezTo>
                      <a:pt x="318" y="71"/>
                      <a:pt x="317" y="71"/>
                      <a:pt x="317" y="71"/>
                    </a:cubicBezTo>
                    <a:cubicBezTo>
                      <a:pt x="295" y="88"/>
                      <a:pt x="295" y="88"/>
                      <a:pt x="295" y="88"/>
                    </a:cubicBezTo>
                    <a:cubicBezTo>
                      <a:pt x="290" y="84"/>
                      <a:pt x="290" y="84"/>
                      <a:pt x="290" y="84"/>
                    </a:cubicBezTo>
                    <a:cubicBezTo>
                      <a:pt x="286" y="81"/>
                      <a:pt x="281" y="78"/>
                      <a:pt x="277" y="74"/>
                    </a:cubicBezTo>
                    <a:cubicBezTo>
                      <a:pt x="275" y="73"/>
                      <a:pt x="273" y="71"/>
                      <a:pt x="270" y="70"/>
                    </a:cubicBezTo>
                    <a:cubicBezTo>
                      <a:pt x="265" y="66"/>
                      <a:pt x="265" y="66"/>
                      <a:pt x="265" y="66"/>
                    </a:cubicBezTo>
                    <a:cubicBezTo>
                      <a:pt x="278" y="41"/>
                      <a:pt x="278" y="41"/>
                      <a:pt x="278" y="41"/>
                    </a:cubicBezTo>
                    <a:cubicBezTo>
                      <a:pt x="278" y="41"/>
                      <a:pt x="278" y="40"/>
                      <a:pt x="278" y="40"/>
                    </a:cubicBezTo>
                    <a:cubicBezTo>
                      <a:pt x="278" y="40"/>
                      <a:pt x="277" y="40"/>
                      <a:pt x="277" y="40"/>
                    </a:cubicBezTo>
                    <a:cubicBezTo>
                      <a:pt x="276" y="39"/>
                      <a:pt x="276" y="39"/>
                      <a:pt x="276" y="39"/>
                    </a:cubicBezTo>
                    <a:cubicBezTo>
                      <a:pt x="242" y="23"/>
                      <a:pt x="242" y="23"/>
                      <a:pt x="242" y="23"/>
                    </a:cubicBezTo>
                    <a:cubicBezTo>
                      <a:pt x="242" y="23"/>
                      <a:pt x="242" y="23"/>
                      <a:pt x="241" y="23"/>
                    </a:cubicBezTo>
                    <a:cubicBezTo>
                      <a:pt x="241" y="23"/>
                      <a:pt x="241" y="24"/>
                      <a:pt x="241" y="24"/>
                    </a:cubicBezTo>
                    <a:cubicBezTo>
                      <a:pt x="241" y="24"/>
                      <a:pt x="241" y="24"/>
                      <a:pt x="241" y="24"/>
                    </a:cubicBezTo>
                    <a:cubicBezTo>
                      <a:pt x="229" y="51"/>
                      <a:pt x="229" y="51"/>
                      <a:pt x="229" y="51"/>
                    </a:cubicBezTo>
                    <a:cubicBezTo>
                      <a:pt x="222" y="50"/>
                      <a:pt x="222" y="50"/>
                      <a:pt x="222" y="50"/>
                    </a:cubicBezTo>
                    <a:cubicBezTo>
                      <a:pt x="217" y="48"/>
                      <a:pt x="211" y="48"/>
                      <a:pt x="205" y="47"/>
                    </a:cubicBezTo>
                    <a:cubicBezTo>
                      <a:pt x="194" y="46"/>
                      <a:pt x="194" y="46"/>
                      <a:pt x="194" y="46"/>
                    </a:cubicBezTo>
                    <a:cubicBezTo>
                      <a:pt x="190" y="17"/>
                      <a:pt x="190" y="17"/>
                      <a:pt x="190" y="17"/>
                    </a:cubicBezTo>
                    <a:cubicBezTo>
                      <a:pt x="190" y="16"/>
                      <a:pt x="189" y="16"/>
                      <a:pt x="188" y="16"/>
                    </a:cubicBezTo>
                    <a:cubicBezTo>
                      <a:pt x="152" y="20"/>
                      <a:pt x="152" y="20"/>
                      <a:pt x="152" y="20"/>
                    </a:cubicBezTo>
                    <a:cubicBezTo>
                      <a:pt x="151" y="20"/>
                      <a:pt x="151" y="21"/>
                      <a:pt x="151" y="23"/>
                    </a:cubicBezTo>
                    <a:cubicBezTo>
                      <a:pt x="154" y="51"/>
                      <a:pt x="154" y="51"/>
                      <a:pt x="154" y="51"/>
                    </a:cubicBezTo>
                    <a:cubicBezTo>
                      <a:pt x="148" y="53"/>
                      <a:pt x="148" y="53"/>
                      <a:pt x="148" y="53"/>
                    </a:cubicBezTo>
                    <a:cubicBezTo>
                      <a:pt x="141" y="55"/>
                      <a:pt x="133" y="59"/>
                      <a:pt x="128" y="61"/>
                    </a:cubicBezTo>
                    <a:cubicBezTo>
                      <a:pt x="122" y="64"/>
                      <a:pt x="122" y="64"/>
                      <a:pt x="122" y="64"/>
                    </a:cubicBezTo>
                    <a:cubicBezTo>
                      <a:pt x="103" y="41"/>
                      <a:pt x="103" y="41"/>
                      <a:pt x="103" y="41"/>
                    </a:cubicBezTo>
                    <a:cubicBezTo>
                      <a:pt x="103" y="41"/>
                      <a:pt x="103" y="41"/>
                      <a:pt x="103" y="42"/>
                    </a:cubicBezTo>
                    <a:cubicBezTo>
                      <a:pt x="72" y="63"/>
                      <a:pt x="72" y="63"/>
                      <a:pt x="72" y="63"/>
                    </a:cubicBezTo>
                    <a:cubicBezTo>
                      <a:pt x="72" y="63"/>
                      <a:pt x="72" y="64"/>
                      <a:pt x="72" y="64"/>
                    </a:cubicBezTo>
                    <a:cubicBezTo>
                      <a:pt x="72" y="64"/>
                      <a:pt x="72" y="65"/>
                      <a:pt x="72" y="65"/>
                    </a:cubicBezTo>
                    <a:cubicBezTo>
                      <a:pt x="72" y="65"/>
                      <a:pt x="72" y="65"/>
                      <a:pt x="72" y="65"/>
                    </a:cubicBezTo>
                    <a:cubicBezTo>
                      <a:pt x="89" y="90"/>
                      <a:pt x="89" y="90"/>
                      <a:pt x="89" y="90"/>
                    </a:cubicBezTo>
                    <a:cubicBezTo>
                      <a:pt x="84" y="94"/>
                      <a:pt x="84" y="94"/>
                      <a:pt x="84" y="94"/>
                    </a:cubicBezTo>
                    <a:cubicBezTo>
                      <a:pt x="80" y="99"/>
                      <a:pt x="77" y="103"/>
                      <a:pt x="73" y="108"/>
                    </a:cubicBezTo>
                    <a:cubicBezTo>
                      <a:pt x="67" y="117"/>
                      <a:pt x="67" y="117"/>
                      <a:pt x="67" y="117"/>
                    </a:cubicBezTo>
                    <a:cubicBezTo>
                      <a:pt x="41" y="106"/>
                      <a:pt x="41" y="106"/>
                      <a:pt x="41" y="106"/>
                    </a:cubicBezTo>
                    <a:cubicBezTo>
                      <a:pt x="41" y="106"/>
                      <a:pt x="40" y="106"/>
                      <a:pt x="40" y="106"/>
                    </a:cubicBezTo>
                    <a:cubicBezTo>
                      <a:pt x="25" y="140"/>
                      <a:pt x="25" y="140"/>
                      <a:pt x="25" y="140"/>
                    </a:cubicBezTo>
                    <a:cubicBezTo>
                      <a:pt x="24" y="142"/>
                      <a:pt x="25" y="142"/>
                      <a:pt x="25" y="143"/>
                    </a:cubicBezTo>
                    <a:cubicBezTo>
                      <a:pt x="52" y="154"/>
                      <a:pt x="52" y="154"/>
                      <a:pt x="52" y="154"/>
                    </a:cubicBezTo>
                    <a:cubicBezTo>
                      <a:pt x="50" y="161"/>
                      <a:pt x="50" y="161"/>
                      <a:pt x="50" y="161"/>
                    </a:cubicBezTo>
                    <a:cubicBezTo>
                      <a:pt x="49" y="167"/>
                      <a:pt x="47" y="175"/>
                      <a:pt x="47" y="182"/>
                    </a:cubicBezTo>
                    <a:cubicBezTo>
                      <a:pt x="47" y="189"/>
                      <a:pt x="47" y="189"/>
                      <a:pt x="47" y="189"/>
                    </a:cubicBezTo>
                    <a:cubicBezTo>
                      <a:pt x="18" y="192"/>
                      <a:pt x="18" y="192"/>
                      <a:pt x="18" y="192"/>
                    </a:cubicBezTo>
                    <a:cubicBezTo>
                      <a:pt x="17" y="192"/>
                      <a:pt x="17" y="193"/>
                      <a:pt x="16" y="193"/>
                    </a:cubicBezTo>
                    <a:cubicBezTo>
                      <a:pt x="16" y="193"/>
                      <a:pt x="16" y="194"/>
                      <a:pt x="16" y="195"/>
                    </a:cubicBezTo>
                    <a:cubicBezTo>
                      <a:pt x="20" y="231"/>
                      <a:pt x="20" y="231"/>
                      <a:pt x="20" y="231"/>
                    </a:cubicBezTo>
                    <a:cubicBezTo>
                      <a:pt x="20" y="232"/>
                      <a:pt x="21" y="232"/>
                      <a:pt x="22" y="232"/>
                    </a:cubicBezTo>
                    <a:cubicBezTo>
                      <a:pt x="22" y="233"/>
                      <a:pt x="22" y="233"/>
                      <a:pt x="22" y="233"/>
                    </a:cubicBezTo>
                    <a:cubicBezTo>
                      <a:pt x="22" y="233"/>
                      <a:pt x="22" y="233"/>
                      <a:pt x="22" y="233"/>
                    </a:cubicBezTo>
                    <a:cubicBezTo>
                      <a:pt x="51" y="229"/>
                      <a:pt x="51" y="229"/>
                      <a:pt x="51" y="229"/>
                    </a:cubicBezTo>
                    <a:cubicBezTo>
                      <a:pt x="53" y="235"/>
                      <a:pt x="53" y="235"/>
                      <a:pt x="53" y="235"/>
                    </a:cubicBezTo>
                    <a:cubicBezTo>
                      <a:pt x="56" y="242"/>
                      <a:pt x="59" y="250"/>
                      <a:pt x="62" y="257"/>
                    </a:cubicBezTo>
                    <a:cubicBezTo>
                      <a:pt x="65" y="263"/>
                      <a:pt x="65" y="263"/>
                      <a:pt x="65" y="263"/>
                    </a:cubicBezTo>
                    <a:cubicBezTo>
                      <a:pt x="44" y="279"/>
                      <a:pt x="44" y="279"/>
                      <a:pt x="44" y="279"/>
                    </a:cubicBezTo>
                    <a:cubicBezTo>
                      <a:pt x="43" y="279"/>
                      <a:pt x="43" y="279"/>
                      <a:pt x="43" y="280"/>
                    </a:cubicBezTo>
                    <a:cubicBezTo>
                      <a:pt x="43" y="280"/>
                      <a:pt x="43" y="280"/>
                      <a:pt x="43" y="280"/>
                    </a:cubicBezTo>
                    <a:cubicBezTo>
                      <a:pt x="41" y="281"/>
                      <a:pt x="41" y="281"/>
                      <a:pt x="41" y="281"/>
                    </a:cubicBezTo>
                    <a:cubicBezTo>
                      <a:pt x="40" y="282"/>
                      <a:pt x="40" y="283"/>
                      <a:pt x="40" y="284"/>
                    </a:cubicBezTo>
                    <a:cubicBezTo>
                      <a:pt x="63" y="313"/>
                      <a:pt x="63" y="313"/>
                      <a:pt x="63" y="313"/>
                    </a:cubicBezTo>
                    <a:cubicBezTo>
                      <a:pt x="63" y="314"/>
                      <a:pt x="64" y="314"/>
                      <a:pt x="65" y="313"/>
                    </a:cubicBezTo>
                    <a:cubicBezTo>
                      <a:pt x="89" y="295"/>
                      <a:pt x="89" y="295"/>
                      <a:pt x="89" y="295"/>
                    </a:cubicBezTo>
                    <a:cubicBezTo>
                      <a:pt x="94" y="300"/>
                      <a:pt x="94" y="300"/>
                      <a:pt x="94" y="300"/>
                    </a:cubicBezTo>
                    <a:cubicBezTo>
                      <a:pt x="99" y="305"/>
                      <a:pt x="104" y="309"/>
                      <a:pt x="111" y="314"/>
                    </a:cubicBezTo>
                    <a:cubicBezTo>
                      <a:pt x="117" y="317"/>
                      <a:pt x="117" y="317"/>
                      <a:pt x="117" y="317"/>
                    </a:cubicBezTo>
                    <a:cubicBezTo>
                      <a:pt x="105" y="344"/>
                      <a:pt x="105" y="344"/>
                      <a:pt x="105" y="344"/>
                    </a:cubicBezTo>
                    <a:cubicBezTo>
                      <a:pt x="104" y="344"/>
                      <a:pt x="104" y="345"/>
                      <a:pt x="105" y="345"/>
                    </a:cubicBezTo>
                    <a:cubicBezTo>
                      <a:pt x="105" y="346"/>
                      <a:pt x="105" y="346"/>
                      <a:pt x="106" y="346"/>
                    </a:cubicBezTo>
                    <a:cubicBezTo>
                      <a:pt x="139" y="362"/>
                      <a:pt x="139" y="362"/>
                      <a:pt x="139" y="362"/>
                    </a:cubicBezTo>
                    <a:cubicBezTo>
                      <a:pt x="139" y="362"/>
                      <a:pt x="140" y="362"/>
                      <a:pt x="140" y="362"/>
                    </a:cubicBezTo>
                    <a:cubicBezTo>
                      <a:pt x="141" y="362"/>
                      <a:pt x="141" y="361"/>
                      <a:pt x="141" y="361"/>
                    </a:cubicBezTo>
                    <a:cubicBezTo>
                      <a:pt x="154" y="333"/>
                      <a:pt x="154" y="333"/>
                      <a:pt x="154" y="333"/>
                    </a:cubicBezTo>
                    <a:cubicBezTo>
                      <a:pt x="161" y="334"/>
                      <a:pt x="161" y="334"/>
                      <a:pt x="161" y="334"/>
                    </a:cubicBezTo>
                    <a:cubicBezTo>
                      <a:pt x="167" y="335"/>
                      <a:pt x="175" y="337"/>
                      <a:pt x="181" y="337"/>
                    </a:cubicBezTo>
                    <a:cubicBezTo>
                      <a:pt x="189" y="337"/>
                      <a:pt x="189" y="337"/>
                      <a:pt x="189" y="337"/>
                    </a:cubicBezTo>
                    <a:cubicBezTo>
                      <a:pt x="190" y="349"/>
                      <a:pt x="190" y="349"/>
                      <a:pt x="190" y="349"/>
                    </a:cubicBezTo>
                    <a:cubicBezTo>
                      <a:pt x="192" y="366"/>
                      <a:pt x="192" y="366"/>
                      <a:pt x="192" y="366"/>
                    </a:cubicBezTo>
                    <a:cubicBezTo>
                      <a:pt x="192" y="366"/>
                      <a:pt x="192" y="366"/>
                      <a:pt x="192" y="366"/>
                    </a:cubicBezTo>
                    <a:cubicBezTo>
                      <a:pt x="192" y="366"/>
                      <a:pt x="192" y="366"/>
                      <a:pt x="192" y="366"/>
                    </a:cubicBezTo>
                    <a:lnTo>
                      <a:pt x="192" y="367"/>
                    </a:lnTo>
                    <a:close/>
                    <a:moveTo>
                      <a:pt x="360" y="236"/>
                    </a:moveTo>
                    <a:cubicBezTo>
                      <a:pt x="359" y="237"/>
                      <a:pt x="359" y="237"/>
                      <a:pt x="359" y="237"/>
                    </a:cubicBezTo>
                    <a:cubicBezTo>
                      <a:pt x="361" y="234"/>
                      <a:pt x="361" y="234"/>
                      <a:pt x="361" y="234"/>
                    </a:cubicBezTo>
                    <a:lnTo>
                      <a:pt x="360" y="236"/>
                    </a:lnTo>
                    <a:close/>
                    <a:moveTo>
                      <a:pt x="191" y="293"/>
                    </a:moveTo>
                    <a:cubicBezTo>
                      <a:pt x="135" y="293"/>
                      <a:pt x="90" y="248"/>
                      <a:pt x="90" y="192"/>
                    </a:cubicBezTo>
                    <a:cubicBezTo>
                      <a:pt x="90" y="137"/>
                      <a:pt x="135" y="91"/>
                      <a:pt x="191" y="91"/>
                    </a:cubicBezTo>
                    <a:cubicBezTo>
                      <a:pt x="246" y="91"/>
                      <a:pt x="292" y="137"/>
                      <a:pt x="292" y="192"/>
                    </a:cubicBezTo>
                    <a:cubicBezTo>
                      <a:pt x="292" y="248"/>
                      <a:pt x="246" y="293"/>
                      <a:pt x="191" y="293"/>
                    </a:cubicBezTo>
                    <a:close/>
                    <a:moveTo>
                      <a:pt x="191" y="107"/>
                    </a:moveTo>
                    <a:cubicBezTo>
                      <a:pt x="144" y="107"/>
                      <a:pt x="106" y="145"/>
                      <a:pt x="106" y="192"/>
                    </a:cubicBezTo>
                    <a:cubicBezTo>
                      <a:pt x="106" y="239"/>
                      <a:pt x="144" y="277"/>
                      <a:pt x="191" y="277"/>
                    </a:cubicBezTo>
                    <a:cubicBezTo>
                      <a:pt x="238" y="277"/>
                      <a:pt x="276" y="239"/>
                      <a:pt x="276" y="192"/>
                    </a:cubicBezTo>
                    <a:cubicBezTo>
                      <a:pt x="276" y="145"/>
                      <a:pt x="238" y="107"/>
                      <a:pt x="191" y="107"/>
                    </a:cubicBezTo>
                    <a:close/>
                  </a:path>
                </a:pathLst>
              </a:custGeom>
              <a:grp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nvGrpSpPr>
              <p:cNvPr id="222" name="Group 73">
                <a:extLst>
                  <a:ext uri="{FF2B5EF4-FFF2-40B4-BE49-F238E27FC236}">
                    <a16:creationId xmlns:a16="http://schemas.microsoft.com/office/drawing/2014/main" id="{3141E5AB-EB46-E94F-A524-D89DE0BEBD48}"/>
                  </a:ext>
                </a:extLst>
              </p:cNvPr>
              <p:cNvGrpSpPr>
                <a:grpSpLocks noChangeAspect="1"/>
              </p:cNvGrpSpPr>
              <p:nvPr/>
            </p:nvGrpSpPr>
            <p:grpSpPr bwMode="auto">
              <a:xfrm>
                <a:off x="4119996" y="5521321"/>
                <a:ext cx="228204" cy="222424"/>
                <a:chOff x="3602" y="1928"/>
                <a:chExt cx="474" cy="462"/>
              </a:xfrm>
              <a:grpFill/>
            </p:grpSpPr>
            <p:sp>
              <p:nvSpPr>
                <p:cNvPr id="224" name="Freeform 74">
                  <a:extLst>
                    <a:ext uri="{FF2B5EF4-FFF2-40B4-BE49-F238E27FC236}">
                      <a16:creationId xmlns:a16="http://schemas.microsoft.com/office/drawing/2014/main" id="{63FCB196-0A48-254D-A632-75ACD6F60828}"/>
                    </a:ext>
                  </a:extLst>
                </p:cNvPr>
                <p:cNvSpPr>
                  <a:spLocks noEditPoints="1"/>
                </p:cNvSpPr>
                <p:nvPr/>
              </p:nvSpPr>
              <p:spPr bwMode="auto">
                <a:xfrm>
                  <a:off x="3602" y="1928"/>
                  <a:ext cx="474" cy="131"/>
                </a:xfrm>
                <a:custGeom>
                  <a:avLst/>
                  <a:gdLst>
                    <a:gd name="T0" fmla="*/ 0 w 474"/>
                    <a:gd name="T1" fmla="*/ 0 h 131"/>
                    <a:gd name="T2" fmla="*/ 0 w 474"/>
                    <a:gd name="T3" fmla="*/ 131 h 131"/>
                    <a:gd name="T4" fmla="*/ 474 w 474"/>
                    <a:gd name="T5" fmla="*/ 131 h 131"/>
                    <a:gd name="T6" fmla="*/ 474 w 474"/>
                    <a:gd name="T7" fmla="*/ 0 h 131"/>
                    <a:gd name="T8" fmla="*/ 0 w 474"/>
                    <a:gd name="T9" fmla="*/ 0 h 131"/>
                    <a:gd name="T10" fmla="*/ 454 w 474"/>
                    <a:gd name="T11" fmla="*/ 112 h 131"/>
                    <a:gd name="T12" fmla="*/ 20 w 474"/>
                    <a:gd name="T13" fmla="*/ 112 h 131"/>
                    <a:gd name="T14" fmla="*/ 20 w 474"/>
                    <a:gd name="T15" fmla="*/ 19 h 131"/>
                    <a:gd name="T16" fmla="*/ 454 w 474"/>
                    <a:gd name="T17" fmla="*/ 19 h 131"/>
                    <a:gd name="T18" fmla="*/ 454 w 474"/>
                    <a:gd name="T19"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0"/>
                      </a:moveTo>
                      <a:lnTo>
                        <a:pt x="0" y="131"/>
                      </a:lnTo>
                      <a:lnTo>
                        <a:pt x="474" y="131"/>
                      </a:lnTo>
                      <a:lnTo>
                        <a:pt x="474" y="0"/>
                      </a:lnTo>
                      <a:lnTo>
                        <a:pt x="0" y="0"/>
                      </a:lnTo>
                      <a:close/>
                      <a:moveTo>
                        <a:pt x="454" y="112"/>
                      </a:moveTo>
                      <a:lnTo>
                        <a:pt x="20" y="112"/>
                      </a:lnTo>
                      <a:lnTo>
                        <a:pt x="20" y="19"/>
                      </a:lnTo>
                      <a:lnTo>
                        <a:pt x="454" y="19"/>
                      </a:lnTo>
                      <a:lnTo>
                        <a:pt x="45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25" name="Freeform 75">
                  <a:extLst>
                    <a:ext uri="{FF2B5EF4-FFF2-40B4-BE49-F238E27FC236}">
                      <a16:creationId xmlns:a16="http://schemas.microsoft.com/office/drawing/2014/main" id="{D32243F3-143B-BB41-A339-F8B8790C42EB}"/>
                    </a:ext>
                  </a:extLst>
                </p:cNvPr>
                <p:cNvSpPr>
                  <a:spLocks noEditPoints="1"/>
                </p:cNvSpPr>
                <p:nvPr/>
              </p:nvSpPr>
              <p:spPr bwMode="auto">
                <a:xfrm>
                  <a:off x="3602" y="2094"/>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26" name="Freeform 76">
                  <a:extLst>
                    <a:ext uri="{FF2B5EF4-FFF2-40B4-BE49-F238E27FC236}">
                      <a16:creationId xmlns:a16="http://schemas.microsoft.com/office/drawing/2014/main" id="{2111F5C1-E6C1-274E-88DC-8BC51D6B8385}"/>
                    </a:ext>
                  </a:extLst>
                </p:cNvPr>
                <p:cNvSpPr>
                  <a:spLocks noEditPoints="1"/>
                </p:cNvSpPr>
                <p:nvPr/>
              </p:nvSpPr>
              <p:spPr bwMode="auto">
                <a:xfrm>
                  <a:off x="3602" y="2259"/>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27" name="Rectangle 77">
                  <a:extLst>
                    <a:ext uri="{FF2B5EF4-FFF2-40B4-BE49-F238E27FC236}">
                      <a16:creationId xmlns:a16="http://schemas.microsoft.com/office/drawing/2014/main" id="{35C2D250-CE29-EE46-AA76-BD7AE2E57502}"/>
                    </a:ext>
                  </a:extLst>
                </p:cNvPr>
                <p:cNvSpPr>
                  <a:spLocks noChangeArrowheads="1"/>
                </p:cNvSpPr>
                <p:nvPr/>
              </p:nvSpPr>
              <p:spPr bwMode="auto">
                <a:xfrm>
                  <a:off x="4009"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28" name="Rectangle 78">
                  <a:extLst>
                    <a:ext uri="{FF2B5EF4-FFF2-40B4-BE49-F238E27FC236}">
                      <a16:creationId xmlns:a16="http://schemas.microsoft.com/office/drawing/2014/main" id="{24C576E3-BD1F-C147-ABE8-18D2B711BA98}"/>
                    </a:ext>
                  </a:extLst>
                </p:cNvPr>
                <p:cNvSpPr>
                  <a:spLocks noChangeArrowheads="1"/>
                </p:cNvSpPr>
                <p:nvPr/>
              </p:nvSpPr>
              <p:spPr bwMode="auto">
                <a:xfrm>
                  <a:off x="3971"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29" name="Rectangle 79">
                  <a:extLst>
                    <a:ext uri="{FF2B5EF4-FFF2-40B4-BE49-F238E27FC236}">
                      <a16:creationId xmlns:a16="http://schemas.microsoft.com/office/drawing/2014/main" id="{B5166309-5078-AD49-AF07-1657859ABEFB}"/>
                    </a:ext>
                  </a:extLst>
                </p:cNvPr>
                <p:cNvSpPr>
                  <a:spLocks noChangeArrowheads="1"/>
                </p:cNvSpPr>
                <p:nvPr/>
              </p:nvSpPr>
              <p:spPr bwMode="auto">
                <a:xfrm>
                  <a:off x="3933"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0" name="Rectangle 80">
                  <a:extLst>
                    <a:ext uri="{FF2B5EF4-FFF2-40B4-BE49-F238E27FC236}">
                      <a16:creationId xmlns:a16="http://schemas.microsoft.com/office/drawing/2014/main" id="{2B7A6003-DA4E-204F-B885-91AF73A4AE2F}"/>
                    </a:ext>
                  </a:extLst>
                </p:cNvPr>
                <p:cNvSpPr>
                  <a:spLocks noChangeArrowheads="1"/>
                </p:cNvSpPr>
                <p:nvPr/>
              </p:nvSpPr>
              <p:spPr bwMode="auto">
                <a:xfrm>
                  <a:off x="3933"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1" name="Rectangle 81">
                  <a:extLst>
                    <a:ext uri="{FF2B5EF4-FFF2-40B4-BE49-F238E27FC236}">
                      <a16:creationId xmlns:a16="http://schemas.microsoft.com/office/drawing/2014/main" id="{E358CDE6-A33D-644A-B35C-900C1D33DD6B}"/>
                    </a:ext>
                  </a:extLst>
                </p:cNvPr>
                <p:cNvSpPr>
                  <a:spLocks noChangeArrowheads="1"/>
                </p:cNvSpPr>
                <p:nvPr/>
              </p:nvSpPr>
              <p:spPr bwMode="auto">
                <a:xfrm>
                  <a:off x="3895" y="1960"/>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2" name="Rectangle 82">
                  <a:extLst>
                    <a:ext uri="{FF2B5EF4-FFF2-40B4-BE49-F238E27FC236}">
                      <a16:creationId xmlns:a16="http://schemas.microsoft.com/office/drawing/2014/main" id="{8EDCC999-A992-864E-8D38-EAAAEC8152FD}"/>
                    </a:ext>
                  </a:extLst>
                </p:cNvPr>
                <p:cNvSpPr>
                  <a:spLocks noChangeArrowheads="1"/>
                </p:cNvSpPr>
                <p:nvPr/>
              </p:nvSpPr>
              <p:spPr bwMode="auto">
                <a:xfrm>
                  <a:off x="3895" y="2126"/>
                  <a:ext cx="19"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3" name="Oval 83">
                  <a:extLst>
                    <a:ext uri="{FF2B5EF4-FFF2-40B4-BE49-F238E27FC236}">
                      <a16:creationId xmlns:a16="http://schemas.microsoft.com/office/drawing/2014/main" id="{0A021572-7ED5-BB4B-BD91-124C955A2A44}"/>
                    </a:ext>
                  </a:extLst>
                </p:cNvPr>
                <p:cNvSpPr>
                  <a:spLocks noChangeArrowheads="1"/>
                </p:cNvSpPr>
                <p:nvPr/>
              </p:nvSpPr>
              <p:spPr bwMode="auto">
                <a:xfrm>
                  <a:off x="3658" y="1970"/>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4" name="Rectangle 84">
                  <a:extLst>
                    <a:ext uri="{FF2B5EF4-FFF2-40B4-BE49-F238E27FC236}">
                      <a16:creationId xmlns:a16="http://schemas.microsoft.com/office/drawing/2014/main" id="{0EC758FA-F186-AA45-A5AF-B29BF41468E3}"/>
                    </a:ext>
                  </a:extLst>
                </p:cNvPr>
                <p:cNvSpPr>
                  <a:spLocks noChangeArrowheads="1"/>
                </p:cNvSpPr>
                <p:nvPr/>
              </p:nvSpPr>
              <p:spPr bwMode="auto">
                <a:xfrm>
                  <a:off x="4009"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5" name="Rectangle 85">
                  <a:extLst>
                    <a:ext uri="{FF2B5EF4-FFF2-40B4-BE49-F238E27FC236}">
                      <a16:creationId xmlns:a16="http://schemas.microsoft.com/office/drawing/2014/main" id="{93B0C521-041F-1B40-A79A-BE00F1486E95}"/>
                    </a:ext>
                  </a:extLst>
                </p:cNvPr>
                <p:cNvSpPr>
                  <a:spLocks noChangeArrowheads="1"/>
                </p:cNvSpPr>
                <p:nvPr/>
              </p:nvSpPr>
              <p:spPr bwMode="auto">
                <a:xfrm>
                  <a:off x="3971"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6" name="Oval 86">
                  <a:extLst>
                    <a:ext uri="{FF2B5EF4-FFF2-40B4-BE49-F238E27FC236}">
                      <a16:creationId xmlns:a16="http://schemas.microsoft.com/office/drawing/2014/main" id="{BFCE5768-C3C1-554A-B2C9-A656A1BE27FA}"/>
                    </a:ext>
                  </a:extLst>
                </p:cNvPr>
                <p:cNvSpPr>
                  <a:spLocks noChangeArrowheads="1"/>
                </p:cNvSpPr>
                <p:nvPr/>
              </p:nvSpPr>
              <p:spPr bwMode="auto">
                <a:xfrm>
                  <a:off x="3658" y="2135"/>
                  <a:ext cx="45" cy="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7" name="Rectangle 87">
                  <a:extLst>
                    <a:ext uri="{FF2B5EF4-FFF2-40B4-BE49-F238E27FC236}">
                      <a16:creationId xmlns:a16="http://schemas.microsoft.com/office/drawing/2014/main" id="{B4C7A31E-B900-C94F-B35B-0C1CB63D988E}"/>
                    </a:ext>
                  </a:extLst>
                </p:cNvPr>
                <p:cNvSpPr>
                  <a:spLocks noChangeArrowheads="1"/>
                </p:cNvSpPr>
                <p:nvPr/>
              </p:nvSpPr>
              <p:spPr bwMode="auto">
                <a:xfrm>
                  <a:off x="4009"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8" name="Rectangle 88">
                  <a:extLst>
                    <a:ext uri="{FF2B5EF4-FFF2-40B4-BE49-F238E27FC236}">
                      <a16:creationId xmlns:a16="http://schemas.microsoft.com/office/drawing/2014/main" id="{FE29F0C6-1928-DE41-BACF-D51B8695EB2D}"/>
                    </a:ext>
                  </a:extLst>
                </p:cNvPr>
                <p:cNvSpPr>
                  <a:spLocks noChangeArrowheads="1"/>
                </p:cNvSpPr>
                <p:nvPr/>
              </p:nvSpPr>
              <p:spPr bwMode="auto">
                <a:xfrm>
                  <a:off x="3971"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39" name="Rectangle 89">
                  <a:extLst>
                    <a:ext uri="{FF2B5EF4-FFF2-40B4-BE49-F238E27FC236}">
                      <a16:creationId xmlns:a16="http://schemas.microsoft.com/office/drawing/2014/main" id="{09D13C06-9CC2-604E-AE25-694B9050FF35}"/>
                    </a:ext>
                  </a:extLst>
                </p:cNvPr>
                <p:cNvSpPr>
                  <a:spLocks noChangeArrowheads="1"/>
                </p:cNvSpPr>
                <p:nvPr/>
              </p:nvSpPr>
              <p:spPr bwMode="auto">
                <a:xfrm>
                  <a:off x="3933"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40" name="Rectangle 90">
                  <a:extLst>
                    <a:ext uri="{FF2B5EF4-FFF2-40B4-BE49-F238E27FC236}">
                      <a16:creationId xmlns:a16="http://schemas.microsoft.com/office/drawing/2014/main" id="{7AE22361-9CD6-D54B-9D03-6247053D533D}"/>
                    </a:ext>
                  </a:extLst>
                </p:cNvPr>
                <p:cNvSpPr>
                  <a:spLocks noChangeArrowheads="1"/>
                </p:cNvSpPr>
                <p:nvPr/>
              </p:nvSpPr>
              <p:spPr bwMode="auto">
                <a:xfrm>
                  <a:off x="3895" y="2291"/>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41" name="Oval 91">
                  <a:extLst>
                    <a:ext uri="{FF2B5EF4-FFF2-40B4-BE49-F238E27FC236}">
                      <a16:creationId xmlns:a16="http://schemas.microsoft.com/office/drawing/2014/main" id="{CB1BACEA-6015-AE46-8EDD-32F77DED1620}"/>
                    </a:ext>
                  </a:extLst>
                </p:cNvPr>
                <p:cNvSpPr>
                  <a:spLocks noChangeArrowheads="1"/>
                </p:cNvSpPr>
                <p:nvPr/>
              </p:nvSpPr>
              <p:spPr bwMode="auto">
                <a:xfrm>
                  <a:off x="3658" y="2301"/>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sp>
            <p:nvSpPr>
              <p:cNvPr id="223" name="Freeform 95">
                <a:extLst>
                  <a:ext uri="{FF2B5EF4-FFF2-40B4-BE49-F238E27FC236}">
                    <a16:creationId xmlns:a16="http://schemas.microsoft.com/office/drawing/2014/main" id="{3452257B-7337-9747-A286-B2A9CEB643A9}"/>
                  </a:ext>
                </a:extLst>
              </p:cNvPr>
              <p:cNvSpPr>
                <a:spLocks noEditPoints="1"/>
              </p:cNvSpPr>
              <p:nvPr/>
            </p:nvSpPr>
            <p:spPr bwMode="auto">
              <a:xfrm>
                <a:off x="4553460" y="5518288"/>
                <a:ext cx="175078" cy="228490"/>
              </a:xfrm>
              <a:custGeom>
                <a:avLst/>
                <a:gdLst>
                  <a:gd name="T0" fmla="*/ 143 w 286"/>
                  <a:gd name="T1" fmla="*/ 0 h 384"/>
                  <a:gd name="T2" fmla="*/ 0 w 286"/>
                  <a:gd name="T3" fmla="*/ 43 h 384"/>
                  <a:gd name="T4" fmla="*/ 0 w 286"/>
                  <a:gd name="T5" fmla="*/ 341 h 384"/>
                  <a:gd name="T6" fmla="*/ 143 w 286"/>
                  <a:gd name="T7" fmla="*/ 384 h 384"/>
                  <a:gd name="T8" fmla="*/ 286 w 286"/>
                  <a:gd name="T9" fmla="*/ 341 h 384"/>
                  <a:gd name="T10" fmla="*/ 286 w 286"/>
                  <a:gd name="T11" fmla="*/ 43 h 384"/>
                  <a:gd name="T12" fmla="*/ 143 w 286"/>
                  <a:gd name="T13" fmla="*/ 0 h 384"/>
                  <a:gd name="T14" fmla="*/ 143 w 286"/>
                  <a:gd name="T15" fmla="*/ 16 h 384"/>
                  <a:gd name="T16" fmla="*/ 270 w 286"/>
                  <a:gd name="T17" fmla="*/ 43 h 384"/>
                  <a:gd name="T18" fmla="*/ 143 w 286"/>
                  <a:gd name="T19" fmla="*/ 69 h 384"/>
                  <a:gd name="T20" fmla="*/ 16 w 286"/>
                  <a:gd name="T21" fmla="*/ 43 h 384"/>
                  <a:gd name="T22" fmla="*/ 143 w 286"/>
                  <a:gd name="T23" fmla="*/ 16 h 384"/>
                  <a:gd name="T24" fmla="*/ 270 w 286"/>
                  <a:gd name="T25" fmla="*/ 341 h 384"/>
                  <a:gd name="T26" fmla="*/ 143 w 286"/>
                  <a:gd name="T27" fmla="*/ 368 h 384"/>
                  <a:gd name="T28" fmla="*/ 16 w 286"/>
                  <a:gd name="T29" fmla="*/ 341 h 384"/>
                  <a:gd name="T30" fmla="*/ 16 w 286"/>
                  <a:gd name="T31" fmla="*/ 263 h 384"/>
                  <a:gd name="T32" fmla="*/ 144 w 286"/>
                  <a:gd name="T33" fmla="*/ 285 h 384"/>
                  <a:gd name="T34" fmla="*/ 270 w 286"/>
                  <a:gd name="T35" fmla="*/ 262 h 384"/>
                  <a:gd name="T36" fmla="*/ 270 w 286"/>
                  <a:gd name="T37" fmla="*/ 341 h 384"/>
                  <a:gd name="T38" fmla="*/ 270 w 286"/>
                  <a:gd name="T39" fmla="*/ 243 h 384"/>
                  <a:gd name="T40" fmla="*/ 144 w 286"/>
                  <a:gd name="T41" fmla="*/ 269 h 384"/>
                  <a:gd name="T42" fmla="*/ 16 w 286"/>
                  <a:gd name="T43" fmla="*/ 242 h 384"/>
                  <a:gd name="T44" fmla="*/ 16 w 286"/>
                  <a:gd name="T45" fmla="*/ 163 h 384"/>
                  <a:gd name="T46" fmla="*/ 143 w 286"/>
                  <a:gd name="T47" fmla="*/ 185 h 384"/>
                  <a:gd name="T48" fmla="*/ 270 w 286"/>
                  <a:gd name="T49" fmla="*/ 163 h 384"/>
                  <a:gd name="T50" fmla="*/ 270 w 286"/>
                  <a:gd name="T51" fmla="*/ 243 h 384"/>
                  <a:gd name="T52" fmla="*/ 143 w 286"/>
                  <a:gd name="T53" fmla="*/ 169 h 384"/>
                  <a:gd name="T54" fmla="*/ 16 w 286"/>
                  <a:gd name="T55" fmla="*/ 142 h 384"/>
                  <a:gd name="T56" fmla="*/ 16 w 286"/>
                  <a:gd name="T57" fmla="*/ 64 h 384"/>
                  <a:gd name="T58" fmla="*/ 143 w 286"/>
                  <a:gd name="T59" fmla="*/ 85 h 384"/>
                  <a:gd name="T60" fmla="*/ 270 w 286"/>
                  <a:gd name="T61" fmla="*/ 64 h 384"/>
                  <a:gd name="T62" fmla="*/ 270 w 286"/>
                  <a:gd name="T63" fmla="*/ 142 h 384"/>
                  <a:gd name="T64" fmla="*/ 143 w 286"/>
                  <a:gd name="T65"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384">
                    <a:moveTo>
                      <a:pt x="143" y="0"/>
                    </a:moveTo>
                    <a:cubicBezTo>
                      <a:pt x="74" y="0"/>
                      <a:pt x="0" y="13"/>
                      <a:pt x="0" y="43"/>
                    </a:cubicBezTo>
                    <a:cubicBezTo>
                      <a:pt x="0" y="341"/>
                      <a:pt x="0" y="341"/>
                      <a:pt x="0" y="341"/>
                    </a:cubicBezTo>
                    <a:cubicBezTo>
                      <a:pt x="0" y="371"/>
                      <a:pt x="74" y="384"/>
                      <a:pt x="143" y="384"/>
                    </a:cubicBezTo>
                    <a:cubicBezTo>
                      <a:pt x="212" y="384"/>
                      <a:pt x="286" y="371"/>
                      <a:pt x="286" y="341"/>
                    </a:cubicBezTo>
                    <a:cubicBezTo>
                      <a:pt x="286" y="43"/>
                      <a:pt x="286" y="43"/>
                      <a:pt x="286" y="43"/>
                    </a:cubicBezTo>
                    <a:cubicBezTo>
                      <a:pt x="286" y="13"/>
                      <a:pt x="212" y="0"/>
                      <a:pt x="143" y="0"/>
                    </a:cubicBezTo>
                    <a:close/>
                    <a:moveTo>
                      <a:pt x="143" y="16"/>
                    </a:moveTo>
                    <a:cubicBezTo>
                      <a:pt x="227" y="16"/>
                      <a:pt x="270" y="35"/>
                      <a:pt x="270" y="43"/>
                    </a:cubicBezTo>
                    <a:cubicBezTo>
                      <a:pt x="270" y="51"/>
                      <a:pt x="227" y="69"/>
                      <a:pt x="143" y="69"/>
                    </a:cubicBezTo>
                    <a:cubicBezTo>
                      <a:pt x="59" y="69"/>
                      <a:pt x="16" y="51"/>
                      <a:pt x="16" y="43"/>
                    </a:cubicBezTo>
                    <a:cubicBezTo>
                      <a:pt x="16" y="35"/>
                      <a:pt x="59" y="16"/>
                      <a:pt x="143" y="16"/>
                    </a:cubicBezTo>
                    <a:close/>
                    <a:moveTo>
                      <a:pt x="270" y="341"/>
                    </a:moveTo>
                    <a:cubicBezTo>
                      <a:pt x="270" y="351"/>
                      <a:pt x="225" y="368"/>
                      <a:pt x="143" y="368"/>
                    </a:cubicBezTo>
                    <a:cubicBezTo>
                      <a:pt x="61" y="368"/>
                      <a:pt x="16" y="351"/>
                      <a:pt x="16" y="341"/>
                    </a:cubicBezTo>
                    <a:cubicBezTo>
                      <a:pt x="16" y="263"/>
                      <a:pt x="16" y="263"/>
                      <a:pt x="16" y="263"/>
                    </a:cubicBezTo>
                    <a:cubicBezTo>
                      <a:pt x="42" y="278"/>
                      <a:pt x="94" y="285"/>
                      <a:pt x="144" y="285"/>
                    </a:cubicBezTo>
                    <a:cubicBezTo>
                      <a:pt x="196" y="285"/>
                      <a:pt x="244" y="276"/>
                      <a:pt x="270" y="262"/>
                    </a:cubicBezTo>
                    <a:lnTo>
                      <a:pt x="270" y="341"/>
                    </a:lnTo>
                    <a:close/>
                    <a:moveTo>
                      <a:pt x="270" y="243"/>
                    </a:moveTo>
                    <a:cubicBezTo>
                      <a:pt x="254" y="256"/>
                      <a:pt x="204" y="269"/>
                      <a:pt x="144" y="269"/>
                    </a:cubicBezTo>
                    <a:cubicBezTo>
                      <a:pt x="60" y="269"/>
                      <a:pt x="16" y="250"/>
                      <a:pt x="16" y="242"/>
                    </a:cubicBezTo>
                    <a:cubicBezTo>
                      <a:pt x="16" y="163"/>
                      <a:pt x="16" y="163"/>
                      <a:pt x="16" y="163"/>
                    </a:cubicBezTo>
                    <a:cubicBezTo>
                      <a:pt x="42" y="178"/>
                      <a:pt x="94" y="185"/>
                      <a:pt x="143" y="185"/>
                    </a:cubicBezTo>
                    <a:cubicBezTo>
                      <a:pt x="192" y="185"/>
                      <a:pt x="244" y="178"/>
                      <a:pt x="270" y="163"/>
                    </a:cubicBezTo>
                    <a:lnTo>
                      <a:pt x="270" y="243"/>
                    </a:lnTo>
                    <a:close/>
                    <a:moveTo>
                      <a:pt x="143" y="169"/>
                    </a:moveTo>
                    <a:cubicBezTo>
                      <a:pt x="61" y="169"/>
                      <a:pt x="16" y="151"/>
                      <a:pt x="16" y="142"/>
                    </a:cubicBezTo>
                    <a:cubicBezTo>
                      <a:pt x="16" y="64"/>
                      <a:pt x="16" y="64"/>
                      <a:pt x="16" y="64"/>
                    </a:cubicBezTo>
                    <a:cubicBezTo>
                      <a:pt x="42" y="79"/>
                      <a:pt x="94" y="85"/>
                      <a:pt x="143" y="85"/>
                    </a:cubicBezTo>
                    <a:cubicBezTo>
                      <a:pt x="192" y="85"/>
                      <a:pt x="244" y="79"/>
                      <a:pt x="270" y="64"/>
                    </a:cubicBezTo>
                    <a:cubicBezTo>
                      <a:pt x="270" y="142"/>
                      <a:pt x="270" y="142"/>
                      <a:pt x="270" y="142"/>
                    </a:cubicBezTo>
                    <a:cubicBezTo>
                      <a:pt x="270" y="151"/>
                      <a:pt x="225" y="169"/>
                      <a:pt x="143" y="169"/>
                    </a:cubicBezTo>
                    <a:close/>
                  </a:path>
                </a:pathLst>
              </a:custGeom>
              <a:grp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grpSp>
      <p:sp>
        <p:nvSpPr>
          <p:cNvPr id="246" name="Freeform: Shape 304">
            <a:extLst>
              <a:ext uri="{FF2B5EF4-FFF2-40B4-BE49-F238E27FC236}">
                <a16:creationId xmlns:a16="http://schemas.microsoft.com/office/drawing/2014/main" id="{D885ACE2-E759-1C45-9E7A-365927838459}"/>
              </a:ext>
            </a:extLst>
          </p:cNvPr>
          <p:cNvSpPr/>
          <p:nvPr/>
        </p:nvSpPr>
        <p:spPr>
          <a:xfrm>
            <a:off x="4641797" y="3779697"/>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47" name="Freeform: Shape 305">
            <a:extLst>
              <a:ext uri="{FF2B5EF4-FFF2-40B4-BE49-F238E27FC236}">
                <a16:creationId xmlns:a16="http://schemas.microsoft.com/office/drawing/2014/main" id="{96FBB041-BDCF-C146-A158-42063B558CF1}"/>
              </a:ext>
            </a:extLst>
          </p:cNvPr>
          <p:cNvSpPr/>
          <p:nvPr/>
        </p:nvSpPr>
        <p:spPr>
          <a:xfrm>
            <a:off x="4641797" y="3779697"/>
            <a:ext cx="1254361" cy="840835"/>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48" name="Freeform: Shape 306">
            <a:extLst>
              <a:ext uri="{FF2B5EF4-FFF2-40B4-BE49-F238E27FC236}">
                <a16:creationId xmlns:a16="http://schemas.microsoft.com/office/drawing/2014/main" id="{53D0716A-B111-F946-B7C2-854BFAD1734F}"/>
              </a:ext>
            </a:extLst>
          </p:cNvPr>
          <p:cNvSpPr/>
          <p:nvPr/>
        </p:nvSpPr>
        <p:spPr>
          <a:xfrm>
            <a:off x="4675149" y="3852295"/>
            <a:ext cx="1373410" cy="920637"/>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49" name="Freeform: Shape 307">
            <a:extLst>
              <a:ext uri="{FF2B5EF4-FFF2-40B4-BE49-F238E27FC236}">
                <a16:creationId xmlns:a16="http://schemas.microsoft.com/office/drawing/2014/main" id="{70F93960-5F5D-AD47-82F7-6F4CB99D5EE6}"/>
              </a:ext>
            </a:extLst>
          </p:cNvPr>
          <p:cNvSpPr/>
          <p:nvPr/>
        </p:nvSpPr>
        <p:spPr>
          <a:xfrm>
            <a:off x="4675149" y="3852295"/>
            <a:ext cx="1373410" cy="920637"/>
          </a:xfrm>
          <a:custGeom>
            <a:avLst/>
            <a:gdLst>
              <a:gd name="connsiteX0" fmla="*/ 839763 w 1335951"/>
              <a:gd name="connsiteY0" fmla="*/ 0 h 895536"/>
              <a:gd name="connsiteX1" fmla="*/ 1143873 w 1335951"/>
              <a:gd name="connsiteY1" fmla="*/ 240294 h 895536"/>
              <a:gd name="connsiteX2" fmla="*/ 1146632 w 1335951"/>
              <a:gd name="connsiteY2" fmla="*/ 266834 h 895536"/>
              <a:gd name="connsiteX3" fmla="*/ 1169102 w 1335951"/>
              <a:gd name="connsiteY3" fmla="*/ 274139 h 895536"/>
              <a:gd name="connsiteX4" fmla="*/ 1335951 w 1335951"/>
              <a:gd name="connsiteY4" fmla="*/ 537756 h 895536"/>
              <a:gd name="connsiteX5" fmla="*/ 1062766 w 1335951"/>
              <a:gd name="connsiteY5" fmla="*/ 823856 h 895536"/>
              <a:gd name="connsiteX6" fmla="*/ 1025609 w 1335951"/>
              <a:gd name="connsiteY6" fmla="*/ 819444 h 895536"/>
              <a:gd name="connsiteX7" fmla="*/ 987668 w 1335951"/>
              <a:gd name="connsiteY7" fmla="*/ 849352 h 895536"/>
              <a:gd name="connsiteX8" fmla="*/ 829412 w 1335951"/>
              <a:gd name="connsiteY8" fmla="*/ 895536 h 895536"/>
              <a:gd name="connsiteX9" fmla="*/ 719237 w 1335951"/>
              <a:gd name="connsiteY9" fmla="*/ 874285 h 895536"/>
              <a:gd name="connsiteX10" fmla="*/ 676301 w 1335951"/>
              <a:gd name="connsiteY10" fmla="*/ 852020 h 895536"/>
              <a:gd name="connsiteX11" fmla="*/ 630889 w 1335951"/>
              <a:gd name="connsiteY11" fmla="*/ 876911 h 895536"/>
              <a:gd name="connsiteX12" fmla="*/ 533567 w 1335951"/>
              <a:gd name="connsiteY12" fmla="*/ 893320 h 895536"/>
              <a:gd name="connsiteX13" fmla="*/ 375311 w 1335951"/>
              <a:gd name="connsiteY13" fmla="*/ 847136 h 895536"/>
              <a:gd name="connsiteX14" fmla="*/ 359242 w 1335951"/>
              <a:gd name="connsiteY14" fmla="*/ 834469 h 895536"/>
              <a:gd name="connsiteX15" fmla="*/ 353789 w 1335951"/>
              <a:gd name="connsiteY15" fmla="*/ 836519 h 895536"/>
              <a:gd name="connsiteX16" fmla="*/ 283050 w 1335951"/>
              <a:gd name="connsiteY16" fmla="*/ 845032 h 895536"/>
              <a:gd name="connsiteX17" fmla="*/ 0 w 1335951"/>
              <a:gd name="connsiteY17" fmla="*/ 574605 h 895536"/>
              <a:gd name="connsiteX18" fmla="*/ 226006 w 1335951"/>
              <a:gd name="connsiteY18" fmla="*/ 309672 h 895536"/>
              <a:gd name="connsiteX19" fmla="*/ 250225 w 1335951"/>
              <a:gd name="connsiteY19" fmla="*/ 307340 h 895536"/>
              <a:gd name="connsiteX20" fmla="*/ 271043 w 1335951"/>
              <a:gd name="connsiteY20" fmla="*/ 270696 h 895536"/>
              <a:gd name="connsiteX21" fmla="*/ 505752 w 1335951"/>
              <a:gd name="connsiteY21" fmla="*/ 151468 h 895536"/>
              <a:gd name="connsiteX22" fmla="*/ 562797 w 1335951"/>
              <a:gd name="connsiteY22" fmla="*/ 156962 h 895536"/>
              <a:gd name="connsiteX23" fmla="*/ 567919 w 1335951"/>
              <a:gd name="connsiteY23" fmla="*/ 158481 h 895536"/>
              <a:gd name="connsiteX24" fmla="*/ 582361 w 1335951"/>
              <a:gd name="connsiteY24" fmla="*/ 132684 h 895536"/>
              <a:gd name="connsiteX25" fmla="*/ 839763 w 1335951"/>
              <a:gd name="connsiteY25" fmla="*/ 0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5951" h="895536">
                <a:moveTo>
                  <a:pt x="839763" y="0"/>
                </a:moveTo>
                <a:cubicBezTo>
                  <a:pt x="989772" y="0"/>
                  <a:pt x="1114928" y="103159"/>
                  <a:pt x="1143873" y="240294"/>
                </a:cubicBezTo>
                <a:lnTo>
                  <a:pt x="1146632" y="266834"/>
                </a:lnTo>
                <a:lnTo>
                  <a:pt x="1169102" y="274139"/>
                </a:lnTo>
                <a:cubicBezTo>
                  <a:pt x="1267152" y="317572"/>
                  <a:pt x="1335951" y="419250"/>
                  <a:pt x="1335951" y="537756"/>
                </a:cubicBezTo>
                <a:cubicBezTo>
                  <a:pt x="1335951" y="695765"/>
                  <a:pt x="1213642" y="823856"/>
                  <a:pt x="1062766" y="823856"/>
                </a:cubicBezTo>
                <a:lnTo>
                  <a:pt x="1025609" y="819444"/>
                </a:lnTo>
                <a:lnTo>
                  <a:pt x="987668" y="849352"/>
                </a:lnTo>
                <a:cubicBezTo>
                  <a:pt x="942493" y="878510"/>
                  <a:pt x="888034" y="895536"/>
                  <a:pt x="829412" y="895536"/>
                </a:cubicBezTo>
                <a:cubicBezTo>
                  <a:pt x="790331" y="895536"/>
                  <a:pt x="753100" y="887969"/>
                  <a:pt x="719237" y="874285"/>
                </a:cubicBezTo>
                <a:lnTo>
                  <a:pt x="676301" y="852020"/>
                </a:lnTo>
                <a:lnTo>
                  <a:pt x="630889" y="876911"/>
                </a:lnTo>
                <a:cubicBezTo>
                  <a:pt x="600543" y="887527"/>
                  <a:pt x="567763" y="893320"/>
                  <a:pt x="533567" y="893320"/>
                </a:cubicBezTo>
                <a:cubicBezTo>
                  <a:pt x="474946" y="893320"/>
                  <a:pt x="420486" y="876294"/>
                  <a:pt x="375311" y="847136"/>
                </a:cubicBezTo>
                <a:lnTo>
                  <a:pt x="359242" y="834469"/>
                </a:lnTo>
                <a:lnTo>
                  <a:pt x="353789" y="836519"/>
                </a:lnTo>
                <a:cubicBezTo>
                  <a:pt x="331179" y="842076"/>
                  <a:pt x="307476" y="845032"/>
                  <a:pt x="283050" y="845032"/>
                </a:cubicBezTo>
                <a:cubicBezTo>
                  <a:pt x="126726" y="845032"/>
                  <a:pt x="0" y="723958"/>
                  <a:pt x="0" y="574605"/>
                </a:cubicBezTo>
                <a:cubicBezTo>
                  <a:pt x="0" y="443921"/>
                  <a:pt x="97025" y="334889"/>
                  <a:pt x="226006" y="309672"/>
                </a:cubicBezTo>
                <a:lnTo>
                  <a:pt x="250225" y="307340"/>
                </a:lnTo>
                <a:lnTo>
                  <a:pt x="271043" y="270696"/>
                </a:lnTo>
                <a:cubicBezTo>
                  <a:pt x="321909" y="198762"/>
                  <a:pt x="408050" y="151468"/>
                  <a:pt x="505752" y="151468"/>
                </a:cubicBezTo>
                <a:cubicBezTo>
                  <a:pt x="525293" y="151468"/>
                  <a:pt x="544371" y="153360"/>
                  <a:pt x="562797" y="156962"/>
                </a:cubicBezTo>
                <a:lnTo>
                  <a:pt x="567919" y="158481"/>
                </a:lnTo>
                <a:lnTo>
                  <a:pt x="582361" y="132684"/>
                </a:lnTo>
                <a:cubicBezTo>
                  <a:pt x="638145" y="52632"/>
                  <a:pt x="732615" y="0"/>
                  <a:pt x="839763"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24" tIns="68562" rIns="137124" bIns="68562" numCol="1" spcCol="0" rtlCol="0" fromWordArt="0" anchor="ctr" anchorCtr="0" forceAA="0" compatLnSpc="1">
            <a:prstTxWarp prst="textNoShape">
              <a:avLst/>
            </a:prstTxWarp>
            <a:noAutofit/>
          </a:bodyPr>
          <a:lstStyle/>
          <a:p>
            <a:pPr marL="0" marR="0" lvl="0" indent="0" algn="ctr" defTabSz="1371326" rtl="0" eaLnBrk="1" fontAlgn="auto" latinLnBrk="0" hangingPunct="1">
              <a:lnSpc>
                <a:spcPct val="100000"/>
              </a:lnSpc>
              <a:spcBef>
                <a:spcPts val="0"/>
              </a:spcBef>
              <a:spcAft>
                <a:spcPts val="900"/>
              </a:spcAft>
              <a:buClrTx/>
              <a:buSzTx/>
              <a:buFontTx/>
              <a:buNone/>
              <a:tabLst/>
              <a:defRPr/>
            </a:pPr>
            <a:endParaRPr kumimoji="0" lang="en-US" sz="1800" b="0" i="0" u="none" strike="noStrike" kern="1200" cap="none" spc="0" normalizeH="0" baseline="0" noProof="0" dirty="0">
              <a:ln>
                <a:noFill/>
              </a:ln>
              <a:solidFill>
                <a:srgbClr val="002142"/>
              </a:solidFill>
              <a:effectLst/>
              <a:uLnTx/>
              <a:uFillTx/>
              <a:latin typeface="Metropolis"/>
              <a:ea typeface="+mn-ea"/>
              <a:cs typeface="+mn-cs"/>
            </a:endParaRPr>
          </a:p>
        </p:txBody>
      </p:sp>
      <p:sp useBgFill="1">
        <p:nvSpPr>
          <p:cNvPr id="250" name="Freeform: Shape 308">
            <a:extLst>
              <a:ext uri="{FF2B5EF4-FFF2-40B4-BE49-F238E27FC236}">
                <a16:creationId xmlns:a16="http://schemas.microsoft.com/office/drawing/2014/main" id="{E824F3FC-B803-8040-8023-FFFF284412F8}"/>
              </a:ext>
            </a:extLst>
          </p:cNvPr>
          <p:cNvSpPr/>
          <p:nvPr/>
        </p:nvSpPr>
        <p:spPr>
          <a:xfrm>
            <a:off x="4677584" y="3927129"/>
            <a:ext cx="1279625" cy="825987"/>
          </a:xfrm>
          <a:custGeom>
            <a:avLst/>
            <a:gdLst>
              <a:gd name="connsiteX0" fmla="*/ 1320174 w 2127607"/>
              <a:gd name="connsiteY0" fmla="*/ 1373614 h 1373355"/>
              <a:gd name="connsiteX1" fmla="*/ 1074721 w 2127607"/>
              <a:gd name="connsiteY1" fmla="*/ 1282872 h 1373355"/>
              <a:gd name="connsiteX2" fmla="*/ 824505 w 2127607"/>
              <a:gd name="connsiteY2" fmla="*/ 1338090 h 1373355"/>
              <a:gd name="connsiteX3" fmla="*/ 811376 w 2127607"/>
              <a:gd name="connsiteY3" fmla="*/ 1337961 h 1373355"/>
              <a:gd name="connsiteX4" fmla="*/ 482903 w 2127607"/>
              <a:gd name="connsiteY4" fmla="*/ 1224823 h 1373355"/>
              <a:gd name="connsiteX5" fmla="*/ 365261 w 2127607"/>
              <a:gd name="connsiteY5" fmla="*/ 1243744 h 1373355"/>
              <a:gd name="connsiteX6" fmla="*/ 357023 w 2127607"/>
              <a:gd name="connsiteY6" fmla="*/ 1243615 h 1373355"/>
              <a:gd name="connsiteX7" fmla="*/ 234 w 2127607"/>
              <a:gd name="connsiteY7" fmla="*/ 874598 h 1373355"/>
              <a:gd name="connsiteX8" fmla="*/ 366033 w 2127607"/>
              <a:gd name="connsiteY8" fmla="*/ 522700 h 1373355"/>
              <a:gd name="connsiteX9" fmla="*/ 373884 w 2127607"/>
              <a:gd name="connsiteY9" fmla="*/ 522829 h 1373355"/>
              <a:gd name="connsiteX10" fmla="*/ 391132 w 2127607"/>
              <a:gd name="connsiteY10" fmla="*/ 523601 h 1373355"/>
              <a:gd name="connsiteX11" fmla="*/ 801465 w 2127607"/>
              <a:gd name="connsiteY11" fmla="*/ 248158 h 1373355"/>
              <a:gd name="connsiteX12" fmla="*/ 810346 w 2127607"/>
              <a:gd name="connsiteY12" fmla="*/ 248287 h 1373355"/>
              <a:gd name="connsiteX13" fmla="*/ 917821 w 2127607"/>
              <a:gd name="connsiteY13" fmla="*/ 263989 h 1373355"/>
              <a:gd name="connsiteX14" fmla="*/ 1351194 w 2127607"/>
              <a:gd name="connsiteY14" fmla="*/ 130 h 1373355"/>
              <a:gd name="connsiteX15" fmla="*/ 1364708 w 2127607"/>
              <a:gd name="connsiteY15" fmla="*/ 259 h 1373355"/>
              <a:gd name="connsiteX16" fmla="*/ 1845576 w 2127607"/>
              <a:gd name="connsiteY16" fmla="*/ 426424 h 1373355"/>
              <a:gd name="connsiteX17" fmla="*/ 2128098 w 2127607"/>
              <a:gd name="connsiteY17" fmla="*/ 843064 h 1373355"/>
              <a:gd name="connsiteX18" fmla="*/ 1995525 w 2127607"/>
              <a:gd name="connsiteY18" fmla="*/ 1152745 h 1373355"/>
              <a:gd name="connsiteX19" fmla="*/ 1750072 w 2127607"/>
              <a:gd name="connsiteY19" fmla="*/ 1253526 h 1373355"/>
              <a:gd name="connsiteX20" fmla="*/ 1742478 w 2127607"/>
              <a:gd name="connsiteY20" fmla="*/ 1253397 h 1373355"/>
              <a:gd name="connsiteX21" fmla="*/ 1636290 w 2127607"/>
              <a:gd name="connsiteY21" fmla="*/ 1233447 h 1373355"/>
              <a:gd name="connsiteX22" fmla="*/ 1329570 w 2127607"/>
              <a:gd name="connsiteY22" fmla="*/ 1373357 h 1373355"/>
              <a:gd name="connsiteX23" fmla="*/ 1320174 w 2127607"/>
              <a:gd name="connsiteY23" fmla="*/ 1373614 h 13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7607" h="1373355">
                <a:moveTo>
                  <a:pt x="1320174" y="1373614"/>
                </a:moveTo>
                <a:cubicBezTo>
                  <a:pt x="1230204" y="1371297"/>
                  <a:pt x="1143967" y="1339248"/>
                  <a:pt x="1074721" y="1282872"/>
                </a:cubicBezTo>
                <a:cubicBezTo>
                  <a:pt x="1000196" y="1319169"/>
                  <a:pt x="914217" y="1338090"/>
                  <a:pt x="824505" y="1338090"/>
                </a:cubicBezTo>
                <a:cubicBezTo>
                  <a:pt x="824505" y="1338090"/>
                  <a:pt x="815752" y="1338090"/>
                  <a:pt x="811376" y="1337961"/>
                </a:cubicBezTo>
                <a:cubicBezTo>
                  <a:pt x="687298" y="1334743"/>
                  <a:pt x="568883" y="1293813"/>
                  <a:pt x="482903" y="1224823"/>
                </a:cubicBezTo>
                <a:cubicBezTo>
                  <a:pt x="445448" y="1237179"/>
                  <a:pt x="405161" y="1243744"/>
                  <a:pt x="365261" y="1243744"/>
                </a:cubicBezTo>
                <a:lnTo>
                  <a:pt x="357023" y="1243615"/>
                </a:lnTo>
                <a:cubicBezTo>
                  <a:pt x="155460" y="1238338"/>
                  <a:pt x="-4528" y="1072686"/>
                  <a:pt x="234" y="874598"/>
                </a:cubicBezTo>
                <a:cubicBezTo>
                  <a:pt x="4867" y="680501"/>
                  <a:pt x="168975" y="522700"/>
                  <a:pt x="366033" y="522700"/>
                </a:cubicBezTo>
                <a:lnTo>
                  <a:pt x="373884" y="522829"/>
                </a:lnTo>
                <a:cubicBezTo>
                  <a:pt x="379676" y="522958"/>
                  <a:pt x="385468" y="523215"/>
                  <a:pt x="391132" y="523601"/>
                </a:cubicBezTo>
                <a:cubicBezTo>
                  <a:pt x="457290" y="357820"/>
                  <a:pt x="619080" y="248158"/>
                  <a:pt x="801465" y="248158"/>
                </a:cubicBezTo>
                <a:lnTo>
                  <a:pt x="810346" y="248287"/>
                </a:lnTo>
                <a:cubicBezTo>
                  <a:pt x="847415" y="249316"/>
                  <a:pt x="883455" y="254593"/>
                  <a:pt x="917821" y="263989"/>
                </a:cubicBezTo>
                <a:cubicBezTo>
                  <a:pt x="1008691" y="100525"/>
                  <a:pt x="1172413" y="130"/>
                  <a:pt x="1351194" y="130"/>
                </a:cubicBezTo>
                <a:cubicBezTo>
                  <a:pt x="1355698" y="130"/>
                  <a:pt x="1360203" y="130"/>
                  <a:pt x="1364708" y="259"/>
                </a:cubicBezTo>
                <a:cubicBezTo>
                  <a:pt x="1598964" y="5922"/>
                  <a:pt x="1798081" y="183673"/>
                  <a:pt x="1845576" y="426424"/>
                </a:cubicBezTo>
                <a:cubicBezTo>
                  <a:pt x="2015604" y="473532"/>
                  <a:pt x="2133247" y="644976"/>
                  <a:pt x="2128098" y="843064"/>
                </a:cubicBezTo>
                <a:cubicBezTo>
                  <a:pt x="2125395" y="961994"/>
                  <a:pt x="2077128" y="1075003"/>
                  <a:pt x="1995525" y="1152745"/>
                </a:cubicBezTo>
                <a:cubicBezTo>
                  <a:pt x="1927308" y="1217744"/>
                  <a:pt x="1840041" y="1253526"/>
                  <a:pt x="1750072" y="1253526"/>
                </a:cubicBezTo>
                <a:lnTo>
                  <a:pt x="1742478" y="1253397"/>
                </a:lnTo>
                <a:cubicBezTo>
                  <a:pt x="1706438" y="1252625"/>
                  <a:pt x="1670785" y="1245932"/>
                  <a:pt x="1636290" y="1233447"/>
                </a:cubicBezTo>
                <a:cubicBezTo>
                  <a:pt x="1559063" y="1321486"/>
                  <a:pt x="1446183" y="1373357"/>
                  <a:pt x="1329570" y="1373357"/>
                </a:cubicBezTo>
                <a:lnTo>
                  <a:pt x="1320174" y="1373614"/>
                </a:lnTo>
                <a:close/>
              </a:path>
            </a:pathLst>
          </a:custGeom>
          <a:ln w="1285"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FFFFFF"/>
              </a:solidFill>
              <a:effectLst/>
              <a:uLnTx/>
              <a:uFillTx/>
              <a:latin typeface="Metropolis"/>
              <a:ea typeface="+mn-ea"/>
              <a:cs typeface="+mn-cs"/>
            </a:endParaRPr>
          </a:p>
        </p:txBody>
      </p:sp>
      <p:sp useBgFill="1">
        <p:nvSpPr>
          <p:cNvPr id="251" name="Freeform 46">
            <a:extLst>
              <a:ext uri="{FF2B5EF4-FFF2-40B4-BE49-F238E27FC236}">
                <a16:creationId xmlns:a16="http://schemas.microsoft.com/office/drawing/2014/main" id="{C7664E1E-A52B-BC41-B6BA-A859D7CFF2E6}"/>
              </a:ext>
            </a:extLst>
          </p:cNvPr>
          <p:cNvSpPr>
            <a:spLocks/>
          </p:cNvSpPr>
          <p:nvPr/>
        </p:nvSpPr>
        <p:spPr bwMode="auto">
          <a:xfrm>
            <a:off x="4723774" y="3931673"/>
            <a:ext cx="1267806" cy="788406"/>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ln w="19050">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252" name="TextBox 251">
            <a:extLst>
              <a:ext uri="{FF2B5EF4-FFF2-40B4-BE49-F238E27FC236}">
                <a16:creationId xmlns:a16="http://schemas.microsoft.com/office/drawing/2014/main" id="{A63009B6-9680-7E40-AD67-B6878FAB313E}"/>
              </a:ext>
            </a:extLst>
          </p:cNvPr>
          <p:cNvSpPr txBox="1"/>
          <p:nvPr/>
        </p:nvSpPr>
        <p:spPr>
          <a:xfrm>
            <a:off x="4715488" y="4270164"/>
            <a:ext cx="849959" cy="361081"/>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5"/>
                </a:solidFill>
                <a:effectLst/>
                <a:uLnTx/>
                <a:uFillTx/>
                <a:latin typeface="Metropolis Semi Bold" panose="00000700000000000000" pitchFamily="2" charset="0"/>
                <a:ea typeface="+mn-ea"/>
                <a:cs typeface="+mn-cs"/>
              </a:rPr>
              <a:t>Edge</a:t>
            </a:r>
          </a:p>
        </p:txBody>
      </p:sp>
      <p:pic>
        <p:nvPicPr>
          <p:cNvPr id="253" name="Graphic 252">
            <a:extLst>
              <a:ext uri="{FF2B5EF4-FFF2-40B4-BE49-F238E27FC236}">
                <a16:creationId xmlns:a16="http://schemas.microsoft.com/office/drawing/2014/main" id="{502F4F6D-F2B8-0148-B9A3-BA5016E4DE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34390" y="4040670"/>
            <a:ext cx="407973" cy="402809"/>
          </a:xfrm>
          <a:prstGeom prst="rect">
            <a:avLst/>
          </a:prstGeom>
        </p:spPr>
      </p:pic>
      <p:sp>
        <p:nvSpPr>
          <p:cNvPr id="254" name="TextBox 253">
            <a:extLst>
              <a:ext uri="{FF2B5EF4-FFF2-40B4-BE49-F238E27FC236}">
                <a16:creationId xmlns:a16="http://schemas.microsoft.com/office/drawing/2014/main" id="{39E425D5-27B3-7C42-829A-9531BF14C57E}"/>
              </a:ext>
            </a:extLst>
          </p:cNvPr>
          <p:cNvSpPr txBox="1"/>
          <p:nvPr/>
        </p:nvSpPr>
        <p:spPr>
          <a:xfrm>
            <a:off x="8127072" y="4497027"/>
            <a:ext cx="2068435" cy="319422"/>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u="none" strike="noStrike" kern="1200" cap="none" spc="0" normalizeH="0" baseline="0" noProof="0" dirty="0">
                <a:ln>
                  <a:noFill/>
                </a:ln>
                <a:effectLst/>
                <a:uLnTx/>
                <a:uFillTx/>
                <a:latin typeface="Metropolis Semi Bold" panose="00000700000000000000" pitchFamily="2" charset="0"/>
              </a:rPr>
              <a:t>Public</a:t>
            </a:r>
          </a:p>
        </p:txBody>
      </p:sp>
      <p:sp>
        <p:nvSpPr>
          <p:cNvPr id="255" name="Freeform 70">
            <a:extLst>
              <a:ext uri="{FF2B5EF4-FFF2-40B4-BE49-F238E27FC236}">
                <a16:creationId xmlns:a16="http://schemas.microsoft.com/office/drawing/2014/main" id="{5E38B494-A7F8-134C-80A8-BAC3909BD4B9}"/>
              </a:ext>
            </a:extLst>
          </p:cNvPr>
          <p:cNvSpPr>
            <a:spLocks noEditPoints="1"/>
          </p:cNvSpPr>
          <p:nvPr/>
        </p:nvSpPr>
        <p:spPr bwMode="auto">
          <a:xfrm>
            <a:off x="9566153" y="4781944"/>
            <a:ext cx="294497" cy="279163"/>
          </a:xfrm>
          <a:custGeom>
            <a:avLst/>
            <a:gdLst>
              <a:gd name="T0" fmla="*/ 176 w 382"/>
              <a:gd name="T1" fmla="*/ 368 h 384"/>
              <a:gd name="T2" fmla="*/ 146 w 382"/>
              <a:gd name="T3" fmla="*/ 377 h 384"/>
              <a:gd name="T4" fmla="*/ 90 w 382"/>
              <a:gd name="T5" fmla="*/ 337 h 384"/>
              <a:gd name="T6" fmla="*/ 50 w 382"/>
              <a:gd name="T7" fmla="*/ 323 h 384"/>
              <a:gd name="T8" fmla="*/ 33 w 382"/>
              <a:gd name="T9" fmla="*/ 267 h 384"/>
              <a:gd name="T10" fmla="*/ 20 w 382"/>
              <a:gd name="T11" fmla="*/ 248 h 384"/>
              <a:gd name="T12" fmla="*/ 0 w 382"/>
              <a:gd name="T13" fmla="*/ 196 h 384"/>
              <a:gd name="T14" fmla="*/ 33 w 382"/>
              <a:gd name="T15" fmla="*/ 164 h 384"/>
              <a:gd name="T16" fmla="*/ 35 w 382"/>
              <a:gd name="T17" fmla="*/ 91 h 384"/>
              <a:gd name="T18" fmla="*/ 59 w 382"/>
              <a:gd name="T19" fmla="*/ 75 h 384"/>
              <a:gd name="T20" fmla="*/ 106 w 382"/>
              <a:gd name="T21" fmla="*/ 25 h 384"/>
              <a:gd name="T22" fmla="*/ 135 w 382"/>
              <a:gd name="T23" fmla="*/ 25 h 384"/>
              <a:gd name="T24" fmla="*/ 206 w 382"/>
              <a:gd name="T25" fmla="*/ 15 h 384"/>
              <a:gd name="T26" fmla="*/ 235 w 382"/>
              <a:gd name="T27" fmla="*/ 9 h 384"/>
              <a:gd name="T28" fmla="*/ 292 w 382"/>
              <a:gd name="T29" fmla="*/ 47 h 384"/>
              <a:gd name="T30" fmla="*/ 295 w 382"/>
              <a:gd name="T31" fmla="*/ 68 h 384"/>
              <a:gd name="T32" fmla="*/ 350 w 382"/>
              <a:gd name="T33" fmla="*/ 117 h 384"/>
              <a:gd name="T34" fmla="*/ 377 w 382"/>
              <a:gd name="T35" fmla="*/ 149 h 384"/>
              <a:gd name="T36" fmla="*/ 351 w 382"/>
              <a:gd name="T37" fmla="*/ 209 h 384"/>
              <a:gd name="T38" fmla="*/ 373 w 382"/>
              <a:gd name="T39" fmla="*/ 250 h 384"/>
              <a:gd name="T40" fmla="*/ 321 w 382"/>
              <a:gd name="T41" fmla="*/ 287 h 384"/>
              <a:gd name="T42" fmla="*/ 320 w 382"/>
              <a:gd name="T43" fmla="*/ 335 h 384"/>
              <a:gd name="T44" fmla="*/ 246 w 382"/>
              <a:gd name="T45" fmla="*/ 344 h 384"/>
              <a:gd name="T46" fmla="*/ 193 w 382"/>
              <a:gd name="T47" fmla="*/ 384 h 384"/>
              <a:gd name="T48" fmla="*/ 232 w 382"/>
              <a:gd name="T49" fmla="*/ 363 h 384"/>
              <a:gd name="T50" fmla="*/ 261 w 382"/>
              <a:gd name="T51" fmla="*/ 319 h 384"/>
              <a:gd name="T52" fmla="*/ 312 w 382"/>
              <a:gd name="T53" fmla="*/ 321 h 384"/>
              <a:gd name="T54" fmla="*/ 298 w 382"/>
              <a:gd name="T55" fmla="*/ 290 h 384"/>
              <a:gd name="T56" fmla="*/ 341 w 382"/>
              <a:gd name="T57" fmla="*/ 279 h 384"/>
              <a:gd name="T58" fmla="*/ 358 w 382"/>
              <a:gd name="T59" fmla="*/ 241 h 384"/>
              <a:gd name="T60" fmla="*/ 332 w 382"/>
              <a:gd name="T61" fmla="*/ 223 h 384"/>
              <a:gd name="T62" fmla="*/ 366 w 382"/>
              <a:gd name="T63" fmla="*/ 189 h 384"/>
              <a:gd name="T64" fmla="*/ 329 w 382"/>
              <a:gd name="T65" fmla="*/ 148 h 384"/>
              <a:gd name="T66" fmla="*/ 341 w 382"/>
              <a:gd name="T67" fmla="*/ 102 h 384"/>
              <a:gd name="T68" fmla="*/ 290 w 382"/>
              <a:gd name="T69" fmla="*/ 84 h 384"/>
              <a:gd name="T70" fmla="*/ 278 w 382"/>
              <a:gd name="T71" fmla="*/ 41 h 384"/>
              <a:gd name="T72" fmla="*/ 242 w 382"/>
              <a:gd name="T73" fmla="*/ 23 h 384"/>
              <a:gd name="T74" fmla="*/ 229 w 382"/>
              <a:gd name="T75" fmla="*/ 51 h 384"/>
              <a:gd name="T76" fmla="*/ 190 w 382"/>
              <a:gd name="T77" fmla="*/ 17 h 384"/>
              <a:gd name="T78" fmla="*/ 154 w 382"/>
              <a:gd name="T79" fmla="*/ 51 h 384"/>
              <a:gd name="T80" fmla="*/ 103 w 382"/>
              <a:gd name="T81" fmla="*/ 41 h 384"/>
              <a:gd name="T82" fmla="*/ 72 w 382"/>
              <a:gd name="T83" fmla="*/ 65 h 384"/>
              <a:gd name="T84" fmla="*/ 73 w 382"/>
              <a:gd name="T85" fmla="*/ 108 h 384"/>
              <a:gd name="T86" fmla="*/ 25 w 382"/>
              <a:gd name="T87" fmla="*/ 140 h 384"/>
              <a:gd name="T88" fmla="*/ 47 w 382"/>
              <a:gd name="T89" fmla="*/ 182 h 384"/>
              <a:gd name="T90" fmla="*/ 16 w 382"/>
              <a:gd name="T91" fmla="*/ 195 h 384"/>
              <a:gd name="T92" fmla="*/ 22 w 382"/>
              <a:gd name="T93" fmla="*/ 233 h 384"/>
              <a:gd name="T94" fmla="*/ 65 w 382"/>
              <a:gd name="T95" fmla="*/ 263 h 384"/>
              <a:gd name="T96" fmla="*/ 41 w 382"/>
              <a:gd name="T97" fmla="*/ 281 h 384"/>
              <a:gd name="T98" fmla="*/ 89 w 382"/>
              <a:gd name="T99" fmla="*/ 295 h 384"/>
              <a:gd name="T100" fmla="*/ 105 w 382"/>
              <a:gd name="T101" fmla="*/ 344 h 384"/>
              <a:gd name="T102" fmla="*/ 140 w 382"/>
              <a:gd name="T103" fmla="*/ 362 h 384"/>
              <a:gd name="T104" fmla="*/ 181 w 382"/>
              <a:gd name="T105" fmla="*/ 337 h 384"/>
              <a:gd name="T106" fmla="*/ 192 w 382"/>
              <a:gd name="T107" fmla="*/ 366 h 384"/>
              <a:gd name="T108" fmla="*/ 359 w 382"/>
              <a:gd name="T109" fmla="*/ 237 h 384"/>
              <a:gd name="T110" fmla="*/ 90 w 382"/>
              <a:gd name="T111" fmla="*/ 192 h 384"/>
              <a:gd name="T112" fmla="*/ 191 w 382"/>
              <a:gd name="T113" fmla="*/ 107 h 384"/>
              <a:gd name="T114" fmla="*/ 191 w 382"/>
              <a:gd name="T115" fmla="*/ 10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 h="384">
                <a:moveTo>
                  <a:pt x="193" y="384"/>
                </a:moveTo>
                <a:cubicBezTo>
                  <a:pt x="187" y="384"/>
                  <a:pt x="180" y="380"/>
                  <a:pt x="177" y="374"/>
                </a:cubicBezTo>
                <a:cubicBezTo>
                  <a:pt x="177" y="373"/>
                  <a:pt x="177" y="373"/>
                  <a:pt x="177" y="373"/>
                </a:cubicBezTo>
                <a:cubicBezTo>
                  <a:pt x="176" y="371"/>
                  <a:pt x="176" y="369"/>
                  <a:pt x="176" y="368"/>
                </a:cubicBezTo>
                <a:cubicBezTo>
                  <a:pt x="174" y="353"/>
                  <a:pt x="174" y="353"/>
                  <a:pt x="174" y="353"/>
                </a:cubicBezTo>
                <a:cubicBezTo>
                  <a:pt x="171" y="352"/>
                  <a:pt x="167" y="352"/>
                  <a:pt x="163" y="351"/>
                </a:cubicBezTo>
                <a:cubicBezTo>
                  <a:pt x="156" y="367"/>
                  <a:pt x="156" y="367"/>
                  <a:pt x="156" y="367"/>
                </a:cubicBezTo>
                <a:cubicBezTo>
                  <a:pt x="154" y="372"/>
                  <a:pt x="150" y="375"/>
                  <a:pt x="146" y="377"/>
                </a:cubicBezTo>
                <a:cubicBezTo>
                  <a:pt x="141" y="378"/>
                  <a:pt x="136" y="378"/>
                  <a:pt x="132" y="376"/>
                </a:cubicBezTo>
                <a:cubicBezTo>
                  <a:pt x="99" y="361"/>
                  <a:pt x="99" y="361"/>
                  <a:pt x="99" y="361"/>
                </a:cubicBezTo>
                <a:cubicBezTo>
                  <a:pt x="95" y="359"/>
                  <a:pt x="91" y="355"/>
                  <a:pt x="90" y="351"/>
                </a:cubicBezTo>
                <a:cubicBezTo>
                  <a:pt x="88" y="346"/>
                  <a:pt x="88" y="341"/>
                  <a:pt x="90" y="337"/>
                </a:cubicBezTo>
                <a:cubicBezTo>
                  <a:pt x="96" y="323"/>
                  <a:pt x="96" y="323"/>
                  <a:pt x="96" y="323"/>
                </a:cubicBezTo>
                <a:cubicBezTo>
                  <a:pt x="93" y="321"/>
                  <a:pt x="90" y="319"/>
                  <a:pt x="88" y="316"/>
                </a:cubicBezTo>
                <a:cubicBezTo>
                  <a:pt x="75" y="326"/>
                  <a:pt x="75" y="326"/>
                  <a:pt x="75" y="326"/>
                </a:cubicBezTo>
                <a:cubicBezTo>
                  <a:pt x="67" y="332"/>
                  <a:pt x="56" y="331"/>
                  <a:pt x="50" y="323"/>
                </a:cubicBezTo>
                <a:cubicBezTo>
                  <a:pt x="28" y="294"/>
                  <a:pt x="28" y="294"/>
                  <a:pt x="28" y="294"/>
                </a:cubicBezTo>
                <a:cubicBezTo>
                  <a:pt x="22" y="286"/>
                  <a:pt x="23" y="275"/>
                  <a:pt x="31" y="269"/>
                </a:cubicBezTo>
                <a:cubicBezTo>
                  <a:pt x="32" y="268"/>
                  <a:pt x="32" y="268"/>
                  <a:pt x="32" y="268"/>
                </a:cubicBezTo>
                <a:cubicBezTo>
                  <a:pt x="32" y="267"/>
                  <a:pt x="33" y="267"/>
                  <a:pt x="33" y="267"/>
                </a:cubicBezTo>
                <a:cubicBezTo>
                  <a:pt x="45" y="258"/>
                  <a:pt x="45" y="258"/>
                  <a:pt x="45" y="258"/>
                </a:cubicBezTo>
                <a:cubicBezTo>
                  <a:pt x="43" y="254"/>
                  <a:pt x="42" y="250"/>
                  <a:pt x="40" y="247"/>
                </a:cubicBezTo>
                <a:cubicBezTo>
                  <a:pt x="24" y="248"/>
                  <a:pt x="24" y="248"/>
                  <a:pt x="24" y="248"/>
                </a:cubicBezTo>
                <a:cubicBezTo>
                  <a:pt x="23" y="249"/>
                  <a:pt x="22" y="249"/>
                  <a:pt x="20" y="248"/>
                </a:cubicBezTo>
                <a:cubicBezTo>
                  <a:pt x="20" y="248"/>
                  <a:pt x="20" y="248"/>
                  <a:pt x="20" y="248"/>
                </a:cubicBezTo>
                <a:cubicBezTo>
                  <a:pt x="20" y="248"/>
                  <a:pt x="19" y="248"/>
                  <a:pt x="18" y="248"/>
                </a:cubicBezTo>
                <a:cubicBezTo>
                  <a:pt x="10" y="246"/>
                  <a:pt x="5" y="240"/>
                  <a:pt x="4" y="233"/>
                </a:cubicBezTo>
                <a:cubicBezTo>
                  <a:pt x="0" y="196"/>
                  <a:pt x="0" y="196"/>
                  <a:pt x="0" y="196"/>
                </a:cubicBezTo>
                <a:cubicBezTo>
                  <a:pt x="0" y="192"/>
                  <a:pt x="1" y="187"/>
                  <a:pt x="4" y="183"/>
                </a:cubicBezTo>
                <a:cubicBezTo>
                  <a:pt x="7" y="179"/>
                  <a:pt x="11" y="177"/>
                  <a:pt x="16" y="176"/>
                </a:cubicBezTo>
                <a:cubicBezTo>
                  <a:pt x="32" y="175"/>
                  <a:pt x="32" y="175"/>
                  <a:pt x="32" y="175"/>
                </a:cubicBezTo>
                <a:cubicBezTo>
                  <a:pt x="32" y="171"/>
                  <a:pt x="33" y="167"/>
                  <a:pt x="33" y="164"/>
                </a:cubicBezTo>
                <a:cubicBezTo>
                  <a:pt x="18" y="157"/>
                  <a:pt x="18" y="157"/>
                  <a:pt x="18" y="157"/>
                </a:cubicBezTo>
                <a:cubicBezTo>
                  <a:pt x="10" y="153"/>
                  <a:pt x="6" y="143"/>
                  <a:pt x="10" y="133"/>
                </a:cubicBezTo>
                <a:cubicBezTo>
                  <a:pt x="26" y="100"/>
                  <a:pt x="26" y="100"/>
                  <a:pt x="26" y="100"/>
                </a:cubicBezTo>
                <a:cubicBezTo>
                  <a:pt x="27" y="96"/>
                  <a:pt x="31" y="92"/>
                  <a:pt x="35" y="91"/>
                </a:cubicBezTo>
                <a:cubicBezTo>
                  <a:pt x="39" y="89"/>
                  <a:pt x="44" y="89"/>
                  <a:pt x="49" y="91"/>
                </a:cubicBezTo>
                <a:cubicBezTo>
                  <a:pt x="61" y="97"/>
                  <a:pt x="61" y="97"/>
                  <a:pt x="61" y="97"/>
                </a:cubicBezTo>
                <a:cubicBezTo>
                  <a:pt x="64" y="94"/>
                  <a:pt x="66" y="91"/>
                  <a:pt x="69" y="88"/>
                </a:cubicBezTo>
                <a:cubicBezTo>
                  <a:pt x="59" y="75"/>
                  <a:pt x="59" y="75"/>
                  <a:pt x="59" y="75"/>
                </a:cubicBezTo>
                <a:cubicBezTo>
                  <a:pt x="56" y="71"/>
                  <a:pt x="55" y="66"/>
                  <a:pt x="56" y="62"/>
                </a:cubicBezTo>
                <a:cubicBezTo>
                  <a:pt x="56" y="57"/>
                  <a:pt x="59" y="53"/>
                  <a:pt x="63" y="50"/>
                </a:cubicBezTo>
                <a:cubicBezTo>
                  <a:pt x="93" y="29"/>
                  <a:pt x="93" y="29"/>
                  <a:pt x="93" y="29"/>
                </a:cubicBezTo>
                <a:cubicBezTo>
                  <a:pt x="97" y="26"/>
                  <a:pt x="102" y="25"/>
                  <a:pt x="106" y="25"/>
                </a:cubicBezTo>
                <a:cubicBezTo>
                  <a:pt x="111" y="26"/>
                  <a:pt x="114" y="29"/>
                  <a:pt x="117" y="32"/>
                </a:cubicBezTo>
                <a:cubicBezTo>
                  <a:pt x="126" y="44"/>
                  <a:pt x="126" y="44"/>
                  <a:pt x="126" y="44"/>
                </a:cubicBezTo>
                <a:cubicBezTo>
                  <a:pt x="130" y="43"/>
                  <a:pt x="133" y="41"/>
                  <a:pt x="137" y="40"/>
                </a:cubicBezTo>
                <a:cubicBezTo>
                  <a:pt x="135" y="25"/>
                  <a:pt x="135" y="25"/>
                  <a:pt x="135" y="25"/>
                </a:cubicBezTo>
                <a:cubicBezTo>
                  <a:pt x="134" y="14"/>
                  <a:pt x="140" y="6"/>
                  <a:pt x="150" y="4"/>
                </a:cubicBezTo>
                <a:cubicBezTo>
                  <a:pt x="150" y="4"/>
                  <a:pt x="150" y="4"/>
                  <a:pt x="150" y="4"/>
                </a:cubicBezTo>
                <a:cubicBezTo>
                  <a:pt x="188" y="0"/>
                  <a:pt x="188" y="0"/>
                  <a:pt x="188" y="0"/>
                </a:cubicBezTo>
                <a:cubicBezTo>
                  <a:pt x="197" y="0"/>
                  <a:pt x="205" y="6"/>
                  <a:pt x="206" y="15"/>
                </a:cubicBezTo>
                <a:cubicBezTo>
                  <a:pt x="208" y="31"/>
                  <a:pt x="208" y="31"/>
                  <a:pt x="208" y="31"/>
                </a:cubicBezTo>
                <a:cubicBezTo>
                  <a:pt x="212" y="32"/>
                  <a:pt x="216" y="32"/>
                  <a:pt x="220" y="33"/>
                </a:cubicBezTo>
                <a:cubicBezTo>
                  <a:pt x="226" y="18"/>
                  <a:pt x="226" y="18"/>
                  <a:pt x="226" y="18"/>
                </a:cubicBezTo>
                <a:cubicBezTo>
                  <a:pt x="227" y="14"/>
                  <a:pt x="231" y="10"/>
                  <a:pt x="235" y="9"/>
                </a:cubicBezTo>
                <a:cubicBezTo>
                  <a:pt x="240" y="7"/>
                  <a:pt x="245" y="7"/>
                  <a:pt x="249" y="9"/>
                </a:cubicBezTo>
                <a:cubicBezTo>
                  <a:pt x="282" y="24"/>
                  <a:pt x="282" y="24"/>
                  <a:pt x="282" y="24"/>
                </a:cubicBezTo>
                <a:cubicBezTo>
                  <a:pt x="286" y="26"/>
                  <a:pt x="290" y="29"/>
                  <a:pt x="292" y="33"/>
                </a:cubicBezTo>
                <a:cubicBezTo>
                  <a:pt x="294" y="37"/>
                  <a:pt x="294" y="42"/>
                  <a:pt x="292" y="47"/>
                </a:cubicBezTo>
                <a:cubicBezTo>
                  <a:pt x="292" y="48"/>
                  <a:pt x="292" y="48"/>
                  <a:pt x="292" y="48"/>
                </a:cubicBezTo>
                <a:cubicBezTo>
                  <a:pt x="285" y="61"/>
                  <a:pt x="285" y="61"/>
                  <a:pt x="285" y="61"/>
                </a:cubicBezTo>
                <a:cubicBezTo>
                  <a:pt x="286" y="61"/>
                  <a:pt x="286" y="61"/>
                  <a:pt x="286" y="62"/>
                </a:cubicBezTo>
                <a:cubicBezTo>
                  <a:pt x="289" y="64"/>
                  <a:pt x="292" y="66"/>
                  <a:pt x="295" y="68"/>
                </a:cubicBezTo>
                <a:cubicBezTo>
                  <a:pt x="307" y="59"/>
                  <a:pt x="307" y="59"/>
                  <a:pt x="307" y="59"/>
                </a:cubicBezTo>
                <a:cubicBezTo>
                  <a:pt x="315" y="53"/>
                  <a:pt x="325" y="54"/>
                  <a:pt x="332" y="62"/>
                </a:cubicBezTo>
                <a:cubicBezTo>
                  <a:pt x="354" y="94"/>
                  <a:pt x="354" y="94"/>
                  <a:pt x="354" y="94"/>
                </a:cubicBezTo>
                <a:cubicBezTo>
                  <a:pt x="359" y="101"/>
                  <a:pt x="357" y="112"/>
                  <a:pt x="350" y="117"/>
                </a:cubicBezTo>
                <a:cubicBezTo>
                  <a:pt x="338" y="126"/>
                  <a:pt x="338" y="126"/>
                  <a:pt x="338" y="126"/>
                </a:cubicBezTo>
                <a:cubicBezTo>
                  <a:pt x="339" y="130"/>
                  <a:pt x="341" y="133"/>
                  <a:pt x="342" y="137"/>
                </a:cubicBezTo>
                <a:cubicBezTo>
                  <a:pt x="359" y="135"/>
                  <a:pt x="359" y="135"/>
                  <a:pt x="359" y="135"/>
                </a:cubicBezTo>
                <a:cubicBezTo>
                  <a:pt x="367" y="135"/>
                  <a:pt x="375" y="141"/>
                  <a:pt x="377" y="149"/>
                </a:cubicBezTo>
                <a:cubicBezTo>
                  <a:pt x="378" y="151"/>
                  <a:pt x="378" y="151"/>
                  <a:pt x="378" y="151"/>
                </a:cubicBezTo>
                <a:cubicBezTo>
                  <a:pt x="382" y="189"/>
                  <a:pt x="382" y="189"/>
                  <a:pt x="382" y="189"/>
                </a:cubicBezTo>
                <a:cubicBezTo>
                  <a:pt x="382" y="197"/>
                  <a:pt x="376" y="207"/>
                  <a:pt x="365" y="207"/>
                </a:cubicBezTo>
                <a:cubicBezTo>
                  <a:pt x="351" y="209"/>
                  <a:pt x="351" y="209"/>
                  <a:pt x="351" y="209"/>
                </a:cubicBezTo>
                <a:cubicBezTo>
                  <a:pt x="351" y="213"/>
                  <a:pt x="350" y="216"/>
                  <a:pt x="349" y="220"/>
                </a:cubicBezTo>
                <a:cubicBezTo>
                  <a:pt x="365" y="227"/>
                  <a:pt x="365" y="227"/>
                  <a:pt x="365" y="227"/>
                </a:cubicBezTo>
                <a:cubicBezTo>
                  <a:pt x="365" y="227"/>
                  <a:pt x="366" y="227"/>
                  <a:pt x="366" y="228"/>
                </a:cubicBezTo>
                <a:cubicBezTo>
                  <a:pt x="374" y="233"/>
                  <a:pt x="377" y="242"/>
                  <a:pt x="373" y="250"/>
                </a:cubicBezTo>
                <a:cubicBezTo>
                  <a:pt x="358" y="284"/>
                  <a:pt x="358" y="284"/>
                  <a:pt x="358" y="284"/>
                </a:cubicBezTo>
                <a:cubicBezTo>
                  <a:pt x="356" y="288"/>
                  <a:pt x="353" y="292"/>
                  <a:pt x="348" y="294"/>
                </a:cubicBezTo>
                <a:cubicBezTo>
                  <a:pt x="344" y="295"/>
                  <a:pt x="339" y="295"/>
                  <a:pt x="335" y="293"/>
                </a:cubicBezTo>
                <a:cubicBezTo>
                  <a:pt x="321" y="287"/>
                  <a:pt x="321" y="287"/>
                  <a:pt x="321" y="287"/>
                </a:cubicBezTo>
                <a:cubicBezTo>
                  <a:pt x="319" y="290"/>
                  <a:pt x="317" y="293"/>
                  <a:pt x="314" y="296"/>
                </a:cubicBezTo>
                <a:cubicBezTo>
                  <a:pt x="324" y="310"/>
                  <a:pt x="324" y="310"/>
                  <a:pt x="324" y="310"/>
                </a:cubicBezTo>
                <a:cubicBezTo>
                  <a:pt x="327" y="314"/>
                  <a:pt x="328" y="319"/>
                  <a:pt x="327" y="323"/>
                </a:cubicBezTo>
                <a:cubicBezTo>
                  <a:pt x="327" y="328"/>
                  <a:pt x="324" y="332"/>
                  <a:pt x="320" y="335"/>
                </a:cubicBezTo>
                <a:cubicBezTo>
                  <a:pt x="290" y="357"/>
                  <a:pt x="290" y="357"/>
                  <a:pt x="290" y="357"/>
                </a:cubicBezTo>
                <a:cubicBezTo>
                  <a:pt x="282" y="362"/>
                  <a:pt x="271" y="360"/>
                  <a:pt x="265" y="352"/>
                </a:cubicBezTo>
                <a:cubicBezTo>
                  <a:pt x="256" y="340"/>
                  <a:pt x="256" y="340"/>
                  <a:pt x="256" y="340"/>
                </a:cubicBezTo>
                <a:cubicBezTo>
                  <a:pt x="253" y="341"/>
                  <a:pt x="250" y="343"/>
                  <a:pt x="246" y="344"/>
                </a:cubicBezTo>
                <a:cubicBezTo>
                  <a:pt x="248" y="361"/>
                  <a:pt x="248" y="361"/>
                  <a:pt x="248" y="361"/>
                </a:cubicBezTo>
                <a:cubicBezTo>
                  <a:pt x="249" y="371"/>
                  <a:pt x="242" y="380"/>
                  <a:pt x="232" y="381"/>
                </a:cubicBezTo>
                <a:cubicBezTo>
                  <a:pt x="195" y="384"/>
                  <a:pt x="195" y="384"/>
                  <a:pt x="195" y="384"/>
                </a:cubicBezTo>
                <a:cubicBezTo>
                  <a:pt x="195" y="384"/>
                  <a:pt x="194" y="384"/>
                  <a:pt x="193" y="384"/>
                </a:cubicBezTo>
                <a:close/>
                <a:moveTo>
                  <a:pt x="192" y="367"/>
                </a:moveTo>
                <a:cubicBezTo>
                  <a:pt x="192" y="368"/>
                  <a:pt x="193" y="368"/>
                  <a:pt x="194" y="368"/>
                </a:cubicBezTo>
                <a:cubicBezTo>
                  <a:pt x="230" y="365"/>
                  <a:pt x="230" y="365"/>
                  <a:pt x="230" y="365"/>
                </a:cubicBezTo>
                <a:cubicBezTo>
                  <a:pt x="231" y="365"/>
                  <a:pt x="232" y="364"/>
                  <a:pt x="232" y="363"/>
                </a:cubicBezTo>
                <a:cubicBezTo>
                  <a:pt x="229" y="333"/>
                  <a:pt x="229" y="333"/>
                  <a:pt x="229" y="333"/>
                </a:cubicBezTo>
                <a:cubicBezTo>
                  <a:pt x="236" y="330"/>
                  <a:pt x="236" y="330"/>
                  <a:pt x="236" y="330"/>
                </a:cubicBezTo>
                <a:cubicBezTo>
                  <a:pt x="243" y="328"/>
                  <a:pt x="249" y="326"/>
                  <a:pt x="254" y="323"/>
                </a:cubicBezTo>
                <a:cubicBezTo>
                  <a:pt x="261" y="319"/>
                  <a:pt x="261" y="319"/>
                  <a:pt x="261" y="319"/>
                </a:cubicBezTo>
                <a:cubicBezTo>
                  <a:pt x="278" y="343"/>
                  <a:pt x="278" y="343"/>
                  <a:pt x="278" y="343"/>
                </a:cubicBezTo>
                <a:cubicBezTo>
                  <a:pt x="279" y="344"/>
                  <a:pt x="280" y="344"/>
                  <a:pt x="281" y="344"/>
                </a:cubicBezTo>
                <a:cubicBezTo>
                  <a:pt x="311" y="322"/>
                  <a:pt x="311" y="322"/>
                  <a:pt x="311" y="322"/>
                </a:cubicBezTo>
                <a:cubicBezTo>
                  <a:pt x="311" y="322"/>
                  <a:pt x="311" y="321"/>
                  <a:pt x="312" y="321"/>
                </a:cubicBezTo>
                <a:cubicBezTo>
                  <a:pt x="312" y="321"/>
                  <a:pt x="312" y="320"/>
                  <a:pt x="311" y="319"/>
                </a:cubicBezTo>
                <a:cubicBezTo>
                  <a:pt x="297" y="300"/>
                  <a:pt x="297" y="300"/>
                  <a:pt x="297" y="300"/>
                </a:cubicBezTo>
                <a:cubicBezTo>
                  <a:pt x="294" y="295"/>
                  <a:pt x="294" y="295"/>
                  <a:pt x="294" y="295"/>
                </a:cubicBezTo>
                <a:cubicBezTo>
                  <a:pt x="298" y="290"/>
                  <a:pt x="298" y="290"/>
                  <a:pt x="298" y="290"/>
                </a:cubicBezTo>
                <a:cubicBezTo>
                  <a:pt x="302" y="286"/>
                  <a:pt x="305" y="282"/>
                  <a:pt x="308" y="278"/>
                </a:cubicBezTo>
                <a:cubicBezTo>
                  <a:pt x="309" y="276"/>
                  <a:pt x="311" y="274"/>
                  <a:pt x="312" y="273"/>
                </a:cubicBezTo>
                <a:cubicBezTo>
                  <a:pt x="316" y="268"/>
                  <a:pt x="316" y="268"/>
                  <a:pt x="316" y="268"/>
                </a:cubicBezTo>
                <a:cubicBezTo>
                  <a:pt x="341" y="279"/>
                  <a:pt x="341" y="279"/>
                  <a:pt x="341" y="279"/>
                </a:cubicBezTo>
                <a:cubicBezTo>
                  <a:pt x="342" y="279"/>
                  <a:pt x="342" y="279"/>
                  <a:pt x="342" y="279"/>
                </a:cubicBezTo>
                <a:cubicBezTo>
                  <a:pt x="343" y="279"/>
                  <a:pt x="343" y="278"/>
                  <a:pt x="344" y="278"/>
                </a:cubicBezTo>
                <a:cubicBezTo>
                  <a:pt x="358" y="244"/>
                  <a:pt x="358" y="244"/>
                  <a:pt x="358" y="244"/>
                </a:cubicBezTo>
                <a:cubicBezTo>
                  <a:pt x="359" y="243"/>
                  <a:pt x="358" y="242"/>
                  <a:pt x="358" y="241"/>
                </a:cubicBezTo>
                <a:cubicBezTo>
                  <a:pt x="357" y="241"/>
                  <a:pt x="357" y="241"/>
                  <a:pt x="357" y="241"/>
                </a:cubicBezTo>
                <a:cubicBezTo>
                  <a:pt x="357" y="241"/>
                  <a:pt x="357" y="241"/>
                  <a:pt x="357" y="241"/>
                </a:cubicBezTo>
                <a:cubicBezTo>
                  <a:pt x="331" y="229"/>
                  <a:pt x="331" y="229"/>
                  <a:pt x="331" y="229"/>
                </a:cubicBezTo>
                <a:cubicBezTo>
                  <a:pt x="332" y="223"/>
                  <a:pt x="332" y="223"/>
                  <a:pt x="332" y="223"/>
                </a:cubicBezTo>
                <a:cubicBezTo>
                  <a:pt x="334" y="216"/>
                  <a:pt x="335" y="209"/>
                  <a:pt x="335" y="202"/>
                </a:cubicBezTo>
                <a:cubicBezTo>
                  <a:pt x="335" y="195"/>
                  <a:pt x="335" y="195"/>
                  <a:pt x="335" y="195"/>
                </a:cubicBezTo>
                <a:cubicBezTo>
                  <a:pt x="365" y="191"/>
                  <a:pt x="365" y="191"/>
                  <a:pt x="365" y="191"/>
                </a:cubicBezTo>
                <a:cubicBezTo>
                  <a:pt x="365" y="191"/>
                  <a:pt x="366" y="190"/>
                  <a:pt x="366" y="189"/>
                </a:cubicBezTo>
                <a:cubicBezTo>
                  <a:pt x="362" y="153"/>
                  <a:pt x="362" y="153"/>
                  <a:pt x="362" y="153"/>
                </a:cubicBezTo>
                <a:cubicBezTo>
                  <a:pt x="361" y="153"/>
                  <a:pt x="361" y="151"/>
                  <a:pt x="359" y="151"/>
                </a:cubicBezTo>
                <a:cubicBezTo>
                  <a:pt x="331" y="154"/>
                  <a:pt x="331" y="154"/>
                  <a:pt x="331" y="154"/>
                </a:cubicBezTo>
                <a:cubicBezTo>
                  <a:pt x="329" y="148"/>
                  <a:pt x="329" y="148"/>
                  <a:pt x="329" y="148"/>
                </a:cubicBezTo>
                <a:cubicBezTo>
                  <a:pt x="327" y="141"/>
                  <a:pt x="324" y="133"/>
                  <a:pt x="321" y="127"/>
                </a:cubicBezTo>
                <a:cubicBezTo>
                  <a:pt x="318" y="121"/>
                  <a:pt x="318" y="121"/>
                  <a:pt x="318" y="121"/>
                </a:cubicBezTo>
                <a:cubicBezTo>
                  <a:pt x="340" y="105"/>
                  <a:pt x="340" y="105"/>
                  <a:pt x="340" y="105"/>
                </a:cubicBezTo>
                <a:cubicBezTo>
                  <a:pt x="341" y="104"/>
                  <a:pt x="341" y="103"/>
                  <a:pt x="341" y="102"/>
                </a:cubicBezTo>
                <a:cubicBezTo>
                  <a:pt x="319" y="72"/>
                  <a:pt x="319" y="72"/>
                  <a:pt x="319" y="72"/>
                </a:cubicBezTo>
                <a:cubicBezTo>
                  <a:pt x="318" y="71"/>
                  <a:pt x="317" y="71"/>
                  <a:pt x="317" y="71"/>
                </a:cubicBezTo>
                <a:cubicBezTo>
                  <a:pt x="295" y="88"/>
                  <a:pt x="295" y="88"/>
                  <a:pt x="295" y="88"/>
                </a:cubicBezTo>
                <a:cubicBezTo>
                  <a:pt x="290" y="84"/>
                  <a:pt x="290" y="84"/>
                  <a:pt x="290" y="84"/>
                </a:cubicBezTo>
                <a:cubicBezTo>
                  <a:pt x="286" y="81"/>
                  <a:pt x="281" y="78"/>
                  <a:pt x="277" y="74"/>
                </a:cubicBezTo>
                <a:cubicBezTo>
                  <a:pt x="275" y="73"/>
                  <a:pt x="273" y="71"/>
                  <a:pt x="270" y="70"/>
                </a:cubicBezTo>
                <a:cubicBezTo>
                  <a:pt x="265" y="66"/>
                  <a:pt x="265" y="66"/>
                  <a:pt x="265" y="66"/>
                </a:cubicBezTo>
                <a:cubicBezTo>
                  <a:pt x="278" y="41"/>
                  <a:pt x="278" y="41"/>
                  <a:pt x="278" y="41"/>
                </a:cubicBezTo>
                <a:cubicBezTo>
                  <a:pt x="278" y="41"/>
                  <a:pt x="278" y="40"/>
                  <a:pt x="278" y="40"/>
                </a:cubicBezTo>
                <a:cubicBezTo>
                  <a:pt x="278" y="40"/>
                  <a:pt x="277" y="40"/>
                  <a:pt x="277" y="40"/>
                </a:cubicBezTo>
                <a:cubicBezTo>
                  <a:pt x="276" y="39"/>
                  <a:pt x="276" y="39"/>
                  <a:pt x="276" y="39"/>
                </a:cubicBezTo>
                <a:cubicBezTo>
                  <a:pt x="242" y="23"/>
                  <a:pt x="242" y="23"/>
                  <a:pt x="242" y="23"/>
                </a:cubicBezTo>
                <a:cubicBezTo>
                  <a:pt x="242" y="23"/>
                  <a:pt x="242" y="23"/>
                  <a:pt x="241" y="23"/>
                </a:cubicBezTo>
                <a:cubicBezTo>
                  <a:pt x="241" y="23"/>
                  <a:pt x="241" y="24"/>
                  <a:pt x="241" y="24"/>
                </a:cubicBezTo>
                <a:cubicBezTo>
                  <a:pt x="241" y="24"/>
                  <a:pt x="241" y="24"/>
                  <a:pt x="241" y="24"/>
                </a:cubicBezTo>
                <a:cubicBezTo>
                  <a:pt x="229" y="51"/>
                  <a:pt x="229" y="51"/>
                  <a:pt x="229" y="51"/>
                </a:cubicBezTo>
                <a:cubicBezTo>
                  <a:pt x="222" y="50"/>
                  <a:pt x="222" y="50"/>
                  <a:pt x="222" y="50"/>
                </a:cubicBezTo>
                <a:cubicBezTo>
                  <a:pt x="217" y="48"/>
                  <a:pt x="211" y="48"/>
                  <a:pt x="205" y="47"/>
                </a:cubicBezTo>
                <a:cubicBezTo>
                  <a:pt x="194" y="46"/>
                  <a:pt x="194" y="46"/>
                  <a:pt x="194" y="46"/>
                </a:cubicBezTo>
                <a:cubicBezTo>
                  <a:pt x="190" y="17"/>
                  <a:pt x="190" y="17"/>
                  <a:pt x="190" y="17"/>
                </a:cubicBezTo>
                <a:cubicBezTo>
                  <a:pt x="190" y="16"/>
                  <a:pt x="189" y="16"/>
                  <a:pt x="188" y="16"/>
                </a:cubicBezTo>
                <a:cubicBezTo>
                  <a:pt x="152" y="20"/>
                  <a:pt x="152" y="20"/>
                  <a:pt x="152" y="20"/>
                </a:cubicBezTo>
                <a:cubicBezTo>
                  <a:pt x="151" y="20"/>
                  <a:pt x="151" y="21"/>
                  <a:pt x="151" y="23"/>
                </a:cubicBezTo>
                <a:cubicBezTo>
                  <a:pt x="154" y="51"/>
                  <a:pt x="154" y="51"/>
                  <a:pt x="154" y="51"/>
                </a:cubicBezTo>
                <a:cubicBezTo>
                  <a:pt x="148" y="53"/>
                  <a:pt x="148" y="53"/>
                  <a:pt x="148" y="53"/>
                </a:cubicBezTo>
                <a:cubicBezTo>
                  <a:pt x="141" y="55"/>
                  <a:pt x="133" y="59"/>
                  <a:pt x="128" y="61"/>
                </a:cubicBezTo>
                <a:cubicBezTo>
                  <a:pt x="122" y="64"/>
                  <a:pt x="122" y="64"/>
                  <a:pt x="122" y="64"/>
                </a:cubicBezTo>
                <a:cubicBezTo>
                  <a:pt x="103" y="41"/>
                  <a:pt x="103" y="41"/>
                  <a:pt x="103" y="41"/>
                </a:cubicBezTo>
                <a:cubicBezTo>
                  <a:pt x="103" y="41"/>
                  <a:pt x="103" y="41"/>
                  <a:pt x="103" y="42"/>
                </a:cubicBezTo>
                <a:cubicBezTo>
                  <a:pt x="72" y="63"/>
                  <a:pt x="72" y="63"/>
                  <a:pt x="72" y="63"/>
                </a:cubicBezTo>
                <a:cubicBezTo>
                  <a:pt x="72" y="63"/>
                  <a:pt x="72" y="64"/>
                  <a:pt x="72" y="64"/>
                </a:cubicBezTo>
                <a:cubicBezTo>
                  <a:pt x="72" y="64"/>
                  <a:pt x="72" y="65"/>
                  <a:pt x="72" y="65"/>
                </a:cubicBezTo>
                <a:cubicBezTo>
                  <a:pt x="72" y="65"/>
                  <a:pt x="72" y="65"/>
                  <a:pt x="72" y="65"/>
                </a:cubicBezTo>
                <a:cubicBezTo>
                  <a:pt x="89" y="90"/>
                  <a:pt x="89" y="90"/>
                  <a:pt x="89" y="90"/>
                </a:cubicBezTo>
                <a:cubicBezTo>
                  <a:pt x="84" y="94"/>
                  <a:pt x="84" y="94"/>
                  <a:pt x="84" y="94"/>
                </a:cubicBezTo>
                <a:cubicBezTo>
                  <a:pt x="80" y="99"/>
                  <a:pt x="77" y="103"/>
                  <a:pt x="73" y="108"/>
                </a:cubicBezTo>
                <a:cubicBezTo>
                  <a:pt x="67" y="117"/>
                  <a:pt x="67" y="117"/>
                  <a:pt x="67" y="117"/>
                </a:cubicBezTo>
                <a:cubicBezTo>
                  <a:pt x="41" y="106"/>
                  <a:pt x="41" y="106"/>
                  <a:pt x="41" y="106"/>
                </a:cubicBezTo>
                <a:cubicBezTo>
                  <a:pt x="41" y="106"/>
                  <a:pt x="40" y="106"/>
                  <a:pt x="40" y="106"/>
                </a:cubicBezTo>
                <a:cubicBezTo>
                  <a:pt x="25" y="140"/>
                  <a:pt x="25" y="140"/>
                  <a:pt x="25" y="140"/>
                </a:cubicBezTo>
                <a:cubicBezTo>
                  <a:pt x="24" y="142"/>
                  <a:pt x="25" y="142"/>
                  <a:pt x="25" y="143"/>
                </a:cubicBezTo>
                <a:cubicBezTo>
                  <a:pt x="52" y="154"/>
                  <a:pt x="52" y="154"/>
                  <a:pt x="52" y="154"/>
                </a:cubicBezTo>
                <a:cubicBezTo>
                  <a:pt x="50" y="161"/>
                  <a:pt x="50" y="161"/>
                  <a:pt x="50" y="161"/>
                </a:cubicBezTo>
                <a:cubicBezTo>
                  <a:pt x="49" y="167"/>
                  <a:pt x="47" y="175"/>
                  <a:pt x="47" y="182"/>
                </a:cubicBezTo>
                <a:cubicBezTo>
                  <a:pt x="47" y="189"/>
                  <a:pt x="47" y="189"/>
                  <a:pt x="47" y="189"/>
                </a:cubicBezTo>
                <a:cubicBezTo>
                  <a:pt x="18" y="192"/>
                  <a:pt x="18" y="192"/>
                  <a:pt x="18" y="192"/>
                </a:cubicBezTo>
                <a:cubicBezTo>
                  <a:pt x="17" y="192"/>
                  <a:pt x="17" y="193"/>
                  <a:pt x="16" y="193"/>
                </a:cubicBezTo>
                <a:cubicBezTo>
                  <a:pt x="16" y="193"/>
                  <a:pt x="16" y="194"/>
                  <a:pt x="16" y="195"/>
                </a:cubicBezTo>
                <a:cubicBezTo>
                  <a:pt x="20" y="231"/>
                  <a:pt x="20" y="231"/>
                  <a:pt x="20" y="231"/>
                </a:cubicBezTo>
                <a:cubicBezTo>
                  <a:pt x="20" y="232"/>
                  <a:pt x="21" y="232"/>
                  <a:pt x="22" y="232"/>
                </a:cubicBezTo>
                <a:cubicBezTo>
                  <a:pt x="22" y="233"/>
                  <a:pt x="22" y="233"/>
                  <a:pt x="22" y="233"/>
                </a:cubicBezTo>
                <a:cubicBezTo>
                  <a:pt x="22" y="233"/>
                  <a:pt x="22" y="233"/>
                  <a:pt x="22" y="233"/>
                </a:cubicBezTo>
                <a:cubicBezTo>
                  <a:pt x="51" y="229"/>
                  <a:pt x="51" y="229"/>
                  <a:pt x="51" y="229"/>
                </a:cubicBezTo>
                <a:cubicBezTo>
                  <a:pt x="53" y="235"/>
                  <a:pt x="53" y="235"/>
                  <a:pt x="53" y="235"/>
                </a:cubicBezTo>
                <a:cubicBezTo>
                  <a:pt x="56" y="242"/>
                  <a:pt x="59" y="250"/>
                  <a:pt x="62" y="257"/>
                </a:cubicBezTo>
                <a:cubicBezTo>
                  <a:pt x="65" y="263"/>
                  <a:pt x="65" y="263"/>
                  <a:pt x="65" y="263"/>
                </a:cubicBezTo>
                <a:cubicBezTo>
                  <a:pt x="44" y="279"/>
                  <a:pt x="44" y="279"/>
                  <a:pt x="44" y="279"/>
                </a:cubicBezTo>
                <a:cubicBezTo>
                  <a:pt x="43" y="279"/>
                  <a:pt x="43" y="279"/>
                  <a:pt x="43" y="280"/>
                </a:cubicBezTo>
                <a:cubicBezTo>
                  <a:pt x="43" y="280"/>
                  <a:pt x="43" y="280"/>
                  <a:pt x="43" y="280"/>
                </a:cubicBezTo>
                <a:cubicBezTo>
                  <a:pt x="41" y="281"/>
                  <a:pt x="41" y="281"/>
                  <a:pt x="41" y="281"/>
                </a:cubicBezTo>
                <a:cubicBezTo>
                  <a:pt x="40" y="282"/>
                  <a:pt x="40" y="283"/>
                  <a:pt x="40" y="284"/>
                </a:cubicBezTo>
                <a:cubicBezTo>
                  <a:pt x="63" y="313"/>
                  <a:pt x="63" y="313"/>
                  <a:pt x="63" y="313"/>
                </a:cubicBezTo>
                <a:cubicBezTo>
                  <a:pt x="63" y="314"/>
                  <a:pt x="64" y="314"/>
                  <a:pt x="65" y="313"/>
                </a:cubicBezTo>
                <a:cubicBezTo>
                  <a:pt x="89" y="295"/>
                  <a:pt x="89" y="295"/>
                  <a:pt x="89" y="295"/>
                </a:cubicBezTo>
                <a:cubicBezTo>
                  <a:pt x="94" y="300"/>
                  <a:pt x="94" y="300"/>
                  <a:pt x="94" y="300"/>
                </a:cubicBezTo>
                <a:cubicBezTo>
                  <a:pt x="99" y="305"/>
                  <a:pt x="104" y="309"/>
                  <a:pt x="111" y="314"/>
                </a:cubicBezTo>
                <a:cubicBezTo>
                  <a:pt x="117" y="317"/>
                  <a:pt x="117" y="317"/>
                  <a:pt x="117" y="317"/>
                </a:cubicBezTo>
                <a:cubicBezTo>
                  <a:pt x="105" y="344"/>
                  <a:pt x="105" y="344"/>
                  <a:pt x="105" y="344"/>
                </a:cubicBezTo>
                <a:cubicBezTo>
                  <a:pt x="104" y="344"/>
                  <a:pt x="104" y="345"/>
                  <a:pt x="105" y="345"/>
                </a:cubicBezTo>
                <a:cubicBezTo>
                  <a:pt x="105" y="346"/>
                  <a:pt x="105" y="346"/>
                  <a:pt x="106" y="346"/>
                </a:cubicBezTo>
                <a:cubicBezTo>
                  <a:pt x="139" y="362"/>
                  <a:pt x="139" y="362"/>
                  <a:pt x="139" y="362"/>
                </a:cubicBezTo>
                <a:cubicBezTo>
                  <a:pt x="139" y="362"/>
                  <a:pt x="140" y="362"/>
                  <a:pt x="140" y="362"/>
                </a:cubicBezTo>
                <a:cubicBezTo>
                  <a:pt x="141" y="362"/>
                  <a:pt x="141" y="361"/>
                  <a:pt x="141" y="361"/>
                </a:cubicBezTo>
                <a:cubicBezTo>
                  <a:pt x="154" y="333"/>
                  <a:pt x="154" y="333"/>
                  <a:pt x="154" y="333"/>
                </a:cubicBezTo>
                <a:cubicBezTo>
                  <a:pt x="161" y="334"/>
                  <a:pt x="161" y="334"/>
                  <a:pt x="161" y="334"/>
                </a:cubicBezTo>
                <a:cubicBezTo>
                  <a:pt x="167" y="335"/>
                  <a:pt x="175" y="337"/>
                  <a:pt x="181" y="337"/>
                </a:cubicBezTo>
                <a:cubicBezTo>
                  <a:pt x="189" y="337"/>
                  <a:pt x="189" y="337"/>
                  <a:pt x="189" y="337"/>
                </a:cubicBezTo>
                <a:cubicBezTo>
                  <a:pt x="190" y="349"/>
                  <a:pt x="190" y="349"/>
                  <a:pt x="190" y="349"/>
                </a:cubicBezTo>
                <a:cubicBezTo>
                  <a:pt x="192" y="366"/>
                  <a:pt x="192" y="366"/>
                  <a:pt x="192" y="366"/>
                </a:cubicBezTo>
                <a:cubicBezTo>
                  <a:pt x="192" y="366"/>
                  <a:pt x="192" y="366"/>
                  <a:pt x="192" y="366"/>
                </a:cubicBezTo>
                <a:cubicBezTo>
                  <a:pt x="192" y="366"/>
                  <a:pt x="192" y="366"/>
                  <a:pt x="192" y="366"/>
                </a:cubicBezTo>
                <a:lnTo>
                  <a:pt x="192" y="367"/>
                </a:lnTo>
                <a:close/>
                <a:moveTo>
                  <a:pt x="360" y="236"/>
                </a:moveTo>
                <a:cubicBezTo>
                  <a:pt x="359" y="237"/>
                  <a:pt x="359" y="237"/>
                  <a:pt x="359" y="237"/>
                </a:cubicBezTo>
                <a:cubicBezTo>
                  <a:pt x="361" y="234"/>
                  <a:pt x="361" y="234"/>
                  <a:pt x="361" y="234"/>
                </a:cubicBezTo>
                <a:lnTo>
                  <a:pt x="360" y="236"/>
                </a:lnTo>
                <a:close/>
                <a:moveTo>
                  <a:pt x="191" y="293"/>
                </a:moveTo>
                <a:cubicBezTo>
                  <a:pt x="135" y="293"/>
                  <a:pt x="90" y="248"/>
                  <a:pt x="90" y="192"/>
                </a:cubicBezTo>
                <a:cubicBezTo>
                  <a:pt x="90" y="137"/>
                  <a:pt x="135" y="91"/>
                  <a:pt x="191" y="91"/>
                </a:cubicBezTo>
                <a:cubicBezTo>
                  <a:pt x="246" y="91"/>
                  <a:pt x="292" y="137"/>
                  <a:pt x="292" y="192"/>
                </a:cubicBezTo>
                <a:cubicBezTo>
                  <a:pt x="292" y="248"/>
                  <a:pt x="246" y="293"/>
                  <a:pt x="191" y="293"/>
                </a:cubicBezTo>
                <a:close/>
                <a:moveTo>
                  <a:pt x="191" y="107"/>
                </a:moveTo>
                <a:cubicBezTo>
                  <a:pt x="144" y="107"/>
                  <a:pt x="106" y="145"/>
                  <a:pt x="106" y="192"/>
                </a:cubicBezTo>
                <a:cubicBezTo>
                  <a:pt x="106" y="239"/>
                  <a:pt x="144" y="277"/>
                  <a:pt x="191" y="277"/>
                </a:cubicBezTo>
                <a:cubicBezTo>
                  <a:pt x="238" y="277"/>
                  <a:pt x="276" y="239"/>
                  <a:pt x="276" y="192"/>
                </a:cubicBezTo>
                <a:cubicBezTo>
                  <a:pt x="276" y="145"/>
                  <a:pt x="238" y="107"/>
                  <a:pt x="191" y="107"/>
                </a:cubicBezTo>
                <a:close/>
              </a:path>
            </a:pathLst>
          </a:custGeom>
          <a:solidFill>
            <a:schemeClr val="tx1"/>
          </a:solid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nvGrpSpPr>
          <p:cNvPr id="256" name="Group 73">
            <a:extLst>
              <a:ext uri="{FF2B5EF4-FFF2-40B4-BE49-F238E27FC236}">
                <a16:creationId xmlns:a16="http://schemas.microsoft.com/office/drawing/2014/main" id="{656A99F4-6102-C54D-924A-515635CAF0DE}"/>
              </a:ext>
            </a:extLst>
          </p:cNvPr>
          <p:cNvGrpSpPr>
            <a:grpSpLocks noChangeAspect="1"/>
          </p:cNvGrpSpPr>
          <p:nvPr/>
        </p:nvGrpSpPr>
        <p:grpSpPr bwMode="auto">
          <a:xfrm>
            <a:off x="8766482" y="4800532"/>
            <a:ext cx="281003" cy="265243"/>
            <a:chOff x="3602" y="1928"/>
            <a:chExt cx="474" cy="462"/>
          </a:xfrm>
          <a:solidFill>
            <a:schemeClr val="tx1"/>
          </a:solidFill>
        </p:grpSpPr>
        <p:sp>
          <p:nvSpPr>
            <p:cNvPr id="257" name="Freeform 74">
              <a:extLst>
                <a:ext uri="{FF2B5EF4-FFF2-40B4-BE49-F238E27FC236}">
                  <a16:creationId xmlns:a16="http://schemas.microsoft.com/office/drawing/2014/main" id="{65D094B0-772A-1E4A-AAD9-84D4B732B0E2}"/>
                </a:ext>
              </a:extLst>
            </p:cNvPr>
            <p:cNvSpPr>
              <a:spLocks noEditPoints="1"/>
            </p:cNvSpPr>
            <p:nvPr/>
          </p:nvSpPr>
          <p:spPr bwMode="auto">
            <a:xfrm>
              <a:off x="3602" y="1928"/>
              <a:ext cx="474" cy="131"/>
            </a:xfrm>
            <a:custGeom>
              <a:avLst/>
              <a:gdLst>
                <a:gd name="T0" fmla="*/ 0 w 474"/>
                <a:gd name="T1" fmla="*/ 0 h 131"/>
                <a:gd name="T2" fmla="*/ 0 w 474"/>
                <a:gd name="T3" fmla="*/ 131 h 131"/>
                <a:gd name="T4" fmla="*/ 474 w 474"/>
                <a:gd name="T5" fmla="*/ 131 h 131"/>
                <a:gd name="T6" fmla="*/ 474 w 474"/>
                <a:gd name="T7" fmla="*/ 0 h 131"/>
                <a:gd name="T8" fmla="*/ 0 w 474"/>
                <a:gd name="T9" fmla="*/ 0 h 131"/>
                <a:gd name="T10" fmla="*/ 454 w 474"/>
                <a:gd name="T11" fmla="*/ 112 h 131"/>
                <a:gd name="T12" fmla="*/ 20 w 474"/>
                <a:gd name="T13" fmla="*/ 112 h 131"/>
                <a:gd name="T14" fmla="*/ 20 w 474"/>
                <a:gd name="T15" fmla="*/ 19 h 131"/>
                <a:gd name="T16" fmla="*/ 454 w 474"/>
                <a:gd name="T17" fmla="*/ 19 h 131"/>
                <a:gd name="T18" fmla="*/ 454 w 474"/>
                <a:gd name="T19"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0"/>
                  </a:moveTo>
                  <a:lnTo>
                    <a:pt x="0" y="131"/>
                  </a:lnTo>
                  <a:lnTo>
                    <a:pt x="474" y="131"/>
                  </a:lnTo>
                  <a:lnTo>
                    <a:pt x="474" y="0"/>
                  </a:lnTo>
                  <a:lnTo>
                    <a:pt x="0" y="0"/>
                  </a:lnTo>
                  <a:close/>
                  <a:moveTo>
                    <a:pt x="454" y="112"/>
                  </a:moveTo>
                  <a:lnTo>
                    <a:pt x="20" y="112"/>
                  </a:lnTo>
                  <a:lnTo>
                    <a:pt x="20" y="19"/>
                  </a:lnTo>
                  <a:lnTo>
                    <a:pt x="454" y="19"/>
                  </a:lnTo>
                  <a:lnTo>
                    <a:pt x="45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58" name="Freeform 75">
              <a:extLst>
                <a:ext uri="{FF2B5EF4-FFF2-40B4-BE49-F238E27FC236}">
                  <a16:creationId xmlns:a16="http://schemas.microsoft.com/office/drawing/2014/main" id="{35201017-F64E-5740-B4C5-0CFDCEB09A97}"/>
                </a:ext>
              </a:extLst>
            </p:cNvPr>
            <p:cNvSpPr>
              <a:spLocks noEditPoints="1"/>
            </p:cNvSpPr>
            <p:nvPr/>
          </p:nvSpPr>
          <p:spPr bwMode="auto">
            <a:xfrm>
              <a:off x="3602" y="2094"/>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59" name="Freeform 76">
              <a:extLst>
                <a:ext uri="{FF2B5EF4-FFF2-40B4-BE49-F238E27FC236}">
                  <a16:creationId xmlns:a16="http://schemas.microsoft.com/office/drawing/2014/main" id="{4B3F8F08-C069-F042-95CD-34F7FD0DBF0E}"/>
                </a:ext>
              </a:extLst>
            </p:cNvPr>
            <p:cNvSpPr>
              <a:spLocks noEditPoints="1"/>
            </p:cNvSpPr>
            <p:nvPr/>
          </p:nvSpPr>
          <p:spPr bwMode="auto">
            <a:xfrm>
              <a:off x="3602" y="2259"/>
              <a:ext cx="474" cy="131"/>
            </a:xfrm>
            <a:custGeom>
              <a:avLst/>
              <a:gdLst>
                <a:gd name="T0" fmla="*/ 0 w 474"/>
                <a:gd name="T1" fmla="*/ 131 h 131"/>
                <a:gd name="T2" fmla="*/ 474 w 474"/>
                <a:gd name="T3" fmla="*/ 131 h 131"/>
                <a:gd name="T4" fmla="*/ 474 w 474"/>
                <a:gd name="T5" fmla="*/ 0 h 131"/>
                <a:gd name="T6" fmla="*/ 0 w 474"/>
                <a:gd name="T7" fmla="*/ 0 h 131"/>
                <a:gd name="T8" fmla="*/ 0 w 474"/>
                <a:gd name="T9" fmla="*/ 131 h 131"/>
                <a:gd name="T10" fmla="*/ 20 w 474"/>
                <a:gd name="T11" fmla="*/ 19 h 131"/>
                <a:gd name="T12" fmla="*/ 454 w 474"/>
                <a:gd name="T13" fmla="*/ 19 h 131"/>
                <a:gd name="T14" fmla="*/ 454 w 474"/>
                <a:gd name="T15" fmla="*/ 112 h 131"/>
                <a:gd name="T16" fmla="*/ 20 w 474"/>
                <a:gd name="T17" fmla="*/ 112 h 131"/>
                <a:gd name="T18" fmla="*/ 20 w 474"/>
                <a:gd name="T19"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131">
                  <a:moveTo>
                    <a:pt x="0" y="131"/>
                  </a:moveTo>
                  <a:lnTo>
                    <a:pt x="474" y="131"/>
                  </a:lnTo>
                  <a:lnTo>
                    <a:pt x="474" y="0"/>
                  </a:lnTo>
                  <a:lnTo>
                    <a:pt x="0" y="0"/>
                  </a:lnTo>
                  <a:lnTo>
                    <a:pt x="0" y="131"/>
                  </a:lnTo>
                  <a:close/>
                  <a:moveTo>
                    <a:pt x="20" y="19"/>
                  </a:moveTo>
                  <a:lnTo>
                    <a:pt x="454" y="19"/>
                  </a:lnTo>
                  <a:lnTo>
                    <a:pt x="454" y="112"/>
                  </a:lnTo>
                  <a:lnTo>
                    <a:pt x="20" y="112"/>
                  </a:lnTo>
                  <a:lnTo>
                    <a:pt x="2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0" name="Rectangle 77">
              <a:extLst>
                <a:ext uri="{FF2B5EF4-FFF2-40B4-BE49-F238E27FC236}">
                  <a16:creationId xmlns:a16="http://schemas.microsoft.com/office/drawing/2014/main" id="{36DB40ED-2B5D-4247-85A5-85DFC1AC7CE4}"/>
                </a:ext>
              </a:extLst>
            </p:cNvPr>
            <p:cNvSpPr>
              <a:spLocks noChangeArrowheads="1"/>
            </p:cNvSpPr>
            <p:nvPr/>
          </p:nvSpPr>
          <p:spPr bwMode="auto">
            <a:xfrm>
              <a:off x="4009"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1" name="Rectangle 78">
              <a:extLst>
                <a:ext uri="{FF2B5EF4-FFF2-40B4-BE49-F238E27FC236}">
                  <a16:creationId xmlns:a16="http://schemas.microsoft.com/office/drawing/2014/main" id="{BBA7EDF3-CB6E-5743-9E1B-158746DFB688}"/>
                </a:ext>
              </a:extLst>
            </p:cNvPr>
            <p:cNvSpPr>
              <a:spLocks noChangeArrowheads="1"/>
            </p:cNvSpPr>
            <p:nvPr/>
          </p:nvSpPr>
          <p:spPr bwMode="auto">
            <a:xfrm>
              <a:off x="3971"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2" name="Rectangle 79">
              <a:extLst>
                <a:ext uri="{FF2B5EF4-FFF2-40B4-BE49-F238E27FC236}">
                  <a16:creationId xmlns:a16="http://schemas.microsoft.com/office/drawing/2014/main" id="{E0341194-40C2-7F4E-9548-5B9D135AC1F9}"/>
                </a:ext>
              </a:extLst>
            </p:cNvPr>
            <p:cNvSpPr>
              <a:spLocks noChangeArrowheads="1"/>
            </p:cNvSpPr>
            <p:nvPr/>
          </p:nvSpPr>
          <p:spPr bwMode="auto">
            <a:xfrm>
              <a:off x="3933" y="1960"/>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3" name="Rectangle 80">
              <a:extLst>
                <a:ext uri="{FF2B5EF4-FFF2-40B4-BE49-F238E27FC236}">
                  <a16:creationId xmlns:a16="http://schemas.microsoft.com/office/drawing/2014/main" id="{19CD788B-657C-804D-9F56-247CFC785BDC}"/>
                </a:ext>
              </a:extLst>
            </p:cNvPr>
            <p:cNvSpPr>
              <a:spLocks noChangeArrowheads="1"/>
            </p:cNvSpPr>
            <p:nvPr/>
          </p:nvSpPr>
          <p:spPr bwMode="auto">
            <a:xfrm>
              <a:off x="3933"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4" name="Rectangle 81">
              <a:extLst>
                <a:ext uri="{FF2B5EF4-FFF2-40B4-BE49-F238E27FC236}">
                  <a16:creationId xmlns:a16="http://schemas.microsoft.com/office/drawing/2014/main" id="{002D30CA-E5DE-2045-83D5-CB8594858E8B}"/>
                </a:ext>
              </a:extLst>
            </p:cNvPr>
            <p:cNvSpPr>
              <a:spLocks noChangeArrowheads="1"/>
            </p:cNvSpPr>
            <p:nvPr/>
          </p:nvSpPr>
          <p:spPr bwMode="auto">
            <a:xfrm>
              <a:off x="3895" y="1960"/>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5" name="Rectangle 82">
              <a:extLst>
                <a:ext uri="{FF2B5EF4-FFF2-40B4-BE49-F238E27FC236}">
                  <a16:creationId xmlns:a16="http://schemas.microsoft.com/office/drawing/2014/main" id="{84E41929-D99F-8945-95E6-BFD9EEDD0F6C}"/>
                </a:ext>
              </a:extLst>
            </p:cNvPr>
            <p:cNvSpPr>
              <a:spLocks noChangeArrowheads="1"/>
            </p:cNvSpPr>
            <p:nvPr/>
          </p:nvSpPr>
          <p:spPr bwMode="auto">
            <a:xfrm>
              <a:off x="3895" y="2126"/>
              <a:ext cx="19"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6" name="Oval 83">
              <a:extLst>
                <a:ext uri="{FF2B5EF4-FFF2-40B4-BE49-F238E27FC236}">
                  <a16:creationId xmlns:a16="http://schemas.microsoft.com/office/drawing/2014/main" id="{54028979-D919-8D42-B338-E579EE5F71EC}"/>
                </a:ext>
              </a:extLst>
            </p:cNvPr>
            <p:cNvSpPr>
              <a:spLocks noChangeArrowheads="1"/>
            </p:cNvSpPr>
            <p:nvPr/>
          </p:nvSpPr>
          <p:spPr bwMode="auto">
            <a:xfrm>
              <a:off x="3658" y="1970"/>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7" name="Rectangle 84">
              <a:extLst>
                <a:ext uri="{FF2B5EF4-FFF2-40B4-BE49-F238E27FC236}">
                  <a16:creationId xmlns:a16="http://schemas.microsoft.com/office/drawing/2014/main" id="{F81CA60E-6098-5241-8B51-4EE59190F588}"/>
                </a:ext>
              </a:extLst>
            </p:cNvPr>
            <p:cNvSpPr>
              <a:spLocks noChangeArrowheads="1"/>
            </p:cNvSpPr>
            <p:nvPr/>
          </p:nvSpPr>
          <p:spPr bwMode="auto">
            <a:xfrm>
              <a:off x="4009"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8" name="Rectangle 85">
              <a:extLst>
                <a:ext uri="{FF2B5EF4-FFF2-40B4-BE49-F238E27FC236}">
                  <a16:creationId xmlns:a16="http://schemas.microsoft.com/office/drawing/2014/main" id="{A311BF1E-01C2-894A-ABCD-EBC3ED50801E}"/>
                </a:ext>
              </a:extLst>
            </p:cNvPr>
            <p:cNvSpPr>
              <a:spLocks noChangeArrowheads="1"/>
            </p:cNvSpPr>
            <p:nvPr/>
          </p:nvSpPr>
          <p:spPr bwMode="auto">
            <a:xfrm>
              <a:off x="3971" y="2126"/>
              <a:ext cx="20"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69" name="Oval 86">
              <a:extLst>
                <a:ext uri="{FF2B5EF4-FFF2-40B4-BE49-F238E27FC236}">
                  <a16:creationId xmlns:a16="http://schemas.microsoft.com/office/drawing/2014/main" id="{197C28C9-4FAC-DC49-AAE9-208499F94FB9}"/>
                </a:ext>
              </a:extLst>
            </p:cNvPr>
            <p:cNvSpPr>
              <a:spLocks noChangeArrowheads="1"/>
            </p:cNvSpPr>
            <p:nvPr/>
          </p:nvSpPr>
          <p:spPr bwMode="auto">
            <a:xfrm>
              <a:off x="3658" y="2135"/>
              <a:ext cx="45" cy="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70" name="Rectangle 87">
              <a:extLst>
                <a:ext uri="{FF2B5EF4-FFF2-40B4-BE49-F238E27FC236}">
                  <a16:creationId xmlns:a16="http://schemas.microsoft.com/office/drawing/2014/main" id="{4966B50E-93EE-F247-8D08-F7F9E5AC923F}"/>
                </a:ext>
              </a:extLst>
            </p:cNvPr>
            <p:cNvSpPr>
              <a:spLocks noChangeArrowheads="1"/>
            </p:cNvSpPr>
            <p:nvPr/>
          </p:nvSpPr>
          <p:spPr bwMode="auto">
            <a:xfrm>
              <a:off x="4009"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71" name="Rectangle 88">
              <a:extLst>
                <a:ext uri="{FF2B5EF4-FFF2-40B4-BE49-F238E27FC236}">
                  <a16:creationId xmlns:a16="http://schemas.microsoft.com/office/drawing/2014/main" id="{5ACF9BEA-30B1-F449-AFD1-7A54F549B96F}"/>
                </a:ext>
              </a:extLst>
            </p:cNvPr>
            <p:cNvSpPr>
              <a:spLocks noChangeArrowheads="1"/>
            </p:cNvSpPr>
            <p:nvPr/>
          </p:nvSpPr>
          <p:spPr bwMode="auto">
            <a:xfrm>
              <a:off x="3971"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72" name="Rectangle 89">
              <a:extLst>
                <a:ext uri="{FF2B5EF4-FFF2-40B4-BE49-F238E27FC236}">
                  <a16:creationId xmlns:a16="http://schemas.microsoft.com/office/drawing/2014/main" id="{A04E1163-075B-BA4C-A447-57424262E8F9}"/>
                </a:ext>
              </a:extLst>
            </p:cNvPr>
            <p:cNvSpPr>
              <a:spLocks noChangeArrowheads="1"/>
            </p:cNvSpPr>
            <p:nvPr/>
          </p:nvSpPr>
          <p:spPr bwMode="auto">
            <a:xfrm>
              <a:off x="3933" y="2291"/>
              <a:ext cx="20"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73" name="Rectangle 90">
              <a:extLst>
                <a:ext uri="{FF2B5EF4-FFF2-40B4-BE49-F238E27FC236}">
                  <a16:creationId xmlns:a16="http://schemas.microsoft.com/office/drawing/2014/main" id="{A90030B3-07C5-3F41-A1C0-A3E7E4360088}"/>
                </a:ext>
              </a:extLst>
            </p:cNvPr>
            <p:cNvSpPr>
              <a:spLocks noChangeArrowheads="1"/>
            </p:cNvSpPr>
            <p:nvPr/>
          </p:nvSpPr>
          <p:spPr bwMode="auto">
            <a:xfrm>
              <a:off x="3895" y="2291"/>
              <a:ext cx="19"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74" name="Oval 91">
              <a:extLst>
                <a:ext uri="{FF2B5EF4-FFF2-40B4-BE49-F238E27FC236}">
                  <a16:creationId xmlns:a16="http://schemas.microsoft.com/office/drawing/2014/main" id="{37B61524-80D9-F947-938C-F81308D427B5}"/>
                </a:ext>
              </a:extLst>
            </p:cNvPr>
            <p:cNvSpPr>
              <a:spLocks noChangeArrowheads="1"/>
            </p:cNvSpPr>
            <p:nvPr/>
          </p:nvSpPr>
          <p:spPr bwMode="auto">
            <a:xfrm>
              <a:off x="3658" y="2301"/>
              <a:ext cx="45" cy="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grpSp>
      <p:sp>
        <p:nvSpPr>
          <p:cNvPr id="275" name="Freeform 95">
            <a:extLst>
              <a:ext uri="{FF2B5EF4-FFF2-40B4-BE49-F238E27FC236}">
                <a16:creationId xmlns:a16="http://schemas.microsoft.com/office/drawing/2014/main" id="{AE538E96-8244-4848-A85F-2ABAC7D32D4F}"/>
              </a:ext>
            </a:extLst>
          </p:cNvPr>
          <p:cNvSpPr>
            <a:spLocks noEditPoints="1"/>
          </p:cNvSpPr>
          <p:nvPr/>
        </p:nvSpPr>
        <p:spPr bwMode="auto">
          <a:xfrm>
            <a:off x="9212238" y="4803204"/>
            <a:ext cx="215585" cy="272477"/>
          </a:xfrm>
          <a:custGeom>
            <a:avLst/>
            <a:gdLst>
              <a:gd name="T0" fmla="*/ 143 w 286"/>
              <a:gd name="T1" fmla="*/ 0 h 384"/>
              <a:gd name="T2" fmla="*/ 0 w 286"/>
              <a:gd name="T3" fmla="*/ 43 h 384"/>
              <a:gd name="T4" fmla="*/ 0 w 286"/>
              <a:gd name="T5" fmla="*/ 341 h 384"/>
              <a:gd name="T6" fmla="*/ 143 w 286"/>
              <a:gd name="T7" fmla="*/ 384 h 384"/>
              <a:gd name="T8" fmla="*/ 286 w 286"/>
              <a:gd name="T9" fmla="*/ 341 h 384"/>
              <a:gd name="T10" fmla="*/ 286 w 286"/>
              <a:gd name="T11" fmla="*/ 43 h 384"/>
              <a:gd name="T12" fmla="*/ 143 w 286"/>
              <a:gd name="T13" fmla="*/ 0 h 384"/>
              <a:gd name="T14" fmla="*/ 143 w 286"/>
              <a:gd name="T15" fmla="*/ 16 h 384"/>
              <a:gd name="T16" fmla="*/ 270 w 286"/>
              <a:gd name="T17" fmla="*/ 43 h 384"/>
              <a:gd name="T18" fmla="*/ 143 w 286"/>
              <a:gd name="T19" fmla="*/ 69 h 384"/>
              <a:gd name="T20" fmla="*/ 16 w 286"/>
              <a:gd name="T21" fmla="*/ 43 h 384"/>
              <a:gd name="T22" fmla="*/ 143 w 286"/>
              <a:gd name="T23" fmla="*/ 16 h 384"/>
              <a:gd name="T24" fmla="*/ 270 w 286"/>
              <a:gd name="T25" fmla="*/ 341 h 384"/>
              <a:gd name="T26" fmla="*/ 143 w 286"/>
              <a:gd name="T27" fmla="*/ 368 h 384"/>
              <a:gd name="T28" fmla="*/ 16 w 286"/>
              <a:gd name="T29" fmla="*/ 341 h 384"/>
              <a:gd name="T30" fmla="*/ 16 w 286"/>
              <a:gd name="T31" fmla="*/ 263 h 384"/>
              <a:gd name="T32" fmla="*/ 144 w 286"/>
              <a:gd name="T33" fmla="*/ 285 h 384"/>
              <a:gd name="T34" fmla="*/ 270 w 286"/>
              <a:gd name="T35" fmla="*/ 262 h 384"/>
              <a:gd name="T36" fmla="*/ 270 w 286"/>
              <a:gd name="T37" fmla="*/ 341 h 384"/>
              <a:gd name="T38" fmla="*/ 270 w 286"/>
              <a:gd name="T39" fmla="*/ 243 h 384"/>
              <a:gd name="T40" fmla="*/ 144 w 286"/>
              <a:gd name="T41" fmla="*/ 269 h 384"/>
              <a:gd name="T42" fmla="*/ 16 w 286"/>
              <a:gd name="T43" fmla="*/ 242 h 384"/>
              <a:gd name="T44" fmla="*/ 16 w 286"/>
              <a:gd name="T45" fmla="*/ 163 h 384"/>
              <a:gd name="T46" fmla="*/ 143 w 286"/>
              <a:gd name="T47" fmla="*/ 185 h 384"/>
              <a:gd name="T48" fmla="*/ 270 w 286"/>
              <a:gd name="T49" fmla="*/ 163 h 384"/>
              <a:gd name="T50" fmla="*/ 270 w 286"/>
              <a:gd name="T51" fmla="*/ 243 h 384"/>
              <a:gd name="T52" fmla="*/ 143 w 286"/>
              <a:gd name="T53" fmla="*/ 169 h 384"/>
              <a:gd name="T54" fmla="*/ 16 w 286"/>
              <a:gd name="T55" fmla="*/ 142 h 384"/>
              <a:gd name="T56" fmla="*/ 16 w 286"/>
              <a:gd name="T57" fmla="*/ 64 h 384"/>
              <a:gd name="T58" fmla="*/ 143 w 286"/>
              <a:gd name="T59" fmla="*/ 85 h 384"/>
              <a:gd name="T60" fmla="*/ 270 w 286"/>
              <a:gd name="T61" fmla="*/ 64 h 384"/>
              <a:gd name="T62" fmla="*/ 270 w 286"/>
              <a:gd name="T63" fmla="*/ 142 h 384"/>
              <a:gd name="T64" fmla="*/ 143 w 286"/>
              <a:gd name="T65"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384">
                <a:moveTo>
                  <a:pt x="143" y="0"/>
                </a:moveTo>
                <a:cubicBezTo>
                  <a:pt x="74" y="0"/>
                  <a:pt x="0" y="13"/>
                  <a:pt x="0" y="43"/>
                </a:cubicBezTo>
                <a:cubicBezTo>
                  <a:pt x="0" y="341"/>
                  <a:pt x="0" y="341"/>
                  <a:pt x="0" y="341"/>
                </a:cubicBezTo>
                <a:cubicBezTo>
                  <a:pt x="0" y="371"/>
                  <a:pt x="74" y="384"/>
                  <a:pt x="143" y="384"/>
                </a:cubicBezTo>
                <a:cubicBezTo>
                  <a:pt x="212" y="384"/>
                  <a:pt x="286" y="371"/>
                  <a:pt x="286" y="341"/>
                </a:cubicBezTo>
                <a:cubicBezTo>
                  <a:pt x="286" y="43"/>
                  <a:pt x="286" y="43"/>
                  <a:pt x="286" y="43"/>
                </a:cubicBezTo>
                <a:cubicBezTo>
                  <a:pt x="286" y="13"/>
                  <a:pt x="212" y="0"/>
                  <a:pt x="143" y="0"/>
                </a:cubicBezTo>
                <a:close/>
                <a:moveTo>
                  <a:pt x="143" y="16"/>
                </a:moveTo>
                <a:cubicBezTo>
                  <a:pt x="227" y="16"/>
                  <a:pt x="270" y="35"/>
                  <a:pt x="270" y="43"/>
                </a:cubicBezTo>
                <a:cubicBezTo>
                  <a:pt x="270" y="51"/>
                  <a:pt x="227" y="69"/>
                  <a:pt x="143" y="69"/>
                </a:cubicBezTo>
                <a:cubicBezTo>
                  <a:pt x="59" y="69"/>
                  <a:pt x="16" y="51"/>
                  <a:pt x="16" y="43"/>
                </a:cubicBezTo>
                <a:cubicBezTo>
                  <a:pt x="16" y="35"/>
                  <a:pt x="59" y="16"/>
                  <a:pt x="143" y="16"/>
                </a:cubicBezTo>
                <a:close/>
                <a:moveTo>
                  <a:pt x="270" y="341"/>
                </a:moveTo>
                <a:cubicBezTo>
                  <a:pt x="270" y="351"/>
                  <a:pt x="225" y="368"/>
                  <a:pt x="143" y="368"/>
                </a:cubicBezTo>
                <a:cubicBezTo>
                  <a:pt x="61" y="368"/>
                  <a:pt x="16" y="351"/>
                  <a:pt x="16" y="341"/>
                </a:cubicBezTo>
                <a:cubicBezTo>
                  <a:pt x="16" y="263"/>
                  <a:pt x="16" y="263"/>
                  <a:pt x="16" y="263"/>
                </a:cubicBezTo>
                <a:cubicBezTo>
                  <a:pt x="42" y="278"/>
                  <a:pt x="94" y="285"/>
                  <a:pt x="144" y="285"/>
                </a:cubicBezTo>
                <a:cubicBezTo>
                  <a:pt x="196" y="285"/>
                  <a:pt x="244" y="276"/>
                  <a:pt x="270" y="262"/>
                </a:cubicBezTo>
                <a:lnTo>
                  <a:pt x="270" y="341"/>
                </a:lnTo>
                <a:close/>
                <a:moveTo>
                  <a:pt x="270" y="243"/>
                </a:moveTo>
                <a:cubicBezTo>
                  <a:pt x="254" y="256"/>
                  <a:pt x="204" y="269"/>
                  <a:pt x="144" y="269"/>
                </a:cubicBezTo>
                <a:cubicBezTo>
                  <a:pt x="60" y="269"/>
                  <a:pt x="16" y="250"/>
                  <a:pt x="16" y="242"/>
                </a:cubicBezTo>
                <a:cubicBezTo>
                  <a:pt x="16" y="163"/>
                  <a:pt x="16" y="163"/>
                  <a:pt x="16" y="163"/>
                </a:cubicBezTo>
                <a:cubicBezTo>
                  <a:pt x="42" y="178"/>
                  <a:pt x="94" y="185"/>
                  <a:pt x="143" y="185"/>
                </a:cubicBezTo>
                <a:cubicBezTo>
                  <a:pt x="192" y="185"/>
                  <a:pt x="244" y="178"/>
                  <a:pt x="270" y="163"/>
                </a:cubicBezTo>
                <a:lnTo>
                  <a:pt x="270" y="243"/>
                </a:lnTo>
                <a:close/>
                <a:moveTo>
                  <a:pt x="143" y="169"/>
                </a:moveTo>
                <a:cubicBezTo>
                  <a:pt x="61" y="169"/>
                  <a:pt x="16" y="151"/>
                  <a:pt x="16" y="142"/>
                </a:cubicBezTo>
                <a:cubicBezTo>
                  <a:pt x="16" y="64"/>
                  <a:pt x="16" y="64"/>
                  <a:pt x="16" y="64"/>
                </a:cubicBezTo>
                <a:cubicBezTo>
                  <a:pt x="42" y="79"/>
                  <a:pt x="94" y="85"/>
                  <a:pt x="143" y="85"/>
                </a:cubicBezTo>
                <a:cubicBezTo>
                  <a:pt x="192" y="85"/>
                  <a:pt x="244" y="79"/>
                  <a:pt x="270" y="64"/>
                </a:cubicBezTo>
                <a:cubicBezTo>
                  <a:pt x="270" y="142"/>
                  <a:pt x="270" y="142"/>
                  <a:pt x="270" y="142"/>
                </a:cubicBezTo>
                <a:cubicBezTo>
                  <a:pt x="270" y="151"/>
                  <a:pt x="225" y="169"/>
                  <a:pt x="143" y="169"/>
                </a:cubicBezTo>
                <a:close/>
              </a:path>
            </a:pathLst>
          </a:custGeom>
          <a:solidFill>
            <a:schemeClr val="tx1"/>
          </a:solidFill>
          <a:ln>
            <a:noFill/>
          </a:ln>
        </p:spPr>
        <p:txBody>
          <a:bodyPr vert="horz" wrap="square" lIns="137124" tIns="68562" rIns="137124" bIns="6856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17074"/>
              </a:solidFill>
              <a:effectLst/>
              <a:uLnTx/>
              <a:uFillTx/>
              <a:latin typeface="Metropolis"/>
              <a:ea typeface="+mn-ea"/>
              <a:cs typeface="+mn-cs"/>
            </a:endParaRPr>
          </a:p>
        </p:txBody>
      </p:sp>
      <p:sp>
        <p:nvSpPr>
          <p:cNvPr id="276" name="Oval 275">
            <a:extLst>
              <a:ext uri="{FF2B5EF4-FFF2-40B4-BE49-F238E27FC236}">
                <a16:creationId xmlns:a16="http://schemas.microsoft.com/office/drawing/2014/main" id="{374BFB62-EB61-7F4C-9D3F-AB078D09C36C}"/>
              </a:ext>
            </a:extLst>
          </p:cNvPr>
          <p:cNvSpPr/>
          <p:nvPr/>
        </p:nvSpPr>
        <p:spPr>
          <a:xfrm>
            <a:off x="5278257" y="4472714"/>
            <a:ext cx="2052168" cy="713439"/>
          </a:xfrm>
          <a:prstGeom prst="ellipse">
            <a:avLst/>
          </a:prstGeom>
          <a:gradFill flip="none" rotWithShape="1">
            <a:gsLst>
              <a:gs pos="94000">
                <a:schemeClr val="bg1">
                  <a:alpha val="0"/>
                </a:schemeClr>
              </a:gs>
              <a:gs pos="33000">
                <a:schemeClr val="bg1"/>
              </a:gs>
            </a:gsLst>
            <a:path path="shape">
              <a:fillToRect l="50000" t="50000" r="50000" b="50000"/>
            </a:path>
            <a:tileRect/>
          </a:gradFill>
          <a:ln w="25400">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Metropolis"/>
              <a:ea typeface="+mn-ea"/>
              <a:cs typeface="+mn-cs"/>
            </a:endParaRPr>
          </a:p>
        </p:txBody>
      </p:sp>
      <p:sp>
        <p:nvSpPr>
          <p:cNvPr id="277" name="TextBox 276">
            <a:extLst>
              <a:ext uri="{FF2B5EF4-FFF2-40B4-BE49-F238E27FC236}">
                <a16:creationId xmlns:a16="http://schemas.microsoft.com/office/drawing/2014/main" id="{81DBEE66-1786-F04D-9A55-15ECEE75C99A}"/>
              </a:ext>
            </a:extLst>
          </p:cNvPr>
          <p:cNvSpPr txBox="1"/>
          <p:nvPr/>
        </p:nvSpPr>
        <p:spPr>
          <a:xfrm>
            <a:off x="5673487" y="4693222"/>
            <a:ext cx="1312509" cy="276999"/>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accent5"/>
                </a:solidFill>
                <a:effectLst/>
                <a:uLnTx/>
                <a:uFillTx/>
                <a:latin typeface="Metropolis Semi Bold" panose="00000700000000000000" pitchFamily="2" charset="0"/>
                <a:ea typeface="+mn-ea"/>
                <a:cs typeface="+mn-cs"/>
              </a:rPr>
              <a:t>Hybrid</a:t>
            </a:r>
          </a:p>
        </p:txBody>
      </p:sp>
      <p:grpSp>
        <p:nvGrpSpPr>
          <p:cNvPr id="127" name="Group 126">
            <a:extLst>
              <a:ext uri="{FF2B5EF4-FFF2-40B4-BE49-F238E27FC236}">
                <a16:creationId xmlns:a16="http://schemas.microsoft.com/office/drawing/2014/main" id="{44A76D2D-986C-7D46-A1A2-1449095D0458}"/>
              </a:ext>
            </a:extLst>
          </p:cNvPr>
          <p:cNvGrpSpPr/>
          <p:nvPr/>
        </p:nvGrpSpPr>
        <p:grpSpPr>
          <a:xfrm>
            <a:off x="6504796" y="4836638"/>
            <a:ext cx="1526169" cy="901406"/>
            <a:chOff x="7220598" y="5278041"/>
            <a:chExt cx="1215517" cy="755890"/>
          </a:xfrm>
        </p:grpSpPr>
        <p:sp useBgFill="1">
          <p:nvSpPr>
            <p:cNvPr id="128" name="Freeform 46">
              <a:extLst>
                <a:ext uri="{FF2B5EF4-FFF2-40B4-BE49-F238E27FC236}">
                  <a16:creationId xmlns:a16="http://schemas.microsoft.com/office/drawing/2014/main" id="{1D09DAC2-D583-754C-B558-33123F1C8DFC}"/>
                </a:ext>
              </a:extLst>
            </p:cNvPr>
            <p:cNvSpPr>
              <a:spLocks/>
            </p:cNvSpPr>
            <p:nvPr/>
          </p:nvSpPr>
          <p:spPr bwMode="auto">
            <a:xfrm>
              <a:off x="7220598" y="5278041"/>
              <a:ext cx="1215517" cy="755890"/>
            </a:xfrm>
            <a:custGeom>
              <a:avLst/>
              <a:gdLst>
                <a:gd name="T0" fmla="*/ 621 w 723"/>
                <a:gd name="T1" fmla="*/ 153 h 448"/>
                <a:gd name="T2" fmla="*/ 470 w 723"/>
                <a:gd name="T3" fmla="*/ 2 h 448"/>
                <a:gd name="T4" fmla="*/ 322 w 723"/>
                <a:gd name="T5" fmla="*/ 104 h 448"/>
                <a:gd name="T6" fmla="*/ 268 w 723"/>
                <a:gd name="T7" fmla="*/ 92 h 448"/>
                <a:gd name="T8" fmla="*/ 135 w 723"/>
                <a:gd name="T9" fmla="*/ 195 h 448"/>
                <a:gd name="T10" fmla="*/ 109 w 723"/>
                <a:gd name="T11" fmla="*/ 192 h 448"/>
                <a:gd name="T12" fmla="*/ 1 w 723"/>
                <a:gd name="T13" fmla="*/ 293 h 448"/>
                <a:gd name="T14" fmla="*/ 104 w 723"/>
                <a:gd name="T15" fmla="*/ 400 h 448"/>
                <a:gd name="T16" fmla="*/ 155 w 723"/>
                <a:gd name="T17" fmla="*/ 388 h 448"/>
                <a:gd name="T18" fmla="*/ 270 w 723"/>
                <a:gd name="T19" fmla="*/ 434 h 448"/>
                <a:gd name="T20" fmla="*/ 369 w 723"/>
                <a:gd name="T21" fmla="*/ 407 h 448"/>
                <a:gd name="T22" fmla="*/ 455 w 723"/>
                <a:gd name="T23" fmla="*/ 447 h 448"/>
                <a:gd name="T24" fmla="*/ 561 w 723"/>
                <a:gd name="T25" fmla="*/ 389 h 448"/>
                <a:gd name="T26" fmla="*/ 609 w 723"/>
                <a:gd name="T27" fmla="*/ 403 h 448"/>
                <a:gd name="T28" fmla="*/ 721 w 723"/>
                <a:gd name="T29" fmla="*/ 280 h 448"/>
                <a:gd name="T30" fmla="*/ 621 w 723"/>
                <a:gd name="T31" fmla="*/ 15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3" h="448">
                  <a:moveTo>
                    <a:pt x="621" y="153"/>
                  </a:moveTo>
                  <a:cubicBezTo>
                    <a:pt x="614" y="69"/>
                    <a:pt x="549" y="3"/>
                    <a:pt x="470" y="2"/>
                  </a:cubicBezTo>
                  <a:cubicBezTo>
                    <a:pt x="404" y="0"/>
                    <a:pt x="346" y="43"/>
                    <a:pt x="322" y="104"/>
                  </a:cubicBezTo>
                  <a:cubicBezTo>
                    <a:pt x="306" y="97"/>
                    <a:pt x="287" y="92"/>
                    <a:pt x="268" y="92"/>
                  </a:cubicBezTo>
                  <a:cubicBezTo>
                    <a:pt x="203" y="90"/>
                    <a:pt x="148" y="135"/>
                    <a:pt x="135" y="195"/>
                  </a:cubicBezTo>
                  <a:cubicBezTo>
                    <a:pt x="127" y="193"/>
                    <a:pt x="118" y="192"/>
                    <a:pt x="109" y="192"/>
                  </a:cubicBezTo>
                  <a:cubicBezTo>
                    <a:pt x="51" y="190"/>
                    <a:pt x="2" y="236"/>
                    <a:pt x="1" y="293"/>
                  </a:cubicBezTo>
                  <a:cubicBezTo>
                    <a:pt x="0" y="350"/>
                    <a:pt x="46" y="398"/>
                    <a:pt x="104" y="400"/>
                  </a:cubicBezTo>
                  <a:cubicBezTo>
                    <a:pt x="122" y="400"/>
                    <a:pt x="140" y="396"/>
                    <a:pt x="155" y="388"/>
                  </a:cubicBezTo>
                  <a:cubicBezTo>
                    <a:pt x="180" y="415"/>
                    <a:pt x="222" y="433"/>
                    <a:pt x="270" y="434"/>
                  </a:cubicBezTo>
                  <a:cubicBezTo>
                    <a:pt x="308" y="435"/>
                    <a:pt x="343" y="425"/>
                    <a:pt x="369" y="407"/>
                  </a:cubicBezTo>
                  <a:cubicBezTo>
                    <a:pt x="391" y="431"/>
                    <a:pt x="421" y="446"/>
                    <a:pt x="455" y="447"/>
                  </a:cubicBezTo>
                  <a:cubicBezTo>
                    <a:pt x="499" y="448"/>
                    <a:pt x="539" y="425"/>
                    <a:pt x="561" y="389"/>
                  </a:cubicBezTo>
                  <a:cubicBezTo>
                    <a:pt x="575" y="398"/>
                    <a:pt x="592" y="403"/>
                    <a:pt x="609" y="403"/>
                  </a:cubicBezTo>
                  <a:cubicBezTo>
                    <a:pt x="669" y="405"/>
                    <a:pt x="720" y="349"/>
                    <a:pt x="721" y="280"/>
                  </a:cubicBezTo>
                  <a:cubicBezTo>
                    <a:pt x="723" y="213"/>
                    <a:pt x="679" y="158"/>
                    <a:pt x="621" y="153"/>
                  </a:cubicBezTo>
                  <a:close/>
                </a:path>
              </a:pathLst>
            </a:custGeom>
            <a:ln w="19050">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8829" tIns="98829" rIns="98829" bIns="98829" numCol="1" spcCol="0" rtlCol="0" fromWordArt="0" anchor="ctr" anchorCtr="0" forceAA="0" compatLnSpc="1">
              <a:prstTxWarp prst="textNoShape">
                <a:avLst/>
              </a:prstTxWarp>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4049" b="0" i="0" u="none" strike="noStrike" kern="1200" cap="none" spc="0" normalizeH="0" baseline="0" noProof="0" dirty="0">
                <a:ln>
                  <a:noFill/>
                </a:ln>
                <a:solidFill>
                  <a:srgbClr val="002142"/>
                </a:solidFill>
                <a:effectLst/>
                <a:uLnTx/>
                <a:uFillTx/>
                <a:latin typeface="Metropolis"/>
                <a:ea typeface="+mn-ea"/>
                <a:cs typeface="+mn-cs"/>
              </a:endParaRPr>
            </a:p>
          </p:txBody>
        </p:sp>
        <p:grpSp>
          <p:nvGrpSpPr>
            <p:cNvPr id="129" name="Group 128">
              <a:extLst>
                <a:ext uri="{FF2B5EF4-FFF2-40B4-BE49-F238E27FC236}">
                  <a16:creationId xmlns:a16="http://schemas.microsoft.com/office/drawing/2014/main" id="{AAF826CD-6043-174F-BC27-E4406F0C3ABF}"/>
                </a:ext>
              </a:extLst>
            </p:cNvPr>
            <p:cNvGrpSpPr/>
            <p:nvPr/>
          </p:nvGrpSpPr>
          <p:grpSpPr>
            <a:xfrm>
              <a:off x="7258420" y="5420702"/>
              <a:ext cx="1173402" cy="485153"/>
              <a:chOff x="6539311" y="5653874"/>
              <a:chExt cx="1173402" cy="485153"/>
            </a:xfrm>
          </p:grpSpPr>
          <p:grpSp>
            <p:nvGrpSpPr>
              <p:cNvPr id="130" name="Group 129">
                <a:extLst>
                  <a:ext uri="{FF2B5EF4-FFF2-40B4-BE49-F238E27FC236}">
                    <a16:creationId xmlns:a16="http://schemas.microsoft.com/office/drawing/2014/main" id="{AD5A6F9F-8B1E-E646-90DE-090A5A0ED5B4}"/>
                  </a:ext>
                </a:extLst>
              </p:cNvPr>
              <p:cNvGrpSpPr/>
              <p:nvPr/>
            </p:nvGrpSpPr>
            <p:grpSpPr>
              <a:xfrm>
                <a:off x="6539311" y="5653874"/>
                <a:ext cx="1173402" cy="485153"/>
                <a:chOff x="9214816" y="8809140"/>
                <a:chExt cx="1782058" cy="736807"/>
              </a:xfrm>
            </p:grpSpPr>
            <p:sp>
              <p:nvSpPr>
                <p:cNvPr id="132" name="Oval 131">
                  <a:extLst>
                    <a:ext uri="{FF2B5EF4-FFF2-40B4-BE49-F238E27FC236}">
                      <a16:creationId xmlns:a16="http://schemas.microsoft.com/office/drawing/2014/main" id="{185F48C1-DF2B-C54C-93D5-9D0B1DB01EC2}"/>
                    </a:ext>
                  </a:extLst>
                </p:cNvPr>
                <p:cNvSpPr/>
                <p:nvPr/>
              </p:nvSpPr>
              <p:spPr>
                <a:xfrm flipH="1">
                  <a:off x="10289347" y="8809140"/>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3" name="Rectangle 132">
                  <a:extLst>
                    <a:ext uri="{FF2B5EF4-FFF2-40B4-BE49-F238E27FC236}">
                      <a16:creationId xmlns:a16="http://schemas.microsoft.com/office/drawing/2014/main" id="{61717BA7-A450-6A40-B5BA-3BA8F3797381}"/>
                    </a:ext>
                  </a:extLst>
                </p:cNvPr>
                <p:cNvSpPr/>
                <p:nvPr/>
              </p:nvSpPr>
              <p:spPr>
                <a:xfrm flipH="1">
                  <a:off x="10350522" y="8841495"/>
                  <a:ext cx="355267"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4" name="Oval 133">
                  <a:extLst>
                    <a:ext uri="{FF2B5EF4-FFF2-40B4-BE49-F238E27FC236}">
                      <a16:creationId xmlns:a16="http://schemas.microsoft.com/office/drawing/2014/main" id="{EF532BCF-A344-804A-A1AC-6EC04CEC8310}"/>
                    </a:ext>
                  </a:extLst>
                </p:cNvPr>
                <p:cNvSpPr/>
                <p:nvPr/>
              </p:nvSpPr>
              <p:spPr>
                <a:xfrm flipH="1">
                  <a:off x="9635296" y="9008268"/>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5" name="Rectangle 134">
                  <a:extLst>
                    <a:ext uri="{FF2B5EF4-FFF2-40B4-BE49-F238E27FC236}">
                      <a16:creationId xmlns:a16="http://schemas.microsoft.com/office/drawing/2014/main" id="{AF87D5CC-E55B-E14C-9B93-3B3FA7115E5E}"/>
                    </a:ext>
                  </a:extLst>
                </p:cNvPr>
                <p:cNvSpPr/>
                <p:nvPr/>
              </p:nvSpPr>
              <p:spPr>
                <a:xfrm flipH="1">
                  <a:off x="9514218" y="9040623"/>
                  <a:ext cx="150668"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6" name="Oval 135">
                  <a:extLst>
                    <a:ext uri="{FF2B5EF4-FFF2-40B4-BE49-F238E27FC236}">
                      <a16:creationId xmlns:a16="http://schemas.microsoft.com/office/drawing/2014/main" id="{866D6EED-0770-2143-9D70-E558258A6731}"/>
                    </a:ext>
                  </a:extLst>
                </p:cNvPr>
                <p:cNvSpPr/>
                <p:nvPr/>
              </p:nvSpPr>
              <p:spPr>
                <a:xfrm>
                  <a:off x="10114423" y="8891984"/>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7" name="Rectangle 136">
                  <a:extLst>
                    <a:ext uri="{FF2B5EF4-FFF2-40B4-BE49-F238E27FC236}">
                      <a16:creationId xmlns:a16="http://schemas.microsoft.com/office/drawing/2014/main" id="{83408C52-2204-0549-8195-64DE1F11DB64}"/>
                    </a:ext>
                  </a:extLst>
                </p:cNvPr>
                <p:cNvSpPr/>
                <p:nvPr/>
              </p:nvSpPr>
              <p:spPr>
                <a:xfrm>
                  <a:off x="9762576" y="8931483"/>
                  <a:ext cx="390794"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8" name="Oval 137">
                  <a:extLst>
                    <a:ext uri="{FF2B5EF4-FFF2-40B4-BE49-F238E27FC236}">
                      <a16:creationId xmlns:a16="http://schemas.microsoft.com/office/drawing/2014/main" id="{91FC1415-D3BF-3641-AFC5-39D008931590}"/>
                    </a:ext>
                  </a:extLst>
                </p:cNvPr>
                <p:cNvSpPr/>
                <p:nvPr/>
              </p:nvSpPr>
              <p:spPr>
                <a:xfrm flipH="1">
                  <a:off x="10531043" y="9053614"/>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39" name="Rectangle 138">
                  <a:extLst>
                    <a:ext uri="{FF2B5EF4-FFF2-40B4-BE49-F238E27FC236}">
                      <a16:creationId xmlns:a16="http://schemas.microsoft.com/office/drawing/2014/main" id="{0166885F-1D58-4240-B82D-945A8673273E}"/>
                    </a:ext>
                  </a:extLst>
                </p:cNvPr>
                <p:cNvSpPr/>
                <p:nvPr/>
              </p:nvSpPr>
              <p:spPr>
                <a:xfrm flipH="1">
                  <a:off x="10321424" y="9085969"/>
                  <a:ext cx="220593"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0" name="Oval 139">
                  <a:extLst>
                    <a:ext uri="{FF2B5EF4-FFF2-40B4-BE49-F238E27FC236}">
                      <a16:creationId xmlns:a16="http://schemas.microsoft.com/office/drawing/2014/main" id="{B4B26F0A-C2B8-2748-8585-C286E2D928F5}"/>
                    </a:ext>
                  </a:extLst>
                </p:cNvPr>
                <p:cNvSpPr/>
                <p:nvPr/>
              </p:nvSpPr>
              <p:spPr>
                <a:xfrm>
                  <a:off x="9302814" y="9273881"/>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1" name="Rectangle 140">
                  <a:extLst>
                    <a:ext uri="{FF2B5EF4-FFF2-40B4-BE49-F238E27FC236}">
                      <a16:creationId xmlns:a16="http://schemas.microsoft.com/office/drawing/2014/main" id="{437C8BE2-2888-7C4D-8375-DD33595F23BD}"/>
                    </a:ext>
                  </a:extLst>
                </p:cNvPr>
                <p:cNvSpPr/>
                <p:nvPr/>
              </p:nvSpPr>
              <p:spPr>
                <a:xfrm>
                  <a:off x="9366400" y="9306716"/>
                  <a:ext cx="355267" cy="959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2" name="Oval 141">
                  <a:extLst>
                    <a:ext uri="{FF2B5EF4-FFF2-40B4-BE49-F238E27FC236}">
                      <a16:creationId xmlns:a16="http://schemas.microsoft.com/office/drawing/2014/main" id="{CFEBFA55-A1FE-E34B-9507-AF866D518881}"/>
                    </a:ext>
                  </a:extLst>
                </p:cNvPr>
                <p:cNvSpPr/>
                <p:nvPr/>
              </p:nvSpPr>
              <p:spPr>
                <a:xfrm flipH="1">
                  <a:off x="9886914" y="9457235"/>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3" name="Rectangle 142">
                  <a:extLst>
                    <a:ext uri="{FF2B5EF4-FFF2-40B4-BE49-F238E27FC236}">
                      <a16:creationId xmlns:a16="http://schemas.microsoft.com/office/drawing/2014/main" id="{9DE4A5CF-B183-B848-BFA8-99DE3E77E482}"/>
                    </a:ext>
                  </a:extLst>
                </p:cNvPr>
                <p:cNvSpPr/>
                <p:nvPr/>
              </p:nvSpPr>
              <p:spPr>
                <a:xfrm flipH="1">
                  <a:off x="9214816" y="9489590"/>
                  <a:ext cx="692315"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4" name="Oval 143">
                  <a:extLst>
                    <a:ext uri="{FF2B5EF4-FFF2-40B4-BE49-F238E27FC236}">
                      <a16:creationId xmlns:a16="http://schemas.microsoft.com/office/drawing/2014/main" id="{84545928-321F-9547-B8D1-F76F8CE869D4}"/>
                    </a:ext>
                  </a:extLst>
                </p:cNvPr>
                <p:cNvSpPr/>
                <p:nvPr/>
              </p:nvSpPr>
              <p:spPr>
                <a:xfrm>
                  <a:off x="10690288" y="9221293"/>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5" name="Rectangle 144">
                  <a:extLst>
                    <a:ext uri="{FF2B5EF4-FFF2-40B4-BE49-F238E27FC236}">
                      <a16:creationId xmlns:a16="http://schemas.microsoft.com/office/drawing/2014/main" id="{B1440196-0FB4-0141-9C20-5D298AF139DB}"/>
                    </a:ext>
                  </a:extLst>
                </p:cNvPr>
                <p:cNvSpPr/>
                <p:nvPr/>
              </p:nvSpPr>
              <p:spPr>
                <a:xfrm>
                  <a:off x="10754222" y="9253648"/>
                  <a:ext cx="242652"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6" name="Oval 145">
                  <a:extLst>
                    <a:ext uri="{FF2B5EF4-FFF2-40B4-BE49-F238E27FC236}">
                      <a16:creationId xmlns:a16="http://schemas.microsoft.com/office/drawing/2014/main" id="{C89AF8D1-BB60-8E43-A996-670F78F6AE45}"/>
                    </a:ext>
                  </a:extLst>
                </p:cNvPr>
                <p:cNvSpPr/>
                <p:nvPr/>
              </p:nvSpPr>
              <p:spPr>
                <a:xfrm>
                  <a:off x="10287065" y="9469540"/>
                  <a:ext cx="76407" cy="7640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sp>
              <p:nvSpPr>
                <p:cNvPr id="147" name="Rectangle 146">
                  <a:extLst>
                    <a:ext uri="{FF2B5EF4-FFF2-40B4-BE49-F238E27FC236}">
                      <a16:creationId xmlns:a16="http://schemas.microsoft.com/office/drawing/2014/main" id="{36319647-5AE5-4746-BDD0-1FD56523A66B}"/>
                    </a:ext>
                  </a:extLst>
                </p:cNvPr>
                <p:cNvSpPr/>
                <p:nvPr/>
              </p:nvSpPr>
              <p:spPr>
                <a:xfrm>
                  <a:off x="10348612" y="9501895"/>
                  <a:ext cx="472860" cy="10555"/>
                </a:xfrm>
                <a:prstGeom prst="rect">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9415" tIns="24708" rIns="49415" bIns="24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24"/>
                    </a:spcAft>
                    <a:buClrTx/>
                    <a:buSzTx/>
                    <a:buFontTx/>
                    <a:buNone/>
                    <a:tabLst/>
                    <a:defRPr/>
                  </a:pPr>
                  <a:endParaRPr kumimoji="0" lang="en-US" sz="1600" b="0" i="0" u="none" strike="noStrike" kern="1200" cap="none" spc="0" normalizeH="0" baseline="0" noProof="0" dirty="0">
                    <a:ln>
                      <a:noFill/>
                    </a:ln>
                    <a:solidFill>
                      <a:srgbClr val="002142"/>
                    </a:solidFill>
                    <a:effectLst/>
                    <a:uLnTx/>
                    <a:uFillTx/>
                    <a:latin typeface="Metropolis"/>
                    <a:ea typeface="+mn-ea"/>
                    <a:cs typeface="+mn-cs"/>
                  </a:endParaRPr>
                </a:p>
              </p:txBody>
            </p:sp>
          </p:grpSp>
          <p:sp>
            <p:nvSpPr>
              <p:cNvPr id="131" name="TextBox 130">
                <a:extLst>
                  <a:ext uri="{FF2B5EF4-FFF2-40B4-BE49-F238E27FC236}">
                    <a16:creationId xmlns:a16="http://schemas.microsoft.com/office/drawing/2014/main" id="{6E6F30C6-6CA8-CA4E-AC0F-DF14DC8205A9}"/>
                  </a:ext>
                </a:extLst>
              </p:cNvPr>
              <p:cNvSpPr txBox="1"/>
              <p:nvPr/>
            </p:nvSpPr>
            <p:spPr>
              <a:xfrm>
                <a:off x="6889567" y="5833058"/>
                <a:ext cx="609246" cy="238940"/>
              </a:xfrm>
              <a:prstGeom prst="rect">
                <a:avLst/>
              </a:prstGeom>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accent5"/>
                    </a:solidFill>
                    <a:effectLst/>
                    <a:uLnTx/>
                    <a:uFillTx/>
                    <a:latin typeface="Metropolis Semi Bold" panose="00000700000000000000" pitchFamily="2" charset="0"/>
                    <a:ea typeface="+mn-ea"/>
                    <a:cs typeface="+mn-cs"/>
                  </a:rPr>
                  <a:t>Telco</a:t>
                </a:r>
              </a:p>
            </p:txBody>
          </p:sp>
        </p:grpSp>
      </p:grpSp>
      <p:sp>
        <p:nvSpPr>
          <p:cNvPr id="148" name="Rectangle 147">
            <a:extLst>
              <a:ext uri="{FF2B5EF4-FFF2-40B4-BE49-F238E27FC236}">
                <a16:creationId xmlns:a16="http://schemas.microsoft.com/office/drawing/2014/main" id="{C506FBBF-5220-CC42-AF8B-C4435E091E48}"/>
              </a:ext>
            </a:extLst>
          </p:cNvPr>
          <p:cNvSpPr/>
          <p:nvPr/>
        </p:nvSpPr>
        <p:spPr>
          <a:xfrm>
            <a:off x="2028843" y="5836326"/>
            <a:ext cx="8511872" cy="892552"/>
          </a:xfrm>
          <a:prstGeom prst="rect">
            <a:avLst/>
          </a:prstGeom>
        </p:spPr>
        <p:txBody>
          <a:bodyPr wrap="square">
            <a:spAutoFit/>
          </a:bodyPr>
          <a:lstStyle/>
          <a:p>
            <a:pPr algn="ctr">
              <a:spcAft>
                <a:spcPts val="600"/>
              </a:spcAft>
            </a:pPr>
            <a:r>
              <a:rPr lang="en-US" sz="1400" dirty="0">
                <a:solidFill>
                  <a:schemeClr val="accent5"/>
                </a:solidFill>
              </a:rPr>
              <a:t>VMware Cloud                Deploy on premises or consume as a service</a:t>
            </a:r>
          </a:p>
          <a:p>
            <a:pPr algn="ctr">
              <a:spcAft>
                <a:spcPts val="600"/>
              </a:spcAft>
            </a:pPr>
            <a:r>
              <a:rPr lang="en-US" sz="1300" dirty="0">
                <a:latin typeface="Metropolis Medium" pitchFamily="2" charset="77"/>
              </a:rPr>
              <a:t>Same cloud stack runs in every major hyperscale cloud + &gt;120 verified service partners</a:t>
            </a:r>
            <a:endParaRPr lang="en-US" sz="1300" b="1" dirty="0"/>
          </a:p>
          <a:p>
            <a:pPr>
              <a:spcAft>
                <a:spcPts val="600"/>
              </a:spcAft>
            </a:pPr>
            <a:endParaRPr lang="en-US" sz="1400" dirty="0">
              <a:solidFill>
                <a:schemeClr val="accent5"/>
              </a:solidFill>
            </a:endParaRPr>
          </a:p>
        </p:txBody>
      </p:sp>
      <p:cxnSp>
        <p:nvCxnSpPr>
          <p:cNvPr id="149" name="Straight Arrow Connector 148">
            <a:extLst>
              <a:ext uri="{FF2B5EF4-FFF2-40B4-BE49-F238E27FC236}">
                <a16:creationId xmlns:a16="http://schemas.microsoft.com/office/drawing/2014/main" id="{85733D18-9558-FC4F-94CB-7929652F6641}"/>
              </a:ext>
            </a:extLst>
          </p:cNvPr>
          <p:cNvCxnSpPr>
            <a:cxnSpLocks/>
          </p:cNvCxnSpPr>
          <p:nvPr/>
        </p:nvCxnSpPr>
        <p:spPr bwMode="gray">
          <a:xfrm>
            <a:off x="4720259" y="5980560"/>
            <a:ext cx="585632" cy="0"/>
          </a:xfrm>
          <a:prstGeom prst="straightConnector1">
            <a:avLst/>
          </a:prstGeom>
          <a:ln w="25400">
            <a:solidFill>
              <a:srgbClr val="7F35AB"/>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431C0A5-8693-EF44-BCD5-63B666A7AA7B}"/>
              </a:ext>
            </a:extLst>
          </p:cNvPr>
          <p:cNvGrpSpPr/>
          <p:nvPr/>
        </p:nvGrpSpPr>
        <p:grpSpPr>
          <a:xfrm>
            <a:off x="598487" y="1580821"/>
            <a:ext cx="10973118" cy="801171"/>
            <a:chOff x="598487" y="1580821"/>
            <a:chExt cx="10973118" cy="801171"/>
          </a:xfrm>
        </p:grpSpPr>
        <p:sp>
          <p:nvSpPr>
            <p:cNvPr id="102" name="Rectangle 101">
              <a:extLst>
                <a:ext uri="{FF2B5EF4-FFF2-40B4-BE49-F238E27FC236}">
                  <a16:creationId xmlns:a16="http://schemas.microsoft.com/office/drawing/2014/main" id="{71A4397F-E0BC-2E4A-8837-A54258CCB011}"/>
                </a:ext>
              </a:extLst>
            </p:cNvPr>
            <p:cNvSpPr/>
            <p:nvPr/>
          </p:nvSpPr>
          <p:spPr>
            <a:xfrm>
              <a:off x="598487" y="1580821"/>
              <a:ext cx="10973118" cy="80117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spcAft>
                  <a:spcPts val="600"/>
                </a:spcAft>
              </a:pPr>
              <a:r>
                <a:rPr lang="en-US" dirty="0">
                  <a:solidFill>
                    <a:schemeClr val="bg1"/>
                  </a:solidFill>
                </a:rPr>
                <a:t>Consistent  Operations</a:t>
              </a:r>
            </a:p>
          </p:txBody>
        </p:sp>
        <p:pic>
          <p:nvPicPr>
            <p:cNvPr id="98" name="Google Shape;18309;p816" descr="cog.png">
              <a:extLst>
                <a:ext uri="{FF2B5EF4-FFF2-40B4-BE49-F238E27FC236}">
                  <a16:creationId xmlns:a16="http://schemas.microsoft.com/office/drawing/2014/main" id="{F96D99DE-6E2F-B343-AE8B-E213FA2CFFD3}"/>
                </a:ext>
              </a:extLst>
            </p:cNvPr>
            <p:cNvPicPr preferRelativeResize="0"/>
            <p:nvPr/>
          </p:nvPicPr>
          <p:blipFill rotWithShape="1">
            <a:blip r:embed="rId12">
              <a:alphaModFix/>
            </a:blip>
            <a:srcRect/>
            <a:stretch/>
          </p:blipFill>
          <p:spPr>
            <a:xfrm>
              <a:off x="4663074" y="1922373"/>
              <a:ext cx="219000" cy="219000"/>
            </a:xfrm>
            <a:prstGeom prst="rect">
              <a:avLst/>
            </a:prstGeom>
            <a:noFill/>
            <a:ln>
              <a:noFill/>
            </a:ln>
          </p:spPr>
        </p:pic>
        <p:pic>
          <p:nvPicPr>
            <p:cNvPr id="108" name="Google Shape;18310;p816" descr="security.png">
              <a:extLst>
                <a:ext uri="{FF2B5EF4-FFF2-40B4-BE49-F238E27FC236}">
                  <a16:creationId xmlns:a16="http://schemas.microsoft.com/office/drawing/2014/main" id="{40A44FFC-D4B0-AD42-A0A3-4283C5988A12}"/>
                </a:ext>
              </a:extLst>
            </p:cNvPr>
            <p:cNvPicPr preferRelativeResize="0"/>
            <p:nvPr/>
          </p:nvPicPr>
          <p:blipFill rotWithShape="1">
            <a:blip r:embed="rId13">
              <a:alphaModFix/>
            </a:blip>
            <a:srcRect/>
            <a:stretch/>
          </p:blipFill>
          <p:spPr>
            <a:xfrm>
              <a:off x="6285113" y="1920916"/>
              <a:ext cx="217500" cy="217500"/>
            </a:xfrm>
            <a:prstGeom prst="rect">
              <a:avLst/>
            </a:prstGeom>
            <a:noFill/>
            <a:ln>
              <a:noFill/>
            </a:ln>
          </p:spPr>
        </p:pic>
        <p:pic>
          <p:nvPicPr>
            <p:cNvPr id="114" name="Google Shape;18311;p816" descr="governance.png">
              <a:extLst>
                <a:ext uri="{FF2B5EF4-FFF2-40B4-BE49-F238E27FC236}">
                  <a16:creationId xmlns:a16="http://schemas.microsoft.com/office/drawing/2014/main" id="{F272EC7F-6F0A-474C-B8FF-B652465C1743}"/>
                </a:ext>
              </a:extLst>
            </p:cNvPr>
            <p:cNvPicPr preferRelativeResize="0"/>
            <p:nvPr/>
          </p:nvPicPr>
          <p:blipFill rotWithShape="1">
            <a:blip r:embed="rId14">
              <a:alphaModFix/>
            </a:blip>
            <a:srcRect/>
            <a:stretch/>
          </p:blipFill>
          <p:spPr>
            <a:xfrm>
              <a:off x="7959997" y="1868321"/>
              <a:ext cx="277500" cy="277500"/>
            </a:xfrm>
            <a:prstGeom prst="rect">
              <a:avLst/>
            </a:prstGeom>
            <a:noFill/>
            <a:ln>
              <a:noFill/>
            </a:ln>
          </p:spPr>
        </p:pic>
        <p:pic>
          <p:nvPicPr>
            <p:cNvPr id="117" name="Google Shape;18312;p816">
              <a:extLst>
                <a:ext uri="{FF2B5EF4-FFF2-40B4-BE49-F238E27FC236}">
                  <a16:creationId xmlns:a16="http://schemas.microsoft.com/office/drawing/2014/main" id="{BAE8F516-1ED3-1F43-BF50-7F6698C404E3}"/>
                </a:ext>
              </a:extLst>
            </p:cNvPr>
            <p:cNvPicPr preferRelativeResize="0"/>
            <p:nvPr/>
          </p:nvPicPr>
          <p:blipFill rotWithShape="1">
            <a:blip r:embed="rId15">
              <a:alphaModFix/>
            </a:blip>
            <a:srcRect/>
            <a:stretch/>
          </p:blipFill>
          <p:spPr>
            <a:xfrm>
              <a:off x="2860711" y="1890064"/>
              <a:ext cx="218650" cy="218650"/>
            </a:xfrm>
            <a:prstGeom prst="rect">
              <a:avLst/>
            </a:prstGeom>
            <a:noFill/>
            <a:ln>
              <a:noFill/>
            </a:ln>
          </p:spPr>
        </p:pic>
        <p:pic>
          <p:nvPicPr>
            <p:cNvPr id="121" name="Google Shape;18402;p816">
              <a:extLst>
                <a:ext uri="{FF2B5EF4-FFF2-40B4-BE49-F238E27FC236}">
                  <a16:creationId xmlns:a16="http://schemas.microsoft.com/office/drawing/2014/main" id="{C5C1983E-DE11-7340-BE3E-4528C0106254}"/>
                </a:ext>
              </a:extLst>
            </p:cNvPr>
            <p:cNvPicPr preferRelativeResize="0"/>
            <p:nvPr/>
          </p:nvPicPr>
          <p:blipFill rotWithShape="1">
            <a:blip r:embed="rId16" cstate="hqprint">
              <a:alphaModFix/>
              <a:extLst>
                <a:ext uri="{28A0092B-C50C-407E-A947-70E740481C1C}">
                  <a14:useLocalDpi xmlns:a14="http://schemas.microsoft.com/office/drawing/2010/main"/>
                </a:ext>
              </a:extLst>
            </a:blip>
            <a:srcRect/>
            <a:stretch/>
          </p:blipFill>
          <p:spPr>
            <a:xfrm>
              <a:off x="10238136" y="1922126"/>
              <a:ext cx="219000" cy="219000"/>
            </a:xfrm>
            <a:prstGeom prst="rect">
              <a:avLst/>
            </a:prstGeom>
            <a:noFill/>
            <a:ln>
              <a:noFill/>
            </a:ln>
          </p:spPr>
        </p:pic>
        <p:sp>
          <p:nvSpPr>
            <p:cNvPr id="2" name="Rectangle 1">
              <a:extLst>
                <a:ext uri="{FF2B5EF4-FFF2-40B4-BE49-F238E27FC236}">
                  <a16:creationId xmlns:a16="http://schemas.microsoft.com/office/drawing/2014/main" id="{2544FF6D-9870-EE4D-A8E6-727CF054BDFA}"/>
                </a:ext>
              </a:extLst>
            </p:cNvPr>
            <p:cNvSpPr/>
            <p:nvPr/>
          </p:nvSpPr>
          <p:spPr>
            <a:xfrm>
              <a:off x="894627" y="2122835"/>
              <a:ext cx="848309" cy="246221"/>
            </a:xfrm>
            <a:prstGeom prst="rect">
              <a:avLst/>
            </a:prstGeom>
          </p:spPr>
          <p:txBody>
            <a:bodyPr wrap="none">
              <a:spAutoFit/>
            </a:bodyPr>
            <a:lstStyle/>
            <a:p>
              <a:r>
                <a:rPr lang="en-US" sz="1000" dirty="0">
                  <a:solidFill>
                    <a:srgbClr val="FFFFFF"/>
                  </a:solidFill>
                  <a:latin typeface="+mj-lt"/>
                  <a:ea typeface="Arial"/>
                  <a:cs typeface="Arial"/>
                  <a:sym typeface="Arial"/>
                </a:rPr>
                <a:t>VISIBILITY</a:t>
              </a:r>
              <a:endParaRPr lang="en-US" sz="1000" dirty="0">
                <a:latin typeface="+mj-lt"/>
              </a:endParaRPr>
            </a:p>
          </p:txBody>
        </p:sp>
        <p:sp>
          <p:nvSpPr>
            <p:cNvPr id="122" name="Rectangle 121">
              <a:extLst>
                <a:ext uri="{FF2B5EF4-FFF2-40B4-BE49-F238E27FC236}">
                  <a16:creationId xmlns:a16="http://schemas.microsoft.com/office/drawing/2014/main" id="{9D5F11EA-D053-1746-9535-28929BFD39A4}"/>
                </a:ext>
              </a:extLst>
            </p:cNvPr>
            <p:cNvSpPr/>
            <p:nvPr/>
          </p:nvSpPr>
          <p:spPr>
            <a:xfrm>
              <a:off x="2447414" y="2122835"/>
              <a:ext cx="1043876" cy="246221"/>
            </a:xfrm>
            <a:prstGeom prst="rect">
              <a:avLst/>
            </a:prstGeom>
          </p:spPr>
          <p:txBody>
            <a:bodyPr wrap="none">
              <a:spAutoFit/>
            </a:bodyPr>
            <a:lstStyle/>
            <a:p>
              <a:r>
                <a:rPr lang="en-US" sz="1000" dirty="0">
                  <a:solidFill>
                    <a:srgbClr val="FFFFFF"/>
                  </a:solidFill>
                  <a:latin typeface="+mj-lt"/>
                  <a:cs typeface="Arial"/>
                  <a:sym typeface="Arial"/>
                </a:rPr>
                <a:t>OPERATIONS</a:t>
              </a:r>
              <a:endParaRPr lang="en-US" sz="1000" dirty="0">
                <a:solidFill>
                  <a:srgbClr val="FFFFFF"/>
                </a:solidFill>
                <a:latin typeface="+mj-lt"/>
                <a:cs typeface="Arial"/>
              </a:endParaRPr>
            </a:p>
          </p:txBody>
        </p:sp>
        <p:sp>
          <p:nvSpPr>
            <p:cNvPr id="123" name="Rectangle 122">
              <a:extLst>
                <a:ext uri="{FF2B5EF4-FFF2-40B4-BE49-F238E27FC236}">
                  <a16:creationId xmlns:a16="http://schemas.microsoft.com/office/drawing/2014/main" id="{DD7803EA-AD97-DF44-9693-E6EB8EF6333E}"/>
                </a:ext>
              </a:extLst>
            </p:cNvPr>
            <p:cNvSpPr/>
            <p:nvPr/>
          </p:nvSpPr>
          <p:spPr>
            <a:xfrm>
              <a:off x="4195768" y="2122835"/>
              <a:ext cx="1083951" cy="246221"/>
            </a:xfrm>
            <a:prstGeom prst="rect">
              <a:avLst/>
            </a:prstGeom>
          </p:spPr>
          <p:txBody>
            <a:bodyPr wrap="none">
              <a:spAutoFit/>
            </a:bodyPr>
            <a:lstStyle/>
            <a:p>
              <a:r>
                <a:rPr lang="en-US" sz="1000" dirty="0">
                  <a:solidFill>
                    <a:srgbClr val="FFFFFF"/>
                  </a:solidFill>
                  <a:latin typeface="+mj-lt"/>
                  <a:cs typeface="Arial"/>
                  <a:sym typeface="Arial"/>
                </a:rPr>
                <a:t>AUTOMATION</a:t>
              </a:r>
              <a:endParaRPr lang="en-US" sz="1000" dirty="0">
                <a:solidFill>
                  <a:srgbClr val="FFFFFF"/>
                </a:solidFill>
                <a:latin typeface="+mj-lt"/>
                <a:cs typeface="Arial"/>
              </a:endParaRPr>
            </a:p>
          </p:txBody>
        </p:sp>
        <p:sp>
          <p:nvSpPr>
            <p:cNvPr id="124" name="Rectangle 123">
              <a:extLst>
                <a:ext uri="{FF2B5EF4-FFF2-40B4-BE49-F238E27FC236}">
                  <a16:creationId xmlns:a16="http://schemas.microsoft.com/office/drawing/2014/main" id="{CFB0A4B5-B570-3447-8530-53498116E29F}"/>
                </a:ext>
              </a:extLst>
            </p:cNvPr>
            <p:cNvSpPr/>
            <p:nvPr/>
          </p:nvSpPr>
          <p:spPr>
            <a:xfrm>
              <a:off x="5984197" y="2122835"/>
              <a:ext cx="830677" cy="246221"/>
            </a:xfrm>
            <a:prstGeom prst="rect">
              <a:avLst/>
            </a:prstGeom>
          </p:spPr>
          <p:txBody>
            <a:bodyPr wrap="none">
              <a:spAutoFit/>
            </a:bodyPr>
            <a:lstStyle/>
            <a:p>
              <a:r>
                <a:rPr lang="en-US" sz="1000" dirty="0">
                  <a:solidFill>
                    <a:srgbClr val="FFFFFF"/>
                  </a:solidFill>
                  <a:latin typeface="+mj-lt"/>
                  <a:cs typeface="Arial"/>
                  <a:sym typeface="Arial"/>
                </a:rPr>
                <a:t>SECURITY</a:t>
              </a:r>
              <a:endParaRPr lang="en-US" sz="1000" dirty="0">
                <a:solidFill>
                  <a:srgbClr val="FFFFFF"/>
                </a:solidFill>
                <a:latin typeface="+mj-lt"/>
                <a:cs typeface="Arial"/>
              </a:endParaRPr>
            </a:p>
          </p:txBody>
        </p:sp>
        <p:sp>
          <p:nvSpPr>
            <p:cNvPr id="125" name="Rectangle 124">
              <a:extLst>
                <a:ext uri="{FF2B5EF4-FFF2-40B4-BE49-F238E27FC236}">
                  <a16:creationId xmlns:a16="http://schemas.microsoft.com/office/drawing/2014/main" id="{76D73A01-49C8-F34A-8DBF-230725B74D75}"/>
                </a:ext>
              </a:extLst>
            </p:cNvPr>
            <p:cNvSpPr/>
            <p:nvPr/>
          </p:nvSpPr>
          <p:spPr>
            <a:xfrm>
              <a:off x="7519352" y="2122835"/>
              <a:ext cx="1125629" cy="246221"/>
            </a:xfrm>
            <a:prstGeom prst="rect">
              <a:avLst/>
            </a:prstGeom>
          </p:spPr>
          <p:txBody>
            <a:bodyPr wrap="none">
              <a:spAutoFit/>
            </a:bodyPr>
            <a:lstStyle/>
            <a:p>
              <a:r>
                <a:rPr lang="en-US" sz="1000" dirty="0">
                  <a:solidFill>
                    <a:srgbClr val="FFFFFF"/>
                  </a:solidFill>
                  <a:latin typeface="+mj-lt"/>
                  <a:cs typeface="Arial"/>
                  <a:sym typeface="Arial"/>
                </a:rPr>
                <a:t>GOVERNANCE</a:t>
              </a:r>
              <a:endParaRPr lang="en-US" sz="1000" dirty="0">
                <a:solidFill>
                  <a:srgbClr val="FFFFFF"/>
                </a:solidFill>
                <a:latin typeface="+mj-lt"/>
                <a:cs typeface="Arial"/>
              </a:endParaRPr>
            </a:p>
          </p:txBody>
        </p:sp>
        <p:sp>
          <p:nvSpPr>
            <p:cNvPr id="126" name="Rectangle 125">
              <a:extLst>
                <a:ext uri="{FF2B5EF4-FFF2-40B4-BE49-F238E27FC236}">
                  <a16:creationId xmlns:a16="http://schemas.microsoft.com/office/drawing/2014/main" id="{A4A0EDD2-0C7C-7A44-9EBD-9E80FF20F2EF}"/>
                </a:ext>
              </a:extLst>
            </p:cNvPr>
            <p:cNvSpPr/>
            <p:nvPr/>
          </p:nvSpPr>
          <p:spPr>
            <a:xfrm>
              <a:off x="9349460" y="2122835"/>
              <a:ext cx="1962397" cy="246221"/>
            </a:xfrm>
            <a:prstGeom prst="rect">
              <a:avLst/>
            </a:prstGeom>
          </p:spPr>
          <p:txBody>
            <a:bodyPr wrap="none">
              <a:spAutoFit/>
            </a:bodyPr>
            <a:lstStyle/>
            <a:p>
              <a:r>
                <a:rPr lang="en-US" sz="1000" dirty="0">
                  <a:solidFill>
                    <a:srgbClr val="FFFFFF"/>
                  </a:solidFill>
                  <a:latin typeface="+mj-lt"/>
                  <a:cs typeface="Arial"/>
                  <a:sym typeface="Arial"/>
                </a:rPr>
                <a:t>CONTAINER MANAGEMENT</a:t>
              </a:r>
              <a:endParaRPr lang="en-US" sz="1000" dirty="0">
                <a:latin typeface="+mj-lt"/>
              </a:endParaRPr>
            </a:p>
          </p:txBody>
        </p:sp>
        <p:pic>
          <p:nvPicPr>
            <p:cNvPr id="150" name="Graphic 149">
              <a:extLst>
                <a:ext uri="{FF2B5EF4-FFF2-40B4-BE49-F238E27FC236}">
                  <a16:creationId xmlns:a16="http://schemas.microsoft.com/office/drawing/2014/main" id="{8F76FC8A-EE5E-0A44-A16B-BC21B571367C}"/>
                </a:ext>
              </a:extLst>
            </p:cNvPr>
            <p:cNvPicPr>
              <a:picLocks noChangeAspect="1"/>
            </p:cNvPicPr>
            <p:nvPr/>
          </p:nvPicPr>
          <p:blipFill>
            <a:blip r:embed="rId17" cstate="hq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63569" y="1931854"/>
              <a:ext cx="310424" cy="210287"/>
            </a:xfrm>
            <a:prstGeom prst="rect">
              <a:avLst/>
            </a:prstGeom>
          </p:spPr>
        </p:pic>
      </p:grpSp>
      <p:sp>
        <p:nvSpPr>
          <p:cNvPr id="151" name="TextBox 150">
            <a:extLst>
              <a:ext uri="{FF2B5EF4-FFF2-40B4-BE49-F238E27FC236}">
                <a16:creationId xmlns:a16="http://schemas.microsoft.com/office/drawing/2014/main" id="{AC56FC4F-F7D1-B146-A9C1-EFA2087B8DD6}"/>
              </a:ext>
            </a:extLst>
          </p:cNvPr>
          <p:cNvSpPr txBox="1"/>
          <p:nvPr/>
        </p:nvSpPr>
        <p:spPr>
          <a:xfrm>
            <a:off x="7296022" y="154055"/>
            <a:ext cx="4658644" cy="457200"/>
          </a:xfrm>
          <a:prstGeom prst="rect">
            <a:avLst/>
          </a:prstGeom>
          <a:solidFill>
            <a:schemeClr val="bg1"/>
          </a:solidFill>
          <a:ln>
            <a:solidFill>
              <a:schemeClr val="bg1">
                <a:lumMod val="75000"/>
              </a:schemeClr>
            </a:solidFill>
          </a:ln>
        </p:spPr>
        <p:txBody>
          <a:bodyPr wrap="square" lIns="91440" tIns="91440" rIns="91440" bIns="91440" rtlCol="0" anchor="ctr" anchorCtr="0">
            <a:noAutofit/>
          </a:bodyPr>
          <a:lstStyle>
            <a:defPPr>
              <a:defRPr lang="en-US"/>
            </a:defPPr>
            <a:lvl1pPr algn="ctr">
              <a:spcAft>
                <a:spcPts val="600"/>
              </a:spcAft>
              <a:defRPr sz="1600">
                <a:solidFill>
                  <a:schemeClr val="bg1"/>
                </a:solidFill>
              </a:defRPr>
            </a:lvl1pPr>
          </a:lstStyle>
          <a:p>
            <a:r>
              <a:rPr lang="en-US" dirty="0">
                <a:solidFill>
                  <a:schemeClr val="tx1"/>
                </a:solidFill>
              </a:rPr>
              <a:t>VMware Cloud Foundation, VMware Cloud</a:t>
            </a:r>
          </a:p>
        </p:txBody>
      </p:sp>
      <p:pic>
        <p:nvPicPr>
          <p:cNvPr id="5" name="Picture 4"/>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10459022" y="6003284"/>
            <a:ext cx="938093" cy="386834"/>
          </a:xfrm>
          <a:prstGeom prst="rect">
            <a:avLst/>
          </a:prstGeom>
        </p:spPr>
      </p:pic>
      <p:pic>
        <p:nvPicPr>
          <p:cNvPr id="6" name="Picture 5"/>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0340032" y="5587345"/>
            <a:ext cx="1042448" cy="447362"/>
          </a:xfrm>
          <a:prstGeom prst="rect">
            <a:avLst/>
          </a:prstGeom>
        </p:spPr>
      </p:pic>
      <p:pic>
        <p:nvPicPr>
          <p:cNvPr id="3" name="Picture 2">
            <a:extLst>
              <a:ext uri="{FF2B5EF4-FFF2-40B4-BE49-F238E27FC236}">
                <a16:creationId xmlns:a16="http://schemas.microsoft.com/office/drawing/2014/main" id="{5D3262C8-FB32-544E-A572-F5D147A05CA7}"/>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10457336" y="3268456"/>
            <a:ext cx="812338" cy="372489"/>
          </a:xfrm>
          <a:prstGeom prst="rect">
            <a:avLst/>
          </a:prstGeom>
        </p:spPr>
      </p:pic>
    </p:spTree>
    <p:extLst>
      <p:ext uri="{BB962C8B-B14F-4D97-AF65-F5344CB8AC3E}">
        <p14:creationId xmlns:p14="http://schemas.microsoft.com/office/powerpoint/2010/main" val="293418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8020F807-EF83-5A45-AF7D-F23EF53FB1F9}"/>
              </a:ext>
            </a:extLst>
          </p:cNvPr>
          <p:cNvSpPr/>
          <p:nvPr/>
        </p:nvSpPr>
        <p:spPr>
          <a:xfrm>
            <a:off x="1754411" y="2601703"/>
            <a:ext cx="946944" cy="516830"/>
          </a:xfrm>
          <a:custGeom>
            <a:avLst/>
            <a:gdLst>
              <a:gd name="connsiteX0" fmla="*/ 610943 w 963404"/>
              <a:gd name="connsiteY0" fmla="*/ 0 h 525813"/>
              <a:gd name="connsiteX1" fmla="*/ 793648 w 963404"/>
              <a:gd name="connsiteY1" fmla="*/ 182705 h 525813"/>
              <a:gd name="connsiteX2" fmla="*/ 792148 w 963404"/>
              <a:gd name="connsiteY2" fmla="*/ 190133 h 525813"/>
              <a:gd name="connsiteX3" fmla="*/ 795324 w 963404"/>
              <a:gd name="connsiteY3" fmla="*/ 189653 h 525813"/>
              <a:gd name="connsiteX4" fmla="*/ 963404 w 963404"/>
              <a:gd name="connsiteY4" fmla="*/ 357733 h 525813"/>
              <a:gd name="connsiteX5" fmla="*/ 795324 w 963404"/>
              <a:gd name="connsiteY5" fmla="*/ 525813 h 525813"/>
              <a:gd name="connsiteX6" fmla="*/ 791736 w 963404"/>
              <a:gd name="connsiteY6" fmla="*/ 525089 h 525813"/>
              <a:gd name="connsiteX7" fmla="*/ 791736 w 963404"/>
              <a:gd name="connsiteY7" fmla="*/ 525812 h 525813"/>
              <a:gd name="connsiteX8" fmla="*/ 177624 w 963404"/>
              <a:gd name="connsiteY8" fmla="*/ 525812 h 525813"/>
              <a:gd name="connsiteX9" fmla="*/ 177624 w 963404"/>
              <a:gd name="connsiteY9" fmla="*/ 516617 h 525813"/>
              <a:gd name="connsiteX10" fmla="*/ 132080 w 963404"/>
              <a:gd name="connsiteY10" fmla="*/ 525812 h 525813"/>
              <a:gd name="connsiteX11" fmla="*/ 0 w 963404"/>
              <a:gd name="connsiteY11" fmla="*/ 393732 h 525813"/>
              <a:gd name="connsiteX12" fmla="*/ 132080 w 963404"/>
              <a:gd name="connsiteY12" fmla="*/ 261652 h 525813"/>
              <a:gd name="connsiteX13" fmla="*/ 181549 w 963404"/>
              <a:gd name="connsiteY13" fmla="*/ 271639 h 525813"/>
              <a:gd name="connsiteX14" fmla="*/ 191982 w 963404"/>
              <a:gd name="connsiteY14" fmla="*/ 219961 h 525813"/>
              <a:gd name="connsiteX15" fmla="*/ 360329 w 963404"/>
              <a:gd name="connsiteY15" fmla="*/ 108373 h 525813"/>
              <a:gd name="connsiteX16" fmla="*/ 431446 w 963404"/>
              <a:gd name="connsiteY16" fmla="*/ 122731 h 525813"/>
              <a:gd name="connsiteX17" fmla="*/ 439280 w 963404"/>
              <a:gd name="connsiteY17" fmla="*/ 128013 h 525813"/>
              <a:gd name="connsiteX18" fmla="*/ 442596 w 963404"/>
              <a:gd name="connsiteY18" fmla="*/ 111588 h 525813"/>
              <a:gd name="connsiteX19" fmla="*/ 610943 w 963404"/>
              <a:gd name="connsiteY19" fmla="*/ 0 h 5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404" h="525813">
                <a:moveTo>
                  <a:pt x="610943" y="0"/>
                </a:moveTo>
                <a:cubicBezTo>
                  <a:pt x="711848" y="0"/>
                  <a:pt x="793648" y="81800"/>
                  <a:pt x="793648" y="182705"/>
                </a:cubicBezTo>
                <a:lnTo>
                  <a:pt x="792148" y="190133"/>
                </a:lnTo>
                <a:lnTo>
                  <a:pt x="795324" y="189653"/>
                </a:lnTo>
                <a:cubicBezTo>
                  <a:pt x="888152" y="189653"/>
                  <a:pt x="963404" y="264905"/>
                  <a:pt x="963404" y="357733"/>
                </a:cubicBezTo>
                <a:cubicBezTo>
                  <a:pt x="963404" y="450561"/>
                  <a:pt x="888152" y="525813"/>
                  <a:pt x="795324" y="525813"/>
                </a:cubicBezTo>
                <a:lnTo>
                  <a:pt x="791736" y="525089"/>
                </a:lnTo>
                <a:lnTo>
                  <a:pt x="791736" y="525812"/>
                </a:lnTo>
                <a:lnTo>
                  <a:pt x="177624" y="525812"/>
                </a:lnTo>
                <a:lnTo>
                  <a:pt x="177624" y="516617"/>
                </a:lnTo>
                <a:lnTo>
                  <a:pt x="132080" y="525812"/>
                </a:lnTo>
                <a:cubicBezTo>
                  <a:pt x="59134" y="525812"/>
                  <a:pt x="0" y="466678"/>
                  <a:pt x="0" y="393732"/>
                </a:cubicBezTo>
                <a:cubicBezTo>
                  <a:pt x="0" y="320786"/>
                  <a:pt x="59134" y="261652"/>
                  <a:pt x="132080" y="261652"/>
                </a:cubicBezTo>
                <a:lnTo>
                  <a:pt x="181549" y="271639"/>
                </a:lnTo>
                <a:lnTo>
                  <a:pt x="191982" y="219961"/>
                </a:lnTo>
                <a:cubicBezTo>
                  <a:pt x="219718" y="154385"/>
                  <a:pt x="284650" y="108373"/>
                  <a:pt x="360329" y="108373"/>
                </a:cubicBezTo>
                <a:cubicBezTo>
                  <a:pt x="385555" y="108373"/>
                  <a:pt x="409588" y="113485"/>
                  <a:pt x="431446" y="122731"/>
                </a:cubicBezTo>
                <a:lnTo>
                  <a:pt x="439280" y="128013"/>
                </a:lnTo>
                <a:lnTo>
                  <a:pt x="442596" y="111588"/>
                </a:lnTo>
                <a:cubicBezTo>
                  <a:pt x="470332" y="46012"/>
                  <a:pt x="535264" y="0"/>
                  <a:pt x="61094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2" name="Subtitle 1">
            <a:extLst>
              <a:ext uri="{FF2B5EF4-FFF2-40B4-BE49-F238E27FC236}">
                <a16:creationId xmlns:a16="http://schemas.microsoft.com/office/drawing/2014/main" id="{97BC8BDD-652F-1A42-85EE-A060D5AB85E3}"/>
              </a:ext>
            </a:extLst>
          </p:cNvPr>
          <p:cNvSpPr>
            <a:spLocks noGrp="1"/>
          </p:cNvSpPr>
          <p:nvPr>
            <p:ph type="subTitle" idx="10"/>
          </p:nvPr>
        </p:nvSpPr>
        <p:spPr/>
        <p:txBody>
          <a:bodyPr/>
          <a:lstStyle/>
          <a:p>
            <a:r>
              <a:rPr lang="en-US" dirty="0"/>
              <a:t>We enable a flexible, more secure network from core to cloud to edge</a:t>
            </a:r>
          </a:p>
        </p:txBody>
      </p:sp>
      <p:sp>
        <p:nvSpPr>
          <p:cNvPr id="3" name="Title 2">
            <a:extLst>
              <a:ext uri="{FF2B5EF4-FFF2-40B4-BE49-F238E27FC236}">
                <a16:creationId xmlns:a16="http://schemas.microsoft.com/office/drawing/2014/main" id="{488FD5B2-F8F7-454A-BD4A-BB5FD4A6827A}"/>
              </a:ext>
            </a:extLst>
          </p:cNvPr>
          <p:cNvSpPr>
            <a:spLocks noGrp="1"/>
          </p:cNvSpPr>
          <p:nvPr>
            <p:ph type="title"/>
          </p:nvPr>
        </p:nvSpPr>
        <p:spPr/>
        <p:txBody>
          <a:bodyPr/>
          <a:lstStyle/>
          <a:p>
            <a:r>
              <a:rPr lang="en-US" dirty="0"/>
              <a:t>Connect Apps &amp; Data Everywhere</a:t>
            </a:r>
          </a:p>
        </p:txBody>
      </p:sp>
      <p:sp>
        <p:nvSpPr>
          <p:cNvPr id="12" name="TextBox 11">
            <a:extLst>
              <a:ext uri="{FF2B5EF4-FFF2-40B4-BE49-F238E27FC236}">
                <a16:creationId xmlns:a16="http://schemas.microsoft.com/office/drawing/2014/main" id="{C7E1E7AB-7009-4E46-B305-9AC7ED034B50}"/>
              </a:ext>
            </a:extLst>
          </p:cNvPr>
          <p:cNvSpPr txBox="1"/>
          <p:nvPr/>
        </p:nvSpPr>
        <p:spPr>
          <a:xfrm>
            <a:off x="1020418" y="1962580"/>
            <a:ext cx="2391300" cy="274320"/>
          </a:xfrm>
          <a:prstGeom prst="rect">
            <a:avLst/>
          </a:prstGeom>
        </p:spPr>
        <p:txBody>
          <a:bodyPr wrap="square" lIns="0" tIns="0" rIns="0" bIns="0" rtlCol="0" anchor="t" anchorCtr="0">
            <a:noAutofit/>
          </a:bodyPr>
          <a:lstStyle/>
          <a:p>
            <a:pPr algn="ctr">
              <a:spcAft>
                <a:spcPts val="600"/>
              </a:spcAft>
            </a:pPr>
            <a:r>
              <a:rPr lang="en-US" sz="1600" dirty="0">
                <a:latin typeface="Metropolis Semi Bold" panose="00000700000000000000" pitchFamily="2" charset="0"/>
              </a:rPr>
              <a:t>Edge</a:t>
            </a:r>
          </a:p>
        </p:txBody>
      </p:sp>
      <p:sp>
        <p:nvSpPr>
          <p:cNvPr id="60" name="TextBox 59">
            <a:extLst>
              <a:ext uri="{FF2B5EF4-FFF2-40B4-BE49-F238E27FC236}">
                <a16:creationId xmlns:a16="http://schemas.microsoft.com/office/drawing/2014/main" id="{F2805550-DCC4-0B4C-9EC3-563263BFD13E}"/>
              </a:ext>
            </a:extLst>
          </p:cNvPr>
          <p:cNvSpPr txBox="1"/>
          <p:nvPr/>
        </p:nvSpPr>
        <p:spPr>
          <a:xfrm>
            <a:off x="3532040" y="1962580"/>
            <a:ext cx="2255203" cy="274320"/>
          </a:xfrm>
          <a:prstGeom prst="rect">
            <a:avLst/>
          </a:prstGeom>
        </p:spPr>
        <p:txBody>
          <a:bodyPr wrap="square" lIns="0" tIns="0" rIns="0" bIns="0" rtlCol="0" anchor="t" anchorCtr="0">
            <a:noAutofit/>
          </a:bodyPr>
          <a:lstStyle>
            <a:defPPr>
              <a:defRPr lang="en-US"/>
            </a:defPPr>
            <a:lvl1pPr algn="ctr">
              <a:spcAft>
                <a:spcPts val="600"/>
              </a:spcAft>
              <a:defRPr>
                <a:latin typeface="Metropolis Semi Bold" panose="00000700000000000000" pitchFamily="2" charset="0"/>
              </a:defRPr>
            </a:lvl1pPr>
          </a:lstStyle>
          <a:p>
            <a:r>
              <a:rPr lang="en-US" sz="1600" dirty="0"/>
              <a:t>Cloud</a:t>
            </a:r>
          </a:p>
        </p:txBody>
      </p:sp>
      <p:sp>
        <p:nvSpPr>
          <p:cNvPr id="19" name="TextBox 18">
            <a:extLst>
              <a:ext uri="{FF2B5EF4-FFF2-40B4-BE49-F238E27FC236}">
                <a16:creationId xmlns:a16="http://schemas.microsoft.com/office/drawing/2014/main" id="{2CDBAA0A-4A8B-AA46-8130-1ED493AEFCF8}"/>
              </a:ext>
            </a:extLst>
          </p:cNvPr>
          <p:cNvSpPr txBox="1"/>
          <p:nvPr/>
        </p:nvSpPr>
        <p:spPr>
          <a:xfrm>
            <a:off x="5858287" y="1962580"/>
            <a:ext cx="2380618" cy="274320"/>
          </a:xfrm>
          <a:prstGeom prst="rect">
            <a:avLst/>
          </a:prstGeom>
        </p:spPr>
        <p:txBody>
          <a:bodyPr wrap="square" lIns="0" tIns="0" rIns="0" bIns="0" rtlCol="0" anchor="t" anchorCtr="0">
            <a:noAutofit/>
          </a:bodyPr>
          <a:lstStyle>
            <a:defPPr>
              <a:defRPr lang="en-US"/>
            </a:defPPr>
            <a:lvl1pPr algn="ctr">
              <a:spcAft>
                <a:spcPts val="600"/>
              </a:spcAft>
              <a:defRPr>
                <a:latin typeface="Metropolis Semi Bold" panose="00000700000000000000" pitchFamily="2" charset="0"/>
              </a:defRPr>
            </a:lvl1pPr>
          </a:lstStyle>
          <a:p>
            <a:r>
              <a:rPr lang="en-US" sz="1600" dirty="0"/>
              <a:t>Data Center</a:t>
            </a:r>
          </a:p>
        </p:txBody>
      </p:sp>
      <p:sp>
        <p:nvSpPr>
          <p:cNvPr id="4" name="TextBox 3">
            <a:extLst>
              <a:ext uri="{FF2B5EF4-FFF2-40B4-BE49-F238E27FC236}">
                <a16:creationId xmlns:a16="http://schemas.microsoft.com/office/drawing/2014/main" id="{D2026701-43D5-1E4A-B7CE-20AD1BB4C36C}"/>
              </a:ext>
            </a:extLst>
          </p:cNvPr>
          <p:cNvSpPr txBox="1"/>
          <p:nvPr/>
        </p:nvSpPr>
        <p:spPr>
          <a:xfrm>
            <a:off x="1178226" y="1563557"/>
            <a:ext cx="2127547" cy="274320"/>
          </a:xfrm>
          <a:prstGeom prst="rect">
            <a:avLst/>
          </a:prstGeom>
          <a:solidFill>
            <a:schemeClr val="accent4"/>
          </a:solidFill>
        </p:spPr>
        <p:txBody>
          <a:bodyPr wrap="square" lIns="0" tIns="0" rIns="0" bIns="0" rtlCol="0">
            <a:spAutoFit/>
          </a:bodyPr>
          <a:lstStyle/>
          <a:p>
            <a:pPr algn="ctr">
              <a:spcAft>
                <a:spcPts val="600"/>
              </a:spcAft>
            </a:pPr>
            <a:r>
              <a:rPr lang="en-US" sz="1600" dirty="0">
                <a:solidFill>
                  <a:schemeClr val="bg2"/>
                </a:solidFill>
              </a:rPr>
              <a:t>Apps &amp; Data</a:t>
            </a:r>
          </a:p>
        </p:txBody>
      </p:sp>
      <p:sp>
        <p:nvSpPr>
          <p:cNvPr id="55" name="TextBox 54">
            <a:extLst>
              <a:ext uri="{FF2B5EF4-FFF2-40B4-BE49-F238E27FC236}">
                <a16:creationId xmlns:a16="http://schemas.microsoft.com/office/drawing/2014/main" id="{7A6B5E80-1D4F-D044-A1D5-76734170332E}"/>
              </a:ext>
            </a:extLst>
          </p:cNvPr>
          <p:cNvSpPr txBox="1"/>
          <p:nvPr/>
        </p:nvSpPr>
        <p:spPr>
          <a:xfrm>
            <a:off x="3571229" y="1563557"/>
            <a:ext cx="2127547" cy="274320"/>
          </a:xfrm>
          <a:prstGeom prst="rect">
            <a:avLst/>
          </a:prstGeom>
          <a:solidFill>
            <a:schemeClr val="accent4"/>
          </a:solidFill>
        </p:spPr>
        <p:txBody>
          <a:bodyPr wrap="square" lIns="0" tIns="0" rIns="0" bIns="0" rtlCol="0">
            <a:spAutoFit/>
          </a:bodyPr>
          <a:lstStyle/>
          <a:p>
            <a:pPr algn="ctr">
              <a:spcAft>
                <a:spcPts val="600"/>
              </a:spcAft>
            </a:pPr>
            <a:r>
              <a:rPr lang="en-US" sz="1600" dirty="0">
                <a:solidFill>
                  <a:schemeClr val="bg2"/>
                </a:solidFill>
              </a:rPr>
              <a:t>Apps &amp; Data</a:t>
            </a:r>
          </a:p>
        </p:txBody>
      </p:sp>
      <p:sp>
        <p:nvSpPr>
          <p:cNvPr id="56" name="TextBox 55">
            <a:extLst>
              <a:ext uri="{FF2B5EF4-FFF2-40B4-BE49-F238E27FC236}">
                <a16:creationId xmlns:a16="http://schemas.microsoft.com/office/drawing/2014/main" id="{0616AFD0-4F86-C846-882D-1DAF4D65F925}"/>
              </a:ext>
            </a:extLst>
          </p:cNvPr>
          <p:cNvSpPr txBox="1"/>
          <p:nvPr/>
        </p:nvSpPr>
        <p:spPr>
          <a:xfrm>
            <a:off x="5974336" y="1563557"/>
            <a:ext cx="2127547" cy="274320"/>
          </a:xfrm>
          <a:prstGeom prst="rect">
            <a:avLst/>
          </a:prstGeom>
          <a:solidFill>
            <a:schemeClr val="accent4"/>
          </a:solidFill>
        </p:spPr>
        <p:txBody>
          <a:bodyPr wrap="square" lIns="0" tIns="0" rIns="0" bIns="0" rtlCol="0">
            <a:spAutoFit/>
          </a:bodyPr>
          <a:lstStyle/>
          <a:p>
            <a:pPr algn="ctr">
              <a:spcAft>
                <a:spcPts val="600"/>
              </a:spcAft>
            </a:pPr>
            <a:r>
              <a:rPr lang="en-US" sz="1600" dirty="0">
                <a:solidFill>
                  <a:schemeClr val="bg2"/>
                </a:solidFill>
              </a:rPr>
              <a:t>Apps &amp; Data</a:t>
            </a:r>
          </a:p>
        </p:txBody>
      </p:sp>
      <p:sp>
        <p:nvSpPr>
          <p:cNvPr id="51" name="TextBox 50">
            <a:extLst>
              <a:ext uri="{FF2B5EF4-FFF2-40B4-BE49-F238E27FC236}">
                <a16:creationId xmlns:a16="http://schemas.microsoft.com/office/drawing/2014/main" id="{F84D2513-40E8-004D-B4EC-3DBB6B91CC5D}"/>
              </a:ext>
            </a:extLst>
          </p:cNvPr>
          <p:cNvSpPr txBox="1"/>
          <p:nvPr/>
        </p:nvSpPr>
        <p:spPr>
          <a:xfrm>
            <a:off x="1020420" y="1563557"/>
            <a:ext cx="10149840" cy="274320"/>
          </a:xfrm>
          <a:prstGeom prst="rect">
            <a:avLst/>
          </a:prstGeom>
          <a:solidFill>
            <a:schemeClr val="accent4"/>
          </a:solidFill>
        </p:spPr>
        <p:txBody>
          <a:bodyPr wrap="square" lIns="0" tIns="0" rIns="0" bIns="0" rtlCol="0">
            <a:spAutoFit/>
          </a:bodyPr>
          <a:lstStyle/>
          <a:p>
            <a:pPr algn="ctr">
              <a:spcAft>
                <a:spcPts val="600"/>
              </a:spcAft>
            </a:pPr>
            <a:r>
              <a:rPr lang="en-US" sz="1600" dirty="0">
                <a:solidFill>
                  <a:schemeClr val="bg2"/>
                </a:solidFill>
              </a:rPr>
              <a:t>Apps &amp; Data</a:t>
            </a:r>
          </a:p>
        </p:txBody>
      </p:sp>
      <p:pic>
        <p:nvPicPr>
          <p:cNvPr id="59" name="Graphic 58">
            <a:extLst>
              <a:ext uri="{FF2B5EF4-FFF2-40B4-BE49-F238E27FC236}">
                <a16:creationId xmlns:a16="http://schemas.microsoft.com/office/drawing/2014/main" id="{32E77ED3-8800-EC46-834F-F206396252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1953" y="2380788"/>
            <a:ext cx="1400094" cy="1095234"/>
          </a:xfrm>
          <a:prstGeom prst="rect">
            <a:avLst/>
          </a:prstGeom>
        </p:spPr>
      </p:pic>
      <p:sp>
        <p:nvSpPr>
          <p:cNvPr id="69" name="TextBox 68">
            <a:extLst>
              <a:ext uri="{FF2B5EF4-FFF2-40B4-BE49-F238E27FC236}">
                <a16:creationId xmlns:a16="http://schemas.microsoft.com/office/drawing/2014/main" id="{AC56FC4F-F7D1-B146-A9C1-EFA2087B8DD6}"/>
              </a:ext>
            </a:extLst>
          </p:cNvPr>
          <p:cNvSpPr txBox="1"/>
          <p:nvPr/>
        </p:nvSpPr>
        <p:spPr>
          <a:xfrm>
            <a:off x="10109398" y="133351"/>
            <a:ext cx="1920240" cy="457200"/>
          </a:xfrm>
          <a:prstGeom prst="rect">
            <a:avLst/>
          </a:prstGeom>
          <a:solidFill>
            <a:schemeClr val="bg1"/>
          </a:solidFill>
          <a:ln>
            <a:solidFill>
              <a:schemeClr val="bg1">
                <a:lumMod val="75000"/>
              </a:schemeClr>
            </a:solidFill>
          </a:ln>
        </p:spPr>
        <p:txBody>
          <a:bodyPr wrap="square" lIns="91440" tIns="91440" rIns="91440" bIns="91440" rtlCol="0" anchor="ctr" anchorCtr="0">
            <a:noAutofit/>
          </a:bodyPr>
          <a:lstStyle>
            <a:defPPr>
              <a:defRPr lang="en-US"/>
            </a:defPPr>
            <a:lvl1pPr algn="ctr">
              <a:spcAft>
                <a:spcPts val="600"/>
              </a:spcAft>
              <a:defRPr sz="1600"/>
            </a:lvl1pPr>
          </a:lstStyle>
          <a:p>
            <a:r>
              <a:rPr lang="en-US" dirty="0"/>
              <a:t>VMware NSX®</a:t>
            </a:r>
          </a:p>
        </p:txBody>
      </p:sp>
      <p:sp>
        <p:nvSpPr>
          <p:cNvPr id="64" name="Oval 63">
            <a:extLst>
              <a:ext uri="{FF2B5EF4-FFF2-40B4-BE49-F238E27FC236}">
                <a16:creationId xmlns:a16="http://schemas.microsoft.com/office/drawing/2014/main" id="{A0CFE8C1-65F1-A446-8B10-D5A0F2E0927F}"/>
              </a:ext>
            </a:extLst>
          </p:cNvPr>
          <p:cNvSpPr>
            <a:spLocks noChangeAspect="1"/>
          </p:cNvSpPr>
          <p:nvPr/>
        </p:nvSpPr>
        <p:spPr>
          <a:xfrm>
            <a:off x="4665790" y="4444064"/>
            <a:ext cx="1097280" cy="1097280"/>
          </a:xfrm>
          <a:prstGeom prst="ellipse">
            <a:avLst/>
          </a:prstGeom>
          <a:noFill/>
          <a:ln w="19050">
            <a:gradFill>
              <a:gsLst>
                <a:gs pos="0">
                  <a:schemeClr val="accent1">
                    <a:alpha val="0"/>
                  </a:schemeClr>
                </a:gs>
                <a:gs pos="50000">
                  <a:schemeClr val="accent1">
                    <a:alpha val="0"/>
                  </a:schemeClr>
                </a:gs>
                <a:gs pos="100000">
                  <a:schemeClr val="accent1">
                    <a:alpha val="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tropolis"/>
              <a:ea typeface="+mn-ea"/>
              <a:cs typeface="+mn-cs"/>
            </a:endParaRPr>
          </a:p>
        </p:txBody>
      </p:sp>
      <p:grpSp>
        <p:nvGrpSpPr>
          <p:cNvPr id="13" name="Group 12"/>
          <p:cNvGrpSpPr/>
          <p:nvPr/>
        </p:nvGrpSpPr>
        <p:grpSpPr>
          <a:xfrm>
            <a:off x="3956027" y="2502822"/>
            <a:ext cx="1287268" cy="737065"/>
            <a:chOff x="4048953" y="2670206"/>
            <a:chExt cx="1287268" cy="737065"/>
          </a:xfrm>
        </p:grpSpPr>
        <p:sp>
          <p:nvSpPr>
            <p:cNvPr id="82" name="Freeform 81"/>
            <p:cNvSpPr/>
            <p:nvPr/>
          </p:nvSpPr>
          <p:spPr>
            <a:xfrm>
              <a:off x="4048953" y="2698844"/>
              <a:ext cx="1261635" cy="694335"/>
            </a:xfrm>
            <a:custGeom>
              <a:avLst/>
              <a:gdLst>
                <a:gd name="connsiteX0" fmla="*/ 825649 w 1261635"/>
                <a:gd name="connsiteY0" fmla="*/ 0 h 694335"/>
                <a:gd name="connsiteX1" fmla="*/ 1079665 w 1261635"/>
                <a:gd name="connsiteY1" fmla="*/ 254016 h 694335"/>
                <a:gd name="connsiteX2" fmla="*/ 1076844 w 1261635"/>
                <a:gd name="connsiteY2" fmla="*/ 267992 h 694335"/>
                <a:gd name="connsiteX3" fmla="*/ 1092622 w 1261635"/>
                <a:gd name="connsiteY3" fmla="*/ 269582 h 694335"/>
                <a:gd name="connsiteX4" fmla="*/ 1261635 w 1261635"/>
                <a:gd name="connsiteY4" fmla="*/ 476955 h 694335"/>
                <a:gd name="connsiteX5" fmla="*/ 1199638 w 1261635"/>
                <a:gd name="connsiteY5" fmla="*/ 626631 h 694335"/>
                <a:gd name="connsiteX6" fmla="*/ 1147435 w 1261635"/>
                <a:gd name="connsiteY6" fmla="*/ 661826 h 694335"/>
                <a:gd name="connsiteX7" fmla="*/ 1147435 w 1261635"/>
                <a:gd name="connsiteY7" fmla="*/ 678181 h 694335"/>
                <a:gd name="connsiteX8" fmla="*/ 1112423 w 1261635"/>
                <a:gd name="connsiteY8" fmla="*/ 678181 h 694335"/>
                <a:gd name="connsiteX9" fmla="*/ 1092622 w 1261635"/>
                <a:gd name="connsiteY9" fmla="*/ 684328 h 694335"/>
                <a:gd name="connsiteX10" fmla="*/ 1049962 w 1261635"/>
                <a:gd name="connsiteY10" fmla="*/ 688628 h 694335"/>
                <a:gd name="connsiteX11" fmla="*/ 1007303 w 1261635"/>
                <a:gd name="connsiteY11" fmla="*/ 684328 h 694335"/>
                <a:gd name="connsiteX12" fmla="*/ 987502 w 1261635"/>
                <a:gd name="connsiteY12" fmla="*/ 678181 h 694335"/>
                <a:gd name="connsiteX13" fmla="*/ 253516 w 1261635"/>
                <a:gd name="connsiteY13" fmla="*/ 678181 h 694335"/>
                <a:gd name="connsiteX14" fmla="*/ 250580 w 1261635"/>
                <a:gd name="connsiteY14" fmla="*/ 680161 h 694335"/>
                <a:gd name="connsiteX15" fmla="*/ 180371 w 1261635"/>
                <a:gd name="connsiteY15" fmla="*/ 694335 h 694335"/>
                <a:gd name="connsiteX16" fmla="*/ 0 w 1261635"/>
                <a:gd name="connsiteY16" fmla="*/ 513964 h 694335"/>
                <a:gd name="connsiteX17" fmla="*/ 180371 w 1261635"/>
                <a:gd name="connsiteY17" fmla="*/ 333593 h 694335"/>
                <a:gd name="connsiteX18" fmla="*/ 250580 w 1261635"/>
                <a:gd name="connsiteY18" fmla="*/ 347767 h 694335"/>
                <a:gd name="connsiteX19" fmla="*/ 254832 w 1261635"/>
                <a:gd name="connsiteY19" fmla="*/ 350634 h 694335"/>
                <a:gd name="connsiteX20" fmla="*/ 266634 w 1261635"/>
                <a:gd name="connsiteY20" fmla="*/ 292180 h 694335"/>
                <a:gd name="connsiteX21" fmla="*/ 461672 w 1261635"/>
                <a:gd name="connsiteY21" fmla="*/ 162900 h 694335"/>
                <a:gd name="connsiteX22" fmla="*/ 544065 w 1261635"/>
                <a:gd name="connsiteY22" fmla="*/ 179534 h 694335"/>
                <a:gd name="connsiteX23" fmla="*/ 581566 w 1261635"/>
                <a:gd name="connsiteY23" fmla="*/ 204818 h 694335"/>
                <a:gd name="connsiteX24" fmla="*/ 591595 w 1261635"/>
                <a:gd name="connsiteY24" fmla="*/ 155141 h 694335"/>
                <a:gd name="connsiteX25" fmla="*/ 825649 w 1261635"/>
                <a:gd name="connsiteY25" fmla="*/ 0 h 6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1635" h="694335">
                  <a:moveTo>
                    <a:pt x="825649" y="0"/>
                  </a:moveTo>
                  <a:cubicBezTo>
                    <a:pt x="965938" y="0"/>
                    <a:pt x="1079665" y="113727"/>
                    <a:pt x="1079665" y="254016"/>
                  </a:cubicBezTo>
                  <a:lnTo>
                    <a:pt x="1076844" y="267992"/>
                  </a:lnTo>
                  <a:lnTo>
                    <a:pt x="1092622" y="269582"/>
                  </a:lnTo>
                  <a:cubicBezTo>
                    <a:pt x="1189078" y="289320"/>
                    <a:pt x="1261635" y="374664"/>
                    <a:pt x="1261635" y="476955"/>
                  </a:cubicBezTo>
                  <a:cubicBezTo>
                    <a:pt x="1261635" y="535407"/>
                    <a:pt x="1237943" y="588325"/>
                    <a:pt x="1199638" y="626631"/>
                  </a:cubicBezTo>
                  <a:lnTo>
                    <a:pt x="1147435" y="661826"/>
                  </a:lnTo>
                  <a:lnTo>
                    <a:pt x="1147435" y="678181"/>
                  </a:lnTo>
                  <a:lnTo>
                    <a:pt x="1112423" y="678181"/>
                  </a:lnTo>
                  <a:lnTo>
                    <a:pt x="1092622" y="684328"/>
                  </a:lnTo>
                  <a:cubicBezTo>
                    <a:pt x="1078842" y="687147"/>
                    <a:pt x="1064575" y="688628"/>
                    <a:pt x="1049962" y="688628"/>
                  </a:cubicBezTo>
                  <a:cubicBezTo>
                    <a:pt x="1035349" y="688628"/>
                    <a:pt x="1021082" y="687147"/>
                    <a:pt x="1007303" y="684328"/>
                  </a:cubicBezTo>
                  <a:lnTo>
                    <a:pt x="987502" y="678181"/>
                  </a:lnTo>
                  <a:lnTo>
                    <a:pt x="253516" y="678181"/>
                  </a:lnTo>
                  <a:lnTo>
                    <a:pt x="250580" y="680161"/>
                  </a:lnTo>
                  <a:cubicBezTo>
                    <a:pt x="229000" y="689288"/>
                    <a:pt x="205275" y="694335"/>
                    <a:pt x="180371" y="694335"/>
                  </a:cubicBezTo>
                  <a:cubicBezTo>
                    <a:pt x="80755" y="694335"/>
                    <a:pt x="0" y="613580"/>
                    <a:pt x="0" y="513964"/>
                  </a:cubicBezTo>
                  <a:cubicBezTo>
                    <a:pt x="0" y="414348"/>
                    <a:pt x="80755" y="333593"/>
                    <a:pt x="180371" y="333593"/>
                  </a:cubicBezTo>
                  <a:cubicBezTo>
                    <a:pt x="205275" y="333593"/>
                    <a:pt x="229001" y="338640"/>
                    <a:pt x="250580" y="347767"/>
                  </a:cubicBezTo>
                  <a:lnTo>
                    <a:pt x="254832" y="350634"/>
                  </a:lnTo>
                  <a:lnTo>
                    <a:pt x="266634" y="292180"/>
                  </a:lnTo>
                  <a:cubicBezTo>
                    <a:pt x="298767" y="216207"/>
                    <a:pt x="373994" y="162900"/>
                    <a:pt x="461672" y="162900"/>
                  </a:cubicBezTo>
                  <a:cubicBezTo>
                    <a:pt x="490898" y="162900"/>
                    <a:pt x="518741" y="168823"/>
                    <a:pt x="544065" y="179534"/>
                  </a:cubicBezTo>
                  <a:lnTo>
                    <a:pt x="581566" y="204818"/>
                  </a:lnTo>
                  <a:lnTo>
                    <a:pt x="591595" y="155141"/>
                  </a:lnTo>
                  <a:cubicBezTo>
                    <a:pt x="630157" y="63971"/>
                    <a:pt x="720432" y="0"/>
                    <a:pt x="82564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84" name="Graphic 83">
              <a:extLst>
                <a:ext uri="{FF2B5EF4-FFF2-40B4-BE49-F238E27FC236}">
                  <a16:creationId xmlns:a16="http://schemas.microsoft.com/office/drawing/2014/main" id="{CBC04B3C-95CC-C14F-A661-1D5F46ED66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48953" y="2670206"/>
              <a:ext cx="1287268" cy="737065"/>
            </a:xfrm>
            <a:prstGeom prst="rect">
              <a:avLst/>
            </a:prstGeom>
          </p:spPr>
        </p:pic>
      </p:grpSp>
      <p:sp>
        <p:nvSpPr>
          <p:cNvPr id="14" name="Oval 13"/>
          <p:cNvSpPr/>
          <p:nvPr/>
        </p:nvSpPr>
        <p:spPr>
          <a:xfrm>
            <a:off x="8808723" y="2224847"/>
            <a:ext cx="1223306" cy="1223306"/>
          </a:xfrm>
          <a:prstGeom prst="ellipse">
            <a:avLst/>
          </a:prstGeom>
          <a:gradFill flip="none" rotWithShape="1">
            <a:gsLst>
              <a:gs pos="7000">
                <a:schemeClr val="bg1"/>
              </a:gs>
              <a:gs pos="100000">
                <a:schemeClr val="bg1">
                  <a:alpha val="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54" name="TextBox 53">
            <a:extLst>
              <a:ext uri="{FF2B5EF4-FFF2-40B4-BE49-F238E27FC236}">
                <a16:creationId xmlns:a16="http://schemas.microsoft.com/office/drawing/2014/main" id="{F9D19C75-7A90-CC41-A682-3A1DE603F799}"/>
              </a:ext>
            </a:extLst>
          </p:cNvPr>
          <p:cNvSpPr txBox="1"/>
          <p:nvPr/>
        </p:nvSpPr>
        <p:spPr>
          <a:xfrm>
            <a:off x="8190723" y="1962580"/>
            <a:ext cx="2382338" cy="274320"/>
          </a:xfrm>
          <a:prstGeom prst="rect">
            <a:avLst/>
          </a:prstGeom>
          <a:noFill/>
          <a:ln>
            <a:noFill/>
          </a:ln>
        </p:spPr>
        <p:txBody>
          <a:bodyPr wrap="square" lIns="0" tIns="0" rIns="0" bIns="0" rtlCol="0" anchor="t" anchorCtr="0">
            <a:noAutofit/>
          </a:bodyPr>
          <a:lstStyle/>
          <a:p>
            <a:pPr algn="ctr">
              <a:spcAft>
                <a:spcPts val="600"/>
              </a:spcAft>
            </a:pPr>
            <a:r>
              <a:rPr lang="en-US" sz="1600" dirty="0">
                <a:latin typeface="Metropolis Semi Bold" panose="00000700000000000000" pitchFamily="2" charset="0"/>
              </a:rPr>
              <a:t>Telco / 5G</a:t>
            </a:r>
          </a:p>
        </p:txBody>
      </p:sp>
      <p:pic>
        <p:nvPicPr>
          <p:cNvPr id="85" name="Graphic 84">
            <a:extLst>
              <a:ext uri="{FF2B5EF4-FFF2-40B4-BE49-F238E27FC236}">
                <a16:creationId xmlns:a16="http://schemas.microsoft.com/office/drawing/2014/main" id="{4AC49331-7848-F54B-9DA5-A59DDC9B18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53171" y="2371269"/>
            <a:ext cx="502068" cy="889378"/>
          </a:xfrm>
          <a:prstGeom prst="rect">
            <a:avLst/>
          </a:prstGeom>
        </p:spPr>
      </p:pic>
      <p:sp>
        <p:nvSpPr>
          <p:cNvPr id="16" name="Rectangle 15"/>
          <p:cNvSpPr/>
          <p:nvPr/>
        </p:nvSpPr>
        <p:spPr>
          <a:xfrm>
            <a:off x="6505671" y="2500650"/>
            <a:ext cx="1027169" cy="714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83" name="Graphic 82">
            <a:extLst>
              <a:ext uri="{FF2B5EF4-FFF2-40B4-BE49-F238E27FC236}">
                <a16:creationId xmlns:a16="http://schemas.microsoft.com/office/drawing/2014/main" id="{55A0B4AA-6EC2-E245-ABF3-0B12C74AC8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4719" y="2432850"/>
            <a:ext cx="1251314" cy="807299"/>
          </a:xfrm>
          <a:prstGeom prst="rect">
            <a:avLst/>
          </a:prstGeom>
        </p:spPr>
      </p:pic>
      <p:grpSp>
        <p:nvGrpSpPr>
          <p:cNvPr id="9" name="Group 8"/>
          <p:cNvGrpSpPr/>
          <p:nvPr/>
        </p:nvGrpSpPr>
        <p:grpSpPr>
          <a:xfrm>
            <a:off x="527488" y="2923266"/>
            <a:ext cx="11694462" cy="1984970"/>
            <a:chOff x="-123526" y="2742877"/>
            <a:chExt cx="13195091" cy="2239681"/>
          </a:xfrm>
        </p:grpSpPr>
        <p:pic>
          <p:nvPicPr>
            <p:cNvPr id="22" name="Picture 21">
              <a:extLst>
                <a:ext uri="{FF2B5EF4-FFF2-40B4-BE49-F238E27FC236}">
                  <a16:creationId xmlns:a16="http://schemas.microsoft.com/office/drawing/2014/main" id="{D793B5FE-F4BA-C347-8B02-7C6222680595}"/>
                </a:ext>
              </a:extLst>
            </p:cNvPr>
            <p:cNvPicPr>
              <a:picLocks noChangeAspect="1"/>
            </p:cNvPicPr>
            <p:nvPr/>
          </p:nvPicPr>
          <p:blipFill>
            <a:blip r:embed="rId11">
              <a:alphaModFix amt="76000"/>
            </a:blip>
            <a:stretch>
              <a:fillRect/>
            </a:stretch>
          </p:blipFill>
          <p:spPr>
            <a:xfrm>
              <a:off x="-123526" y="2742877"/>
              <a:ext cx="8157686" cy="2213550"/>
            </a:xfrm>
            <a:prstGeom prst="rect">
              <a:avLst/>
            </a:prstGeom>
          </p:spPr>
        </p:pic>
        <p:pic>
          <p:nvPicPr>
            <p:cNvPr id="58" name="Picture 57">
              <a:extLst>
                <a:ext uri="{FF2B5EF4-FFF2-40B4-BE49-F238E27FC236}">
                  <a16:creationId xmlns:a16="http://schemas.microsoft.com/office/drawing/2014/main" id="{D793B5FE-F4BA-C347-8B02-7C6222680595}"/>
                </a:ext>
              </a:extLst>
            </p:cNvPr>
            <p:cNvPicPr>
              <a:picLocks noChangeAspect="1"/>
            </p:cNvPicPr>
            <p:nvPr/>
          </p:nvPicPr>
          <p:blipFill>
            <a:blip r:embed="rId11">
              <a:alphaModFix amt="76000"/>
            </a:blip>
            <a:stretch>
              <a:fillRect/>
            </a:stretch>
          </p:blipFill>
          <p:spPr>
            <a:xfrm>
              <a:off x="4913879" y="2769008"/>
              <a:ext cx="8157686" cy="2213550"/>
            </a:xfrm>
            <a:prstGeom prst="rect">
              <a:avLst/>
            </a:prstGeom>
          </p:spPr>
        </p:pic>
      </p:grpSp>
      <p:sp>
        <p:nvSpPr>
          <p:cNvPr id="7" name="Rounded Rectangle 6"/>
          <p:cNvSpPr/>
          <p:nvPr/>
        </p:nvSpPr>
        <p:spPr>
          <a:xfrm>
            <a:off x="1424794" y="4584151"/>
            <a:ext cx="9418361" cy="832104"/>
          </a:xfrm>
          <a:prstGeom prst="roundRect">
            <a:avLst>
              <a:gd name="adj" fmla="val 50000"/>
            </a:avLst>
          </a:prstGeom>
          <a:solidFill>
            <a:schemeClr val="bg1">
              <a:lumMod val="65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5" name="Google Shape;3229;p255">
            <a:extLst>
              <a:ext uri="{FF2B5EF4-FFF2-40B4-BE49-F238E27FC236}">
                <a16:creationId xmlns:a16="http://schemas.microsoft.com/office/drawing/2014/main" id="{EDF20A27-CD8E-3347-8497-E788D903CCE5}"/>
              </a:ext>
            </a:extLst>
          </p:cNvPr>
          <p:cNvSpPr/>
          <p:nvPr/>
        </p:nvSpPr>
        <p:spPr>
          <a:xfrm>
            <a:off x="2796605" y="5480372"/>
            <a:ext cx="981904" cy="48191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Routing</a:t>
            </a:r>
            <a:endParaRPr kumimoji="0" sz="1400" b="0" i="0" u="none" strike="noStrike" kern="0" cap="none" spc="0" normalizeH="0" baseline="0" noProof="0" dirty="0">
              <a:ln>
                <a:noFill/>
              </a:ln>
              <a:effectLst/>
              <a:uLnTx/>
              <a:uFillTx/>
              <a:latin typeface="Metropolis" pitchFamily="2" charset="77"/>
              <a:ea typeface="+mn-ea"/>
              <a:cs typeface="Arial"/>
              <a:sym typeface="Arial"/>
            </a:endParaRPr>
          </a:p>
        </p:txBody>
      </p:sp>
      <p:sp>
        <p:nvSpPr>
          <p:cNvPr id="33" name="Google Shape;3229;p255">
            <a:extLst>
              <a:ext uri="{FF2B5EF4-FFF2-40B4-BE49-F238E27FC236}">
                <a16:creationId xmlns:a16="http://schemas.microsoft.com/office/drawing/2014/main" id="{AE6389AA-412C-A04B-93E7-217E3BBF3898}"/>
              </a:ext>
            </a:extLst>
          </p:cNvPr>
          <p:cNvSpPr/>
          <p:nvPr/>
        </p:nvSpPr>
        <p:spPr>
          <a:xfrm>
            <a:off x="9878172" y="5480372"/>
            <a:ext cx="1097218" cy="48191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Switching</a:t>
            </a:r>
            <a:endParaRPr kumimoji="0" sz="1400" b="0" i="0" u="none" strike="noStrike" kern="0" cap="none" spc="0" normalizeH="0" baseline="0" noProof="0" dirty="0">
              <a:ln>
                <a:noFill/>
              </a:ln>
              <a:effectLst/>
              <a:uLnTx/>
              <a:uFillTx/>
              <a:latin typeface="Metropolis" pitchFamily="2" charset="77"/>
              <a:ea typeface="+mn-ea"/>
              <a:cs typeface="Arial"/>
              <a:sym typeface="Arial"/>
            </a:endParaRPr>
          </a:p>
        </p:txBody>
      </p:sp>
      <p:sp>
        <p:nvSpPr>
          <p:cNvPr id="38" name="!!Google Shape;3229;p255">
            <a:extLst>
              <a:ext uri="{FF2B5EF4-FFF2-40B4-BE49-F238E27FC236}">
                <a16:creationId xmlns:a16="http://schemas.microsoft.com/office/drawing/2014/main" id="{B8E8F39C-46BF-0F45-9987-72FE0E7FE64F}"/>
              </a:ext>
            </a:extLst>
          </p:cNvPr>
          <p:cNvSpPr/>
          <p:nvPr/>
        </p:nvSpPr>
        <p:spPr>
          <a:xfrm>
            <a:off x="8470806" y="5480372"/>
            <a:ext cx="988672" cy="48191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Service</a:t>
            </a:r>
            <a:br>
              <a:rPr kumimoji="0" lang="en-US" sz="1400" b="0" i="0" u="none" strike="noStrike" kern="0" cap="none" spc="0" normalizeH="0" baseline="0" noProof="0" dirty="0">
                <a:ln>
                  <a:noFill/>
                </a:ln>
                <a:effectLst/>
                <a:uLnTx/>
                <a:uFillTx/>
                <a:latin typeface="Metropolis" pitchFamily="2" charset="77"/>
                <a:ea typeface="+mn-ea"/>
                <a:cs typeface="Arial"/>
                <a:sym typeface="Arial"/>
              </a:rPr>
            </a:br>
            <a:r>
              <a:rPr kumimoji="0" lang="en-US" sz="1400" b="0" i="0" u="none" strike="noStrike" kern="0" cap="none" spc="0" normalizeH="0" baseline="0" noProof="0" dirty="0">
                <a:ln>
                  <a:noFill/>
                </a:ln>
                <a:effectLst/>
                <a:uLnTx/>
                <a:uFillTx/>
                <a:latin typeface="Metropolis" pitchFamily="2" charset="77"/>
                <a:ea typeface="+mn-ea"/>
                <a:cs typeface="Arial"/>
                <a:sym typeface="Arial"/>
              </a:rPr>
              <a:t>Mesh</a:t>
            </a:r>
            <a:endParaRPr kumimoji="0" sz="1400" b="0" i="0" u="none" strike="noStrike" kern="0" cap="none" spc="0" normalizeH="0" baseline="0" noProof="0" dirty="0">
              <a:ln>
                <a:noFill/>
              </a:ln>
              <a:effectLst/>
              <a:uLnTx/>
              <a:uFillTx/>
              <a:latin typeface="Metropolis" pitchFamily="2" charset="77"/>
              <a:ea typeface="+mn-ea"/>
              <a:cs typeface="Arial"/>
              <a:sym typeface="Arial"/>
            </a:endParaRPr>
          </a:p>
        </p:txBody>
      </p:sp>
      <p:sp>
        <p:nvSpPr>
          <p:cNvPr id="43" name="!!Google Shape;3229;p255">
            <a:extLst>
              <a:ext uri="{FF2B5EF4-FFF2-40B4-BE49-F238E27FC236}">
                <a16:creationId xmlns:a16="http://schemas.microsoft.com/office/drawing/2014/main" id="{CBAAB832-C89F-F44A-97D0-261372C817A5}"/>
              </a:ext>
            </a:extLst>
          </p:cNvPr>
          <p:cNvSpPr/>
          <p:nvPr/>
        </p:nvSpPr>
        <p:spPr>
          <a:xfrm>
            <a:off x="1284177" y="5480372"/>
            <a:ext cx="1113980" cy="48191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SD-WAN</a:t>
            </a:r>
            <a:endParaRPr kumimoji="0" sz="1400" b="0" i="0" u="none" strike="noStrike" kern="0" cap="none" spc="0" normalizeH="0" baseline="0" noProof="0" dirty="0">
              <a:ln>
                <a:noFill/>
              </a:ln>
              <a:effectLst/>
              <a:uLnTx/>
              <a:uFillTx/>
              <a:latin typeface="Metropolis" pitchFamily="2" charset="77"/>
              <a:ea typeface="+mn-ea"/>
              <a:cs typeface="Arial"/>
              <a:sym typeface="Arial"/>
            </a:endParaRPr>
          </a:p>
        </p:txBody>
      </p:sp>
      <p:sp>
        <p:nvSpPr>
          <p:cNvPr id="52" name="Google Shape;3229;p255">
            <a:extLst>
              <a:ext uri="{FF2B5EF4-FFF2-40B4-BE49-F238E27FC236}">
                <a16:creationId xmlns:a16="http://schemas.microsoft.com/office/drawing/2014/main" id="{E5765DC3-1B3E-C741-9007-60F452F4BD1F}"/>
              </a:ext>
            </a:extLst>
          </p:cNvPr>
          <p:cNvSpPr/>
          <p:nvPr/>
        </p:nvSpPr>
        <p:spPr>
          <a:xfrm>
            <a:off x="6665671" y="5471363"/>
            <a:ext cx="1645098" cy="48191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Advanced </a:t>
            </a:r>
          </a:p>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Load </a:t>
            </a:r>
            <a:br>
              <a:rPr kumimoji="0" lang="en-US" sz="1400" b="0" i="0" u="none" strike="noStrike" kern="0" cap="none" spc="0" normalizeH="0" baseline="0" noProof="0" dirty="0">
                <a:ln>
                  <a:noFill/>
                </a:ln>
                <a:effectLst/>
                <a:uLnTx/>
                <a:uFillTx/>
                <a:latin typeface="Metropolis" pitchFamily="2" charset="77"/>
                <a:ea typeface="+mn-ea"/>
                <a:cs typeface="Arial"/>
                <a:sym typeface="Arial"/>
              </a:rPr>
            </a:br>
            <a:r>
              <a:rPr kumimoji="0" lang="en-US" sz="1400" b="0" i="0" u="none" strike="noStrike" kern="0" cap="none" spc="0" normalizeH="0" baseline="0" noProof="0" dirty="0">
                <a:ln>
                  <a:noFill/>
                </a:ln>
                <a:effectLst/>
                <a:uLnTx/>
                <a:uFillTx/>
                <a:latin typeface="Metropolis" pitchFamily="2" charset="77"/>
                <a:ea typeface="+mn-ea"/>
                <a:cs typeface="Arial"/>
                <a:sym typeface="Arial"/>
              </a:rPr>
              <a:t>Balancing</a:t>
            </a:r>
            <a:endParaRPr kumimoji="0" sz="1400" b="0" i="0" u="none" strike="noStrike" kern="0" cap="none" spc="0" normalizeH="0" baseline="0" noProof="0" dirty="0">
              <a:ln>
                <a:noFill/>
              </a:ln>
              <a:effectLst/>
              <a:uLnTx/>
              <a:uFillTx/>
              <a:latin typeface="Metropolis" pitchFamily="2" charset="77"/>
              <a:ea typeface="+mn-ea"/>
              <a:cs typeface="Arial"/>
              <a:sym typeface="Arial"/>
            </a:endParaRPr>
          </a:p>
        </p:txBody>
      </p:sp>
      <p:sp>
        <p:nvSpPr>
          <p:cNvPr id="65" name="Google Shape;3229;p255">
            <a:extLst>
              <a:ext uri="{FF2B5EF4-FFF2-40B4-BE49-F238E27FC236}">
                <a16:creationId xmlns:a16="http://schemas.microsoft.com/office/drawing/2014/main" id="{8686CF6C-BB1A-7445-904A-57D22222061A}"/>
              </a:ext>
            </a:extLst>
          </p:cNvPr>
          <p:cNvSpPr/>
          <p:nvPr/>
        </p:nvSpPr>
        <p:spPr>
          <a:xfrm>
            <a:off x="5222090" y="5480372"/>
            <a:ext cx="1645098" cy="48191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1200" cap="none" spc="0" normalizeH="0" baseline="0" noProof="0" dirty="0">
                <a:ln>
                  <a:noFill/>
                </a:ln>
                <a:effectLst/>
                <a:uLnTx/>
                <a:uFillTx/>
                <a:latin typeface="Metropolis"/>
                <a:ea typeface="+mn-ea"/>
                <a:cs typeface="+mn-cs"/>
                <a:sym typeface="Arial"/>
              </a:rPr>
              <a:t>Service-defined</a:t>
            </a:r>
            <a:br>
              <a:rPr kumimoji="0" lang="en-US" sz="1400" b="0" i="0" u="none" strike="noStrike" kern="1200" cap="none" spc="0" normalizeH="0" baseline="0" noProof="0" dirty="0">
                <a:ln>
                  <a:noFill/>
                </a:ln>
                <a:effectLst/>
                <a:uLnTx/>
                <a:uFillTx/>
                <a:latin typeface="Metropolis"/>
                <a:ea typeface="+mn-ea"/>
                <a:cs typeface="+mn-cs"/>
                <a:sym typeface="Arial"/>
              </a:rPr>
            </a:br>
            <a:r>
              <a:rPr kumimoji="0" lang="en-US" sz="1400" b="0" i="0" u="none" strike="noStrike" kern="1200" cap="none" spc="0" normalizeH="0" baseline="0" noProof="0" dirty="0">
                <a:ln>
                  <a:noFill/>
                </a:ln>
                <a:effectLst/>
                <a:uLnTx/>
                <a:uFillTx/>
                <a:latin typeface="Metropolis"/>
                <a:ea typeface="+mn-ea"/>
                <a:cs typeface="+mn-cs"/>
                <a:sym typeface="Arial"/>
              </a:rPr>
              <a:t>Firewall</a:t>
            </a:r>
            <a:endParaRPr kumimoji="0" sz="1400" b="0" i="0" u="none" strike="noStrike" kern="1200" cap="none" spc="0" normalizeH="0" baseline="0" noProof="0" dirty="0">
              <a:ln>
                <a:noFill/>
              </a:ln>
              <a:effectLst/>
              <a:uLnTx/>
              <a:uFillTx/>
              <a:latin typeface="Metropolis"/>
              <a:ea typeface="+mn-ea"/>
              <a:cs typeface="+mn-cs"/>
              <a:sym typeface="Arial"/>
            </a:endParaRPr>
          </a:p>
        </p:txBody>
      </p:sp>
      <p:sp>
        <p:nvSpPr>
          <p:cNvPr id="6" name="Oval 5"/>
          <p:cNvSpPr/>
          <p:nvPr/>
        </p:nvSpPr>
        <p:spPr>
          <a:xfrm>
            <a:off x="1424794"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grpSp>
        <p:nvGrpSpPr>
          <p:cNvPr id="8" name="Group 7"/>
          <p:cNvGrpSpPr/>
          <p:nvPr/>
        </p:nvGrpSpPr>
        <p:grpSpPr>
          <a:xfrm>
            <a:off x="1576192" y="4795372"/>
            <a:ext cx="529950" cy="412535"/>
            <a:chOff x="2205875" y="4632500"/>
            <a:chExt cx="529950" cy="412535"/>
          </a:xfrm>
        </p:grpSpPr>
        <p:sp>
          <p:nvSpPr>
            <p:cNvPr id="47" name="Freeform 5">
              <a:extLst>
                <a:ext uri="{FF2B5EF4-FFF2-40B4-BE49-F238E27FC236}">
                  <a16:creationId xmlns:a16="http://schemas.microsoft.com/office/drawing/2014/main" id="{48947BDD-E8C1-194E-9B5B-04F6F78D4AFF}"/>
                </a:ext>
              </a:extLst>
            </p:cNvPr>
            <p:cNvSpPr>
              <a:spLocks noEditPoints="1"/>
            </p:cNvSpPr>
            <p:nvPr/>
          </p:nvSpPr>
          <p:spPr bwMode="auto">
            <a:xfrm>
              <a:off x="2358196" y="4791167"/>
              <a:ext cx="223721" cy="253868"/>
            </a:xfrm>
            <a:custGeom>
              <a:avLst/>
              <a:gdLst>
                <a:gd name="T0" fmla="*/ 118 w 161"/>
                <a:gd name="T1" fmla="*/ 50 h 182"/>
                <a:gd name="T2" fmla="*/ 134 w 161"/>
                <a:gd name="T3" fmla="*/ 55 h 182"/>
                <a:gd name="T4" fmla="*/ 161 w 161"/>
                <a:gd name="T5" fmla="*/ 28 h 182"/>
                <a:gd name="T6" fmla="*/ 134 w 161"/>
                <a:gd name="T7" fmla="*/ 1 h 182"/>
                <a:gd name="T8" fmla="*/ 107 w 161"/>
                <a:gd name="T9" fmla="*/ 28 h 182"/>
                <a:gd name="T10" fmla="*/ 111 w 161"/>
                <a:gd name="T11" fmla="*/ 43 h 182"/>
                <a:gd name="T12" fmla="*/ 81 w 161"/>
                <a:gd name="T13" fmla="*/ 73 h 182"/>
                <a:gd name="T14" fmla="*/ 50 w 161"/>
                <a:gd name="T15" fmla="*/ 42 h 182"/>
                <a:gd name="T16" fmla="*/ 54 w 161"/>
                <a:gd name="T17" fmla="*/ 27 h 182"/>
                <a:gd name="T18" fmla="*/ 27 w 161"/>
                <a:gd name="T19" fmla="*/ 0 h 182"/>
                <a:gd name="T20" fmla="*/ 0 w 161"/>
                <a:gd name="T21" fmla="*/ 27 h 182"/>
                <a:gd name="T22" fmla="*/ 27 w 161"/>
                <a:gd name="T23" fmla="*/ 54 h 182"/>
                <a:gd name="T24" fmla="*/ 43 w 161"/>
                <a:gd name="T25" fmla="*/ 49 h 182"/>
                <a:gd name="T26" fmla="*/ 76 w 161"/>
                <a:gd name="T27" fmla="*/ 83 h 182"/>
                <a:gd name="T28" fmla="*/ 76 w 161"/>
                <a:gd name="T29" fmla="*/ 128 h 182"/>
                <a:gd name="T30" fmla="*/ 54 w 161"/>
                <a:gd name="T31" fmla="*/ 155 h 182"/>
                <a:gd name="T32" fmla="*/ 81 w 161"/>
                <a:gd name="T33" fmla="*/ 182 h 182"/>
                <a:gd name="T34" fmla="*/ 108 w 161"/>
                <a:gd name="T35" fmla="*/ 155 h 182"/>
                <a:gd name="T36" fmla="*/ 86 w 161"/>
                <a:gd name="T37" fmla="*/ 128 h 182"/>
                <a:gd name="T38" fmla="*/ 86 w 161"/>
                <a:gd name="T39" fmla="*/ 83 h 182"/>
                <a:gd name="T40" fmla="*/ 118 w 161"/>
                <a:gd name="T41" fmla="*/ 50 h 182"/>
                <a:gd name="T42" fmla="*/ 134 w 161"/>
                <a:gd name="T43" fmla="*/ 11 h 182"/>
                <a:gd name="T44" fmla="*/ 151 w 161"/>
                <a:gd name="T45" fmla="*/ 28 h 182"/>
                <a:gd name="T46" fmla="*/ 134 w 161"/>
                <a:gd name="T47" fmla="*/ 45 h 182"/>
                <a:gd name="T48" fmla="*/ 117 w 161"/>
                <a:gd name="T49" fmla="*/ 28 h 182"/>
                <a:gd name="T50" fmla="*/ 134 w 161"/>
                <a:gd name="T51" fmla="*/ 11 h 182"/>
                <a:gd name="T52" fmla="*/ 27 w 161"/>
                <a:gd name="T53" fmla="*/ 44 h 182"/>
                <a:gd name="T54" fmla="*/ 10 w 161"/>
                <a:gd name="T55" fmla="*/ 27 h 182"/>
                <a:gd name="T56" fmla="*/ 27 w 161"/>
                <a:gd name="T57" fmla="*/ 10 h 182"/>
                <a:gd name="T58" fmla="*/ 44 w 161"/>
                <a:gd name="T59" fmla="*/ 27 h 182"/>
                <a:gd name="T60" fmla="*/ 27 w 161"/>
                <a:gd name="T61" fmla="*/ 44 h 182"/>
                <a:gd name="T62" fmla="*/ 98 w 161"/>
                <a:gd name="T63" fmla="*/ 155 h 182"/>
                <a:gd name="T64" fmla="*/ 81 w 161"/>
                <a:gd name="T65" fmla="*/ 172 h 182"/>
                <a:gd name="T66" fmla="*/ 64 w 161"/>
                <a:gd name="T67" fmla="*/ 155 h 182"/>
                <a:gd name="T68" fmla="*/ 81 w 161"/>
                <a:gd name="T69" fmla="*/ 138 h 182"/>
                <a:gd name="T70" fmla="*/ 98 w 161"/>
                <a:gd name="T71" fmla="*/ 1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182">
                  <a:moveTo>
                    <a:pt x="118" y="50"/>
                  </a:moveTo>
                  <a:cubicBezTo>
                    <a:pt x="123" y="53"/>
                    <a:pt x="128" y="55"/>
                    <a:pt x="134" y="55"/>
                  </a:cubicBezTo>
                  <a:cubicBezTo>
                    <a:pt x="148" y="55"/>
                    <a:pt x="161" y="43"/>
                    <a:pt x="161" y="28"/>
                  </a:cubicBezTo>
                  <a:cubicBezTo>
                    <a:pt x="161" y="13"/>
                    <a:pt x="148" y="1"/>
                    <a:pt x="134" y="1"/>
                  </a:cubicBezTo>
                  <a:cubicBezTo>
                    <a:pt x="119" y="1"/>
                    <a:pt x="107" y="13"/>
                    <a:pt x="107" y="28"/>
                  </a:cubicBezTo>
                  <a:cubicBezTo>
                    <a:pt x="107" y="33"/>
                    <a:pt x="108" y="39"/>
                    <a:pt x="111" y="43"/>
                  </a:cubicBezTo>
                  <a:cubicBezTo>
                    <a:pt x="81" y="73"/>
                    <a:pt x="81" y="73"/>
                    <a:pt x="81" y="73"/>
                  </a:cubicBezTo>
                  <a:cubicBezTo>
                    <a:pt x="50" y="42"/>
                    <a:pt x="50" y="42"/>
                    <a:pt x="50" y="42"/>
                  </a:cubicBezTo>
                  <a:cubicBezTo>
                    <a:pt x="53" y="38"/>
                    <a:pt x="54" y="33"/>
                    <a:pt x="54" y="27"/>
                  </a:cubicBezTo>
                  <a:cubicBezTo>
                    <a:pt x="54" y="12"/>
                    <a:pt x="42" y="0"/>
                    <a:pt x="27" y="0"/>
                  </a:cubicBezTo>
                  <a:cubicBezTo>
                    <a:pt x="12" y="0"/>
                    <a:pt x="0" y="12"/>
                    <a:pt x="0" y="27"/>
                  </a:cubicBezTo>
                  <a:cubicBezTo>
                    <a:pt x="0" y="42"/>
                    <a:pt x="12" y="54"/>
                    <a:pt x="27" y="54"/>
                  </a:cubicBezTo>
                  <a:cubicBezTo>
                    <a:pt x="33" y="54"/>
                    <a:pt x="38" y="52"/>
                    <a:pt x="43" y="49"/>
                  </a:cubicBezTo>
                  <a:cubicBezTo>
                    <a:pt x="76" y="83"/>
                    <a:pt x="76" y="83"/>
                    <a:pt x="76" y="83"/>
                  </a:cubicBezTo>
                  <a:cubicBezTo>
                    <a:pt x="76" y="128"/>
                    <a:pt x="76" y="128"/>
                    <a:pt x="76" y="128"/>
                  </a:cubicBezTo>
                  <a:cubicBezTo>
                    <a:pt x="64" y="131"/>
                    <a:pt x="54" y="142"/>
                    <a:pt x="54" y="155"/>
                  </a:cubicBezTo>
                  <a:cubicBezTo>
                    <a:pt x="54" y="170"/>
                    <a:pt x="66" y="182"/>
                    <a:pt x="81" y="182"/>
                  </a:cubicBezTo>
                  <a:cubicBezTo>
                    <a:pt x="96" y="182"/>
                    <a:pt x="108" y="170"/>
                    <a:pt x="108" y="155"/>
                  </a:cubicBezTo>
                  <a:cubicBezTo>
                    <a:pt x="108" y="142"/>
                    <a:pt x="99" y="131"/>
                    <a:pt x="86" y="128"/>
                  </a:cubicBezTo>
                  <a:cubicBezTo>
                    <a:pt x="86" y="83"/>
                    <a:pt x="86" y="83"/>
                    <a:pt x="86" y="83"/>
                  </a:cubicBezTo>
                  <a:lnTo>
                    <a:pt x="118" y="50"/>
                  </a:lnTo>
                  <a:close/>
                  <a:moveTo>
                    <a:pt x="134" y="11"/>
                  </a:moveTo>
                  <a:cubicBezTo>
                    <a:pt x="143" y="11"/>
                    <a:pt x="151" y="18"/>
                    <a:pt x="151" y="28"/>
                  </a:cubicBezTo>
                  <a:cubicBezTo>
                    <a:pt x="151" y="37"/>
                    <a:pt x="143" y="45"/>
                    <a:pt x="134" y="45"/>
                  </a:cubicBezTo>
                  <a:cubicBezTo>
                    <a:pt x="124" y="45"/>
                    <a:pt x="117" y="37"/>
                    <a:pt x="117" y="28"/>
                  </a:cubicBezTo>
                  <a:cubicBezTo>
                    <a:pt x="117" y="18"/>
                    <a:pt x="124" y="11"/>
                    <a:pt x="134" y="11"/>
                  </a:cubicBezTo>
                  <a:close/>
                  <a:moveTo>
                    <a:pt x="27" y="44"/>
                  </a:moveTo>
                  <a:cubicBezTo>
                    <a:pt x="18" y="44"/>
                    <a:pt x="10" y="36"/>
                    <a:pt x="10" y="27"/>
                  </a:cubicBezTo>
                  <a:cubicBezTo>
                    <a:pt x="10" y="18"/>
                    <a:pt x="18" y="10"/>
                    <a:pt x="27" y="10"/>
                  </a:cubicBezTo>
                  <a:cubicBezTo>
                    <a:pt x="37" y="10"/>
                    <a:pt x="44" y="18"/>
                    <a:pt x="44" y="27"/>
                  </a:cubicBezTo>
                  <a:cubicBezTo>
                    <a:pt x="44" y="36"/>
                    <a:pt x="37" y="44"/>
                    <a:pt x="27" y="44"/>
                  </a:cubicBezTo>
                  <a:close/>
                  <a:moveTo>
                    <a:pt x="98" y="155"/>
                  </a:moveTo>
                  <a:cubicBezTo>
                    <a:pt x="98" y="164"/>
                    <a:pt x="91" y="172"/>
                    <a:pt x="81" y="172"/>
                  </a:cubicBezTo>
                  <a:cubicBezTo>
                    <a:pt x="72" y="172"/>
                    <a:pt x="64" y="164"/>
                    <a:pt x="64" y="155"/>
                  </a:cubicBezTo>
                  <a:cubicBezTo>
                    <a:pt x="64" y="145"/>
                    <a:pt x="72" y="138"/>
                    <a:pt x="81" y="138"/>
                  </a:cubicBezTo>
                  <a:cubicBezTo>
                    <a:pt x="91" y="138"/>
                    <a:pt x="98" y="145"/>
                    <a:pt x="98" y="155"/>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48" name="Freeform 6">
              <a:extLst>
                <a:ext uri="{FF2B5EF4-FFF2-40B4-BE49-F238E27FC236}">
                  <a16:creationId xmlns:a16="http://schemas.microsoft.com/office/drawing/2014/main" id="{A130CA28-1D18-D642-8643-A94399E619A1}"/>
                </a:ext>
              </a:extLst>
            </p:cNvPr>
            <p:cNvSpPr>
              <a:spLocks/>
            </p:cNvSpPr>
            <p:nvPr/>
          </p:nvSpPr>
          <p:spPr bwMode="auto">
            <a:xfrm>
              <a:off x="2205875" y="4632500"/>
              <a:ext cx="529950" cy="303055"/>
            </a:xfrm>
            <a:custGeom>
              <a:avLst/>
              <a:gdLst>
                <a:gd name="T0" fmla="*/ 328 w 381"/>
                <a:gd name="T1" fmla="*/ 82 h 218"/>
                <a:gd name="T2" fmla="*/ 248 w 381"/>
                <a:gd name="T3" fmla="*/ 0 h 218"/>
                <a:gd name="T4" fmla="*/ 246 w 381"/>
                <a:gd name="T5" fmla="*/ 0 h 218"/>
                <a:gd name="T6" fmla="*/ 170 w 381"/>
                <a:gd name="T7" fmla="*/ 56 h 218"/>
                <a:gd name="T8" fmla="*/ 141 w 381"/>
                <a:gd name="T9" fmla="*/ 49 h 218"/>
                <a:gd name="T10" fmla="*/ 140 w 381"/>
                <a:gd name="T11" fmla="*/ 49 h 218"/>
                <a:gd name="T12" fmla="*/ 71 w 381"/>
                <a:gd name="T13" fmla="*/ 105 h 218"/>
                <a:gd name="T14" fmla="*/ 57 w 381"/>
                <a:gd name="T15" fmla="*/ 103 h 218"/>
                <a:gd name="T16" fmla="*/ 56 w 381"/>
                <a:gd name="T17" fmla="*/ 103 h 218"/>
                <a:gd name="T18" fmla="*/ 0 w 381"/>
                <a:gd name="T19" fmla="*/ 158 h 218"/>
                <a:gd name="T20" fmla="*/ 59 w 381"/>
                <a:gd name="T21" fmla="*/ 218 h 218"/>
                <a:gd name="T22" fmla="*/ 65 w 381"/>
                <a:gd name="T23" fmla="*/ 218 h 218"/>
                <a:gd name="T24" fmla="*/ 116 w 381"/>
                <a:gd name="T25" fmla="*/ 217 h 218"/>
                <a:gd name="T26" fmla="*/ 121 w 381"/>
                <a:gd name="T27" fmla="*/ 212 h 218"/>
                <a:gd name="T28" fmla="*/ 116 w 381"/>
                <a:gd name="T29" fmla="*/ 207 h 218"/>
                <a:gd name="T30" fmla="*/ 65 w 381"/>
                <a:gd name="T31" fmla="*/ 208 h 218"/>
                <a:gd name="T32" fmla="*/ 59 w 381"/>
                <a:gd name="T33" fmla="*/ 208 h 218"/>
                <a:gd name="T34" fmla="*/ 10 w 381"/>
                <a:gd name="T35" fmla="*/ 158 h 218"/>
                <a:gd name="T36" fmla="*/ 56 w 381"/>
                <a:gd name="T37" fmla="*/ 113 h 218"/>
                <a:gd name="T38" fmla="*/ 57 w 381"/>
                <a:gd name="T39" fmla="*/ 113 h 218"/>
                <a:gd name="T40" fmla="*/ 68 w 381"/>
                <a:gd name="T41" fmla="*/ 115 h 218"/>
                <a:gd name="T42" fmla="*/ 79 w 381"/>
                <a:gd name="T43" fmla="*/ 117 h 218"/>
                <a:gd name="T44" fmla="*/ 81 w 381"/>
                <a:gd name="T45" fmla="*/ 107 h 218"/>
                <a:gd name="T46" fmla="*/ 140 w 381"/>
                <a:gd name="T47" fmla="*/ 59 h 218"/>
                <a:gd name="T48" fmla="*/ 141 w 381"/>
                <a:gd name="T49" fmla="*/ 59 h 218"/>
                <a:gd name="T50" fmla="*/ 165 w 381"/>
                <a:gd name="T51" fmla="*/ 65 h 218"/>
                <a:gd name="T52" fmla="*/ 175 w 381"/>
                <a:gd name="T53" fmla="*/ 70 h 218"/>
                <a:gd name="T54" fmla="*/ 179 w 381"/>
                <a:gd name="T55" fmla="*/ 59 h 218"/>
                <a:gd name="T56" fmla="*/ 246 w 381"/>
                <a:gd name="T57" fmla="*/ 10 h 218"/>
                <a:gd name="T58" fmla="*/ 247 w 381"/>
                <a:gd name="T59" fmla="*/ 10 h 218"/>
                <a:gd name="T60" fmla="*/ 318 w 381"/>
                <a:gd name="T61" fmla="*/ 83 h 218"/>
                <a:gd name="T62" fmla="*/ 318 w 381"/>
                <a:gd name="T63" fmla="*/ 91 h 218"/>
                <a:gd name="T64" fmla="*/ 327 w 381"/>
                <a:gd name="T65" fmla="*/ 92 h 218"/>
                <a:gd name="T66" fmla="*/ 370 w 381"/>
                <a:gd name="T67" fmla="*/ 150 h 218"/>
                <a:gd name="T68" fmla="*/ 322 w 381"/>
                <a:gd name="T69" fmla="*/ 207 h 218"/>
                <a:gd name="T70" fmla="*/ 321 w 381"/>
                <a:gd name="T71" fmla="*/ 207 h 218"/>
                <a:gd name="T72" fmla="*/ 315 w 381"/>
                <a:gd name="T73" fmla="*/ 207 h 218"/>
                <a:gd name="T74" fmla="*/ 266 w 381"/>
                <a:gd name="T75" fmla="*/ 207 h 218"/>
                <a:gd name="T76" fmla="*/ 261 w 381"/>
                <a:gd name="T77" fmla="*/ 212 h 218"/>
                <a:gd name="T78" fmla="*/ 266 w 381"/>
                <a:gd name="T79" fmla="*/ 217 h 218"/>
                <a:gd name="T80" fmla="*/ 315 w 381"/>
                <a:gd name="T81" fmla="*/ 217 h 218"/>
                <a:gd name="T82" fmla="*/ 321 w 381"/>
                <a:gd name="T83" fmla="*/ 217 h 218"/>
                <a:gd name="T84" fmla="*/ 322 w 381"/>
                <a:gd name="T85" fmla="*/ 217 h 218"/>
                <a:gd name="T86" fmla="*/ 380 w 381"/>
                <a:gd name="T87" fmla="*/ 151 h 218"/>
                <a:gd name="T88" fmla="*/ 328 w 381"/>
                <a:gd name="T89" fmla="*/ 8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1" h="218">
                  <a:moveTo>
                    <a:pt x="328" y="82"/>
                  </a:moveTo>
                  <a:cubicBezTo>
                    <a:pt x="324" y="37"/>
                    <a:pt x="290" y="1"/>
                    <a:pt x="248" y="0"/>
                  </a:cubicBezTo>
                  <a:cubicBezTo>
                    <a:pt x="247" y="0"/>
                    <a:pt x="246" y="0"/>
                    <a:pt x="246" y="0"/>
                  </a:cubicBezTo>
                  <a:cubicBezTo>
                    <a:pt x="212" y="0"/>
                    <a:pt x="182" y="23"/>
                    <a:pt x="170" y="56"/>
                  </a:cubicBezTo>
                  <a:cubicBezTo>
                    <a:pt x="161" y="52"/>
                    <a:pt x="151" y="49"/>
                    <a:pt x="141" y="49"/>
                  </a:cubicBezTo>
                  <a:cubicBezTo>
                    <a:pt x="141" y="49"/>
                    <a:pt x="140" y="49"/>
                    <a:pt x="140" y="49"/>
                  </a:cubicBezTo>
                  <a:cubicBezTo>
                    <a:pt x="106" y="49"/>
                    <a:pt x="78" y="73"/>
                    <a:pt x="71" y="105"/>
                  </a:cubicBezTo>
                  <a:cubicBezTo>
                    <a:pt x="67" y="104"/>
                    <a:pt x="62" y="103"/>
                    <a:pt x="57" y="103"/>
                  </a:cubicBezTo>
                  <a:cubicBezTo>
                    <a:pt x="57" y="103"/>
                    <a:pt x="56" y="103"/>
                    <a:pt x="56" y="103"/>
                  </a:cubicBezTo>
                  <a:cubicBezTo>
                    <a:pt x="26" y="103"/>
                    <a:pt x="1" y="127"/>
                    <a:pt x="0" y="158"/>
                  </a:cubicBezTo>
                  <a:cubicBezTo>
                    <a:pt x="0" y="188"/>
                    <a:pt x="28" y="217"/>
                    <a:pt x="59" y="218"/>
                  </a:cubicBezTo>
                  <a:cubicBezTo>
                    <a:pt x="59" y="218"/>
                    <a:pt x="62" y="218"/>
                    <a:pt x="65" y="218"/>
                  </a:cubicBezTo>
                  <a:cubicBezTo>
                    <a:pt x="75" y="218"/>
                    <a:pt x="93" y="218"/>
                    <a:pt x="116" y="217"/>
                  </a:cubicBezTo>
                  <a:cubicBezTo>
                    <a:pt x="119" y="217"/>
                    <a:pt x="121" y="215"/>
                    <a:pt x="121" y="212"/>
                  </a:cubicBezTo>
                  <a:cubicBezTo>
                    <a:pt x="121" y="210"/>
                    <a:pt x="119" y="207"/>
                    <a:pt x="116" y="207"/>
                  </a:cubicBezTo>
                  <a:cubicBezTo>
                    <a:pt x="93" y="208"/>
                    <a:pt x="74" y="208"/>
                    <a:pt x="65" y="208"/>
                  </a:cubicBezTo>
                  <a:cubicBezTo>
                    <a:pt x="62" y="208"/>
                    <a:pt x="59" y="208"/>
                    <a:pt x="59" y="208"/>
                  </a:cubicBezTo>
                  <a:cubicBezTo>
                    <a:pt x="33" y="207"/>
                    <a:pt x="10" y="183"/>
                    <a:pt x="10" y="158"/>
                  </a:cubicBezTo>
                  <a:cubicBezTo>
                    <a:pt x="11" y="133"/>
                    <a:pt x="31" y="113"/>
                    <a:pt x="56" y="113"/>
                  </a:cubicBezTo>
                  <a:cubicBezTo>
                    <a:pt x="56" y="113"/>
                    <a:pt x="57" y="113"/>
                    <a:pt x="57" y="113"/>
                  </a:cubicBezTo>
                  <a:cubicBezTo>
                    <a:pt x="61" y="113"/>
                    <a:pt x="65" y="114"/>
                    <a:pt x="68" y="115"/>
                  </a:cubicBezTo>
                  <a:cubicBezTo>
                    <a:pt x="79" y="117"/>
                    <a:pt x="79" y="117"/>
                    <a:pt x="79" y="117"/>
                  </a:cubicBezTo>
                  <a:cubicBezTo>
                    <a:pt x="81" y="107"/>
                    <a:pt x="81" y="107"/>
                    <a:pt x="81" y="107"/>
                  </a:cubicBezTo>
                  <a:cubicBezTo>
                    <a:pt x="87" y="79"/>
                    <a:pt x="112" y="59"/>
                    <a:pt x="140" y="59"/>
                  </a:cubicBezTo>
                  <a:cubicBezTo>
                    <a:pt x="140" y="59"/>
                    <a:pt x="141" y="59"/>
                    <a:pt x="141" y="59"/>
                  </a:cubicBezTo>
                  <a:cubicBezTo>
                    <a:pt x="150" y="59"/>
                    <a:pt x="158" y="61"/>
                    <a:pt x="165" y="65"/>
                  </a:cubicBezTo>
                  <a:cubicBezTo>
                    <a:pt x="175" y="70"/>
                    <a:pt x="175" y="70"/>
                    <a:pt x="175" y="70"/>
                  </a:cubicBezTo>
                  <a:cubicBezTo>
                    <a:pt x="179" y="59"/>
                    <a:pt x="179" y="59"/>
                    <a:pt x="179" y="59"/>
                  </a:cubicBezTo>
                  <a:cubicBezTo>
                    <a:pt x="191" y="30"/>
                    <a:pt x="217" y="10"/>
                    <a:pt x="246" y="10"/>
                  </a:cubicBezTo>
                  <a:cubicBezTo>
                    <a:pt x="246" y="10"/>
                    <a:pt x="247" y="10"/>
                    <a:pt x="247" y="10"/>
                  </a:cubicBezTo>
                  <a:cubicBezTo>
                    <a:pt x="284" y="11"/>
                    <a:pt x="314" y="42"/>
                    <a:pt x="318" y="83"/>
                  </a:cubicBezTo>
                  <a:cubicBezTo>
                    <a:pt x="318" y="91"/>
                    <a:pt x="318" y="91"/>
                    <a:pt x="318" y="91"/>
                  </a:cubicBezTo>
                  <a:cubicBezTo>
                    <a:pt x="327" y="92"/>
                    <a:pt x="327" y="92"/>
                    <a:pt x="327" y="92"/>
                  </a:cubicBezTo>
                  <a:cubicBezTo>
                    <a:pt x="352" y="94"/>
                    <a:pt x="371" y="120"/>
                    <a:pt x="370" y="150"/>
                  </a:cubicBezTo>
                  <a:cubicBezTo>
                    <a:pt x="370" y="182"/>
                    <a:pt x="348" y="207"/>
                    <a:pt x="322" y="207"/>
                  </a:cubicBezTo>
                  <a:cubicBezTo>
                    <a:pt x="322" y="207"/>
                    <a:pt x="322" y="207"/>
                    <a:pt x="321" y="207"/>
                  </a:cubicBezTo>
                  <a:cubicBezTo>
                    <a:pt x="320" y="207"/>
                    <a:pt x="318" y="207"/>
                    <a:pt x="315" y="207"/>
                  </a:cubicBezTo>
                  <a:cubicBezTo>
                    <a:pt x="306" y="207"/>
                    <a:pt x="288" y="207"/>
                    <a:pt x="266" y="207"/>
                  </a:cubicBezTo>
                  <a:cubicBezTo>
                    <a:pt x="263" y="207"/>
                    <a:pt x="261" y="209"/>
                    <a:pt x="261" y="212"/>
                  </a:cubicBezTo>
                  <a:cubicBezTo>
                    <a:pt x="261" y="215"/>
                    <a:pt x="263" y="217"/>
                    <a:pt x="266" y="217"/>
                  </a:cubicBezTo>
                  <a:cubicBezTo>
                    <a:pt x="288" y="217"/>
                    <a:pt x="306" y="217"/>
                    <a:pt x="315" y="217"/>
                  </a:cubicBezTo>
                  <a:cubicBezTo>
                    <a:pt x="318" y="217"/>
                    <a:pt x="320" y="217"/>
                    <a:pt x="321" y="217"/>
                  </a:cubicBezTo>
                  <a:cubicBezTo>
                    <a:pt x="321" y="217"/>
                    <a:pt x="322" y="217"/>
                    <a:pt x="322" y="217"/>
                  </a:cubicBezTo>
                  <a:cubicBezTo>
                    <a:pt x="354" y="217"/>
                    <a:pt x="380" y="187"/>
                    <a:pt x="380" y="151"/>
                  </a:cubicBezTo>
                  <a:cubicBezTo>
                    <a:pt x="381" y="115"/>
                    <a:pt x="358" y="85"/>
                    <a:pt x="328" y="8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srgbClr val="000000"/>
                </a:solidFill>
                <a:effectLst/>
                <a:uLnTx/>
                <a:uFillTx/>
                <a:latin typeface="Metropolis"/>
                <a:ea typeface="+mn-ea"/>
                <a:cs typeface="+mn-cs"/>
              </a:endParaRPr>
            </a:p>
          </p:txBody>
        </p:sp>
      </p:grpSp>
      <p:sp>
        <p:nvSpPr>
          <p:cNvPr id="71" name="Oval 70"/>
          <p:cNvSpPr/>
          <p:nvPr/>
        </p:nvSpPr>
        <p:spPr>
          <a:xfrm>
            <a:off x="2855730"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30" name="Graphic 29">
            <a:extLst>
              <a:ext uri="{FF2B5EF4-FFF2-40B4-BE49-F238E27FC236}">
                <a16:creationId xmlns:a16="http://schemas.microsoft.com/office/drawing/2014/main" id="{68DEEE34-FE5C-454E-A6F1-C38B9C6C28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07962" y="4755830"/>
            <a:ext cx="528195" cy="528195"/>
          </a:xfrm>
          <a:prstGeom prst="rect">
            <a:avLst/>
          </a:prstGeom>
          <a:effectLst/>
        </p:spPr>
      </p:pic>
      <p:sp>
        <p:nvSpPr>
          <p:cNvPr id="72" name="Oval 71"/>
          <p:cNvSpPr/>
          <p:nvPr/>
        </p:nvSpPr>
        <p:spPr>
          <a:xfrm>
            <a:off x="5634211"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62" name="Graphic 61">
            <a:extLst>
              <a:ext uri="{FF2B5EF4-FFF2-40B4-BE49-F238E27FC236}">
                <a16:creationId xmlns:a16="http://schemas.microsoft.com/office/drawing/2014/main" id="{ACAF51C7-036D-0A4F-AF93-B8DABACA438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79465" y="4742360"/>
            <a:ext cx="538174" cy="538172"/>
          </a:xfrm>
          <a:prstGeom prst="rect">
            <a:avLst/>
          </a:prstGeom>
          <a:effectLst/>
        </p:spPr>
      </p:pic>
      <p:sp>
        <p:nvSpPr>
          <p:cNvPr id="73" name="Oval 72"/>
          <p:cNvSpPr/>
          <p:nvPr/>
        </p:nvSpPr>
        <p:spPr>
          <a:xfrm>
            <a:off x="7148538"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57" name="Graphic 56">
            <a:extLst>
              <a:ext uri="{FF2B5EF4-FFF2-40B4-BE49-F238E27FC236}">
                <a16:creationId xmlns:a16="http://schemas.microsoft.com/office/drawing/2014/main" id="{4C43DE82-D7C4-A146-9A49-63DBBB0183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24254" y="4794964"/>
            <a:ext cx="432965" cy="432965"/>
          </a:xfrm>
          <a:prstGeom prst="rect">
            <a:avLst/>
          </a:prstGeom>
          <a:effectLst/>
        </p:spPr>
      </p:pic>
      <p:sp>
        <p:nvSpPr>
          <p:cNvPr id="74" name="Oval 73"/>
          <p:cNvSpPr/>
          <p:nvPr/>
        </p:nvSpPr>
        <p:spPr>
          <a:xfrm>
            <a:off x="8548478"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75" name="Oval 74"/>
          <p:cNvSpPr/>
          <p:nvPr/>
        </p:nvSpPr>
        <p:spPr>
          <a:xfrm>
            <a:off x="10010408"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36" name="Graphic 35">
            <a:extLst>
              <a:ext uri="{FF2B5EF4-FFF2-40B4-BE49-F238E27FC236}">
                <a16:creationId xmlns:a16="http://schemas.microsoft.com/office/drawing/2014/main" id="{9195B19B-6A34-4B41-99E7-170DA7ED27D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222267" y="4788644"/>
            <a:ext cx="409029" cy="409029"/>
          </a:xfrm>
          <a:prstGeom prst="rect">
            <a:avLst/>
          </a:prstGeom>
          <a:effectLst/>
        </p:spPr>
      </p:pic>
      <p:sp>
        <p:nvSpPr>
          <p:cNvPr id="41" name="Freeform 5">
            <a:extLst>
              <a:ext uri="{FF2B5EF4-FFF2-40B4-BE49-F238E27FC236}">
                <a16:creationId xmlns:a16="http://schemas.microsoft.com/office/drawing/2014/main" id="{67F71823-7A37-CB42-8AB9-BBE173DE0D2C}"/>
              </a:ext>
            </a:extLst>
          </p:cNvPr>
          <p:cNvSpPr>
            <a:spLocks noEditPoints="1"/>
          </p:cNvSpPr>
          <p:nvPr/>
        </p:nvSpPr>
        <p:spPr bwMode="auto">
          <a:xfrm>
            <a:off x="8681097" y="4713517"/>
            <a:ext cx="568090" cy="559283"/>
          </a:xfrm>
          <a:custGeom>
            <a:avLst/>
            <a:gdLst>
              <a:gd name="T0" fmla="*/ 862 w 1036"/>
              <a:gd name="T1" fmla="*/ 190 h 1020"/>
              <a:gd name="T2" fmla="*/ 562 w 1036"/>
              <a:gd name="T3" fmla="*/ 42 h 1020"/>
              <a:gd name="T4" fmla="*/ 210 w 1036"/>
              <a:gd name="T5" fmla="*/ 110 h 1020"/>
              <a:gd name="T6" fmla="*/ 48 w 1036"/>
              <a:gd name="T7" fmla="*/ 388 h 1020"/>
              <a:gd name="T8" fmla="*/ 56 w 1036"/>
              <a:gd name="T9" fmla="*/ 756 h 1020"/>
              <a:gd name="T10" fmla="*/ 312 w 1036"/>
              <a:gd name="T11" fmla="*/ 972 h 1020"/>
              <a:gd name="T12" fmla="*/ 680 w 1036"/>
              <a:gd name="T13" fmla="*/ 1020 h 1020"/>
              <a:gd name="T14" fmla="*/ 924 w 1036"/>
              <a:gd name="T15" fmla="*/ 804 h 1020"/>
              <a:gd name="T16" fmla="*/ 1036 w 1036"/>
              <a:gd name="T17" fmla="*/ 436 h 1020"/>
              <a:gd name="T18" fmla="*/ 838 w 1036"/>
              <a:gd name="T19" fmla="*/ 206 h 1020"/>
              <a:gd name="T20" fmla="*/ 258 w 1036"/>
              <a:gd name="T21" fmla="*/ 158 h 1020"/>
              <a:gd name="T22" fmla="*/ 271 w 1036"/>
              <a:gd name="T23" fmla="*/ 314 h 1020"/>
              <a:gd name="T24" fmla="*/ 799 w 1036"/>
              <a:gd name="T25" fmla="*/ 201 h 1020"/>
              <a:gd name="T26" fmla="*/ 553 w 1036"/>
              <a:gd name="T27" fmla="*/ 76 h 1020"/>
              <a:gd name="T28" fmla="*/ 799 w 1036"/>
              <a:gd name="T29" fmla="*/ 201 h 1020"/>
              <a:gd name="T30" fmla="*/ 695 w 1036"/>
              <a:gd name="T31" fmla="*/ 669 h 1020"/>
              <a:gd name="T32" fmla="*/ 876 w 1036"/>
              <a:gd name="T33" fmla="*/ 754 h 1020"/>
              <a:gd name="T34" fmla="*/ 304 w 1036"/>
              <a:gd name="T35" fmla="*/ 672 h 1020"/>
              <a:gd name="T36" fmla="*/ 499 w 1036"/>
              <a:gd name="T37" fmla="*/ 93 h 1020"/>
              <a:gd name="T38" fmla="*/ 299 w 1036"/>
              <a:gd name="T39" fmla="*/ 324 h 1020"/>
              <a:gd name="T40" fmla="*/ 528 w 1036"/>
              <a:gd name="T41" fmla="*/ 242 h 1020"/>
              <a:gd name="T42" fmla="*/ 673 w 1036"/>
              <a:gd name="T43" fmla="*/ 652 h 1020"/>
              <a:gd name="T44" fmla="*/ 547 w 1036"/>
              <a:gd name="T45" fmla="*/ 539 h 1020"/>
              <a:gd name="T46" fmla="*/ 352 w 1036"/>
              <a:gd name="T47" fmla="*/ 620 h 1020"/>
              <a:gd name="T48" fmla="*/ 491 w 1036"/>
              <a:gd name="T49" fmla="*/ 794 h 1020"/>
              <a:gd name="T50" fmla="*/ 296 w 1036"/>
              <a:gd name="T51" fmla="*/ 353 h 1020"/>
              <a:gd name="T52" fmla="*/ 482 w 1036"/>
              <a:gd name="T53" fmla="*/ 468 h 1020"/>
              <a:gd name="T54" fmla="*/ 547 w 1036"/>
              <a:gd name="T55" fmla="*/ 469 h 1020"/>
              <a:gd name="T56" fmla="*/ 729 w 1036"/>
              <a:gd name="T57" fmla="*/ 355 h 1020"/>
              <a:gd name="T58" fmla="*/ 547 w 1036"/>
              <a:gd name="T59" fmla="*/ 469 h 1020"/>
              <a:gd name="T60" fmla="*/ 467 w 1036"/>
              <a:gd name="T61" fmla="*/ 515 h 1020"/>
              <a:gd name="T62" fmla="*/ 281 w 1036"/>
              <a:gd name="T63" fmla="*/ 390 h 1020"/>
              <a:gd name="T64" fmla="*/ 562 w 1036"/>
              <a:gd name="T65" fmla="*/ 504 h 1020"/>
              <a:gd name="T66" fmla="*/ 752 w 1036"/>
              <a:gd name="T67" fmla="*/ 405 h 1020"/>
              <a:gd name="T68" fmla="*/ 256 w 1036"/>
              <a:gd name="T69" fmla="*/ 624 h 1020"/>
              <a:gd name="T70" fmla="*/ 246 w 1036"/>
              <a:gd name="T71" fmla="*/ 415 h 1020"/>
              <a:gd name="T72" fmla="*/ 470 w 1036"/>
              <a:gd name="T73" fmla="*/ 854 h 1020"/>
              <a:gd name="T74" fmla="*/ 145 w 1036"/>
              <a:gd name="T75" fmla="*/ 781 h 1020"/>
              <a:gd name="T76" fmla="*/ 514 w 1036"/>
              <a:gd name="T77" fmla="*/ 884 h 1020"/>
              <a:gd name="T78" fmla="*/ 406 w 1036"/>
              <a:gd name="T79" fmla="*/ 958 h 1020"/>
              <a:gd name="T80" fmla="*/ 557 w 1036"/>
              <a:gd name="T81" fmla="*/ 857 h 1020"/>
              <a:gd name="T82" fmla="*/ 706 w 1036"/>
              <a:gd name="T83" fmla="*/ 932 h 1020"/>
              <a:gd name="T84" fmla="*/ 760 w 1036"/>
              <a:gd name="T85" fmla="*/ 624 h 1020"/>
              <a:gd name="T86" fmla="*/ 896 w 1036"/>
              <a:gd name="T87" fmla="*/ 717 h 1020"/>
              <a:gd name="T88" fmla="*/ 224 w 1036"/>
              <a:gd name="T89" fmla="*/ 314 h 1020"/>
              <a:gd name="T90" fmla="*/ 79 w 1036"/>
              <a:gd name="T91" fmla="*/ 400 h 1020"/>
              <a:gd name="T92" fmla="*/ 96 w 1036"/>
              <a:gd name="T93" fmla="*/ 431 h 1020"/>
              <a:gd name="T94" fmla="*/ 104 w 1036"/>
              <a:gd name="T95" fmla="*/ 708 h 1020"/>
              <a:gd name="T96" fmla="*/ 923 w 1036"/>
              <a:gd name="T97" fmla="*/ 708 h 1020"/>
              <a:gd name="T98" fmla="*/ 940 w 1036"/>
              <a:gd name="T99" fmla="*/ 436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6" h="1020">
                <a:moveTo>
                  <a:pt x="1036" y="436"/>
                </a:moveTo>
                <a:cubicBezTo>
                  <a:pt x="1036" y="409"/>
                  <a:pt x="1015" y="388"/>
                  <a:pt x="988" y="388"/>
                </a:cubicBezTo>
                <a:cubicBezTo>
                  <a:pt x="984" y="388"/>
                  <a:pt x="980" y="389"/>
                  <a:pt x="977" y="389"/>
                </a:cubicBezTo>
                <a:cubicBezTo>
                  <a:pt x="862" y="190"/>
                  <a:pt x="862" y="190"/>
                  <a:pt x="862" y="190"/>
                </a:cubicBezTo>
                <a:cubicBezTo>
                  <a:pt x="868" y="182"/>
                  <a:pt x="872" y="171"/>
                  <a:pt x="872" y="160"/>
                </a:cubicBezTo>
                <a:cubicBezTo>
                  <a:pt x="872" y="133"/>
                  <a:pt x="851" y="112"/>
                  <a:pt x="824" y="112"/>
                </a:cubicBezTo>
                <a:cubicBezTo>
                  <a:pt x="811" y="112"/>
                  <a:pt x="799" y="117"/>
                  <a:pt x="791" y="125"/>
                </a:cubicBezTo>
                <a:cubicBezTo>
                  <a:pt x="562" y="42"/>
                  <a:pt x="562" y="42"/>
                  <a:pt x="562" y="42"/>
                </a:cubicBezTo>
                <a:cubicBezTo>
                  <a:pt x="559" y="18"/>
                  <a:pt x="538" y="0"/>
                  <a:pt x="514" y="0"/>
                </a:cubicBezTo>
                <a:cubicBezTo>
                  <a:pt x="489" y="0"/>
                  <a:pt x="469" y="19"/>
                  <a:pt x="466" y="43"/>
                </a:cubicBezTo>
                <a:cubicBezTo>
                  <a:pt x="244" y="124"/>
                  <a:pt x="244" y="124"/>
                  <a:pt x="244" y="124"/>
                </a:cubicBezTo>
                <a:cubicBezTo>
                  <a:pt x="235" y="115"/>
                  <a:pt x="223" y="110"/>
                  <a:pt x="210" y="110"/>
                </a:cubicBezTo>
                <a:cubicBezTo>
                  <a:pt x="183" y="110"/>
                  <a:pt x="162" y="131"/>
                  <a:pt x="162" y="158"/>
                </a:cubicBezTo>
                <a:cubicBezTo>
                  <a:pt x="162" y="168"/>
                  <a:pt x="165" y="178"/>
                  <a:pt x="171" y="185"/>
                </a:cubicBezTo>
                <a:cubicBezTo>
                  <a:pt x="53" y="388"/>
                  <a:pt x="53" y="388"/>
                  <a:pt x="53" y="388"/>
                </a:cubicBezTo>
                <a:cubicBezTo>
                  <a:pt x="52" y="388"/>
                  <a:pt x="50" y="388"/>
                  <a:pt x="48" y="388"/>
                </a:cubicBezTo>
                <a:cubicBezTo>
                  <a:pt x="21" y="388"/>
                  <a:pt x="0" y="409"/>
                  <a:pt x="0" y="436"/>
                </a:cubicBezTo>
                <a:cubicBezTo>
                  <a:pt x="0" y="458"/>
                  <a:pt x="15" y="477"/>
                  <a:pt x="35" y="482"/>
                </a:cubicBezTo>
                <a:cubicBezTo>
                  <a:pt x="77" y="717"/>
                  <a:pt x="77" y="717"/>
                  <a:pt x="77" y="717"/>
                </a:cubicBezTo>
                <a:cubicBezTo>
                  <a:pt x="64" y="725"/>
                  <a:pt x="56" y="740"/>
                  <a:pt x="56" y="756"/>
                </a:cubicBezTo>
                <a:cubicBezTo>
                  <a:pt x="56" y="783"/>
                  <a:pt x="77" y="804"/>
                  <a:pt x="104" y="804"/>
                </a:cubicBezTo>
                <a:cubicBezTo>
                  <a:pt x="111" y="804"/>
                  <a:pt x="117" y="803"/>
                  <a:pt x="123" y="800"/>
                </a:cubicBezTo>
                <a:cubicBezTo>
                  <a:pt x="314" y="960"/>
                  <a:pt x="314" y="960"/>
                  <a:pt x="314" y="960"/>
                </a:cubicBezTo>
                <a:cubicBezTo>
                  <a:pt x="313" y="964"/>
                  <a:pt x="312" y="968"/>
                  <a:pt x="312" y="972"/>
                </a:cubicBezTo>
                <a:cubicBezTo>
                  <a:pt x="312" y="999"/>
                  <a:pt x="333" y="1020"/>
                  <a:pt x="360" y="1020"/>
                </a:cubicBezTo>
                <a:cubicBezTo>
                  <a:pt x="382" y="1020"/>
                  <a:pt x="400" y="1006"/>
                  <a:pt x="406" y="986"/>
                </a:cubicBezTo>
                <a:cubicBezTo>
                  <a:pt x="634" y="986"/>
                  <a:pt x="634" y="986"/>
                  <a:pt x="634" y="986"/>
                </a:cubicBezTo>
                <a:cubicBezTo>
                  <a:pt x="640" y="1006"/>
                  <a:pt x="658" y="1020"/>
                  <a:pt x="680" y="1020"/>
                </a:cubicBezTo>
                <a:cubicBezTo>
                  <a:pt x="707" y="1020"/>
                  <a:pt x="728" y="999"/>
                  <a:pt x="728" y="972"/>
                </a:cubicBezTo>
                <a:cubicBezTo>
                  <a:pt x="728" y="965"/>
                  <a:pt x="727" y="959"/>
                  <a:pt x="724" y="953"/>
                </a:cubicBezTo>
                <a:cubicBezTo>
                  <a:pt x="906" y="800"/>
                  <a:pt x="906" y="800"/>
                  <a:pt x="906" y="800"/>
                </a:cubicBezTo>
                <a:cubicBezTo>
                  <a:pt x="911" y="803"/>
                  <a:pt x="918" y="804"/>
                  <a:pt x="924" y="804"/>
                </a:cubicBezTo>
                <a:cubicBezTo>
                  <a:pt x="951" y="804"/>
                  <a:pt x="972" y="783"/>
                  <a:pt x="972" y="756"/>
                </a:cubicBezTo>
                <a:cubicBezTo>
                  <a:pt x="972" y="740"/>
                  <a:pt x="964" y="726"/>
                  <a:pt x="953" y="718"/>
                </a:cubicBezTo>
                <a:cubicBezTo>
                  <a:pt x="994" y="484"/>
                  <a:pt x="994" y="484"/>
                  <a:pt x="994" y="484"/>
                </a:cubicBezTo>
                <a:cubicBezTo>
                  <a:pt x="1018" y="481"/>
                  <a:pt x="1036" y="460"/>
                  <a:pt x="1036" y="436"/>
                </a:cubicBezTo>
                <a:close/>
                <a:moveTo>
                  <a:pt x="824" y="362"/>
                </a:moveTo>
                <a:cubicBezTo>
                  <a:pt x="823" y="347"/>
                  <a:pt x="816" y="333"/>
                  <a:pt x="804" y="325"/>
                </a:cubicBezTo>
                <a:cubicBezTo>
                  <a:pt x="826" y="208"/>
                  <a:pt x="826" y="208"/>
                  <a:pt x="826" y="208"/>
                </a:cubicBezTo>
                <a:cubicBezTo>
                  <a:pt x="831" y="208"/>
                  <a:pt x="835" y="207"/>
                  <a:pt x="838" y="206"/>
                </a:cubicBezTo>
                <a:cubicBezTo>
                  <a:pt x="953" y="404"/>
                  <a:pt x="953" y="404"/>
                  <a:pt x="953" y="404"/>
                </a:cubicBezTo>
                <a:cubicBezTo>
                  <a:pt x="951" y="405"/>
                  <a:pt x="950" y="407"/>
                  <a:pt x="949" y="408"/>
                </a:cubicBezTo>
                <a:lnTo>
                  <a:pt x="824" y="362"/>
                </a:lnTo>
                <a:close/>
                <a:moveTo>
                  <a:pt x="258" y="158"/>
                </a:moveTo>
                <a:cubicBezTo>
                  <a:pt x="258" y="155"/>
                  <a:pt x="258" y="152"/>
                  <a:pt x="257" y="149"/>
                </a:cubicBezTo>
                <a:cubicBezTo>
                  <a:pt x="472" y="70"/>
                  <a:pt x="472" y="70"/>
                  <a:pt x="472" y="70"/>
                </a:cubicBezTo>
                <a:cubicBezTo>
                  <a:pt x="473" y="73"/>
                  <a:pt x="474" y="75"/>
                  <a:pt x="476" y="77"/>
                </a:cubicBezTo>
                <a:cubicBezTo>
                  <a:pt x="271" y="314"/>
                  <a:pt x="271" y="314"/>
                  <a:pt x="271" y="314"/>
                </a:cubicBezTo>
                <a:cubicBezTo>
                  <a:pt x="265" y="311"/>
                  <a:pt x="259" y="309"/>
                  <a:pt x="252" y="308"/>
                </a:cubicBezTo>
                <a:cubicBezTo>
                  <a:pt x="232" y="201"/>
                  <a:pt x="232" y="201"/>
                  <a:pt x="232" y="201"/>
                </a:cubicBezTo>
                <a:cubicBezTo>
                  <a:pt x="247" y="193"/>
                  <a:pt x="258" y="177"/>
                  <a:pt x="258" y="158"/>
                </a:cubicBezTo>
                <a:close/>
                <a:moveTo>
                  <a:pt x="799" y="201"/>
                </a:moveTo>
                <a:cubicBezTo>
                  <a:pt x="777" y="316"/>
                  <a:pt x="777" y="316"/>
                  <a:pt x="777" y="316"/>
                </a:cubicBezTo>
                <a:cubicBezTo>
                  <a:pt x="776" y="316"/>
                  <a:pt x="776" y="316"/>
                  <a:pt x="776" y="316"/>
                </a:cubicBezTo>
                <a:cubicBezTo>
                  <a:pt x="772" y="316"/>
                  <a:pt x="767" y="317"/>
                  <a:pt x="763" y="318"/>
                </a:cubicBezTo>
                <a:cubicBezTo>
                  <a:pt x="553" y="76"/>
                  <a:pt x="553" y="76"/>
                  <a:pt x="553" y="76"/>
                </a:cubicBezTo>
                <a:cubicBezTo>
                  <a:pt x="554" y="74"/>
                  <a:pt x="556" y="72"/>
                  <a:pt x="557" y="70"/>
                </a:cubicBezTo>
                <a:cubicBezTo>
                  <a:pt x="777" y="150"/>
                  <a:pt x="777" y="150"/>
                  <a:pt x="777" y="150"/>
                </a:cubicBezTo>
                <a:cubicBezTo>
                  <a:pt x="776" y="153"/>
                  <a:pt x="776" y="157"/>
                  <a:pt x="776" y="160"/>
                </a:cubicBezTo>
                <a:cubicBezTo>
                  <a:pt x="776" y="177"/>
                  <a:pt x="785" y="193"/>
                  <a:pt x="799" y="201"/>
                </a:cubicBezTo>
                <a:close/>
                <a:moveTo>
                  <a:pt x="876" y="754"/>
                </a:moveTo>
                <a:cubicBezTo>
                  <a:pt x="557" y="815"/>
                  <a:pt x="557" y="815"/>
                  <a:pt x="557" y="815"/>
                </a:cubicBezTo>
                <a:cubicBezTo>
                  <a:pt x="557" y="814"/>
                  <a:pt x="556" y="813"/>
                  <a:pt x="555" y="812"/>
                </a:cubicBezTo>
                <a:cubicBezTo>
                  <a:pt x="695" y="669"/>
                  <a:pt x="695" y="669"/>
                  <a:pt x="695" y="669"/>
                </a:cubicBezTo>
                <a:cubicBezTo>
                  <a:pt x="701" y="671"/>
                  <a:pt x="706" y="672"/>
                  <a:pt x="712" y="672"/>
                </a:cubicBezTo>
                <a:cubicBezTo>
                  <a:pt x="724" y="672"/>
                  <a:pt x="735" y="668"/>
                  <a:pt x="743" y="661"/>
                </a:cubicBezTo>
                <a:cubicBezTo>
                  <a:pt x="877" y="744"/>
                  <a:pt x="877" y="744"/>
                  <a:pt x="877" y="744"/>
                </a:cubicBezTo>
                <a:cubicBezTo>
                  <a:pt x="877" y="747"/>
                  <a:pt x="876" y="751"/>
                  <a:pt x="876" y="754"/>
                </a:cubicBezTo>
                <a:close/>
                <a:moveTo>
                  <a:pt x="152" y="751"/>
                </a:moveTo>
                <a:cubicBezTo>
                  <a:pt x="152" y="749"/>
                  <a:pt x="151" y="747"/>
                  <a:pt x="151" y="746"/>
                </a:cubicBezTo>
                <a:cubicBezTo>
                  <a:pt x="279" y="665"/>
                  <a:pt x="279" y="665"/>
                  <a:pt x="279" y="665"/>
                </a:cubicBezTo>
                <a:cubicBezTo>
                  <a:pt x="287" y="669"/>
                  <a:pt x="295" y="672"/>
                  <a:pt x="304" y="672"/>
                </a:cubicBezTo>
                <a:cubicBezTo>
                  <a:pt x="312" y="672"/>
                  <a:pt x="320" y="670"/>
                  <a:pt x="326" y="667"/>
                </a:cubicBezTo>
                <a:cubicBezTo>
                  <a:pt x="470" y="813"/>
                  <a:pt x="470" y="813"/>
                  <a:pt x="470" y="813"/>
                </a:cubicBezTo>
                <a:lnTo>
                  <a:pt x="152" y="751"/>
                </a:lnTo>
                <a:close/>
                <a:moveTo>
                  <a:pt x="499" y="93"/>
                </a:moveTo>
                <a:cubicBezTo>
                  <a:pt x="499" y="94"/>
                  <a:pt x="500" y="94"/>
                  <a:pt x="500" y="94"/>
                </a:cubicBezTo>
                <a:cubicBezTo>
                  <a:pt x="500" y="242"/>
                  <a:pt x="500" y="242"/>
                  <a:pt x="500" y="242"/>
                </a:cubicBezTo>
                <a:cubicBezTo>
                  <a:pt x="484" y="247"/>
                  <a:pt x="471" y="261"/>
                  <a:pt x="467" y="278"/>
                </a:cubicBezTo>
                <a:cubicBezTo>
                  <a:pt x="299" y="324"/>
                  <a:pt x="299" y="324"/>
                  <a:pt x="299" y="324"/>
                </a:cubicBezTo>
                <a:lnTo>
                  <a:pt x="499" y="93"/>
                </a:lnTo>
                <a:close/>
                <a:moveTo>
                  <a:pt x="734" y="327"/>
                </a:moveTo>
                <a:cubicBezTo>
                  <a:pt x="561" y="278"/>
                  <a:pt x="561" y="278"/>
                  <a:pt x="561" y="278"/>
                </a:cubicBezTo>
                <a:cubicBezTo>
                  <a:pt x="557" y="261"/>
                  <a:pt x="545" y="247"/>
                  <a:pt x="528" y="242"/>
                </a:cubicBezTo>
                <a:cubicBezTo>
                  <a:pt x="528" y="94"/>
                  <a:pt x="528" y="94"/>
                  <a:pt x="528" y="94"/>
                </a:cubicBezTo>
                <a:cubicBezTo>
                  <a:pt x="529" y="94"/>
                  <a:pt x="530" y="93"/>
                  <a:pt x="531" y="93"/>
                </a:cubicBezTo>
                <a:lnTo>
                  <a:pt x="734" y="327"/>
                </a:lnTo>
                <a:close/>
                <a:moveTo>
                  <a:pt x="673" y="652"/>
                </a:moveTo>
                <a:cubicBezTo>
                  <a:pt x="535" y="793"/>
                  <a:pt x="535" y="793"/>
                  <a:pt x="535" y="793"/>
                </a:cubicBezTo>
                <a:cubicBezTo>
                  <a:pt x="533" y="792"/>
                  <a:pt x="530" y="791"/>
                  <a:pt x="528" y="790"/>
                </a:cubicBezTo>
                <a:cubicBezTo>
                  <a:pt x="528" y="550"/>
                  <a:pt x="528" y="550"/>
                  <a:pt x="528" y="550"/>
                </a:cubicBezTo>
                <a:cubicBezTo>
                  <a:pt x="535" y="548"/>
                  <a:pt x="542" y="544"/>
                  <a:pt x="547" y="539"/>
                </a:cubicBezTo>
                <a:cubicBezTo>
                  <a:pt x="665" y="613"/>
                  <a:pt x="665" y="613"/>
                  <a:pt x="665" y="613"/>
                </a:cubicBezTo>
                <a:cubicBezTo>
                  <a:pt x="665" y="616"/>
                  <a:pt x="664" y="620"/>
                  <a:pt x="664" y="624"/>
                </a:cubicBezTo>
                <a:cubicBezTo>
                  <a:pt x="664" y="634"/>
                  <a:pt x="667" y="644"/>
                  <a:pt x="673" y="652"/>
                </a:cubicBezTo>
                <a:close/>
                <a:moveTo>
                  <a:pt x="352" y="620"/>
                </a:moveTo>
                <a:cubicBezTo>
                  <a:pt x="481" y="539"/>
                  <a:pt x="481" y="539"/>
                  <a:pt x="481" y="539"/>
                </a:cubicBezTo>
                <a:cubicBezTo>
                  <a:pt x="487" y="544"/>
                  <a:pt x="493" y="548"/>
                  <a:pt x="500" y="550"/>
                </a:cubicBezTo>
                <a:cubicBezTo>
                  <a:pt x="500" y="790"/>
                  <a:pt x="500" y="790"/>
                  <a:pt x="500" y="790"/>
                </a:cubicBezTo>
                <a:cubicBezTo>
                  <a:pt x="497" y="791"/>
                  <a:pt x="494" y="792"/>
                  <a:pt x="491" y="794"/>
                </a:cubicBezTo>
                <a:cubicBezTo>
                  <a:pt x="346" y="647"/>
                  <a:pt x="346" y="647"/>
                  <a:pt x="346" y="647"/>
                </a:cubicBezTo>
                <a:cubicBezTo>
                  <a:pt x="350" y="640"/>
                  <a:pt x="352" y="632"/>
                  <a:pt x="352" y="624"/>
                </a:cubicBezTo>
                <a:cubicBezTo>
                  <a:pt x="352" y="623"/>
                  <a:pt x="352" y="621"/>
                  <a:pt x="352" y="620"/>
                </a:cubicBezTo>
                <a:close/>
                <a:moveTo>
                  <a:pt x="296" y="353"/>
                </a:moveTo>
                <a:cubicBezTo>
                  <a:pt x="470" y="306"/>
                  <a:pt x="470" y="306"/>
                  <a:pt x="470" y="306"/>
                </a:cubicBezTo>
                <a:cubicBezTo>
                  <a:pt x="475" y="319"/>
                  <a:pt x="486" y="330"/>
                  <a:pt x="500" y="334"/>
                </a:cubicBezTo>
                <a:cubicBezTo>
                  <a:pt x="500" y="458"/>
                  <a:pt x="500" y="458"/>
                  <a:pt x="500" y="458"/>
                </a:cubicBezTo>
                <a:cubicBezTo>
                  <a:pt x="493" y="460"/>
                  <a:pt x="487" y="464"/>
                  <a:pt x="482" y="468"/>
                </a:cubicBezTo>
                <a:cubicBezTo>
                  <a:pt x="295" y="366"/>
                  <a:pt x="295" y="366"/>
                  <a:pt x="295" y="366"/>
                </a:cubicBezTo>
                <a:cubicBezTo>
                  <a:pt x="296" y="363"/>
                  <a:pt x="296" y="359"/>
                  <a:pt x="296" y="356"/>
                </a:cubicBezTo>
                <a:cubicBezTo>
                  <a:pt x="296" y="355"/>
                  <a:pt x="296" y="354"/>
                  <a:pt x="296" y="353"/>
                </a:cubicBezTo>
                <a:close/>
                <a:moveTo>
                  <a:pt x="547" y="469"/>
                </a:moveTo>
                <a:cubicBezTo>
                  <a:pt x="541" y="464"/>
                  <a:pt x="535" y="460"/>
                  <a:pt x="528" y="458"/>
                </a:cubicBezTo>
                <a:cubicBezTo>
                  <a:pt x="528" y="334"/>
                  <a:pt x="528" y="334"/>
                  <a:pt x="528" y="334"/>
                </a:cubicBezTo>
                <a:cubicBezTo>
                  <a:pt x="542" y="330"/>
                  <a:pt x="553" y="319"/>
                  <a:pt x="558" y="306"/>
                </a:cubicBezTo>
                <a:cubicBezTo>
                  <a:pt x="729" y="355"/>
                  <a:pt x="729" y="355"/>
                  <a:pt x="729" y="355"/>
                </a:cubicBezTo>
                <a:cubicBezTo>
                  <a:pt x="728" y="358"/>
                  <a:pt x="728" y="361"/>
                  <a:pt x="728" y="364"/>
                </a:cubicBezTo>
                <a:cubicBezTo>
                  <a:pt x="728" y="367"/>
                  <a:pt x="728" y="371"/>
                  <a:pt x="729" y="374"/>
                </a:cubicBezTo>
                <a:cubicBezTo>
                  <a:pt x="650" y="413"/>
                  <a:pt x="650" y="413"/>
                  <a:pt x="650" y="413"/>
                </a:cubicBezTo>
                <a:lnTo>
                  <a:pt x="547" y="469"/>
                </a:lnTo>
                <a:close/>
                <a:moveTo>
                  <a:pt x="281" y="390"/>
                </a:moveTo>
                <a:cubicBezTo>
                  <a:pt x="467" y="492"/>
                  <a:pt x="467" y="492"/>
                  <a:pt x="467" y="492"/>
                </a:cubicBezTo>
                <a:cubicBezTo>
                  <a:pt x="467" y="496"/>
                  <a:pt x="466" y="500"/>
                  <a:pt x="466" y="504"/>
                </a:cubicBezTo>
                <a:cubicBezTo>
                  <a:pt x="466" y="508"/>
                  <a:pt x="466" y="511"/>
                  <a:pt x="467" y="515"/>
                </a:cubicBezTo>
                <a:cubicBezTo>
                  <a:pt x="341" y="594"/>
                  <a:pt x="341" y="594"/>
                  <a:pt x="341" y="594"/>
                </a:cubicBezTo>
                <a:cubicBezTo>
                  <a:pt x="334" y="585"/>
                  <a:pt x="324" y="579"/>
                  <a:pt x="312" y="577"/>
                </a:cubicBezTo>
                <a:cubicBezTo>
                  <a:pt x="271" y="398"/>
                  <a:pt x="271" y="398"/>
                  <a:pt x="271" y="398"/>
                </a:cubicBezTo>
                <a:cubicBezTo>
                  <a:pt x="275" y="396"/>
                  <a:pt x="278" y="393"/>
                  <a:pt x="281" y="390"/>
                </a:cubicBezTo>
                <a:close/>
                <a:moveTo>
                  <a:pt x="712" y="576"/>
                </a:moveTo>
                <a:cubicBezTo>
                  <a:pt x="700" y="576"/>
                  <a:pt x="688" y="581"/>
                  <a:pt x="680" y="589"/>
                </a:cubicBezTo>
                <a:cubicBezTo>
                  <a:pt x="561" y="515"/>
                  <a:pt x="561" y="515"/>
                  <a:pt x="561" y="515"/>
                </a:cubicBezTo>
                <a:cubicBezTo>
                  <a:pt x="562" y="511"/>
                  <a:pt x="562" y="508"/>
                  <a:pt x="562" y="504"/>
                </a:cubicBezTo>
                <a:cubicBezTo>
                  <a:pt x="562" y="500"/>
                  <a:pt x="562" y="496"/>
                  <a:pt x="561" y="493"/>
                </a:cubicBezTo>
                <a:cubicBezTo>
                  <a:pt x="663" y="438"/>
                  <a:pt x="663" y="438"/>
                  <a:pt x="663" y="438"/>
                </a:cubicBezTo>
                <a:cubicBezTo>
                  <a:pt x="743" y="398"/>
                  <a:pt x="743" y="398"/>
                  <a:pt x="743" y="398"/>
                </a:cubicBezTo>
                <a:cubicBezTo>
                  <a:pt x="745" y="401"/>
                  <a:pt x="748" y="403"/>
                  <a:pt x="752" y="405"/>
                </a:cubicBezTo>
                <a:cubicBezTo>
                  <a:pt x="712" y="576"/>
                  <a:pt x="712" y="576"/>
                  <a:pt x="712" y="576"/>
                </a:cubicBezTo>
                <a:cubicBezTo>
                  <a:pt x="712" y="576"/>
                  <a:pt x="712" y="576"/>
                  <a:pt x="712" y="576"/>
                </a:cubicBezTo>
                <a:close/>
                <a:moveTo>
                  <a:pt x="284" y="580"/>
                </a:moveTo>
                <a:cubicBezTo>
                  <a:pt x="268" y="588"/>
                  <a:pt x="256" y="605"/>
                  <a:pt x="256" y="624"/>
                </a:cubicBezTo>
                <a:cubicBezTo>
                  <a:pt x="256" y="631"/>
                  <a:pt x="258" y="638"/>
                  <a:pt x="260" y="644"/>
                </a:cubicBezTo>
                <a:cubicBezTo>
                  <a:pt x="137" y="721"/>
                  <a:pt x="137" y="721"/>
                  <a:pt x="137" y="721"/>
                </a:cubicBezTo>
                <a:cubicBezTo>
                  <a:pt x="136" y="720"/>
                  <a:pt x="134" y="719"/>
                  <a:pt x="133" y="718"/>
                </a:cubicBezTo>
                <a:cubicBezTo>
                  <a:pt x="246" y="415"/>
                  <a:pt x="246" y="415"/>
                  <a:pt x="246" y="415"/>
                </a:cubicBezTo>
                <a:lnTo>
                  <a:pt x="284" y="580"/>
                </a:lnTo>
                <a:close/>
                <a:moveTo>
                  <a:pt x="146" y="779"/>
                </a:moveTo>
                <a:cubicBezTo>
                  <a:pt x="466" y="841"/>
                  <a:pt x="466" y="841"/>
                  <a:pt x="466" y="841"/>
                </a:cubicBezTo>
                <a:cubicBezTo>
                  <a:pt x="467" y="846"/>
                  <a:pt x="468" y="850"/>
                  <a:pt x="470" y="854"/>
                </a:cubicBezTo>
                <a:cubicBezTo>
                  <a:pt x="383" y="930"/>
                  <a:pt x="383" y="930"/>
                  <a:pt x="383" y="930"/>
                </a:cubicBezTo>
                <a:cubicBezTo>
                  <a:pt x="376" y="926"/>
                  <a:pt x="368" y="924"/>
                  <a:pt x="360" y="924"/>
                </a:cubicBezTo>
                <a:cubicBezTo>
                  <a:pt x="348" y="924"/>
                  <a:pt x="337" y="928"/>
                  <a:pt x="329" y="936"/>
                </a:cubicBezTo>
                <a:cubicBezTo>
                  <a:pt x="145" y="781"/>
                  <a:pt x="145" y="781"/>
                  <a:pt x="145" y="781"/>
                </a:cubicBezTo>
                <a:cubicBezTo>
                  <a:pt x="145" y="780"/>
                  <a:pt x="146" y="779"/>
                  <a:pt x="146" y="779"/>
                </a:cubicBezTo>
                <a:close/>
                <a:moveTo>
                  <a:pt x="403" y="950"/>
                </a:moveTo>
                <a:cubicBezTo>
                  <a:pt x="488" y="876"/>
                  <a:pt x="488" y="876"/>
                  <a:pt x="488" y="876"/>
                </a:cubicBezTo>
                <a:cubicBezTo>
                  <a:pt x="495" y="881"/>
                  <a:pt x="504" y="884"/>
                  <a:pt x="514" y="884"/>
                </a:cubicBezTo>
                <a:cubicBezTo>
                  <a:pt x="523" y="884"/>
                  <a:pt x="531" y="882"/>
                  <a:pt x="538" y="878"/>
                </a:cubicBezTo>
                <a:cubicBezTo>
                  <a:pt x="635" y="954"/>
                  <a:pt x="635" y="954"/>
                  <a:pt x="635" y="954"/>
                </a:cubicBezTo>
                <a:cubicBezTo>
                  <a:pt x="635" y="956"/>
                  <a:pt x="634" y="957"/>
                  <a:pt x="634" y="958"/>
                </a:cubicBezTo>
                <a:cubicBezTo>
                  <a:pt x="406" y="958"/>
                  <a:pt x="406" y="958"/>
                  <a:pt x="406" y="958"/>
                </a:cubicBezTo>
                <a:cubicBezTo>
                  <a:pt x="405" y="955"/>
                  <a:pt x="404" y="952"/>
                  <a:pt x="403" y="950"/>
                </a:cubicBezTo>
                <a:close/>
                <a:moveTo>
                  <a:pt x="680" y="924"/>
                </a:moveTo>
                <a:cubicBezTo>
                  <a:pt x="670" y="924"/>
                  <a:pt x="661" y="927"/>
                  <a:pt x="653" y="932"/>
                </a:cubicBezTo>
                <a:cubicBezTo>
                  <a:pt x="557" y="857"/>
                  <a:pt x="557" y="857"/>
                  <a:pt x="557" y="857"/>
                </a:cubicBezTo>
                <a:cubicBezTo>
                  <a:pt x="559" y="853"/>
                  <a:pt x="561" y="848"/>
                  <a:pt x="561" y="843"/>
                </a:cubicBezTo>
                <a:cubicBezTo>
                  <a:pt x="883" y="781"/>
                  <a:pt x="883" y="781"/>
                  <a:pt x="883" y="781"/>
                </a:cubicBezTo>
                <a:cubicBezTo>
                  <a:pt x="883" y="781"/>
                  <a:pt x="884" y="782"/>
                  <a:pt x="884" y="782"/>
                </a:cubicBezTo>
                <a:cubicBezTo>
                  <a:pt x="706" y="932"/>
                  <a:pt x="706" y="932"/>
                  <a:pt x="706" y="932"/>
                </a:cubicBezTo>
                <a:cubicBezTo>
                  <a:pt x="698" y="927"/>
                  <a:pt x="689" y="924"/>
                  <a:pt x="680" y="924"/>
                </a:cubicBezTo>
                <a:close/>
                <a:moveTo>
                  <a:pt x="892" y="720"/>
                </a:moveTo>
                <a:cubicBezTo>
                  <a:pt x="758" y="637"/>
                  <a:pt x="758" y="637"/>
                  <a:pt x="758" y="637"/>
                </a:cubicBezTo>
                <a:cubicBezTo>
                  <a:pt x="759" y="633"/>
                  <a:pt x="760" y="629"/>
                  <a:pt x="760" y="624"/>
                </a:cubicBezTo>
                <a:cubicBezTo>
                  <a:pt x="760" y="607"/>
                  <a:pt x="752" y="593"/>
                  <a:pt x="739" y="584"/>
                </a:cubicBezTo>
                <a:cubicBezTo>
                  <a:pt x="779" y="412"/>
                  <a:pt x="779" y="412"/>
                  <a:pt x="779" y="412"/>
                </a:cubicBezTo>
                <a:cubicBezTo>
                  <a:pt x="780" y="412"/>
                  <a:pt x="782" y="412"/>
                  <a:pt x="783" y="411"/>
                </a:cubicBezTo>
                <a:cubicBezTo>
                  <a:pt x="896" y="717"/>
                  <a:pt x="896" y="717"/>
                  <a:pt x="896" y="717"/>
                </a:cubicBezTo>
                <a:cubicBezTo>
                  <a:pt x="895" y="718"/>
                  <a:pt x="893" y="719"/>
                  <a:pt x="892" y="720"/>
                </a:cubicBezTo>
                <a:close/>
                <a:moveTo>
                  <a:pt x="193" y="203"/>
                </a:moveTo>
                <a:cubicBezTo>
                  <a:pt x="197" y="204"/>
                  <a:pt x="200" y="205"/>
                  <a:pt x="205" y="206"/>
                </a:cubicBezTo>
                <a:cubicBezTo>
                  <a:pt x="224" y="314"/>
                  <a:pt x="224" y="314"/>
                  <a:pt x="224" y="314"/>
                </a:cubicBezTo>
                <a:cubicBezTo>
                  <a:pt x="210" y="322"/>
                  <a:pt x="200" y="338"/>
                  <a:pt x="200" y="356"/>
                </a:cubicBezTo>
                <a:cubicBezTo>
                  <a:pt x="200" y="357"/>
                  <a:pt x="200" y="357"/>
                  <a:pt x="200" y="358"/>
                </a:cubicBezTo>
                <a:cubicBezTo>
                  <a:pt x="85" y="405"/>
                  <a:pt x="85" y="405"/>
                  <a:pt x="85" y="405"/>
                </a:cubicBezTo>
                <a:cubicBezTo>
                  <a:pt x="83" y="403"/>
                  <a:pt x="81" y="401"/>
                  <a:pt x="79" y="400"/>
                </a:cubicBezTo>
                <a:lnTo>
                  <a:pt x="193" y="203"/>
                </a:lnTo>
                <a:close/>
                <a:moveTo>
                  <a:pt x="63" y="481"/>
                </a:moveTo>
                <a:cubicBezTo>
                  <a:pt x="82" y="475"/>
                  <a:pt x="96" y="457"/>
                  <a:pt x="96" y="436"/>
                </a:cubicBezTo>
                <a:cubicBezTo>
                  <a:pt x="96" y="434"/>
                  <a:pt x="96" y="433"/>
                  <a:pt x="96" y="431"/>
                </a:cubicBezTo>
                <a:cubicBezTo>
                  <a:pt x="209" y="384"/>
                  <a:pt x="209" y="384"/>
                  <a:pt x="209" y="384"/>
                </a:cubicBezTo>
                <a:cubicBezTo>
                  <a:pt x="213" y="389"/>
                  <a:pt x="217" y="393"/>
                  <a:pt x="223" y="397"/>
                </a:cubicBezTo>
                <a:cubicBezTo>
                  <a:pt x="107" y="708"/>
                  <a:pt x="107" y="708"/>
                  <a:pt x="107" y="708"/>
                </a:cubicBezTo>
                <a:cubicBezTo>
                  <a:pt x="106" y="708"/>
                  <a:pt x="105" y="708"/>
                  <a:pt x="104" y="708"/>
                </a:cubicBezTo>
                <a:cubicBezTo>
                  <a:pt x="104" y="708"/>
                  <a:pt x="104" y="708"/>
                  <a:pt x="103" y="708"/>
                </a:cubicBezTo>
                <a:lnTo>
                  <a:pt x="63" y="481"/>
                </a:lnTo>
                <a:close/>
                <a:moveTo>
                  <a:pt x="924" y="708"/>
                </a:moveTo>
                <a:cubicBezTo>
                  <a:pt x="924" y="708"/>
                  <a:pt x="923" y="708"/>
                  <a:pt x="923" y="708"/>
                </a:cubicBezTo>
                <a:cubicBezTo>
                  <a:pt x="808" y="399"/>
                  <a:pt x="808" y="399"/>
                  <a:pt x="808" y="399"/>
                </a:cubicBezTo>
                <a:cubicBezTo>
                  <a:pt x="812" y="396"/>
                  <a:pt x="814" y="393"/>
                  <a:pt x="817" y="390"/>
                </a:cubicBezTo>
                <a:cubicBezTo>
                  <a:pt x="940" y="435"/>
                  <a:pt x="940" y="435"/>
                  <a:pt x="940" y="435"/>
                </a:cubicBezTo>
                <a:cubicBezTo>
                  <a:pt x="940" y="435"/>
                  <a:pt x="940" y="436"/>
                  <a:pt x="940" y="436"/>
                </a:cubicBezTo>
                <a:cubicBezTo>
                  <a:pt x="940" y="455"/>
                  <a:pt x="951" y="471"/>
                  <a:pt x="967" y="479"/>
                </a:cubicBezTo>
                <a:cubicBezTo>
                  <a:pt x="926" y="708"/>
                  <a:pt x="926" y="708"/>
                  <a:pt x="926" y="708"/>
                </a:cubicBezTo>
                <a:cubicBezTo>
                  <a:pt x="925" y="708"/>
                  <a:pt x="925" y="708"/>
                  <a:pt x="924" y="708"/>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3852"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srgbClr val="000000"/>
              </a:solidFill>
              <a:effectLst/>
              <a:uLnTx/>
              <a:uFillTx/>
              <a:latin typeface="Metropolis"/>
              <a:ea typeface="+mn-ea"/>
              <a:cs typeface="+mn-cs"/>
            </a:endParaRPr>
          </a:p>
        </p:txBody>
      </p:sp>
      <p:sp>
        <p:nvSpPr>
          <p:cNvPr id="49" name="Oval 48">
            <a:extLst>
              <a:ext uri="{FF2B5EF4-FFF2-40B4-BE49-F238E27FC236}">
                <a16:creationId xmlns:a16="http://schemas.microsoft.com/office/drawing/2014/main" id="{DAB847EC-C1FB-8047-A4AC-5D79FD904B04}"/>
              </a:ext>
            </a:extLst>
          </p:cNvPr>
          <p:cNvSpPr/>
          <p:nvPr/>
        </p:nvSpPr>
        <p:spPr>
          <a:xfrm>
            <a:off x="4200938" y="4584151"/>
            <a:ext cx="832747" cy="832747"/>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pic>
        <p:nvPicPr>
          <p:cNvPr id="50" name="Graphic 49">
            <a:extLst>
              <a:ext uri="{FF2B5EF4-FFF2-40B4-BE49-F238E27FC236}">
                <a16:creationId xmlns:a16="http://schemas.microsoft.com/office/drawing/2014/main" id="{7F8F2292-8AD2-834A-BF12-C9CBAE71C9E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336770" y="4844907"/>
            <a:ext cx="525780" cy="408940"/>
          </a:xfrm>
          <a:prstGeom prst="rect">
            <a:avLst/>
          </a:prstGeom>
        </p:spPr>
      </p:pic>
      <p:sp>
        <p:nvSpPr>
          <p:cNvPr id="53" name="Google Shape;3229;p255">
            <a:extLst>
              <a:ext uri="{FF2B5EF4-FFF2-40B4-BE49-F238E27FC236}">
                <a16:creationId xmlns:a16="http://schemas.microsoft.com/office/drawing/2014/main" id="{B2E40D85-A545-F549-BE20-38C71F65E728}"/>
              </a:ext>
            </a:extLst>
          </p:cNvPr>
          <p:cNvSpPr/>
          <p:nvPr/>
        </p:nvSpPr>
        <p:spPr>
          <a:xfrm>
            <a:off x="4108708" y="5480372"/>
            <a:ext cx="981904" cy="371293"/>
          </a:xfrm>
          <a:prstGeom prst="rect">
            <a:avLst/>
          </a:prstGeom>
          <a:noFill/>
          <a:ln>
            <a:noFill/>
          </a:ln>
          <a:effectLst/>
        </p:spPr>
        <p:txBody>
          <a:bodyPr spcFirstLastPara="1" wrap="square" lIns="91385" tIns="45676" rIns="91385" bIns="45676" anchor="t" anchorCtr="0">
            <a:noAutofit/>
          </a:bodyPr>
          <a:lstStyle/>
          <a:p>
            <a:pPr marL="0" marR="0" lvl="0" indent="0" algn="ctr" defTabSz="1218438" rtl="0" eaLnBrk="1" fontAlgn="auto" latinLnBrk="0" hangingPunct="1">
              <a:lnSpc>
                <a:spcPct val="100000"/>
              </a:lnSpc>
              <a:spcBef>
                <a:spcPts val="0"/>
              </a:spcBef>
              <a:spcAft>
                <a:spcPts val="0"/>
              </a:spcAft>
              <a:buClr>
                <a:srgbClr val="000000"/>
              </a:buClr>
              <a:buSzPts val="1100"/>
              <a:buFontTx/>
              <a:buNone/>
              <a:tabLst/>
              <a:defRPr/>
            </a:pPr>
            <a:r>
              <a:rPr kumimoji="0" lang="en-US" sz="1400" b="0" i="0" u="none" strike="noStrike" kern="0" cap="none" spc="0" normalizeH="0" baseline="0" noProof="0" dirty="0">
                <a:ln>
                  <a:noFill/>
                </a:ln>
                <a:effectLst/>
                <a:uLnTx/>
                <a:uFillTx/>
                <a:latin typeface="Metropolis" pitchFamily="2" charset="77"/>
                <a:ea typeface="+mn-ea"/>
                <a:cs typeface="Arial"/>
                <a:sym typeface="Arial"/>
              </a:rPr>
              <a:t>IDS/IPS</a:t>
            </a:r>
            <a:endParaRPr kumimoji="0" sz="1400" b="0" i="0" u="none" strike="noStrike" kern="0" cap="none" spc="0" normalizeH="0" baseline="0" noProof="0" dirty="0">
              <a:ln>
                <a:noFill/>
              </a:ln>
              <a:effectLst/>
              <a:uLnTx/>
              <a:uFillTx/>
              <a:latin typeface="Metropolis" pitchFamily="2" charset="77"/>
              <a:ea typeface="+mn-ea"/>
              <a:cs typeface="Arial"/>
              <a:sym typeface="Arial"/>
            </a:endParaRPr>
          </a:p>
        </p:txBody>
      </p:sp>
      <p:sp>
        <p:nvSpPr>
          <p:cNvPr id="31" name="TextBox 30">
            <a:extLst>
              <a:ext uri="{FF2B5EF4-FFF2-40B4-BE49-F238E27FC236}">
                <a16:creationId xmlns:a16="http://schemas.microsoft.com/office/drawing/2014/main" id="{403E2FA7-2A52-FB47-96FD-E5EC5DA35FE2}"/>
              </a:ext>
            </a:extLst>
          </p:cNvPr>
          <p:cNvSpPr txBox="1"/>
          <p:nvPr/>
        </p:nvSpPr>
        <p:spPr>
          <a:xfrm>
            <a:off x="4544583" y="3720743"/>
            <a:ext cx="3099658" cy="470513"/>
          </a:xfrm>
          <a:prstGeom prst="rect">
            <a:avLst/>
          </a:prstGeom>
          <a:solidFill>
            <a:schemeClr val="bg1">
              <a:alpha val="52000"/>
            </a:schemeClr>
          </a:solid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chemeClr val="accent1"/>
                </a:solidFill>
                <a:effectLst/>
                <a:uLnTx/>
                <a:uFillTx/>
                <a:ea typeface="+mn-ea"/>
                <a:cs typeface="+mn-cs"/>
              </a:rPr>
              <a:t>Virtual Cloud Network</a:t>
            </a:r>
          </a:p>
        </p:txBody>
      </p:sp>
    </p:spTree>
    <p:extLst>
      <p:ext uri="{BB962C8B-B14F-4D97-AF65-F5344CB8AC3E}">
        <p14:creationId xmlns:p14="http://schemas.microsoft.com/office/powerpoint/2010/main" val="4222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par>
                                <p:cTn id="16" presetID="10" presetClass="entr" presetSubtype="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A6EC-ADFB-744C-9A6A-82FEAC29BD43}"/>
              </a:ext>
            </a:extLst>
          </p:cNvPr>
          <p:cNvSpPr>
            <a:spLocks noGrp="1"/>
          </p:cNvSpPr>
          <p:nvPr>
            <p:ph type="title"/>
          </p:nvPr>
        </p:nvSpPr>
        <p:spPr/>
        <p:txBody>
          <a:bodyPr/>
          <a:lstStyle/>
          <a:p>
            <a:r>
              <a:rPr lang="en-US" dirty="0"/>
              <a:t>Any Device</a:t>
            </a:r>
          </a:p>
        </p:txBody>
      </p:sp>
      <p:sp>
        <p:nvSpPr>
          <p:cNvPr id="8" name="Subtitle 7">
            <a:extLst>
              <a:ext uri="{FF2B5EF4-FFF2-40B4-BE49-F238E27FC236}">
                <a16:creationId xmlns:a16="http://schemas.microsoft.com/office/drawing/2014/main" id="{937167E1-8524-D647-97E1-7B3748EB8C62}"/>
              </a:ext>
            </a:extLst>
          </p:cNvPr>
          <p:cNvSpPr>
            <a:spLocks noGrp="1"/>
          </p:cNvSpPr>
          <p:nvPr>
            <p:ph type="subTitle" idx="10"/>
          </p:nvPr>
        </p:nvSpPr>
        <p:spPr/>
        <p:txBody>
          <a:bodyPr/>
          <a:lstStyle/>
          <a:p>
            <a:r>
              <a:rPr lang="en-US" dirty="0"/>
              <a:t>Empower your employees anywhere with a digital workspace</a:t>
            </a:r>
          </a:p>
        </p:txBody>
      </p:sp>
      <p:pic>
        <p:nvPicPr>
          <p:cNvPr id="31" name="Graphic 30">
            <a:extLst>
              <a:ext uri="{FF2B5EF4-FFF2-40B4-BE49-F238E27FC236}">
                <a16:creationId xmlns:a16="http://schemas.microsoft.com/office/drawing/2014/main" id="{09189CEB-DAA7-C942-A76C-570EC8A7D1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4046" y="3395705"/>
            <a:ext cx="982949" cy="559402"/>
          </a:xfrm>
          <a:prstGeom prst="rect">
            <a:avLst/>
          </a:prstGeom>
        </p:spPr>
      </p:pic>
      <p:pic>
        <p:nvPicPr>
          <p:cNvPr id="34" name="Graphic 33">
            <a:extLst>
              <a:ext uri="{FF2B5EF4-FFF2-40B4-BE49-F238E27FC236}">
                <a16:creationId xmlns:a16="http://schemas.microsoft.com/office/drawing/2014/main" id="{1CAA793A-86FA-AF46-B07C-4F6C331717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6949" y="2185932"/>
            <a:ext cx="926797" cy="851448"/>
          </a:xfrm>
          <a:prstGeom prst="rect">
            <a:avLst/>
          </a:prstGeom>
        </p:spPr>
      </p:pic>
      <p:pic>
        <p:nvPicPr>
          <p:cNvPr id="35" name="Graphic 34">
            <a:extLst>
              <a:ext uri="{FF2B5EF4-FFF2-40B4-BE49-F238E27FC236}">
                <a16:creationId xmlns:a16="http://schemas.microsoft.com/office/drawing/2014/main" id="{AA43212B-CC6B-DA47-B1D3-F7936E9295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9247" y="3221184"/>
            <a:ext cx="897329" cy="867665"/>
          </a:xfrm>
          <a:prstGeom prst="rect">
            <a:avLst/>
          </a:prstGeom>
        </p:spPr>
      </p:pic>
      <p:cxnSp>
        <p:nvCxnSpPr>
          <p:cNvPr id="10" name="Straight Connector 9">
            <a:extLst>
              <a:ext uri="{FF2B5EF4-FFF2-40B4-BE49-F238E27FC236}">
                <a16:creationId xmlns:a16="http://schemas.microsoft.com/office/drawing/2014/main" id="{6951852A-DA58-C048-B378-A87F6F637D67}"/>
              </a:ext>
            </a:extLst>
          </p:cNvPr>
          <p:cNvCxnSpPr>
            <a:cxnSpLocks/>
          </p:cNvCxnSpPr>
          <p:nvPr/>
        </p:nvCxnSpPr>
        <p:spPr bwMode="gray">
          <a:xfrm>
            <a:off x="6094413" y="1977986"/>
            <a:ext cx="0" cy="3150770"/>
          </a:xfrm>
          <a:prstGeom prst="line">
            <a:avLst/>
          </a:prstGeom>
          <a:ln w="25400">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520CB8D1-AE9A-074F-BD67-091C3B9571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40573" y="2307547"/>
            <a:ext cx="864783" cy="910700"/>
          </a:xfrm>
          <a:prstGeom prst="rect">
            <a:avLst/>
          </a:prstGeom>
        </p:spPr>
      </p:pic>
      <p:sp>
        <p:nvSpPr>
          <p:cNvPr id="3" name="Rectangle 2">
            <a:extLst>
              <a:ext uri="{FF2B5EF4-FFF2-40B4-BE49-F238E27FC236}">
                <a16:creationId xmlns:a16="http://schemas.microsoft.com/office/drawing/2014/main" id="{85652224-E000-834D-8622-5655870EC36F}"/>
              </a:ext>
            </a:extLst>
          </p:cNvPr>
          <p:cNvSpPr/>
          <p:nvPr/>
        </p:nvSpPr>
        <p:spPr>
          <a:xfrm>
            <a:off x="1427365" y="4309270"/>
            <a:ext cx="4652946" cy="646331"/>
          </a:xfrm>
          <a:prstGeom prst="rect">
            <a:avLst/>
          </a:prstGeom>
          <a:noFill/>
        </p:spPr>
        <p:txBody>
          <a:bodyPr wrap="square">
            <a:spAutoFit/>
          </a:bodyPr>
          <a:lstStyle/>
          <a:p>
            <a:pPr lvl="0" algn="ctr">
              <a:defRPr/>
            </a:pPr>
            <a:r>
              <a:rPr lang="en-US" dirty="0"/>
              <a:t>Immediate productivity from anywhere with easy access to all apps</a:t>
            </a:r>
          </a:p>
        </p:txBody>
      </p:sp>
      <p:sp>
        <p:nvSpPr>
          <p:cNvPr id="22" name="Rectangle 21">
            <a:extLst>
              <a:ext uri="{FF2B5EF4-FFF2-40B4-BE49-F238E27FC236}">
                <a16:creationId xmlns:a16="http://schemas.microsoft.com/office/drawing/2014/main" id="{279A0469-43DB-4567-8195-484FF1650DF6}"/>
              </a:ext>
            </a:extLst>
          </p:cNvPr>
          <p:cNvSpPr/>
          <p:nvPr/>
        </p:nvSpPr>
        <p:spPr>
          <a:xfrm>
            <a:off x="6108515" y="4309270"/>
            <a:ext cx="4652946" cy="646331"/>
          </a:xfrm>
          <a:prstGeom prst="rect">
            <a:avLst/>
          </a:prstGeom>
          <a:noFill/>
        </p:spPr>
        <p:txBody>
          <a:bodyPr wrap="square">
            <a:spAutoFit/>
          </a:bodyPr>
          <a:lstStyle/>
          <a:p>
            <a:pPr lvl="0" algn="ctr">
              <a:defRPr/>
            </a:pPr>
            <a:r>
              <a:rPr lang="en-US" dirty="0"/>
              <a:t>Simplified app, data, and </a:t>
            </a:r>
          </a:p>
          <a:p>
            <a:pPr lvl="0" algn="ctr">
              <a:defRPr/>
            </a:pPr>
            <a:r>
              <a:rPr lang="en-US" dirty="0"/>
              <a:t>device management</a:t>
            </a:r>
          </a:p>
        </p:txBody>
      </p:sp>
      <p:sp>
        <p:nvSpPr>
          <p:cNvPr id="18" name="Rectangle 17">
            <a:extLst>
              <a:ext uri="{FF2B5EF4-FFF2-40B4-BE49-F238E27FC236}">
                <a16:creationId xmlns:a16="http://schemas.microsoft.com/office/drawing/2014/main" id="{AACC923C-0674-2247-940C-D1DEBB2E25E2}"/>
              </a:ext>
            </a:extLst>
          </p:cNvPr>
          <p:cNvSpPr/>
          <p:nvPr/>
        </p:nvSpPr>
        <p:spPr>
          <a:xfrm>
            <a:off x="1427365" y="1604738"/>
            <a:ext cx="4652946" cy="369332"/>
          </a:xfrm>
          <a:prstGeom prst="rect">
            <a:avLst/>
          </a:prstGeom>
          <a:solidFill>
            <a:schemeClr val="accent1"/>
          </a:solidFill>
        </p:spPr>
        <p:txBody>
          <a:bodyPr wrap="square" anchor="ctr" anchorCtr="0">
            <a:spAutoFit/>
          </a:bodyPr>
          <a:lstStyle/>
          <a:p>
            <a:pPr lvl="0" algn="ctr">
              <a:defRPr/>
            </a:pPr>
            <a:r>
              <a:rPr lang="en-US" dirty="0">
                <a:solidFill>
                  <a:schemeClr val="bg1"/>
                </a:solidFill>
              </a:rPr>
              <a:t>END USERS</a:t>
            </a:r>
          </a:p>
        </p:txBody>
      </p:sp>
      <p:sp>
        <p:nvSpPr>
          <p:cNvPr id="19" name="Rectangle 18">
            <a:extLst>
              <a:ext uri="{FF2B5EF4-FFF2-40B4-BE49-F238E27FC236}">
                <a16:creationId xmlns:a16="http://schemas.microsoft.com/office/drawing/2014/main" id="{9BD1E9CF-098D-A745-9C5B-3A3985E9299D}"/>
              </a:ext>
            </a:extLst>
          </p:cNvPr>
          <p:cNvSpPr/>
          <p:nvPr/>
        </p:nvSpPr>
        <p:spPr>
          <a:xfrm>
            <a:off x="6108515" y="1604738"/>
            <a:ext cx="4652946" cy="369332"/>
          </a:xfrm>
          <a:prstGeom prst="rect">
            <a:avLst/>
          </a:prstGeom>
          <a:solidFill>
            <a:schemeClr val="accent4"/>
          </a:solidFill>
        </p:spPr>
        <p:txBody>
          <a:bodyPr wrap="square" anchor="ctr" anchorCtr="0">
            <a:spAutoFit/>
          </a:bodyPr>
          <a:lstStyle/>
          <a:p>
            <a:pPr lvl="0" algn="ctr">
              <a:defRPr/>
            </a:pPr>
            <a:r>
              <a:rPr lang="en-US" dirty="0">
                <a:solidFill>
                  <a:schemeClr val="bg1"/>
                </a:solidFill>
              </a:rPr>
              <a:t>IT</a:t>
            </a:r>
          </a:p>
        </p:txBody>
      </p:sp>
      <p:sp>
        <p:nvSpPr>
          <p:cNvPr id="4" name="TextBox 3">
            <a:extLst>
              <a:ext uri="{FF2B5EF4-FFF2-40B4-BE49-F238E27FC236}">
                <a16:creationId xmlns:a16="http://schemas.microsoft.com/office/drawing/2014/main" id="{94F8C1FC-8C67-9E4B-921F-F7A0D88AB4A3}"/>
              </a:ext>
            </a:extLst>
          </p:cNvPr>
          <p:cNvSpPr txBox="1"/>
          <p:nvPr/>
        </p:nvSpPr>
        <p:spPr>
          <a:xfrm>
            <a:off x="1427365" y="5212705"/>
            <a:ext cx="9334096" cy="834464"/>
          </a:xfrm>
          <a:prstGeom prst="rect">
            <a:avLst/>
          </a:prstGeom>
          <a:solidFill>
            <a:schemeClr val="accent2"/>
          </a:solidFill>
        </p:spPr>
        <p:txBody>
          <a:bodyPr wrap="square" lIns="0" tIns="0" rIns="0" bIns="0" rtlCol="0" anchor="ctr">
            <a:noAutofit/>
          </a:bodyPr>
          <a:lstStyle/>
          <a:p>
            <a:pPr algn="ctr">
              <a:spcAft>
                <a:spcPts val="600"/>
              </a:spcAft>
            </a:pPr>
            <a:r>
              <a:rPr lang="en-US" sz="2000" dirty="0">
                <a:solidFill>
                  <a:schemeClr val="bg1"/>
                </a:solidFill>
              </a:rPr>
              <a:t>One unified platform to simply and more securely deliver </a:t>
            </a:r>
            <a:br>
              <a:rPr lang="en-US" sz="2000" dirty="0">
                <a:solidFill>
                  <a:schemeClr val="bg1"/>
                </a:solidFill>
              </a:rPr>
            </a:br>
            <a:r>
              <a:rPr lang="en-US" sz="2000" dirty="0">
                <a:solidFill>
                  <a:schemeClr val="bg1"/>
                </a:solidFill>
              </a:rPr>
              <a:t>and manage any app on any device.</a:t>
            </a:r>
          </a:p>
        </p:txBody>
      </p:sp>
      <p:sp>
        <p:nvSpPr>
          <p:cNvPr id="21" name="TextBox 20">
            <a:extLst>
              <a:ext uri="{FF2B5EF4-FFF2-40B4-BE49-F238E27FC236}">
                <a16:creationId xmlns:a16="http://schemas.microsoft.com/office/drawing/2014/main" id="{AC56FC4F-F7D1-B146-A9C1-EFA2087B8DD6}"/>
              </a:ext>
            </a:extLst>
          </p:cNvPr>
          <p:cNvSpPr txBox="1"/>
          <p:nvPr/>
        </p:nvSpPr>
        <p:spPr>
          <a:xfrm>
            <a:off x="9093200" y="143819"/>
            <a:ext cx="2934460" cy="457200"/>
          </a:xfrm>
          <a:prstGeom prst="rect">
            <a:avLst/>
          </a:prstGeom>
          <a:solidFill>
            <a:schemeClr val="bg1"/>
          </a:solidFill>
          <a:ln>
            <a:solidFill>
              <a:schemeClr val="bg1">
                <a:lumMod val="75000"/>
              </a:schemeClr>
            </a:solidFill>
          </a:ln>
        </p:spPr>
        <p:txBody>
          <a:bodyPr wrap="square" lIns="91440" tIns="91440" rIns="91440" bIns="91440" rtlCol="0" anchor="ctr" anchorCtr="0">
            <a:noAutofit/>
          </a:bodyPr>
          <a:lstStyle>
            <a:defPPr>
              <a:defRPr lang="en-US"/>
            </a:defPPr>
            <a:lvl1pPr algn="ctr">
              <a:spcAft>
                <a:spcPts val="600"/>
              </a:spcAft>
              <a:defRPr sz="1600"/>
            </a:lvl1pPr>
          </a:lstStyle>
          <a:p>
            <a:r>
              <a:rPr lang="en-US" dirty="0"/>
              <a:t>VMware Workspace ONE®</a:t>
            </a:r>
          </a:p>
        </p:txBody>
      </p:sp>
      <p:pic>
        <p:nvPicPr>
          <p:cNvPr id="20" name="Graphic 19">
            <a:extLst>
              <a:ext uri="{FF2B5EF4-FFF2-40B4-BE49-F238E27FC236}">
                <a16:creationId xmlns:a16="http://schemas.microsoft.com/office/drawing/2014/main" id="{7138372C-9AB9-774D-98E2-0BE13FD29B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09069" y="2253842"/>
            <a:ext cx="926797" cy="851448"/>
          </a:xfrm>
          <a:prstGeom prst="rect">
            <a:avLst/>
          </a:prstGeom>
        </p:spPr>
      </p:pic>
      <p:pic>
        <p:nvPicPr>
          <p:cNvPr id="23" name="Graphic 22">
            <a:extLst>
              <a:ext uri="{FF2B5EF4-FFF2-40B4-BE49-F238E27FC236}">
                <a16:creationId xmlns:a16="http://schemas.microsoft.com/office/drawing/2014/main" id="{2ACF99A6-175A-DA45-95E1-A2644F16912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57397" y="3230092"/>
            <a:ext cx="443229" cy="858757"/>
          </a:xfrm>
          <a:prstGeom prst="rect">
            <a:avLst/>
          </a:prstGeom>
        </p:spPr>
      </p:pic>
      <p:pic>
        <p:nvPicPr>
          <p:cNvPr id="24" name="Graphic 23">
            <a:extLst>
              <a:ext uri="{FF2B5EF4-FFF2-40B4-BE49-F238E27FC236}">
                <a16:creationId xmlns:a16="http://schemas.microsoft.com/office/drawing/2014/main" id="{A6B81224-80E6-B143-B8E7-ABF3408B975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2277106" y="3251768"/>
            <a:ext cx="584741" cy="843115"/>
          </a:xfrm>
          <a:prstGeom prst="rect">
            <a:avLst/>
          </a:prstGeom>
        </p:spPr>
      </p:pic>
      <p:pic>
        <p:nvPicPr>
          <p:cNvPr id="25" name="Graphic 24">
            <a:extLst>
              <a:ext uri="{FF2B5EF4-FFF2-40B4-BE49-F238E27FC236}">
                <a16:creationId xmlns:a16="http://schemas.microsoft.com/office/drawing/2014/main" id="{436D6AF1-149A-D740-97B3-74EDE18D953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63043" y="3273543"/>
            <a:ext cx="813074" cy="740946"/>
          </a:xfrm>
          <a:prstGeom prst="rect">
            <a:avLst/>
          </a:prstGeom>
        </p:spPr>
      </p:pic>
    </p:spTree>
    <p:extLst>
      <p:ext uri="{BB962C8B-B14F-4D97-AF65-F5344CB8AC3E}">
        <p14:creationId xmlns:p14="http://schemas.microsoft.com/office/powerpoint/2010/main" val="64421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extBox 410">
            <a:extLst>
              <a:ext uri="{FF2B5EF4-FFF2-40B4-BE49-F238E27FC236}">
                <a16:creationId xmlns:a16="http://schemas.microsoft.com/office/drawing/2014/main" id="{55025D71-18A5-4A22-8386-917E1B08C46A}"/>
              </a:ext>
            </a:extLst>
          </p:cNvPr>
          <p:cNvSpPr txBox="1"/>
          <p:nvPr/>
        </p:nvSpPr>
        <p:spPr>
          <a:xfrm>
            <a:off x="11490941" y="6388099"/>
            <a:ext cx="437990" cy="365125"/>
          </a:xfrm>
          <a:prstGeom prst="rect">
            <a:avLst/>
          </a:prstGeom>
          <a:noFill/>
        </p:spPr>
        <p:txBody>
          <a:bodyPr wrap="square" lIns="0" tIns="0" rIns="0" bIns="0" rtlCol="0" anchor="ctr">
            <a:noAutofit/>
          </a:bodyPr>
          <a:lstStyle/>
          <a:p>
            <a:pPr algn="r">
              <a:lnSpc>
                <a:spcPct val="90000"/>
              </a:lnSpc>
            </a:pPr>
            <a:fld id="{B6616E98-C7A1-954E-8A02-6B87F0F3C92F}" type="slidenum">
              <a:rPr lang="en-US" sz="800" smtClean="0">
                <a:latin typeface="+mj-lt"/>
              </a:rPr>
              <a:t>9</a:t>
            </a:fld>
            <a:endParaRPr lang="en-US" dirty="0">
              <a:latin typeface="+mj-lt"/>
            </a:endParaRPr>
          </a:p>
        </p:txBody>
      </p:sp>
      <p:sp>
        <p:nvSpPr>
          <p:cNvPr id="5" name="Title 4">
            <a:extLst>
              <a:ext uri="{FF2B5EF4-FFF2-40B4-BE49-F238E27FC236}">
                <a16:creationId xmlns:a16="http://schemas.microsoft.com/office/drawing/2014/main" id="{DDFE49EE-0BB7-8446-8173-98F210592576}"/>
              </a:ext>
            </a:extLst>
          </p:cNvPr>
          <p:cNvSpPr>
            <a:spLocks noGrp="1"/>
          </p:cNvSpPr>
          <p:nvPr>
            <p:ph type="title"/>
          </p:nvPr>
        </p:nvSpPr>
        <p:spPr/>
        <p:txBody>
          <a:bodyPr/>
          <a:lstStyle/>
          <a:p>
            <a:r>
              <a:rPr lang="en-US" dirty="0"/>
              <a:t>Intrinsic Security</a:t>
            </a:r>
          </a:p>
        </p:txBody>
      </p:sp>
      <p:sp>
        <p:nvSpPr>
          <p:cNvPr id="55" name="TextBox 54">
            <a:extLst>
              <a:ext uri="{FF2B5EF4-FFF2-40B4-BE49-F238E27FC236}">
                <a16:creationId xmlns:a16="http://schemas.microsoft.com/office/drawing/2014/main" id="{AC56FC4F-F7D1-B146-A9C1-EFA2087B8DD6}"/>
              </a:ext>
            </a:extLst>
          </p:cNvPr>
          <p:cNvSpPr txBox="1"/>
          <p:nvPr/>
        </p:nvSpPr>
        <p:spPr>
          <a:xfrm>
            <a:off x="8559209" y="143819"/>
            <a:ext cx="3468452" cy="457200"/>
          </a:xfrm>
          <a:prstGeom prst="rect">
            <a:avLst/>
          </a:prstGeom>
          <a:solidFill>
            <a:schemeClr val="bg1"/>
          </a:solidFill>
          <a:ln>
            <a:solidFill>
              <a:schemeClr val="bg1">
                <a:lumMod val="75000"/>
              </a:schemeClr>
            </a:solidFill>
          </a:ln>
        </p:spPr>
        <p:txBody>
          <a:bodyPr wrap="square" lIns="91440" tIns="91440" rIns="91440" bIns="91440" rtlCol="0" anchor="ctr" anchorCtr="0">
            <a:noAutofit/>
          </a:bodyPr>
          <a:lstStyle>
            <a:defPPr>
              <a:defRPr lang="en-US"/>
            </a:defPPr>
            <a:lvl1pPr algn="ctr">
              <a:spcAft>
                <a:spcPts val="600"/>
              </a:spcAft>
              <a:defRPr sz="1600"/>
            </a:lvl1pPr>
          </a:lstStyle>
          <a:p>
            <a:r>
              <a:rPr lang="en-US" dirty="0"/>
              <a:t>VMware Carbon Black Cloud™</a:t>
            </a:r>
          </a:p>
        </p:txBody>
      </p:sp>
      <p:sp>
        <p:nvSpPr>
          <p:cNvPr id="138" name="TextBox 137">
            <a:extLst>
              <a:ext uri="{FF2B5EF4-FFF2-40B4-BE49-F238E27FC236}">
                <a16:creationId xmlns:a16="http://schemas.microsoft.com/office/drawing/2014/main" id="{B1A57044-BA66-AB40-A558-30E0E7729A90}"/>
              </a:ext>
            </a:extLst>
          </p:cNvPr>
          <p:cNvSpPr txBox="1"/>
          <p:nvPr/>
        </p:nvSpPr>
        <p:spPr>
          <a:xfrm>
            <a:off x="759838" y="3320405"/>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Metropolis"/>
                <a:ea typeface="+mn-ea"/>
                <a:cs typeface="Arial"/>
                <a:sym typeface="Arial"/>
              </a:rPr>
              <a:t>Devices</a:t>
            </a:r>
          </a:p>
        </p:txBody>
      </p:sp>
      <p:sp>
        <p:nvSpPr>
          <p:cNvPr id="139" name="TextBox 138">
            <a:extLst>
              <a:ext uri="{FF2B5EF4-FFF2-40B4-BE49-F238E27FC236}">
                <a16:creationId xmlns:a16="http://schemas.microsoft.com/office/drawing/2014/main" id="{E90DDA67-46E3-EC48-869A-9EABE512F82A}"/>
              </a:ext>
            </a:extLst>
          </p:cNvPr>
          <p:cNvSpPr txBox="1"/>
          <p:nvPr/>
        </p:nvSpPr>
        <p:spPr>
          <a:xfrm>
            <a:off x="759838" y="1966615"/>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3"/>
                </a:solidFill>
                <a:effectLst/>
                <a:uLnTx/>
                <a:uFillTx/>
                <a:ea typeface="+mn-ea"/>
                <a:cs typeface="Arial"/>
                <a:sym typeface="Arial"/>
              </a:rPr>
              <a:t>Endpoint</a:t>
            </a:r>
          </a:p>
        </p:txBody>
      </p:sp>
      <p:sp>
        <p:nvSpPr>
          <p:cNvPr id="144" name="TextBox 143">
            <a:extLst>
              <a:ext uri="{FF2B5EF4-FFF2-40B4-BE49-F238E27FC236}">
                <a16:creationId xmlns:a16="http://schemas.microsoft.com/office/drawing/2014/main" id="{ABD43392-AE0F-F344-9C6C-BB452C055C19}"/>
              </a:ext>
            </a:extLst>
          </p:cNvPr>
          <p:cNvSpPr txBox="1"/>
          <p:nvPr/>
        </p:nvSpPr>
        <p:spPr>
          <a:xfrm>
            <a:off x="5334859" y="3323091"/>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Metropolis"/>
                <a:ea typeface="+mn-ea"/>
                <a:cs typeface="Arial"/>
                <a:sym typeface="Arial"/>
              </a:rPr>
              <a:t>Users</a:t>
            </a:r>
          </a:p>
        </p:txBody>
      </p:sp>
      <p:sp>
        <p:nvSpPr>
          <p:cNvPr id="145" name="TextBox 144">
            <a:extLst>
              <a:ext uri="{FF2B5EF4-FFF2-40B4-BE49-F238E27FC236}">
                <a16:creationId xmlns:a16="http://schemas.microsoft.com/office/drawing/2014/main" id="{AE44A0D7-FCD7-7344-A3B5-A2B7F47D6595}"/>
              </a:ext>
            </a:extLst>
          </p:cNvPr>
          <p:cNvSpPr txBox="1"/>
          <p:nvPr/>
        </p:nvSpPr>
        <p:spPr>
          <a:xfrm>
            <a:off x="5334859" y="1969301"/>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3"/>
                </a:solidFill>
                <a:effectLst/>
                <a:uLnTx/>
                <a:uFillTx/>
                <a:ea typeface="+mn-ea"/>
                <a:cs typeface="Arial"/>
                <a:sym typeface="Arial"/>
              </a:rPr>
              <a:t>Identity</a:t>
            </a:r>
          </a:p>
        </p:txBody>
      </p:sp>
      <p:sp>
        <p:nvSpPr>
          <p:cNvPr id="155" name="TextBox 154">
            <a:extLst>
              <a:ext uri="{FF2B5EF4-FFF2-40B4-BE49-F238E27FC236}">
                <a16:creationId xmlns:a16="http://schemas.microsoft.com/office/drawing/2014/main" id="{B330D396-E8F5-F844-AEBC-1AEFE051C2B9}"/>
              </a:ext>
            </a:extLst>
          </p:cNvPr>
          <p:cNvSpPr txBox="1"/>
          <p:nvPr/>
        </p:nvSpPr>
        <p:spPr>
          <a:xfrm>
            <a:off x="5334859" y="5669778"/>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Metropolis"/>
                <a:ea typeface="+mn-ea"/>
                <a:cs typeface="Arial"/>
                <a:sym typeface="Arial"/>
              </a:rPr>
              <a:t>Infrastructure</a:t>
            </a:r>
          </a:p>
        </p:txBody>
      </p:sp>
      <p:sp>
        <p:nvSpPr>
          <p:cNvPr id="156" name="TextBox 155">
            <a:extLst>
              <a:ext uri="{FF2B5EF4-FFF2-40B4-BE49-F238E27FC236}">
                <a16:creationId xmlns:a16="http://schemas.microsoft.com/office/drawing/2014/main" id="{2CFF09EF-3E23-E946-9D83-2907B98A1C8B}"/>
              </a:ext>
            </a:extLst>
          </p:cNvPr>
          <p:cNvSpPr txBox="1"/>
          <p:nvPr/>
        </p:nvSpPr>
        <p:spPr>
          <a:xfrm>
            <a:off x="5334859" y="4314480"/>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5"/>
                </a:solidFill>
                <a:effectLst/>
                <a:uLnTx/>
                <a:uFillTx/>
                <a:ea typeface="+mn-ea"/>
                <a:cs typeface="Arial"/>
                <a:sym typeface="Arial"/>
              </a:rPr>
              <a:t>Network</a:t>
            </a:r>
          </a:p>
        </p:txBody>
      </p:sp>
      <p:sp>
        <p:nvSpPr>
          <p:cNvPr id="161" name="TextBox 160">
            <a:extLst>
              <a:ext uri="{FF2B5EF4-FFF2-40B4-BE49-F238E27FC236}">
                <a16:creationId xmlns:a16="http://schemas.microsoft.com/office/drawing/2014/main" id="{F5B94DFB-B10E-BF4F-8CA7-78F926B3EC2F}"/>
              </a:ext>
            </a:extLst>
          </p:cNvPr>
          <p:cNvSpPr txBox="1"/>
          <p:nvPr/>
        </p:nvSpPr>
        <p:spPr>
          <a:xfrm>
            <a:off x="759838" y="5669254"/>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Metropolis"/>
                <a:ea typeface="+mn-ea"/>
                <a:cs typeface="Arial"/>
                <a:sym typeface="Arial"/>
              </a:rPr>
              <a:t>Apps</a:t>
            </a:r>
          </a:p>
        </p:txBody>
      </p:sp>
      <p:sp>
        <p:nvSpPr>
          <p:cNvPr id="162" name="TextBox 161">
            <a:extLst>
              <a:ext uri="{FF2B5EF4-FFF2-40B4-BE49-F238E27FC236}">
                <a16:creationId xmlns:a16="http://schemas.microsoft.com/office/drawing/2014/main" id="{95998F09-040E-DA42-9186-29377CA336AC}"/>
              </a:ext>
            </a:extLst>
          </p:cNvPr>
          <p:cNvSpPr txBox="1"/>
          <p:nvPr/>
        </p:nvSpPr>
        <p:spPr>
          <a:xfrm>
            <a:off x="759838" y="4314480"/>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5"/>
                </a:solidFill>
                <a:effectLst/>
                <a:uLnTx/>
                <a:uFillTx/>
                <a:ea typeface="+mn-ea"/>
                <a:cs typeface="Arial"/>
                <a:sym typeface="Arial"/>
              </a:rPr>
              <a:t>Workload</a:t>
            </a:r>
          </a:p>
        </p:txBody>
      </p:sp>
      <p:sp>
        <p:nvSpPr>
          <p:cNvPr id="167" name="TextBox 166">
            <a:extLst>
              <a:ext uri="{FF2B5EF4-FFF2-40B4-BE49-F238E27FC236}">
                <a16:creationId xmlns:a16="http://schemas.microsoft.com/office/drawing/2014/main" id="{DCF7C68D-CC33-A048-825F-765F0C3769C0}"/>
              </a:ext>
            </a:extLst>
          </p:cNvPr>
          <p:cNvSpPr txBox="1"/>
          <p:nvPr/>
        </p:nvSpPr>
        <p:spPr>
          <a:xfrm>
            <a:off x="3074098" y="5668270"/>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Metropolis"/>
                <a:ea typeface="+mn-ea"/>
                <a:cs typeface="Arial"/>
                <a:sym typeface="Arial"/>
              </a:rPr>
              <a:t>IaaS</a:t>
            </a:r>
          </a:p>
        </p:txBody>
      </p:sp>
      <p:sp>
        <p:nvSpPr>
          <p:cNvPr id="168" name="TextBox 167">
            <a:extLst>
              <a:ext uri="{FF2B5EF4-FFF2-40B4-BE49-F238E27FC236}">
                <a16:creationId xmlns:a16="http://schemas.microsoft.com/office/drawing/2014/main" id="{C36773CC-7ED3-BA42-91F9-04355AA4B17B}"/>
              </a:ext>
            </a:extLst>
          </p:cNvPr>
          <p:cNvSpPr txBox="1"/>
          <p:nvPr/>
        </p:nvSpPr>
        <p:spPr>
          <a:xfrm>
            <a:off x="3074098" y="4314480"/>
            <a:ext cx="1840853" cy="262979"/>
          </a:xfrm>
          <a:prstGeom prst="rect">
            <a:avLst/>
          </a:prstGeom>
        </p:spPr>
        <p:txBody>
          <a:bodyPr wrap="square" lIns="0" tIns="0" rIns="0" bIns="0" rtlCol="0" anchor="ctr">
            <a:noAutofit/>
          </a:bodyPr>
          <a:lstStyle/>
          <a:p>
            <a:pPr marL="0" marR="0" lvl="0" indent="0" algn="ctr" defTabSz="91412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5"/>
                </a:solidFill>
                <a:effectLst/>
                <a:uLnTx/>
                <a:uFillTx/>
                <a:ea typeface="+mn-ea"/>
                <a:cs typeface="Arial"/>
                <a:sym typeface="Arial"/>
              </a:rPr>
              <a:t>Cloud</a:t>
            </a:r>
          </a:p>
        </p:txBody>
      </p:sp>
      <p:sp>
        <p:nvSpPr>
          <p:cNvPr id="169" name="Subtitle 7">
            <a:extLst>
              <a:ext uri="{FF2B5EF4-FFF2-40B4-BE49-F238E27FC236}">
                <a16:creationId xmlns:a16="http://schemas.microsoft.com/office/drawing/2014/main" id="{44F0443F-9432-F44B-A165-B8DB38E2ACE3}"/>
              </a:ext>
            </a:extLst>
          </p:cNvPr>
          <p:cNvSpPr>
            <a:spLocks noGrp="1"/>
          </p:cNvSpPr>
          <p:nvPr>
            <p:ph type="subTitle" idx="10"/>
          </p:nvPr>
        </p:nvSpPr>
        <p:spPr>
          <a:xfrm>
            <a:off x="592866" y="811830"/>
            <a:ext cx="10987947" cy="247743"/>
          </a:xfrm>
        </p:spPr>
        <p:txBody>
          <a:bodyPr/>
          <a:lstStyle/>
          <a:p>
            <a:r>
              <a:rPr lang="en-US" dirty="0"/>
              <a:t>Leverage all your touchpoints to better secure your business</a:t>
            </a:r>
          </a:p>
        </p:txBody>
      </p:sp>
      <p:sp>
        <p:nvSpPr>
          <p:cNvPr id="3" name="TextBox 2">
            <a:extLst>
              <a:ext uri="{FF2B5EF4-FFF2-40B4-BE49-F238E27FC236}">
                <a16:creationId xmlns:a16="http://schemas.microsoft.com/office/drawing/2014/main" id="{1BB20C3B-3BD7-404C-BB8B-D3657CDA3011}"/>
              </a:ext>
            </a:extLst>
          </p:cNvPr>
          <p:cNvSpPr txBox="1"/>
          <p:nvPr/>
        </p:nvSpPr>
        <p:spPr>
          <a:xfrm>
            <a:off x="7595620" y="2528949"/>
            <a:ext cx="4151627" cy="3139321"/>
          </a:xfrm>
          <a:prstGeom prst="rect">
            <a:avLst/>
          </a:prstGeom>
        </p:spPr>
        <p:txBody>
          <a:bodyPr wrap="square" lIns="0" tIns="0" rIns="0" bIns="0" rtlCol="0">
            <a:spAutoFit/>
          </a:bodyPr>
          <a:lstStyle/>
          <a:p>
            <a:pPr marL="171450" indent="-171450">
              <a:spcAft>
                <a:spcPts val="1200"/>
              </a:spcAft>
              <a:buFont typeface="Arial" panose="020B0604020202020204" pitchFamily="34" charset="0"/>
              <a:buChar char="•"/>
            </a:pPr>
            <a:r>
              <a:rPr lang="en-US" dirty="0"/>
              <a:t>Build </a:t>
            </a:r>
            <a:r>
              <a:rPr lang="en-US" b="1" dirty="0">
                <a:solidFill>
                  <a:schemeClr val="accent1"/>
                </a:solidFill>
              </a:rPr>
              <a:t>security </a:t>
            </a:r>
            <a:r>
              <a:rPr lang="en-US" dirty="0"/>
              <a:t>into the infrastructure</a:t>
            </a:r>
          </a:p>
          <a:p>
            <a:pPr marL="171450" indent="-171450">
              <a:spcAft>
                <a:spcPts val="1200"/>
              </a:spcAft>
              <a:buFont typeface="Arial" panose="020B0604020202020204" pitchFamily="34" charset="0"/>
              <a:buChar char="•"/>
            </a:pPr>
            <a:r>
              <a:rPr lang="en-US" dirty="0"/>
              <a:t>Understand</a:t>
            </a:r>
            <a:r>
              <a:rPr lang="en-US" b="1" dirty="0">
                <a:solidFill>
                  <a:schemeClr val="accent1"/>
                </a:solidFill>
              </a:rPr>
              <a:t> context </a:t>
            </a:r>
            <a:r>
              <a:rPr lang="en-US" dirty="0"/>
              <a:t>to protect devices, servers, and cloud workloads</a:t>
            </a:r>
          </a:p>
          <a:p>
            <a:pPr marL="171450" indent="-171450">
              <a:spcAft>
                <a:spcPts val="1200"/>
              </a:spcAft>
              <a:buFont typeface="Arial" panose="020B0604020202020204" pitchFamily="34" charset="0"/>
              <a:buChar char="•"/>
            </a:pPr>
            <a:r>
              <a:rPr lang="en-US" dirty="0"/>
              <a:t>Protect all </a:t>
            </a:r>
            <a:r>
              <a:rPr lang="en-US" b="1" dirty="0">
                <a:solidFill>
                  <a:schemeClr val="accent1"/>
                </a:solidFill>
              </a:rPr>
              <a:t>endpoints </a:t>
            </a:r>
            <a:r>
              <a:rPr lang="en-US" dirty="0"/>
              <a:t>that access organizational assets remotely</a:t>
            </a:r>
          </a:p>
          <a:p>
            <a:pPr marL="171450" indent="-171450">
              <a:spcAft>
                <a:spcPts val="1200"/>
              </a:spcAft>
              <a:buFont typeface="Arial" panose="020B0604020202020204" pitchFamily="34" charset="0"/>
              <a:buChar char="•"/>
            </a:pPr>
            <a:r>
              <a:rPr lang="en-US" dirty="0"/>
              <a:t>Unify operational silos by centralizing the </a:t>
            </a:r>
            <a:r>
              <a:rPr lang="en-US" b="1" dirty="0">
                <a:solidFill>
                  <a:schemeClr val="accent1"/>
                </a:solidFill>
              </a:rPr>
              <a:t>analytics</a:t>
            </a:r>
          </a:p>
          <a:p>
            <a:pPr marL="171450" indent="-171450" algn="l">
              <a:spcAft>
                <a:spcPts val="1200"/>
              </a:spcAft>
              <a:buFont typeface="Arial" panose="020B0604020202020204" pitchFamily="34" charset="0"/>
              <a:buChar char="•"/>
            </a:pPr>
            <a:endParaRPr lang="en-US" sz="2000" dirty="0"/>
          </a:p>
        </p:txBody>
      </p:sp>
      <p:sp>
        <p:nvSpPr>
          <p:cNvPr id="123" name="Rectangle 122">
            <a:extLst>
              <a:ext uri="{FF2B5EF4-FFF2-40B4-BE49-F238E27FC236}">
                <a16:creationId xmlns:a16="http://schemas.microsoft.com/office/drawing/2014/main" id="{AACC923C-0674-2247-940C-D1DEBB2E25E2}"/>
              </a:ext>
            </a:extLst>
          </p:cNvPr>
          <p:cNvSpPr/>
          <p:nvPr/>
        </p:nvSpPr>
        <p:spPr>
          <a:xfrm>
            <a:off x="590519" y="1420287"/>
            <a:ext cx="6719522" cy="369332"/>
          </a:xfrm>
          <a:prstGeom prst="rect">
            <a:avLst/>
          </a:prstGeom>
          <a:solidFill>
            <a:schemeClr val="accent2"/>
          </a:solidFill>
        </p:spPr>
        <p:txBody>
          <a:bodyPr wrap="square" anchor="ctr" anchorCtr="0">
            <a:spAutoFit/>
          </a:bodyPr>
          <a:lstStyle/>
          <a:p>
            <a:pPr lvl="0" algn="ctr">
              <a:defRPr/>
            </a:pPr>
            <a:r>
              <a:rPr lang="en-US" dirty="0">
                <a:solidFill>
                  <a:schemeClr val="bg1"/>
                </a:solidFill>
              </a:rPr>
              <a:t>ANALYTICS</a:t>
            </a:r>
          </a:p>
        </p:txBody>
      </p:sp>
      <p:sp>
        <p:nvSpPr>
          <p:cNvPr id="4" name="Oval 3"/>
          <p:cNvSpPr/>
          <p:nvPr/>
        </p:nvSpPr>
        <p:spPr>
          <a:xfrm>
            <a:off x="1205035" y="2341382"/>
            <a:ext cx="950458" cy="950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24" name="Oval 123"/>
          <p:cNvSpPr/>
          <p:nvPr/>
        </p:nvSpPr>
        <p:spPr>
          <a:xfrm>
            <a:off x="1205035" y="4667919"/>
            <a:ext cx="950458" cy="95045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0" name="Oval 169"/>
          <p:cNvSpPr/>
          <p:nvPr/>
        </p:nvSpPr>
        <p:spPr>
          <a:xfrm>
            <a:off x="5780056" y="2341382"/>
            <a:ext cx="950458" cy="950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1" name="Oval 170"/>
          <p:cNvSpPr/>
          <p:nvPr/>
        </p:nvSpPr>
        <p:spPr>
          <a:xfrm>
            <a:off x="3519295" y="4667919"/>
            <a:ext cx="950458" cy="95045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2" name="Oval 171"/>
          <p:cNvSpPr/>
          <p:nvPr/>
        </p:nvSpPr>
        <p:spPr>
          <a:xfrm>
            <a:off x="5780056" y="4667919"/>
            <a:ext cx="950458" cy="95045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pic>
        <p:nvPicPr>
          <p:cNvPr id="137" name="Graphic 136">
            <a:extLst>
              <a:ext uri="{FF2B5EF4-FFF2-40B4-BE49-F238E27FC236}">
                <a16:creationId xmlns:a16="http://schemas.microsoft.com/office/drawing/2014/main" id="{4BE96CA3-0195-0F4F-97F9-449B70716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8879" y="2553958"/>
            <a:ext cx="655063" cy="559200"/>
          </a:xfrm>
          <a:prstGeom prst="rect">
            <a:avLst/>
          </a:prstGeom>
        </p:spPr>
      </p:pic>
      <p:pic>
        <p:nvPicPr>
          <p:cNvPr id="143" name="Graphic 142">
            <a:extLst>
              <a:ext uri="{FF2B5EF4-FFF2-40B4-BE49-F238E27FC236}">
                <a16:creationId xmlns:a16="http://schemas.microsoft.com/office/drawing/2014/main" id="{9B5C0640-F62A-934D-88D7-589D9D765A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07372" y="2474964"/>
            <a:ext cx="485818" cy="565139"/>
          </a:xfrm>
          <a:prstGeom prst="rect">
            <a:avLst/>
          </a:prstGeom>
        </p:spPr>
      </p:pic>
      <p:grpSp>
        <p:nvGrpSpPr>
          <p:cNvPr id="150" name="Group 149">
            <a:extLst>
              <a:ext uri="{FF2B5EF4-FFF2-40B4-BE49-F238E27FC236}">
                <a16:creationId xmlns:a16="http://schemas.microsoft.com/office/drawing/2014/main" id="{0A355D29-E7C1-7446-A74B-A359FFC675B2}"/>
              </a:ext>
            </a:extLst>
          </p:cNvPr>
          <p:cNvGrpSpPr/>
          <p:nvPr/>
        </p:nvGrpSpPr>
        <p:grpSpPr>
          <a:xfrm>
            <a:off x="5853589" y="4859546"/>
            <a:ext cx="774875" cy="560003"/>
            <a:chOff x="12923838" y="446088"/>
            <a:chExt cx="3314700" cy="2395538"/>
          </a:xfrm>
          <a:solidFill>
            <a:srgbClr val="FFFFFF"/>
          </a:solidFill>
        </p:grpSpPr>
        <p:sp>
          <p:nvSpPr>
            <p:cNvPr id="151" name="Freeform 5">
              <a:extLst>
                <a:ext uri="{FF2B5EF4-FFF2-40B4-BE49-F238E27FC236}">
                  <a16:creationId xmlns:a16="http://schemas.microsoft.com/office/drawing/2014/main" id="{D5DBB0F2-95F7-314B-86F8-3846E174A3A7}"/>
                </a:ext>
              </a:extLst>
            </p:cNvPr>
            <p:cNvSpPr>
              <a:spLocks noEditPoints="1"/>
            </p:cNvSpPr>
            <p:nvPr/>
          </p:nvSpPr>
          <p:spPr bwMode="auto">
            <a:xfrm>
              <a:off x="12923838" y="446088"/>
              <a:ext cx="2238375" cy="1381125"/>
            </a:xfrm>
            <a:custGeom>
              <a:avLst/>
              <a:gdLst>
                <a:gd name="T0" fmla="*/ 405 w 1410"/>
                <a:gd name="T1" fmla="*/ 126 h 870"/>
                <a:gd name="T2" fmla="*/ 405 w 1410"/>
                <a:gd name="T3" fmla="*/ 248 h 870"/>
                <a:gd name="T4" fmla="*/ 405 w 1410"/>
                <a:gd name="T5" fmla="*/ 302 h 870"/>
                <a:gd name="T6" fmla="*/ 459 w 1410"/>
                <a:gd name="T7" fmla="*/ 302 h 870"/>
                <a:gd name="T8" fmla="*/ 1356 w 1410"/>
                <a:gd name="T9" fmla="*/ 302 h 870"/>
                <a:gd name="T10" fmla="*/ 1356 w 1410"/>
                <a:gd name="T11" fmla="*/ 566 h 870"/>
                <a:gd name="T12" fmla="*/ 459 w 1410"/>
                <a:gd name="T13" fmla="*/ 566 h 870"/>
                <a:gd name="T14" fmla="*/ 405 w 1410"/>
                <a:gd name="T15" fmla="*/ 566 h 870"/>
                <a:gd name="T16" fmla="*/ 405 w 1410"/>
                <a:gd name="T17" fmla="*/ 621 h 870"/>
                <a:gd name="T18" fmla="*/ 405 w 1410"/>
                <a:gd name="T19" fmla="*/ 743 h 870"/>
                <a:gd name="T20" fmla="*/ 79 w 1410"/>
                <a:gd name="T21" fmla="*/ 435 h 870"/>
                <a:gd name="T22" fmla="*/ 405 w 1410"/>
                <a:gd name="T23" fmla="*/ 126 h 870"/>
                <a:gd name="T24" fmla="*/ 459 w 1410"/>
                <a:gd name="T25" fmla="*/ 0 h 870"/>
                <a:gd name="T26" fmla="*/ 0 w 1410"/>
                <a:gd name="T27" fmla="*/ 435 h 870"/>
                <a:gd name="T28" fmla="*/ 459 w 1410"/>
                <a:gd name="T29" fmla="*/ 870 h 870"/>
                <a:gd name="T30" fmla="*/ 459 w 1410"/>
                <a:gd name="T31" fmla="*/ 621 h 870"/>
                <a:gd name="T32" fmla="*/ 1410 w 1410"/>
                <a:gd name="T33" fmla="*/ 621 h 870"/>
                <a:gd name="T34" fmla="*/ 1410 w 1410"/>
                <a:gd name="T35" fmla="*/ 248 h 870"/>
                <a:gd name="T36" fmla="*/ 459 w 1410"/>
                <a:gd name="T37" fmla="*/ 248 h 870"/>
                <a:gd name="T38" fmla="*/ 459 w 1410"/>
                <a:gd name="T39" fmla="*/ 0 h 870"/>
                <a:gd name="T40" fmla="*/ 459 w 1410"/>
                <a:gd name="T41"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0" h="870">
                  <a:moveTo>
                    <a:pt x="405" y="126"/>
                  </a:moveTo>
                  <a:lnTo>
                    <a:pt x="405" y="248"/>
                  </a:lnTo>
                  <a:lnTo>
                    <a:pt x="405" y="302"/>
                  </a:lnTo>
                  <a:lnTo>
                    <a:pt x="459" y="302"/>
                  </a:lnTo>
                  <a:lnTo>
                    <a:pt x="1356" y="302"/>
                  </a:lnTo>
                  <a:lnTo>
                    <a:pt x="1356" y="566"/>
                  </a:lnTo>
                  <a:lnTo>
                    <a:pt x="459" y="566"/>
                  </a:lnTo>
                  <a:lnTo>
                    <a:pt x="405" y="566"/>
                  </a:lnTo>
                  <a:lnTo>
                    <a:pt x="405" y="621"/>
                  </a:lnTo>
                  <a:lnTo>
                    <a:pt x="405" y="743"/>
                  </a:lnTo>
                  <a:lnTo>
                    <a:pt x="79" y="435"/>
                  </a:lnTo>
                  <a:lnTo>
                    <a:pt x="405" y="126"/>
                  </a:lnTo>
                  <a:close/>
                  <a:moveTo>
                    <a:pt x="459" y="0"/>
                  </a:moveTo>
                  <a:lnTo>
                    <a:pt x="0" y="435"/>
                  </a:lnTo>
                  <a:lnTo>
                    <a:pt x="459" y="870"/>
                  </a:lnTo>
                  <a:lnTo>
                    <a:pt x="459" y="621"/>
                  </a:lnTo>
                  <a:lnTo>
                    <a:pt x="1410" y="621"/>
                  </a:lnTo>
                  <a:lnTo>
                    <a:pt x="1410" y="248"/>
                  </a:lnTo>
                  <a:lnTo>
                    <a:pt x="459" y="248"/>
                  </a:lnTo>
                  <a:lnTo>
                    <a:pt x="459" y="0"/>
                  </a:lnTo>
                  <a:lnTo>
                    <a:pt x="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tropolis"/>
                <a:ea typeface="+mn-ea"/>
                <a:cs typeface="Arial"/>
                <a:sym typeface="Arial"/>
              </a:endParaRPr>
            </a:p>
          </p:txBody>
        </p:sp>
        <p:sp>
          <p:nvSpPr>
            <p:cNvPr id="152" name="Freeform 6">
              <a:extLst>
                <a:ext uri="{FF2B5EF4-FFF2-40B4-BE49-F238E27FC236}">
                  <a16:creationId xmlns:a16="http://schemas.microsoft.com/office/drawing/2014/main" id="{38AE2C27-0587-354E-A5E1-03DBBC897697}"/>
                </a:ext>
              </a:extLst>
            </p:cNvPr>
            <p:cNvSpPr>
              <a:spLocks noEditPoints="1"/>
            </p:cNvSpPr>
            <p:nvPr/>
          </p:nvSpPr>
          <p:spPr bwMode="auto">
            <a:xfrm>
              <a:off x="12923838" y="446088"/>
              <a:ext cx="2238375" cy="1381125"/>
            </a:xfrm>
            <a:custGeom>
              <a:avLst/>
              <a:gdLst>
                <a:gd name="T0" fmla="*/ 405 w 1410"/>
                <a:gd name="T1" fmla="*/ 126 h 870"/>
                <a:gd name="T2" fmla="*/ 405 w 1410"/>
                <a:gd name="T3" fmla="*/ 248 h 870"/>
                <a:gd name="T4" fmla="*/ 405 w 1410"/>
                <a:gd name="T5" fmla="*/ 302 h 870"/>
                <a:gd name="T6" fmla="*/ 459 w 1410"/>
                <a:gd name="T7" fmla="*/ 302 h 870"/>
                <a:gd name="T8" fmla="*/ 1356 w 1410"/>
                <a:gd name="T9" fmla="*/ 302 h 870"/>
                <a:gd name="T10" fmla="*/ 1356 w 1410"/>
                <a:gd name="T11" fmla="*/ 566 h 870"/>
                <a:gd name="T12" fmla="*/ 459 w 1410"/>
                <a:gd name="T13" fmla="*/ 566 h 870"/>
                <a:gd name="T14" fmla="*/ 405 w 1410"/>
                <a:gd name="T15" fmla="*/ 566 h 870"/>
                <a:gd name="T16" fmla="*/ 405 w 1410"/>
                <a:gd name="T17" fmla="*/ 621 h 870"/>
                <a:gd name="T18" fmla="*/ 405 w 1410"/>
                <a:gd name="T19" fmla="*/ 743 h 870"/>
                <a:gd name="T20" fmla="*/ 79 w 1410"/>
                <a:gd name="T21" fmla="*/ 435 h 870"/>
                <a:gd name="T22" fmla="*/ 405 w 1410"/>
                <a:gd name="T23" fmla="*/ 126 h 870"/>
                <a:gd name="T24" fmla="*/ 459 w 1410"/>
                <a:gd name="T25" fmla="*/ 0 h 870"/>
                <a:gd name="T26" fmla="*/ 0 w 1410"/>
                <a:gd name="T27" fmla="*/ 435 h 870"/>
                <a:gd name="T28" fmla="*/ 459 w 1410"/>
                <a:gd name="T29" fmla="*/ 870 h 870"/>
                <a:gd name="T30" fmla="*/ 459 w 1410"/>
                <a:gd name="T31" fmla="*/ 621 h 870"/>
                <a:gd name="T32" fmla="*/ 1410 w 1410"/>
                <a:gd name="T33" fmla="*/ 621 h 870"/>
                <a:gd name="T34" fmla="*/ 1410 w 1410"/>
                <a:gd name="T35" fmla="*/ 248 h 870"/>
                <a:gd name="T36" fmla="*/ 459 w 1410"/>
                <a:gd name="T37" fmla="*/ 248 h 870"/>
                <a:gd name="T38" fmla="*/ 459 w 1410"/>
                <a:gd name="T39" fmla="*/ 0 h 870"/>
                <a:gd name="T40" fmla="*/ 459 w 1410"/>
                <a:gd name="T41"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0" h="870">
                  <a:moveTo>
                    <a:pt x="405" y="126"/>
                  </a:moveTo>
                  <a:lnTo>
                    <a:pt x="405" y="248"/>
                  </a:lnTo>
                  <a:lnTo>
                    <a:pt x="405" y="302"/>
                  </a:lnTo>
                  <a:lnTo>
                    <a:pt x="459" y="302"/>
                  </a:lnTo>
                  <a:lnTo>
                    <a:pt x="1356" y="302"/>
                  </a:lnTo>
                  <a:lnTo>
                    <a:pt x="1356" y="566"/>
                  </a:lnTo>
                  <a:lnTo>
                    <a:pt x="459" y="566"/>
                  </a:lnTo>
                  <a:lnTo>
                    <a:pt x="405" y="566"/>
                  </a:lnTo>
                  <a:lnTo>
                    <a:pt x="405" y="621"/>
                  </a:lnTo>
                  <a:lnTo>
                    <a:pt x="405" y="743"/>
                  </a:lnTo>
                  <a:lnTo>
                    <a:pt x="79" y="435"/>
                  </a:lnTo>
                  <a:lnTo>
                    <a:pt x="405" y="126"/>
                  </a:lnTo>
                  <a:moveTo>
                    <a:pt x="459" y="0"/>
                  </a:moveTo>
                  <a:lnTo>
                    <a:pt x="0" y="435"/>
                  </a:lnTo>
                  <a:lnTo>
                    <a:pt x="459" y="870"/>
                  </a:lnTo>
                  <a:lnTo>
                    <a:pt x="459" y="621"/>
                  </a:lnTo>
                  <a:lnTo>
                    <a:pt x="1410" y="621"/>
                  </a:lnTo>
                  <a:lnTo>
                    <a:pt x="1410" y="248"/>
                  </a:lnTo>
                  <a:lnTo>
                    <a:pt x="459" y="248"/>
                  </a:lnTo>
                  <a:lnTo>
                    <a:pt x="459" y="0"/>
                  </a:lnTo>
                  <a:lnTo>
                    <a:pt x="45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tropolis"/>
                <a:ea typeface="+mn-ea"/>
                <a:cs typeface="Arial"/>
                <a:sym typeface="Arial"/>
              </a:endParaRPr>
            </a:p>
          </p:txBody>
        </p:sp>
        <p:sp>
          <p:nvSpPr>
            <p:cNvPr id="153" name="Freeform 7">
              <a:extLst>
                <a:ext uri="{FF2B5EF4-FFF2-40B4-BE49-F238E27FC236}">
                  <a16:creationId xmlns:a16="http://schemas.microsoft.com/office/drawing/2014/main" id="{229D6EC6-6D21-D644-88E8-C4113D476797}"/>
                </a:ext>
              </a:extLst>
            </p:cNvPr>
            <p:cNvSpPr>
              <a:spLocks noEditPoints="1"/>
            </p:cNvSpPr>
            <p:nvPr/>
          </p:nvSpPr>
          <p:spPr bwMode="auto">
            <a:xfrm>
              <a:off x="14066838" y="1462088"/>
              <a:ext cx="2171700" cy="1379538"/>
            </a:xfrm>
            <a:custGeom>
              <a:avLst/>
              <a:gdLst>
                <a:gd name="T0" fmla="*/ 1004 w 1368"/>
                <a:gd name="T1" fmla="*/ 135 h 869"/>
                <a:gd name="T2" fmla="*/ 1292 w 1368"/>
                <a:gd name="T3" fmla="*/ 434 h 869"/>
                <a:gd name="T4" fmla="*/ 1004 w 1368"/>
                <a:gd name="T5" fmla="*/ 734 h 869"/>
                <a:gd name="T6" fmla="*/ 1004 w 1368"/>
                <a:gd name="T7" fmla="*/ 621 h 869"/>
                <a:gd name="T8" fmla="*/ 1004 w 1368"/>
                <a:gd name="T9" fmla="*/ 566 h 869"/>
                <a:gd name="T10" fmla="*/ 951 w 1368"/>
                <a:gd name="T11" fmla="*/ 566 h 869"/>
                <a:gd name="T12" fmla="*/ 54 w 1368"/>
                <a:gd name="T13" fmla="*/ 566 h 869"/>
                <a:gd name="T14" fmla="*/ 54 w 1368"/>
                <a:gd name="T15" fmla="*/ 302 h 869"/>
                <a:gd name="T16" fmla="*/ 951 w 1368"/>
                <a:gd name="T17" fmla="*/ 302 h 869"/>
                <a:gd name="T18" fmla="*/ 1004 w 1368"/>
                <a:gd name="T19" fmla="*/ 302 h 869"/>
                <a:gd name="T20" fmla="*/ 1004 w 1368"/>
                <a:gd name="T21" fmla="*/ 248 h 869"/>
                <a:gd name="T22" fmla="*/ 1004 w 1368"/>
                <a:gd name="T23" fmla="*/ 135 h 869"/>
                <a:gd name="T24" fmla="*/ 951 w 1368"/>
                <a:gd name="T25" fmla="*/ 0 h 869"/>
                <a:gd name="T26" fmla="*/ 951 w 1368"/>
                <a:gd name="T27" fmla="*/ 248 h 869"/>
                <a:gd name="T28" fmla="*/ 0 w 1368"/>
                <a:gd name="T29" fmla="*/ 248 h 869"/>
                <a:gd name="T30" fmla="*/ 0 w 1368"/>
                <a:gd name="T31" fmla="*/ 621 h 869"/>
                <a:gd name="T32" fmla="*/ 951 w 1368"/>
                <a:gd name="T33" fmla="*/ 621 h 869"/>
                <a:gd name="T34" fmla="*/ 951 w 1368"/>
                <a:gd name="T35" fmla="*/ 869 h 869"/>
                <a:gd name="T36" fmla="*/ 1368 w 1368"/>
                <a:gd name="T37" fmla="*/ 434 h 869"/>
                <a:gd name="T38" fmla="*/ 951 w 1368"/>
                <a:gd name="T39" fmla="*/ 0 h 869"/>
                <a:gd name="T40" fmla="*/ 951 w 1368"/>
                <a:gd name="T41"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8" h="869">
                  <a:moveTo>
                    <a:pt x="1004" y="135"/>
                  </a:moveTo>
                  <a:lnTo>
                    <a:pt x="1292" y="434"/>
                  </a:lnTo>
                  <a:lnTo>
                    <a:pt x="1004" y="734"/>
                  </a:lnTo>
                  <a:lnTo>
                    <a:pt x="1004" y="621"/>
                  </a:lnTo>
                  <a:lnTo>
                    <a:pt x="1004" y="566"/>
                  </a:lnTo>
                  <a:lnTo>
                    <a:pt x="951" y="566"/>
                  </a:lnTo>
                  <a:lnTo>
                    <a:pt x="54" y="566"/>
                  </a:lnTo>
                  <a:lnTo>
                    <a:pt x="54" y="302"/>
                  </a:lnTo>
                  <a:lnTo>
                    <a:pt x="951" y="302"/>
                  </a:lnTo>
                  <a:lnTo>
                    <a:pt x="1004" y="302"/>
                  </a:lnTo>
                  <a:lnTo>
                    <a:pt x="1004" y="248"/>
                  </a:lnTo>
                  <a:lnTo>
                    <a:pt x="1004" y="135"/>
                  </a:lnTo>
                  <a:close/>
                  <a:moveTo>
                    <a:pt x="951" y="0"/>
                  </a:moveTo>
                  <a:lnTo>
                    <a:pt x="951" y="248"/>
                  </a:lnTo>
                  <a:lnTo>
                    <a:pt x="0" y="248"/>
                  </a:lnTo>
                  <a:lnTo>
                    <a:pt x="0" y="621"/>
                  </a:lnTo>
                  <a:lnTo>
                    <a:pt x="951" y="621"/>
                  </a:lnTo>
                  <a:lnTo>
                    <a:pt x="951" y="869"/>
                  </a:lnTo>
                  <a:lnTo>
                    <a:pt x="1368" y="434"/>
                  </a:lnTo>
                  <a:lnTo>
                    <a:pt x="951" y="0"/>
                  </a:lnTo>
                  <a:lnTo>
                    <a:pt x="9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tropolis"/>
                <a:ea typeface="+mn-ea"/>
                <a:cs typeface="Arial"/>
                <a:sym typeface="Arial"/>
              </a:endParaRPr>
            </a:p>
          </p:txBody>
        </p:sp>
        <p:sp>
          <p:nvSpPr>
            <p:cNvPr id="154" name="Freeform 8">
              <a:extLst>
                <a:ext uri="{FF2B5EF4-FFF2-40B4-BE49-F238E27FC236}">
                  <a16:creationId xmlns:a16="http://schemas.microsoft.com/office/drawing/2014/main" id="{CF1D9E25-B4F4-4A44-B900-9C94C10E7936}"/>
                </a:ext>
              </a:extLst>
            </p:cNvPr>
            <p:cNvSpPr>
              <a:spLocks noEditPoints="1"/>
            </p:cNvSpPr>
            <p:nvPr/>
          </p:nvSpPr>
          <p:spPr bwMode="auto">
            <a:xfrm>
              <a:off x="14066838" y="1462088"/>
              <a:ext cx="2171700" cy="1379538"/>
            </a:xfrm>
            <a:custGeom>
              <a:avLst/>
              <a:gdLst>
                <a:gd name="T0" fmla="*/ 1004 w 1368"/>
                <a:gd name="T1" fmla="*/ 135 h 869"/>
                <a:gd name="T2" fmla="*/ 1292 w 1368"/>
                <a:gd name="T3" fmla="*/ 434 h 869"/>
                <a:gd name="T4" fmla="*/ 1004 w 1368"/>
                <a:gd name="T5" fmla="*/ 734 h 869"/>
                <a:gd name="T6" fmla="*/ 1004 w 1368"/>
                <a:gd name="T7" fmla="*/ 621 h 869"/>
                <a:gd name="T8" fmla="*/ 1004 w 1368"/>
                <a:gd name="T9" fmla="*/ 566 h 869"/>
                <a:gd name="T10" fmla="*/ 951 w 1368"/>
                <a:gd name="T11" fmla="*/ 566 h 869"/>
                <a:gd name="T12" fmla="*/ 54 w 1368"/>
                <a:gd name="T13" fmla="*/ 566 h 869"/>
                <a:gd name="T14" fmla="*/ 54 w 1368"/>
                <a:gd name="T15" fmla="*/ 302 h 869"/>
                <a:gd name="T16" fmla="*/ 951 w 1368"/>
                <a:gd name="T17" fmla="*/ 302 h 869"/>
                <a:gd name="T18" fmla="*/ 1004 w 1368"/>
                <a:gd name="T19" fmla="*/ 302 h 869"/>
                <a:gd name="T20" fmla="*/ 1004 w 1368"/>
                <a:gd name="T21" fmla="*/ 248 h 869"/>
                <a:gd name="T22" fmla="*/ 1004 w 1368"/>
                <a:gd name="T23" fmla="*/ 135 h 869"/>
                <a:gd name="T24" fmla="*/ 951 w 1368"/>
                <a:gd name="T25" fmla="*/ 0 h 869"/>
                <a:gd name="T26" fmla="*/ 951 w 1368"/>
                <a:gd name="T27" fmla="*/ 248 h 869"/>
                <a:gd name="T28" fmla="*/ 0 w 1368"/>
                <a:gd name="T29" fmla="*/ 248 h 869"/>
                <a:gd name="T30" fmla="*/ 0 w 1368"/>
                <a:gd name="T31" fmla="*/ 621 h 869"/>
                <a:gd name="T32" fmla="*/ 951 w 1368"/>
                <a:gd name="T33" fmla="*/ 621 h 869"/>
                <a:gd name="T34" fmla="*/ 951 w 1368"/>
                <a:gd name="T35" fmla="*/ 869 h 869"/>
                <a:gd name="T36" fmla="*/ 1368 w 1368"/>
                <a:gd name="T37" fmla="*/ 434 h 869"/>
                <a:gd name="T38" fmla="*/ 951 w 1368"/>
                <a:gd name="T39" fmla="*/ 0 h 869"/>
                <a:gd name="T40" fmla="*/ 951 w 1368"/>
                <a:gd name="T41"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8" h="869">
                  <a:moveTo>
                    <a:pt x="1004" y="135"/>
                  </a:moveTo>
                  <a:lnTo>
                    <a:pt x="1292" y="434"/>
                  </a:lnTo>
                  <a:lnTo>
                    <a:pt x="1004" y="734"/>
                  </a:lnTo>
                  <a:lnTo>
                    <a:pt x="1004" y="621"/>
                  </a:lnTo>
                  <a:lnTo>
                    <a:pt x="1004" y="566"/>
                  </a:lnTo>
                  <a:lnTo>
                    <a:pt x="951" y="566"/>
                  </a:lnTo>
                  <a:lnTo>
                    <a:pt x="54" y="566"/>
                  </a:lnTo>
                  <a:lnTo>
                    <a:pt x="54" y="302"/>
                  </a:lnTo>
                  <a:lnTo>
                    <a:pt x="951" y="302"/>
                  </a:lnTo>
                  <a:lnTo>
                    <a:pt x="1004" y="302"/>
                  </a:lnTo>
                  <a:lnTo>
                    <a:pt x="1004" y="248"/>
                  </a:lnTo>
                  <a:lnTo>
                    <a:pt x="1004" y="135"/>
                  </a:lnTo>
                  <a:moveTo>
                    <a:pt x="951" y="0"/>
                  </a:moveTo>
                  <a:lnTo>
                    <a:pt x="951" y="248"/>
                  </a:lnTo>
                  <a:lnTo>
                    <a:pt x="0" y="248"/>
                  </a:lnTo>
                  <a:lnTo>
                    <a:pt x="0" y="621"/>
                  </a:lnTo>
                  <a:lnTo>
                    <a:pt x="951" y="621"/>
                  </a:lnTo>
                  <a:lnTo>
                    <a:pt x="951" y="869"/>
                  </a:lnTo>
                  <a:lnTo>
                    <a:pt x="1368" y="434"/>
                  </a:lnTo>
                  <a:lnTo>
                    <a:pt x="951" y="0"/>
                  </a:lnTo>
                  <a:lnTo>
                    <a:pt x="95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Metropolis"/>
                <a:ea typeface="+mn-ea"/>
                <a:cs typeface="Arial"/>
                <a:sym typeface="Arial"/>
              </a:endParaRPr>
            </a:p>
          </p:txBody>
        </p:sp>
      </p:grpSp>
      <p:pic>
        <p:nvPicPr>
          <p:cNvPr id="160" name="Graphic 159">
            <a:extLst>
              <a:ext uri="{FF2B5EF4-FFF2-40B4-BE49-F238E27FC236}">
                <a16:creationId xmlns:a16="http://schemas.microsoft.com/office/drawing/2014/main" id="{D0F4E050-9AD4-9C4E-B893-84F46D1EB0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96449" y="4870210"/>
            <a:ext cx="599922" cy="545875"/>
          </a:xfrm>
          <a:prstGeom prst="rect">
            <a:avLst/>
          </a:prstGeom>
        </p:spPr>
      </p:pic>
      <p:pic>
        <p:nvPicPr>
          <p:cNvPr id="166" name="Graphic 165">
            <a:extLst>
              <a:ext uri="{FF2B5EF4-FFF2-40B4-BE49-F238E27FC236}">
                <a16:creationId xmlns:a16="http://schemas.microsoft.com/office/drawing/2014/main" id="{27D87B7F-A50A-FE4A-B5F0-7D06FAA98A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5249" y="4870354"/>
            <a:ext cx="778550" cy="445782"/>
          </a:xfrm>
          <a:prstGeom prst="rect">
            <a:avLst/>
          </a:prstGeom>
        </p:spPr>
      </p:pic>
      <p:graphicFrame>
        <p:nvGraphicFramePr>
          <p:cNvPr id="9" name="Table 8"/>
          <p:cNvGraphicFramePr>
            <a:graphicFrameLocks noGrp="1"/>
          </p:cNvGraphicFramePr>
          <p:nvPr/>
        </p:nvGraphicFramePr>
        <p:xfrm>
          <a:off x="2810584" y="2956018"/>
          <a:ext cx="2367880" cy="991751"/>
        </p:xfrm>
        <a:graphic>
          <a:graphicData uri="http://schemas.openxmlformats.org/drawingml/2006/table">
            <a:tbl>
              <a:tblPr>
                <a:tableStyleId>{6E25E649-3F16-4E02-A733-19D2CDBF48F0}</a:tableStyleId>
              </a:tblPr>
              <a:tblGrid>
                <a:gridCol w="1183940">
                  <a:extLst>
                    <a:ext uri="{9D8B030D-6E8A-4147-A177-3AD203B41FA5}">
                      <a16:colId xmlns:a16="http://schemas.microsoft.com/office/drawing/2014/main" val="20000"/>
                    </a:ext>
                  </a:extLst>
                </a:gridCol>
                <a:gridCol w="1183940">
                  <a:extLst>
                    <a:ext uri="{9D8B030D-6E8A-4147-A177-3AD203B41FA5}">
                      <a16:colId xmlns:a16="http://schemas.microsoft.com/office/drawing/2014/main" val="20001"/>
                    </a:ext>
                  </a:extLst>
                </a:gridCol>
              </a:tblGrid>
              <a:tr h="991751">
                <a:tc>
                  <a:txBody>
                    <a:bodyPr/>
                    <a:lstStyle/>
                    <a:p>
                      <a:pPr algn="ctr"/>
                      <a:r>
                        <a:rPr lang="en-US" sz="1800" dirty="0">
                          <a:solidFill>
                            <a:schemeClr val="accent4"/>
                          </a:solidFill>
                        </a:rPr>
                        <a:t>Apps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accent4"/>
                          </a:solidFill>
                        </a:rPr>
                        <a:t>Data</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577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VMware_white_16x9">
  <a:themeElements>
    <a:clrScheme name="VMware 2019">
      <a:dk1>
        <a:srgbClr val="717074"/>
      </a:dk1>
      <a:lt1>
        <a:sysClr val="window" lastClr="FFFFFF"/>
      </a:lt1>
      <a:dk2>
        <a:srgbClr val="3F3F3F"/>
      </a:dk2>
      <a:lt2>
        <a:srgbClr val="F2F2F2"/>
      </a:lt2>
      <a:accent1>
        <a:srgbClr val="0091DA"/>
      </a:accent1>
      <a:accent2>
        <a:srgbClr val="1A428A"/>
      </a:accent2>
      <a:accent3>
        <a:srgbClr val="00C1D5"/>
      </a:accent3>
      <a:accent4>
        <a:srgbClr val="78BE20"/>
      </a:accent4>
      <a:accent5>
        <a:srgbClr val="7F35B2"/>
      </a:accent5>
      <a:accent6>
        <a:srgbClr val="387C2C"/>
      </a:accent6>
      <a:hlink>
        <a:srgbClr val="006990"/>
      </a:hlink>
      <a:folHlink>
        <a:srgbClr val="006990"/>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lgn="l">
          <a:spcAft>
            <a:spcPts val="600"/>
          </a:spcAft>
          <a:defRPr sz="1200" smtClean="0"/>
        </a:defPPr>
      </a:lstStyle>
    </a:txDef>
  </a:objectDefaults>
  <a:extraClrSchemeLst/>
  <a:custClrLst>
    <a:custClr name="Orange">
      <a:srgbClr val="F8981D"/>
    </a:custClr>
    <a:custClr name="Red">
      <a:srgbClr val="820024"/>
    </a:custClr>
  </a:custClrLst>
  <a:extLst>
    <a:ext uri="{05A4C25C-085E-4340-85A3-A5531E510DB2}">
      <thm15:themeFamily xmlns:thm15="http://schemas.microsoft.com/office/thememl/2012/main" name="full-PPT-Light-2020-Final" id="{E76AAB74-46E3-3A48-927E-0301BB3FAD01}" vid="{7BDD1D70-EFF8-3247-895B-F48F72AE67F0}"/>
    </a:ext>
  </a:ext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VMware_white_16x9</Template>
  <TotalTime>0</TotalTime>
  <Words>2893</Words>
  <Application>Microsoft Macintosh PowerPoint</Application>
  <PresentationFormat>Custom</PresentationFormat>
  <Paragraphs>439</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Arial</vt:lpstr>
      <vt:lpstr>Calibri</vt:lpstr>
      <vt:lpstr>Camphor Std</vt:lpstr>
      <vt:lpstr>Courier New</vt:lpstr>
      <vt:lpstr>Metropolis</vt:lpstr>
      <vt:lpstr>Metropolis Extra Light</vt:lpstr>
      <vt:lpstr>Metropolis Light</vt:lpstr>
      <vt:lpstr>Metropolis Medium</vt:lpstr>
      <vt:lpstr>Metropolis Regular</vt:lpstr>
      <vt:lpstr>Metropolis Semi Bold</vt:lpstr>
      <vt:lpstr>Muli</vt:lpstr>
      <vt:lpstr>Open Sans</vt:lpstr>
      <vt:lpstr>Wingdings</vt:lpstr>
      <vt:lpstr>VMware_white_16x9</vt:lpstr>
      <vt:lpstr>VMWARE – future ready technology for Your digital journey</vt:lpstr>
      <vt:lpstr>VMware: Fast Facts</vt:lpstr>
      <vt:lpstr>How VMware Helps</vt:lpstr>
      <vt:lpstr>VMware Delivers the Digital Foundation</vt:lpstr>
      <vt:lpstr>Any App</vt:lpstr>
      <vt:lpstr>Any Cloud</vt:lpstr>
      <vt:lpstr>Connect Apps &amp; Data Everywhere</vt:lpstr>
      <vt:lpstr>Any Device</vt:lpstr>
      <vt:lpstr>Intrinsic Security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Your Foundation for Digital Business Success</dc:title>
  <dc:creator>Michelle Moore</dc:creator>
  <cp:lastModifiedBy/>
  <cp:revision>2</cp:revision>
  <dcterms:created xsi:type="dcterms:W3CDTF">2020-05-07T17:17:46Z</dcterms:created>
  <dcterms:modified xsi:type="dcterms:W3CDTF">2021-09-16T09:51:31Z</dcterms:modified>
</cp:coreProperties>
</file>