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9" r:id="rId5"/>
  </p:sldMasterIdLst>
  <p:notesMasterIdLst>
    <p:notesMasterId r:id="rId25"/>
  </p:notesMasterIdLst>
  <p:handoutMasterIdLst>
    <p:handoutMasterId r:id="rId26"/>
  </p:handoutMasterIdLst>
  <p:sldIdLst>
    <p:sldId id="2076136846" r:id="rId6"/>
    <p:sldId id="2076138394" r:id="rId7"/>
    <p:sldId id="2134803584" r:id="rId8"/>
    <p:sldId id="2076138232" r:id="rId9"/>
    <p:sldId id="2134803578" r:id="rId10"/>
    <p:sldId id="2134803550" r:id="rId11"/>
    <p:sldId id="2076138219" r:id="rId12"/>
    <p:sldId id="2134803540" r:id="rId13"/>
    <p:sldId id="2147469608" r:id="rId14"/>
    <p:sldId id="2134803590" r:id="rId15"/>
    <p:sldId id="2076138231" r:id="rId16"/>
    <p:sldId id="2147469613" r:id="rId17"/>
    <p:sldId id="2076136845" r:id="rId18"/>
    <p:sldId id="3571" r:id="rId19"/>
    <p:sldId id="361" r:id="rId20"/>
    <p:sldId id="2076138259" r:id="rId21"/>
    <p:sldId id="2076137206" r:id="rId22"/>
    <p:sldId id="2134803574" r:id="rId23"/>
    <p:sldId id="21348035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B65B09F-0067-C048-BCCA-D514F17250B3}">
          <p14:sldIdLst>
            <p14:sldId id="2076136846"/>
            <p14:sldId id="2076138394"/>
            <p14:sldId id="2134803584"/>
            <p14:sldId id="2076138232"/>
            <p14:sldId id="2134803578"/>
            <p14:sldId id="2134803550"/>
            <p14:sldId id="2076138219"/>
            <p14:sldId id="2134803540"/>
            <p14:sldId id="2147469608"/>
            <p14:sldId id="2134803590"/>
            <p14:sldId id="2076138231"/>
            <p14:sldId id="2147469613"/>
            <p14:sldId id="2076136845"/>
            <p14:sldId id="3571"/>
            <p14:sldId id="361"/>
            <p14:sldId id="2076138259"/>
            <p14:sldId id="2076137206"/>
            <p14:sldId id="2134803574"/>
            <p14:sldId id="2134803582"/>
          </p14:sldIdLst>
        </p14:section>
      </p14:sectionLst>
    </p:ext>
    <p:ext uri="{EFAFB233-063F-42B5-8137-9DF3F51BA10A}">
      <p15:sldGuideLst xmlns:p15="http://schemas.microsoft.com/office/powerpoint/2012/main">
        <p15:guide id="1" pos="1935" userDrawn="1">
          <p15:clr>
            <a:srgbClr val="A4A3A4"/>
          </p15:clr>
        </p15:guide>
        <p15:guide id="2" pos="2048" userDrawn="1">
          <p15:clr>
            <a:srgbClr val="A4A3A4"/>
          </p15:clr>
        </p15:guide>
        <p15:guide id="3" pos="5632" userDrawn="1">
          <p15:clr>
            <a:srgbClr val="A4A3A4"/>
          </p15:clr>
        </p15:guide>
        <p15:guide id="4" pos="5722" userDrawn="1">
          <p15:clr>
            <a:srgbClr val="A4A3A4"/>
          </p15:clr>
        </p15:guide>
        <p15:guide id="5" orient="horz" pos="218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2CE80A-16FC-B571-3289-5175AC66F110}" name="Anne Bourgeois" initials="AB" userId="S::abourgeois@fortinet-us.com::c66c3e35-e8dc-4be2-bcf1-e4ffea3d69e6" providerId="AD"/>
  <p188:author id="{9B6ABF7D-AC38-28F2-5E44-780046A6346D}" name="Jason Barretto" initials="JB" userId="S::jbarretto@fortinet-us.com::c438cbde-b7a4-401d-9a54-c7a88e98ff1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obert Dusa" initials="RD" lastIdx="50" clrIdx="6">
    <p:extLst>
      <p:ext uri="{19B8F6BF-5375-455C-9EA6-DF929625EA0E}">
        <p15:presenceInfo xmlns:p15="http://schemas.microsoft.com/office/powerpoint/2012/main" userId="S::rdusa@fortinet-us.com::dd094ee8-4a56-4eb8-af9d-97722f0daf3a" providerId="AD"/>
      </p:ext>
    </p:extLst>
  </p:cmAuthor>
  <p:cmAuthor id="1" name="Peter Newton" initials="PN" lastIdx="3" clrIdx="0">
    <p:extLst>
      <p:ext uri="{19B8F6BF-5375-455C-9EA6-DF929625EA0E}">
        <p15:presenceInfo xmlns:p15="http://schemas.microsoft.com/office/powerpoint/2012/main" userId="S-1-5-21-1960408961-1383384898-1957994488-4996625" providerId="AD"/>
      </p:ext>
    </p:extLst>
  </p:cmAuthor>
  <p:cmAuthor id="8" name="Tomas Woff" initials="TW" lastIdx="3" clrIdx="7">
    <p:extLst>
      <p:ext uri="{19B8F6BF-5375-455C-9EA6-DF929625EA0E}">
        <p15:presenceInfo xmlns:p15="http://schemas.microsoft.com/office/powerpoint/2012/main" userId="6a3753bea9ba5422" providerId="Windows Live"/>
      </p:ext>
    </p:extLst>
  </p:cmAuthor>
  <p:cmAuthor id="2" name="Microsoft Office User" initials="Office" lastIdx="32" clrIdx="1">
    <p:extLst>
      <p:ext uri="{19B8F6BF-5375-455C-9EA6-DF929625EA0E}">
        <p15:presenceInfo xmlns:p15="http://schemas.microsoft.com/office/powerpoint/2012/main" userId="Microsoft Office User" providerId="None"/>
      </p:ext>
    </p:extLst>
  </p:cmAuthor>
  <p:cmAuthor id="3" name="Joe App" initials="JA" lastIdx="4" clrIdx="2"/>
  <p:cmAuthor id="4" name="Howard Poston" initials="HP" lastIdx="10" clrIdx="3">
    <p:extLst>
      <p:ext uri="{19B8F6BF-5375-455C-9EA6-DF929625EA0E}">
        <p15:presenceInfo xmlns:p15="http://schemas.microsoft.com/office/powerpoint/2012/main" userId="7b842ffa434f5d8d" providerId="Windows Live"/>
      </p:ext>
    </p:extLst>
  </p:cmAuthor>
  <p:cmAuthor id="5" name="Joseph App" initials="JA" lastIdx="13" clrIdx="4">
    <p:extLst>
      <p:ext uri="{19B8F6BF-5375-455C-9EA6-DF929625EA0E}">
        <p15:presenceInfo xmlns:p15="http://schemas.microsoft.com/office/powerpoint/2012/main" userId="S::joseph.app@navajocompany.com::bf1f0e64-9409-4202-adcc-c961e4dcd623" providerId="AD"/>
      </p:ext>
    </p:extLst>
  </p:cmAuthor>
  <p:cmAuthor id="6" name="ANNE BOURGEOIS" initials="AB" lastIdx="20" clrIdx="5">
    <p:extLst>
      <p:ext uri="{19B8F6BF-5375-455C-9EA6-DF929625EA0E}">
        <p15:presenceInfo xmlns:p15="http://schemas.microsoft.com/office/powerpoint/2012/main" userId="eb1278854d6900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F5F5F5"/>
    <a:srgbClr val="000000"/>
    <a:srgbClr val="FF99FF"/>
    <a:srgbClr val="F0F0F0"/>
    <a:srgbClr val="E8E8E8"/>
    <a:srgbClr val="8566AC"/>
    <a:srgbClr val="CED22E"/>
    <a:srgbClr val="AFAFAF"/>
    <a:srgbClr val="E4E5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4" autoAdjust="0"/>
    <p:restoredTop sz="78479" autoAdjust="0"/>
  </p:normalViewPr>
  <p:slideViewPr>
    <p:cSldViewPr snapToGrid="0">
      <p:cViewPr varScale="1">
        <p:scale>
          <a:sx n="56" d="100"/>
          <a:sy n="56" d="100"/>
        </p:scale>
        <p:origin x="1584" y="78"/>
      </p:cViewPr>
      <p:guideLst>
        <p:guide pos="1935"/>
        <p:guide pos="2048"/>
        <p:guide pos="5632"/>
        <p:guide pos="5722"/>
        <p:guide orient="horz" pos="2183"/>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154" y="38"/>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B12A7C-3FA5-B84D-AAFB-54CF467C3BA2}" type="doc">
      <dgm:prSet loTypeId="urn:microsoft.com/office/officeart/2009/3/layout/StepUpProcess" loCatId="" qsTypeId="urn:microsoft.com/office/officeart/2005/8/quickstyle/simple1" qsCatId="simple" csTypeId="urn:microsoft.com/office/officeart/2005/8/colors/colorful5" csCatId="colorful" phldr="1"/>
      <dgm:spPr/>
      <dgm:t>
        <a:bodyPr/>
        <a:lstStyle/>
        <a:p>
          <a:endParaRPr lang="en-GB"/>
        </a:p>
      </dgm:t>
    </dgm:pt>
    <dgm:pt modelId="{67EB23C1-9ACC-894F-ACC7-BE31B7D5DEDE}">
      <dgm:prSet phldrT="[Text]" custT="1"/>
      <dgm:spPr/>
      <dgm:t>
        <a:bodyPr/>
        <a:lstStyle/>
        <a:p>
          <a:r>
            <a:rPr lang="en-GB" sz="1200">
              <a:solidFill>
                <a:srgbClr val="3CB878"/>
              </a:solidFill>
            </a:rPr>
            <a:t>Level 1 - </a:t>
          </a:r>
          <a:r>
            <a:rPr lang="en-GB" sz="1200" b="1">
              <a:solidFill>
                <a:srgbClr val="3CB878"/>
              </a:solidFill>
            </a:rPr>
            <a:t>Secure</a:t>
          </a:r>
        </a:p>
        <a:p>
          <a:r>
            <a:rPr lang="en-GB" sz="900">
              <a:solidFill>
                <a:schemeClr val="tx1"/>
              </a:solidFill>
            </a:rPr>
            <a:t>Initial</a:t>
          </a:r>
        </a:p>
      </dgm:t>
    </dgm:pt>
    <dgm:pt modelId="{E26156AC-8E5E-374E-87C5-A2A3A5EBA88A}" type="parTrans" cxnId="{0EDE9220-85D1-6C4A-8F19-71184D77D5FF}">
      <dgm:prSet/>
      <dgm:spPr/>
      <dgm:t>
        <a:bodyPr/>
        <a:lstStyle/>
        <a:p>
          <a:endParaRPr lang="en-GB" sz="1200"/>
        </a:p>
      </dgm:t>
    </dgm:pt>
    <dgm:pt modelId="{C45750C0-D3B6-394D-9E6D-A253F1074746}" type="sibTrans" cxnId="{0EDE9220-85D1-6C4A-8F19-71184D77D5FF}">
      <dgm:prSet/>
      <dgm:spPr/>
      <dgm:t>
        <a:bodyPr/>
        <a:lstStyle/>
        <a:p>
          <a:endParaRPr lang="en-GB" sz="1200"/>
        </a:p>
      </dgm:t>
    </dgm:pt>
    <dgm:pt modelId="{EDD501E0-A39E-C64C-B294-D0736109E0FF}">
      <dgm:prSet phldrT="[Text]" custT="1"/>
      <dgm:spPr/>
      <dgm:t>
        <a:bodyPr/>
        <a:lstStyle/>
        <a:p>
          <a:r>
            <a:rPr lang="en-GB" sz="1200">
              <a:solidFill>
                <a:srgbClr val="0071CE"/>
              </a:solidFill>
            </a:rPr>
            <a:t>Level 2 - </a:t>
          </a:r>
          <a:r>
            <a:rPr lang="en-GB" sz="1200" b="1">
              <a:solidFill>
                <a:srgbClr val="0071CE"/>
              </a:solidFill>
            </a:rPr>
            <a:t>Defend</a:t>
          </a:r>
        </a:p>
        <a:p>
          <a:r>
            <a:rPr lang="en-GB" sz="900">
              <a:solidFill>
                <a:schemeClr val="tx1"/>
              </a:solidFill>
            </a:rPr>
            <a:t>Managed</a:t>
          </a:r>
        </a:p>
      </dgm:t>
    </dgm:pt>
    <dgm:pt modelId="{B803204E-7DF3-6341-952F-3ED67EFD9753}" type="parTrans" cxnId="{16C2F6EF-F78C-6B40-9FC9-F6D999263C6A}">
      <dgm:prSet/>
      <dgm:spPr/>
      <dgm:t>
        <a:bodyPr/>
        <a:lstStyle/>
        <a:p>
          <a:endParaRPr lang="en-GB" sz="1200"/>
        </a:p>
      </dgm:t>
    </dgm:pt>
    <dgm:pt modelId="{FD5E59CD-D795-634F-A375-47B5CF00676F}" type="sibTrans" cxnId="{16C2F6EF-F78C-6B40-9FC9-F6D999263C6A}">
      <dgm:prSet/>
      <dgm:spPr/>
      <dgm:t>
        <a:bodyPr/>
        <a:lstStyle/>
        <a:p>
          <a:endParaRPr lang="en-GB" sz="1200"/>
        </a:p>
      </dgm:t>
    </dgm:pt>
    <dgm:pt modelId="{3AB7EAE7-B1AB-614B-A697-AFFB62468110}">
      <dgm:prSet custT="1"/>
      <dgm:spPr/>
      <dgm:t>
        <a:bodyPr/>
        <a:lstStyle/>
        <a:p>
          <a:r>
            <a:rPr lang="en-GB" sz="1200">
              <a:solidFill>
                <a:srgbClr val="9164CC"/>
              </a:solidFill>
            </a:rPr>
            <a:t>Level 3 - </a:t>
          </a:r>
          <a:r>
            <a:rPr lang="en-GB" sz="1200" b="1">
              <a:solidFill>
                <a:srgbClr val="9164CC"/>
              </a:solidFill>
            </a:rPr>
            <a:t>Contain</a:t>
          </a:r>
        </a:p>
        <a:p>
          <a:r>
            <a:rPr lang="en-GB" sz="900">
              <a:solidFill>
                <a:schemeClr val="tx1"/>
              </a:solidFill>
            </a:rPr>
            <a:t>Defined</a:t>
          </a:r>
        </a:p>
      </dgm:t>
    </dgm:pt>
    <dgm:pt modelId="{0B2DD113-4815-C24B-B963-D95C20869AEE}" type="parTrans" cxnId="{2F43D69F-ADC2-CF47-8002-B353341873BC}">
      <dgm:prSet/>
      <dgm:spPr/>
      <dgm:t>
        <a:bodyPr/>
        <a:lstStyle/>
        <a:p>
          <a:endParaRPr lang="en-GB" sz="1200"/>
        </a:p>
      </dgm:t>
    </dgm:pt>
    <dgm:pt modelId="{FFFF97FD-B39A-3548-99BC-B7CB5A8B4A07}" type="sibTrans" cxnId="{2F43D69F-ADC2-CF47-8002-B353341873BC}">
      <dgm:prSet/>
      <dgm:spPr/>
      <dgm:t>
        <a:bodyPr/>
        <a:lstStyle/>
        <a:p>
          <a:endParaRPr lang="en-GB" sz="1200"/>
        </a:p>
      </dgm:t>
    </dgm:pt>
    <dgm:pt modelId="{0ED144A9-C84C-6747-BDB6-0C0BEA419C10}">
      <dgm:prSet custT="1"/>
      <dgm:spPr/>
      <dgm:t>
        <a:bodyPr/>
        <a:lstStyle/>
        <a:p>
          <a:r>
            <a:rPr lang="en-GB" sz="1200">
              <a:solidFill>
                <a:srgbClr val="D92D27"/>
              </a:solidFill>
            </a:rPr>
            <a:t>Level 4 - </a:t>
          </a:r>
          <a:r>
            <a:rPr lang="en-GB" sz="1200" b="1">
              <a:solidFill>
                <a:srgbClr val="D92D27"/>
              </a:solidFill>
            </a:rPr>
            <a:t>Monitor</a:t>
          </a:r>
        </a:p>
        <a:p>
          <a:r>
            <a:rPr lang="en-GB" sz="900">
              <a:solidFill>
                <a:schemeClr val="tx1"/>
              </a:solidFill>
            </a:rPr>
            <a:t>Quantitatively</a:t>
          </a:r>
          <a:r>
            <a:rPr lang="en-GB" sz="900">
              <a:solidFill>
                <a:schemeClr val="bg1"/>
              </a:solidFill>
            </a:rPr>
            <a:t> </a:t>
          </a:r>
          <a:r>
            <a:rPr lang="en-GB" sz="900">
              <a:solidFill>
                <a:schemeClr val="tx1"/>
              </a:solidFill>
            </a:rPr>
            <a:t>Managed</a:t>
          </a:r>
        </a:p>
      </dgm:t>
    </dgm:pt>
    <dgm:pt modelId="{4AF48143-7347-884D-8CFE-CAE2B5FEFD41}" type="parTrans" cxnId="{ED203861-A7BA-A44E-914D-677DE3BDB3D6}">
      <dgm:prSet/>
      <dgm:spPr/>
      <dgm:t>
        <a:bodyPr/>
        <a:lstStyle/>
        <a:p>
          <a:endParaRPr lang="en-GB" sz="1200"/>
        </a:p>
      </dgm:t>
    </dgm:pt>
    <dgm:pt modelId="{2EC43F98-45C9-D244-AF5D-9D9049B3F6C7}" type="sibTrans" cxnId="{ED203861-A7BA-A44E-914D-677DE3BDB3D6}">
      <dgm:prSet/>
      <dgm:spPr/>
      <dgm:t>
        <a:bodyPr/>
        <a:lstStyle/>
        <a:p>
          <a:endParaRPr lang="en-GB" sz="1200"/>
        </a:p>
      </dgm:t>
    </dgm:pt>
    <dgm:pt modelId="{27A1C58D-D2DC-804A-A10B-D4E874BC7952}">
      <dgm:prSet custT="1"/>
      <dgm:spPr/>
      <dgm:t>
        <a:bodyPr/>
        <a:lstStyle/>
        <a:p>
          <a:r>
            <a:rPr lang="en-GB" sz="1200">
              <a:solidFill>
                <a:srgbClr val="6AD1E3"/>
              </a:solidFill>
            </a:rPr>
            <a:t>Level 5 - </a:t>
          </a:r>
          <a:r>
            <a:rPr lang="en-GB" sz="1200" b="1">
              <a:solidFill>
                <a:srgbClr val="6AD1E3"/>
              </a:solidFill>
            </a:rPr>
            <a:t>Manage</a:t>
          </a:r>
        </a:p>
        <a:p>
          <a:r>
            <a:rPr lang="en-GB" sz="900">
              <a:solidFill>
                <a:schemeClr val="tx1"/>
              </a:solidFill>
            </a:rPr>
            <a:t>Optimizing</a:t>
          </a:r>
        </a:p>
      </dgm:t>
    </dgm:pt>
    <dgm:pt modelId="{1FB79864-7E94-9145-88D8-3EC554D6C718}" type="parTrans" cxnId="{F843B755-CFF3-3043-98CB-5C11AA805022}">
      <dgm:prSet/>
      <dgm:spPr/>
      <dgm:t>
        <a:bodyPr/>
        <a:lstStyle/>
        <a:p>
          <a:endParaRPr lang="en-GB" sz="1200"/>
        </a:p>
      </dgm:t>
    </dgm:pt>
    <dgm:pt modelId="{C440E18F-E524-5D42-BB52-201868ED4CEC}" type="sibTrans" cxnId="{F843B755-CFF3-3043-98CB-5C11AA805022}">
      <dgm:prSet/>
      <dgm:spPr/>
      <dgm:t>
        <a:bodyPr/>
        <a:lstStyle/>
        <a:p>
          <a:endParaRPr lang="en-GB" sz="1200"/>
        </a:p>
      </dgm:t>
    </dgm:pt>
    <dgm:pt modelId="{9D62B40A-8F94-8F41-96E7-5673E63A1355}" type="pres">
      <dgm:prSet presAssocID="{F6B12A7C-3FA5-B84D-AAFB-54CF467C3BA2}" presName="rootnode" presStyleCnt="0">
        <dgm:presLayoutVars>
          <dgm:chMax/>
          <dgm:chPref/>
          <dgm:dir/>
          <dgm:animLvl val="lvl"/>
        </dgm:presLayoutVars>
      </dgm:prSet>
      <dgm:spPr/>
    </dgm:pt>
    <dgm:pt modelId="{237D9654-B0D3-B942-AB20-E9DCD4BC49FC}" type="pres">
      <dgm:prSet presAssocID="{67EB23C1-9ACC-894F-ACC7-BE31B7D5DEDE}" presName="composite" presStyleCnt="0"/>
      <dgm:spPr/>
    </dgm:pt>
    <dgm:pt modelId="{31329DE9-6EEA-6A46-B7A2-FC8CF7C56EAB}" type="pres">
      <dgm:prSet presAssocID="{67EB23C1-9ACC-894F-ACC7-BE31B7D5DEDE}" presName="LShape" presStyleLbl="alignNode1" presStyleIdx="0" presStyleCnt="9" custLinFactNeighborY="14624"/>
      <dgm:spPr>
        <a:solidFill>
          <a:srgbClr val="3CB878"/>
        </a:solidFill>
        <a:ln>
          <a:noFill/>
        </a:ln>
      </dgm:spPr>
    </dgm:pt>
    <dgm:pt modelId="{C872D677-1124-CF4C-A551-CBA86F3817FA}" type="pres">
      <dgm:prSet presAssocID="{67EB23C1-9ACC-894F-ACC7-BE31B7D5DEDE}" presName="ParentText" presStyleLbl="revTx" presStyleIdx="0" presStyleCnt="5" custLinFactNeighborY="11104">
        <dgm:presLayoutVars>
          <dgm:chMax val="0"/>
          <dgm:chPref val="0"/>
          <dgm:bulletEnabled val="1"/>
        </dgm:presLayoutVars>
      </dgm:prSet>
      <dgm:spPr/>
    </dgm:pt>
    <dgm:pt modelId="{E2D61861-CCC7-534A-A674-E4B837D19815}" type="pres">
      <dgm:prSet presAssocID="{67EB23C1-9ACC-894F-ACC7-BE31B7D5DEDE}" presName="Triangle" presStyleLbl="alignNode1" presStyleIdx="1" presStyleCnt="9" custLinFactNeighborY="74198"/>
      <dgm:spPr>
        <a:solidFill>
          <a:srgbClr val="0071CE"/>
        </a:solidFill>
        <a:ln>
          <a:solidFill>
            <a:srgbClr val="0071CE"/>
          </a:solidFill>
        </a:ln>
      </dgm:spPr>
    </dgm:pt>
    <dgm:pt modelId="{0C917A95-964E-C147-A10E-293B85BFE87D}" type="pres">
      <dgm:prSet presAssocID="{C45750C0-D3B6-394D-9E6D-A253F1074746}" presName="sibTrans" presStyleCnt="0"/>
      <dgm:spPr/>
    </dgm:pt>
    <dgm:pt modelId="{AEF97804-91C0-0749-919F-9D13ECCCC8A3}" type="pres">
      <dgm:prSet presAssocID="{C45750C0-D3B6-394D-9E6D-A253F1074746}" presName="space" presStyleCnt="0"/>
      <dgm:spPr/>
    </dgm:pt>
    <dgm:pt modelId="{06F2370E-1A92-654F-BB87-2BEA75D573A1}" type="pres">
      <dgm:prSet presAssocID="{EDD501E0-A39E-C64C-B294-D0736109E0FF}" presName="composite" presStyleCnt="0"/>
      <dgm:spPr/>
    </dgm:pt>
    <dgm:pt modelId="{73C5F136-64E6-8143-9DEA-F1A3853F349B}" type="pres">
      <dgm:prSet presAssocID="{EDD501E0-A39E-C64C-B294-D0736109E0FF}" presName="LShape" presStyleLbl="alignNode1" presStyleIdx="2" presStyleCnt="9" custLinFactNeighborY="14624"/>
      <dgm:spPr>
        <a:solidFill>
          <a:srgbClr val="0071CE"/>
        </a:solidFill>
        <a:ln>
          <a:noFill/>
        </a:ln>
      </dgm:spPr>
    </dgm:pt>
    <dgm:pt modelId="{9D24AB94-4A58-2147-9361-29DA5945D680}" type="pres">
      <dgm:prSet presAssocID="{EDD501E0-A39E-C64C-B294-D0736109E0FF}" presName="ParentText" presStyleLbl="revTx" presStyleIdx="1" presStyleCnt="5" custLinFactNeighborY="11104">
        <dgm:presLayoutVars>
          <dgm:chMax val="0"/>
          <dgm:chPref val="0"/>
          <dgm:bulletEnabled val="1"/>
        </dgm:presLayoutVars>
      </dgm:prSet>
      <dgm:spPr/>
    </dgm:pt>
    <dgm:pt modelId="{AFF5CC35-7C8F-F14E-8055-C67898B3A10B}" type="pres">
      <dgm:prSet presAssocID="{EDD501E0-A39E-C64C-B294-D0736109E0FF}" presName="Triangle" presStyleLbl="alignNode1" presStyleIdx="3" presStyleCnt="9" custLinFactNeighborY="74198"/>
      <dgm:spPr>
        <a:solidFill>
          <a:srgbClr val="9164CC"/>
        </a:solidFill>
        <a:ln>
          <a:solidFill>
            <a:srgbClr val="9164CC"/>
          </a:solidFill>
        </a:ln>
      </dgm:spPr>
    </dgm:pt>
    <dgm:pt modelId="{8745904F-CEAB-6B45-8F4D-D4DF1E20E467}" type="pres">
      <dgm:prSet presAssocID="{FD5E59CD-D795-634F-A375-47B5CF00676F}" presName="sibTrans" presStyleCnt="0"/>
      <dgm:spPr/>
    </dgm:pt>
    <dgm:pt modelId="{DDAA0819-AA43-3845-AA5B-997A3376FA80}" type="pres">
      <dgm:prSet presAssocID="{FD5E59CD-D795-634F-A375-47B5CF00676F}" presName="space" presStyleCnt="0"/>
      <dgm:spPr/>
    </dgm:pt>
    <dgm:pt modelId="{6F9156FD-BEE1-134C-9BCE-B33BCBE7B574}" type="pres">
      <dgm:prSet presAssocID="{3AB7EAE7-B1AB-614B-A697-AFFB62468110}" presName="composite" presStyleCnt="0"/>
      <dgm:spPr/>
    </dgm:pt>
    <dgm:pt modelId="{A3878FB2-415B-6F49-AABB-B503CF9475BE}" type="pres">
      <dgm:prSet presAssocID="{3AB7EAE7-B1AB-614B-A697-AFFB62468110}" presName="LShape" presStyleLbl="alignNode1" presStyleIdx="4" presStyleCnt="9" custLinFactNeighborY="14624"/>
      <dgm:spPr>
        <a:solidFill>
          <a:srgbClr val="9164CC"/>
        </a:solidFill>
        <a:ln>
          <a:solidFill>
            <a:srgbClr val="9164CC"/>
          </a:solidFill>
        </a:ln>
      </dgm:spPr>
    </dgm:pt>
    <dgm:pt modelId="{7309E746-B4AD-C840-B100-FCC9459DF444}" type="pres">
      <dgm:prSet presAssocID="{3AB7EAE7-B1AB-614B-A697-AFFB62468110}" presName="ParentText" presStyleLbl="revTx" presStyleIdx="2" presStyleCnt="5" custLinFactNeighborY="11104">
        <dgm:presLayoutVars>
          <dgm:chMax val="0"/>
          <dgm:chPref val="0"/>
          <dgm:bulletEnabled val="1"/>
        </dgm:presLayoutVars>
      </dgm:prSet>
      <dgm:spPr/>
    </dgm:pt>
    <dgm:pt modelId="{55714A9E-F293-A14A-AD90-67D98F42534C}" type="pres">
      <dgm:prSet presAssocID="{3AB7EAE7-B1AB-614B-A697-AFFB62468110}" presName="Triangle" presStyleLbl="alignNode1" presStyleIdx="5" presStyleCnt="9" custLinFactNeighborY="74198"/>
      <dgm:spPr>
        <a:solidFill>
          <a:srgbClr val="D92D27"/>
        </a:solidFill>
        <a:ln>
          <a:solidFill>
            <a:srgbClr val="D92D27"/>
          </a:solidFill>
        </a:ln>
      </dgm:spPr>
    </dgm:pt>
    <dgm:pt modelId="{BF0ED9E6-024A-EA42-8C19-E684E630B319}" type="pres">
      <dgm:prSet presAssocID="{FFFF97FD-B39A-3548-99BC-B7CB5A8B4A07}" presName="sibTrans" presStyleCnt="0"/>
      <dgm:spPr/>
    </dgm:pt>
    <dgm:pt modelId="{6EC3B998-4E6B-1D45-8477-0287E45EF5D1}" type="pres">
      <dgm:prSet presAssocID="{FFFF97FD-B39A-3548-99BC-B7CB5A8B4A07}" presName="space" presStyleCnt="0"/>
      <dgm:spPr/>
    </dgm:pt>
    <dgm:pt modelId="{DD2F8144-B95D-9345-8A44-DFDC7764E0D7}" type="pres">
      <dgm:prSet presAssocID="{0ED144A9-C84C-6747-BDB6-0C0BEA419C10}" presName="composite" presStyleCnt="0"/>
      <dgm:spPr/>
    </dgm:pt>
    <dgm:pt modelId="{68BF03EA-9E4F-984E-A393-8D1881DF8DC2}" type="pres">
      <dgm:prSet presAssocID="{0ED144A9-C84C-6747-BDB6-0C0BEA419C10}" presName="LShape" presStyleLbl="alignNode1" presStyleIdx="6" presStyleCnt="9" custLinFactNeighborY="14624"/>
      <dgm:spPr>
        <a:solidFill>
          <a:srgbClr val="D92D27"/>
        </a:solidFill>
        <a:ln>
          <a:solidFill>
            <a:srgbClr val="D92D27"/>
          </a:solidFill>
        </a:ln>
      </dgm:spPr>
    </dgm:pt>
    <dgm:pt modelId="{FBF87157-B5A1-334C-8190-26DBEDFBBD66}" type="pres">
      <dgm:prSet presAssocID="{0ED144A9-C84C-6747-BDB6-0C0BEA419C10}" presName="ParentText" presStyleLbl="revTx" presStyleIdx="3" presStyleCnt="5" custLinFactNeighborY="11104">
        <dgm:presLayoutVars>
          <dgm:chMax val="0"/>
          <dgm:chPref val="0"/>
          <dgm:bulletEnabled val="1"/>
        </dgm:presLayoutVars>
      </dgm:prSet>
      <dgm:spPr/>
    </dgm:pt>
    <dgm:pt modelId="{7CD37AA2-8B1A-4D46-BD6A-25533C32746A}" type="pres">
      <dgm:prSet presAssocID="{0ED144A9-C84C-6747-BDB6-0C0BEA419C10}" presName="Triangle" presStyleLbl="alignNode1" presStyleIdx="7" presStyleCnt="9" custLinFactNeighborY="74198"/>
      <dgm:spPr>
        <a:solidFill>
          <a:srgbClr val="6AD1E3"/>
        </a:solidFill>
        <a:ln>
          <a:solidFill>
            <a:srgbClr val="6AD1E3"/>
          </a:solidFill>
        </a:ln>
      </dgm:spPr>
    </dgm:pt>
    <dgm:pt modelId="{0B316F1B-8923-674F-B336-500CC4E29D30}" type="pres">
      <dgm:prSet presAssocID="{2EC43F98-45C9-D244-AF5D-9D9049B3F6C7}" presName="sibTrans" presStyleCnt="0"/>
      <dgm:spPr/>
    </dgm:pt>
    <dgm:pt modelId="{CFF36BCF-8065-F54F-8E92-DCA2DAD4E915}" type="pres">
      <dgm:prSet presAssocID="{2EC43F98-45C9-D244-AF5D-9D9049B3F6C7}" presName="space" presStyleCnt="0"/>
      <dgm:spPr/>
    </dgm:pt>
    <dgm:pt modelId="{D9C8DB22-E709-B441-88B5-A9ACAB280183}" type="pres">
      <dgm:prSet presAssocID="{27A1C58D-D2DC-804A-A10B-D4E874BC7952}" presName="composite" presStyleCnt="0"/>
      <dgm:spPr/>
    </dgm:pt>
    <dgm:pt modelId="{4F743F4F-35D6-9140-8762-9955777C513E}" type="pres">
      <dgm:prSet presAssocID="{27A1C58D-D2DC-804A-A10B-D4E874BC7952}" presName="LShape" presStyleLbl="alignNode1" presStyleIdx="8" presStyleCnt="9" custLinFactNeighborY="14624"/>
      <dgm:spPr>
        <a:solidFill>
          <a:srgbClr val="6AD1E3"/>
        </a:solidFill>
        <a:ln>
          <a:solidFill>
            <a:srgbClr val="6AD1E3"/>
          </a:solidFill>
        </a:ln>
      </dgm:spPr>
    </dgm:pt>
    <dgm:pt modelId="{D24F60DD-134F-7B4E-BA4C-B0AA35F169D0}" type="pres">
      <dgm:prSet presAssocID="{27A1C58D-D2DC-804A-A10B-D4E874BC7952}" presName="ParentText" presStyleLbl="revTx" presStyleIdx="4" presStyleCnt="5" custLinFactNeighborY="11104">
        <dgm:presLayoutVars>
          <dgm:chMax val="0"/>
          <dgm:chPref val="0"/>
          <dgm:bulletEnabled val="1"/>
        </dgm:presLayoutVars>
      </dgm:prSet>
      <dgm:spPr/>
    </dgm:pt>
  </dgm:ptLst>
  <dgm:cxnLst>
    <dgm:cxn modelId="{0EDE9220-85D1-6C4A-8F19-71184D77D5FF}" srcId="{F6B12A7C-3FA5-B84D-AAFB-54CF467C3BA2}" destId="{67EB23C1-9ACC-894F-ACC7-BE31B7D5DEDE}" srcOrd="0" destOrd="0" parTransId="{E26156AC-8E5E-374E-87C5-A2A3A5EBA88A}" sibTransId="{C45750C0-D3B6-394D-9E6D-A253F1074746}"/>
    <dgm:cxn modelId="{40BAEC32-1DA8-7F45-BC87-76EDEA3ED085}" type="presOf" srcId="{0ED144A9-C84C-6747-BDB6-0C0BEA419C10}" destId="{FBF87157-B5A1-334C-8190-26DBEDFBBD66}" srcOrd="0" destOrd="0" presId="urn:microsoft.com/office/officeart/2009/3/layout/StepUpProcess"/>
    <dgm:cxn modelId="{ED203861-A7BA-A44E-914D-677DE3BDB3D6}" srcId="{F6B12A7C-3FA5-B84D-AAFB-54CF467C3BA2}" destId="{0ED144A9-C84C-6747-BDB6-0C0BEA419C10}" srcOrd="3" destOrd="0" parTransId="{4AF48143-7347-884D-8CFE-CAE2B5FEFD41}" sibTransId="{2EC43F98-45C9-D244-AF5D-9D9049B3F6C7}"/>
    <dgm:cxn modelId="{F4490B42-0A7B-754F-81BB-41632B7A91AB}" type="presOf" srcId="{67EB23C1-9ACC-894F-ACC7-BE31B7D5DEDE}" destId="{C872D677-1124-CF4C-A551-CBA86F3817FA}" srcOrd="0" destOrd="0" presId="urn:microsoft.com/office/officeart/2009/3/layout/StepUpProcess"/>
    <dgm:cxn modelId="{505E2546-6E5B-E746-8A1C-D9853BCF984D}" type="presOf" srcId="{27A1C58D-D2DC-804A-A10B-D4E874BC7952}" destId="{D24F60DD-134F-7B4E-BA4C-B0AA35F169D0}" srcOrd="0" destOrd="0" presId="urn:microsoft.com/office/officeart/2009/3/layout/StepUpProcess"/>
    <dgm:cxn modelId="{0FBA8D52-88BB-2B4B-BDB3-B339A4551D23}" type="presOf" srcId="{F6B12A7C-3FA5-B84D-AAFB-54CF467C3BA2}" destId="{9D62B40A-8F94-8F41-96E7-5673E63A1355}" srcOrd="0" destOrd="0" presId="urn:microsoft.com/office/officeart/2009/3/layout/StepUpProcess"/>
    <dgm:cxn modelId="{F843B755-CFF3-3043-98CB-5C11AA805022}" srcId="{F6B12A7C-3FA5-B84D-AAFB-54CF467C3BA2}" destId="{27A1C58D-D2DC-804A-A10B-D4E874BC7952}" srcOrd="4" destOrd="0" parTransId="{1FB79864-7E94-9145-88D8-3EC554D6C718}" sibTransId="{C440E18F-E524-5D42-BB52-201868ED4CEC}"/>
    <dgm:cxn modelId="{4CFBEC59-4284-AB41-8E5A-1F50CF7DFB2E}" type="presOf" srcId="{EDD501E0-A39E-C64C-B294-D0736109E0FF}" destId="{9D24AB94-4A58-2147-9361-29DA5945D680}" srcOrd="0" destOrd="0" presId="urn:microsoft.com/office/officeart/2009/3/layout/StepUpProcess"/>
    <dgm:cxn modelId="{2F43D69F-ADC2-CF47-8002-B353341873BC}" srcId="{F6B12A7C-3FA5-B84D-AAFB-54CF467C3BA2}" destId="{3AB7EAE7-B1AB-614B-A697-AFFB62468110}" srcOrd="2" destOrd="0" parTransId="{0B2DD113-4815-C24B-B963-D95C20869AEE}" sibTransId="{FFFF97FD-B39A-3548-99BC-B7CB5A8B4A07}"/>
    <dgm:cxn modelId="{16C2F6EF-F78C-6B40-9FC9-F6D999263C6A}" srcId="{F6B12A7C-3FA5-B84D-AAFB-54CF467C3BA2}" destId="{EDD501E0-A39E-C64C-B294-D0736109E0FF}" srcOrd="1" destOrd="0" parTransId="{B803204E-7DF3-6341-952F-3ED67EFD9753}" sibTransId="{FD5E59CD-D795-634F-A375-47B5CF00676F}"/>
    <dgm:cxn modelId="{6CD04FF7-CC9A-0647-987E-F2BF60EE8F6E}" type="presOf" srcId="{3AB7EAE7-B1AB-614B-A697-AFFB62468110}" destId="{7309E746-B4AD-C840-B100-FCC9459DF444}" srcOrd="0" destOrd="0" presId="urn:microsoft.com/office/officeart/2009/3/layout/StepUpProcess"/>
    <dgm:cxn modelId="{E6026D20-87D1-774C-911D-0201E09CAA2C}" type="presParOf" srcId="{9D62B40A-8F94-8F41-96E7-5673E63A1355}" destId="{237D9654-B0D3-B942-AB20-E9DCD4BC49FC}" srcOrd="0" destOrd="0" presId="urn:microsoft.com/office/officeart/2009/3/layout/StepUpProcess"/>
    <dgm:cxn modelId="{88CCA529-C5F3-9546-8D2A-98A0951105F1}" type="presParOf" srcId="{237D9654-B0D3-B942-AB20-E9DCD4BC49FC}" destId="{31329DE9-6EEA-6A46-B7A2-FC8CF7C56EAB}" srcOrd="0" destOrd="0" presId="urn:microsoft.com/office/officeart/2009/3/layout/StepUpProcess"/>
    <dgm:cxn modelId="{6BC70F57-5E65-4242-A36E-C9940E0DAFF6}" type="presParOf" srcId="{237D9654-B0D3-B942-AB20-E9DCD4BC49FC}" destId="{C872D677-1124-CF4C-A551-CBA86F3817FA}" srcOrd="1" destOrd="0" presId="urn:microsoft.com/office/officeart/2009/3/layout/StepUpProcess"/>
    <dgm:cxn modelId="{F49C9083-6BE8-2B4D-9458-8B70EA61F506}" type="presParOf" srcId="{237D9654-B0D3-B942-AB20-E9DCD4BC49FC}" destId="{E2D61861-CCC7-534A-A674-E4B837D19815}" srcOrd="2" destOrd="0" presId="urn:microsoft.com/office/officeart/2009/3/layout/StepUpProcess"/>
    <dgm:cxn modelId="{C3403645-E5EE-D144-8476-EA6723E73AA9}" type="presParOf" srcId="{9D62B40A-8F94-8F41-96E7-5673E63A1355}" destId="{0C917A95-964E-C147-A10E-293B85BFE87D}" srcOrd="1" destOrd="0" presId="urn:microsoft.com/office/officeart/2009/3/layout/StepUpProcess"/>
    <dgm:cxn modelId="{76FBB0FC-35ED-6646-92C4-F9D91E9568CC}" type="presParOf" srcId="{0C917A95-964E-C147-A10E-293B85BFE87D}" destId="{AEF97804-91C0-0749-919F-9D13ECCCC8A3}" srcOrd="0" destOrd="0" presId="urn:microsoft.com/office/officeart/2009/3/layout/StepUpProcess"/>
    <dgm:cxn modelId="{4E6DE33E-4A17-A246-9FB3-48439944B1BE}" type="presParOf" srcId="{9D62B40A-8F94-8F41-96E7-5673E63A1355}" destId="{06F2370E-1A92-654F-BB87-2BEA75D573A1}" srcOrd="2" destOrd="0" presId="urn:microsoft.com/office/officeart/2009/3/layout/StepUpProcess"/>
    <dgm:cxn modelId="{1890D6B4-4FC3-594B-99D1-5161F20CFC8E}" type="presParOf" srcId="{06F2370E-1A92-654F-BB87-2BEA75D573A1}" destId="{73C5F136-64E6-8143-9DEA-F1A3853F349B}" srcOrd="0" destOrd="0" presId="urn:microsoft.com/office/officeart/2009/3/layout/StepUpProcess"/>
    <dgm:cxn modelId="{D0E5A1E8-26EE-E24A-AD79-26D56AC3903F}" type="presParOf" srcId="{06F2370E-1A92-654F-BB87-2BEA75D573A1}" destId="{9D24AB94-4A58-2147-9361-29DA5945D680}" srcOrd="1" destOrd="0" presId="urn:microsoft.com/office/officeart/2009/3/layout/StepUpProcess"/>
    <dgm:cxn modelId="{0C315482-A96E-9B40-B4DD-20D2BC2CCA25}" type="presParOf" srcId="{06F2370E-1A92-654F-BB87-2BEA75D573A1}" destId="{AFF5CC35-7C8F-F14E-8055-C67898B3A10B}" srcOrd="2" destOrd="0" presId="urn:microsoft.com/office/officeart/2009/3/layout/StepUpProcess"/>
    <dgm:cxn modelId="{9A9E4009-8BE2-AA44-BBF2-00F706943EDA}" type="presParOf" srcId="{9D62B40A-8F94-8F41-96E7-5673E63A1355}" destId="{8745904F-CEAB-6B45-8F4D-D4DF1E20E467}" srcOrd="3" destOrd="0" presId="urn:microsoft.com/office/officeart/2009/3/layout/StepUpProcess"/>
    <dgm:cxn modelId="{D15EE3E9-5227-0746-987B-FB0663032DE3}" type="presParOf" srcId="{8745904F-CEAB-6B45-8F4D-D4DF1E20E467}" destId="{DDAA0819-AA43-3845-AA5B-997A3376FA80}" srcOrd="0" destOrd="0" presId="urn:microsoft.com/office/officeart/2009/3/layout/StepUpProcess"/>
    <dgm:cxn modelId="{046C7E53-4650-6E4C-B94B-DB421AFCA406}" type="presParOf" srcId="{9D62B40A-8F94-8F41-96E7-5673E63A1355}" destId="{6F9156FD-BEE1-134C-9BCE-B33BCBE7B574}" srcOrd="4" destOrd="0" presId="urn:microsoft.com/office/officeart/2009/3/layout/StepUpProcess"/>
    <dgm:cxn modelId="{A50F6B75-EE2F-6344-991D-C6FC25076937}" type="presParOf" srcId="{6F9156FD-BEE1-134C-9BCE-B33BCBE7B574}" destId="{A3878FB2-415B-6F49-AABB-B503CF9475BE}" srcOrd="0" destOrd="0" presId="urn:microsoft.com/office/officeart/2009/3/layout/StepUpProcess"/>
    <dgm:cxn modelId="{978AB168-5355-4D47-86C1-FD6B5E75F945}" type="presParOf" srcId="{6F9156FD-BEE1-134C-9BCE-B33BCBE7B574}" destId="{7309E746-B4AD-C840-B100-FCC9459DF444}" srcOrd="1" destOrd="0" presId="urn:microsoft.com/office/officeart/2009/3/layout/StepUpProcess"/>
    <dgm:cxn modelId="{114BF77F-9CAB-144F-AAEB-08A518691F97}" type="presParOf" srcId="{6F9156FD-BEE1-134C-9BCE-B33BCBE7B574}" destId="{55714A9E-F293-A14A-AD90-67D98F42534C}" srcOrd="2" destOrd="0" presId="urn:microsoft.com/office/officeart/2009/3/layout/StepUpProcess"/>
    <dgm:cxn modelId="{5D808195-1136-E744-AAAE-B6523052D5D9}" type="presParOf" srcId="{9D62B40A-8F94-8F41-96E7-5673E63A1355}" destId="{BF0ED9E6-024A-EA42-8C19-E684E630B319}" srcOrd="5" destOrd="0" presId="urn:microsoft.com/office/officeart/2009/3/layout/StepUpProcess"/>
    <dgm:cxn modelId="{FBA7377C-755D-BE4B-9D3A-EA1B88886603}" type="presParOf" srcId="{BF0ED9E6-024A-EA42-8C19-E684E630B319}" destId="{6EC3B998-4E6B-1D45-8477-0287E45EF5D1}" srcOrd="0" destOrd="0" presId="urn:microsoft.com/office/officeart/2009/3/layout/StepUpProcess"/>
    <dgm:cxn modelId="{728190BA-15B4-5A43-BF12-728943B8F4A1}" type="presParOf" srcId="{9D62B40A-8F94-8F41-96E7-5673E63A1355}" destId="{DD2F8144-B95D-9345-8A44-DFDC7764E0D7}" srcOrd="6" destOrd="0" presId="urn:microsoft.com/office/officeart/2009/3/layout/StepUpProcess"/>
    <dgm:cxn modelId="{10288EF4-B472-E54C-AFE1-AC7D0F48AE92}" type="presParOf" srcId="{DD2F8144-B95D-9345-8A44-DFDC7764E0D7}" destId="{68BF03EA-9E4F-984E-A393-8D1881DF8DC2}" srcOrd="0" destOrd="0" presId="urn:microsoft.com/office/officeart/2009/3/layout/StepUpProcess"/>
    <dgm:cxn modelId="{741EA7CC-FAA2-BD40-99AC-B2DF99EB9AB5}" type="presParOf" srcId="{DD2F8144-B95D-9345-8A44-DFDC7764E0D7}" destId="{FBF87157-B5A1-334C-8190-26DBEDFBBD66}" srcOrd="1" destOrd="0" presId="urn:microsoft.com/office/officeart/2009/3/layout/StepUpProcess"/>
    <dgm:cxn modelId="{87F5C375-9737-5A46-9076-8517D6487271}" type="presParOf" srcId="{DD2F8144-B95D-9345-8A44-DFDC7764E0D7}" destId="{7CD37AA2-8B1A-4D46-BD6A-25533C32746A}" srcOrd="2" destOrd="0" presId="urn:microsoft.com/office/officeart/2009/3/layout/StepUpProcess"/>
    <dgm:cxn modelId="{F9DAA98B-1B01-4342-9CA6-DE5E798EB661}" type="presParOf" srcId="{9D62B40A-8F94-8F41-96E7-5673E63A1355}" destId="{0B316F1B-8923-674F-B336-500CC4E29D30}" srcOrd="7" destOrd="0" presId="urn:microsoft.com/office/officeart/2009/3/layout/StepUpProcess"/>
    <dgm:cxn modelId="{0C3D5BCF-4CCA-A244-BA17-9AA0B3AD5FA0}" type="presParOf" srcId="{0B316F1B-8923-674F-B336-500CC4E29D30}" destId="{CFF36BCF-8065-F54F-8E92-DCA2DAD4E915}" srcOrd="0" destOrd="0" presId="urn:microsoft.com/office/officeart/2009/3/layout/StepUpProcess"/>
    <dgm:cxn modelId="{D78D09D6-D2C5-6D4F-9194-DA35E7C6EB51}" type="presParOf" srcId="{9D62B40A-8F94-8F41-96E7-5673E63A1355}" destId="{D9C8DB22-E709-B441-88B5-A9ACAB280183}" srcOrd="8" destOrd="0" presId="urn:microsoft.com/office/officeart/2009/3/layout/StepUpProcess"/>
    <dgm:cxn modelId="{4C42BE12-35C5-1242-AFBD-06AAFBCB7CF2}" type="presParOf" srcId="{D9C8DB22-E709-B441-88B5-A9ACAB280183}" destId="{4F743F4F-35D6-9140-8762-9955777C513E}" srcOrd="0" destOrd="0" presId="urn:microsoft.com/office/officeart/2009/3/layout/StepUpProcess"/>
    <dgm:cxn modelId="{439C1DA6-99DF-1545-A3A0-7932F409D6B3}" type="presParOf" srcId="{D9C8DB22-E709-B441-88B5-A9ACAB280183}" destId="{D24F60DD-134F-7B4E-BA4C-B0AA35F169D0}"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29DE9-6EEA-6A46-B7A2-FC8CF7C56EAB}">
      <dsp:nvSpPr>
        <dsp:cNvPr id="0" name=""/>
        <dsp:cNvSpPr/>
      </dsp:nvSpPr>
      <dsp:spPr>
        <a:xfrm rot="5400000">
          <a:off x="325288" y="2448777"/>
          <a:ext cx="970811" cy="1615408"/>
        </a:xfrm>
        <a:prstGeom prst="corner">
          <a:avLst>
            <a:gd name="adj1" fmla="val 16120"/>
            <a:gd name="adj2" fmla="val 16110"/>
          </a:avLst>
        </a:prstGeom>
        <a:solidFill>
          <a:srgbClr val="3CB878"/>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872D677-1124-CF4C-A551-CBA86F3817FA}">
      <dsp:nvSpPr>
        <dsp:cNvPr id="0" name=""/>
        <dsp:cNvSpPr/>
      </dsp:nvSpPr>
      <dsp:spPr>
        <a:xfrm>
          <a:off x="163235" y="2931415"/>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3CB878"/>
              </a:solidFill>
            </a:rPr>
            <a:t>Level 1 - </a:t>
          </a:r>
          <a:r>
            <a:rPr lang="en-GB" sz="1200" b="1" kern="1200">
              <a:solidFill>
                <a:srgbClr val="3CB878"/>
              </a:solidFill>
            </a:rPr>
            <a:t>Secure</a:t>
          </a:r>
        </a:p>
        <a:p>
          <a:pPr marL="0" lvl="0" indent="0" algn="l" defTabSz="533400">
            <a:lnSpc>
              <a:spcPct val="90000"/>
            </a:lnSpc>
            <a:spcBef>
              <a:spcPct val="0"/>
            </a:spcBef>
            <a:spcAft>
              <a:spcPct val="35000"/>
            </a:spcAft>
            <a:buNone/>
          </a:pPr>
          <a:r>
            <a:rPr lang="en-GB" sz="900" kern="1200">
              <a:solidFill>
                <a:schemeClr val="tx1"/>
              </a:solidFill>
            </a:rPr>
            <a:t>Initial</a:t>
          </a:r>
        </a:p>
      </dsp:txBody>
      <dsp:txXfrm>
        <a:off x="163235" y="2931415"/>
        <a:ext cx="1458399" cy="1278372"/>
      </dsp:txXfrm>
    </dsp:sp>
    <dsp:sp modelId="{E2D61861-CCC7-534A-A674-E4B837D19815}">
      <dsp:nvSpPr>
        <dsp:cNvPr id="0" name=""/>
        <dsp:cNvSpPr/>
      </dsp:nvSpPr>
      <dsp:spPr>
        <a:xfrm>
          <a:off x="1346465" y="2392048"/>
          <a:ext cx="275169" cy="275169"/>
        </a:xfrm>
        <a:prstGeom prst="triangle">
          <a:avLst>
            <a:gd name="adj" fmla="val 100000"/>
          </a:avLst>
        </a:prstGeom>
        <a:solidFill>
          <a:srgbClr val="0071CE"/>
        </a:solidFill>
        <a:ln w="12700" cap="flat" cmpd="sng" algn="ctr">
          <a:solidFill>
            <a:srgbClr val="0071CE"/>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C5F136-64E6-8143-9DEA-F1A3853F349B}">
      <dsp:nvSpPr>
        <dsp:cNvPr id="0" name=""/>
        <dsp:cNvSpPr/>
      </dsp:nvSpPr>
      <dsp:spPr>
        <a:xfrm rot="5400000">
          <a:off x="2110654" y="2006986"/>
          <a:ext cx="970811" cy="1615408"/>
        </a:xfrm>
        <a:prstGeom prst="corner">
          <a:avLst>
            <a:gd name="adj1" fmla="val 16120"/>
            <a:gd name="adj2" fmla="val 16110"/>
          </a:avLst>
        </a:prstGeom>
        <a:solidFill>
          <a:srgbClr val="0071CE"/>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24AB94-4A58-2147-9361-29DA5945D680}">
      <dsp:nvSpPr>
        <dsp:cNvPr id="0" name=""/>
        <dsp:cNvSpPr/>
      </dsp:nvSpPr>
      <dsp:spPr>
        <a:xfrm>
          <a:off x="1948602" y="2489625"/>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0071CE"/>
              </a:solidFill>
            </a:rPr>
            <a:t>Level 2 - </a:t>
          </a:r>
          <a:r>
            <a:rPr lang="en-GB" sz="1200" b="1" kern="1200">
              <a:solidFill>
                <a:srgbClr val="0071CE"/>
              </a:solidFill>
            </a:rPr>
            <a:t>Defend</a:t>
          </a:r>
        </a:p>
        <a:p>
          <a:pPr marL="0" lvl="0" indent="0" algn="l" defTabSz="533400">
            <a:lnSpc>
              <a:spcPct val="90000"/>
            </a:lnSpc>
            <a:spcBef>
              <a:spcPct val="0"/>
            </a:spcBef>
            <a:spcAft>
              <a:spcPct val="35000"/>
            </a:spcAft>
            <a:buNone/>
          </a:pPr>
          <a:r>
            <a:rPr lang="en-GB" sz="900" kern="1200">
              <a:solidFill>
                <a:schemeClr val="tx1"/>
              </a:solidFill>
            </a:rPr>
            <a:t>Managed</a:t>
          </a:r>
        </a:p>
      </dsp:txBody>
      <dsp:txXfrm>
        <a:off x="1948602" y="2489625"/>
        <a:ext cx="1458399" cy="1278372"/>
      </dsp:txXfrm>
    </dsp:sp>
    <dsp:sp modelId="{AFF5CC35-7C8F-F14E-8055-C67898B3A10B}">
      <dsp:nvSpPr>
        <dsp:cNvPr id="0" name=""/>
        <dsp:cNvSpPr/>
      </dsp:nvSpPr>
      <dsp:spPr>
        <a:xfrm>
          <a:off x="3131831" y="1950257"/>
          <a:ext cx="275169" cy="275169"/>
        </a:xfrm>
        <a:prstGeom prst="triangle">
          <a:avLst>
            <a:gd name="adj" fmla="val 100000"/>
          </a:avLst>
        </a:prstGeom>
        <a:solidFill>
          <a:srgbClr val="9164CC"/>
        </a:solidFill>
        <a:ln w="12700" cap="flat" cmpd="sng" algn="ctr">
          <a:solidFill>
            <a:srgbClr val="9164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878FB2-415B-6F49-AABB-B503CF9475BE}">
      <dsp:nvSpPr>
        <dsp:cNvPr id="0" name=""/>
        <dsp:cNvSpPr/>
      </dsp:nvSpPr>
      <dsp:spPr>
        <a:xfrm rot="5400000">
          <a:off x="3896020" y="1565196"/>
          <a:ext cx="970811" cy="1615408"/>
        </a:xfrm>
        <a:prstGeom prst="corner">
          <a:avLst>
            <a:gd name="adj1" fmla="val 16120"/>
            <a:gd name="adj2" fmla="val 16110"/>
          </a:avLst>
        </a:prstGeom>
        <a:solidFill>
          <a:srgbClr val="9164CC"/>
        </a:solidFill>
        <a:ln w="12700" cap="flat" cmpd="sng" algn="ctr">
          <a:solidFill>
            <a:srgbClr val="9164C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9E746-B4AD-C840-B100-FCC9459DF444}">
      <dsp:nvSpPr>
        <dsp:cNvPr id="0" name=""/>
        <dsp:cNvSpPr/>
      </dsp:nvSpPr>
      <dsp:spPr>
        <a:xfrm>
          <a:off x="3733968" y="2047834"/>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9164CC"/>
              </a:solidFill>
            </a:rPr>
            <a:t>Level 3 - </a:t>
          </a:r>
          <a:r>
            <a:rPr lang="en-GB" sz="1200" b="1" kern="1200">
              <a:solidFill>
                <a:srgbClr val="9164CC"/>
              </a:solidFill>
            </a:rPr>
            <a:t>Contain</a:t>
          </a:r>
        </a:p>
        <a:p>
          <a:pPr marL="0" lvl="0" indent="0" algn="l" defTabSz="533400">
            <a:lnSpc>
              <a:spcPct val="90000"/>
            </a:lnSpc>
            <a:spcBef>
              <a:spcPct val="0"/>
            </a:spcBef>
            <a:spcAft>
              <a:spcPct val="35000"/>
            </a:spcAft>
            <a:buNone/>
          </a:pPr>
          <a:r>
            <a:rPr lang="en-GB" sz="900" kern="1200">
              <a:solidFill>
                <a:schemeClr val="tx1"/>
              </a:solidFill>
            </a:rPr>
            <a:t>Defined</a:t>
          </a:r>
        </a:p>
      </dsp:txBody>
      <dsp:txXfrm>
        <a:off x="3733968" y="2047834"/>
        <a:ext cx="1458399" cy="1278372"/>
      </dsp:txXfrm>
    </dsp:sp>
    <dsp:sp modelId="{55714A9E-F293-A14A-AD90-67D98F42534C}">
      <dsp:nvSpPr>
        <dsp:cNvPr id="0" name=""/>
        <dsp:cNvSpPr/>
      </dsp:nvSpPr>
      <dsp:spPr>
        <a:xfrm>
          <a:off x="4917198" y="1508467"/>
          <a:ext cx="275169" cy="275169"/>
        </a:xfrm>
        <a:prstGeom prst="triangle">
          <a:avLst>
            <a:gd name="adj" fmla="val 100000"/>
          </a:avLst>
        </a:prstGeom>
        <a:solidFill>
          <a:srgbClr val="D92D27"/>
        </a:solidFill>
        <a:ln w="12700" cap="flat" cmpd="sng" algn="ctr">
          <a:solidFill>
            <a:srgbClr val="D92D2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BF03EA-9E4F-984E-A393-8D1881DF8DC2}">
      <dsp:nvSpPr>
        <dsp:cNvPr id="0" name=""/>
        <dsp:cNvSpPr/>
      </dsp:nvSpPr>
      <dsp:spPr>
        <a:xfrm rot="5400000">
          <a:off x="5681386" y="1123405"/>
          <a:ext cx="970811" cy="1615408"/>
        </a:xfrm>
        <a:prstGeom prst="corner">
          <a:avLst>
            <a:gd name="adj1" fmla="val 16120"/>
            <a:gd name="adj2" fmla="val 16110"/>
          </a:avLst>
        </a:prstGeom>
        <a:solidFill>
          <a:srgbClr val="D92D27"/>
        </a:solidFill>
        <a:ln w="12700" cap="flat" cmpd="sng" algn="ctr">
          <a:solidFill>
            <a:srgbClr val="D92D27"/>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87157-B5A1-334C-8190-26DBEDFBBD66}">
      <dsp:nvSpPr>
        <dsp:cNvPr id="0" name=""/>
        <dsp:cNvSpPr/>
      </dsp:nvSpPr>
      <dsp:spPr>
        <a:xfrm>
          <a:off x="5519334" y="1606043"/>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D92D27"/>
              </a:solidFill>
            </a:rPr>
            <a:t>Level 4 - </a:t>
          </a:r>
          <a:r>
            <a:rPr lang="en-GB" sz="1200" b="1" kern="1200">
              <a:solidFill>
                <a:srgbClr val="D92D27"/>
              </a:solidFill>
            </a:rPr>
            <a:t>Monitor</a:t>
          </a:r>
        </a:p>
        <a:p>
          <a:pPr marL="0" lvl="0" indent="0" algn="l" defTabSz="533400">
            <a:lnSpc>
              <a:spcPct val="90000"/>
            </a:lnSpc>
            <a:spcBef>
              <a:spcPct val="0"/>
            </a:spcBef>
            <a:spcAft>
              <a:spcPct val="35000"/>
            </a:spcAft>
            <a:buNone/>
          </a:pPr>
          <a:r>
            <a:rPr lang="en-GB" sz="900" kern="1200">
              <a:solidFill>
                <a:schemeClr val="tx1"/>
              </a:solidFill>
            </a:rPr>
            <a:t>Quantitatively</a:t>
          </a:r>
          <a:r>
            <a:rPr lang="en-GB" sz="900" kern="1200">
              <a:solidFill>
                <a:schemeClr val="bg1"/>
              </a:solidFill>
            </a:rPr>
            <a:t> </a:t>
          </a:r>
          <a:r>
            <a:rPr lang="en-GB" sz="900" kern="1200">
              <a:solidFill>
                <a:schemeClr val="tx1"/>
              </a:solidFill>
            </a:rPr>
            <a:t>Managed</a:t>
          </a:r>
        </a:p>
      </dsp:txBody>
      <dsp:txXfrm>
        <a:off x="5519334" y="1606043"/>
        <a:ext cx="1458399" cy="1278372"/>
      </dsp:txXfrm>
    </dsp:sp>
    <dsp:sp modelId="{7CD37AA2-8B1A-4D46-BD6A-25533C32746A}">
      <dsp:nvSpPr>
        <dsp:cNvPr id="0" name=""/>
        <dsp:cNvSpPr/>
      </dsp:nvSpPr>
      <dsp:spPr>
        <a:xfrm>
          <a:off x="6702564" y="1066676"/>
          <a:ext cx="275169" cy="275169"/>
        </a:xfrm>
        <a:prstGeom prst="triangle">
          <a:avLst>
            <a:gd name="adj" fmla="val 100000"/>
          </a:avLst>
        </a:prstGeom>
        <a:solidFill>
          <a:srgbClr val="6AD1E3"/>
        </a:solidFill>
        <a:ln w="12700" cap="flat" cmpd="sng" algn="ctr">
          <a:solidFill>
            <a:srgbClr val="6AD1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43F4F-35D6-9140-8762-9955777C513E}">
      <dsp:nvSpPr>
        <dsp:cNvPr id="0" name=""/>
        <dsp:cNvSpPr/>
      </dsp:nvSpPr>
      <dsp:spPr>
        <a:xfrm rot="5400000">
          <a:off x="7466752" y="681615"/>
          <a:ext cx="970811" cy="1615408"/>
        </a:xfrm>
        <a:prstGeom prst="corner">
          <a:avLst>
            <a:gd name="adj1" fmla="val 16120"/>
            <a:gd name="adj2" fmla="val 16110"/>
          </a:avLst>
        </a:prstGeom>
        <a:solidFill>
          <a:srgbClr val="6AD1E3"/>
        </a:solidFill>
        <a:ln w="12700" cap="flat" cmpd="sng" algn="ctr">
          <a:solidFill>
            <a:srgbClr val="6AD1E3"/>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4F60DD-134F-7B4E-BA4C-B0AA35F169D0}">
      <dsp:nvSpPr>
        <dsp:cNvPr id="0" name=""/>
        <dsp:cNvSpPr/>
      </dsp:nvSpPr>
      <dsp:spPr>
        <a:xfrm>
          <a:off x="7304700" y="1164253"/>
          <a:ext cx="1458399" cy="12783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GB" sz="1200" kern="1200">
              <a:solidFill>
                <a:srgbClr val="6AD1E3"/>
              </a:solidFill>
            </a:rPr>
            <a:t>Level 5 - </a:t>
          </a:r>
          <a:r>
            <a:rPr lang="en-GB" sz="1200" b="1" kern="1200">
              <a:solidFill>
                <a:srgbClr val="6AD1E3"/>
              </a:solidFill>
            </a:rPr>
            <a:t>Manage</a:t>
          </a:r>
        </a:p>
        <a:p>
          <a:pPr marL="0" lvl="0" indent="0" algn="l" defTabSz="533400">
            <a:lnSpc>
              <a:spcPct val="90000"/>
            </a:lnSpc>
            <a:spcBef>
              <a:spcPct val="0"/>
            </a:spcBef>
            <a:spcAft>
              <a:spcPct val="35000"/>
            </a:spcAft>
            <a:buNone/>
          </a:pPr>
          <a:r>
            <a:rPr lang="en-GB" sz="900" kern="1200">
              <a:solidFill>
                <a:schemeClr val="tx1"/>
              </a:solidFill>
            </a:rPr>
            <a:t>Optimizing</a:t>
          </a:r>
        </a:p>
      </dsp:txBody>
      <dsp:txXfrm>
        <a:off x="7304700" y="1164253"/>
        <a:ext cx="1458399" cy="127837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CBCE6-D012-459A-8356-337674344504}"/>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latin typeface="Arial" panose="020B0604020202020204" pitchFamily="34" charset="0"/>
            </a:endParaRPr>
          </a:p>
        </p:txBody>
      </p:sp>
      <p:sp>
        <p:nvSpPr>
          <p:cNvPr id="3" name="Date Placeholder 2">
            <a:extLst>
              <a:ext uri="{FF2B5EF4-FFF2-40B4-BE49-F238E27FC236}">
                <a16:creationId xmlns:a16="http://schemas.microsoft.com/office/drawing/2014/main" id="{FB3FDE6D-C288-4D24-911F-557A79D21A30}"/>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ECE7084-7924-4ACD-A491-71C8902220B5}" type="datetimeFigureOut">
              <a:rPr lang="en-US" smtClean="0">
                <a:latin typeface="Arial" panose="020B0604020202020204" pitchFamily="34" charset="0"/>
              </a:rPr>
              <a:t>10/31/2022</a:t>
            </a:fld>
            <a:endParaRPr lang="en-US">
              <a:latin typeface="Arial" panose="020B0604020202020204" pitchFamily="34" charset="0"/>
            </a:endParaRPr>
          </a:p>
        </p:txBody>
      </p:sp>
      <p:sp>
        <p:nvSpPr>
          <p:cNvPr id="4" name="Footer Placeholder 3">
            <a:extLst>
              <a:ext uri="{FF2B5EF4-FFF2-40B4-BE49-F238E27FC236}">
                <a16:creationId xmlns:a16="http://schemas.microsoft.com/office/drawing/2014/main" id="{E2B32F02-4414-4D44-BA0C-8A566EB19668}"/>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latin typeface="Arial" panose="020B0604020202020204" pitchFamily="34" charset="0"/>
            </a:endParaRPr>
          </a:p>
        </p:txBody>
      </p:sp>
      <p:sp>
        <p:nvSpPr>
          <p:cNvPr id="5" name="Slide Number Placeholder 4">
            <a:extLst>
              <a:ext uri="{FF2B5EF4-FFF2-40B4-BE49-F238E27FC236}">
                <a16:creationId xmlns:a16="http://schemas.microsoft.com/office/drawing/2014/main" id="{1C792BF4-EA57-4414-91AE-50E93C683D26}"/>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8D2A3A1-6D19-40A9-AA3D-2D0A14E43CD4}" type="slidenum">
              <a:rPr lang="en-US" smtClean="0">
                <a:latin typeface="Arial" panose="020B0604020202020204" pitchFamily="34" charset="0"/>
              </a:rPr>
              <a:t>‹#›</a:t>
            </a:fld>
            <a:endParaRPr lang="en-US">
              <a:latin typeface="Arial" panose="020B0604020202020204" pitchFamily="34" charset="0"/>
            </a:endParaRPr>
          </a:p>
        </p:txBody>
      </p:sp>
    </p:spTree>
    <p:extLst>
      <p:ext uri="{BB962C8B-B14F-4D97-AF65-F5344CB8AC3E}">
        <p14:creationId xmlns:p14="http://schemas.microsoft.com/office/powerpoint/2010/main" val="911096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Arial" panose="020B0604020202020204" pitchFamily="34" charset="0"/>
              </a:defRPr>
            </a:lvl1pPr>
          </a:lstStyle>
          <a:p>
            <a:fld id="{50469229-4DCC-4D4F-99E9-1378CDE5E56A}" type="datetimeFigureOut">
              <a:rPr lang="en-US" smtClean="0"/>
              <a:pPr/>
              <a:t>10/31/2022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Arial" panose="020B0604020202020204" pitchFamily="34" charset="0"/>
              </a:defRPr>
            </a:lvl1pPr>
          </a:lstStyle>
          <a:p>
            <a:fld id="{6BA5BCC9-2D58-BC45-8057-F0927490CD17}" type="slidenum">
              <a:rPr lang="en-US" smtClean="0"/>
              <a:pPr/>
              <a:t>‹#›</a:t>
            </a:fld>
            <a:endParaRPr lang="en-US"/>
          </a:p>
        </p:txBody>
      </p:sp>
    </p:spTree>
    <p:extLst>
      <p:ext uri="{BB962C8B-B14F-4D97-AF65-F5344CB8AC3E}">
        <p14:creationId xmlns:p14="http://schemas.microsoft.com/office/powerpoint/2010/main" val="2708721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www.gartner.com/en/information-technology/trends/the-it-roadmap-for-cybersecurity" TargetMode="External"/><Relationship Id="rId3" Type="http://schemas.openxmlformats.org/officeDocument/2006/relationships/hyperlink" Target="https://www.gartner.com/en/topics/cybersecurity" TargetMode="External"/><Relationship Id="rId7" Type="http://schemas.openxmlformats.org/officeDocument/2006/relationships/hyperlink" Target="https://www.gartner.com/smarterwithgartner/do-you-need-a-virtual-ciso/"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gartner.com/smarterwithgartner/build-a-defensible-cybersecurity-program-in-3-steps/" TargetMode="External"/><Relationship Id="rId5" Type="http://schemas.openxmlformats.org/officeDocument/2006/relationships/hyperlink" Target="https://www.gartner.com/smarterwithgartner/the-15-minute-7-slide-security-presentation-for-your-board-of-directors/" TargetMode="External"/><Relationship Id="rId10" Type="http://schemas.openxmlformats.org/officeDocument/2006/relationships/hyperlink" Target="https://www.gartner.com/smarterwithgartner/6-ways-to-defend-against-a-ransomware-attack/" TargetMode="External"/><Relationship Id="rId4" Type="http://schemas.openxmlformats.org/officeDocument/2006/relationships/hyperlink" Target="https://www.gartner.com/smarterwithgartner/why-now-is-the-time-to-accelerate-digital/" TargetMode="External"/><Relationship Id="rId9" Type="http://schemas.openxmlformats.org/officeDocument/2006/relationships/hyperlink" Target="https://www.gartner.com/smarterwithgartner/are-your-new-remote-workers-visible-to-security-operation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A5BCC9-2D58-BC45-8057-F0927490CD17}" type="slidenum">
              <a:rPr lang="en-US" smtClean="0"/>
              <a:pPr/>
              <a:t>1</a:t>
            </a:fld>
            <a:endParaRPr lang="en-US"/>
          </a:p>
        </p:txBody>
      </p:sp>
    </p:spTree>
    <p:extLst>
      <p:ext uri="{BB962C8B-B14F-4D97-AF65-F5344CB8AC3E}">
        <p14:creationId xmlns:p14="http://schemas.microsoft.com/office/powerpoint/2010/main" val="4283050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5BCC9-2D58-BC45-8057-F0927490CD1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968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t>While we focused on the top of mind issues, and unique approach to both </a:t>
            </a:r>
            <a:r>
              <a:rPr lang="en-US" sz="2800" b="1" dirty="0"/>
              <a:t>pre- and post execution protection, </a:t>
            </a:r>
            <a:r>
              <a:rPr lang="en-US" sz="2800" dirty="0"/>
              <a:t>FortiEDR takes to address them, it is worth noting that FortiEDR was built from the beginning as a complete EPP +EDR solution .</a:t>
            </a:r>
            <a:endParaRPr lang="en-US" sz="2800" u="sng" dirty="0"/>
          </a:p>
          <a:p>
            <a:endParaRPr lang="en-US" sz="2800" dirty="0"/>
          </a:p>
          <a:p>
            <a:r>
              <a:rPr lang="en-US" sz="2800" dirty="0">
                <a:cs typeface="Calibri"/>
              </a:rPr>
              <a:t>It starts with the ability to identify and harden the endpoint attack surface....</a:t>
            </a:r>
            <a:endParaRPr lang="en-US" sz="2800"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u="none" dirty="0"/>
          </a:p>
          <a:p>
            <a:r>
              <a:rPr lang="en-US" sz="2800" u="none" dirty="0"/>
              <a:t>Once confirmed malicious, we move to the response phase and use playbook to automate.</a:t>
            </a:r>
            <a:endParaRPr lang="en-US" sz="2800" u="none" dirty="0">
              <a:cs typeface="Calibri"/>
            </a:endParaRPr>
          </a:p>
          <a:p>
            <a:endParaRPr lang="en-US" sz="2800" u="none" dirty="0"/>
          </a:p>
          <a:p>
            <a:r>
              <a:rPr lang="en-US" sz="2800" u="sng" dirty="0"/>
              <a:t>The automated playbooks is contextual – you can design a incident response process based on the risk tolerance of the endpoint and the category of the threat.  </a:t>
            </a:r>
            <a:endParaRPr lang="en-US" sz="2800" u="sng" dirty="0">
              <a:cs typeface="Calibri"/>
            </a:endParaRPr>
          </a:p>
          <a:p>
            <a:endParaRPr lang="en-US" sz="2800" u="sng" dirty="0"/>
          </a:p>
          <a:p>
            <a:r>
              <a:rPr lang="en-US" sz="2800" dirty="0"/>
              <a:t>Orchestrated and automated response</a:t>
            </a:r>
            <a:endParaRPr lang="en-US" sz="2800" dirty="0">
              <a:cs typeface="Calibri"/>
            </a:endParaRPr>
          </a:p>
          <a:p>
            <a:pPr lvl="1"/>
            <a:r>
              <a:rPr lang="en-US" sz="2800" dirty="0"/>
              <a:t>Playbook based on asset value and threat categorization</a:t>
            </a:r>
            <a:endParaRPr lang="en-US" sz="2800" dirty="0">
              <a:cs typeface="Calibri"/>
            </a:endParaRPr>
          </a:p>
          <a:p>
            <a:pPr lvl="1"/>
            <a:r>
              <a:rPr lang="en-US" sz="2800" dirty="0"/>
              <a:t>Risk-based approach to incident response without disruption to business operations</a:t>
            </a:r>
            <a:endParaRPr lang="en-US" sz="2800" u="sng" dirty="0"/>
          </a:p>
          <a:p>
            <a:endParaRPr lang="en-US" sz="2800" u="sng"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5BCC9-2D58-BC45-8057-F0927490CD1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453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seeing 4 major industry trends: Digital Acceleration, the move to Work from Anywhere, Increased sophistication and intensity of threats and a lack of skilled professionals.</a:t>
            </a:r>
          </a:p>
        </p:txBody>
      </p:sp>
      <p:sp>
        <p:nvSpPr>
          <p:cNvPr id="4" name="Slide Number Placeholder 3"/>
          <p:cNvSpPr>
            <a:spLocks noGrp="1"/>
          </p:cNvSpPr>
          <p:nvPr>
            <p:ph type="sldNum" sz="quarter" idx="5"/>
          </p:nvPr>
        </p:nvSpPr>
        <p:spPr/>
        <p:txBody>
          <a:bodyPr/>
          <a:lstStyle/>
          <a:p>
            <a:fld id="{6BA5BCC9-2D58-BC45-8057-F0927490CD17}" type="slidenum">
              <a:rPr lang="en-US" smtClean="0"/>
              <a:pPr/>
              <a:t>3</a:t>
            </a:fld>
            <a:endParaRPr lang="en-US"/>
          </a:p>
        </p:txBody>
      </p:sp>
    </p:spTree>
    <p:extLst>
      <p:ext uri="{BB962C8B-B14F-4D97-AF65-F5344CB8AC3E}">
        <p14:creationId xmlns:p14="http://schemas.microsoft.com/office/powerpoint/2010/main" val="2215673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kern="1200">
                <a:solidFill>
                  <a:schemeClr val="tx1"/>
                </a:solidFill>
                <a:effectLst/>
                <a:latin typeface="Arial" panose="020B0604020202020204" pitchFamily="34" charset="0"/>
                <a:ea typeface="+mn-ea"/>
                <a:cs typeface="+mn-cs"/>
              </a:rPr>
              <a:t>Trend No. 1: Cybersecurity mesh </a:t>
            </a:r>
          </a:p>
          <a:p>
            <a:r>
              <a:rPr lang="en-GB" sz="1200" b="0" i="0" kern="1200">
                <a:solidFill>
                  <a:schemeClr val="tx1"/>
                </a:solidFill>
                <a:effectLst/>
                <a:latin typeface="Arial" panose="020B0604020202020204" pitchFamily="34" charset="0"/>
                <a:ea typeface="+mn-ea"/>
                <a:cs typeface="+mn-cs"/>
              </a:rPr>
              <a:t>The cybersecurity mesh is a modern conceptual approach to security architecture that enables the distributed enterprise to deploy and extend security where it’s most needed. </a:t>
            </a:r>
          </a:p>
          <a:p>
            <a:r>
              <a:rPr lang="en-GB" sz="1200" b="1" i="0" kern="1200">
                <a:solidFill>
                  <a:schemeClr val="tx1"/>
                </a:solidFill>
                <a:effectLst/>
                <a:latin typeface="Arial" panose="020B0604020202020204" pitchFamily="34" charset="0"/>
                <a:ea typeface="+mn-ea"/>
                <a:cs typeface="+mn-cs"/>
              </a:rPr>
              <a:t>Ultimate Guide:</a:t>
            </a:r>
            <a:r>
              <a:rPr lang="en-GB" sz="1200" b="0" i="0" kern="1200">
                <a:solidFill>
                  <a:schemeClr val="tx1"/>
                </a:solidFill>
                <a:effectLst/>
                <a:latin typeface="Arial" panose="020B0604020202020204" pitchFamily="34" charset="0"/>
                <a:ea typeface="+mn-ea"/>
                <a:cs typeface="+mn-cs"/>
              </a:rPr>
              <a:t> </a:t>
            </a:r>
            <a:r>
              <a:rPr lang="en-GB" sz="1200" b="1" i="0" u="none" strike="noStrike" kern="1200">
                <a:solidFill>
                  <a:schemeClr val="tx1"/>
                </a:solidFill>
                <a:effectLst/>
                <a:latin typeface="Arial" panose="020B0604020202020204" pitchFamily="34" charset="0"/>
                <a:ea typeface="+mn-ea"/>
                <a:cs typeface="+mn-cs"/>
                <a:hlinkClick r:id="rId3"/>
              </a:rPr>
              <a:t>Cybersecurity</a:t>
            </a:r>
            <a:endParaRPr lang="en-GB" sz="1200" b="0" i="0" kern="1200">
              <a:solidFill>
                <a:schemeClr val="tx1"/>
              </a:solidFill>
              <a:effectLst/>
              <a:latin typeface="Arial" panose="020B0604020202020204" pitchFamily="34" charset="0"/>
              <a:ea typeface="+mn-ea"/>
              <a:cs typeface="+mn-cs"/>
            </a:endParaRPr>
          </a:p>
          <a:p>
            <a:r>
              <a:rPr lang="en-GB" sz="1200" b="0" i="0" kern="1200">
                <a:solidFill>
                  <a:schemeClr val="tx1"/>
                </a:solidFill>
                <a:effectLst/>
                <a:latin typeface="Arial" panose="020B0604020202020204" pitchFamily="34" charset="0"/>
                <a:ea typeface="+mn-ea"/>
                <a:cs typeface="+mn-cs"/>
              </a:rPr>
              <a:t>When COVID-19 </a:t>
            </a:r>
            <a:r>
              <a:rPr lang="en-GB" sz="1200" b="1" i="0" u="none" strike="noStrike" kern="1200">
                <a:solidFill>
                  <a:schemeClr val="tx1"/>
                </a:solidFill>
                <a:effectLst/>
                <a:latin typeface="Arial" panose="020B0604020202020204" pitchFamily="34" charset="0"/>
                <a:ea typeface="+mn-ea"/>
                <a:cs typeface="+mn-cs"/>
                <a:hlinkClick r:id="rId4"/>
              </a:rPr>
              <a:t>accelerated digital business</a:t>
            </a:r>
            <a:r>
              <a:rPr lang="en-GB" sz="1200" b="0" i="0" kern="1200">
                <a:solidFill>
                  <a:schemeClr val="tx1"/>
                </a:solidFill>
                <a:effectLst/>
                <a:latin typeface="Arial" panose="020B0604020202020204" pitchFamily="34" charset="0"/>
                <a:ea typeface="+mn-ea"/>
                <a:cs typeface="+mn-cs"/>
              </a:rPr>
              <a:t>, it also accelerated the trend wherein many digital assets — and individuals — are increasingly located outside of the traditional enterprise infrastructure. In addition, cybersecurity teams are being asked to secure countless forms of digital transformation and other new technologies. This requires security options that are flexible, agile, scalable and composable — those that will enable the organization to move into the future, but in a secure manner. </a:t>
            </a:r>
          </a:p>
          <a:p>
            <a:r>
              <a:rPr lang="en-GB" sz="1200" b="1" i="0" kern="1200">
                <a:solidFill>
                  <a:schemeClr val="tx1"/>
                </a:solidFill>
                <a:effectLst/>
                <a:latin typeface="Arial" panose="020B0604020202020204" pitchFamily="34" charset="0"/>
                <a:ea typeface="+mn-ea"/>
                <a:cs typeface="+mn-cs"/>
              </a:rPr>
              <a:t>Trend No. 2: Cyber-savvy boards</a:t>
            </a:r>
          </a:p>
          <a:p>
            <a:r>
              <a:rPr lang="en-GB" sz="1200" b="0" i="0" kern="1200">
                <a:solidFill>
                  <a:schemeClr val="tx1"/>
                </a:solidFill>
                <a:effectLst/>
                <a:latin typeface="Arial" panose="020B0604020202020204" pitchFamily="34" charset="0"/>
                <a:ea typeface="+mn-ea"/>
                <a:cs typeface="+mn-cs"/>
              </a:rPr>
              <a:t>With an increase in very public security breaches and increasingly common business disruptions due to ransomware, </a:t>
            </a:r>
            <a:r>
              <a:rPr lang="en-GB" sz="1200" b="1" i="0" u="none" strike="noStrike" kern="1200">
                <a:solidFill>
                  <a:schemeClr val="tx1"/>
                </a:solidFill>
                <a:effectLst/>
                <a:latin typeface="Arial" panose="020B0604020202020204" pitchFamily="34" charset="0"/>
                <a:ea typeface="+mn-ea"/>
                <a:cs typeface="+mn-cs"/>
                <a:hlinkClick r:id="rId5"/>
              </a:rPr>
              <a:t>boards</a:t>
            </a:r>
            <a:r>
              <a:rPr lang="en-GB" sz="1200" b="0" i="0" kern="1200">
                <a:solidFill>
                  <a:schemeClr val="tx1"/>
                </a:solidFill>
                <a:effectLst/>
                <a:latin typeface="Arial" panose="020B0604020202020204" pitchFamily="34" charset="0"/>
                <a:ea typeface="+mn-ea"/>
                <a:cs typeface="+mn-cs"/>
              </a:rPr>
              <a:t> are paying more attention to cybersecurity. They recognize it as a huge risk to enterprises and are forming dedicated committees that focus on </a:t>
            </a:r>
            <a:r>
              <a:rPr lang="en-GB" sz="1200" b="1" i="0" u="none" strike="noStrike" kern="1200">
                <a:solidFill>
                  <a:schemeClr val="tx1"/>
                </a:solidFill>
                <a:effectLst/>
                <a:latin typeface="Arial" panose="020B0604020202020204" pitchFamily="34" charset="0"/>
                <a:ea typeface="+mn-ea"/>
                <a:cs typeface="+mn-cs"/>
                <a:hlinkClick r:id="rId6"/>
              </a:rPr>
              <a:t>cybersecurity</a:t>
            </a:r>
            <a:r>
              <a:rPr lang="en-GB" sz="1200" b="0" i="0" kern="1200">
                <a:solidFill>
                  <a:schemeClr val="tx1"/>
                </a:solidFill>
                <a:effectLst/>
                <a:latin typeface="Arial" panose="020B0604020202020204" pitchFamily="34" charset="0"/>
                <a:ea typeface="+mn-ea"/>
                <a:cs typeface="+mn-cs"/>
              </a:rPr>
              <a:t> matters, often led by a board member with security experience (such as a former chief information security officer [</a:t>
            </a:r>
            <a:r>
              <a:rPr lang="en-GB" sz="1200" b="1" i="0" u="none" strike="noStrike" kern="1200">
                <a:solidFill>
                  <a:schemeClr val="tx1"/>
                </a:solidFill>
                <a:effectLst/>
                <a:latin typeface="Arial" panose="020B0604020202020204" pitchFamily="34" charset="0"/>
                <a:ea typeface="+mn-ea"/>
                <a:cs typeface="+mn-cs"/>
                <a:hlinkClick r:id="rId7"/>
              </a:rPr>
              <a:t>CISO</a:t>
            </a:r>
            <a:r>
              <a:rPr lang="en-GB" sz="1200" b="0" i="0" kern="1200">
                <a:solidFill>
                  <a:schemeClr val="tx1"/>
                </a:solidFill>
                <a:effectLst/>
                <a:latin typeface="Arial" panose="020B0604020202020204" pitchFamily="34" charset="0"/>
                <a:ea typeface="+mn-ea"/>
                <a:cs typeface="+mn-cs"/>
              </a:rPr>
              <a:t>]) or a third-party consultant. </a:t>
            </a:r>
          </a:p>
          <a:p>
            <a:r>
              <a:rPr lang="en-GB" sz="1200" b="0" i="0" kern="1200">
                <a:solidFill>
                  <a:schemeClr val="tx1"/>
                </a:solidFill>
                <a:effectLst/>
                <a:latin typeface="Arial" panose="020B0604020202020204" pitchFamily="34" charset="0"/>
                <a:ea typeface="+mn-ea"/>
                <a:cs typeface="+mn-cs"/>
              </a:rPr>
              <a:t>This means that CISOs can expect increased scrutiny and expectations, alongside an increase in support and resources. Be prepared to improve communication and expect tougher questions from your board as a result. </a:t>
            </a:r>
          </a:p>
          <a:p>
            <a:r>
              <a:rPr lang="en-GB" sz="1200" b="1" i="0" kern="1200">
                <a:solidFill>
                  <a:schemeClr val="tx1"/>
                </a:solidFill>
                <a:effectLst/>
                <a:latin typeface="Arial" panose="020B0604020202020204" pitchFamily="34" charset="0"/>
                <a:ea typeface="+mn-ea"/>
                <a:cs typeface="+mn-cs"/>
              </a:rPr>
              <a:t>Download IT Roadmap:</a:t>
            </a:r>
            <a:r>
              <a:rPr lang="en-GB" sz="1200" b="0" i="0" kern="1200">
                <a:solidFill>
                  <a:schemeClr val="tx1"/>
                </a:solidFill>
                <a:effectLst/>
                <a:latin typeface="Arial" panose="020B0604020202020204" pitchFamily="34" charset="0"/>
                <a:ea typeface="+mn-ea"/>
                <a:cs typeface="+mn-cs"/>
              </a:rPr>
              <a:t> </a:t>
            </a:r>
            <a:r>
              <a:rPr lang="en-GB" sz="1200" b="1" i="0" u="none" strike="noStrike" kern="1200">
                <a:solidFill>
                  <a:schemeClr val="tx1"/>
                </a:solidFill>
                <a:effectLst/>
                <a:latin typeface="Arial" panose="020B0604020202020204" pitchFamily="34" charset="0"/>
                <a:ea typeface="+mn-ea"/>
                <a:cs typeface="+mn-cs"/>
                <a:hlinkClick r:id="rId8"/>
              </a:rPr>
              <a:t>Cybersecurity Strategy</a:t>
            </a:r>
            <a:endParaRPr lang="en-GB" sz="1200" b="0" i="0" kern="1200">
              <a:solidFill>
                <a:schemeClr val="tx1"/>
              </a:solidFill>
              <a:effectLst/>
              <a:latin typeface="Arial" panose="020B0604020202020204" pitchFamily="34" charset="0"/>
              <a:ea typeface="+mn-ea"/>
              <a:cs typeface="+mn-cs"/>
            </a:endParaRPr>
          </a:p>
          <a:p>
            <a:r>
              <a:rPr lang="en-GB" sz="1200" b="1" i="0" kern="1200">
                <a:solidFill>
                  <a:schemeClr val="tx1"/>
                </a:solidFill>
                <a:effectLst/>
                <a:latin typeface="Arial" panose="020B0604020202020204" pitchFamily="34" charset="0"/>
                <a:ea typeface="+mn-ea"/>
                <a:cs typeface="+mn-cs"/>
              </a:rPr>
              <a:t>Trend No. 3: Vendor consolidation</a:t>
            </a:r>
          </a:p>
          <a:p>
            <a:r>
              <a:rPr lang="en-GB" sz="1200" b="0" i="0" kern="1200">
                <a:solidFill>
                  <a:schemeClr val="tx1"/>
                </a:solidFill>
                <a:effectLst/>
                <a:latin typeface="Arial" panose="020B0604020202020204" pitchFamily="34" charset="0"/>
                <a:ea typeface="+mn-ea"/>
                <a:cs typeface="+mn-cs"/>
              </a:rPr>
              <a:t>The reality for security today is that security leaders have too many tools. Gartner found in the 2020 CISO Effectiveness Survey that 78% of CISOs have 16 or more tools in their cybersecurity vendor portfolio; 12% have 46 or more. Having too many security vendors results in complex security operations and increased security headcount. </a:t>
            </a:r>
          </a:p>
          <a:p>
            <a:r>
              <a:rPr lang="en-GB" sz="1200" b="0" i="0" kern="1200">
                <a:solidFill>
                  <a:schemeClr val="tx1"/>
                </a:solidFill>
                <a:effectLst/>
                <a:latin typeface="Arial" panose="020B0604020202020204" pitchFamily="34" charset="0"/>
                <a:ea typeface="+mn-ea"/>
                <a:cs typeface="+mn-cs"/>
              </a:rPr>
              <a:t>Most organizations recognize vendor consolidation as an avenue for more efficient security, with 80% executing or interested in a strategy for this. Large security vendors are responding with better-integrated products. However, consolidation is challenging and often takes years to roll out. Although lower costs are often a perceived driver of this trend, more streamlined operations and reduced risk are often more achievable. </a:t>
            </a:r>
          </a:p>
          <a:p>
            <a:r>
              <a:rPr lang="en-GB" sz="1200" b="1" i="0" kern="1200">
                <a:solidFill>
                  <a:schemeClr val="tx1"/>
                </a:solidFill>
                <a:effectLst/>
                <a:latin typeface="Arial" panose="020B0604020202020204" pitchFamily="34" charset="0"/>
                <a:ea typeface="+mn-ea"/>
                <a:cs typeface="+mn-cs"/>
              </a:rPr>
              <a:t>Trend No. 4: Identity-first security </a:t>
            </a:r>
          </a:p>
          <a:p>
            <a:r>
              <a:rPr lang="en-GB" sz="1200" b="0" i="0" kern="1200">
                <a:solidFill>
                  <a:schemeClr val="tx1"/>
                </a:solidFill>
                <a:effectLst/>
                <a:latin typeface="Arial" panose="020B0604020202020204" pitchFamily="34" charset="0"/>
                <a:ea typeface="+mn-ea"/>
                <a:cs typeface="+mn-cs"/>
              </a:rPr>
              <a:t>Hybrid work and the migration to cloud applications have solidified the trend of identity as the perimeter. Identity-first security is not new, but it takes on fresh urgency as attackers begin to target identity and access management capabilities to gain silent persistence.</a:t>
            </a:r>
          </a:p>
          <a:p>
            <a:r>
              <a:rPr lang="en-GB" sz="1200" b="0" i="0" kern="1200">
                <a:solidFill>
                  <a:schemeClr val="tx1"/>
                </a:solidFill>
                <a:effectLst/>
                <a:latin typeface="Arial" panose="020B0604020202020204" pitchFamily="34" charset="0"/>
                <a:ea typeface="+mn-ea"/>
                <a:cs typeface="+mn-cs"/>
              </a:rPr>
              <a:t>Misused credentials are now the top technique used in breaches. Nation-state-level attackers are targeting active directory and the identity infrastructure with phenomenal success. Identity is a key lateral movement technique across air-gapped networks. Multifactor authentication usage is growing, but it is not a panacea. Identity infrastructure must be properly configured, maintained and monitored with an elevated importance.</a:t>
            </a:r>
          </a:p>
          <a:p>
            <a:r>
              <a:rPr lang="en-GB" sz="1200" b="1" i="0" kern="1200">
                <a:solidFill>
                  <a:schemeClr val="tx1"/>
                </a:solidFill>
                <a:effectLst/>
                <a:latin typeface="Arial" panose="020B0604020202020204" pitchFamily="34" charset="0"/>
                <a:ea typeface="+mn-ea"/>
                <a:cs typeface="+mn-cs"/>
              </a:rPr>
              <a:t>Trend No. 5: Managing machine identities becoming a critical security capability</a:t>
            </a:r>
          </a:p>
          <a:p>
            <a:r>
              <a:rPr lang="en-GB" sz="1200" b="0" i="0" kern="1200">
                <a:solidFill>
                  <a:schemeClr val="tx1"/>
                </a:solidFill>
                <a:effectLst/>
                <a:latin typeface="Arial" panose="020B0604020202020204" pitchFamily="34" charset="0"/>
                <a:ea typeface="+mn-ea"/>
                <a:cs typeface="+mn-cs"/>
              </a:rPr>
              <a:t>As digital transformation progresses, there has been an explosive growth in the numbers of nonhuman entities that make up modern applications. Therefore, managing machine identities has become a vital part of security operations. </a:t>
            </a:r>
          </a:p>
          <a:p>
            <a:r>
              <a:rPr lang="en-GB" sz="1200" b="0" i="0" kern="1200">
                <a:solidFill>
                  <a:schemeClr val="tx1"/>
                </a:solidFill>
                <a:effectLst/>
                <a:latin typeface="Arial" panose="020B0604020202020204" pitchFamily="34" charset="0"/>
                <a:ea typeface="+mn-ea"/>
                <a:cs typeface="+mn-cs"/>
              </a:rPr>
              <a:t>All modern applications are made up of services that are connected by APIs. Each of these services need to be authenticated and monitored as attackers can use your suppliers’ API access to critical data to their advantage. The tools and techniques for </a:t>
            </a:r>
            <a:r>
              <a:rPr lang="en-GB" sz="1200" b="0" i="0" kern="1200" err="1">
                <a:solidFill>
                  <a:schemeClr val="tx1"/>
                </a:solidFill>
                <a:effectLst/>
                <a:latin typeface="Arial" panose="020B0604020202020204" pitchFamily="34" charset="0"/>
                <a:ea typeface="+mn-ea"/>
                <a:cs typeface="+mn-cs"/>
              </a:rPr>
              <a:t>enterprisewide</a:t>
            </a:r>
            <a:r>
              <a:rPr lang="en-GB" sz="1200" b="0" i="0" kern="1200">
                <a:solidFill>
                  <a:schemeClr val="tx1"/>
                </a:solidFill>
                <a:effectLst/>
                <a:latin typeface="Arial" panose="020B0604020202020204" pitchFamily="34" charset="0"/>
                <a:ea typeface="+mn-ea"/>
                <a:cs typeface="+mn-cs"/>
              </a:rPr>
              <a:t> machine identity management are still emerging. However, an </a:t>
            </a:r>
            <a:r>
              <a:rPr lang="en-GB" sz="1200" b="0" i="0" kern="1200" err="1">
                <a:solidFill>
                  <a:schemeClr val="tx1"/>
                </a:solidFill>
                <a:effectLst/>
                <a:latin typeface="Arial" panose="020B0604020202020204" pitchFamily="34" charset="0"/>
                <a:ea typeface="+mn-ea"/>
                <a:cs typeface="+mn-cs"/>
              </a:rPr>
              <a:t>enterprisewide</a:t>
            </a:r>
            <a:r>
              <a:rPr lang="en-GB" sz="1200" b="0" i="0" kern="1200">
                <a:solidFill>
                  <a:schemeClr val="tx1"/>
                </a:solidFill>
                <a:effectLst/>
                <a:latin typeface="Arial" panose="020B0604020202020204" pitchFamily="34" charset="0"/>
                <a:ea typeface="+mn-ea"/>
                <a:cs typeface="+mn-cs"/>
              </a:rPr>
              <a:t> strategy for managing machine identities, certificates and secrets will enable your organization to better secure its digital transformation. </a:t>
            </a:r>
          </a:p>
          <a:p>
            <a:r>
              <a:rPr lang="en-GB" sz="1200" b="1" i="0" kern="1200">
                <a:solidFill>
                  <a:schemeClr val="tx1"/>
                </a:solidFill>
                <a:effectLst/>
                <a:latin typeface="Arial" panose="020B0604020202020204" pitchFamily="34" charset="0"/>
                <a:ea typeface="+mn-ea"/>
                <a:cs typeface="+mn-cs"/>
              </a:rPr>
              <a:t>Trend No. 6: “Remote work” is now just “work” </a:t>
            </a:r>
          </a:p>
          <a:p>
            <a:r>
              <a:rPr lang="en-GB" sz="1200" b="0" i="0" kern="1200">
                <a:solidFill>
                  <a:schemeClr val="tx1"/>
                </a:solidFill>
                <a:effectLst/>
                <a:latin typeface="Arial" panose="020B0604020202020204" pitchFamily="34" charset="0"/>
                <a:ea typeface="+mn-ea"/>
                <a:cs typeface="+mn-cs"/>
              </a:rPr>
              <a:t>According to the 2021 Gartner CIO Survey, 64% of employees are now able to work from home, and two-fifths actually are working from home. What was once only available to executives, senior staff and sales is now mainstream. The movement to hybrid (or remote work) is a durable trend with more than 75% of knowledge workers expecting future hybrid work environments.</a:t>
            </a:r>
          </a:p>
          <a:p>
            <a:r>
              <a:rPr lang="en-GB" sz="1200" b="0" i="0" kern="1200">
                <a:solidFill>
                  <a:schemeClr val="tx1"/>
                </a:solidFill>
                <a:effectLst/>
                <a:latin typeface="Arial" panose="020B0604020202020204" pitchFamily="34" charset="0"/>
                <a:ea typeface="+mn-ea"/>
                <a:cs typeface="+mn-cs"/>
              </a:rPr>
              <a:t>From a </a:t>
            </a:r>
            <a:r>
              <a:rPr lang="en-GB" sz="1200" b="1" i="0" u="none" strike="noStrike" kern="1200">
                <a:solidFill>
                  <a:schemeClr val="tx1"/>
                </a:solidFill>
                <a:effectLst/>
                <a:latin typeface="Arial" panose="020B0604020202020204" pitchFamily="34" charset="0"/>
                <a:ea typeface="+mn-ea"/>
                <a:cs typeface="+mn-cs"/>
                <a:hlinkClick r:id="rId9"/>
              </a:rPr>
              <a:t>security perspective</a:t>
            </a:r>
            <a:r>
              <a:rPr lang="en-GB" sz="1200" b="0" i="0" kern="1200">
                <a:solidFill>
                  <a:schemeClr val="tx1"/>
                </a:solidFill>
                <a:effectLst/>
                <a:latin typeface="Arial" panose="020B0604020202020204" pitchFamily="34" charset="0"/>
                <a:ea typeface="+mn-ea"/>
                <a:cs typeface="+mn-cs"/>
              </a:rPr>
              <a:t>, this requires a total reboot of policies and tools to better mitigate risks. </a:t>
            </a:r>
          </a:p>
          <a:p>
            <a:r>
              <a:rPr lang="en-GB" sz="1200" b="1" i="0" kern="1200">
                <a:solidFill>
                  <a:schemeClr val="tx1"/>
                </a:solidFill>
                <a:effectLst/>
                <a:latin typeface="Arial" panose="020B0604020202020204" pitchFamily="34" charset="0"/>
                <a:ea typeface="+mn-ea"/>
                <a:cs typeface="+mn-cs"/>
              </a:rPr>
              <a:t>Trend No. 7: Breach and attack simulation </a:t>
            </a:r>
          </a:p>
          <a:p>
            <a:r>
              <a:rPr lang="en-GB" sz="1200" b="0" i="0" kern="1200">
                <a:solidFill>
                  <a:schemeClr val="tx1"/>
                </a:solidFill>
                <a:effectLst/>
                <a:latin typeface="Arial" panose="020B0604020202020204" pitchFamily="34" charset="0"/>
                <a:ea typeface="+mn-ea"/>
                <a:cs typeface="+mn-cs"/>
              </a:rPr>
              <a:t>A new market is emerging to help organizations validate their security posture. Breach and attack simulation (BAS) offers continuous testing and validation of security controls, and it tests the organization’s posture against </a:t>
            </a:r>
            <a:r>
              <a:rPr lang="en-GB" sz="1200" b="1" i="0" u="none" strike="noStrike" kern="1200">
                <a:solidFill>
                  <a:schemeClr val="tx1"/>
                </a:solidFill>
                <a:effectLst/>
                <a:latin typeface="Arial" panose="020B0604020202020204" pitchFamily="34" charset="0"/>
                <a:ea typeface="+mn-ea"/>
                <a:cs typeface="+mn-cs"/>
                <a:hlinkClick r:id="rId10"/>
              </a:rPr>
              <a:t>external threats</a:t>
            </a:r>
            <a:r>
              <a:rPr lang="en-GB" sz="1200" b="0" i="0" kern="1200">
                <a:solidFill>
                  <a:schemeClr val="tx1"/>
                </a:solidFill>
                <a:effectLst/>
                <a:latin typeface="Arial" panose="020B0604020202020204" pitchFamily="34" charset="0"/>
                <a:ea typeface="+mn-ea"/>
                <a:cs typeface="+mn-cs"/>
              </a:rPr>
              <a:t>. It also offers specialized assessments and highlights the risks to high-value assets like confidential data. BAS provides training to enable security organizations to mature. </a:t>
            </a:r>
          </a:p>
          <a:p>
            <a:r>
              <a:rPr lang="en-GB" sz="1200" b="1" i="0" kern="1200">
                <a:solidFill>
                  <a:schemeClr val="tx1"/>
                </a:solidFill>
                <a:effectLst/>
                <a:latin typeface="Arial" panose="020B0604020202020204" pitchFamily="34" charset="0"/>
                <a:ea typeface="+mn-ea"/>
                <a:cs typeface="+mn-cs"/>
              </a:rPr>
              <a:t>Trend No. 8: Privacy-enhancing computation techniques </a:t>
            </a:r>
          </a:p>
          <a:p>
            <a:r>
              <a:rPr lang="en-GB" sz="1200" b="0" i="0" kern="1200">
                <a:solidFill>
                  <a:schemeClr val="tx1"/>
                </a:solidFill>
                <a:effectLst/>
                <a:latin typeface="Arial" panose="020B0604020202020204" pitchFamily="34" charset="0"/>
                <a:ea typeface="+mn-ea"/>
                <a:cs typeface="+mn-cs"/>
              </a:rPr>
              <a:t>Privacy-enhancing computation techniques that protect data while it’s being used — as opposed to while it’s at rest or in motion — enable secure data processing, sharing, cross-border transfers and analytics, even in untrusted environments. </a:t>
            </a:r>
          </a:p>
          <a:p>
            <a:r>
              <a:rPr lang="en-GB" sz="1200" b="0" i="0" kern="1200">
                <a:solidFill>
                  <a:schemeClr val="tx1"/>
                </a:solidFill>
                <a:effectLst/>
                <a:latin typeface="Arial" panose="020B0604020202020204" pitchFamily="34" charset="0"/>
                <a:ea typeface="+mn-ea"/>
                <a:cs typeface="+mn-cs"/>
              </a:rPr>
              <a:t>This technology is rapidly transforming from academic research to real projects delivering real value, enabling new forms of computing and sharing with reduced risk of data breaches.</a:t>
            </a:r>
          </a:p>
          <a:p>
            <a:endParaRPr lang="en-GB"/>
          </a:p>
        </p:txBody>
      </p:sp>
      <p:sp>
        <p:nvSpPr>
          <p:cNvPr id="4" name="Slide Number Placeholder 3"/>
          <p:cNvSpPr>
            <a:spLocks noGrp="1"/>
          </p:cNvSpPr>
          <p:nvPr>
            <p:ph type="sldNum" sz="quarter" idx="5"/>
          </p:nvPr>
        </p:nvSpPr>
        <p:spPr/>
        <p:txBody>
          <a:bodyPr/>
          <a:lstStyle/>
          <a:p>
            <a:fld id="{6BA5BCC9-2D58-BC45-8057-F0927490CD17}" type="slidenum">
              <a:rPr lang="en-US" smtClean="0"/>
              <a:pPr/>
              <a:t>4</a:t>
            </a:fld>
            <a:endParaRPr lang="en-US"/>
          </a:p>
        </p:txBody>
      </p:sp>
    </p:spTree>
    <p:extLst>
      <p:ext uri="{BB962C8B-B14F-4D97-AF65-F5344CB8AC3E}">
        <p14:creationId xmlns:p14="http://schemas.microsoft.com/office/powerpoint/2010/main" val="28801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6</a:t>
            </a:fld>
            <a:endParaRPr lang="en-US"/>
          </a:p>
        </p:txBody>
      </p:sp>
    </p:spTree>
    <p:extLst>
      <p:ext uri="{BB962C8B-B14F-4D97-AF65-F5344CB8AC3E}">
        <p14:creationId xmlns:p14="http://schemas.microsoft.com/office/powerpoint/2010/main" val="2334822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&lt;DD&gt; Light Version</a:t>
            </a:r>
          </a:p>
        </p:txBody>
      </p:sp>
      <p:sp>
        <p:nvSpPr>
          <p:cNvPr id="4" name="Slide Number Placeholder 3"/>
          <p:cNvSpPr>
            <a:spLocks noGrp="1"/>
          </p:cNvSpPr>
          <p:nvPr>
            <p:ph type="sldNum" sz="quarter" idx="5"/>
          </p:nvPr>
        </p:nvSpPr>
        <p:spPr/>
        <p:txBody>
          <a:bodyPr/>
          <a:lstStyle/>
          <a:p>
            <a:fld id="{6BA5BCC9-2D58-BC45-8057-F0927490CD17}" type="slidenum">
              <a:rPr lang="en-US" smtClean="0"/>
              <a:pPr/>
              <a:t>7</a:t>
            </a:fld>
            <a:endParaRPr lang="en-US"/>
          </a:p>
        </p:txBody>
      </p:sp>
    </p:spTree>
    <p:extLst>
      <p:ext uri="{BB962C8B-B14F-4D97-AF65-F5344CB8AC3E}">
        <p14:creationId xmlns:p14="http://schemas.microsoft.com/office/powerpoint/2010/main" val="2325988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BA5BCC9-2D58-BC45-8057-F0927490CD17}" type="slidenum">
              <a:rPr lang="en-US" smtClean="0"/>
              <a:pPr/>
              <a:t>8</a:t>
            </a:fld>
            <a:endParaRPr lang="en-US"/>
          </a:p>
        </p:txBody>
      </p:sp>
    </p:spTree>
    <p:extLst>
      <p:ext uri="{BB962C8B-B14F-4D97-AF65-F5344CB8AC3E}">
        <p14:creationId xmlns:p14="http://schemas.microsoft.com/office/powerpoint/2010/main" val="79876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A5BCC9-2D58-BC45-8057-F0927490CD17}"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45200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5"/>
          </p:nvPr>
        </p:nvSpPr>
        <p:spPr/>
        <p:txBody>
          <a:bodyPr/>
          <a:lstStyle/>
          <a:p>
            <a:fld id="{6BA5BCC9-2D58-BC45-8057-F0927490CD17}" type="slidenum">
              <a:rPr lang="en-US" smtClean="0"/>
              <a:pPr/>
              <a:t>11</a:t>
            </a:fld>
            <a:endParaRPr lang="en-US"/>
          </a:p>
        </p:txBody>
      </p:sp>
    </p:spTree>
    <p:extLst>
      <p:ext uri="{BB962C8B-B14F-4D97-AF65-F5344CB8AC3E}">
        <p14:creationId xmlns:p14="http://schemas.microsoft.com/office/powerpoint/2010/main" val="1999333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12</a:t>
            </a:fld>
            <a:endParaRPr lang="en-US"/>
          </a:p>
        </p:txBody>
      </p:sp>
    </p:spTree>
    <p:extLst>
      <p:ext uri="{BB962C8B-B14F-4D97-AF65-F5344CB8AC3E}">
        <p14:creationId xmlns:p14="http://schemas.microsoft.com/office/powerpoint/2010/main" val="2352054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9.png"/><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4A937AF7-B715-41BC-857B-8870DFF1C9B3}"/>
              </a:ext>
            </a:extLst>
          </p:cNvPr>
          <p:cNvPicPr>
            <a:picLocks noChangeAspect="1"/>
          </p:cNvPicPr>
          <p:nvPr userDrawn="1"/>
        </p:nvPicPr>
        <p:blipFill>
          <a:blip r:embed="rId2"/>
          <a:stretch>
            <a:fillRect/>
          </a:stretch>
        </p:blipFill>
        <p:spPr>
          <a:xfrm>
            <a:off x="493782" y="3127948"/>
            <a:ext cx="770813" cy="3740710"/>
          </a:xfrm>
          <a:prstGeom prst="rect">
            <a:avLst/>
          </a:prstGeom>
        </p:spPr>
      </p:pic>
      <p:sp>
        <p:nvSpPr>
          <p:cNvPr id="24" name="Rectangle 23">
            <a:extLst>
              <a:ext uri="{FF2B5EF4-FFF2-40B4-BE49-F238E27FC236}">
                <a16:creationId xmlns:a16="http://schemas.microsoft.com/office/drawing/2014/main" id="{FF432BC4-BF36-471A-A80C-8C3E44173538}"/>
              </a:ext>
            </a:extLst>
          </p:cNvPr>
          <p:cNvSpPr/>
          <p:nvPr userDrawn="1"/>
        </p:nvSpPr>
        <p:spPr>
          <a:xfrm>
            <a:off x="-30605" y="2880433"/>
            <a:ext cx="1010715" cy="1314036"/>
          </a:xfrm>
          <a:prstGeom prst="rect">
            <a:avLst/>
          </a:prstGeom>
          <a:gradFill flip="none" rotWithShape="1">
            <a:gsLst>
              <a:gs pos="0">
                <a:schemeClr val="accent3"/>
              </a:gs>
              <a:gs pos="100000">
                <a:schemeClr val="accent3">
                  <a:alpha val="2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5" name="Picture 24">
            <a:extLst>
              <a:ext uri="{FF2B5EF4-FFF2-40B4-BE49-F238E27FC236}">
                <a16:creationId xmlns:a16="http://schemas.microsoft.com/office/drawing/2014/main" id="{FC4CFB24-1146-4DB9-9F7A-5DE3B915ABE9}"/>
              </a:ext>
            </a:extLst>
          </p:cNvPr>
          <p:cNvPicPr>
            <a:picLocks noChangeAspect="1"/>
          </p:cNvPicPr>
          <p:nvPr userDrawn="1"/>
        </p:nvPicPr>
        <p:blipFill>
          <a:blip r:embed="rId3"/>
          <a:stretch>
            <a:fillRect/>
          </a:stretch>
        </p:blipFill>
        <p:spPr>
          <a:xfrm>
            <a:off x="-30605" y="2647190"/>
            <a:ext cx="1010715" cy="233243"/>
          </a:xfrm>
          <a:prstGeom prst="rect">
            <a:avLst/>
          </a:prstGeom>
        </p:spPr>
      </p:pic>
      <p:pic>
        <p:nvPicPr>
          <p:cNvPr id="26" name="Picture 25">
            <a:extLst>
              <a:ext uri="{FF2B5EF4-FFF2-40B4-BE49-F238E27FC236}">
                <a16:creationId xmlns:a16="http://schemas.microsoft.com/office/drawing/2014/main" id="{C3485855-C67C-45B8-8540-53DD03FCE29D}"/>
              </a:ext>
            </a:extLst>
          </p:cNvPr>
          <p:cNvPicPr>
            <a:picLocks noChangeAspect="1"/>
          </p:cNvPicPr>
          <p:nvPr userDrawn="1"/>
        </p:nvPicPr>
        <p:blipFill rotWithShape="1">
          <a:blip r:embed="rId4"/>
          <a:srcRect b="68122"/>
          <a:stretch/>
        </p:blipFill>
        <p:spPr>
          <a:xfrm>
            <a:off x="318091" y="254574"/>
            <a:ext cx="2529590" cy="683300"/>
          </a:xfrm>
          <a:prstGeom prst="rect">
            <a:avLst/>
          </a:prstGeom>
        </p:spPr>
      </p:pic>
      <p:sp>
        <p:nvSpPr>
          <p:cNvPr id="28" name="Title 1">
            <a:extLst>
              <a:ext uri="{FF2B5EF4-FFF2-40B4-BE49-F238E27FC236}">
                <a16:creationId xmlns:a16="http://schemas.microsoft.com/office/drawing/2014/main" id="{2849CD9D-519F-4349-8732-53BDEC1AF61A}"/>
              </a:ext>
            </a:extLst>
          </p:cNvPr>
          <p:cNvSpPr>
            <a:spLocks noGrp="1"/>
          </p:cNvSpPr>
          <p:nvPr>
            <p:ph type="ctrTitle" hasCustomPrompt="1"/>
          </p:nvPr>
        </p:nvSpPr>
        <p:spPr>
          <a:xfrm>
            <a:off x="1945645" y="2157070"/>
            <a:ext cx="8337506" cy="1534889"/>
          </a:xfrm>
          <a:prstGeom prst="rect">
            <a:avLst/>
          </a:prstGeom>
        </p:spPr>
        <p:txBody>
          <a:bodyPr anchor="b" anchorCtr="0">
            <a:noAutofit/>
          </a:bodyPr>
          <a:lstStyle>
            <a:lvl1pPr algn="l">
              <a:defRPr sz="5000" b="1" spc="0" baseline="0">
                <a:ln>
                  <a:solidFill>
                    <a:schemeClr val="tx1"/>
                  </a:solidFill>
                </a:ln>
                <a:solidFill>
                  <a:schemeClr val="tx1"/>
                </a:solidFill>
                <a:effectLst/>
                <a:latin typeface="+mj-lt"/>
                <a:ea typeface="Inter" panose="020B0502030000000004" pitchFamily="34" charset="0"/>
              </a:defRPr>
            </a:lvl1pPr>
          </a:lstStyle>
          <a:p>
            <a:r>
              <a:rPr lang="en-US" dirty="0"/>
              <a:t>Presentation Title</a:t>
            </a:r>
          </a:p>
        </p:txBody>
      </p:sp>
      <p:sp>
        <p:nvSpPr>
          <p:cNvPr id="35" name="Subtitle 2">
            <a:extLst>
              <a:ext uri="{FF2B5EF4-FFF2-40B4-BE49-F238E27FC236}">
                <a16:creationId xmlns:a16="http://schemas.microsoft.com/office/drawing/2014/main" id="{D46D916F-8089-46A2-9140-5DEA7B1C37AB}"/>
              </a:ext>
            </a:extLst>
          </p:cNvPr>
          <p:cNvSpPr>
            <a:spLocks noGrp="1"/>
          </p:cNvSpPr>
          <p:nvPr>
            <p:ph type="subTitle" idx="1" hasCustomPrompt="1"/>
          </p:nvPr>
        </p:nvSpPr>
        <p:spPr>
          <a:xfrm>
            <a:off x="1945645" y="3884417"/>
            <a:ext cx="7596188" cy="830122"/>
          </a:xfrm>
          <a:prstGeom prst="rect">
            <a:avLst/>
          </a:prstGeom>
        </p:spPr>
        <p:txBody>
          <a:bodyPr wrap="square">
            <a:noAutofit/>
          </a:bodyPr>
          <a:lstStyle>
            <a:lvl1pPr marL="0" indent="0" algn="l">
              <a:buNone/>
              <a:defRPr sz="2000" spc="0" baseline="0">
                <a:solidFill>
                  <a:srgbClr val="000000"/>
                </a:solidFill>
                <a:latin typeface="+mj-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Lorem Ipsum</a:t>
            </a:r>
          </a:p>
        </p:txBody>
      </p:sp>
      <p:pic>
        <p:nvPicPr>
          <p:cNvPr id="36" name="Picture 35">
            <a:extLst>
              <a:ext uri="{FF2B5EF4-FFF2-40B4-BE49-F238E27FC236}">
                <a16:creationId xmlns:a16="http://schemas.microsoft.com/office/drawing/2014/main" id="{D81A0E91-6DF4-4AA0-8352-1545737D12EC}"/>
              </a:ext>
            </a:extLst>
          </p:cNvPr>
          <p:cNvPicPr>
            <a:picLocks noChangeAspect="1"/>
          </p:cNvPicPr>
          <p:nvPr userDrawn="1"/>
        </p:nvPicPr>
        <p:blipFill>
          <a:blip r:embed="rId5"/>
          <a:stretch>
            <a:fillRect/>
          </a:stretch>
        </p:blipFill>
        <p:spPr>
          <a:xfrm>
            <a:off x="2104141" y="1646216"/>
            <a:ext cx="2557346" cy="292632"/>
          </a:xfrm>
          <a:prstGeom prst="rect">
            <a:avLst/>
          </a:prstGeom>
        </p:spPr>
      </p:pic>
      <p:pic>
        <p:nvPicPr>
          <p:cNvPr id="37" name="Picture 36">
            <a:extLst>
              <a:ext uri="{FF2B5EF4-FFF2-40B4-BE49-F238E27FC236}">
                <a16:creationId xmlns:a16="http://schemas.microsoft.com/office/drawing/2014/main" id="{91BDE61B-8284-4D9F-B3C4-8FFFA2665AB6}"/>
              </a:ext>
            </a:extLst>
          </p:cNvPr>
          <p:cNvPicPr>
            <a:picLocks noChangeAspect="1"/>
          </p:cNvPicPr>
          <p:nvPr userDrawn="1"/>
        </p:nvPicPr>
        <p:blipFill>
          <a:blip r:embed="rId3"/>
          <a:stretch>
            <a:fillRect/>
          </a:stretch>
        </p:blipFill>
        <p:spPr>
          <a:xfrm flipH="1" flipV="1">
            <a:off x="11216640" y="0"/>
            <a:ext cx="975360" cy="225084"/>
          </a:xfrm>
          <a:prstGeom prst="rect">
            <a:avLst/>
          </a:prstGeom>
        </p:spPr>
      </p:pic>
      <p:sp>
        <p:nvSpPr>
          <p:cNvPr id="38" name="Rectangle 37">
            <a:extLst>
              <a:ext uri="{FF2B5EF4-FFF2-40B4-BE49-F238E27FC236}">
                <a16:creationId xmlns:a16="http://schemas.microsoft.com/office/drawing/2014/main" id="{391E8572-2626-4FCE-BD67-B0D717CB7AB2}"/>
              </a:ext>
            </a:extLst>
          </p:cNvPr>
          <p:cNvSpPr/>
          <p:nvPr userDrawn="1"/>
        </p:nvSpPr>
        <p:spPr>
          <a:xfrm>
            <a:off x="11498796" y="2429418"/>
            <a:ext cx="172209" cy="29706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39" name="Rectangle 38">
            <a:extLst>
              <a:ext uri="{FF2B5EF4-FFF2-40B4-BE49-F238E27FC236}">
                <a16:creationId xmlns:a16="http://schemas.microsoft.com/office/drawing/2014/main" id="{BF74C129-AB66-482F-873E-93CE452E7135}"/>
              </a:ext>
            </a:extLst>
          </p:cNvPr>
          <p:cNvSpPr/>
          <p:nvPr userDrawn="1"/>
        </p:nvSpPr>
        <p:spPr>
          <a:xfrm>
            <a:off x="11078074" y="1955366"/>
            <a:ext cx="518957" cy="149769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0" name="Rectangle 39">
            <a:extLst>
              <a:ext uri="{FF2B5EF4-FFF2-40B4-BE49-F238E27FC236}">
                <a16:creationId xmlns:a16="http://schemas.microsoft.com/office/drawing/2014/main" id="{6C8AF711-2EFD-43AA-8151-40B99ACB57B3}"/>
              </a:ext>
            </a:extLst>
          </p:cNvPr>
          <p:cNvSpPr/>
          <p:nvPr userDrawn="1"/>
        </p:nvSpPr>
        <p:spPr>
          <a:xfrm>
            <a:off x="3479996" y="5746311"/>
            <a:ext cx="1010715" cy="1122347"/>
          </a:xfrm>
          <a:prstGeom prst="rect">
            <a:avLst/>
          </a:prstGeom>
          <a:gradFill>
            <a:gsLst>
              <a:gs pos="0">
                <a:schemeClr val="accent2"/>
              </a:gs>
              <a:gs pos="98000">
                <a:schemeClr val="accent2">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41" name="Picture 40">
            <a:extLst>
              <a:ext uri="{FF2B5EF4-FFF2-40B4-BE49-F238E27FC236}">
                <a16:creationId xmlns:a16="http://schemas.microsoft.com/office/drawing/2014/main" id="{8BB0C5EE-09D3-4333-BC47-7085CCB4003E}"/>
              </a:ext>
            </a:extLst>
          </p:cNvPr>
          <p:cNvPicPr>
            <a:picLocks noChangeAspect="1"/>
          </p:cNvPicPr>
          <p:nvPr userDrawn="1"/>
        </p:nvPicPr>
        <p:blipFill>
          <a:blip r:embed="rId3"/>
          <a:stretch>
            <a:fillRect/>
          </a:stretch>
        </p:blipFill>
        <p:spPr>
          <a:xfrm>
            <a:off x="3479996" y="5530321"/>
            <a:ext cx="1010715" cy="233243"/>
          </a:xfrm>
          <a:prstGeom prst="rect">
            <a:avLst/>
          </a:prstGeom>
        </p:spPr>
      </p:pic>
      <p:sp>
        <p:nvSpPr>
          <p:cNvPr id="42" name="Rectangle 41">
            <a:extLst>
              <a:ext uri="{FF2B5EF4-FFF2-40B4-BE49-F238E27FC236}">
                <a16:creationId xmlns:a16="http://schemas.microsoft.com/office/drawing/2014/main" id="{1D97A8BE-4B78-4F28-8609-29693FAE4AEF}"/>
              </a:ext>
            </a:extLst>
          </p:cNvPr>
          <p:cNvSpPr/>
          <p:nvPr userDrawn="1"/>
        </p:nvSpPr>
        <p:spPr>
          <a:xfrm>
            <a:off x="7420474" y="5371427"/>
            <a:ext cx="518957" cy="1497690"/>
          </a:xfrm>
          <a:prstGeom prst="rect">
            <a:avLst/>
          </a:prstGeom>
          <a:gradFill>
            <a:gsLst>
              <a:gs pos="0">
                <a:schemeClr val="bg1"/>
              </a:gs>
              <a:gs pos="97000">
                <a:schemeClr val="bg1">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3" name="Rectangle 42">
            <a:extLst>
              <a:ext uri="{FF2B5EF4-FFF2-40B4-BE49-F238E27FC236}">
                <a16:creationId xmlns:a16="http://schemas.microsoft.com/office/drawing/2014/main" id="{1FC4F964-16EC-4A5A-A467-6B4FBDBD4F8A}"/>
              </a:ext>
            </a:extLst>
          </p:cNvPr>
          <p:cNvSpPr/>
          <p:nvPr userDrawn="1"/>
        </p:nvSpPr>
        <p:spPr>
          <a:xfrm>
            <a:off x="7385270" y="0"/>
            <a:ext cx="518957" cy="1237957"/>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4" name="Rectangle 43">
            <a:extLst>
              <a:ext uri="{FF2B5EF4-FFF2-40B4-BE49-F238E27FC236}">
                <a16:creationId xmlns:a16="http://schemas.microsoft.com/office/drawing/2014/main" id="{DE238C8B-08A2-432A-BE00-4DD0FA77140B}"/>
              </a:ext>
            </a:extLst>
          </p:cNvPr>
          <p:cNvSpPr/>
          <p:nvPr userDrawn="1"/>
        </p:nvSpPr>
        <p:spPr>
          <a:xfrm>
            <a:off x="9272436" y="563051"/>
            <a:ext cx="1010715" cy="1122347"/>
          </a:xfrm>
          <a:prstGeom prst="rect">
            <a:avLst/>
          </a:prstGeom>
          <a:gradFill>
            <a:gsLst>
              <a:gs pos="0">
                <a:schemeClr val="accent4"/>
              </a:gs>
              <a:gs pos="97000">
                <a:schemeClr val="accent4">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45" name="Picture 44">
            <a:extLst>
              <a:ext uri="{FF2B5EF4-FFF2-40B4-BE49-F238E27FC236}">
                <a16:creationId xmlns:a16="http://schemas.microsoft.com/office/drawing/2014/main" id="{0E6072FC-DF2C-489B-AB73-9A85B7C5FAD7}"/>
              </a:ext>
            </a:extLst>
          </p:cNvPr>
          <p:cNvPicPr>
            <a:picLocks noChangeAspect="1"/>
          </p:cNvPicPr>
          <p:nvPr userDrawn="1"/>
        </p:nvPicPr>
        <p:blipFill>
          <a:blip r:embed="rId3"/>
          <a:stretch>
            <a:fillRect/>
          </a:stretch>
        </p:blipFill>
        <p:spPr>
          <a:xfrm>
            <a:off x="9272436" y="347061"/>
            <a:ext cx="1010715" cy="233243"/>
          </a:xfrm>
          <a:prstGeom prst="rect">
            <a:avLst/>
          </a:prstGeom>
        </p:spPr>
      </p:pic>
      <p:pic>
        <p:nvPicPr>
          <p:cNvPr id="46" name="Picture 45">
            <a:extLst>
              <a:ext uri="{FF2B5EF4-FFF2-40B4-BE49-F238E27FC236}">
                <a16:creationId xmlns:a16="http://schemas.microsoft.com/office/drawing/2014/main" id="{18189ABC-2A8A-4E98-8D15-A12A7D56C267}"/>
              </a:ext>
            </a:extLst>
          </p:cNvPr>
          <p:cNvPicPr>
            <a:picLocks noChangeAspect="1"/>
          </p:cNvPicPr>
          <p:nvPr userDrawn="1"/>
        </p:nvPicPr>
        <p:blipFill>
          <a:blip r:embed="rId6"/>
          <a:stretch>
            <a:fillRect/>
          </a:stretch>
        </p:blipFill>
        <p:spPr>
          <a:xfrm>
            <a:off x="10509450" y="4109158"/>
            <a:ext cx="568624" cy="2759500"/>
          </a:xfrm>
          <a:prstGeom prst="rect">
            <a:avLst/>
          </a:prstGeom>
        </p:spPr>
      </p:pic>
    </p:spTree>
    <p:extLst>
      <p:ext uri="{BB962C8B-B14F-4D97-AF65-F5344CB8AC3E}">
        <p14:creationId xmlns:p14="http://schemas.microsoft.com/office/powerpoint/2010/main" val="3185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No Bullets">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694A426B-0D0E-49BD-B9AF-389607EB3C96}"/>
              </a:ext>
            </a:extLst>
          </p:cNvPr>
          <p:cNvSpPr>
            <a:spLocks noGrp="1"/>
          </p:cNvSpPr>
          <p:nvPr>
            <p:ph type="body" sz="quarter" idx="14" hasCustomPrompt="1"/>
          </p:nvPr>
        </p:nvSpPr>
        <p:spPr>
          <a:xfrm>
            <a:off x="269986" y="1292482"/>
            <a:ext cx="10831293" cy="4383087"/>
          </a:xfrm>
          <a:prstGeom prst="rect">
            <a:avLst/>
          </a:prstGeom>
        </p:spPr>
        <p:txBody>
          <a:bodyPr/>
          <a:lstStyle>
            <a:lvl1pPr marL="0" indent="0">
              <a:spcBef>
                <a:spcPts val="1200"/>
              </a:spcBef>
              <a:spcAft>
                <a:spcPts val="1000"/>
              </a:spcAft>
              <a:buNone/>
              <a:defRPr sz="2100">
                <a:solidFill>
                  <a:srgbClr val="000000"/>
                </a:solidFill>
                <a:latin typeface="+mn-lt"/>
                <a:ea typeface="Inter" panose="020B0502030000000004" pitchFamily="34" charset="0"/>
              </a:defRPr>
            </a:lvl1pPr>
            <a:lvl2pPr marL="457200" indent="0">
              <a:spcBef>
                <a:spcPts val="1200"/>
              </a:spcBef>
              <a:spcAft>
                <a:spcPts val="1000"/>
              </a:spcAft>
              <a:buNone/>
              <a:defRPr sz="2100"/>
            </a:lvl2pPr>
            <a:lvl3pPr marL="914400" indent="0">
              <a:spcBef>
                <a:spcPts val="1200"/>
              </a:spcBef>
              <a:spcAft>
                <a:spcPts val="1000"/>
              </a:spcAft>
              <a:buNone/>
              <a:defRPr sz="2100"/>
            </a:lvl3pPr>
            <a:lvl4pPr marL="1371600" indent="0">
              <a:spcBef>
                <a:spcPts val="1200"/>
              </a:spcBef>
              <a:spcAft>
                <a:spcPts val="1000"/>
              </a:spcAft>
              <a:buNone/>
              <a:defRPr sz="2100"/>
            </a:lvl4pPr>
            <a:lvl5pPr marL="1828800" indent="0">
              <a:spcBef>
                <a:spcPts val="1200"/>
              </a:spcBef>
              <a:spcAft>
                <a:spcPts val="1000"/>
              </a:spcAft>
              <a:buNone/>
              <a:defRPr sz="2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p:txBody>
      </p:sp>
      <p:sp>
        <p:nvSpPr>
          <p:cNvPr id="5" name="Title 1">
            <a:extLst>
              <a:ext uri="{FF2B5EF4-FFF2-40B4-BE49-F238E27FC236}">
                <a16:creationId xmlns:a16="http://schemas.microsoft.com/office/drawing/2014/main" id="{79D802AB-3C2E-3944-BC7A-D225AD299128}"/>
              </a:ext>
            </a:extLst>
          </p:cNvPr>
          <p:cNvSpPr>
            <a:spLocks noGrp="1"/>
          </p:cNvSpPr>
          <p:nvPr>
            <p:ph type="title" hasCustomPrompt="1"/>
          </p:nvPr>
        </p:nvSpPr>
        <p:spPr>
          <a:xfrm>
            <a:off x="269986" y="17607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147765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userDrawn="1">
          <p15:clr>
            <a:srgbClr val="FBAE40"/>
          </p15:clr>
        </p15:guide>
        <p15:guide id="2" orient="horz" pos="410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No Bullets_subtitle">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694A426B-0D0E-49BD-B9AF-389607EB3C96}"/>
              </a:ext>
            </a:extLst>
          </p:cNvPr>
          <p:cNvSpPr>
            <a:spLocks noGrp="1"/>
          </p:cNvSpPr>
          <p:nvPr>
            <p:ph type="body" sz="quarter" idx="14" hasCustomPrompt="1"/>
          </p:nvPr>
        </p:nvSpPr>
        <p:spPr>
          <a:xfrm>
            <a:off x="279731" y="1745431"/>
            <a:ext cx="10831293" cy="4383087"/>
          </a:xfrm>
          <a:prstGeom prst="rect">
            <a:avLst/>
          </a:prstGeom>
        </p:spPr>
        <p:txBody>
          <a:bodyPr/>
          <a:lstStyle>
            <a:lvl1pPr marL="0" indent="0">
              <a:spcBef>
                <a:spcPts val="1200"/>
              </a:spcBef>
              <a:spcAft>
                <a:spcPts val="1000"/>
              </a:spcAft>
              <a:buNone/>
              <a:defRPr sz="2100">
                <a:solidFill>
                  <a:srgbClr val="000000"/>
                </a:solidFill>
                <a:latin typeface="+mn-lt"/>
                <a:ea typeface="Inter" panose="020B0502030000000004" pitchFamily="34" charset="0"/>
              </a:defRPr>
            </a:lvl1pPr>
            <a:lvl2pPr marL="457200" indent="0">
              <a:spcBef>
                <a:spcPts val="1200"/>
              </a:spcBef>
              <a:spcAft>
                <a:spcPts val="1000"/>
              </a:spcAft>
              <a:buNone/>
              <a:defRPr sz="2100"/>
            </a:lvl2pPr>
            <a:lvl3pPr marL="914400" indent="0">
              <a:spcBef>
                <a:spcPts val="1200"/>
              </a:spcBef>
              <a:spcAft>
                <a:spcPts val="1000"/>
              </a:spcAft>
              <a:buNone/>
              <a:defRPr sz="2100"/>
            </a:lvl3pPr>
            <a:lvl4pPr marL="1371600" indent="0">
              <a:spcBef>
                <a:spcPts val="1200"/>
              </a:spcBef>
              <a:spcAft>
                <a:spcPts val="1000"/>
              </a:spcAft>
              <a:buNone/>
              <a:defRPr sz="2100"/>
            </a:lvl4pPr>
            <a:lvl5pPr marL="1828800" indent="0">
              <a:spcBef>
                <a:spcPts val="1200"/>
              </a:spcBef>
              <a:spcAft>
                <a:spcPts val="1000"/>
              </a:spcAft>
              <a:buNone/>
              <a:defRPr sz="21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a:t>
            </a:r>
          </a:p>
        </p:txBody>
      </p:sp>
      <p:sp>
        <p:nvSpPr>
          <p:cNvPr id="6" name="Text Placeholder 3">
            <a:extLst>
              <a:ext uri="{FF2B5EF4-FFF2-40B4-BE49-F238E27FC236}">
                <a16:creationId xmlns:a16="http://schemas.microsoft.com/office/drawing/2014/main" id="{B06A5158-AF52-2D44-853D-646A374584A4}"/>
              </a:ext>
            </a:extLst>
          </p:cNvPr>
          <p:cNvSpPr>
            <a:spLocks noGrp="1"/>
          </p:cNvSpPr>
          <p:nvPr>
            <p:ph type="body" sz="quarter" idx="15"/>
          </p:nvPr>
        </p:nvSpPr>
        <p:spPr>
          <a:xfrm>
            <a:off x="271923" y="908461"/>
            <a:ext cx="10841038" cy="413335"/>
          </a:xfrm>
          <a:prstGeom prst="rect">
            <a:avLst/>
          </a:prstGeom>
        </p:spPr>
        <p:txBody>
          <a:bodyPr anchor="t"/>
          <a:lstStyle>
            <a:lvl1pPr marL="0" indent="0">
              <a:buNone/>
              <a:defRPr sz="200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dirty="0"/>
              <a:t>Edit Master text styles</a:t>
            </a:r>
          </a:p>
        </p:txBody>
      </p:sp>
      <p:sp>
        <p:nvSpPr>
          <p:cNvPr id="7" name="Title 1">
            <a:extLst>
              <a:ext uri="{FF2B5EF4-FFF2-40B4-BE49-F238E27FC236}">
                <a16:creationId xmlns:a16="http://schemas.microsoft.com/office/drawing/2014/main" id="{7F36E4B0-858A-464B-BACD-6EA6E69CE5C7}"/>
              </a:ext>
            </a:extLst>
          </p:cNvPr>
          <p:cNvSpPr>
            <a:spLocks noGrp="1"/>
          </p:cNvSpPr>
          <p:nvPr>
            <p:ph type="title" hasCustomPrompt="1"/>
          </p:nvPr>
        </p:nvSpPr>
        <p:spPr>
          <a:xfrm>
            <a:off x="273860" y="17813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419862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141C5-CA5A-D043-831B-6BAF84ED2D87}"/>
              </a:ext>
            </a:extLst>
          </p:cNvPr>
          <p:cNvSpPr>
            <a:spLocks noGrp="1"/>
          </p:cNvSpPr>
          <p:nvPr>
            <p:ph sz="half" idx="1" hasCustomPrompt="1"/>
          </p:nvPr>
        </p:nvSpPr>
        <p:spPr>
          <a:xfrm>
            <a:off x="342900" y="1368277"/>
            <a:ext cx="5181600" cy="4351338"/>
          </a:xfrm>
          <a:prstGeom prst="rect">
            <a:avLst/>
          </a:prstGeom>
        </p:spPr>
        <p:txBody>
          <a:bodyPr>
            <a:noAutofit/>
          </a:bodyPr>
          <a:lstStyle>
            <a:lvl1pPr>
              <a:lnSpc>
                <a:spcPct val="90000"/>
              </a:lnSpc>
              <a:spcBef>
                <a:spcPts val="1400"/>
              </a:spcBef>
              <a:defRPr sz="2000">
                <a:solidFill>
                  <a:srgbClr val="000000"/>
                </a:solidFill>
                <a:latin typeface="+mn-lt"/>
                <a:ea typeface="Inter" panose="020B0502030000000004" pitchFamily="34" charset="0"/>
              </a:defRPr>
            </a:lvl1pPr>
            <a:lvl2pPr>
              <a:lnSpc>
                <a:spcPct val="90000"/>
              </a:lnSpc>
              <a:spcBef>
                <a:spcPts val="900"/>
              </a:spcBef>
              <a:defRPr sz="20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4" name="Content Placeholder 3">
            <a:extLst>
              <a:ext uri="{FF2B5EF4-FFF2-40B4-BE49-F238E27FC236}">
                <a16:creationId xmlns:a16="http://schemas.microsoft.com/office/drawing/2014/main" id="{8C8922C6-1D6C-AB44-BECA-39EC9E894D6D}"/>
              </a:ext>
            </a:extLst>
          </p:cNvPr>
          <p:cNvSpPr>
            <a:spLocks noGrp="1"/>
          </p:cNvSpPr>
          <p:nvPr>
            <p:ph sz="half" idx="2" hasCustomPrompt="1"/>
          </p:nvPr>
        </p:nvSpPr>
        <p:spPr>
          <a:xfrm>
            <a:off x="6182751" y="1368277"/>
            <a:ext cx="5181600" cy="4351338"/>
          </a:xfrm>
          <a:prstGeom prst="rect">
            <a:avLst/>
          </a:prstGeom>
        </p:spPr>
        <p:txBody>
          <a:bodyPr>
            <a:noAutofit/>
          </a:bodyPr>
          <a:lstStyle>
            <a:lvl1pPr>
              <a:lnSpc>
                <a:spcPct val="90000"/>
              </a:lnSpc>
              <a:spcBef>
                <a:spcPts val="1400"/>
              </a:spcBef>
              <a:defRPr sz="2000">
                <a:solidFill>
                  <a:srgbClr val="000000"/>
                </a:solidFill>
                <a:latin typeface="+mn-lt"/>
                <a:ea typeface="Inter" panose="020B0502030000000004" pitchFamily="34" charset="0"/>
              </a:defRPr>
            </a:lvl1pPr>
            <a:lvl2pPr>
              <a:lnSpc>
                <a:spcPct val="90000"/>
              </a:lnSpc>
              <a:spcBef>
                <a:spcPts val="900"/>
              </a:spcBef>
              <a:defRPr sz="20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6" name="Title 1">
            <a:extLst>
              <a:ext uri="{FF2B5EF4-FFF2-40B4-BE49-F238E27FC236}">
                <a16:creationId xmlns:a16="http://schemas.microsoft.com/office/drawing/2014/main" id="{9F801CD6-4A94-4C4B-A0FC-9BD594810FF7}"/>
              </a:ext>
            </a:extLst>
          </p:cNvPr>
          <p:cNvSpPr>
            <a:spLocks noGrp="1"/>
          </p:cNvSpPr>
          <p:nvPr>
            <p:ph type="title" hasCustomPrompt="1"/>
          </p:nvPr>
        </p:nvSpPr>
        <p:spPr>
          <a:xfrm>
            <a:off x="265774" y="176071"/>
            <a:ext cx="10837164" cy="726454"/>
          </a:xfrm>
          <a:prstGeom prst="rect">
            <a:avLst/>
          </a:prstGeom>
        </p:spPr>
        <p:txBody>
          <a:bodyPr anchor="ctr" anchorCtr="0">
            <a:noAutofit/>
          </a:bodyPr>
          <a:lstStyle>
            <a:lvl1pPr>
              <a:defRPr sz="3400" b="1" spc="-15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4263815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userDrawn="1">
          <p15:clr>
            <a:srgbClr val="FBAE40"/>
          </p15:clr>
        </p15:guide>
        <p15:guide id="2" orient="horz" pos="41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141C5-CA5A-D043-831B-6BAF84ED2D87}"/>
              </a:ext>
            </a:extLst>
          </p:cNvPr>
          <p:cNvSpPr>
            <a:spLocks noGrp="1"/>
          </p:cNvSpPr>
          <p:nvPr>
            <p:ph sz="half" idx="1"/>
          </p:nvPr>
        </p:nvSpPr>
        <p:spPr>
          <a:xfrm>
            <a:off x="342900" y="1095994"/>
            <a:ext cx="5288062" cy="3594691"/>
          </a:xfrm>
          <a:prstGeom prst="rect">
            <a:avLst/>
          </a:prstGeom>
        </p:spPr>
        <p:txBody>
          <a:bodyPr>
            <a:noAutofit/>
          </a:bodyPr>
          <a:lstStyle>
            <a:lvl1pPr marL="0" indent="0">
              <a:lnSpc>
                <a:spcPct val="90000"/>
              </a:lnSpc>
              <a:buNone/>
              <a:defRPr sz="2000" b="1">
                <a:solidFill>
                  <a:srgbClr val="000000"/>
                </a:solidFill>
                <a:latin typeface="+mn-lt"/>
                <a:ea typeface="Inter" panose="020B0502030000000004" pitchFamily="34" charset="0"/>
              </a:defRPr>
            </a:lvl1pPr>
            <a:lvl2pPr>
              <a:lnSpc>
                <a:spcPts val="2600"/>
              </a:lnSpc>
              <a:defRPr sz="1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4" name="Content Placeholder 3">
            <a:extLst>
              <a:ext uri="{FF2B5EF4-FFF2-40B4-BE49-F238E27FC236}">
                <a16:creationId xmlns:a16="http://schemas.microsoft.com/office/drawing/2014/main" id="{8C8922C6-1D6C-AB44-BECA-39EC9E894D6D}"/>
              </a:ext>
            </a:extLst>
          </p:cNvPr>
          <p:cNvSpPr>
            <a:spLocks noGrp="1"/>
          </p:cNvSpPr>
          <p:nvPr>
            <p:ph sz="half" idx="2"/>
          </p:nvPr>
        </p:nvSpPr>
        <p:spPr>
          <a:xfrm>
            <a:off x="6172200" y="1095994"/>
            <a:ext cx="5278918" cy="3594691"/>
          </a:xfrm>
          <a:prstGeom prst="rect">
            <a:avLst/>
          </a:prstGeom>
        </p:spPr>
        <p:txBody>
          <a:bodyPr>
            <a:noAutofit/>
          </a:bodyPr>
          <a:lstStyle>
            <a:lvl1pPr marL="0" indent="0">
              <a:lnSpc>
                <a:spcPct val="90000"/>
              </a:lnSpc>
              <a:buNone/>
              <a:defRPr sz="2000" b="1">
                <a:solidFill>
                  <a:srgbClr val="000000"/>
                </a:solidFill>
                <a:latin typeface="+mn-lt"/>
                <a:ea typeface="Inter" panose="020B0502030000000004" pitchFamily="34" charset="0"/>
              </a:defRPr>
            </a:lvl1pPr>
            <a:lvl2pPr>
              <a:lnSpc>
                <a:spcPts val="2600"/>
              </a:lnSpc>
              <a:defRPr sz="1600">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p:txBody>
      </p:sp>
      <p:sp>
        <p:nvSpPr>
          <p:cNvPr id="7" name="Text Placeholder 6">
            <a:extLst>
              <a:ext uri="{FF2B5EF4-FFF2-40B4-BE49-F238E27FC236}">
                <a16:creationId xmlns:a16="http://schemas.microsoft.com/office/drawing/2014/main" id="{D47C0A4E-F0F5-BE4B-A4E2-B30FB22DBFB9}"/>
              </a:ext>
            </a:extLst>
          </p:cNvPr>
          <p:cNvSpPr>
            <a:spLocks noGrp="1"/>
          </p:cNvSpPr>
          <p:nvPr>
            <p:ph type="body" sz="quarter" idx="13" hasCustomPrompt="1"/>
          </p:nvPr>
        </p:nvSpPr>
        <p:spPr>
          <a:xfrm>
            <a:off x="342900" y="4787232"/>
            <a:ext cx="5284787" cy="855662"/>
          </a:xfrm>
          <a:prstGeom prst="rect">
            <a:avLst/>
          </a:prstGeom>
        </p:spPr>
        <p:txBody>
          <a:bodyPr>
            <a:normAutofit/>
          </a:bodyPr>
          <a:lstStyle>
            <a:lvl1pPr marL="0" indent="0">
              <a:lnSpc>
                <a:spcPct val="90000"/>
              </a:lnSpc>
              <a:buNone/>
              <a:defRPr sz="1800">
                <a:solidFill>
                  <a:srgbClr val="000000"/>
                </a:solidFill>
                <a:latin typeface="+mn-lt"/>
                <a:ea typeface="Inter" panose="020B0502030000000004" pitchFamily="34" charset="0"/>
              </a:defRPr>
            </a:lvl1pPr>
          </a:lstStyle>
          <a:p>
            <a:pPr lvl="0"/>
            <a:r>
              <a:rPr lang="en-US" dirty="0"/>
              <a:t>Brief caption or descriptive statement</a:t>
            </a:r>
          </a:p>
          <a:p>
            <a:pPr lvl="0"/>
            <a:r>
              <a:rPr lang="en-US" dirty="0"/>
              <a:t>Relating to picture</a:t>
            </a:r>
          </a:p>
        </p:txBody>
      </p:sp>
      <p:sp>
        <p:nvSpPr>
          <p:cNvPr id="9" name="Text Placeholder 6">
            <a:extLst>
              <a:ext uri="{FF2B5EF4-FFF2-40B4-BE49-F238E27FC236}">
                <a16:creationId xmlns:a16="http://schemas.microsoft.com/office/drawing/2014/main" id="{B0F1D633-E4A8-504F-A385-0A6D0310CE04}"/>
              </a:ext>
            </a:extLst>
          </p:cNvPr>
          <p:cNvSpPr>
            <a:spLocks noGrp="1"/>
          </p:cNvSpPr>
          <p:nvPr>
            <p:ph type="body" sz="quarter" idx="14" hasCustomPrompt="1"/>
          </p:nvPr>
        </p:nvSpPr>
        <p:spPr>
          <a:xfrm>
            <a:off x="6172201" y="4787232"/>
            <a:ext cx="5286755" cy="855662"/>
          </a:xfrm>
          <a:prstGeom prst="rect">
            <a:avLst/>
          </a:prstGeom>
        </p:spPr>
        <p:txBody>
          <a:bodyPr>
            <a:normAutofit/>
          </a:bodyPr>
          <a:lstStyle>
            <a:lvl1pPr marL="0" indent="0">
              <a:lnSpc>
                <a:spcPct val="90000"/>
              </a:lnSpc>
              <a:buNone/>
              <a:defRPr sz="1800">
                <a:solidFill>
                  <a:srgbClr val="000000"/>
                </a:solidFill>
                <a:latin typeface="+mn-lt"/>
                <a:ea typeface="Inter" panose="020B0502030000000004" pitchFamily="34" charset="0"/>
              </a:defRPr>
            </a:lvl1pPr>
          </a:lstStyle>
          <a:p>
            <a:pPr lvl="0"/>
            <a:r>
              <a:rPr lang="en-US" dirty="0"/>
              <a:t>Brief caption or descriptive statement</a:t>
            </a:r>
          </a:p>
          <a:p>
            <a:pPr lvl="0"/>
            <a:r>
              <a:rPr lang="en-US" dirty="0"/>
              <a:t>Relating to picture</a:t>
            </a:r>
          </a:p>
        </p:txBody>
      </p:sp>
      <p:sp>
        <p:nvSpPr>
          <p:cNvPr id="8" name="Title 1">
            <a:extLst>
              <a:ext uri="{FF2B5EF4-FFF2-40B4-BE49-F238E27FC236}">
                <a16:creationId xmlns:a16="http://schemas.microsoft.com/office/drawing/2014/main" id="{F807AB88-3644-1844-A794-FF7AAC04FE00}"/>
              </a:ext>
            </a:extLst>
          </p:cNvPr>
          <p:cNvSpPr>
            <a:spLocks noGrp="1"/>
          </p:cNvSpPr>
          <p:nvPr>
            <p:ph type="title" hasCustomPrompt="1"/>
          </p:nvPr>
        </p:nvSpPr>
        <p:spPr>
          <a:xfrm>
            <a:off x="262496" y="176071"/>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3404760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headin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2335BB-2964-344F-B83D-44BDDABCAA20}"/>
              </a:ext>
            </a:extLst>
          </p:cNvPr>
          <p:cNvSpPr>
            <a:spLocks noGrp="1"/>
          </p:cNvSpPr>
          <p:nvPr>
            <p:ph type="body" idx="1"/>
          </p:nvPr>
        </p:nvSpPr>
        <p:spPr>
          <a:xfrm>
            <a:off x="342900" y="1298455"/>
            <a:ext cx="5373198" cy="823912"/>
          </a:xfrm>
          <a:prstGeom prst="rect">
            <a:avLst/>
          </a:prstGeom>
        </p:spPr>
        <p:txBody>
          <a:bodyPr anchor="b">
            <a:noAutofit/>
          </a:bodyPr>
          <a:lstStyle>
            <a:lvl1pPr marL="0" indent="0">
              <a:buNone/>
              <a:defRPr sz="2400" b="1">
                <a:solidFill>
                  <a:srgbClr val="000000"/>
                </a:solidFill>
                <a:latin typeface="+mn-lt"/>
                <a:ea typeface="Inter" panose="020B050203000000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F9C4B78-4F24-244A-AF91-2CE9B5EFFCA4}"/>
              </a:ext>
            </a:extLst>
          </p:cNvPr>
          <p:cNvSpPr>
            <a:spLocks noGrp="1"/>
          </p:cNvSpPr>
          <p:nvPr>
            <p:ph sz="half" idx="2" hasCustomPrompt="1"/>
          </p:nvPr>
        </p:nvSpPr>
        <p:spPr>
          <a:xfrm>
            <a:off x="342901" y="2185423"/>
            <a:ext cx="5391484" cy="3684588"/>
          </a:xfrm>
          <a:prstGeom prst="rect">
            <a:avLst/>
          </a:prstGeom>
        </p:spPr>
        <p:txBody>
          <a:bodyPr>
            <a:noAutofit/>
          </a:bodyPr>
          <a:lstStyle>
            <a:lvl1pPr>
              <a:lnSpc>
                <a:spcPct val="90000"/>
              </a:lnSpc>
              <a:spcBef>
                <a:spcPts val="1400"/>
              </a:spcBef>
              <a:defRPr sz="2000">
                <a:solidFill>
                  <a:srgbClr val="000000"/>
                </a:solidFill>
                <a:latin typeface="+mn-lt"/>
                <a:ea typeface="Inter" panose="020B0502030000000004" pitchFamily="34" charset="0"/>
              </a:defRPr>
            </a:lvl1pPr>
            <a:lvl2pPr>
              <a:lnSpc>
                <a:spcPct val="90000"/>
              </a:lnSpc>
              <a:spcBef>
                <a:spcPts val="900"/>
              </a:spcBef>
              <a:defRPr sz="20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5" name="Text Placeholder 4">
            <a:extLst>
              <a:ext uri="{FF2B5EF4-FFF2-40B4-BE49-F238E27FC236}">
                <a16:creationId xmlns:a16="http://schemas.microsoft.com/office/drawing/2014/main" id="{13CE70E2-69C2-0143-9D3A-18C5F025E43E}"/>
              </a:ext>
            </a:extLst>
          </p:cNvPr>
          <p:cNvSpPr>
            <a:spLocks noGrp="1"/>
          </p:cNvSpPr>
          <p:nvPr>
            <p:ph type="body" sz="quarter" idx="3"/>
          </p:nvPr>
        </p:nvSpPr>
        <p:spPr>
          <a:xfrm>
            <a:off x="6172200" y="1298455"/>
            <a:ext cx="5277612" cy="823912"/>
          </a:xfrm>
          <a:prstGeom prst="rect">
            <a:avLst/>
          </a:prstGeom>
        </p:spPr>
        <p:txBody>
          <a:bodyPr anchor="b">
            <a:noAutofit/>
          </a:bodyPr>
          <a:lstStyle>
            <a:lvl1pPr marL="0" indent="0">
              <a:buNone/>
              <a:defRPr sz="2400" b="1">
                <a:solidFill>
                  <a:srgbClr val="000000"/>
                </a:solidFill>
                <a:latin typeface="+mn-lt"/>
                <a:ea typeface="Inter" panose="020B050203000000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1AFB09C-3870-2A4D-A9D8-F70837E45014}"/>
              </a:ext>
            </a:extLst>
          </p:cNvPr>
          <p:cNvSpPr>
            <a:spLocks noGrp="1"/>
          </p:cNvSpPr>
          <p:nvPr>
            <p:ph sz="quarter" idx="4" hasCustomPrompt="1"/>
          </p:nvPr>
        </p:nvSpPr>
        <p:spPr>
          <a:xfrm>
            <a:off x="6172200" y="2185423"/>
            <a:ext cx="5277612" cy="3684588"/>
          </a:xfrm>
          <a:prstGeom prst="rect">
            <a:avLst/>
          </a:prstGeom>
        </p:spPr>
        <p:txBody>
          <a:bodyPr>
            <a:noAutofit/>
          </a:bodyPr>
          <a:lstStyle>
            <a:lvl1pPr>
              <a:lnSpc>
                <a:spcPct val="90000"/>
              </a:lnSpc>
              <a:spcBef>
                <a:spcPts val="1400"/>
              </a:spcBef>
              <a:defRPr sz="2000">
                <a:solidFill>
                  <a:srgbClr val="000000"/>
                </a:solidFill>
                <a:latin typeface="+mn-lt"/>
                <a:ea typeface="Inter" panose="020B0502030000000004" pitchFamily="34" charset="0"/>
              </a:defRPr>
            </a:lvl1pPr>
            <a:lvl2pPr>
              <a:lnSpc>
                <a:spcPct val="90000"/>
              </a:lnSpc>
              <a:spcBef>
                <a:spcPts val="900"/>
              </a:spcBef>
              <a:defRPr sz="20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8" name="Title 1">
            <a:extLst>
              <a:ext uri="{FF2B5EF4-FFF2-40B4-BE49-F238E27FC236}">
                <a16:creationId xmlns:a16="http://schemas.microsoft.com/office/drawing/2014/main" id="{4BF31105-680A-9249-8E56-4756C2B56E1A}"/>
              </a:ext>
            </a:extLst>
          </p:cNvPr>
          <p:cNvSpPr>
            <a:spLocks noGrp="1"/>
          </p:cNvSpPr>
          <p:nvPr>
            <p:ph type="title" hasCustomPrompt="1"/>
          </p:nvPr>
        </p:nvSpPr>
        <p:spPr>
          <a:xfrm>
            <a:off x="257950" y="177240"/>
            <a:ext cx="10837164" cy="702703"/>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416615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userDrawn="1">
          <p15:clr>
            <a:srgbClr val="FBAE40"/>
          </p15:clr>
        </p15:guide>
        <p15:guide id="2" orient="horz" pos="410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141C5-CA5A-D043-831B-6BAF84ED2D87}"/>
              </a:ext>
            </a:extLst>
          </p:cNvPr>
          <p:cNvSpPr>
            <a:spLocks noGrp="1"/>
          </p:cNvSpPr>
          <p:nvPr>
            <p:ph sz="half" idx="1" hasCustomPrompt="1"/>
          </p:nvPr>
        </p:nvSpPr>
        <p:spPr>
          <a:xfrm>
            <a:off x="342900" y="1427652"/>
            <a:ext cx="3473450" cy="4351338"/>
          </a:xfrm>
          <a:prstGeom prst="rect">
            <a:avLst/>
          </a:prstGeom>
        </p:spPr>
        <p:txBody>
          <a:bodyPr>
            <a:noAutofit/>
          </a:bodyPr>
          <a:lstStyle>
            <a:lvl1pPr>
              <a:lnSpc>
                <a:spcPct val="90000"/>
              </a:lnSpc>
              <a:spcBef>
                <a:spcPts val="1000"/>
              </a:spcBef>
              <a:defRPr sz="1800">
                <a:solidFill>
                  <a:srgbClr val="000000"/>
                </a:solidFill>
                <a:latin typeface="+mn-lt"/>
                <a:ea typeface="Inter" panose="020B0502030000000004" pitchFamily="34" charset="0"/>
              </a:defRPr>
            </a:lvl1pPr>
            <a:lvl2pPr>
              <a:lnSpc>
                <a:spcPct val="90000"/>
              </a:lnSpc>
              <a:spcBef>
                <a:spcPts val="600"/>
              </a:spcBef>
              <a:defRPr sz="1400">
                <a:solidFill>
                  <a:srgbClr val="000000"/>
                </a:solidFill>
                <a:latin typeface="+mn-lt"/>
                <a:ea typeface="Inter" panose="020B0502030000000004" pitchFamily="34" charset="0"/>
              </a:defRPr>
            </a:lvl2pPr>
            <a:lvl3pPr>
              <a:defRPr>
                <a:solidFill>
                  <a:schemeClr val="bg1"/>
                </a:solidFill>
              </a:defRPr>
            </a:lvl3pPr>
            <a:lvl4pPr>
              <a:defRPr>
                <a:solidFill>
                  <a:schemeClr val="bg1"/>
                </a:solidFill>
              </a:defRPr>
            </a:lvl4pPr>
            <a:lvl5pPr>
              <a:defRPr>
                <a:solidFill>
                  <a:schemeClr val="bg1"/>
                </a:solidFill>
              </a:defRPr>
            </a:lvl5pPr>
          </a:lstStyle>
          <a:p>
            <a:r>
              <a:rPr lang="en-US" dirty="0"/>
              <a:t>First level bulleted text is </a:t>
            </a:r>
            <a:br>
              <a:rPr lang="en-US" dirty="0"/>
            </a:br>
            <a:r>
              <a:rPr lang="en-US" dirty="0"/>
              <a:t>Arial 18 pt.</a:t>
            </a:r>
          </a:p>
          <a:p>
            <a:pPr lvl="1"/>
            <a:r>
              <a:rPr lang="en-US" dirty="0"/>
              <a:t>Second level text (press tab key) is 14 pt.</a:t>
            </a:r>
          </a:p>
          <a:p>
            <a:r>
              <a:rPr lang="en-US" dirty="0"/>
              <a:t>Arial is the only font used </a:t>
            </a:r>
            <a:br>
              <a:rPr lang="en-US" dirty="0"/>
            </a:br>
            <a:r>
              <a:rPr lang="en-US" dirty="0"/>
              <a:t>in the template</a:t>
            </a:r>
          </a:p>
          <a:p>
            <a:r>
              <a:rPr lang="en-US" dirty="0"/>
              <a:t>All bulleted text is sentence case (capitalize first letter </a:t>
            </a:r>
            <a:br>
              <a:rPr lang="en-US" dirty="0"/>
            </a:br>
            <a:r>
              <a:rPr lang="en-US" dirty="0"/>
              <a:t>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4" name="Content Placeholder 3">
            <a:extLst>
              <a:ext uri="{FF2B5EF4-FFF2-40B4-BE49-F238E27FC236}">
                <a16:creationId xmlns:a16="http://schemas.microsoft.com/office/drawing/2014/main" id="{8C8922C6-1D6C-AB44-BECA-39EC9E894D6D}"/>
              </a:ext>
            </a:extLst>
          </p:cNvPr>
          <p:cNvSpPr>
            <a:spLocks noGrp="1"/>
          </p:cNvSpPr>
          <p:nvPr>
            <p:ph sz="half" idx="2" hasCustomPrompt="1"/>
          </p:nvPr>
        </p:nvSpPr>
        <p:spPr>
          <a:xfrm>
            <a:off x="4360862" y="1427652"/>
            <a:ext cx="3473450" cy="4351338"/>
          </a:xfrm>
          <a:prstGeom prst="rect">
            <a:avLst/>
          </a:prstGeom>
        </p:spPr>
        <p:txBody>
          <a:bodyPr>
            <a:noAutofit/>
          </a:bodyPr>
          <a:lstStyle>
            <a:lvl1pPr>
              <a:lnSpc>
                <a:spcPct val="90000"/>
              </a:lnSpc>
              <a:spcBef>
                <a:spcPts val="1000"/>
              </a:spcBef>
              <a:defRPr sz="1800">
                <a:solidFill>
                  <a:srgbClr val="000000"/>
                </a:solidFill>
                <a:latin typeface="+mn-lt"/>
                <a:ea typeface="Inter" panose="020B0502030000000004" pitchFamily="34" charset="0"/>
              </a:defRPr>
            </a:lvl1pPr>
            <a:lvl2pPr>
              <a:lnSpc>
                <a:spcPct val="90000"/>
              </a:lnSpc>
              <a:spcBef>
                <a:spcPts val="600"/>
              </a:spcBef>
              <a:defRPr sz="1400">
                <a:solidFill>
                  <a:srgbClr val="000000"/>
                </a:solidFill>
                <a:latin typeface="+mn-lt"/>
                <a:ea typeface="Inter" panose="020B0502030000000004" pitchFamily="34" charset="0"/>
              </a:defRPr>
            </a:lvl2pPr>
            <a:lvl3pPr>
              <a:defRPr>
                <a:solidFill>
                  <a:schemeClr val="bg1"/>
                </a:solidFill>
              </a:defRPr>
            </a:lvl3pPr>
            <a:lvl4pPr>
              <a:defRPr>
                <a:solidFill>
                  <a:schemeClr val="bg1"/>
                </a:solidFill>
              </a:defRPr>
            </a:lvl4pPr>
            <a:lvl5pPr>
              <a:defRPr>
                <a:solidFill>
                  <a:schemeClr val="bg1"/>
                </a:solidFill>
              </a:defRPr>
            </a:lvl5pPr>
          </a:lstStyle>
          <a:p>
            <a:r>
              <a:rPr lang="en-US" dirty="0"/>
              <a:t>First level bulleted text is </a:t>
            </a:r>
            <a:br>
              <a:rPr lang="en-US" dirty="0"/>
            </a:br>
            <a:r>
              <a:rPr lang="en-US" dirty="0"/>
              <a:t>Arial 18 pt.</a:t>
            </a:r>
          </a:p>
          <a:p>
            <a:pPr lvl="1"/>
            <a:r>
              <a:rPr lang="en-US" dirty="0"/>
              <a:t>Second level text (press tab key) is 14 pt.</a:t>
            </a:r>
          </a:p>
          <a:p>
            <a:r>
              <a:rPr lang="en-US" dirty="0"/>
              <a:t>Arial is the only font used </a:t>
            </a:r>
            <a:br>
              <a:rPr lang="en-US" dirty="0"/>
            </a:br>
            <a:r>
              <a:rPr lang="en-US" dirty="0"/>
              <a:t>in the template</a:t>
            </a:r>
          </a:p>
          <a:p>
            <a:r>
              <a:rPr lang="en-US" dirty="0"/>
              <a:t>All bulleted text is sentence case (capitalize first letter </a:t>
            </a:r>
            <a:br>
              <a:rPr lang="en-US" dirty="0"/>
            </a:br>
            <a:r>
              <a:rPr lang="en-US" dirty="0"/>
              <a:t>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6" name="Content Placeholder 3">
            <a:extLst>
              <a:ext uri="{FF2B5EF4-FFF2-40B4-BE49-F238E27FC236}">
                <a16:creationId xmlns:a16="http://schemas.microsoft.com/office/drawing/2014/main" id="{F2B631D9-C77C-824C-BCBE-8B7BFAF111D9}"/>
              </a:ext>
            </a:extLst>
          </p:cNvPr>
          <p:cNvSpPr>
            <a:spLocks noGrp="1"/>
          </p:cNvSpPr>
          <p:nvPr>
            <p:ph sz="half" idx="13" hasCustomPrompt="1"/>
          </p:nvPr>
        </p:nvSpPr>
        <p:spPr>
          <a:xfrm>
            <a:off x="8378824" y="1427652"/>
            <a:ext cx="3470276" cy="4351338"/>
          </a:xfrm>
          <a:prstGeom prst="rect">
            <a:avLst/>
          </a:prstGeom>
        </p:spPr>
        <p:txBody>
          <a:bodyPr>
            <a:noAutofit/>
          </a:bodyPr>
          <a:lstStyle>
            <a:lvl1pPr>
              <a:lnSpc>
                <a:spcPct val="90000"/>
              </a:lnSpc>
              <a:spcBef>
                <a:spcPts val="1000"/>
              </a:spcBef>
              <a:defRPr sz="1800">
                <a:solidFill>
                  <a:srgbClr val="000000"/>
                </a:solidFill>
                <a:latin typeface="+mn-lt"/>
                <a:ea typeface="Inter" panose="020B0502030000000004" pitchFamily="34" charset="0"/>
              </a:defRPr>
            </a:lvl1pPr>
            <a:lvl2pPr>
              <a:lnSpc>
                <a:spcPct val="90000"/>
              </a:lnSpc>
              <a:spcBef>
                <a:spcPts val="600"/>
              </a:spcBef>
              <a:defRPr sz="1400">
                <a:solidFill>
                  <a:srgbClr val="000000"/>
                </a:solidFill>
                <a:latin typeface="+mn-lt"/>
                <a:ea typeface="Inter" panose="020B0502030000000004" pitchFamily="34" charset="0"/>
              </a:defRPr>
            </a:lvl2pPr>
            <a:lvl3pPr>
              <a:defRPr>
                <a:solidFill>
                  <a:schemeClr val="bg1"/>
                </a:solidFill>
              </a:defRPr>
            </a:lvl3pPr>
            <a:lvl4pPr>
              <a:defRPr>
                <a:solidFill>
                  <a:schemeClr val="bg1"/>
                </a:solidFill>
              </a:defRPr>
            </a:lvl4pPr>
            <a:lvl5pPr>
              <a:defRPr>
                <a:solidFill>
                  <a:schemeClr val="bg1"/>
                </a:solidFill>
              </a:defRPr>
            </a:lvl5pPr>
          </a:lstStyle>
          <a:p>
            <a:r>
              <a:rPr lang="en-US" dirty="0"/>
              <a:t>First level bulleted text is </a:t>
            </a:r>
            <a:br>
              <a:rPr lang="en-US" dirty="0"/>
            </a:br>
            <a:r>
              <a:rPr lang="en-US" dirty="0"/>
              <a:t>Arial 18 pt.</a:t>
            </a:r>
          </a:p>
          <a:p>
            <a:pPr lvl="1"/>
            <a:r>
              <a:rPr lang="en-US" dirty="0"/>
              <a:t>Second level text (press tab key) is 14 pt.</a:t>
            </a:r>
          </a:p>
          <a:p>
            <a:r>
              <a:rPr lang="en-US" dirty="0"/>
              <a:t>Arial is the only font used </a:t>
            </a:r>
            <a:br>
              <a:rPr lang="en-US" dirty="0"/>
            </a:br>
            <a:r>
              <a:rPr lang="en-US" dirty="0"/>
              <a:t>in the template</a:t>
            </a:r>
          </a:p>
          <a:p>
            <a:r>
              <a:rPr lang="en-US" dirty="0"/>
              <a:t>All bulleted text is sentence case (capitalize first letter </a:t>
            </a:r>
            <a:br>
              <a:rPr lang="en-US" dirty="0"/>
            </a:br>
            <a:r>
              <a:rPr lang="en-US" dirty="0"/>
              <a:t>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8" name="Title 1">
            <a:extLst>
              <a:ext uri="{FF2B5EF4-FFF2-40B4-BE49-F238E27FC236}">
                <a16:creationId xmlns:a16="http://schemas.microsoft.com/office/drawing/2014/main" id="{25349099-3202-9F41-8EA2-06AD569257E5}"/>
              </a:ext>
            </a:extLst>
          </p:cNvPr>
          <p:cNvSpPr>
            <a:spLocks noGrp="1"/>
          </p:cNvSpPr>
          <p:nvPr>
            <p:ph type="title" hasCustomPrompt="1"/>
          </p:nvPr>
        </p:nvSpPr>
        <p:spPr>
          <a:xfrm>
            <a:off x="253483" y="17607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337239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userDrawn="1">
          <p15:clr>
            <a:srgbClr val="FBAE40"/>
          </p15:clr>
        </p15:guide>
        <p15:guide id="2" orient="horz" pos="410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heading, sub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2335BB-2964-344F-B83D-44BDDABCAA20}"/>
              </a:ext>
            </a:extLst>
          </p:cNvPr>
          <p:cNvSpPr>
            <a:spLocks noGrp="1"/>
          </p:cNvSpPr>
          <p:nvPr>
            <p:ph type="body" idx="1"/>
          </p:nvPr>
        </p:nvSpPr>
        <p:spPr>
          <a:xfrm>
            <a:off x="342900" y="1512205"/>
            <a:ext cx="3569033" cy="822960"/>
          </a:xfrm>
          <a:prstGeom prst="rect">
            <a:avLst/>
          </a:prstGeom>
        </p:spPr>
        <p:txBody>
          <a:bodyPr anchor="b">
            <a:noAutofit/>
          </a:bodyPr>
          <a:lstStyle>
            <a:lvl1pPr marL="0" indent="0">
              <a:buNone/>
              <a:defRPr sz="2200" b="1">
                <a:solidFill>
                  <a:srgbClr val="000000"/>
                </a:solidFill>
                <a:latin typeface="+mn-lt"/>
                <a:ea typeface="Inter" panose="020B050203000000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6F9C4B78-4F24-244A-AF91-2CE9B5EFFCA4}"/>
              </a:ext>
            </a:extLst>
          </p:cNvPr>
          <p:cNvSpPr>
            <a:spLocks noGrp="1"/>
          </p:cNvSpPr>
          <p:nvPr>
            <p:ph sz="half" idx="2" hasCustomPrompt="1"/>
          </p:nvPr>
        </p:nvSpPr>
        <p:spPr>
          <a:xfrm>
            <a:off x="342900" y="2399173"/>
            <a:ext cx="3569033" cy="3994722"/>
          </a:xfrm>
          <a:prstGeom prst="rect">
            <a:avLst/>
          </a:prstGeom>
        </p:spPr>
        <p:txBody>
          <a:bodyPr>
            <a:noAutofit/>
          </a:bodyPr>
          <a:lstStyle>
            <a:lvl1pPr>
              <a:lnSpc>
                <a:spcPts val="2000"/>
              </a:lnSpc>
              <a:defRPr sz="1800">
                <a:solidFill>
                  <a:srgbClr val="000000"/>
                </a:solidFill>
                <a:latin typeface="+mn-lt"/>
                <a:ea typeface="Inter" panose="020B0502030000000004" pitchFamily="34" charset="0"/>
              </a:defRPr>
            </a:lvl1pPr>
            <a:lvl2pPr>
              <a:lnSpc>
                <a:spcPts val="2000"/>
              </a:lnSpc>
              <a:defRPr sz="1400">
                <a:solidFill>
                  <a:srgbClr val="000000"/>
                </a:solidFill>
                <a:latin typeface="+mn-lt"/>
                <a:ea typeface="Inter" panose="020B0502030000000004" pitchFamily="34" charset="0"/>
              </a:defRPr>
            </a:lvl2pPr>
            <a:lvl3pPr>
              <a:defRPr>
                <a:solidFill>
                  <a:schemeClr val="bg1"/>
                </a:solidFill>
              </a:defRPr>
            </a:lvl3pPr>
            <a:lvl4pPr>
              <a:defRPr>
                <a:solidFill>
                  <a:schemeClr val="bg1"/>
                </a:solidFill>
              </a:defRPr>
            </a:lvl4pPr>
            <a:lvl5pPr>
              <a:defRPr>
                <a:solidFill>
                  <a:schemeClr val="bg1"/>
                </a:solidFill>
              </a:defRPr>
            </a:lvl5pPr>
          </a:lstStyle>
          <a:p>
            <a:r>
              <a:rPr lang="en-US" dirty="0"/>
              <a:t>First level bulleted text is </a:t>
            </a:r>
            <a:br>
              <a:rPr lang="en-US" dirty="0"/>
            </a:br>
            <a:r>
              <a:rPr lang="en-US" dirty="0"/>
              <a:t>Arial 18 pt.</a:t>
            </a:r>
          </a:p>
          <a:p>
            <a:pPr lvl="1"/>
            <a:r>
              <a:rPr lang="en-US" dirty="0"/>
              <a:t>Second level text (press tab key) is 14 pt.</a:t>
            </a:r>
          </a:p>
          <a:p>
            <a:r>
              <a:rPr lang="en-US" dirty="0"/>
              <a:t>Arial is the only font used </a:t>
            </a:r>
            <a:br>
              <a:rPr lang="en-US" dirty="0"/>
            </a:br>
            <a:r>
              <a:rPr lang="en-US" dirty="0"/>
              <a:t>in the template</a:t>
            </a:r>
          </a:p>
          <a:p>
            <a:r>
              <a:rPr lang="en-US" dirty="0"/>
              <a:t>All bulleted text is sentence case (capitalize first letter </a:t>
            </a:r>
            <a:br>
              <a:rPr lang="en-US" dirty="0"/>
            </a:br>
            <a:r>
              <a:rPr lang="en-US" dirty="0"/>
              <a:t>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8" name="Text Placeholder 2">
            <a:extLst>
              <a:ext uri="{FF2B5EF4-FFF2-40B4-BE49-F238E27FC236}">
                <a16:creationId xmlns:a16="http://schemas.microsoft.com/office/drawing/2014/main" id="{F4EE19DC-8D4E-D341-8AA8-3FB30FDC4F26}"/>
              </a:ext>
            </a:extLst>
          </p:cNvPr>
          <p:cNvSpPr>
            <a:spLocks noGrp="1"/>
          </p:cNvSpPr>
          <p:nvPr>
            <p:ph type="body" idx="13"/>
          </p:nvPr>
        </p:nvSpPr>
        <p:spPr>
          <a:xfrm>
            <a:off x="4307399" y="1512205"/>
            <a:ext cx="3573117" cy="822960"/>
          </a:xfrm>
          <a:prstGeom prst="rect">
            <a:avLst/>
          </a:prstGeom>
        </p:spPr>
        <p:txBody>
          <a:bodyPr anchor="b">
            <a:noAutofit/>
          </a:bodyPr>
          <a:lstStyle>
            <a:lvl1pPr marL="0" indent="0">
              <a:buNone/>
              <a:defRPr sz="2200" b="1">
                <a:solidFill>
                  <a:srgbClr val="000000"/>
                </a:solidFill>
                <a:latin typeface="+mn-lt"/>
                <a:ea typeface="Inter" panose="020B050203000000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9" name="Content Placeholder 3">
            <a:extLst>
              <a:ext uri="{FF2B5EF4-FFF2-40B4-BE49-F238E27FC236}">
                <a16:creationId xmlns:a16="http://schemas.microsoft.com/office/drawing/2014/main" id="{3A2BD903-D929-C24D-98CA-F0E2548FB58C}"/>
              </a:ext>
            </a:extLst>
          </p:cNvPr>
          <p:cNvSpPr>
            <a:spLocks noGrp="1"/>
          </p:cNvSpPr>
          <p:nvPr>
            <p:ph sz="half" idx="14" hasCustomPrompt="1"/>
          </p:nvPr>
        </p:nvSpPr>
        <p:spPr>
          <a:xfrm>
            <a:off x="4309441" y="2399173"/>
            <a:ext cx="3573117" cy="3994722"/>
          </a:xfrm>
          <a:prstGeom prst="rect">
            <a:avLst/>
          </a:prstGeom>
        </p:spPr>
        <p:txBody>
          <a:bodyPr>
            <a:noAutofit/>
          </a:bodyPr>
          <a:lstStyle>
            <a:lvl1pPr>
              <a:lnSpc>
                <a:spcPts val="2000"/>
              </a:lnSpc>
              <a:defRPr sz="1800">
                <a:solidFill>
                  <a:srgbClr val="000000"/>
                </a:solidFill>
                <a:latin typeface="+mn-lt"/>
                <a:ea typeface="Inter" panose="020B0502030000000004" pitchFamily="34" charset="0"/>
              </a:defRPr>
            </a:lvl1pPr>
            <a:lvl2pPr>
              <a:lnSpc>
                <a:spcPts val="2000"/>
              </a:lnSpc>
              <a:defRPr sz="1400">
                <a:solidFill>
                  <a:srgbClr val="000000"/>
                </a:solidFill>
                <a:latin typeface="+mn-lt"/>
                <a:ea typeface="Inter" panose="020B0502030000000004" pitchFamily="34" charset="0"/>
              </a:defRPr>
            </a:lvl2pPr>
            <a:lvl3pPr>
              <a:defRPr>
                <a:solidFill>
                  <a:schemeClr val="bg1"/>
                </a:solidFill>
              </a:defRPr>
            </a:lvl3pPr>
            <a:lvl4pPr>
              <a:defRPr>
                <a:solidFill>
                  <a:schemeClr val="bg1"/>
                </a:solidFill>
              </a:defRPr>
            </a:lvl4pPr>
            <a:lvl5pPr>
              <a:defRPr>
                <a:solidFill>
                  <a:schemeClr val="bg1"/>
                </a:solidFill>
              </a:defRPr>
            </a:lvl5pPr>
          </a:lstStyle>
          <a:p>
            <a:r>
              <a:rPr lang="en-US" dirty="0"/>
              <a:t>First level bulleted text is </a:t>
            </a:r>
            <a:br>
              <a:rPr lang="en-US" dirty="0"/>
            </a:br>
            <a:r>
              <a:rPr lang="en-US" dirty="0"/>
              <a:t>Arial 18 pt.</a:t>
            </a:r>
          </a:p>
          <a:p>
            <a:pPr lvl="1"/>
            <a:r>
              <a:rPr lang="en-US" dirty="0"/>
              <a:t>Second level text (press tab key) is 14 pt.</a:t>
            </a:r>
          </a:p>
          <a:p>
            <a:r>
              <a:rPr lang="en-US" dirty="0"/>
              <a:t>Arial is the only font used </a:t>
            </a:r>
            <a:br>
              <a:rPr lang="en-US" dirty="0"/>
            </a:br>
            <a:r>
              <a:rPr lang="en-US" dirty="0"/>
              <a:t>in the template</a:t>
            </a:r>
          </a:p>
          <a:p>
            <a:r>
              <a:rPr lang="en-US" dirty="0"/>
              <a:t>All bulleted text is sentence case (capitalize first letter </a:t>
            </a:r>
            <a:br>
              <a:rPr lang="en-US" dirty="0"/>
            </a:br>
            <a:r>
              <a:rPr lang="en-US" dirty="0"/>
              <a:t>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11" name="Text Placeholder 2">
            <a:extLst>
              <a:ext uri="{FF2B5EF4-FFF2-40B4-BE49-F238E27FC236}">
                <a16:creationId xmlns:a16="http://schemas.microsoft.com/office/drawing/2014/main" id="{E4048257-3ABC-6D48-888B-07E54907D07B}"/>
              </a:ext>
            </a:extLst>
          </p:cNvPr>
          <p:cNvSpPr>
            <a:spLocks noGrp="1"/>
          </p:cNvSpPr>
          <p:nvPr>
            <p:ph type="body" idx="15"/>
          </p:nvPr>
        </p:nvSpPr>
        <p:spPr>
          <a:xfrm>
            <a:off x="8275983" y="1535955"/>
            <a:ext cx="3573117" cy="822960"/>
          </a:xfrm>
          <a:prstGeom prst="rect">
            <a:avLst/>
          </a:prstGeom>
        </p:spPr>
        <p:txBody>
          <a:bodyPr anchor="b">
            <a:noAutofit/>
          </a:bodyPr>
          <a:lstStyle>
            <a:lvl1pPr marL="0" indent="0">
              <a:buNone/>
              <a:defRPr sz="2200" b="1">
                <a:solidFill>
                  <a:srgbClr val="000000"/>
                </a:solidFill>
                <a:latin typeface="+mn-lt"/>
                <a:ea typeface="Inter" panose="020B05020300000000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3" name="Content Placeholder 3">
            <a:extLst>
              <a:ext uri="{FF2B5EF4-FFF2-40B4-BE49-F238E27FC236}">
                <a16:creationId xmlns:a16="http://schemas.microsoft.com/office/drawing/2014/main" id="{DD2C53F7-B3F3-6E4E-8CD8-FE8394323B47}"/>
              </a:ext>
            </a:extLst>
          </p:cNvPr>
          <p:cNvSpPr>
            <a:spLocks noGrp="1"/>
          </p:cNvSpPr>
          <p:nvPr>
            <p:ph sz="half" idx="16" hasCustomPrompt="1"/>
          </p:nvPr>
        </p:nvSpPr>
        <p:spPr>
          <a:xfrm>
            <a:off x="8275983" y="2399173"/>
            <a:ext cx="3573117" cy="3994722"/>
          </a:xfrm>
          <a:prstGeom prst="rect">
            <a:avLst/>
          </a:prstGeom>
        </p:spPr>
        <p:txBody>
          <a:bodyPr>
            <a:noAutofit/>
          </a:bodyPr>
          <a:lstStyle>
            <a:lvl1pPr>
              <a:lnSpc>
                <a:spcPts val="2000"/>
              </a:lnSpc>
              <a:defRPr sz="1800">
                <a:solidFill>
                  <a:srgbClr val="000000"/>
                </a:solidFill>
                <a:latin typeface="+mn-lt"/>
                <a:ea typeface="Inter" panose="020B0502030000000004" pitchFamily="34" charset="0"/>
              </a:defRPr>
            </a:lvl1pPr>
            <a:lvl2pPr>
              <a:lnSpc>
                <a:spcPts val="2000"/>
              </a:lnSpc>
              <a:defRPr sz="1400">
                <a:solidFill>
                  <a:srgbClr val="000000"/>
                </a:solidFill>
                <a:latin typeface="+mn-lt"/>
                <a:ea typeface="Inter" panose="020B0502030000000004" pitchFamily="34" charset="0"/>
              </a:defRPr>
            </a:lvl2pPr>
            <a:lvl3pPr>
              <a:defRPr>
                <a:solidFill>
                  <a:schemeClr val="bg1"/>
                </a:solidFill>
              </a:defRPr>
            </a:lvl3pPr>
            <a:lvl4pPr>
              <a:defRPr>
                <a:solidFill>
                  <a:schemeClr val="bg1"/>
                </a:solidFill>
              </a:defRPr>
            </a:lvl4pPr>
            <a:lvl5pPr>
              <a:defRPr>
                <a:solidFill>
                  <a:schemeClr val="bg1"/>
                </a:solidFill>
              </a:defRPr>
            </a:lvl5pPr>
          </a:lstStyle>
          <a:p>
            <a:r>
              <a:rPr lang="en-US" dirty="0"/>
              <a:t>First level bulleted text is </a:t>
            </a:r>
            <a:br>
              <a:rPr lang="en-US" dirty="0"/>
            </a:br>
            <a:r>
              <a:rPr lang="en-US" dirty="0"/>
              <a:t>Arial 18 pt.</a:t>
            </a:r>
          </a:p>
          <a:p>
            <a:pPr lvl="1"/>
            <a:r>
              <a:rPr lang="en-US" dirty="0"/>
              <a:t>Second level text (press tab key) is 14 pt.</a:t>
            </a:r>
          </a:p>
          <a:p>
            <a:r>
              <a:rPr lang="en-US" dirty="0"/>
              <a:t>Arial is the only font used </a:t>
            </a:r>
            <a:br>
              <a:rPr lang="en-US" dirty="0"/>
            </a:br>
            <a:r>
              <a:rPr lang="en-US" dirty="0"/>
              <a:t>in the template</a:t>
            </a:r>
          </a:p>
          <a:p>
            <a:r>
              <a:rPr lang="en-US" dirty="0"/>
              <a:t>All bulleted text is sentence case (capitalize first letter </a:t>
            </a:r>
            <a:br>
              <a:rPr lang="en-US" dirty="0"/>
            </a:br>
            <a:r>
              <a:rPr lang="en-US" dirty="0"/>
              <a:t>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14" name="Text Placeholder 3">
            <a:extLst>
              <a:ext uri="{FF2B5EF4-FFF2-40B4-BE49-F238E27FC236}">
                <a16:creationId xmlns:a16="http://schemas.microsoft.com/office/drawing/2014/main" id="{42E9CA0C-3C26-4A44-8287-9C4E9B9334E7}"/>
              </a:ext>
            </a:extLst>
          </p:cNvPr>
          <p:cNvSpPr>
            <a:spLocks noGrp="1"/>
          </p:cNvSpPr>
          <p:nvPr>
            <p:ph type="body" sz="quarter" idx="17"/>
          </p:nvPr>
        </p:nvSpPr>
        <p:spPr>
          <a:xfrm>
            <a:off x="269986" y="886496"/>
            <a:ext cx="10841038" cy="413335"/>
          </a:xfrm>
          <a:prstGeom prst="rect">
            <a:avLst/>
          </a:prstGeom>
        </p:spPr>
        <p:txBody>
          <a:bodyPr anchor="t"/>
          <a:lstStyle>
            <a:lvl1pPr marL="0" indent="0">
              <a:buNone/>
              <a:defRPr sz="200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dirty="0"/>
              <a:t>Edit Master text styles</a:t>
            </a:r>
          </a:p>
        </p:txBody>
      </p:sp>
      <p:sp>
        <p:nvSpPr>
          <p:cNvPr id="10" name="Title 1">
            <a:extLst>
              <a:ext uri="{FF2B5EF4-FFF2-40B4-BE49-F238E27FC236}">
                <a16:creationId xmlns:a16="http://schemas.microsoft.com/office/drawing/2014/main" id="{DE75FDCE-C8AA-944B-9C9F-5382FE6BE554}"/>
              </a:ext>
            </a:extLst>
          </p:cNvPr>
          <p:cNvSpPr>
            <a:spLocks noGrp="1"/>
          </p:cNvSpPr>
          <p:nvPr>
            <p:ph type="title" hasCustomPrompt="1"/>
          </p:nvPr>
        </p:nvSpPr>
        <p:spPr>
          <a:xfrm>
            <a:off x="269986" y="160042"/>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390397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userDrawn="1">
          <p15:clr>
            <a:srgbClr val="FBAE40"/>
          </p15:clr>
        </p15:guide>
        <p15:guide id="2" orient="horz" pos="410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CEF4AC-497F-6740-AF4C-F4E7F5B8A781}"/>
              </a:ext>
            </a:extLst>
          </p:cNvPr>
          <p:cNvSpPr>
            <a:spLocks noGrp="1"/>
          </p:cNvSpPr>
          <p:nvPr>
            <p:ph type="pic" sz="quarter" idx="13"/>
          </p:nvPr>
        </p:nvSpPr>
        <p:spPr>
          <a:xfrm>
            <a:off x="342900" y="1333501"/>
            <a:ext cx="7100887" cy="4550134"/>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9" name="Text Placeholder 8">
            <a:extLst>
              <a:ext uri="{FF2B5EF4-FFF2-40B4-BE49-F238E27FC236}">
                <a16:creationId xmlns:a16="http://schemas.microsoft.com/office/drawing/2014/main" id="{6AD0FC58-C2A0-D94B-B6DA-C2E33F42598A}"/>
              </a:ext>
            </a:extLst>
          </p:cNvPr>
          <p:cNvSpPr>
            <a:spLocks noGrp="1"/>
          </p:cNvSpPr>
          <p:nvPr>
            <p:ph type="body" sz="quarter" idx="14" hasCustomPrompt="1"/>
          </p:nvPr>
        </p:nvSpPr>
        <p:spPr>
          <a:xfrm>
            <a:off x="7991475" y="1333502"/>
            <a:ext cx="3568284" cy="4550132"/>
          </a:xfrm>
          <a:prstGeom prst="rect">
            <a:avLst/>
          </a:prstGeom>
        </p:spPr>
        <p:txBody>
          <a:bodyPr>
            <a:normAutofit/>
          </a:bodyPr>
          <a:lstStyle>
            <a:lvl1pPr marL="0" indent="0">
              <a:lnSpc>
                <a:spcPct val="90000"/>
              </a:lnSpc>
              <a:buNone/>
              <a:defRPr sz="2000">
                <a:solidFill>
                  <a:srgbClr val="000000"/>
                </a:solidFill>
                <a:latin typeface="+mn-lt"/>
                <a:ea typeface="Inter" panose="020B0502030000000004" pitchFamily="34" charset="0"/>
              </a:defRPr>
            </a:lvl1pPr>
          </a:lstStyle>
          <a:p>
            <a:pPr lvl="0"/>
            <a:r>
              <a:rPr lang="en-US" sz="2000" dirty="0"/>
              <a:t>Brief caption or descriptive</a:t>
            </a:r>
          </a:p>
          <a:p>
            <a:pPr lvl="0"/>
            <a:r>
              <a:rPr lang="en-US" sz="2000" dirty="0"/>
              <a:t>Statement relating to picture</a:t>
            </a:r>
            <a:endParaRPr lang="en-US" dirty="0"/>
          </a:p>
        </p:txBody>
      </p:sp>
      <p:sp>
        <p:nvSpPr>
          <p:cNvPr id="5" name="Title 1">
            <a:extLst>
              <a:ext uri="{FF2B5EF4-FFF2-40B4-BE49-F238E27FC236}">
                <a16:creationId xmlns:a16="http://schemas.microsoft.com/office/drawing/2014/main" id="{D62627CF-1723-9E45-A613-85EF01ABBD99}"/>
              </a:ext>
            </a:extLst>
          </p:cNvPr>
          <p:cNvSpPr>
            <a:spLocks noGrp="1"/>
          </p:cNvSpPr>
          <p:nvPr>
            <p:ph type="title" hasCustomPrompt="1"/>
          </p:nvPr>
        </p:nvSpPr>
        <p:spPr>
          <a:xfrm>
            <a:off x="250571" y="17607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2256603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CEF4AC-497F-6740-AF4C-F4E7F5B8A781}"/>
              </a:ext>
            </a:extLst>
          </p:cNvPr>
          <p:cNvSpPr>
            <a:spLocks noGrp="1"/>
          </p:cNvSpPr>
          <p:nvPr>
            <p:ph type="pic" sz="quarter" idx="13"/>
          </p:nvPr>
        </p:nvSpPr>
        <p:spPr>
          <a:xfrm>
            <a:off x="341662" y="1333500"/>
            <a:ext cx="5284052" cy="3601721"/>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8" name="Picture Placeholder 6">
            <a:extLst>
              <a:ext uri="{FF2B5EF4-FFF2-40B4-BE49-F238E27FC236}">
                <a16:creationId xmlns:a16="http://schemas.microsoft.com/office/drawing/2014/main" id="{341FA6D0-835B-D64B-A6E9-EB320408D705}"/>
              </a:ext>
            </a:extLst>
          </p:cNvPr>
          <p:cNvSpPr>
            <a:spLocks noGrp="1"/>
          </p:cNvSpPr>
          <p:nvPr>
            <p:ph type="pic" sz="quarter" idx="14"/>
          </p:nvPr>
        </p:nvSpPr>
        <p:spPr>
          <a:xfrm>
            <a:off x="6172200" y="1333500"/>
            <a:ext cx="5291267" cy="3616547"/>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10" name="Text Placeholder 9">
            <a:extLst>
              <a:ext uri="{FF2B5EF4-FFF2-40B4-BE49-F238E27FC236}">
                <a16:creationId xmlns:a16="http://schemas.microsoft.com/office/drawing/2014/main" id="{4CDA9026-475B-C846-B13C-BE18FA354E2B}"/>
              </a:ext>
            </a:extLst>
          </p:cNvPr>
          <p:cNvSpPr>
            <a:spLocks noGrp="1"/>
          </p:cNvSpPr>
          <p:nvPr>
            <p:ph type="body" sz="quarter" idx="15" hasCustomPrompt="1"/>
          </p:nvPr>
        </p:nvSpPr>
        <p:spPr>
          <a:xfrm>
            <a:off x="342900" y="5056551"/>
            <a:ext cx="5284052" cy="827087"/>
          </a:xfrm>
          <a:prstGeom prst="rect">
            <a:avLst/>
          </a:prstGeom>
        </p:spPr>
        <p:txBody>
          <a:bodyPr>
            <a:normAutofit/>
          </a:bodyPr>
          <a:lstStyle>
            <a:lvl1pPr marL="0" indent="0">
              <a:buNone/>
              <a:defRPr sz="1800">
                <a:solidFill>
                  <a:srgbClr val="000000"/>
                </a:solidFill>
                <a:latin typeface="+mn-lt"/>
                <a:ea typeface="Inter" panose="020B0502030000000004" pitchFamily="34" charset="0"/>
              </a:defRPr>
            </a:lvl1pPr>
          </a:lstStyle>
          <a:p>
            <a:pPr lvl="0"/>
            <a:r>
              <a:rPr lang="en-US" sz="1800" dirty="0"/>
              <a:t>Brief caption or descriptive statement relating </a:t>
            </a:r>
            <a:br>
              <a:rPr lang="en-US" sz="1800" dirty="0"/>
            </a:br>
            <a:r>
              <a:rPr lang="en-US" sz="1800" dirty="0"/>
              <a:t>to picture</a:t>
            </a:r>
            <a:endParaRPr lang="en-US" dirty="0"/>
          </a:p>
        </p:txBody>
      </p:sp>
      <p:sp>
        <p:nvSpPr>
          <p:cNvPr id="11" name="Text Placeholder 9">
            <a:extLst>
              <a:ext uri="{FF2B5EF4-FFF2-40B4-BE49-F238E27FC236}">
                <a16:creationId xmlns:a16="http://schemas.microsoft.com/office/drawing/2014/main" id="{93662F84-B0B5-9A45-B477-D6B88CC0926C}"/>
              </a:ext>
            </a:extLst>
          </p:cNvPr>
          <p:cNvSpPr>
            <a:spLocks noGrp="1"/>
          </p:cNvSpPr>
          <p:nvPr>
            <p:ph type="body" sz="quarter" idx="16" hasCustomPrompt="1"/>
          </p:nvPr>
        </p:nvSpPr>
        <p:spPr>
          <a:xfrm>
            <a:off x="6172200" y="5056551"/>
            <a:ext cx="5291267" cy="827087"/>
          </a:xfrm>
          <a:prstGeom prst="rect">
            <a:avLst/>
          </a:prstGeom>
        </p:spPr>
        <p:txBody>
          <a:bodyPr>
            <a:normAutofit/>
          </a:bodyPr>
          <a:lstStyle>
            <a:lvl1pPr marL="0" indent="0">
              <a:buNone/>
              <a:defRPr sz="1800">
                <a:solidFill>
                  <a:srgbClr val="000000"/>
                </a:solidFill>
                <a:latin typeface="+mn-lt"/>
                <a:ea typeface="Inter" panose="020B0502030000000004" pitchFamily="34" charset="0"/>
              </a:defRPr>
            </a:lvl1pPr>
          </a:lstStyle>
          <a:p>
            <a:pPr lvl="0"/>
            <a:r>
              <a:rPr lang="en-US" sz="1800" dirty="0"/>
              <a:t>Brief caption or descriptive statement relating </a:t>
            </a:r>
            <a:br>
              <a:rPr lang="en-US" sz="1800" dirty="0"/>
            </a:br>
            <a:r>
              <a:rPr lang="en-US" sz="1800" dirty="0"/>
              <a:t>to picture</a:t>
            </a:r>
            <a:endParaRPr lang="en-US" dirty="0"/>
          </a:p>
        </p:txBody>
      </p:sp>
      <p:sp>
        <p:nvSpPr>
          <p:cNvPr id="12" name="Title 1">
            <a:extLst>
              <a:ext uri="{FF2B5EF4-FFF2-40B4-BE49-F238E27FC236}">
                <a16:creationId xmlns:a16="http://schemas.microsoft.com/office/drawing/2014/main" id="{382DFD54-B03A-4348-B94D-609E2D0ED661}"/>
              </a:ext>
            </a:extLst>
          </p:cNvPr>
          <p:cNvSpPr>
            <a:spLocks noGrp="1"/>
          </p:cNvSpPr>
          <p:nvPr>
            <p:ph type="title" hasCustomPrompt="1"/>
          </p:nvPr>
        </p:nvSpPr>
        <p:spPr>
          <a:xfrm>
            <a:off x="261885" y="159404"/>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1840513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guide id="2" pos="45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CEF4AC-497F-6740-AF4C-F4E7F5B8A781}"/>
              </a:ext>
            </a:extLst>
          </p:cNvPr>
          <p:cNvSpPr>
            <a:spLocks noGrp="1"/>
          </p:cNvSpPr>
          <p:nvPr>
            <p:ph type="pic" sz="quarter" idx="13"/>
          </p:nvPr>
        </p:nvSpPr>
        <p:spPr>
          <a:xfrm>
            <a:off x="342900" y="1700783"/>
            <a:ext cx="3468945" cy="3234895"/>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10" name="Text Placeholder 9">
            <a:extLst>
              <a:ext uri="{FF2B5EF4-FFF2-40B4-BE49-F238E27FC236}">
                <a16:creationId xmlns:a16="http://schemas.microsoft.com/office/drawing/2014/main" id="{4CDA9026-475B-C846-B13C-BE18FA354E2B}"/>
              </a:ext>
            </a:extLst>
          </p:cNvPr>
          <p:cNvSpPr>
            <a:spLocks noGrp="1"/>
          </p:cNvSpPr>
          <p:nvPr>
            <p:ph type="body" sz="quarter" idx="15" hasCustomPrompt="1"/>
          </p:nvPr>
        </p:nvSpPr>
        <p:spPr>
          <a:xfrm>
            <a:off x="347404" y="5056552"/>
            <a:ext cx="3473450" cy="827087"/>
          </a:xfrm>
          <a:prstGeom prst="rect">
            <a:avLst/>
          </a:prstGeom>
        </p:spPr>
        <p:txBody>
          <a:bodyPr>
            <a:normAutofit/>
          </a:bodyPr>
          <a:lstStyle>
            <a:lvl1pPr marL="0" indent="0">
              <a:buNone/>
              <a:defRPr sz="1600">
                <a:solidFill>
                  <a:srgbClr val="000000"/>
                </a:solidFill>
                <a:latin typeface="+mn-lt"/>
                <a:ea typeface="Inter" panose="020B0502030000000004" pitchFamily="34" charset="0"/>
              </a:defRPr>
            </a:lvl1pPr>
          </a:lstStyle>
          <a:p>
            <a:pPr lvl="0"/>
            <a:r>
              <a:rPr lang="en-US" sz="1800" dirty="0"/>
              <a:t>Brief caption or descriptive statement relating to picture</a:t>
            </a:r>
            <a:endParaRPr lang="en-US" dirty="0"/>
          </a:p>
        </p:txBody>
      </p:sp>
      <p:sp>
        <p:nvSpPr>
          <p:cNvPr id="12" name="Picture Placeholder 6">
            <a:extLst>
              <a:ext uri="{FF2B5EF4-FFF2-40B4-BE49-F238E27FC236}">
                <a16:creationId xmlns:a16="http://schemas.microsoft.com/office/drawing/2014/main" id="{E29608CA-13F2-424A-983D-EF48D52663D4}"/>
              </a:ext>
            </a:extLst>
          </p:cNvPr>
          <p:cNvSpPr>
            <a:spLocks noGrp="1"/>
          </p:cNvSpPr>
          <p:nvPr>
            <p:ph type="pic" sz="quarter" idx="17"/>
          </p:nvPr>
        </p:nvSpPr>
        <p:spPr>
          <a:xfrm>
            <a:off x="4366862" y="1700783"/>
            <a:ext cx="3471861" cy="3234895"/>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13" name="Picture Placeholder 6">
            <a:extLst>
              <a:ext uri="{FF2B5EF4-FFF2-40B4-BE49-F238E27FC236}">
                <a16:creationId xmlns:a16="http://schemas.microsoft.com/office/drawing/2014/main" id="{9B79A963-562D-E543-9F8B-E434F10ED703}"/>
              </a:ext>
            </a:extLst>
          </p:cNvPr>
          <p:cNvSpPr>
            <a:spLocks noGrp="1"/>
          </p:cNvSpPr>
          <p:nvPr>
            <p:ph type="pic" sz="quarter" idx="18"/>
          </p:nvPr>
        </p:nvSpPr>
        <p:spPr>
          <a:xfrm>
            <a:off x="8377238" y="1700783"/>
            <a:ext cx="3471862" cy="3234895"/>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14" name="Text Placeholder 9">
            <a:extLst>
              <a:ext uri="{FF2B5EF4-FFF2-40B4-BE49-F238E27FC236}">
                <a16:creationId xmlns:a16="http://schemas.microsoft.com/office/drawing/2014/main" id="{5662793B-8197-B643-B782-F262E1B1EAF2}"/>
              </a:ext>
            </a:extLst>
          </p:cNvPr>
          <p:cNvSpPr>
            <a:spLocks noGrp="1"/>
          </p:cNvSpPr>
          <p:nvPr>
            <p:ph type="body" sz="quarter" idx="19" hasCustomPrompt="1"/>
          </p:nvPr>
        </p:nvSpPr>
        <p:spPr>
          <a:xfrm>
            <a:off x="4366862" y="5056552"/>
            <a:ext cx="3465863" cy="827087"/>
          </a:xfrm>
          <a:prstGeom prst="rect">
            <a:avLst/>
          </a:prstGeom>
        </p:spPr>
        <p:txBody>
          <a:bodyPr>
            <a:normAutofit/>
          </a:bodyPr>
          <a:lstStyle>
            <a:lvl1pPr marL="0" indent="0">
              <a:buNone/>
              <a:defRPr sz="1600">
                <a:solidFill>
                  <a:srgbClr val="000000"/>
                </a:solidFill>
                <a:latin typeface="+mn-lt"/>
                <a:ea typeface="Inter" panose="020B0502030000000004" pitchFamily="34" charset="0"/>
              </a:defRPr>
            </a:lvl1pPr>
          </a:lstStyle>
          <a:p>
            <a:pPr lvl="0"/>
            <a:r>
              <a:rPr lang="en-US" sz="1800" dirty="0"/>
              <a:t>Brief caption or descriptive statement relating to picture</a:t>
            </a:r>
            <a:endParaRPr lang="en-US" dirty="0"/>
          </a:p>
        </p:txBody>
      </p:sp>
      <p:sp>
        <p:nvSpPr>
          <p:cNvPr id="15" name="Text Placeholder 9">
            <a:extLst>
              <a:ext uri="{FF2B5EF4-FFF2-40B4-BE49-F238E27FC236}">
                <a16:creationId xmlns:a16="http://schemas.microsoft.com/office/drawing/2014/main" id="{7BDA6846-9778-CB4D-9D85-1FD107D64C1B}"/>
              </a:ext>
            </a:extLst>
          </p:cNvPr>
          <p:cNvSpPr>
            <a:spLocks noGrp="1"/>
          </p:cNvSpPr>
          <p:nvPr>
            <p:ph type="body" sz="quarter" idx="20" hasCustomPrompt="1"/>
          </p:nvPr>
        </p:nvSpPr>
        <p:spPr>
          <a:xfrm>
            <a:off x="8377238" y="5056552"/>
            <a:ext cx="3471862" cy="827087"/>
          </a:xfrm>
          <a:prstGeom prst="rect">
            <a:avLst/>
          </a:prstGeom>
        </p:spPr>
        <p:txBody>
          <a:bodyPr>
            <a:normAutofit/>
          </a:bodyPr>
          <a:lstStyle>
            <a:lvl1pPr marL="0" indent="0">
              <a:buNone/>
              <a:defRPr sz="1600">
                <a:solidFill>
                  <a:srgbClr val="000000"/>
                </a:solidFill>
                <a:latin typeface="+mn-lt"/>
                <a:ea typeface="Inter" panose="020B0502030000000004" pitchFamily="34" charset="0"/>
              </a:defRPr>
            </a:lvl1pPr>
          </a:lstStyle>
          <a:p>
            <a:pPr lvl="0"/>
            <a:r>
              <a:rPr lang="en-US" sz="1800" dirty="0"/>
              <a:t>Brief caption or descriptive statement relating to picture</a:t>
            </a:r>
            <a:endParaRPr lang="en-US" dirty="0"/>
          </a:p>
        </p:txBody>
      </p:sp>
      <p:sp>
        <p:nvSpPr>
          <p:cNvPr id="11" name="Title 1">
            <a:extLst>
              <a:ext uri="{FF2B5EF4-FFF2-40B4-BE49-F238E27FC236}">
                <a16:creationId xmlns:a16="http://schemas.microsoft.com/office/drawing/2014/main" id="{3D54B301-8192-D743-AD47-28BE4110A56D}"/>
              </a:ext>
            </a:extLst>
          </p:cNvPr>
          <p:cNvSpPr>
            <a:spLocks noGrp="1"/>
          </p:cNvSpPr>
          <p:nvPr>
            <p:ph type="title" hasCustomPrompt="1"/>
          </p:nvPr>
        </p:nvSpPr>
        <p:spPr>
          <a:xfrm>
            <a:off x="259166" y="176071"/>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3924284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guide id="2" pos="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6ECD839-14B9-774D-AD18-47C88EAAFF13}"/>
              </a:ext>
            </a:extLst>
          </p:cNvPr>
          <p:cNvSpPr>
            <a:spLocks noGrp="1"/>
          </p:cNvSpPr>
          <p:nvPr>
            <p:ph type="ctrTitle" hasCustomPrompt="1"/>
          </p:nvPr>
        </p:nvSpPr>
        <p:spPr>
          <a:xfrm>
            <a:off x="253981" y="1847124"/>
            <a:ext cx="8337506" cy="1534889"/>
          </a:xfrm>
          <a:prstGeom prst="rect">
            <a:avLst/>
          </a:prstGeom>
        </p:spPr>
        <p:txBody>
          <a:bodyPr anchor="b" anchorCtr="0">
            <a:noAutofit/>
          </a:bodyPr>
          <a:lstStyle>
            <a:lvl1pPr algn="l">
              <a:defRPr sz="4400" b="1" spc="0" baseline="0">
                <a:solidFill>
                  <a:srgbClr val="000000"/>
                </a:solidFill>
                <a:latin typeface="+mj-lt"/>
                <a:ea typeface="Inter" panose="020B0502030000000004" pitchFamily="34" charset="0"/>
              </a:defRPr>
            </a:lvl1pPr>
          </a:lstStyle>
          <a:p>
            <a:r>
              <a:rPr lang="en-US" dirty="0"/>
              <a:t>Section Header 1</a:t>
            </a:r>
          </a:p>
        </p:txBody>
      </p:sp>
      <p:sp>
        <p:nvSpPr>
          <p:cNvPr id="11" name="Subtitle 2">
            <a:extLst>
              <a:ext uri="{FF2B5EF4-FFF2-40B4-BE49-F238E27FC236}">
                <a16:creationId xmlns:a16="http://schemas.microsoft.com/office/drawing/2014/main" id="{9B1DF1A2-258D-D248-AA99-09A833187153}"/>
              </a:ext>
            </a:extLst>
          </p:cNvPr>
          <p:cNvSpPr>
            <a:spLocks noGrp="1"/>
          </p:cNvSpPr>
          <p:nvPr>
            <p:ph type="subTitle" idx="1" hasCustomPrompt="1"/>
          </p:nvPr>
        </p:nvSpPr>
        <p:spPr>
          <a:xfrm>
            <a:off x="253981" y="3522047"/>
            <a:ext cx="7596188" cy="830122"/>
          </a:xfrm>
          <a:prstGeom prst="rect">
            <a:avLst/>
          </a:prstGeom>
        </p:spPr>
        <p:txBody>
          <a:bodyPr wrap="square">
            <a:noAutofit/>
          </a:bodyPr>
          <a:lstStyle>
            <a:lvl1pPr marL="0" indent="0" algn="l">
              <a:buNone/>
              <a:defRPr sz="2000" spc="0" baseline="0">
                <a:solidFill>
                  <a:srgbClr val="000000"/>
                </a:solidFill>
                <a:latin typeface="+mn-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Lorem Ipsum</a:t>
            </a:r>
          </a:p>
        </p:txBody>
      </p:sp>
      <p:pic>
        <p:nvPicPr>
          <p:cNvPr id="6" name="Picture 5">
            <a:extLst>
              <a:ext uri="{FF2B5EF4-FFF2-40B4-BE49-F238E27FC236}">
                <a16:creationId xmlns:a16="http://schemas.microsoft.com/office/drawing/2014/main" id="{E942CF38-DE3E-8D40-9D28-5D3F213881BA}"/>
              </a:ext>
            </a:extLst>
          </p:cNvPr>
          <p:cNvPicPr>
            <a:picLocks noChangeAspect="1"/>
          </p:cNvPicPr>
          <p:nvPr userDrawn="1"/>
        </p:nvPicPr>
        <p:blipFill>
          <a:blip r:embed="rId2"/>
          <a:stretch>
            <a:fillRect/>
          </a:stretch>
        </p:blipFill>
        <p:spPr>
          <a:xfrm>
            <a:off x="365363" y="6400800"/>
            <a:ext cx="278208" cy="199423"/>
          </a:xfrm>
          <a:prstGeom prst="rect">
            <a:avLst/>
          </a:prstGeom>
        </p:spPr>
      </p:pic>
      <p:pic>
        <p:nvPicPr>
          <p:cNvPr id="13" name="Picture 12">
            <a:extLst>
              <a:ext uri="{FF2B5EF4-FFF2-40B4-BE49-F238E27FC236}">
                <a16:creationId xmlns:a16="http://schemas.microsoft.com/office/drawing/2014/main" id="{D94FAB52-7E30-D941-86B2-BA9744945AFA}"/>
              </a:ext>
            </a:extLst>
          </p:cNvPr>
          <p:cNvPicPr>
            <a:picLocks noChangeAspect="1"/>
          </p:cNvPicPr>
          <p:nvPr userDrawn="1"/>
        </p:nvPicPr>
        <p:blipFill>
          <a:blip r:embed="rId3"/>
          <a:stretch>
            <a:fillRect/>
          </a:stretch>
        </p:blipFill>
        <p:spPr>
          <a:xfrm flipH="1" flipV="1">
            <a:off x="11216640" y="0"/>
            <a:ext cx="975360" cy="225084"/>
          </a:xfrm>
          <a:prstGeom prst="rect">
            <a:avLst/>
          </a:prstGeom>
        </p:spPr>
      </p:pic>
    </p:spTree>
    <p:extLst>
      <p:ext uri="{BB962C8B-B14F-4D97-AF65-F5344CB8AC3E}">
        <p14:creationId xmlns:p14="http://schemas.microsoft.com/office/powerpoint/2010/main" val="155495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Pictures with Cation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CEF4AC-497F-6740-AF4C-F4E7F5B8A781}"/>
              </a:ext>
            </a:extLst>
          </p:cNvPr>
          <p:cNvSpPr>
            <a:spLocks noGrp="1"/>
          </p:cNvSpPr>
          <p:nvPr>
            <p:ph type="pic" sz="quarter" idx="13"/>
          </p:nvPr>
        </p:nvSpPr>
        <p:spPr>
          <a:xfrm>
            <a:off x="342900" y="1700784"/>
            <a:ext cx="2531227" cy="2627696"/>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8" name="Text Placeholder 7">
            <a:extLst>
              <a:ext uri="{FF2B5EF4-FFF2-40B4-BE49-F238E27FC236}">
                <a16:creationId xmlns:a16="http://schemas.microsoft.com/office/drawing/2014/main" id="{9B486807-DA1D-D048-90AB-E2822BD41C59}"/>
              </a:ext>
            </a:extLst>
          </p:cNvPr>
          <p:cNvSpPr>
            <a:spLocks noGrp="1"/>
          </p:cNvSpPr>
          <p:nvPr>
            <p:ph type="body" sz="quarter" idx="14" hasCustomPrompt="1"/>
          </p:nvPr>
        </p:nvSpPr>
        <p:spPr>
          <a:xfrm>
            <a:off x="342900" y="4449079"/>
            <a:ext cx="2531227" cy="85725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0000"/>
                </a:solidFill>
                <a:latin typeface="+mn-lt"/>
                <a:ea typeface="Inter" panose="020B05020300000000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Brief caption or descriptive statement relating to picture</a:t>
            </a:r>
            <a:endParaRPr lang="en-US" dirty="0"/>
          </a:p>
        </p:txBody>
      </p:sp>
      <p:sp>
        <p:nvSpPr>
          <p:cNvPr id="19" name="Picture Placeholder 6">
            <a:extLst>
              <a:ext uri="{FF2B5EF4-FFF2-40B4-BE49-F238E27FC236}">
                <a16:creationId xmlns:a16="http://schemas.microsoft.com/office/drawing/2014/main" id="{6D5BD184-0386-3544-B7D9-244C594525D4}"/>
              </a:ext>
            </a:extLst>
          </p:cNvPr>
          <p:cNvSpPr>
            <a:spLocks noGrp="1"/>
          </p:cNvSpPr>
          <p:nvPr>
            <p:ph type="pic" sz="quarter" idx="15"/>
          </p:nvPr>
        </p:nvSpPr>
        <p:spPr>
          <a:xfrm>
            <a:off x="3326268" y="1700784"/>
            <a:ext cx="2531227" cy="2627696"/>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20" name="Text Placeholder 7">
            <a:extLst>
              <a:ext uri="{FF2B5EF4-FFF2-40B4-BE49-F238E27FC236}">
                <a16:creationId xmlns:a16="http://schemas.microsoft.com/office/drawing/2014/main" id="{84B1B318-FBD7-8E43-86FD-EEC72A8A9C9F}"/>
              </a:ext>
            </a:extLst>
          </p:cNvPr>
          <p:cNvSpPr>
            <a:spLocks noGrp="1"/>
          </p:cNvSpPr>
          <p:nvPr>
            <p:ph type="body" sz="quarter" idx="16" hasCustomPrompt="1"/>
          </p:nvPr>
        </p:nvSpPr>
        <p:spPr>
          <a:xfrm>
            <a:off x="3321346" y="4449079"/>
            <a:ext cx="2541070" cy="85725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0000"/>
                </a:solidFill>
                <a:latin typeface="+mn-lt"/>
                <a:ea typeface="Inter" panose="020B05020300000000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Brief caption or descriptive statement relating to picture</a:t>
            </a:r>
            <a:endParaRPr lang="en-US" dirty="0"/>
          </a:p>
        </p:txBody>
      </p:sp>
      <p:sp>
        <p:nvSpPr>
          <p:cNvPr id="21" name="Picture Placeholder 6">
            <a:extLst>
              <a:ext uri="{FF2B5EF4-FFF2-40B4-BE49-F238E27FC236}">
                <a16:creationId xmlns:a16="http://schemas.microsoft.com/office/drawing/2014/main" id="{C1820232-91B0-CF47-8C24-E93695570F40}"/>
              </a:ext>
            </a:extLst>
          </p:cNvPr>
          <p:cNvSpPr>
            <a:spLocks noGrp="1"/>
          </p:cNvSpPr>
          <p:nvPr>
            <p:ph type="pic" sz="quarter" idx="17"/>
          </p:nvPr>
        </p:nvSpPr>
        <p:spPr>
          <a:xfrm>
            <a:off x="6309636" y="1700784"/>
            <a:ext cx="2531227" cy="2627696"/>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22" name="Text Placeholder 7">
            <a:extLst>
              <a:ext uri="{FF2B5EF4-FFF2-40B4-BE49-F238E27FC236}">
                <a16:creationId xmlns:a16="http://schemas.microsoft.com/office/drawing/2014/main" id="{41CF3CBF-8AC0-7A4A-BEBA-56048F45F734}"/>
              </a:ext>
            </a:extLst>
          </p:cNvPr>
          <p:cNvSpPr>
            <a:spLocks noGrp="1"/>
          </p:cNvSpPr>
          <p:nvPr>
            <p:ph type="body" sz="quarter" idx="18" hasCustomPrompt="1"/>
          </p:nvPr>
        </p:nvSpPr>
        <p:spPr>
          <a:xfrm>
            <a:off x="6297779" y="4449079"/>
            <a:ext cx="2541070" cy="85725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0000"/>
                </a:solidFill>
                <a:latin typeface="+mn-lt"/>
                <a:ea typeface="Inter" panose="020B05020300000000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Brief caption or descriptive statement relating to picture</a:t>
            </a:r>
            <a:endParaRPr lang="en-US" dirty="0"/>
          </a:p>
        </p:txBody>
      </p:sp>
      <p:sp>
        <p:nvSpPr>
          <p:cNvPr id="23" name="Picture Placeholder 6">
            <a:extLst>
              <a:ext uri="{FF2B5EF4-FFF2-40B4-BE49-F238E27FC236}">
                <a16:creationId xmlns:a16="http://schemas.microsoft.com/office/drawing/2014/main" id="{B197E689-0629-A141-8425-3F37EF5125F6}"/>
              </a:ext>
            </a:extLst>
          </p:cNvPr>
          <p:cNvSpPr>
            <a:spLocks noGrp="1"/>
          </p:cNvSpPr>
          <p:nvPr>
            <p:ph type="pic" sz="quarter" idx="19"/>
          </p:nvPr>
        </p:nvSpPr>
        <p:spPr>
          <a:xfrm>
            <a:off x="9293005" y="1700784"/>
            <a:ext cx="2531227" cy="2627696"/>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24" name="Text Placeholder 7">
            <a:extLst>
              <a:ext uri="{FF2B5EF4-FFF2-40B4-BE49-F238E27FC236}">
                <a16:creationId xmlns:a16="http://schemas.microsoft.com/office/drawing/2014/main" id="{61D7ACE9-7568-EB49-A728-201210F65C2F}"/>
              </a:ext>
            </a:extLst>
          </p:cNvPr>
          <p:cNvSpPr>
            <a:spLocks noGrp="1"/>
          </p:cNvSpPr>
          <p:nvPr>
            <p:ph type="body" sz="quarter" idx="20" hasCustomPrompt="1"/>
          </p:nvPr>
        </p:nvSpPr>
        <p:spPr>
          <a:xfrm>
            <a:off x="9292170" y="4449079"/>
            <a:ext cx="2532062" cy="857250"/>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rgbClr val="000000"/>
                </a:solidFill>
                <a:latin typeface="+mn-lt"/>
                <a:ea typeface="Inter" panose="020B05020300000000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600" dirty="0"/>
              <a:t>Brief caption or descriptive statement relating to picture</a:t>
            </a:r>
            <a:endParaRPr lang="en-US" dirty="0"/>
          </a:p>
        </p:txBody>
      </p:sp>
      <p:sp>
        <p:nvSpPr>
          <p:cNvPr id="12" name="Title 1">
            <a:extLst>
              <a:ext uri="{FF2B5EF4-FFF2-40B4-BE49-F238E27FC236}">
                <a16:creationId xmlns:a16="http://schemas.microsoft.com/office/drawing/2014/main" id="{1A37145D-8AC2-094A-B66C-B657393F311D}"/>
              </a:ext>
            </a:extLst>
          </p:cNvPr>
          <p:cNvSpPr>
            <a:spLocks noGrp="1"/>
          </p:cNvSpPr>
          <p:nvPr>
            <p:ph type="title" hasCustomPrompt="1"/>
          </p:nvPr>
        </p:nvSpPr>
        <p:spPr>
          <a:xfrm>
            <a:off x="263675" y="17607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77915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userDrawn="1">
          <p15:clr>
            <a:srgbClr val="FBAE40"/>
          </p15:clr>
        </p15:guide>
        <p15:guide id="2" pos="45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058618-904A-5947-B84B-84EBE4EE0442}"/>
              </a:ext>
            </a:extLst>
          </p:cNvPr>
          <p:cNvPicPr>
            <a:picLocks noChangeAspect="1"/>
          </p:cNvPicPr>
          <p:nvPr userDrawn="1"/>
        </p:nvPicPr>
        <p:blipFill>
          <a:blip r:embed="rId2"/>
          <a:stretch>
            <a:fillRect/>
          </a:stretch>
        </p:blipFill>
        <p:spPr>
          <a:xfrm flipH="1" flipV="1">
            <a:off x="11216640" y="0"/>
            <a:ext cx="975360" cy="225084"/>
          </a:xfrm>
          <a:prstGeom prst="rect">
            <a:avLst/>
          </a:prstGeom>
        </p:spPr>
      </p:pic>
      <p:pic>
        <p:nvPicPr>
          <p:cNvPr id="7" name="Picture 6">
            <a:extLst>
              <a:ext uri="{FF2B5EF4-FFF2-40B4-BE49-F238E27FC236}">
                <a16:creationId xmlns:a16="http://schemas.microsoft.com/office/drawing/2014/main" id="{6EA200D6-D23B-B741-BC58-4374DA39A737}"/>
              </a:ext>
            </a:extLst>
          </p:cNvPr>
          <p:cNvPicPr>
            <a:picLocks noChangeAspect="1"/>
          </p:cNvPicPr>
          <p:nvPr userDrawn="1"/>
        </p:nvPicPr>
        <p:blipFill>
          <a:blip r:embed="rId3"/>
          <a:stretch>
            <a:fillRect/>
          </a:stretch>
        </p:blipFill>
        <p:spPr>
          <a:xfrm>
            <a:off x="4283297" y="3128211"/>
            <a:ext cx="3625406" cy="414848"/>
          </a:xfrm>
          <a:prstGeom prst="rect">
            <a:avLst/>
          </a:prstGeom>
        </p:spPr>
      </p:pic>
    </p:spTree>
    <p:extLst>
      <p:ext uri="{BB962C8B-B14F-4D97-AF65-F5344CB8AC3E}">
        <p14:creationId xmlns:p14="http://schemas.microsoft.com/office/powerpoint/2010/main" val="623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guide id="2" pos="45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Section Header 2">
    <p:bg>
      <p:bgRef idx="1001">
        <a:schemeClr val="bg2"/>
      </p:bgRef>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42132CA7-9B85-7A40-BB7F-9B6F8FC0BF85}"/>
              </a:ext>
            </a:extLst>
          </p:cNvPr>
          <p:cNvSpPr/>
          <p:nvPr userDrawn="1"/>
        </p:nvSpPr>
        <p:spPr>
          <a:xfrm>
            <a:off x="7773716" y="4641265"/>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2" name="Picture 21">
            <a:extLst>
              <a:ext uri="{FF2B5EF4-FFF2-40B4-BE49-F238E27FC236}">
                <a16:creationId xmlns:a16="http://schemas.microsoft.com/office/drawing/2014/main" id="{82D32516-64A6-EE46-9C5E-225812AE4AF1}"/>
              </a:ext>
            </a:extLst>
          </p:cNvPr>
          <p:cNvPicPr>
            <a:picLocks noChangeAspect="1"/>
          </p:cNvPicPr>
          <p:nvPr userDrawn="1"/>
        </p:nvPicPr>
        <p:blipFill>
          <a:blip r:embed="rId2">
            <a:alphaModFix amt="45000"/>
          </a:blip>
          <a:stretch>
            <a:fillRect/>
          </a:stretch>
        </p:blipFill>
        <p:spPr>
          <a:xfrm>
            <a:off x="440446" y="2963794"/>
            <a:ext cx="1963574" cy="2561007"/>
          </a:xfrm>
          <a:prstGeom prst="rect">
            <a:avLst/>
          </a:prstGeom>
        </p:spPr>
      </p:pic>
      <p:pic>
        <p:nvPicPr>
          <p:cNvPr id="26" name="Picture 25">
            <a:extLst>
              <a:ext uri="{FF2B5EF4-FFF2-40B4-BE49-F238E27FC236}">
                <a16:creationId xmlns:a16="http://schemas.microsoft.com/office/drawing/2014/main" id="{227A92BA-75AB-8A4B-9279-D66A4E991387}"/>
              </a:ext>
            </a:extLst>
          </p:cNvPr>
          <p:cNvPicPr>
            <a:picLocks noChangeAspect="1"/>
          </p:cNvPicPr>
          <p:nvPr userDrawn="1"/>
        </p:nvPicPr>
        <p:blipFill>
          <a:blip r:embed="rId3"/>
          <a:stretch>
            <a:fillRect/>
          </a:stretch>
        </p:blipFill>
        <p:spPr>
          <a:xfrm>
            <a:off x="3258799" y="1205498"/>
            <a:ext cx="3466708" cy="1119001"/>
          </a:xfrm>
          <a:prstGeom prst="rect">
            <a:avLst/>
          </a:prstGeom>
        </p:spPr>
      </p:pic>
      <p:pic>
        <p:nvPicPr>
          <p:cNvPr id="27" name="Picture 26">
            <a:extLst>
              <a:ext uri="{FF2B5EF4-FFF2-40B4-BE49-F238E27FC236}">
                <a16:creationId xmlns:a16="http://schemas.microsoft.com/office/drawing/2014/main" id="{2573F7B2-9C0E-3D4D-A0E1-7353013508E9}"/>
              </a:ext>
            </a:extLst>
          </p:cNvPr>
          <p:cNvPicPr>
            <a:picLocks noChangeAspect="1"/>
          </p:cNvPicPr>
          <p:nvPr userDrawn="1"/>
        </p:nvPicPr>
        <p:blipFill>
          <a:blip r:embed="rId4"/>
          <a:stretch>
            <a:fillRect/>
          </a:stretch>
        </p:blipFill>
        <p:spPr>
          <a:xfrm flipH="1" flipV="1">
            <a:off x="1884805" y="6151271"/>
            <a:ext cx="1493593" cy="240748"/>
          </a:xfrm>
          <a:prstGeom prst="rect">
            <a:avLst/>
          </a:prstGeom>
          <a:solidFill>
            <a:schemeClr val="accent6"/>
          </a:solidFill>
        </p:spPr>
      </p:pic>
      <p:pic>
        <p:nvPicPr>
          <p:cNvPr id="28" name="Picture 27">
            <a:extLst>
              <a:ext uri="{FF2B5EF4-FFF2-40B4-BE49-F238E27FC236}">
                <a16:creationId xmlns:a16="http://schemas.microsoft.com/office/drawing/2014/main" id="{9190CA4E-ADAE-AF44-8D7E-1A7B26E16135}"/>
              </a:ext>
            </a:extLst>
          </p:cNvPr>
          <p:cNvPicPr>
            <a:picLocks noChangeAspect="1"/>
          </p:cNvPicPr>
          <p:nvPr userDrawn="1"/>
        </p:nvPicPr>
        <p:blipFill>
          <a:blip r:embed="rId4"/>
          <a:stretch>
            <a:fillRect/>
          </a:stretch>
        </p:blipFill>
        <p:spPr>
          <a:xfrm flipH="1" flipV="1">
            <a:off x="0" y="501387"/>
            <a:ext cx="1493593" cy="240748"/>
          </a:xfrm>
          <a:prstGeom prst="rect">
            <a:avLst/>
          </a:prstGeom>
          <a:solidFill>
            <a:schemeClr val="accent6"/>
          </a:solidFill>
        </p:spPr>
      </p:pic>
      <p:sp>
        <p:nvSpPr>
          <p:cNvPr id="29" name="Rectangle 28">
            <a:extLst>
              <a:ext uri="{FF2B5EF4-FFF2-40B4-BE49-F238E27FC236}">
                <a16:creationId xmlns:a16="http://schemas.microsoft.com/office/drawing/2014/main" id="{82519C76-DF95-F84D-AF9F-D6573EF6750F}"/>
              </a:ext>
            </a:extLst>
          </p:cNvPr>
          <p:cNvSpPr/>
          <p:nvPr userDrawn="1"/>
        </p:nvSpPr>
        <p:spPr>
          <a:xfrm>
            <a:off x="10043772" y="-8878"/>
            <a:ext cx="1041956" cy="190303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30" name="Picture 29">
            <a:extLst>
              <a:ext uri="{FF2B5EF4-FFF2-40B4-BE49-F238E27FC236}">
                <a16:creationId xmlns:a16="http://schemas.microsoft.com/office/drawing/2014/main" id="{D90B8713-F00B-8948-B164-0B2747B1B1AF}"/>
              </a:ext>
            </a:extLst>
          </p:cNvPr>
          <p:cNvPicPr>
            <a:picLocks noChangeAspect="1"/>
          </p:cNvPicPr>
          <p:nvPr userDrawn="1"/>
        </p:nvPicPr>
        <p:blipFill>
          <a:blip r:embed="rId5"/>
          <a:stretch>
            <a:fillRect/>
          </a:stretch>
        </p:blipFill>
        <p:spPr>
          <a:xfrm>
            <a:off x="8611473" y="4444106"/>
            <a:ext cx="1949331" cy="1657699"/>
          </a:xfrm>
          <a:prstGeom prst="rect">
            <a:avLst/>
          </a:prstGeom>
        </p:spPr>
      </p:pic>
      <p:sp>
        <p:nvSpPr>
          <p:cNvPr id="33" name="Rectangle 32">
            <a:extLst>
              <a:ext uri="{FF2B5EF4-FFF2-40B4-BE49-F238E27FC236}">
                <a16:creationId xmlns:a16="http://schemas.microsoft.com/office/drawing/2014/main" id="{EAACA9F9-D6AD-AB43-B7D6-C98336BC978C}"/>
              </a:ext>
            </a:extLst>
          </p:cNvPr>
          <p:cNvSpPr/>
          <p:nvPr userDrawn="1"/>
        </p:nvSpPr>
        <p:spPr>
          <a:xfrm>
            <a:off x="9791506" y="6199778"/>
            <a:ext cx="1949331" cy="671150"/>
          </a:xfrm>
          <a:prstGeom prst="rect">
            <a:avLst/>
          </a:prstGeom>
          <a:solidFill>
            <a:schemeClr val="bg1">
              <a:lumMod val="85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4" name="Rectangle 33">
            <a:extLst>
              <a:ext uri="{FF2B5EF4-FFF2-40B4-BE49-F238E27FC236}">
                <a16:creationId xmlns:a16="http://schemas.microsoft.com/office/drawing/2014/main" id="{C0F91CE7-192C-324A-8B4A-9FB6302CEBF0}"/>
              </a:ext>
            </a:extLst>
          </p:cNvPr>
          <p:cNvSpPr/>
          <p:nvPr userDrawn="1"/>
        </p:nvSpPr>
        <p:spPr>
          <a:xfrm>
            <a:off x="441597" y="5146906"/>
            <a:ext cx="1962423" cy="1004365"/>
          </a:xfrm>
          <a:prstGeom prst="rect">
            <a:avLst/>
          </a:prstGeom>
          <a:solidFill>
            <a:schemeClr val="tx2">
              <a:lumMod val="75000"/>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5" name="Rectangle 34">
            <a:extLst>
              <a:ext uri="{FF2B5EF4-FFF2-40B4-BE49-F238E27FC236}">
                <a16:creationId xmlns:a16="http://schemas.microsoft.com/office/drawing/2014/main" id="{1E9FE309-E8BC-2C42-A1E0-6DCAAE5190C3}"/>
              </a:ext>
            </a:extLst>
          </p:cNvPr>
          <p:cNvSpPr/>
          <p:nvPr userDrawn="1"/>
        </p:nvSpPr>
        <p:spPr>
          <a:xfrm>
            <a:off x="9463599" y="1523741"/>
            <a:ext cx="580173" cy="1857293"/>
          </a:xfrm>
          <a:prstGeom prst="rect">
            <a:avLst/>
          </a:prstGeom>
          <a:solidFill>
            <a:srgbClr val="9C9C9C">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50" name="Picture 49">
            <a:extLst>
              <a:ext uri="{FF2B5EF4-FFF2-40B4-BE49-F238E27FC236}">
                <a16:creationId xmlns:a16="http://schemas.microsoft.com/office/drawing/2014/main" id="{7166AC49-823A-0244-BEFF-8B59FFCC6168}"/>
              </a:ext>
            </a:extLst>
          </p:cNvPr>
          <p:cNvPicPr>
            <a:picLocks noChangeAspect="1"/>
          </p:cNvPicPr>
          <p:nvPr userDrawn="1"/>
        </p:nvPicPr>
        <p:blipFill>
          <a:blip r:embed="rId4"/>
          <a:stretch>
            <a:fillRect/>
          </a:stretch>
        </p:blipFill>
        <p:spPr>
          <a:xfrm flipH="1" flipV="1">
            <a:off x="10523735" y="1282993"/>
            <a:ext cx="1493593" cy="240748"/>
          </a:xfrm>
          <a:prstGeom prst="rect">
            <a:avLst/>
          </a:prstGeom>
          <a:solidFill>
            <a:schemeClr val="accent6"/>
          </a:solidFill>
        </p:spPr>
      </p:pic>
      <p:sp>
        <p:nvSpPr>
          <p:cNvPr id="20" name="Rectangle 19">
            <a:extLst>
              <a:ext uri="{FF2B5EF4-FFF2-40B4-BE49-F238E27FC236}">
                <a16:creationId xmlns:a16="http://schemas.microsoft.com/office/drawing/2014/main" id="{835261CE-CBBF-D845-A905-5C3268A01C7E}"/>
              </a:ext>
            </a:extLst>
          </p:cNvPr>
          <p:cNvSpPr/>
          <p:nvPr userDrawn="1"/>
        </p:nvSpPr>
        <p:spPr>
          <a:xfrm>
            <a:off x="858303" y="1993900"/>
            <a:ext cx="8933203" cy="3039347"/>
          </a:xfrm>
          <a:prstGeom prst="rect">
            <a:avLst/>
          </a:prstGeom>
          <a:solidFill>
            <a:schemeClr val="bg1"/>
          </a:solidFill>
          <a:ln w="12700" cap="flat" cmpd="sng" algn="ctr">
            <a:noFill/>
            <a:prstDash val="solid"/>
            <a:miter lim="800000"/>
          </a:ln>
          <a:effectLst/>
        </p:spPr>
        <p:txBody>
          <a:bodyPr rtlCol="0" anchor="ctr"/>
          <a:lstStyle/>
          <a:p>
            <a:pPr marL="0" marR="0" lvl="0" indent="0" algn="ctr" defTabSz="914400" eaLnBrk="1" fontAlgn="auto" latinLnBrk="0" hangingPunct="1">
              <a:lnSpc>
                <a:spcPct val="90000"/>
              </a:lnSpc>
              <a:spcBef>
                <a:spcPts val="300"/>
              </a:spcBef>
              <a:spcAft>
                <a:spcPts val="0"/>
              </a:spcAft>
              <a:buClrTx/>
              <a:buSzTx/>
              <a:buFontTx/>
              <a:buNone/>
              <a:tabLst/>
              <a:defRPr/>
            </a:pPr>
            <a:endParaRPr kumimoji="0" lang="en-US" sz="1400" b="0" i="0" u="none" strike="noStrike" kern="0" cap="none" spc="0" normalizeH="0" baseline="0" noProof="0" err="1">
              <a:ln>
                <a:noFill/>
              </a:ln>
              <a:solidFill>
                <a:srgbClr val="FFFFFF"/>
              </a:solidFill>
              <a:effectLst/>
              <a:uLnTx/>
              <a:uFillTx/>
              <a:latin typeface="Arial" panose="020B0604020202020204"/>
              <a:ea typeface="+mn-ea"/>
              <a:cs typeface="+mn-cs"/>
            </a:endParaRPr>
          </a:p>
        </p:txBody>
      </p:sp>
      <p:sp>
        <p:nvSpPr>
          <p:cNvPr id="21" name="Title 1">
            <a:extLst>
              <a:ext uri="{FF2B5EF4-FFF2-40B4-BE49-F238E27FC236}">
                <a16:creationId xmlns:a16="http://schemas.microsoft.com/office/drawing/2014/main" id="{E1731ED1-AFBF-644C-B962-5696D91668E6}"/>
              </a:ext>
            </a:extLst>
          </p:cNvPr>
          <p:cNvSpPr>
            <a:spLocks noGrp="1"/>
          </p:cNvSpPr>
          <p:nvPr>
            <p:ph type="title"/>
          </p:nvPr>
        </p:nvSpPr>
        <p:spPr>
          <a:xfrm>
            <a:off x="1104489" y="2161165"/>
            <a:ext cx="8687017" cy="1390308"/>
          </a:xfrm>
          <a:prstGeom prst="rect">
            <a:avLst/>
          </a:prstGeom>
        </p:spPr>
        <p:txBody>
          <a:bodyPr lIns="91440" anchor="b"/>
          <a:lstStyle>
            <a:lvl1pPr>
              <a:defRPr sz="4400">
                <a:solidFill>
                  <a:schemeClr val="tx1"/>
                </a:solidFill>
              </a:defRPr>
            </a:lvl1pPr>
          </a:lstStyle>
          <a:p>
            <a:r>
              <a:rPr lang="en-US"/>
              <a:t>Click to edit Master title style</a:t>
            </a:r>
          </a:p>
        </p:txBody>
      </p:sp>
      <p:sp>
        <p:nvSpPr>
          <p:cNvPr id="36" name="Text Placeholder 2">
            <a:extLst>
              <a:ext uri="{FF2B5EF4-FFF2-40B4-BE49-F238E27FC236}">
                <a16:creationId xmlns:a16="http://schemas.microsoft.com/office/drawing/2014/main" id="{4324C980-BA64-A141-B66B-0B858A736949}"/>
              </a:ext>
            </a:extLst>
          </p:cNvPr>
          <p:cNvSpPr>
            <a:spLocks noGrp="1"/>
          </p:cNvSpPr>
          <p:nvPr>
            <p:ph type="body" idx="1"/>
          </p:nvPr>
        </p:nvSpPr>
        <p:spPr>
          <a:xfrm>
            <a:off x="1104489" y="3692762"/>
            <a:ext cx="7584953" cy="807646"/>
          </a:xfrm>
          <a:prstGeom prst="rect">
            <a:avLst/>
          </a:prstGeom>
        </p:spPr>
        <p:txBody>
          <a:bodyPr lIns="91440"/>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Rectangle 1">
            <a:extLst>
              <a:ext uri="{FF2B5EF4-FFF2-40B4-BE49-F238E27FC236}">
                <a16:creationId xmlns:a16="http://schemas.microsoft.com/office/drawing/2014/main" id="{DB4D8BAD-1F1A-D749-8717-8B9DA81D79B8}"/>
              </a:ext>
            </a:extLst>
          </p:cNvPr>
          <p:cNvSpPr/>
          <p:nvPr userDrawn="1"/>
        </p:nvSpPr>
        <p:spPr>
          <a:xfrm>
            <a:off x="8611761" y="6082338"/>
            <a:ext cx="1949331" cy="244523"/>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1D4287F-D035-324C-9FD6-B4ED8A22523C}"/>
              </a:ext>
            </a:extLst>
          </p:cNvPr>
          <p:cNvSpPr/>
          <p:nvPr userDrawn="1"/>
        </p:nvSpPr>
        <p:spPr>
          <a:xfrm>
            <a:off x="8611761" y="6478294"/>
            <a:ext cx="1949331" cy="38745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8A3EA0C-3B67-1C49-AF39-EB3001D4115E}"/>
              </a:ext>
            </a:extLst>
          </p:cNvPr>
          <p:cNvSpPr/>
          <p:nvPr userDrawn="1"/>
        </p:nvSpPr>
        <p:spPr>
          <a:xfrm>
            <a:off x="8351751" y="5918469"/>
            <a:ext cx="259722" cy="947280"/>
          </a:xfrm>
          <a:prstGeom prst="rect">
            <a:avLst/>
          </a:prstGeom>
          <a:solidFill>
            <a:schemeClr val="tx1">
              <a:lumMod val="85000"/>
              <a:lumOff val="15000"/>
              <a:alpha val="719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19" name="Picture 18">
            <a:extLst>
              <a:ext uri="{FF2B5EF4-FFF2-40B4-BE49-F238E27FC236}">
                <a16:creationId xmlns:a16="http://schemas.microsoft.com/office/drawing/2014/main" id="{FD2D2E09-8842-EE42-B8B2-97136051075E}"/>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294339" y="6445842"/>
            <a:ext cx="278208" cy="199423"/>
          </a:xfrm>
          <a:prstGeom prst="rect">
            <a:avLst/>
          </a:prstGeom>
        </p:spPr>
      </p:pic>
    </p:spTree>
    <p:extLst>
      <p:ext uri="{BB962C8B-B14F-4D97-AF65-F5344CB8AC3E}">
        <p14:creationId xmlns:p14="http://schemas.microsoft.com/office/powerpoint/2010/main" val="25833832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Only_sub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67C004-B424-AE42-A574-D6412A04A60B}"/>
              </a:ext>
            </a:extLst>
          </p:cNvPr>
          <p:cNvSpPr>
            <a:spLocks noGrp="1"/>
          </p:cNvSpPr>
          <p:nvPr>
            <p:ph type="title" hasCustomPrompt="1"/>
          </p:nvPr>
        </p:nvSpPr>
        <p:spPr>
          <a:xfrm>
            <a:off x="256539" y="176071"/>
            <a:ext cx="10837164" cy="726454"/>
          </a:xfrm>
          <a:prstGeom prst="rect">
            <a:avLst/>
          </a:prstGeom>
        </p:spPr>
        <p:txBody>
          <a:bodyPr anchor="ctr" anchorCtr="0">
            <a:noAutofit/>
          </a:bodyPr>
          <a:lstStyle>
            <a:lvl1pPr>
              <a:defRPr sz="3400" b="1" kern="0" spc="-50" baseline="0">
                <a:solidFill>
                  <a:srgbClr val="000000"/>
                </a:solidFill>
                <a:latin typeface="+mj-lt"/>
                <a:ea typeface="Inter" panose="020B0502030000000004" pitchFamily="34" charset="0"/>
              </a:defRPr>
            </a:lvl1pPr>
          </a:lstStyle>
          <a:p>
            <a:r>
              <a:rPr lang="en-US"/>
              <a:t>Slide Title</a:t>
            </a:r>
          </a:p>
        </p:txBody>
      </p:sp>
    </p:spTree>
    <p:extLst>
      <p:ext uri="{BB962C8B-B14F-4D97-AF65-F5344CB8AC3E}">
        <p14:creationId xmlns:p14="http://schemas.microsoft.com/office/powerpoint/2010/main" val="15182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BF39-7BF5-4F9A-BD09-2676E55963B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1CD693A-0A25-4586-AD6F-9F2CE65F3E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6D7244-17CF-4400-ACE6-7C7DEDD5EE02}"/>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5" name="Footer Placeholder 4">
            <a:extLst>
              <a:ext uri="{FF2B5EF4-FFF2-40B4-BE49-F238E27FC236}">
                <a16:creationId xmlns:a16="http://schemas.microsoft.com/office/drawing/2014/main" id="{14DF8B17-E8BE-4174-B293-9019C03F0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AE78B-9172-4A95-B221-FB2F5B1549AC}"/>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36668401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32344-70AC-4DF6-BA41-120E888246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0899C-38C4-48D3-8887-C3892EFC3A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9E6F71-389E-4FA3-A0A8-B670E9A74A68}"/>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5" name="Footer Placeholder 4">
            <a:extLst>
              <a:ext uri="{FF2B5EF4-FFF2-40B4-BE49-F238E27FC236}">
                <a16:creationId xmlns:a16="http://schemas.microsoft.com/office/drawing/2014/main" id="{5DC2DD66-5AF9-4808-8E6A-96E6886BA1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1137A9-2620-420A-AEF9-21592797D9AA}"/>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22454904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4C75B-48C0-4567-B64B-7754C60DFC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B2FEDF-3EA2-4C85-81A1-A5F6AA3B1F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B44810-475D-4FAA-9A69-ECB19E51B8C9}"/>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5" name="Footer Placeholder 4">
            <a:extLst>
              <a:ext uri="{FF2B5EF4-FFF2-40B4-BE49-F238E27FC236}">
                <a16:creationId xmlns:a16="http://schemas.microsoft.com/office/drawing/2014/main" id="{454B2A67-6F07-44BA-9D18-5800A0A065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D7BAE8-0538-4BE1-B3A5-D36EB6CF47C4}"/>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2120141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68EFA-AFC4-4D8F-B18D-E2B76EC7C3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E533FF-034D-4432-B165-6EE69BB93B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F41353-FA29-401D-A6AF-20F6A1395C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0B49F6-2A60-4355-A093-0CD83B3A939D}"/>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6" name="Footer Placeholder 5">
            <a:extLst>
              <a:ext uri="{FF2B5EF4-FFF2-40B4-BE49-F238E27FC236}">
                <a16:creationId xmlns:a16="http://schemas.microsoft.com/office/drawing/2014/main" id="{018ED7D3-C4C1-4CDF-9A48-6D459F321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12F8DE-334F-4042-B1B0-F7E9AA04142B}"/>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1672915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EDBEE-D8EA-4C88-90F7-F390B1DFE9A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5C31F-6D39-4E5B-95B4-0FFB26D94E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B3AA7-A832-4FC1-8C78-0372C4D743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80D933-7BB1-4A3C-99F2-865EFFFBA7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5505C0-A589-4FD1-88DA-C0A3ACECBB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1255E5-1779-4620-BBF5-08B675315E4F}"/>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8" name="Footer Placeholder 7">
            <a:extLst>
              <a:ext uri="{FF2B5EF4-FFF2-40B4-BE49-F238E27FC236}">
                <a16:creationId xmlns:a16="http://schemas.microsoft.com/office/drawing/2014/main" id="{B30D6582-4BE5-428D-B460-1826DF3E6F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0B9451-98DD-4BEE-9C46-0C4F281A1BA9}"/>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41108753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0681E-C078-4B45-9BA9-2D62825444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04349D-6846-41E8-AA92-07E9C5900B01}"/>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4" name="Footer Placeholder 3">
            <a:extLst>
              <a:ext uri="{FF2B5EF4-FFF2-40B4-BE49-F238E27FC236}">
                <a16:creationId xmlns:a16="http://schemas.microsoft.com/office/drawing/2014/main" id="{5BCAF23D-9A35-44E8-A076-105DD2334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AFE9CA-EDE6-461B-9CC7-CC435C93295A}"/>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386171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Section Header">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34D06F3-8B7C-7A42-8C03-EC8C642428D7}"/>
              </a:ext>
            </a:extLst>
          </p:cNvPr>
          <p:cNvSpPr>
            <a:spLocks noGrp="1"/>
          </p:cNvSpPr>
          <p:nvPr>
            <p:ph type="ctrTitle" hasCustomPrompt="1"/>
          </p:nvPr>
        </p:nvSpPr>
        <p:spPr>
          <a:xfrm>
            <a:off x="253981" y="1847124"/>
            <a:ext cx="8337506" cy="1534889"/>
          </a:xfrm>
          <a:prstGeom prst="rect">
            <a:avLst/>
          </a:prstGeom>
        </p:spPr>
        <p:txBody>
          <a:bodyPr anchor="b" anchorCtr="0">
            <a:noAutofit/>
          </a:bodyPr>
          <a:lstStyle>
            <a:lvl1pPr algn="l">
              <a:defRPr sz="4400" b="1" spc="0" baseline="0">
                <a:solidFill>
                  <a:srgbClr val="000000"/>
                </a:solidFill>
                <a:latin typeface="+mj-lt"/>
                <a:ea typeface="Inter" panose="020B0502030000000004" pitchFamily="34" charset="0"/>
              </a:defRPr>
            </a:lvl1pPr>
          </a:lstStyle>
          <a:p>
            <a:r>
              <a:rPr lang="en-US" dirty="0"/>
              <a:t>Section Header</a:t>
            </a:r>
          </a:p>
        </p:txBody>
      </p:sp>
      <p:sp>
        <p:nvSpPr>
          <p:cNvPr id="9" name="Subtitle 2">
            <a:extLst>
              <a:ext uri="{FF2B5EF4-FFF2-40B4-BE49-F238E27FC236}">
                <a16:creationId xmlns:a16="http://schemas.microsoft.com/office/drawing/2014/main" id="{435F4C80-9FF9-E143-B52B-51880FEE6A6E}"/>
              </a:ext>
            </a:extLst>
          </p:cNvPr>
          <p:cNvSpPr>
            <a:spLocks noGrp="1"/>
          </p:cNvSpPr>
          <p:nvPr>
            <p:ph type="subTitle" idx="1" hasCustomPrompt="1"/>
          </p:nvPr>
        </p:nvSpPr>
        <p:spPr>
          <a:xfrm>
            <a:off x="253981" y="3522047"/>
            <a:ext cx="7596188" cy="830122"/>
          </a:xfrm>
          <a:prstGeom prst="rect">
            <a:avLst/>
          </a:prstGeom>
        </p:spPr>
        <p:txBody>
          <a:bodyPr wrap="square">
            <a:noAutofit/>
          </a:bodyPr>
          <a:lstStyle>
            <a:lvl1pPr marL="0" indent="0" algn="l">
              <a:buNone/>
              <a:defRPr sz="2000" spc="0" baseline="0">
                <a:solidFill>
                  <a:srgbClr val="000000"/>
                </a:solidFill>
                <a:latin typeface="+mn-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Lorem Ipsum</a:t>
            </a:r>
          </a:p>
        </p:txBody>
      </p:sp>
      <p:pic>
        <p:nvPicPr>
          <p:cNvPr id="7" name="Picture 6">
            <a:extLst>
              <a:ext uri="{FF2B5EF4-FFF2-40B4-BE49-F238E27FC236}">
                <a16:creationId xmlns:a16="http://schemas.microsoft.com/office/drawing/2014/main" id="{68AD7EBD-E632-5949-99DA-EFB68C157FAC}"/>
              </a:ext>
            </a:extLst>
          </p:cNvPr>
          <p:cNvPicPr>
            <a:picLocks noChangeAspect="1"/>
          </p:cNvPicPr>
          <p:nvPr userDrawn="1"/>
        </p:nvPicPr>
        <p:blipFill>
          <a:blip r:embed="rId2"/>
          <a:stretch>
            <a:fillRect/>
          </a:stretch>
        </p:blipFill>
        <p:spPr>
          <a:xfrm>
            <a:off x="365363" y="6400800"/>
            <a:ext cx="278208" cy="199423"/>
          </a:xfrm>
          <a:prstGeom prst="rect">
            <a:avLst/>
          </a:prstGeom>
        </p:spPr>
      </p:pic>
      <p:pic>
        <p:nvPicPr>
          <p:cNvPr id="13" name="Picture 12">
            <a:extLst>
              <a:ext uri="{FF2B5EF4-FFF2-40B4-BE49-F238E27FC236}">
                <a16:creationId xmlns:a16="http://schemas.microsoft.com/office/drawing/2014/main" id="{8C786DED-EF6A-7142-AF1D-FFA8171EAB26}"/>
              </a:ext>
            </a:extLst>
          </p:cNvPr>
          <p:cNvPicPr>
            <a:picLocks noChangeAspect="1"/>
          </p:cNvPicPr>
          <p:nvPr userDrawn="1"/>
        </p:nvPicPr>
        <p:blipFill>
          <a:blip r:embed="rId3"/>
          <a:stretch>
            <a:fillRect/>
          </a:stretch>
        </p:blipFill>
        <p:spPr>
          <a:xfrm flipH="1" flipV="1">
            <a:off x="11216640" y="0"/>
            <a:ext cx="975360" cy="225084"/>
          </a:xfrm>
          <a:prstGeom prst="rect">
            <a:avLst/>
          </a:prstGeom>
        </p:spPr>
      </p:pic>
    </p:spTree>
    <p:extLst>
      <p:ext uri="{BB962C8B-B14F-4D97-AF65-F5344CB8AC3E}">
        <p14:creationId xmlns:p14="http://schemas.microsoft.com/office/powerpoint/2010/main" val="409534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FE442B-1B8E-48E3-92A9-3C80B277910A}"/>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3" name="Footer Placeholder 2">
            <a:extLst>
              <a:ext uri="{FF2B5EF4-FFF2-40B4-BE49-F238E27FC236}">
                <a16:creationId xmlns:a16="http://schemas.microsoft.com/office/drawing/2014/main" id="{7A738516-94ED-4A56-AD02-C350426D0B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36D810-532F-4B00-9C9A-191866338F49}"/>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36647914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99CFB-38AC-4F17-B0AB-5E28AD13F7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5CD177-8154-4767-8FE1-AFD6DCEF6A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2C3902-D7FF-44E3-BBEB-73CB929BD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4DA8D-1D52-4083-974E-92FACA75603F}"/>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6" name="Footer Placeholder 5">
            <a:extLst>
              <a:ext uri="{FF2B5EF4-FFF2-40B4-BE49-F238E27FC236}">
                <a16:creationId xmlns:a16="http://schemas.microsoft.com/office/drawing/2014/main" id="{D53C6CB0-3484-40F7-B99A-7041E1E624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FCF918-D74B-4E8B-907E-D1A1110CAE24}"/>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10290487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D87DF-B5BC-4690-8232-5A0330BE2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9D3F4-69E5-4153-8F7C-D2BDD04389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A153F4-4C41-4D47-BD3D-C8DC7F9E5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A4760C-3721-4435-BBD8-5A01E18ECB39}"/>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6" name="Footer Placeholder 5">
            <a:extLst>
              <a:ext uri="{FF2B5EF4-FFF2-40B4-BE49-F238E27FC236}">
                <a16:creationId xmlns:a16="http://schemas.microsoft.com/office/drawing/2014/main" id="{FA17735D-0BA9-4BCC-B211-E5F0BCC373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D209C-4D05-46F3-B693-95C6748F5B2E}"/>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27278321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341D-CCD0-4398-A213-2F37863868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BD113-A906-4E0D-B911-5F37893812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579FFF-3A15-4B27-8FA8-7926CC0CE4E9}"/>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5" name="Footer Placeholder 4">
            <a:extLst>
              <a:ext uri="{FF2B5EF4-FFF2-40B4-BE49-F238E27FC236}">
                <a16:creationId xmlns:a16="http://schemas.microsoft.com/office/drawing/2014/main" id="{A3EA9389-66A1-453B-950E-E8EB1A85BB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10A29-9B76-4D35-94F6-13F264C88533}"/>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979258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6E95F3-0A52-4F1C-AA16-F8271D4FF1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3B4484-4490-4E62-87B8-29E01483E73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4671E-BD10-4A9D-83A0-B1C46A23DF7D}"/>
              </a:ext>
            </a:extLst>
          </p:cNvPr>
          <p:cNvSpPr>
            <a:spLocks noGrp="1"/>
          </p:cNvSpPr>
          <p:nvPr>
            <p:ph type="dt" sz="half" idx="10"/>
          </p:nvPr>
        </p:nvSpPr>
        <p:spPr/>
        <p:txBody>
          <a:bodyPr/>
          <a:lstStyle/>
          <a:p>
            <a:fld id="{21D45D92-C1A2-47EE-80E0-2CF934DE2346}" type="datetimeFigureOut">
              <a:rPr lang="en-US" smtClean="0"/>
              <a:t>10/31/2022</a:t>
            </a:fld>
            <a:endParaRPr lang="en-US"/>
          </a:p>
        </p:txBody>
      </p:sp>
      <p:sp>
        <p:nvSpPr>
          <p:cNvPr id="5" name="Footer Placeholder 4">
            <a:extLst>
              <a:ext uri="{FF2B5EF4-FFF2-40B4-BE49-F238E27FC236}">
                <a16:creationId xmlns:a16="http://schemas.microsoft.com/office/drawing/2014/main" id="{B84B2414-40FB-4A24-B296-8F08BAA5E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514B1-D2DC-42C1-90E9-AA0E09963366}"/>
              </a:ext>
            </a:extLst>
          </p:cNvPr>
          <p:cNvSpPr>
            <a:spLocks noGrp="1"/>
          </p:cNvSpPr>
          <p:nvPr>
            <p:ph type="sldNum" sz="quarter" idx="12"/>
          </p:nvPr>
        </p:nvSpPr>
        <p:spPr/>
        <p:txBody>
          <a:bodyPr/>
          <a:lstStyle/>
          <a:p>
            <a:fld id="{BF90663D-5A68-4B91-8A78-D3AD90F3F3CA}" type="slidenum">
              <a:rPr lang="en-US" smtClean="0"/>
              <a:t>‹#›</a:t>
            </a:fld>
            <a:endParaRPr lang="en-US"/>
          </a:p>
        </p:txBody>
      </p:sp>
    </p:spTree>
    <p:extLst>
      <p:ext uri="{BB962C8B-B14F-4D97-AF65-F5344CB8AC3E}">
        <p14:creationId xmlns:p14="http://schemas.microsoft.com/office/powerpoint/2010/main" val="246359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6E2E2F9-8754-024F-8BBA-BD67736F58B7}"/>
              </a:ext>
            </a:extLst>
          </p:cNvPr>
          <p:cNvPicPr>
            <a:picLocks noChangeAspect="1"/>
          </p:cNvPicPr>
          <p:nvPr userDrawn="1"/>
        </p:nvPicPr>
        <p:blipFill rotWithShape="1">
          <a:blip r:embed="rId2"/>
          <a:srcRect b="68122"/>
          <a:stretch/>
        </p:blipFill>
        <p:spPr>
          <a:xfrm>
            <a:off x="643571" y="1652250"/>
            <a:ext cx="2529590" cy="683300"/>
          </a:xfrm>
          <a:prstGeom prst="rect">
            <a:avLst/>
          </a:prstGeom>
        </p:spPr>
      </p:pic>
      <p:sp>
        <p:nvSpPr>
          <p:cNvPr id="10" name="Rectangle 9">
            <a:extLst>
              <a:ext uri="{FF2B5EF4-FFF2-40B4-BE49-F238E27FC236}">
                <a16:creationId xmlns:a16="http://schemas.microsoft.com/office/drawing/2014/main" id="{FD46885E-3E3D-2243-B408-C9F9E1170D8D}"/>
              </a:ext>
            </a:extLst>
          </p:cNvPr>
          <p:cNvSpPr/>
          <p:nvPr userDrawn="1"/>
        </p:nvSpPr>
        <p:spPr>
          <a:xfrm>
            <a:off x="8086130" y="5101687"/>
            <a:ext cx="1010715" cy="595309"/>
          </a:xfrm>
          <a:prstGeom prst="rect">
            <a:avLst/>
          </a:prstGeom>
          <a:gradFill>
            <a:gsLst>
              <a:gs pos="0">
                <a:schemeClr val="accent4"/>
              </a:gs>
              <a:gs pos="100000">
                <a:schemeClr val="accent4">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11" name="Picture 10">
            <a:extLst>
              <a:ext uri="{FF2B5EF4-FFF2-40B4-BE49-F238E27FC236}">
                <a16:creationId xmlns:a16="http://schemas.microsoft.com/office/drawing/2014/main" id="{9E7B2188-C905-524B-9420-86971C085FD1}"/>
              </a:ext>
            </a:extLst>
          </p:cNvPr>
          <p:cNvPicPr>
            <a:picLocks noChangeAspect="1"/>
          </p:cNvPicPr>
          <p:nvPr userDrawn="1"/>
        </p:nvPicPr>
        <p:blipFill>
          <a:blip r:embed="rId3"/>
          <a:stretch>
            <a:fillRect/>
          </a:stretch>
        </p:blipFill>
        <p:spPr>
          <a:xfrm>
            <a:off x="8086130" y="4868879"/>
            <a:ext cx="1010715" cy="233243"/>
          </a:xfrm>
          <a:prstGeom prst="rect">
            <a:avLst/>
          </a:prstGeom>
        </p:spPr>
      </p:pic>
      <p:sp>
        <p:nvSpPr>
          <p:cNvPr id="7" name="Rectangle 6">
            <a:extLst>
              <a:ext uri="{FF2B5EF4-FFF2-40B4-BE49-F238E27FC236}">
                <a16:creationId xmlns:a16="http://schemas.microsoft.com/office/drawing/2014/main" id="{B03424BA-A3CC-CB4A-9699-EB92FA1B5186}"/>
              </a:ext>
            </a:extLst>
          </p:cNvPr>
          <p:cNvSpPr/>
          <p:nvPr userDrawn="1"/>
        </p:nvSpPr>
        <p:spPr>
          <a:xfrm>
            <a:off x="-1" y="1993900"/>
            <a:ext cx="8591489"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5" name="Title 1">
            <a:extLst>
              <a:ext uri="{FF2B5EF4-FFF2-40B4-BE49-F238E27FC236}">
                <a16:creationId xmlns:a16="http://schemas.microsoft.com/office/drawing/2014/main" id="{546449A0-F2BF-FD42-8550-0C46C85859CF}"/>
              </a:ext>
            </a:extLst>
          </p:cNvPr>
          <p:cNvSpPr>
            <a:spLocks noGrp="1"/>
          </p:cNvSpPr>
          <p:nvPr>
            <p:ph type="ctrTitle" hasCustomPrompt="1"/>
          </p:nvPr>
        </p:nvSpPr>
        <p:spPr>
          <a:xfrm>
            <a:off x="253985" y="1835255"/>
            <a:ext cx="8337506" cy="1534889"/>
          </a:xfrm>
          <a:prstGeom prst="rect">
            <a:avLst/>
          </a:prstGeom>
        </p:spPr>
        <p:txBody>
          <a:bodyPr anchor="b" anchorCtr="0">
            <a:noAutofit/>
          </a:bodyPr>
          <a:lstStyle>
            <a:lvl1pPr algn="l">
              <a:defRPr sz="4400" b="1" kern="1000" spc="0" baseline="0">
                <a:solidFill>
                  <a:srgbClr val="000000"/>
                </a:solidFill>
                <a:latin typeface="+mj-lt"/>
                <a:ea typeface="Inter" panose="020B0502030000000004" pitchFamily="34" charset="0"/>
              </a:defRPr>
            </a:lvl1pPr>
          </a:lstStyle>
          <a:p>
            <a:r>
              <a:rPr lang="en-US" dirty="0"/>
              <a:t>Section Header 3</a:t>
            </a:r>
          </a:p>
        </p:txBody>
      </p:sp>
      <p:sp>
        <p:nvSpPr>
          <p:cNvPr id="6" name="Subtitle 2">
            <a:extLst>
              <a:ext uri="{FF2B5EF4-FFF2-40B4-BE49-F238E27FC236}">
                <a16:creationId xmlns:a16="http://schemas.microsoft.com/office/drawing/2014/main" id="{9DA78A3D-81C9-8B4E-B2DF-2ACDDB7602FF}"/>
              </a:ext>
            </a:extLst>
          </p:cNvPr>
          <p:cNvSpPr>
            <a:spLocks noGrp="1"/>
          </p:cNvSpPr>
          <p:nvPr>
            <p:ph type="subTitle" idx="1" hasCustomPrompt="1"/>
          </p:nvPr>
        </p:nvSpPr>
        <p:spPr>
          <a:xfrm>
            <a:off x="253985" y="3510178"/>
            <a:ext cx="7596188" cy="830122"/>
          </a:xfrm>
          <a:prstGeom prst="rect">
            <a:avLst/>
          </a:prstGeom>
        </p:spPr>
        <p:txBody>
          <a:bodyPr wrap="square">
            <a:noAutofit/>
          </a:bodyPr>
          <a:lstStyle>
            <a:lvl1pPr marL="0" indent="0" algn="l">
              <a:buNone/>
              <a:defRPr sz="2000" kern="1000" spc="0" baseline="0">
                <a:solidFill>
                  <a:srgbClr val="000000"/>
                </a:solidFill>
                <a:latin typeface="+mn-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 Lorem Ipsum</a:t>
            </a:r>
          </a:p>
        </p:txBody>
      </p:sp>
      <p:pic>
        <p:nvPicPr>
          <p:cNvPr id="8" name="Picture 7">
            <a:extLst>
              <a:ext uri="{FF2B5EF4-FFF2-40B4-BE49-F238E27FC236}">
                <a16:creationId xmlns:a16="http://schemas.microsoft.com/office/drawing/2014/main" id="{84B1AE43-D0B7-474B-93DC-5F8932F4C2F7}"/>
              </a:ext>
            </a:extLst>
          </p:cNvPr>
          <p:cNvPicPr>
            <a:picLocks noChangeAspect="1"/>
          </p:cNvPicPr>
          <p:nvPr userDrawn="1"/>
        </p:nvPicPr>
        <p:blipFill>
          <a:blip r:embed="rId4"/>
          <a:stretch>
            <a:fillRect/>
          </a:stretch>
        </p:blipFill>
        <p:spPr>
          <a:xfrm>
            <a:off x="365363" y="6400800"/>
            <a:ext cx="278208" cy="199423"/>
          </a:xfrm>
          <a:prstGeom prst="rect">
            <a:avLst/>
          </a:prstGeom>
        </p:spPr>
      </p:pic>
      <p:pic>
        <p:nvPicPr>
          <p:cNvPr id="13" name="Picture 12">
            <a:extLst>
              <a:ext uri="{FF2B5EF4-FFF2-40B4-BE49-F238E27FC236}">
                <a16:creationId xmlns:a16="http://schemas.microsoft.com/office/drawing/2014/main" id="{6B298258-D5EB-964A-86E0-A9B74798DE61}"/>
              </a:ext>
            </a:extLst>
          </p:cNvPr>
          <p:cNvPicPr>
            <a:picLocks noChangeAspect="1"/>
          </p:cNvPicPr>
          <p:nvPr userDrawn="1"/>
        </p:nvPicPr>
        <p:blipFill>
          <a:blip r:embed="rId3"/>
          <a:stretch>
            <a:fillRect/>
          </a:stretch>
        </p:blipFill>
        <p:spPr>
          <a:xfrm flipH="1" flipV="1">
            <a:off x="11216640" y="0"/>
            <a:ext cx="975360" cy="225084"/>
          </a:xfrm>
          <a:prstGeom prst="rect">
            <a:avLst/>
          </a:prstGeom>
        </p:spPr>
      </p:pic>
      <p:sp>
        <p:nvSpPr>
          <p:cNvPr id="14" name="Rectangle 13">
            <a:extLst>
              <a:ext uri="{FF2B5EF4-FFF2-40B4-BE49-F238E27FC236}">
                <a16:creationId xmlns:a16="http://schemas.microsoft.com/office/drawing/2014/main" id="{CE4915DB-A7BA-DE4C-B1AF-30C990D6649D}"/>
              </a:ext>
            </a:extLst>
          </p:cNvPr>
          <p:cNvSpPr/>
          <p:nvPr userDrawn="1"/>
        </p:nvSpPr>
        <p:spPr>
          <a:xfrm>
            <a:off x="10494446" y="508597"/>
            <a:ext cx="172209" cy="29706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15" name="Rectangle 14">
            <a:extLst>
              <a:ext uri="{FF2B5EF4-FFF2-40B4-BE49-F238E27FC236}">
                <a16:creationId xmlns:a16="http://schemas.microsoft.com/office/drawing/2014/main" id="{77A339B7-AC8A-454E-BFF4-9E0FFC83F2BD}"/>
              </a:ext>
            </a:extLst>
          </p:cNvPr>
          <p:cNvSpPr/>
          <p:nvPr userDrawn="1"/>
        </p:nvSpPr>
        <p:spPr>
          <a:xfrm>
            <a:off x="10075192" y="3800805"/>
            <a:ext cx="1010715" cy="3057195"/>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16" name="Rectangle 15">
            <a:extLst>
              <a:ext uri="{FF2B5EF4-FFF2-40B4-BE49-F238E27FC236}">
                <a16:creationId xmlns:a16="http://schemas.microsoft.com/office/drawing/2014/main" id="{D7B9A7DD-F846-BF42-B3F9-E99EF638F292}"/>
              </a:ext>
            </a:extLst>
          </p:cNvPr>
          <p:cNvSpPr/>
          <p:nvPr userDrawn="1"/>
        </p:nvSpPr>
        <p:spPr>
          <a:xfrm>
            <a:off x="11673043" y="1136271"/>
            <a:ext cx="518957" cy="1497690"/>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Tree>
    <p:extLst>
      <p:ext uri="{BB962C8B-B14F-4D97-AF65-F5344CB8AC3E}">
        <p14:creationId xmlns:p14="http://schemas.microsoft.com/office/powerpoint/2010/main" val="941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55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E63F31C-F98E-4E57-AF0C-C446486C74B7}"/>
              </a:ext>
            </a:extLst>
          </p:cNvPr>
          <p:cNvSpPr>
            <a:spLocks noGrp="1"/>
          </p:cNvSpPr>
          <p:nvPr>
            <p:ph type="title" hasCustomPrompt="1"/>
          </p:nvPr>
        </p:nvSpPr>
        <p:spPr>
          <a:xfrm>
            <a:off x="324000" y="324000"/>
            <a:ext cx="10837164" cy="360099"/>
          </a:xfrm>
          <a:prstGeom prst="rect">
            <a:avLst/>
          </a:prstGeom>
        </p:spPr>
        <p:txBody>
          <a:bodyPr lIns="0" tIns="0" rIns="0" bIns="0" anchor="ctr" anchorCtr="0">
            <a:spAutoFit/>
          </a:bodyPr>
          <a:lstStyle>
            <a:lvl1pPr>
              <a:defRPr sz="26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2182673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_subtitl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FB58AD4-B5F7-C348-B8E3-10DC77F1F991}"/>
              </a:ext>
            </a:extLst>
          </p:cNvPr>
          <p:cNvSpPr>
            <a:spLocks noGrp="1"/>
          </p:cNvSpPr>
          <p:nvPr>
            <p:ph type="body" sz="quarter" idx="15"/>
          </p:nvPr>
        </p:nvSpPr>
        <p:spPr>
          <a:xfrm>
            <a:off x="269986" y="914400"/>
            <a:ext cx="10841038" cy="413335"/>
          </a:xfrm>
          <a:prstGeom prst="rect">
            <a:avLst/>
          </a:prstGeom>
        </p:spPr>
        <p:txBody>
          <a:bodyPr anchor="t"/>
          <a:lstStyle>
            <a:lvl1pPr marL="0" indent="0">
              <a:buNone/>
              <a:defRPr sz="200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dirty="0"/>
              <a:t>Edit Master text styles</a:t>
            </a:r>
          </a:p>
        </p:txBody>
      </p:sp>
      <p:sp>
        <p:nvSpPr>
          <p:cNvPr id="4" name="Title 1">
            <a:extLst>
              <a:ext uri="{FF2B5EF4-FFF2-40B4-BE49-F238E27FC236}">
                <a16:creationId xmlns:a16="http://schemas.microsoft.com/office/drawing/2014/main" id="{AE67C004-B424-AE42-A574-D6412A04A60B}"/>
              </a:ext>
            </a:extLst>
          </p:cNvPr>
          <p:cNvSpPr>
            <a:spLocks noGrp="1"/>
          </p:cNvSpPr>
          <p:nvPr>
            <p:ph type="title" hasCustomPrompt="1"/>
          </p:nvPr>
        </p:nvSpPr>
        <p:spPr>
          <a:xfrm>
            <a:off x="324000" y="324000"/>
            <a:ext cx="10837164" cy="360099"/>
          </a:xfrm>
          <a:prstGeom prst="rect">
            <a:avLst/>
          </a:prstGeom>
        </p:spPr>
        <p:txBody>
          <a:bodyPr lIns="0" tIns="0" rIns="0" bIns="0" anchor="ctr" anchorCtr="0">
            <a:spAutoFit/>
          </a:bodyPr>
          <a:lstStyle>
            <a:lvl1pPr>
              <a:defRPr sz="26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38935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141C5-CA5A-D043-831B-6BAF84ED2D87}"/>
              </a:ext>
            </a:extLst>
          </p:cNvPr>
          <p:cNvSpPr>
            <a:spLocks noGrp="1"/>
          </p:cNvSpPr>
          <p:nvPr>
            <p:ph sz="half" idx="1" hasCustomPrompt="1"/>
          </p:nvPr>
        </p:nvSpPr>
        <p:spPr>
          <a:xfrm>
            <a:off x="265778" y="1700784"/>
            <a:ext cx="10841372" cy="4351338"/>
          </a:xfrm>
          <a:prstGeom prst="rect">
            <a:avLst/>
          </a:prstGeom>
        </p:spPr>
        <p:txBody>
          <a:bodyPr>
            <a:noAutofit/>
          </a:bodyPr>
          <a:lstStyle>
            <a:lvl1pPr>
              <a:lnSpc>
                <a:spcPct val="90000"/>
              </a:lnSpc>
              <a:spcBef>
                <a:spcPts val="1400"/>
              </a:spcBef>
              <a:defRPr sz="2200" baseline="0">
                <a:solidFill>
                  <a:srgbClr val="000000"/>
                </a:solidFill>
                <a:latin typeface="+mn-lt"/>
                <a:ea typeface="Inter" panose="020B0502030000000004" pitchFamily="34" charset="0"/>
              </a:defRPr>
            </a:lvl1pPr>
            <a:lvl2pPr>
              <a:lnSpc>
                <a:spcPct val="90000"/>
              </a:lnSpc>
              <a:spcBef>
                <a:spcPts val="900"/>
              </a:spcBef>
              <a:defRPr sz="1800" baseline="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4" name="Title 1">
            <a:extLst>
              <a:ext uri="{FF2B5EF4-FFF2-40B4-BE49-F238E27FC236}">
                <a16:creationId xmlns:a16="http://schemas.microsoft.com/office/drawing/2014/main" id="{6F093C5B-1855-FE4C-86A4-0F32F69CE03A}"/>
              </a:ext>
            </a:extLst>
          </p:cNvPr>
          <p:cNvSpPr>
            <a:spLocks noGrp="1"/>
          </p:cNvSpPr>
          <p:nvPr>
            <p:ph type="title" hasCustomPrompt="1"/>
          </p:nvPr>
        </p:nvSpPr>
        <p:spPr>
          <a:xfrm>
            <a:off x="265778" y="17607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38589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16" userDrawn="1">
          <p15:clr>
            <a:srgbClr val="FBAE40"/>
          </p15:clr>
        </p15:guide>
        <p15:guide id="2" orient="horz" pos="41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_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67141C5-CA5A-D043-831B-6BAF84ED2D87}"/>
              </a:ext>
            </a:extLst>
          </p:cNvPr>
          <p:cNvSpPr>
            <a:spLocks noGrp="1"/>
          </p:cNvSpPr>
          <p:nvPr>
            <p:ph sz="half" idx="1" hasCustomPrompt="1"/>
          </p:nvPr>
        </p:nvSpPr>
        <p:spPr>
          <a:xfrm>
            <a:off x="253744" y="1602429"/>
            <a:ext cx="10841372" cy="4351338"/>
          </a:xfrm>
          <a:prstGeom prst="rect">
            <a:avLst/>
          </a:prstGeom>
        </p:spPr>
        <p:txBody>
          <a:bodyPr>
            <a:noAutofit/>
          </a:bodyPr>
          <a:lstStyle>
            <a:lvl1pPr>
              <a:lnSpc>
                <a:spcPct val="90000"/>
              </a:lnSpc>
              <a:spcBef>
                <a:spcPts val="1400"/>
              </a:spcBef>
              <a:defRPr sz="2200">
                <a:solidFill>
                  <a:srgbClr val="000000"/>
                </a:solidFill>
                <a:latin typeface="+mn-lt"/>
                <a:ea typeface="Inter" panose="020B0502030000000004" pitchFamily="34" charset="0"/>
              </a:defRPr>
            </a:lvl1pPr>
            <a:lvl2pPr>
              <a:lnSpc>
                <a:spcPct val="90000"/>
              </a:lnSpc>
              <a:spcBef>
                <a:spcPts val="900"/>
              </a:spcBef>
              <a:defRPr sz="1800">
                <a:solidFill>
                  <a:srgbClr val="000000"/>
                </a:solidFill>
                <a:latin typeface="+mn-lt"/>
                <a:ea typeface="Inter" panose="020B0502030000000004" pitchFamily="34" charset="0"/>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First level bulleted text is Arial 22 pt.</a:t>
            </a:r>
          </a:p>
          <a:p>
            <a:pPr lvl="1"/>
            <a:r>
              <a:rPr lang="en-US" dirty="0"/>
              <a:t>Second level text (press tab key) is 18 pt.</a:t>
            </a:r>
          </a:p>
          <a:p>
            <a:r>
              <a:rPr lang="en-US" dirty="0"/>
              <a:t>Arial is the only font used in the template</a:t>
            </a:r>
          </a:p>
          <a:p>
            <a:r>
              <a:rPr lang="en-US" dirty="0"/>
              <a:t>All bulleted text is sentence case (capitalize first letter of first word)</a:t>
            </a:r>
          </a:p>
          <a:p>
            <a:r>
              <a:rPr lang="en-US" dirty="0"/>
              <a:t>Use </a:t>
            </a:r>
            <a:r>
              <a:rPr lang="en-US" b="1" dirty="0">
                <a:solidFill>
                  <a:schemeClr val="accent6"/>
                </a:solidFill>
              </a:rPr>
              <a:t>bold</a:t>
            </a:r>
            <a:r>
              <a:rPr lang="en-US" dirty="0">
                <a:solidFill>
                  <a:schemeClr val="accent6"/>
                </a:solidFill>
              </a:rPr>
              <a:t>, red </a:t>
            </a:r>
            <a:r>
              <a:rPr lang="en-US" dirty="0"/>
              <a:t>or both to highlight text</a:t>
            </a:r>
          </a:p>
        </p:txBody>
      </p:sp>
      <p:sp>
        <p:nvSpPr>
          <p:cNvPr id="9" name="Text Placeholder 3">
            <a:extLst>
              <a:ext uri="{FF2B5EF4-FFF2-40B4-BE49-F238E27FC236}">
                <a16:creationId xmlns:a16="http://schemas.microsoft.com/office/drawing/2014/main" id="{E3162B4C-8AAC-054A-8207-7F3B050AE651}"/>
              </a:ext>
            </a:extLst>
          </p:cNvPr>
          <p:cNvSpPr>
            <a:spLocks noGrp="1"/>
          </p:cNvSpPr>
          <p:nvPr>
            <p:ph type="body" sz="quarter" idx="15"/>
          </p:nvPr>
        </p:nvSpPr>
        <p:spPr>
          <a:xfrm>
            <a:off x="254078" y="902276"/>
            <a:ext cx="10841038" cy="413335"/>
          </a:xfrm>
          <a:prstGeom prst="rect">
            <a:avLst/>
          </a:prstGeom>
        </p:spPr>
        <p:txBody>
          <a:bodyPr anchor="t"/>
          <a:lstStyle>
            <a:lvl1pPr marL="0" indent="0">
              <a:buNone/>
              <a:defRPr sz="200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dirty="0"/>
              <a:t>Edit Master text styles</a:t>
            </a:r>
          </a:p>
        </p:txBody>
      </p:sp>
      <p:sp>
        <p:nvSpPr>
          <p:cNvPr id="5" name="Title 1">
            <a:extLst>
              <a:ext uri="{FF2B5EF4-FFF2-40B4-BE49-F238E27FC236}">
                <a16:creationId xmlns:a16="http://schemas.microsoft.com/office/drawing/2014/main" id="{05DD4CF1-882B-EA45-BAB0-DC78082DF97D}"/>
              </a:ext>
            </a:extLst>
          </p:cNvPr>
          <p:cNvSpPr>
            <a:spLocks noGrp="1"/>
          </p:cNvSpPr>
          <p:nvPr>
            <p:ph type="title" hasCustomPrompt="1"/>
          </p:nvPr>
        </p:nvSpPr>
        <p:spPr>
          <a:xfrm>
            <a:off x="257952" y="178123"/>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286102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E073C5-BADD-D444-8CA8-8E20906A9C2D}"/>
              </a:ext>
            </a:extLst>
          </p:cNvPr>
          <p:cNvPicPr>
            <a:picLocks noChangeAspect="1"/>
          </p:cNvPicPr>
          <p:nvPr userDrawn="1"/>
        </p:nvPicPr>
        <p:blipFill>
          <a:blip r:embed="rId25"/>
          <a:stretch>
            <a:fillRect/>
          </a:stretch>
        </p:blipFill>
        <p:spPr>
          <a:xfrm>
            <a:off x="357412" y="6432604"/>
            <a:ext cx="278208" cy="199423"/>
          </a:xfrm>
          <a:prstGeom prst="rect">
            <a:avLst/>
          </a:prstGeom>
        </p:spPr>
      </p:pic>
      <p:pic>
        <p:nvPicPr>
          <p:cNvPr id="6" name="Picture 5">
            <a:extLst>
              <a:ext uri="{FF2B5EF4-FFF2-40B4-BE49-F238E27FC236}">
                <a16:creationId xmlns:a16="http://schemas.microsoft.com/office/drawing/2014/main" id="{DAF13C7A-2ACA-3145-8E42-86979311783B}"/>
              </a:ext>
            </a:extLst>
          </p:cNvPr>
          <p:cNvPicPr>
            <a:picLocks noChangeAspect="1"/>
          </p:cNvPicPr>
          <p:nvPr userDrawn="1"/>
        </p:nvPicPr>
        <p:blipFill>
          <a:blip r:embed="rId26"/>
          <a:stretch>
            <a:fillRect/>
          </a:stretch>
        </p:blipFill>
        <p:spPr>
          <a:xfrm flipH="1" flipV="1">
            <a:off x="11216640" y="0"/>
            <a:ext cx="975360" cy="225084"/>
          </a:xfrm>
          <a:prstGeom prst="rect">
            <a:avLst/>
          </a:prstGeom>
        </p:spPr>
      </p:pic>
    </p:spTree>
    <p:extLst>
      <p:ext uri="{BB962C8B-B14F-4D97-AF65-F5344CB8AC3E}">
        <p14:creationId xmlns:p14="http://schemas.microsoft.com/office/powerpoint/2010/main" val="3227409675"/>
      </p:ext>
    </p:extLst>
  </p:cSld>
  <p:clrMap bg1="lt1" tx1="dk1" bg2="lt2" tx2="dk2" accent1="accent1" accent2="accent2" accent3="accent3" accent4="accent4" accent5="accent5" accent6="accent6" hlink="hlink" folHlink="folHlink"/>
  <p:sldLayoutIdLst>
    <p:sldLayoutId id="2147483756" r:id="rId1"/>
    <p:sldLayoutId id="2147483719" r:id="rId2"/>
    <p:sldLayoutId id="2147483720" r:id="rId3"/>
    <p:sldLayoutId id="2147483721" r:id="rId4"/>
    <p:sldLayoutId id="2147483661" r:id="rId5"/>
    <p:sldLayoutId id="2147483758" r:id="rId6"/>
    <p:sldLayoutId id="2147483732" r:id="rId7"/>
    <p:sldLayoutId id="2147483726" r:id="rId8"/>
    <p:sldLayoutId id="2147483730" r:id="rId9"/>
    <p:sldLayoutId id="2147483658" r:id="rId10"/>
    <p:sldLayoutId id="2147483727" r:id="rId11"/>
    <p:sldLayoutId id="2147483659" r:id="rId12"/>
    <p:sldLayoutId id="2147483708" r:id="rId13"/>
    <p:sldLayoutId id="2147483660" r:id="rId14"/>
    <p:sldLayoutId id="2147483705" r:id="rId15"/>
    <p:sldLayoutId id="2147483707" r:id="rId16"/>
    <p:sldLayoutId id="2147483710" r:id="rId17"/>
    <p:sldLayoutId id="2147483711" r:id="rId18"/>
    <p:sldLayoutId id="2147483714" r:id="rId19"/>
    <p:sldLayoutId id="2147483716" r:id="rId20"/>
    <p:sldLayoutId id="2147483718" r:id="rId21"/>
    <p:sldLayoutId id="2147483771" r:id="rId22"/>
    <p:sldLayoutId id="214748377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5ACBF0"/>
          </p15:clr>
        </p15:guide>
        <p15:guide id="2" orient="horz" pos="2160" userDrawn="1">
          <p15:clr>
            <a:srgbClr val="5ACBF0"/>
          </p15:clr>
        </p15:guide>
        <p15:guide id="3" pos="216" userDrawn="1">
          <p15:clr>
            <a:srgbClr val="5ACBF0"/>
          </p15:clr>
        </p15:guide>
        <p15:guide id="4" pos="7464" userDrawn="1">
          <p15:clr>
            <a:srgbClr val="5ACBF0"/>
          </p15:clr>
        </p15:guide>
        <p15:guide id="5" orient="horz" pos="210" userDrawn="1">
          <p15:clr>
            <a:srgbClr val="5ACBF0"/>
          </p15:clr>
        </p15:guide>
        <p15:guide id="6" orient="horz" pos="2818" userDrawn="1">
          <p15:clr>
            <a:srgbClr val="5ACBF0"/>
          </p15:clr>
        </p15:guide>
        <p15:guide id="7" orient="horz" pos="1502" userDrawn="1">
          <p15:clr>
            <a:srgbClr val="5ACBF0"/>
          </p15:clr>
        </p15:guide>
        <p15:guide id="8" orient="horz" pos="4110" userDrawn="1">
          <p15:clr>
            <a:srgbClr val="5ACBF0"/>
          </p15:clr>
        </p15:guide>
        <p15:guide id="9" pos="1345" userDrawn="1">
          <p15:clr>
            <a:srgbClr val="5ACBF0"/>
          </p15:clr>
        </p15:guide>
        <p15:guide id="10" pos="1436" userDrawn="1">
          <p15:clr>
            <a:srgbClr val="5ACBF0"/>
          </p15:clr>
        </p15:guide>
        <p15:guide id="11" pos="2570" userDrawn="1">
          <p15:clr>
            <a:srgbClr val="5ACBF0"/>
          </p15:clr>
        </p15:guide>
        <p15:guide id="12" pos="2661" userDrawn="1">
          <p15:clr>
            <a:srgbClr val="5ACBF0"/>
          </p15:clr>
        </p15:guide>
        <p15:guide id="13" pos="3792" userDrawn="1">
          <p15:clr>
            <a:srgbClr val="5ACBF0"/>
          </p15:clr>
        </p15:guide>
        <p15:guide id="14" pos="3888" userDrawn="1">
          <p15:clr>
            <a:srgbClr val="5ACBF0"/>
          </p15:clr>
        </p15:guide>
        <p15:guide id="15" pos="5019" userDrawn="1">
          <p15:clr>
            <a:srgbClr val="5ACBF0"/>
          </p15:clr>
        </p15:guide>
        <p15:guide id="16" pos="5110" userDrawn="1">
          <p15:clr>
            <a:srgbClr val="5ACBF0"/>
          </p15:clr>
        </p15:guide>
        <p15:guide id="17" pos="6244" userDrawn="1">
          <p15:clr>
            <a:srgbClr val="5ACBF0"/>
          </p15:clr>
        </p15:guide>
        <p15:guide id="18" pos="6335"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F27C8C-8C8F-4ABA-B4F6-7B67ECEA7B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1F7084-7B89-4AF7-8A65-C90194E233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BCE22E-FB9D-4278-8FFF-D927641341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D45D92-C1A2-47EE-80E0-2CF934DE2346}" type="datetimeFigureOut">
              <a:rPr lang="en-US" smtClean="0"/>
              <a:t>10/31/2022</a:t>
            </a:fld>
            <a:endParaRPr lang="en-US"/>
          </a:p>
        </p:txBody>
      </p:sp>
      <p:sp>
        <p:nvSpPr>
          <p:cNvPr id="5" name="Footer Placeholder 4">
            <a:extLst>
              <a:ext uri="{FF2B5EF4-FFF2-40B4-BE49-F238E27FC236}">
                <a16:creationId xmlns:a16="http://schemas.microsoft.com/office/drawing/2014/main" id="{05CAACE6-4851-4EE5-BA54-0BEBAD303A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B4EBE30-A29E-4449-A521-0CA778C8D9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90663D-5A68-4B91-8A78-D3AD90F3F3CA}" type="slidenum">
              <a:rPr lang="en-US" smtClean="0"/>
              <a:t>‹#›</a:t>
            </a:fld>
            <a:endParaRPr lang="en-US"/>
          </a:p>
        </p:txBody>
      </p:sp>
    </p:spTree>
    <p:extLst>
      <p:ext uri="{BB962C8B-B14F-4D97-AF65-F5344CB8AC3E}">
        <p14:creationId xmlns:p14="http://schemas.microsoft.com/office/powerpoint/2010/main" val="230955945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18.png"/><Relationship Id="rId3" Type="http://schemas.openxmlformats.org/officeDocument/2006/relationships/image" Target="../media/image115.png"/><Relationship Id="rId7" Type="http://schemas.openxmlformats.org/officeDocument/2006/relationships/image" Target="../media/image1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16.png"/><Relationship Id="rId5" Type="http://schemas.openxmlformats.org/officeDocument/2006/relationships/image" Target="../media/image4.emf"/><Relationship Id="rId4" Type="http://schemas.openxmlformats.org/officeDocument/2006/relationships/image" Target="../media/image5.emf"/><Relationship Id="rId9" Type="http://schemas.openxmlformats.org/officeDocument/2006/relationships/image" Target="../media/image119.sv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sv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25.emf"/><Relationship Id="rId18" Type="http://schemas.openxmlformats.org/officeDocument/2006/relationships/image" Target="../media/image130.emf"/><Relationship Id="rId26" Type="http://schemas.openxmlformats.org/officeDocument/2006/relationships/image" Target="../media/image138.emf"/><Relationship Id="rId3" Type="http://schemas.openxmlformats.org/officeDocument/2006/relationships/image" Target="../media/image120.emf"/><Relationship Id="rId21" Type="http://schemas.openxmlformats.org/officeDocument/2006/relationships/image" Target="../media/image133.emf"/><Relationship Id="rId7" Type="http://schemas.openxmlformats.org/officeDocument/2006/relationships/diagramColors" Target="../diagrams/colors1.xml"/><Relationship Id="rId12" Type="http://schemas.openxmlformats.org/officeDocument/2006/relationships/image" Target="../media/image124.emf"/><Relationship Id="rId17" Type="http://schemas.openxmlformats.org/officeDocument/2006/relationships/image" Target="../media/image129.emf"/><Relationship Id="rId25" Type="http://schemas.openxmlformats.org/officeDocument/2006/relationships/image" Target="../media/image137.emf"/><Relationship Id="rId2" Type="http://schemas.openxmlformats.org/officeDocument/2006/relationships/notesSlide" Target="../notesSlides/notesSlide10.xml"/><Relationship Id="rId16" Type="http://schemas.openxmlformats.org/officeDocument/2006/relationships/image" Target="../media/image128.png"/><Relationship Id="rId20" Type="http://schemas.openxmlformats.org/officeDocument/2006/relationships/image" Target="../media/image132.emf"/><Relationship Id="rId29" Type="http://schemas.openxmlformats.org/officeDocument/2006/relationships/image" Target="../media/image141.svg"/><Relationship Id="rId1" Type="http://schemas.openxmlformats.org/officeDocument/2006/relationships/slideLayout" Target="../slideLayouts/slideLayout9.xml"/><Relationship Id="rId6" Type="http://schemas.openxmlformats.org/officeDocument/2006/relationships/diagramQuickStyle" Target="../diagrams/quickStyle1.xml"/><Relationship Id="rId11" Type="http://schemas.openxmlformats.org/officeDocument/2006/relationships/image" Target="../media/image123.emf"/><Relationship Id="rId24" Type="http://schemas.openxmlformats.org/officeDocument/2006/relationships/image" Target="../media/image136.emf"/><Relationship Id="rId5" Type="http://schemas.openxmlformats.org/officeDocument/2006/relationships/diagramLayout" Target="../diagrams/layout1.xml"/><Relationship Id="rId15" Type="http://schemas.openxmlformats.org/officeDocument/2006/relationships/image" Target="../media/image127.emf"/><Relationship Id="rId23" Type="http://schemas.openxmlformats.org/officeDocument/2006/relationships/image" Target="../media/image135.emf"/><Relationship Id="rId28" Type="http://schemas.openxmlformats.org/officeDocument/2006/relationships/image" Target="../media/image140.png"/><Relationship Id="rId10" Type="http://schemas.openxmlformats.org/officeDocument/2006/relationships/image" Target="../media/image122.emf"/><Relationship Id="rId19" Type="http://schemas.openxmlformats.org/officeDocument/2006/relationships/image" Target="../media/image131.emf"/><Relationship Id="rId4" Type="http://schemas.openxmlformats.org/officeDocument/2006/relationships/diagramData" Target="../diagrams/data1.xml"/><Relationship Id="rId9" Type="http://schemas.openxmlformats.org/officeDocument/2006/relationships/image" Target="../media/image121.emf"/><Relationship Id="rId14" Type="http://schemas.openxmlformats.org/officeDocument/2006/relationships/image" Target="../media/image126.emf"/><Relationship Id="rId22" Type="http://schemas.openxmlformats.org/officeDocument/2006/relationships/image" Target="../media/image134.emf"/><Relationship Id="rId27" Type="http://schemas.openxmlformats.org/officeDocument/2006/relationships/image" Target="../media/image139.emf"/><Relationship Id="rId30" Type="http://schemas.openxmlformats.org/officeDocument/2006/relationships/image" Target="../media/image142.emf"/></Relationships>
</file>

<file path=ppt/slides/_rels/slide14.xml.rels><?xml version="1.0" encoding="UTF-8" standalone="yes"?>
<Relationships xmlns="http://schemas.openxmlformats.org/package/2006/relationships"><Relationship Id="rId8" Type="http://schemas.openxmlformats.org/officeDocument/2006/relationships/image" Target="../media/image145.png"/><Relationship Id="rId3" Type="http://schemas.openxmlformats.org/officeDocument/2006/relationships/image" Target="../media/image143.svg"/><Relationship Id="rId7" Type="http://schemas.openxmlformats.org/officeDocument/2006/relationships/image" Target="../media/image73.sv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144.svg"/><Relationship Id="rId4" Type="http://schemas.openxmlformats.org/officeDocument/2006/relationships/image" Target="../media/image38.png"/><Relationship Id="rId9" Type="http://schemas.openxmlformats.org/officeDocument/2006/relationships/image" Target="../media/image14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53.svg"/><Relationship Id="rId13" Type="http://schemas.openxmlformats.org/officeDocument/2006/relationships/image" Target="../media/image156.svg"/><Relationship Id="rId18" Type="http://schemas.openxmlformats.org/officeDocument/2006/relationships/image" Target="../media/image161.png"/><Relationship Id="rId26" Type="http://schemas.openxmlformats.org/officeDocument/2006/relationships/image" Target="../media/image169.png"/><Relationship Id="rId3" Type="http://schemas.openxmlformats.org/officeDocument/2006/relationships/image" Target="../media/image148.png"/><Relationship Id="rId21" Type="http://schemas.openxmlformats.org/officeDocument/2006/relationships/image" Target="../media/image164.svg"/><Relationship Id="rId7" Type="http://schemas.openxmlformats.org/officeDocument/2006/relationships/image" Target="../media/image152.png"/><Relationship Id="rId12" Type="http://schemas.openxmlformats.org/officeDocument/2006/relationships/image" Target="../media/image155.png"/><Relationship Id="rId17" Type="http://schemas.openxmlformats.org/officeDocument/2006/relationships/image" Target="../media/image160.svg"/><Relationship Id="rId25" Type="http://schemas.openxmlformats.org/officeDocument/2006/relationships/image" Target="../media/image168.svg"/><Relationship Id="rId2" Type="http://schemas.openxmlformats.org/officeDocument/2006/relationships/image" Target="../media/image147.png"/><Relationship Id="rId16" Type="http://schemas.openxmlformats.org/officeDocument/2006/relationships/image" Target="../media/image159.png"/><Relationship Id="rId20" Type="http://schemas.openxmlformats.org/officeDocument/2006/relationships/image" Target="../media/image163.png"/><Relationship Id="rId1" Type="http://schemas.openxmlformats.org/officeDocument/2006/relationships/slideLayout" Target="../slideLayouts/slideLayout23.xml"/><Relationship Id="rId6" Type="http://schemas.openxmlformats.org/officeDocument/2006/relationships/image" Target="../media/image151.svg"/><Relationship Id="rId11" Type="http://schemas.openxmlformats.org/officeDocument/2006/relationships/image" Target="../media/image146.svg"/><Relationship Id="rId24" Type="http://schemas.openxmlformats.org/officeDocument/2006/relationships/image" Target="../media/image167.png"/><Relationship Id="rId5" Type="http://schemas.openxmlformats.org/officeDocument/2006/relationships/image" Target="../media/image150.png"/><Relationship Id="rId15" Type="http://schemas.openxmlformats.org/officeDocument/2006/relationships/image" Target="../media/image158.svg"/><Relationship Id="rId23" Type="http://schemas.openxmlformats.org/officeDocument/2006/relationships/image" Target="../media/image166.svg"/><Relationship Id="rId10" Type="http://schemas.openxmlformats.org/officeDocument/2006/relationships/image" Target="../media/image154.svg"/><Relationship Id="rId19" Type="http://schemas.openxmlformats.org/officeDocument/2006/relationships/image" Target="../media/image162.svg"/><Relationship Id="rId4" Type="http://schemas.openxmlformats.org/officeDocument/2006/relationships/image" Target="../media/image149.svg"/><Relationship Id="rId9" Type="http://schemas.openxmlformats.org/officeDocument/2006/relationships/image" Target="../media/image145.png"/><Relationship Id="rId14" Type="http://schemas.openxmlformats.org/officeDocument/2006/relationships/image" Target="../media/image157.png"/><Relationship Id="rId22" Type="http://schemas.openxmlformats.org/officeDocument/2006/relationships/image" Target="../media/image165.png"/><Relationship Id="rId27" Type="http://schemas.openxmlformats.org/officeDocument/2006/relationships/image" Target="../media/image170.svg"/></Relationships>
</file>

<file path=ppt/slides/_rels/slide17.xml.rels><?xml version="1.0" encoding="UTF-8" standalone="yes"?>
<Relationships xmlns="http://schemas.openxmlformats.org/package/2006/relationships"><Relationship Id="rId8" Type="http://schemas.openxmlformats.org/officeDocument/2006/relationships/image" Target="../media/image176.svg"/><Relationship Id="rId13" Type="http://schemas.openxmlformats.org/officeDocument/2006/relationships/image" Target="../media/image181.png"/><Relationship Id="rId3" Type="http://schemas.openxmlformats.org/officeDocument/2006/relationships/image" Target="../media/image171.png"/><Relationship Id="rId7" Type="http://schemas.openxmlformats.org/officeDocument/2006/relationships/image" Target="../media/image175.png"/><Relationship Id="rId12" Type="http://schemas.openxmlformats.org/officeDocument/2006/relationships/image" Target="../media/image180.svg"/><Relationship Id="rId2" Type="http://schemas.openxmlformats.org/officeDocument/2006/relationships/notesSlide" Target="../notesSlides/notesSlide11.xml"/><Relationship Id="rId16" Type="http://schemas.openxmlformats.org/officeDocument/2006/relationships/image" Target="../media/image73.svg"/><Relationship Id="rId1" Type="http://schemas.openxmlformats.org/officeDocument/2006/relationships/slideLayout" Target="../slideLayouts/slideLayout11.xml"/><Relationship Id="rId6" Type="http://schemas.openxmlformats.org/officeDocument/2006/relationships/image" Target="../media/image174.svg"/><Relationship Id="rId11" Type="http://schemas.openxmlformats.org/officeDocument/2006/relationships/image" Target="../media/image179.png"/><Relationship Id="rId5" Type="http://schemas.openxmlformats.org/officeDocument/2006/relationships/image" Target="../media/image173.png"/><Relationship Id="rId15" Type="http://schemas.openxmlformats.org/officeDocument/2006/relationships/image" Target="../media/image72.png"/><Relationship Id="rId10" Type="http://schemas.openxmlformats.org/officeDocument/2006/relationships/image" Target="../media/image178.svg"/><Relationship Id="rId4" Type="http://schemas.openxmlformats.org/officeDocument/2006/relationships/image" Target="../media/image172.svg"/><Relationship Id="rId9" Type="http://schemas.openxmlformats.org/officeDocument/2006/relationships/image" Target="../media/image177.png"/><Relationship Id="rId14" Type="http://schemas.openxmlformats.org/officeDocument/2006/relationships/image" Target="../media/image18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emf"/><Relationship Id="rId7"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1.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image" Target="../media/image45.sv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34" Type="http://schemas.openxmlformats.org/officeDocument/2006/relationships/image" Target="../media/image61.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5" Type="http://schemas.openxmlformats.org/officeDocument/2006/relationships/image" Target="../media/image52.svg"/><Relationship Id="rId33" Type="http://schemas.openxmlformats.org/officeDocument/2006/relationships/image" Target="../media/image60.svg"/><Relationship Id="rId2" Type="http://schemas.openxmlformats.org/officeDocument/2006/relationships/notesSlide" Target="../notesSlides/notesSlide6.xml"/><Relationship Id="rId16" Type="http://schemas.openxmlformats.org/officeDocument/2006/relationships/image" Target="../media/image43.svg"/><Relationship Id="rId20" Type="http://schemas.openxmlformats.org/officeDocument/2006/relationships/image" Target="../media/image47.svg"/><Relationship Id="rId29" Type="http://schemas.openxmlformats.org/officeDocument/2006/relationships/image" Target="../media/image56.sv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svg"/><Relationship Id="rId28" Type="http://schemas.openxmlformats.org/officeDocument/2006/relationships/image" Target="../media/image55.png"/><Relationship Id="rId36" Type="http://schemas.openxmlformats.org/officeDocument/2006/relationships/image" Target="../media/image63.png"/><Relationship Id="rId10" Type="http://schemas.openxmlformats.org/officeDocument/2006/relationships/image" Target="../media/image37.svg"/><Relationship Id="rId19" Type="http://schemas.openxmlformats.org/officeDocument/2006/relationships/image" Target="../media/image46.png"/><Relationship Id="rId31" Type="http://schemas.openxmlformats.org/officeDocument/2006/relationships/image" Target="../media/image58.sv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 Id="rId22" Type="http://schemas.openxmlformats.org/officeDocument/2006/relationships/image" Target="../media/image49.png"/><Relationship Id="rId27" Type="http://schemas.openxmlformats.org/officeDocument/2006/relationships/image" Target="../media/image54.svg"/><Relationship Id="rId30" Type="http://schemas.openxmlformats.org/officeDocument/2006/relationships/image" Target="../media/image57.png"/><Relationship Id="rId35" Type="http://schemas.openxmlformats.org/officeDocument/2006/relationships/image" Target="../media/image62.svg"/><Relationship Id="rId8" Type="http://schemas.openxmlformats.org/officeDocument/2006/relationships/image" Target="../media/image35.svg"/></Relationships>
</file>

<file path=ppt/slides/_rels/slide9.xml.rels><?xml version="1.0" encoding="UTF-8" standalone="yes"?>
<Relationships xmlns="http://schemas.openxmlformats.org/package/2006/relationships"><Relationship Id="rId13" Type="http://schemas.openxmlformats.org/officeDocument/2006/relationships/image" Target="../media/image74.png"/><Relationship Id="rId18" Type="http://schemas.openxmlformats.org/officeDocument/2006/relationships/image" Target="../media/image77.svg"/><Relationship Id="rId26" Type="http://schemas.openxmlformats.org/officeDocument/2006/relationships/image" Target="../media/image83.svg"/><Relationship Id="rId39" Type="http://schemas.openxmlformats.org/officeDocument/2006/relationships/image" Target="../media/image96.svg"/><Relationship Id="rId21" Type="http://schemas.openxmlformats.org/officeDocument/2006/relationships/image" Target="../media/image36.png"/><Relationship Id="rId34" Type="http://schemas.openxmlformats.org/officeDocument/2006/relationships/image" Target="../media/image91.png"/><Relationship Id="rId42" Type="http://schemas.openxmlformats.org/officeDocument/2006/relationships/image" Target="../media/image99.png"/><Relationship Id="rId47" Type="http://schemas.openxmlformats.org/officeDocument/2006/relationships/image" Target="../media/image104.svg"/><Relationship Id="rId50" Type="http://schemas.openxmlformats.org/officeDocument/2006/relationships/image" Target="../media/image107.png"/><Relationship Id="rId55" Type="http://schemas.openxmlformats.org/officeDocument/2006/relationships/image" Target="../media/image112.svg"/><Relationship Id="rId7" Type="http://schemas.openxmlformats.org/officeDocument/2006/relationships/image" Target="../media/image68.png"/><Relationship Id="rId2" Type="http://schemas.openxmlformats.org/officeDocument/2006/relationships/notesSlide" Target="../notesSlides/notesSlide7.xml"/><Relationship Id="rId16" Type="http://schemas.openxmlformats.org/officeDocument/2006/relationships/image" Target="../media/image76.svg"/><Relationship Id="rId29" Type="http://schemas.openxmlformats.org/officeDocument/2006/relationships/image" Target="../media/image86.png"/><Relationship Id="rId11" Type="http://schemas.openxmlformats.org/officeDocument/2006/relationships/image" Target="../media/image72.png"/><Relationship Id="rId24" Type="http://schemas.openxmlformats.org/officeDocument/2006/relationships/image" Target="../media/image81.svg"/><Relationship Id="rId32" Type="http://schemas.openxmlformats.org/officeDocument/2006/relationships/image" Target="../media/image89.svg"/><Relationship Id="rId37" Type="http://schemas.openxmlformats.org/officeDocument/2006/relationships/image" Target="../media/image94.svg"/><Relationship Id="rId40" Type="http://schemas.openxmlformats.org/officeDocument/2006/relationships/image" Target="../media/image97.png"/><Relationship Id="rId45" Type="http://schemas.openxmlformats.org/officeDocument/2006/relationships/image" Target="../media/image102.svg"/><Relationship Id="rId53" Type="http://schemas.openxmlformats.org/officeDocument/2006/relationships/image" Target="../media/image110.svg"/><Relationship Id="rId5" Type="http://schemas.openxmlformats.org/officeDocument/2006/relationships/image" Target="../media/image66.png"/><Relationship Id="rId19" Type="http://schemas.openxmlformats.org/officeDocument/2006/relationships/image" Target="../media/image38.png"/><Relationship Id="rId4" Type="http://schemas.openxmlformats.org/officeDocument/2006/relationships/image" Target="../media/image65.svg"/><Relationship Id="rId9" Type="http://schemas.openxmlformats.org/officeDocument/2006/relationships/image" Target="../media/image70.png"/><Relationship Id="rId14" Type="http://schemas.openxmlformats.org/officeDocument/2006/relationships/image" Target="../media/image75.svg"/><Relationship Id="rId22" Type="http://schemas.openxmlformats.org/officeDocument/2006/relationships/image" Target="../media/image79.svg"/><Relationship Id="rId27" Type="http://schemas.openxmlformats.org/officeDocument/2006/relationships/image" Target="../media/image84.png"/><Relationship Id="rId30" Type="http://schemas.openxmlformats.org/officeDocument/2006/relationships/image" Target="../media/image87.svg"/><Relationship Id="rId35" Type="http://schemas.openxmlformats.org/officeDocument/2006/relationships/image" Target="../media/image92.svg"/><Relationship Id="rId43" Type="http://schemas.openxmlformats.org/officeDocument/2006/relationships/image" Target="../media/image100.svg"/><Relationship Id="rId48" Type="http://schemas.openxmlformats.org/officeDocument/2006/relationships/image" Target="../media/image105.png"/><Relationship Id="rId56" Type="http://schemas.openxmlformats.org/officeDocument/2006/relationships/image" Target="../media/image113.png"/><Relationship Id="rId8" Type="http://schemas.openxmlformats.org/officeDocument/2006/relationships/image" Target="../media/image69.svg"/><Relationship Id="rId51" Type="http://schemas.openxmlformats.org/officeDocument/2006/relationships/image" Target="../media/image108.svg"/><Relationship Id="rId3" Type="http://schemas.openxmlformats.org/officeDocument/2006/relationships/image" Target="../media/image64.png"/><Relationship Id="rId12" Type="http://schemas.openxmlformats.org/officeDocument/2006/relationships/image" Target="../media/image73.svg"/><Relationship Id="rId17" Type="http://schemas.openxmlformats.org/officeDocument/2006/relationships/image" Target="../media/image34.png"/><Relationship Id="rId25" Type="http://schemas.openxmlformats.org/officeDocument/2006/relationships/image" Target="../media/image82.png"/><Relationship Id="rId33" Type="http://schemas.openxmlformats.org/officeDocument/2006/relationships/image" Target="../media/image90.png"/><Relationship Id="rId38" Type="http://schemas.openxmlformats.org/officeDocument/2006/relationships/image" Target="../media/image95.png"/><Relationship Id="rId46" Type="http://schemas.openxmlformats.org/officeDocument/2006/relationships/image" Target="../media/image103.png"/><Relationship Id="rId20" Type="http://schemas.openxmlformats.org/officeDocument/2006/relationships/image" Target="../media/image78.svg"/><Relationship Id="rId41" Type="http://schemas.openxmlformats.org/officeDocument/2006/relationships/image" Target="../media/image98.svg"/><Relationship Id="rId54" Type="http://schemas.openxmlformats.org/officeDocument/2006/relationships/image" Target="../media/image111.png"/><Relationship Id="rId1" Type="http://schemas.openxmlformats.org/officeDocument/2006/relationships/slideLayout" Target="../slideLayouts/slideLayout6.xml"/><Relationship Id="rId6" Type="http://schemas.openxmlformats.org/officeDocument/2006/relationships/image" Target="../media/image67.svg"/><Relationship Id="rId15" Type="http://schemas.openxmlformats.org/officeDocument/2006/relationships/image" Target="../media/image42.png"/><Relationship Id="rId23" Type="http://schemas.openxmlformats.org/officeDocument/2006/relationships/image" Target="../media/image80.png"/><Relationship Id="rId28" Type="http://schemas.openxmlformats.org/officeDocument/2006/relationships/image" Target="../media/image85.svg"/><Relationship Id="rId36" Type="http://schemas.openxmlformats.org/officeDocument/2006/relationships/image" Target="../media/image93.png"/><Relationship Id="rId49" Type="http://schemas.openxmlformats.org/officeDocument/2006/relationships/image" Target="../media/image106.svg"/><Relationship Id="rId57" Type="http://schemas.openxmlformats.org/officeDocument/2006/relationships/image" Target="../media/image114.svg"/><Relationship Id="rId10" Type="http://schemas.openxmlformats.org/officeDocument/2006/relationships/image" Target="../media/image71.svg"/><Relationship Id="rId31" Type="http://schemas.openxmlformats.org/officeDocument/2006/relationships/image" Target="../media/image88.png"/><Relationship Id="rId44" Type="http://schemas.openxmlformats.org/officeDocument/2006/relationships/image" Target="../media/image101.png"/><Relationship Id="rId52" Type="http://schemas.openxmlformats.org/officeDocument/2006/relationships/image" Target="../media/image10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39A1BF2-C40E-4A0A-958E-056B533A70B1}"/>
              </a:ext>
            </a:extLst>
          </p:cNvPr>
          <p:cNvSpPr>
            <a:spLocks noGrp="1"/>
          </p:cNvSpPr>
          <p:nvPr>
            <p:ph type="ctrTitle"/>
          </p:nvPr>
        </p:nvSpPr>
        <p:spPr>
          <a:xfrm>
            <a:off x="1680602" y="2661555"/>
            <a:ext cx="8702691" cy="1534889"/>
          </a:xfrm>
        </p:spPr>
        <p:txBody>
          <a:bodyPr/>
          <a:lstStyle/>
          <a:p>
            <a:r>
              <a:rPr lang="en-US" sz="4000" dirty="0"/>
              <a:t>Fortinet SecOps</a:t>
            </a:r>
            <a:br>
              <a:rPr lang="en-US" sz="4000" dirty="0"/>
            </a:br>
            <a:endParaRPr lang="en-US" sz="4000" dirty="0"/>
          </a:p>
        </p:txBody>
      </p:sp>
      <p:sp>
        <p:nvSpPr>
          <p:cNvPr id="7" name="Subtitle 3">
            <a:extLst>
              <a:ext uri="{FF2B5EF4-FFF2-40B4-BE49-F238E27FC236}">
                <a16:creationId xmlns:a16="http://schemas.microsoft.com/office/drawing/2014/main" id="{E7A55367-1317-4755-9DF0-9907EFFCDC38}"/>
              </a:ext>
            </a:extLst>
          </p:cNvPr>
          <p:cNvSpPr>
            <a:spLocks noGrp="1"/>
          </p:cNvSpPr>
          <p:nvPr>
            <p:ph type="subTitle" idx="1"/>
          </p:nvPr>
        </p:nvSpPr>
        <p:spPr>
          <a:xfrm>
            <a:off x="1680602" y="4904834"/>
            <a:ext cx="7596188" cy="830122"/>
          </a:xfrm>
        </p:spPr>
        <p:txBody>
          <a:bodyPr/>
          <a:lstStyle/>
          <a:p>
            <a:r>
              <a:rPr lang="en-US" dirty="0"/>
              <a:t>Madalin Vasile, Director Systems Engineering</a:t>
            </a:r>
          </a:p>
        </p:txBody>
      </p:sp>
    </p:spTree>
    <p:extLst>
      <p:ext uri="{BB962C8B-B14F-4D97-AF65-F5344CB8AC3E}">
        <p14:creationId xmlns:p14="http://schemas.microsoft.com/office/powerpoint/2010/main" val="13126740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Tm="749">
        <p159:morph option="byObject"/>
      </p:transition>
    </mc:Choice>
    <mc:Fallback xmlns="">
      <p:transition spd="slow" advTm="749">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A1B9-90CC-26B5-7532-A1549F5894F6}"/>
              </a:ext>
            </a:extLst>
          </p:cNvPr>
          <p:cNvSpPr>
            <a:spLocks noGrp="1"/>
          </p:cNvSpPr>
          <p:nvPr>
            <p:ph type="ctrTitle"/>
          </p:nvPr>
        </p:nvSpPr>
        <p:spPr>
          <a:xfrm>
            <a:off x="253985" y="2906409"/>
            <a:ext cx="8337506" cy="1534889"/>
          </a:xfrm>
        </p:spPr>
        <p:txBody>
          <a:bodyPr/>
          <a:lstStyle/>
          <a:p>
            <a:r>
              <a:rPr lang="en-ZA" dirty="0"/>
              <a:t>Value proposition </a:t>
            </a:r>
            <a:br>
              <a:rPr lang="en-ZA" dirty="0"/>
            </a:br>
            <a:r>
              <a:rPr lang="en-ZA" dirty="0"/>
              <a:t>Why SecOps why Fortinet </a:t>
            </a:r>
            <a:endParaRPr lang="en-GB" dirty="0"/>
          </a:p>
        </p:txBody>
      </p:sp>
    </p:spTree>
    <p:extLst>
      <p:ext uri="{BB962C8B-B14F-4D97-AF65-F5344CB8AC3E}">
        <p14:creationId xmlns:p14="http://schemas.microsoft.com/office/powerpoint/2010/main" val="2989494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Isosceles Triangle 37">
            <a:extLst>
              <a:ext uri="{FF2B5EF4-FFF2-40B4-BE49-F238E27FC236}">
                <a16:creationId xmlns:a16="http://schemas.microsoft.com/office/drawing/2014/main" id="{A7A7603F-955A-42D5-B241-CD404664E67C}"/>
              </a:ext>
            </a:extLst>
          </p:cNvPr>
          <p:cNvSpPr/>
          <p:nvPr/>
        </p:nvSpPr>
        <p:spPr>
          <a:xfrm rot="16200000">
            <a:off x="3947133" y="3165828"/>
            <a:ext cx="381668" cy="473048"/>
          </a:xfrm>
          <a:prstGeom prst="triangle">
            <a:avLst>
              <a:gd name="adj" fmla="val 50000"/>
            </a:avLst>
          </a:prstGeom>
          <a:gradFill>
            <a:gsLst>
              <a:gs pos="0">
                <a:schemeClr val="bg1">
                  <a:lumMod val="9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34" name="Isosceles Triangle 33">
            <a:extLst>
              <a:ext uri="{FF2B5EF4-FFF2-40B4-BE49-F238E27FC236}">
                <a16:creationId xmlns:a16="http://schemas.microsoft.com/office/drawing/2014/main" id="{5560D034-7810-4AE0-9581-5F5BE6DE91C3}"/>
              </a:ext>
            </a:extLst>
          </p:cNvPr>
          <p:cNvSpPr/>
          <p:nvPr/>
        </p:nvSpPr>
        <p:spPr>
          <a:xfrm rot="16200000">
            <a:off x="3947134" y="2389777"/>
            <a:ext cx="381668" cy="473047"/>
          </a:xfrm>
          <a:prstGeom prst="triangle">
            <a:avLst>
              <a:gd name="adj" fmla="val 50000"/>
            </a:avLst>
          </a:prstGeom>
          <a:gradFill>
            <a:gsLst>
              <a:gs pos="0">
                <a:schemeClr val="bg1">
                  <a:lumMod val="9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4" name="Isosceles Triangle 43">
            <a:extLst>
              <a:ext uri="{FF2B5EF4-FFF2-40B4-BE49-F238E27FC236}">
                <a16:creationId xmlns:a16="http://schemas.microsoft.com/office/drawing/2014/main" id="{212FB026-540A-4F12-BC17-28BBA985F0DE}"/>
              </a:ext>
            </a:extLst>
          </p:cNvPr>
          <p:cNvSpPr/>
          <p:nvPr/>
        </p:nvSpPr>
        <p:spPr>
          <a:xfrm rot="16200000">
            <a:off x="3947134" y="3941879"/>
            <a:ext cx="381668" cy="473047"/>
          </a:xfrm>
          <a:prstGeom prst="triangle">
            <a:avLst>
              <a:gd name="adj" fmla="val 50000"/>
            </a:avLst>
          </a:prstGeom>
          <a:gradFill>
            <a:gsLst>
              <a:gs pos="0">
                <a:schemeClr val="bg1">
                  <a:lumMod val="9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36" name="TextBox 35">
            <a:extLst>
              <a:ext uri="{FF2B5EF4-FFF2-40B4-BE49-F238E27FC236}">
                <a16:creationId xmlns:a16="http://schemas.microsoft.com/office/drawing/2014/main" id="{4B0D7AF0-2D01-4252-AB0D-509F4D1437CD}"/>
              </a:ext>
            </a:extLst>
          </p:cNvPr>
          <p:cNvSpPr txBox="1"/>
          <p:nvPr/>
        </p:nvSpPr>
        <p:spPr>
          <a:xfrm>
            <a:off x="4369627" y="3198852"/>
            <a:ext cx="3452745" cy="452432"/>
          </a:xfrm>
          <a:prstGeom prst="rect">
            <a:avLst/>
          </a:prstGeom>
          <a:noFill/>
        </p:spPr>
        <p:txBody>
          <a:bodyPr wrap="square">
            <a:spAutoFit/>
          </a:bodyPr>
          <a:lstStyle/>
          <a:p>
            <a:pPr algn="ctr" defTabSz="457189">
              <a:lnSpc>
                <a:spcPct val="90000"/>
              </a:lnSpc>
              <a:spcBef>
                <a:spcPts val="300"/>
              </a:spcBef>
            </a:pPr>
            <a:r>
              <a:rPr lang="en-GB" sz="2600" b="1"/>
              <a:t>INTEROPERABILITY </a:t>
            </a:r>
          </a:p>
        </p:txBody>
      </p:sp>
      <p:grpSp>
        <p:nvGrpSpPr>
          <p:cNvPr id="122" name="Group 121">
            <a:extLst>
              <a:ext uri="{FF2B5EF4-FFF2-40B4-BE49-F238E27FC236}">
                <a16:creationId xmlns:a16="http://schemas.microsoft.com/office/drawing/2014/main" id="{4A8D5653-D781-4F01-953D-79F1D9891FF4}"/>
              </a:ext>
            </a:extLst>
          </p:cNvPr>
          <p:cNvGrpSpPr/>
          <p:nvPr/>
        </p:nvGrpSpPr>
        <p:grpSpPr>
          <a:xfrm>
            <a:off x="11381618" y="5617906"/>
            <a:ext cx="517022" cy="186959"/>
            <a:chOff x="10359962" y="6409786"/>
            <a:chExt cx="517022" cy="186959"/>
          </a:xfrm>
        </p:grpSpPr>
        <p:sp>
          <p:nvSpPr>
            <p:cNvPr id="123" name="TextBox 122">
              <a:extLst>
                <a:ext uri="{FF2B5EF4-FFF2-40B4-BE49-F238E27FC236}">
                  <a16:creationId xmlns:a16="http://schemas.microsoft.com/office/drawing/2014/main" id="{E813AF28-83DE-4531-A21E-E30ECCCBC987}"/>
                </a:ext>
              </a:extLst>
            </p:cNvPr>
            <p:cNvSpPr txBox="1"/>
            <p:nvPr/>
          </p:nvSpPr>
          <p:spPr>
            <a:xfrm>
              <a:off x="10359962" y="6442857"/>
              <a:ext cx="517022" cy="153888"/>
            </a:xfrm>
            <a:prstGeom prst="rect">
              <a:avLst/>
            </a:prstGeom>
            <a:noFill/>
          </p:spPr>
          <p:txBody>
            <a:bodyPr wrap="square" lIns="0" tIns="0" rIns="0" bIns="0">
              <a:spAutoFit/>
            </a:bodyPr>
            <a:lstStyle/>
            <a:p>
              <a:r>
                <a:rPr lang="en-US" sz="1000" b="1">
                  <a:solidFill>
                    <a:schemeClr val="tx1">
                      <a:lumMod val="75000"/>
                      <a:lumOff val="25000"/>
                    </a:schemeClr>
                  </a:solidFill>
                </a:rPr>
                <a:t>SecOps</a:t>
              </a:r>
            </a:p>
          </p:txBody>
        </p:sp>
        <p:sp>
          <p:nvSpPr>
            <p:cNvPr id="124" name="Rectangle 123">
              <a:extLst>
                <a:ext uri="{FF2B5EF4-FFF2-40B4-BE49-F238E27FC236}">
                  <a16:creationId xmlns:a16="http://schemas.microsoft.com/office/drawing/2014/main" id="{0D1DBC64-118F-4F82-9538-A8DCE0150BF3}"/>
                </a:ext>
              </a:extLst>
            </p:cNvPr>
            <p:cNvSpPr/>
            <p:nvPr/>
          </p:nvSpPr>
          <p:spPr>
            <a:xfrm>
              <a:off x="10377546" y="6409786"/>
              <a:ext cx="285122" cy="1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grpSp>
      <p:sp>
        <p:nvSpPr>
          <p:cNvPr id="59" name="TextBox 58">
            <a:extLst>
              <a:ext uri="{FF2B5EF4-FFF2-40B4-BE49-F238E27FC236}">
                <a16:creationId xmlns:a16="http://schemas.microsoft.com/office/drawing/2014/main" id="{674CC1A1-8B90-4C2D-9178-DA2DD227BB29}"/>
              </a:ext>
            </a:extLst>
          </p:cNvPr>
          <p:cNvSpPr txBox="1"/>
          <p:nvPr/>
        </p:nvSpPr>
        <p:spPr>
          <a:xfrm>
            <a:off x="127424" y="342316"/>
            <a:ext cx="7332526" cy="812530"/>
          </a:xfrm>
          <a:prstGeom prst="rect">
            <a:avLst/>
          </a:prstGeom>
          <a:noFill/>
        </p:spPr>
        <p:txBody>
          <a:bodyPr wrap="square">
            <a:spAutoFit/>
          </a:bodyPr>
          <a:lstStyle/>
          <a:p>
            <a:pPr algn="l" defTabSz="457189">
              <a:lnSpc>
                <a:spcPct val="90000"/>
              </a:lnSpc>
              <a:spcBef>
                <a:spcPts val="300"/>
              </a:spcBef>
            </a:pPr>
            <a:r>
              <a:rPr lang="en-GB" sz="2600" b="1" kern="100" spc="-50" dirty="0">
                <a:solidFill>
                  <a:schemeClr val="accent2">
                    <a:lumMod val="50000"/>
                  </a:schemeClr>
                </a:solidFill>
              </a:rPr>
              <a:t>SecOps is not just technology,</a:t>
            </a:r>
            <a:br>
              <a:rPr lang="cs-CZ" sz="2600" b="1" kern="100" spc="-50" dirty="0">
                <a:solidFill>
                  <a:schemeClr val="accent2">
                    <a:lumMod val="50000"/>
                  </a:schemeClr>
                </a:solidFill>
              </a:rPr>
            </a:br>
            <a:r>
              <a:rPr lang="en-GB" sz="2600" b="1" kern="100" spc="-50" dirty="0">
                <a:solidFill>
                  <a:schemeClr val="accent2">
                    <a:lumMod val="50000"/>
                  </a:schemeClr>
                </a:solidFill>
              </a:rPr>
              <a:t>it’s all about people,</a:t>
            </a:r>
            <a:r>
              <a:rPr lang="cs-CZ" sz="2600" b="1" kern="100" spc="-50" dirty="0">
                <a:solidFill>
                  <a:schemeClr val="accent2">
                    <a:lumMod val="50000"/>
                  </a:schemeClr>
                </a:solidFill>
              </a:rPr>
              <a:t> </a:t>
            </a:r>
            <a:r>
              <a:rPr lang="en-GB" sz="2600" b="1" kern="100" spc="-50" dirty="0">
                <a:solidFill>
                  <a:schemeClr val="accent2">
                    <a:lumMod val="50000"/>
                  </a:schemeClr>
                </a:solidFill>
              </a:rPr>
              <a:t>process</a:t>
            </a:r>
            <a:r>
              <a:rPr lang="cs-CZ" sz="2600" b="1" kern="100" spc="-50" dirty="0">
                <a:solidFill>
                  <a:schemeClr val="accent2">
                    <a:lumMod val="50000"/>
                  </a:schemeClr>
                </a:solidFill>
              </a:rPr>
              <a:t> </a:t>
            </a:r>
            <a:r>
              <a:rPr lang="en-GB" sz="2600" b="1" kern="100" spc="-50" dirty="0">
                <a:solidFill>
                  <a:schemeClr val="accent2">
                    <a:lumMod val="50000"/>
                  </a:schemeClr>
                </a:solidFill>
              </a:rPr>
              <a:t>and technology</a:t>
            </a:r>
          </a:p>
        </p:txBody>
      </p:sp>
      <p:pic>
        <p:nvPicPr>
          <p:cNvPr id="3" name="Picture 2">
            <a:extLst>
              <a:ext uri="{FF2B5EF4-FFF2-40B4-BE49-F238E27FC236}">
                <a16:creationId xmlns:a16="http://schemas.microsoft.com/office/drawing/2014/main" id="{75991F0B-356D-4496-851F-05A5A6FC3F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09422" y="1443734"/>
            <a:ext cx="4178300" cy="4178300"/>
          </a:xfrm>
          <a:prstGeom prst="rect">
            <a:avLst/>
          </a:prstGeom>
        </p:spPr>
      </p:pic>
      <p:pic>
        <p:nvPicPr>
          <p:cNvPr id="70" name="Picture 69">
            <a:extLst>
              <a:ext uri="{FF2B5EF4-FFF2-40B4-BE49-F238E27FC236}">
                <a16:creationId xmlns:a16="http://schemas.microsoft.com/office/drawing/2014/main" id="{AFE4F7DD-0A41-40DD-904D-74655E6A31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6966" y="1301891"/>
            <a:ext cx="2223212" cy="254398"/>
          </a:xfrm>
          <a:prstGeom prst="rect">
            <a:avLst/>
          </a:prstGeom>
        </p:spPr>
      </p:pic>
      <p:pic>
        <p:nvPicPr>
          <p:cNvPr id="79" name="Picture 78">
            <a:extLst>
              <a:ext uri="{FF2B5EF4-FFF2-40B4-BE49-F238E27FC236}">
                <a16:creationId xmlns:a16="http://schemas.microsoft.com/office/drawing/2014/main" id="{4DA18CE6-B9B5-4D3B-93F7-066EC00D3C6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45998" b="79979"/>
          <a:stretch/>
        </p:blipFill>
        <p:spPr>
          <a:xfrm>
            <a:off x="6412150" y="1418200"/>
            <a:ext cx="1410222" cy="443028"/>
          </a:xfrm>
          <a:prstGeom prst="rect">
            <a:avLst/>
          </a:prstGeom>
        </p:spPr>
      </p:pic>
      <p:sp>
        <p:nvSpPr>
          <p:cNvPr id="80" name="Rectangle 79">
            <a:extLst>
              <a:ext uri="{FF2B5EF4-FFF2-40B4-BE49-F238E27FC236}">
                <a16:creationId xmlns:a16="http://schemas.microsoft.com/office/drawing/2014/main" id="{4496186E-9890-4164-8EC5-47C796E37413}"/>
              </a:ext>
            </a:extLst>
          </p:cNvPr>
          <p:cNvSpPr/>
          <p:nvPr/>
        </p:nvSpPr>
        <p:spPr>
          <a:xfrm>
            <a:off x="10854118" y="0"/>
            <a:ext cx="110944" cy="1028700"/>
          </a:xfrm>
          <a:prstGeom prst="rect">
            <a:avLst/>
          </a:prstGeom>
          <a:solidFill>
            <a:schemeClr val="bg2">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81" name="Rectangle 80">
            <a:extLst>
              <a:ext uri="{FF2B5EF4-FFF2-40B4-BE49-F238E27FC236}">
                <a16:creationId xmlns:a16="http://schemas.microsoft.com/office/drawing/2014/main" id="{C138A7B7-4125-4925-A9FF-FCF91346F9CB}"/>
              </a:ext>
            </a:extLst>
          </p:cNvPr>
          <p:cNvSpPr/>
          <p:nvPr/>
        </p:nvSpPr>
        <p:spPr>
          <a:xfrm>
            <a:off x="10767601" y="-1"/>
            <a:ext cx="86516" cy="133350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82" name="Rectangle 81">
            <a:extLst>
              <a:ext uri="{FF2B5EF4-FFF2-40B4-BE49-F238E27FC236}">
                <a16:creationId xmlns:a16="http://schemas.microsoft.com/office/drawing/2014/main" id="{B13AD37C-A559-4811-BBDF-EC64C3497A46}"/>
              </a:ext>
            </a:extLst>
          </p:cNvPr>
          <p:cNvSpPr/>
          <p:nvPr/>
        </p:nvSpPr>
        <p:spPr>
          <a:xfrm>
            <a:off x="12068175" y="4114801"/>
            <a:ext cx="123825" cy="27432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grpSp>
        <p:nvGrpSpPr>
          <p:cNvPr id="5" name="Group 4">
            <a:extLst>
              <a:ext uri="{FF2B5EF4-FFF2-40B4-BE49-F238E27FC236}">
                <a16:creationId xmlns:a16="http://schemas.microsoft.com/office/drawing/2014/main" id="{FA686C9E-5981-4022-B3BA-ABB6E58953E7}"/>
              </a:ext>
            </a:extLst>
          </p:cNvPr>
          <p:cNvGrpSpPr/>
          <p:nvPr/>
        </p:nvGrpSpPr>
        <p:grpSpPr>
          <a:xfrm>
            <a:off x="582543" y="1881300"/>
            <a:ext cx="3529940" cy="3424876"/>
            <a:chOff x="570553" y="2892324"/>
            <a:chExt cx="3529940" cy="3424876"/>
          </a:xfrm>
        </p:grpSpPr>
        <p:pic>
          <p:nvPicPr>
            <p:cNvPr id="66" name="Picture 65">
              <a:extLst>
                <a:ext uri="{FF2B5EF4-FFF2-40B4-BE49-F238E27FC236}">
                  <a16:creationId xmlns:a16="http://schemas.microsoft.com/office/drawing/2014/main" id="{E309BC09-AC3C-4065-B701-3D821E637D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57937" y="3424576"/>
              <a:ext cx="3123760" cy="1982318"/>
            </a:xfrm>
            <a:prstGeom prst="rect">
              <a:avLst/>
            </a:prstGeom>
          </p:spPr>
        </p:pic>
        <p:pic>
          <p:nvPicPr>
            <p:cNvPr id="71" name="Picture 70">
              <a:extLst>
                <a:ext uri="{FF2B5EF4-FFF2-40B4-BE49-F238E27FC236}">
                  <a16:creationId xmlns:a16="http://schemas.microsoft.com/office/drawing/2014/main" id="{D3556743-88B5-4951-8BA9-D1F9B8FF25F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60866" y="2892324"/>
              <a:ext cx="2437567" cy="405915"/>
            </a:xfrm>
            <a:prstGeom prst="rect">
              <a:avLst/>
            </a:prstGeom>
          </p:spPr>
        </p:pic>
        <p:sp>
          <p:nvSpPr>
            <p:cNvPr id="23" name="Rectangle 22">
              <a:extLst>
                <a:ext uri="{FF2B5EF4-FFF2-40B4-BE49-F238E27FC236}">
                  <a16:creationId xmlns:a16="http://schemas.microsoft.com/office/drawing/2014/main" id="{F502E16C-5CB1-4EC6-B10D-F9ACFB878F65}"/>
                </a:ext>
              </a:extLst>
            </p:cNvPr>
            <p:cNvSpPr/>
            <p:nvPr/>
          </p:nvSpPr>
          <p:spPr>
            <a:xfrm>
              <a:off x="570553" y="5419546"/>
              <a:ext cx="2672526" cy="230832"/>
            </a:xfrm>
            <a:prstGeom prst="rect">
              <a:avLst/>
            </a:prstGeom>
          </p:spPr>
          <p:txBody>
            <a:bodyPr wrap="none">
              <a:spAutoFit/>
            </a:bodyPr>
            <a:lstStyle/>
            <a:p>
              <a:r>
                <a:rPr lang="en-US" sz="900" b="1"/>
                <a:t>Executive Guide to Cybersecurity Mesh, 2022</a:t>
              </a:r>
            </a:p>
          </p:txBody>
        </p:sp>
        <p:sp>
          <p:nvSpPr>
            <p:cNvPr id="24" name="Rectangle 23">
              <a:extLst>
                <a:ext uri="{FF2B5EF4-FFF2-40B4-BE49-F238E27FC236}">
                  <a16:creationId xmlns:a16="http://schemas.microsoft.com/office/drawing/2014/main" id="{B5B24526-FD30-4B4D-8EF0-807986A037F6}"/>
                </a:ext>
              </a:extLst>
            </p:cNvPr>
            <p:cNvSpPr/>
            <p:nvPr/>
          </p:nvSpPr>
          <p:spPr>
            <a:xfrm>
              <a:off x="570553" y="5564197"/>
              <a:ext cx="3529940" cy="369332"/>
            </a:xfrm>
            <a:prstGeom prst="rect">
              <a:avLst/>
            </a:prstGeom>
          </p:spPr>
          <p:txBody>
            <a:bodyPr wrap="square">
              <a:spAutoFit/>
            </a:bodyPr>
            <a:lstStyle/>
            <a:p>
              <a:pPr lvl="0">
                <a:buClr>
                  <a:schemeClr val="lt1"/>
                </a:buClr>
                <a:buSzPts val="1800"/>
              </a:pPr>
              <a:r>
                <a:rPr lang="en-US" sz="900">
                  <a:latin typeface="Roboto"/>
                  <a:ea typeface="Roboto"/>
                  <a:cs typeface="Roboto"/>
                  <a:sym typeface="Roboto"/>
                </a:rPr>
                <a:t>Felix </a:t>
              </a:r>
              <a:r>
                <a:rPr lang="en-US" sz="900" err="1">
                  <a:latin typeface="Roboto"/>
                  <a:ea typeface="Roboto"/>
                  <a:cs typeface="Roboto"/>
                  <a:sym typeface="Roboto"/>
                </a:rPr>
                <a:t>Gaehtgens</a:t>
              </a:r>
              <a:r>
                <a:rPr lang="en-US" sz="900">
                  <a:latin typeface="Roboto"/>
                  <a:ea typeface="Roboto"/>
                  <a:cs typeface="Roboto"/>
                  <a:sym typeface="Roboto"/>
                </a:rPr>
                <a:t>, James Hoover, Henrique Teixeira, Claudio Neiva, Michael Kelley, Mary Ruddy, Patrick Hevesi. </a:t>
              </a:r>
              <a:r>
                <a:rPr lang="en-US" sz="900"/>
                <a:t>As of October 2021</a:t>
              </a:r>
            </a:p>
          </p:txBody>
        </p:sp>
        <p:sp>
          <p:nvSpPr>
            <p:cNvPr id="25" name="TextBox 24">
              <a:extLst>
                <a:ext uri="{FF2B5EF4-FFF2-40B4-BE49-F238E27FC236}">
                  <a16:creationId xmlns:a16="http://schemas.microsoft.com/office/drawing/2014/main" id="{501F5DC6-44ED-4D2A-B2BF-E1DCF6BC208A}"/>
                </a:ext>
              </a:extLst>
            </p:cNvPr>
            <p:cNvSpPr txBox="1"/>
            <p:nvPr/>
          </p:nvSpPr>
          <p:spPr>
            <a:xfrm>
              <a:off x="570554" y="5860665"/>
              <a:ext cx="3509322" cy="456535"/>
            </a:xfrm>
            <a:prstGeom prst="rect">
              <a:avLst/>
            </a:prstGeom>
            <a:noFill/>
          </p:spPr>
          <p:txBody>
            <a:bodyPr wrap="square" rtlCol="0">
              <a:spAutoFit/>
            </a:bodyPr>
            <a:lstStyle/>
            <a:p>
              <a:pPr>
                <a:spcAft>
                  <a:spcPts val="200"/>
                </a:spcAft>
              </a:pPr>
              <a:r>
                <a:rPr lang="en-US" sz="550"/>
                <a:t>This graphic was published by Gartner, Inc. as part of a larger research document and should be evaluated in the context of the entire document. The Gartner document is available upon request from Fortinet.</a:t>
              </a:r>
            </a:p>
            <a:p>
              <a:pPr>
                <a:spcAft>
                  <a:spcPts val="200"/>
                </a:spcAft>
              </a:pPr>
              <a:r>
                <a:rPr lang="en-US" sz="550"/>
                <a:t>GARTNER is a registered trademark and service mark of Gartner, Inc. and/or its affiliates in the U.S. and internationally and is used herein with permission. All rights reserved.</a:t>
              </a:r>
            </a:p>
          </p:txBody>
        </p:sp>
      </p:grpSp>
      <p:sp>
        <p:nvSpPr>
          <p:cNvPr id="29" name="TextBox 28">
            <a:extLst>
              <a:ext uri="{FF2B5EF4-FFF2-40B4-BE49-F238E27FC236}">
                <a16:creationId xmlns:a16="http://schemas.microsoft.com/office/drawing/2014/main" id="{EF25A5F9-A46C-45C7-BD67-6A4475B49B99}"/>
              </a:ext>
            </a:extLst>
          </p:cNvPr>
          <p:cNvSpPr txBox="1"/>
          <p:nvPr/>
        </p:nvSpPr>
        <p:spPr>
          <a:xfrm>
            <a:off x="4369627" y="2422801"/>
            <a:ext cx="3452745" cy="452432"/>
          </a:xfrm>
          <a:prstGeom prst="rect">
            <a:avLst/>
          </a:prstGeom>
          <a:noFill/>
        </p:spPr>
        <p:txBody>
          <a:bodyPr wrap="square">
            <a:spAutoFit/>
          </a:bodyPr>
          <a:lstStyle/>
          <a:p>
            <a:pPr algn="ctr" defTabSz="457189">
              <a:lnSpc>
                <a:spcPct val="90000"/>
              </a:lnSpc>
              <a:spcBef>
                <a:spcPts val="300"/>
              </a:spcBef>
            </a:pPr>
            <a:r>
              <a:rPr lang="en-GB" sz="2600" b="1"/>
              <a:t>CONSOLIDATION</a:t>
            </a:r>
          </a:p>
        </p:txBody>
      </p:sp>
      <p:sp>
        <p:nvSpPr>
          <p:cNvPr id="42" name="TextBox 41">
            <a:extLst>
              <a:ext uri="{FF2B5EF4-FFF2-40B4-BE49-F238E27FC236}">
                <a16:creationId xmlns:a16="http://schemas.microsoft.com/office/drawing/2014/main" id="{4986B851-E624-4510-A17E-8AFCCAFD57FA}"/>
              </a:ext>
            </a:extLst>
          </p:cNvPr>
          <p:cNvSpPr txBox="1"/>
          <p:nvPr/>
        </p:nvSpPr>
        <p:spPr>
          <a:xfrm>
            <a:off x="4369627" y="3974903"/>
            <a:ext cx="3452745" cy="452432"/>
          </a:xfrm>
          <a:prstGeom prst="rect">
            <a:avLst/>
          </a:prstGeom>
          <a:noFill/>
        </p:spPr>
        <p:txBody>
          <a:bodyPr wrap="square">
            <a:spAutoFit/>
          </a:bodyPr>
          <a:lstStyle/>
          <a:p>
            <a:pPr algn="ctr" defTabSz="457189">
              <a:lnSpc>
                <a:spcPct val="90000"/>
              </a:lnSpc>
              <a:spcBef>
                <a:spcPts val="300"/>
              </a:spcBef>
            </a:pPr>
            <a:r>
              <a:rPr lang="en-GB" sz="2600" b="1"/>
              <a:t>AUTOMATION</a:t>
            </a:r>
          </a:p>
        </p:txBody>
      </p:sp>
      <p:pic>
        <p:nvPicPr>
          <p:cNvPr id="33" name="Graphic 32">
            <a:extLst>
              <a:ext uri="{FF2B5EF4-FFF2-40B4-BE49-F238E27FC236}">
                <a16:creationId xmlns:a16="http://schemas.microsoft.com/office/drawing/2014/main" id="{6B7D39C8-9C99-4792-BE2E-B66D2393E4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2378" y="2857657"/>
            <a:ext cx="1547244" cy="51894"/>
          </a:xfrm>
          <a:prstGeom prst="rect">
            <a:avLst/>
          </a:prstGeom>
        </p:spPr>
      </p:pic>
      <p:grpSp>
        <p:nvGrpSpPr>
          <p:cNvPr id="2" name="Group 1">
            <a:extLst>
              <a:ext uri="{FF2B5EF4-FFF2-40B4-BE49-F238E27FC236}">
                <a16:creationId xmlns:a16="http://schemas.microsoft.com/office/drawing/2014/main" id="{C489B8CF-17D6-4891-A214-F378070286D8}"/>
              </a:ext>
            </a:extLst>
          </p:cNvPr>
          <p:cNvGrpSpPr/>
          <p:nvPr/>
        </p:nvGrpSpPr>
        <p:grpSpPr>
          <a:xfrm rot="10800000">
            <a:off x="7823050" y="2435467"/>
            <a:ext cx="473048" cy="1933770"/>
            <a:chOff x="7593195" y="3307147"/>
            <a:chExt cx="473048" cy="1933770"/>
          </a:xfrm>
        </p:grpSpPr>
        <p:sp>
          <p:nvSpPr>
            <p:cNvPr id="39" name="Isosceles Triangle 38">
              <a:extLst>
                <a:ext uri="{FF2B5EF4-FFF2-40B4-BE49-F238E27FC236}">
                  <a16:creationId xmlns:a16="http://schemas.microsoft.com/office/drawing/2014/main" id="{FED8C5F4-7B96-4CE2-818A-C7D10F2C8416}"/>
                </a:ext>
              </a:extLst>
            </p:cNvPr>
            <p:cNvSpPr/>
            <p:nvPr/>
          </p:nvSpPr>
          <p:spPr>
            <a:xfrm rot="16200000">
              <a:off x="7638885" y="4037508"/>
              <a:ext cx="381668" cy="473048"/>
            </a:xfrm>
            <a:prstGeom prst="triangle">
              <a:avLst>
                <a:gd name="adj" fmla="val 50000"/>
              </a:avLst>
            </a:prstGeom>
            <a:gradFill>
              <a:gsLst>
                <a:gs pos="0">
                  <a:schemeClr val="bg1">
                    <a:lumMod val="9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5" name="Isosceles Triangle 44">
              <a:extLst>
                <a:ext uri="{FF2B5EF4-FFF2-40B4-BE49-F238E27FC236}">
                  <a16:creationId xmlns:a16="http://schemas.microsoft.com/office/drawing/2014/main" id="{FC958647-B198-499D-B40E-61407DFC502F}"/>
                </a:ext>
              </a:extLst>
            </p:cNvPr>
            <p:cNvSpPr/>
            <p:nvPr/>
          </p:nvSpPr>
          <p:spPr>
            <a:xfrm rot="16200000">
              <a:off x="7638886" y="3261457"/>
              <a:ext cx="381668" cy="473047"/>
            </a:xfrm>
            <a:prstGeom prst="triangle">
              <a:avLst>
                <a:gd name="adj" fmla="val 50000"/>
              </a:avLst>
            </a:prstGeom>
            <a:gradFill>
              <a:gsLst>
                <a:gs pos="0">
                  <a:schemeClr val="bg1">
                    <a:lumMod val="9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6" name="Isosceles Triangle 45">
              <a:extLst>
                <a:ext uri="{FF2B5EF4-FFF2-40B4-BE49-F238E27FC236}">
                  <a16:creationId xmlns:a16="http://schemas.microsoft.com/office/drawing/2014/main" id="{9769798A-8329-4CD2-ADD4-8C59978F0F33}"/>
                </a:ext>
              </a:extLst>
            </p:cNvPr>
            <p:cNvSpPr/>
            <p:nvPr/>
          </p:nvSpPr>
          <p:spPr>
            <a:xfrm rot="16200000">
              <a:off x="7638886" y="4813559"/>
              <a:ext cx="381668" cy="473047"/>
            </a:xfrm>
            <a:prstGeom prst="triangle">
              <a:avLst>
                <a:gd name="adj" fmla="val 50000"/>
              </a:avLst>
            </a:prstGeom>
            <a:gradFill>
              <a:gsLst>
                <a:gs pos="0">
                  <a:schemeClr val="bg1">
                    <a:lumMod val="95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grpSp>
      <p:pic>
        <p:nvPicPr>
          <p:cNvPr id="47" name="Graphic 46">
            <a:extLst>
              <a:ext uri="{FF2B5EF4-FFF2-40B4-BE49-F238E27FC236}">
                <a16:creationId xmlns:a16="http://schemas.microsoft.com/office/drawing/2014/main" id="{BB991987-DAA3-4DDA-B51B-868A5C2D797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2378" y="3659655"/>
            <a:ext cx="1547244" cy="51894"/>
          </a:xfrm>
          <a:prstGeom prst="rect">
            <a:avLst/>
          </a:prstGeom>
        </p:spPr>
      </p:pic>
      <p:pic>
        <p:nvPicPr>
          <p:cNvPr id="48" name="Graphic 47">
            <a:extLst>
              <a:ext uri="{FF2B5EF4-FFF2-40B4-BE49-F238E27FC236}">
                <a16:creationId xmlns:a16="http://schemas.microsoft.com/office/drawing/2014/main" id="{E0DD5389-0D1C-42B8-8495-EB07C7CFA2F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322378" y="4382106"/>
            <a:ext cx="1547244" cy="51894"/>
          </a:xfrm>
          <a:prstGeom prst="rect">
            <a:avLst/>
          </a:prstGeom>
        </p:spPr>
      </p:pic>
      <p:sp>
        <p:nvSpPr>
          <p:cNvPr id="7" name="Rectangle 6">
            <a:extLst>
              <a:ext uri="{FF2B5EF4-FFF2-40B4-BE49-F238E27FC236}">
                <a16:creationId xmlns:a16="http://schemas.microsoft.com/office/drawing/2014/main" id="{390F2BC6-34E4-4E49-B386-31C84A354D64}"/>
              </a:ext>
            </a:extLst>
          </p:cNvPr>
          <p:cNvSpPr/>
          <p:nvPr/>
        </p:nvSpPr>
        <p:spPr>
          <a:xfrm>
            <a:off x="1281343" y="2712140"/>
            <a:ext cx="1914617" cy="1366115"/>
          </a:xfrm>
          <a:prstGeom prst="rect">
            <a:avLst/>
          </a:prstGeom>
          <a:solidFill>
            <a:schemeClr val="bg1">
              <a:lumMod val="9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Tree>
    <p:extLst>
      <p:ext uri="{BB962C8B-B14F-4D97-AF65-F5344CB8AC3E}">
        <p14:creationId xmlns:p14="http://schemas.microsoft.com/office/powerpoint/2010/main" val="32054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A19D3D-643B-4B5B-9A38-9D557214AB00}"/>
              </a:ext>
            </a:extLst>
          </p:cNvPr>
          <p:cNvSpPr>
            <a:spLocks noGrp="1"/>
          </p:cNvSpPr>
          <p:nvPr>
            <p:ph type="title"/>
          </p:nvPr>
        </p:nvSpPr>
        <p:spPr/>
        <p:txBody>
          <a:bodyPr lIns="0"/>
          <a:lstStyle/>
          <a:p>
            <a:r>
              <a:rPr lang="en-GB" dirty="0"/>
              <a:t>CxO Challenges Today</a:t>
            </a:r>
          </a:p>
        </p:txBody>
      </p:sp>
      <p:pic>
        <p:nvPicPr>
          <p:cNvPr id="59" name="Graphic 58">
            <a:extLst>
              <a:ext uri="{FF2B5EF4-FFF2-40B4-BE49-F238E27FC236}">
                <a16:creationId xmlns:a16="http://schemas.microsoft.com/office/drawing/2014/main" id="{81182E30-6846-FE44-703A-693DECE40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1200093"/>
            <a:ext cx="1547244" cy="106373"/>
          </a:xfrm>
          <a:prstGeom prst="rect">
            <a:avLst/>
          </a:prstGeom>
        </p:spPr>
      </p:pic>
      <p:sp>
        <p:nvSpPr>
          <p:cNvPr id="60" name="TextBox 59">
            <a:extLst>
              <a:ext uri="{FF2B5EF4-FFF2-40B4-BE49-F238E27FC236}">
                <a16:creationId xmlns:a16="http://schemas.microsoft.com/office/drawing/2014/main" id="{C448A9EE-A71A-FB15-BDA8-DA5075157463}"/>
              </a:ext>
            </a:extLst>
          </p:cNvPr>
          <p:cNvSpPr txBox="1"/>
          <p:nvPr/>
        </p:nvSpPr>
        <p:spPr>
          <a:xfrm>
            <a:off x="353011" y="785328"/>
            <a:ext cx="9341248" cy="369332"/>
          </a:xfrm>
          <a:prstGeom prst="rect">
            <a:avLst/>
          </a:prstGeom>
          <a:noFill/>
        </p:spPr>
        <p:txBody>
          <a:bodyPr wrap="square" lIns="0" rtlCol="0">
            <a:spAutoFit/>
          </a:bodyPr>
          <a:lstStyle/>
          <a:p>
            <a:r>
              <a:rPr lang="en-GB" b="1" dirty="0">
                <a:solidFill>
                  <a:schemeClr val="accent5">
                    <a:lumMod val="50000"/>
                  </a:schemeClr>
                </a:solidFill>
              </a:rPr>
              <a:t>Gartner Cybersecurity MESH Architecture (CMSA) copies Fortinet Fabric</a:t>
            </a:r>
          </a:p>
        </p:txBody>
      </p:sp>
      <p:grpSp>
        <p:nvGrpSpPr>
          <p:cNvPr id="217" name="Group 216">
            <a:extLst>
              <a:ext uri="{FF2B5EF4-FFF2-40B4-BE49-F238E27FC236}">
                <a16:creationId xmlns:a16="http://schemas.microsoft.com/office/drawing/2014/main" id="{647F9554-38E9-A1CD-D78F-8C869C6ECB98}"/>
              </a:ext>
            </a:extLst>
          </p:cNvPr>
          <p:cNvGrpSpPr/>
          <p:nvPr/>
        </p:nvGrpSpPr>
        <p:grpSpPr>
          <a:xfrm>
            <a:off x="2385490" y="1579775"/>
            <a:ext cx="7442433" cy="3395514"/>
            <a:chOff x="2463567" y="3053558"/>
            <a:chExt cx="7442433" cy="3395514"/>
          </a:xfrm>
        </p:grpSpPr>
        <p:grpSp>
          <p:nvGrpSpPr>
            <p:cNvPr id="82" name="Group 81">
              <a:extLst>
                <a:ext uri="{FF2B5EF4-FFF2-40B4-BE49-F238E27FC236}">
                  <a16:creationId xmlns:a16="http://schemas.microsoft.com/office/drawing/2014/main" id="{C846F51A-8770-6FA0-41A1-DF2EC77BD8F0}"/>
                </a:ext>
              </a:extLst>
            </p:cNvPr>
            <p:cNvGrpSpPr/>
            <p:nvPr/>
          </p:nvGrpSpPr>
          <p:grpSpPr>
            <a:xfrm>
              <a:off x="2463567" y="3053558"/>
              <a:ext cx="3111254" cy="3163388"/>
              <a:chOff x="894479" y="1920386"/>
              <a:chExt cx="4253834" cy="4265762"/>
            </a:xfrm>
          </p:grpSpPr>
          <p:sp>
            <p:nvSpPr>
              <p:cNvPr id="86" name="Oval 85">
                <a:extLst>
                  <a:ext uri="{FF2B5EF4-FFF2-40B4-BE49-F238E27FC236}">
                    <a16:creationId xmlns:a16="http://schemas.microsoft.com/office/drawing/2014/main" id="{67BE62AC-670E-42D9-EC1B-5D7AC153DE9B}"/>
                  </a:ext>
                </a:extLst>
              </p:cNvPr>
              <p:cNvSpPr/>
              <p:nvPr/>
            </p:nvSpPr>
            <p:spPr>
              <a:xfrm>
                <a:off x="2598194" y="3617381"/>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grpSp>
            <p:nvGrpSpPr>
              <p:cNvPr id="87" name="Group 86">
                <a:extLst>
                  <a:ext uri="{FF2B5EF4-FFF2-40B4-BE49-F238E27FC236}">
                    <a16:creationId xmlns:a16="http://schemas.microsoft.com/office/drawing/2014/main" id="{F4B2448C-FA43-D28A-7942-B4C4D71C5A34}"/>
                  </a:ext>
                </a:extLst>
              </p:cNvPr>
              <p:cNvGrpSpPr/>
              <p:nvPr/>
            </p:nvGrpSpPr>
            <p:grpSpPr>
              <a:xfrm>
                <a:off x="1399929" y="2458856"/>
                <a:ext cx="3238292" cy="3195742"/>
                <a:chOff x="1399929" y="2563951"/>
                <a:chExt cx="3238292" cy="3195742"/>
              </a:xfrm>
            </p:grpSpPr>
            <p:cxnSp>
              <p:nvCxnSpPr>
                <p:cNvPr id="129" name="Straight Arrow Connector 128">
                  <a:extLst>
                    <a:ext uri="{FF2B5EF4-FFF2-40B4-BE49-F238E27FC236}">
                      <a16:creationId xmlns:a16="http://schemas.microsoft.com/office/drawing/2014/main" id="{503CC566-5F95-E121-4043-E218233805E2}"/>
                    </a:ext>
                  </a:extLst>
                </p:cNvPr>
                <p:cNvCxnSpPr>
                  <a:cxnSpLocks/>
                </p:cNvCxnSpPr>
                <p:nvPr/>
              </p:nvCxnSpPr>
              <p:spPr>
                <a:xfrm flipH="1">
                  <a:off x="3242078" y="2613113"/>
                  <a:ext cx="416542" cy="101136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a:extLst>
                    <a:ext uri="{FF2B5EF4-FFF2-40B4-BE49-F238E27FC236}">
                      <a16:creationId xmlns:a16="http://schemas.microsoft.com/office/drawing/2014/main" id="{1452AB3F-AA31-0B31-70C3-FA8C7A2D52CC}"/>
                    </a:ext>
                  </a:extLst>
                </p:cNvPr>
                <p:cNvCxnSpPr>
                  <a:cxnSpLocks/>
                </p:cNvCxnSpPr>
                <p:nvPr/>
              </p:nvCxnSpPr>
              <p:spPr>
                <a:xfrm flipH="1">
                  <a:off x="3021739" y="2563951"/>
                  <a:ext cx="5123" cy="101575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D4C4AF50-ED1B-4341-673B-176762F1E4DD}"/>
                    </a:ext>
                  </a:extLst>
                </p:cNvPr>
                <p:cNvCxnSpPr>
                  <a:cxnSpLocks/>
                </p:cNvCxnSpPr>
                <p:nvPr/>
              </p:nvCxnSpPr>
              <p:spPr>
                <a:xfrm flipH="1">
                  <a:off x="3424992" y="3035857"/>
                  <a:ext cx="725549" cy="70173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D037A04C-DAA7-FC9A-07BE-6F9EA2984E5C}"/>
                    </a:ext>
                  </a:extLst>
                </p:cNvPr>
                <p:cNvCxnSpPr>
                  <a:cxnSpLocks/>
                </p:cNvCxnSpPr>
                <p:nvPr/>
              </p:nvCxnSpPr>
              <p:spPr>
                <a:xfrm flipH="1">
                  <a:off x="3542505" y="3488767"/>
                  <a:ext cx="1082538" cy="438813"/>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3324F09-4FCB-44C0-E52D-2CFD48C6FF89}"/>
                    </a:ext>
                  </a:extLst>
                </p:cNvPr>
                <p:cNvCxnSpPr>
                  <a:cxnSpLocks/>
                </p:cNvCxnSpPr>
                <p:nvPr/>
              </p:nvCxnSpPr>
              <p:spPr>
                <a:xfrm flipH="1" flipV="1">
                  <a:off x="3592025" y="4149989"/>
                  <a:ext cx="1016706" cy="517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a:extLst>
                    <a:ext uri="{FF2B5EF4-FFF2-40B4-BE49-F238E27FC236}">
                      <a16:creationId xmlns:a16="http://schemas.microsoft.com/office/drawing/2014/main" id="{CAB5D2CF-F215-2B6B-1AC4-46E57C8E9524}"/>
                    </a:ext>
                  </a:extLst>
                </p:cNvPr>
                <p:cNvCxnSpPr>
                  <a:cxnSpLocks/>
                </p:cNvCxnSpPr>
                <p:nvPr/>
              </p:nvCxnSpPr>
              <p:spPr>
                <a:xfrm flipH="1" flipV="1">
                  <a:off x="3021739" y="4729419"/>
                  <a:ext cx="5123" cy="103027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74E3779F-05B1-C452-C431-C68651425B2E}"/>
                    </a:ext>
                  </a:extLst>
                </p:cNvPr>
                <p:cNvCxnSpPr>
                  <a:cxnSpLocks/>
                </p:cNvCxnSpPr>
                <p:nvPr/>
              </p:nvCxnSpPr>
              <p:spPr>
                <a:xfrm flipV="1">
                  <a:off x="1444993" y="4152074"/>
                  <a:ext cx="1006460" cy="517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275DDFC7-5607-7587-92E0-1D2E8497F97D}"/>
                    </a:ext>
                  </a:extLst>
                </p:cNvPr>
                <p:cNvCxnSpPr>
                  <a:cxnSpLocks/>
                </p:cNvCxnSpPr>
                <p:nvPr/>
              </p:nvCxnSpPr>
              <p:spPr>
                <a:xfrm>
                  <a:off x="2400478" y="2606513"/>
                  <a:ext cx="412801" cy="102049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97A8E4E8-A7C1-ED6A-94E5-E471321DE451}"/>
                    </a:ext>
                  </a:extLst>
                </p:cNvPr>
                <p:cNvCxnSpPr>
                  <a:cxnSpLocks/>
                </p:cNvCxnSpPr>
                <p:nvPr/>
              </p:nvCxnSpPr>
              <p:spPr>
                <a:xfrm>
                  <a:off x="1916606" y="3024317"/>
                  <a:ext cx="701880" cy="72353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5ED4C55E-8D8A-641E-B2AE-9B8D17E7CDED}"/>
                    </a:ext>
                  </a:extLst>
                </p:cNvPr>
                <p:cNvCxnSpPr>
                  <a:cxnSpLocks/>
                </p:cNvCxnSpPr>
                <p:nvPr/>
              </p:nvCxnSpPr>
              <p:spPr>
                <a:xfrm>
                  <a:off x="1412364" y="3488767"/>
                  <a:ext cx="1083945" cy="451746"/>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16ACAB21-C96B-3950-D386-CE4FDFE0E099}"/>
                    </a:ext>
                  </a:extLst>
                </p:cNvPr>
                <p:cNvCxnSpPr>
                  <a:cxnSpLocks/>
                </p:cNvCxnSpPr>
                <p:nvPr/>
              </p:nvCxnSpPr>
              <p:spPr>
                <a:xfrm flipV="1">
                  <a:off x="1399929" y="4370084"/>
                  <a:ext cx="1096380" cy="42667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C00EAC5E-3DA1-CC02-B61C-CD75AB27D014}"/>
                    </a:ext>
                  </a:extLst>
                </p:cNvPr>
                <p:cNvCxnSpPr>
                  <a:cxnSpLocks/>
                </p:cNvCxnSpPr>
                <p:nvPr/>
              </p:nvCxnSpPr>
              <p:spPr>
                <a:xfrm flipV="1">
                  <a:off x="1906493" y="4554354"/>
                  <a:ext cx="711993" cy="719664"/>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CFAAF2C3-E664-42A3-AB84-9B30187519B5}"/>
                    </a:ext>
                  </a:extLst>
                </p:cNvPr>
                <p:cNvCxnSpPr>
                  <a:cxnSpLocks/>
                </p:cNvCxnSpPr>
                <p:nvPr/>
              </p:nvCxnSpPr>
              <p:spPr>
                <a:xfrm flipV="1">
                  <a:off x="2395609" y="4674471"/>
                  <a:ext cx="423728" cy="102497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2B5B08FC-AF0E-7ACD-6B83-34010C041C39}"/>
                    </a:ext>
                  </a:extLst>
                </p:cNvPr>
                <p:cNvCxnSpPr>
                  <a:cxnSpLocks/>
                </p:cNvCxnSpPr>
                <p:nvPr/>
              </p:nvCxnSpPr>
              <p:spPr>
                <a:xfrm flipH="1" flipV="1">
                  <a:off x="3542505" y="4374622"/>
                  <a:ext cx="1095716" cy="43419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1E69C5BB-6D63-B2B1-7DE3-C2191DE762B1}"/>
                    </a:ext>
                  </a:extLst>
                </p:cNvPr>
                <p:cNvCxnSpPr>
                  <a:cxnSpLocks/>
                </p:cNvCxnSpPr>
                <p:nvPr/>
              </p:nvCxnSpPr>
              <p:spPr>
                <a:xfrm flipH="1" flipV="1">
                  <a:off x="3424992" y="4554354"/>
                  <a:ext cx="717087" cy="72699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5DE305F0-561C-8523-45E9-BBD3F3A327C8}"/>
                    </a:ext>
                  </a:extLst>
                </p:cNvPr>
                <p:cNvCxnSpPr>
                  <a:cxnSpLocks/>
                </p:cNvCxnSpPr>
                <p:nvPr/>
              </p:nvCxnSpPr>
              <p:spPr>
                <a:xfrm flipH="1" flipV="1">
                  <a:off x="3238863" y="4672880"/>
                  <a:ext cx="413599" cy="1026561"/>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88" name="Oval 87">
                <a:extLst>
                  <a:ext uri="{FF2B5EF4-FFF2-40B4-BE49-F238E27FC236}">
                    <a16:creationId xmlns:a16="http://schemas.microsoft.com/office/drawing/2014/main" id="{7A4285E5-E90A-6BD5-37AF-375E90616884}"/>
                  </a:ext>
                </a:extLst>
              </p:cNvPr>
              <p:cNvSpPr/>
              <p:nvPr/>
            </p:nvSpPr>
            <p:spPr>
              <a:xfrm>
                <a:off x="3465731" y="2068976"/>
                <a:ext cx="539582" cy="539582"/>
              </a:xfrm>
              <a:prstGeom prst="ellipse">
                <a:avLst/>
              </a:prstGeom>
              <a:solidFill>
                <a:srgbClr val="48D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89" name="Oval 88">
                <a:extLst>
                  <a:ext uri="{FF2B5EF4-FFF2-40B4-BE49-F238E27FC236}">
                    <a16:creationId xmlns:a16="http://schemas.microsoft.com/office/drawing/2014/main" id="{E53000D9-8451-7EB8-973B-F5D07936FB87}"/>
                  </a:ext>
                </a:extLst>
              </p:cNvPr>
              <p:cNvSpPr/>
              <p:nvPr/>
            </p:nvSpPr>
            <p:spPr>
              <a:xfrm>
                <a:off x="4071521" y="2480456"/>
                <a:ext cx="539582" cy="539582"/>
              </a:xfrm>
              <a:prstGeom prst="ellipse">
                <a:avLst/>
              </a:prstGeom>
              <a:solidFill>
                <a:srgbClr val="850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0" name="Oval 89">
                <a:extLst>
                  <a:ext uri="{FF2B5EF4-FFF2-40B4-BE49-F238E27FC236}">
                    <a16:creationId xmlns:a16="http://schemas.microsoft.com/office/drawing/2014/main" id="{CCEA5A56-5746-12E0-7803-F81BA12A8A0C}"/>
                  </a:ext>
                </a:extLst>
              </p:cNvPr>
              <p:cNvSpPr/>
              <p:nvPr/>
            </p:nvSpPr>
            <p:spPr>
              <a:xfrm>
                <a:off x="4483001" y="3074816"/>
                <a:ext cx="539582" cy="539582"/>
              </a:xfrm>
              <a:prstGeom prst="ellipse">
                <a:avLst/>
              </a:prstGeom>
              <a:solidFill>
                <a:srgbClr val="7C0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1" name="Oval 90">
                <a:extLst>
                  <a:ext uri="{FF2B5EF4-FFF2-40B4-BE49-F238E27FC236}">
                    <a16:creationId xmlns:a16="http://schemas.microsoft.com/office/drawing/2014/main" id="{6FB22D06-DF89-7366-2B71-E08E7E9720D5}"/>
                  </a:ext>
                </a:extLst>
              </p:cNvPr>
              <p:cNvSpPr/>
              <p:nvPr/>
            </p:nvSpPr>
            <p:spPr>
              <a:xfrm>
                <a:off x="4608731" y="3781391"/>
                <a:ext cx="539582" cy="539582"/>
              </a:xfrm>
              <a:prstGeom prst="ellipse">
                <a:avLst/>
              </a:prstGeom>
              <a:solidFill>
                <a:srgbClr val="798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2" name="Oval 91">
                <a:extLst>
                  <a:ext uri="{FF2B5EF4-FFF2-40B4-BE49-F238E27FC236}">
                    <a16:creationId xmlns:a16="http://schemas.microsoft.com/office/drawing/2014/main" id="{C4E8748E-2967-1C0C-A1CE-1812F1E7DBAE}"/>
                  </a:ext>
                </a:extLst>
              </p:cNvPr>
              <p:cNvSpPr/>
              <p:nvPr/>
            </p:nvSpPr>
            <p:spPr>
              <a:xfrm>
                <a:off x="4471571" y="4503566"/>
                <a:ext cx="539582" cy="539582"/>
              </a:xfrm>
              <a:prstGeom prst="ellipse">
                <a:avLst/>
              </a:prstGeom>
              <a:solidFill>
                <a:srgbClr val="0D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3" name="Oval 92">
                <a:extLst>
                  <a:ext uri="{FF2B5EF4-FFF2-40B4-BE49-F238E27FC236}">
                    <a16:creationId xmlns:a16="http://schemas.microsoft.com/office/drawing/2014/main" id="{B8FD3154-1482-ACA8-1C17-C59C57B16E1C}"/>
                  </a:ext>
                </a:extLst>
              </p:cNvPr>
              <p:cNvSpPr/>
              <p:nvPr/>
            </p:nvSpPr>
            <p:spPr>
              <a:xfrm>
                <a:off x="4065171" y="5091576"/>
                <a:ext cx="539582" cy="539582"/>
              </a:xfrm>
              <a:prstGeom prst="ellipse">
                <a:avLst/>
              </a:prstGeom>
              <a:solidFill>
                <a:srgbClr val="8A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4" name="Oval 93">
                <a:extLst>
                  <a:ext uri="{FF2B5EF4-FFF2-40B4-BE49-F238E27FC236}">
                    <a16:creationId xmlns:a16="http://schemas.microsoft.com/office/drawing/2014/main" id="{C9FCA4FF-D40C-098B-D89E-DAF03EA0EB07}"/>
                  </a:ext>
                </a:extLst>
              </p:cNvPr>
              <p:cNvSpPr/>
              <p:nvPr/>
            </p:nvSpPr>
            <p:spPr>
              <a:xfrm>
                <a:off x="3465731" y="5509406"/>
                <a:ext cx="539582" cy="539582"/>
              </a:xfrm>
              <a:prstGeom prst="ellipse">
                <a:avLst/>
              </a:prstGeom>
              <a:solidFill>
                <a:srgbClr val="D00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5" name="Oval 94">
                <a:extLst>
                  <a:ext uri="{FF2B5EF4-FFF2-40B4-BE49-F238E27FC236}">
                    <a16:creationId xmlns:a16="http://schemas.microsoft.com/office/drawing/2014/main" id="{8681E17B-22A4-D3F6-E388-62601A359C53}"/>
                  </a:ext>
                </a:extLst>
              </p:cNvPr>
              <p:cNvSpPr/>
              <p:nvPr/>
            </p:nvSpPr>
            <p:spPr>
              <a:xfrm>
                <a:off x="2757071" y="5646566"/>
                <a:ext cx="539582" cy="539582"/>
              </a:xfrm>
              <a:prstGeom prst="ellipse">
                <a:avLst/>
              </a:prstGeom>
              <a:solidFill>
                <a:srgbClr val="5B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6" name="Oval 95">
                <a:extLst>
                  <a:ext uri="{FF2B5EF4-FFF2-40B4-BE49-F238E27FC236}">
                    <a16:creationId xmlns:a16="http://schemas.microsoft.com/office/drawing/2014/main" id="{2D6707AF-D1E3-6619-0D94-9B46EE96F0C3}"/>
                  </a:ext>
                </a:extLst>
              </p:cNvPr>
              <p:cNvSpPr/>
              <p:nvPr/>
            </p:nvSpPr>
            <p:spPr>
              <a:xfrm>
                <a:off x="2048411" y="5497976"/>
                <a:ext cx="539582" cy="539582"/>
              </a:xfrm>
              <a:prstGeom prst="ellipse">
                <a:avLst/>
              </a:prstGeom>
              <a:solidFill>
                <a:srgbClr val="DA2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7" name="Oval 96">
                <a:extLst>
                  <a:ext uri="{FF2B5EF4-FFF2-40B4-BE49-F238E27FC236}">
                    <a16:creationId xmlns:a16="http://schemas.microsoft.com/office/drawing/2014/main" id="{0A259BAA-F9AC-DC22-3330-B7DE261F080C}"/>
                  </a:ext>
                </a:extLst>
              </p:cNvPr>
              <p:cNvSpPr/>
              <p:nvPr/>
            </p:nvSpPr>
            <p:spPr>
              <a:xfrm>
                <a:off x="1448971" y="5085226"/>
                <a:ext cx="539582" cy="539582"/>
              </a:xfrm>
              <a:prstGeom prst="ellipse">
                <a:avLst/>
              </a:prstGeom>
              <a:solidFill>
                <a:srgbClr val="C6D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8" name="Oval 97">
                <a:extLst>
                  <a:ext uri="{FF2B5EF4-FFF2-40B4-BE49-F238E27FC236}">
                    <a16:creationId xmlns:a16="http://schemas.microsoft.com/office/drawing/2014/main" id="{48D18B76-ED6F-731A-E602-40B508C8875B}"/>
                  </a:ext>
                </a:extLst>
              </p:cNvPr>
              <p:cNvSpPr/>
              <p:nvPr/>
            </p:nvSpPr>
            <p:spPr>
              <a:xfrm>
                <a:off x="1042571" y="4492136"/>
                <a:ext cx="539582" cy="539582"/>
              </a:xfrm>
              <a:prstGeom prst="ellipse">
                <a:avLst/>
              </a:prstGeom>
              <a:solidFill>
                <a:srgbClr val="FF8A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99" name="Oval 98">
                <a:extLst>
                  <a:ext uri="{FF2B5EF4-FFF2-40B4-BE49-F238E27FC236}">
                    <a16:creationId xmlns:a16="http://schemas.microsoft.com/office/drawing/2014/main" id="{4F20014B-6075-6F27-7102-6093D8E07F86}"/>
                  </a:ext>
                </a:extLst>
              </p:cNvPr>
              <p:cNvSpPr/>
              <p:nvPr/>
            </p:nvSpPr>
            <p:spPr>
              <a:xfrm>
                <a:off x="905411" y="3783476"/>
                <a:ext cx="539582" cy="539582"/>
              </a:xfrm>
              <a:prstGeom prst="ellipse">
                <a:avLst/>
              </a:prstGeom>
              <a:solidFill>
                <a:srgbClr val="8BB1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0" name="Oval 99">
                <a:extLst>
                  <a:ext uri="{FF2B5EF4-FFF2-40B4-BE49-F238E27FC236}">
                    <a16:creationId xmlns:a16="http://schemas.microsoft.com/office/drawing/2014/main" id="{D25B075F-F721-F589-22A2-987D3808752E}"/>
                  </a:ext>
                </a:extLst>
              </p:cNvPr>
              <p:cNvSpPr/>
              <p:nvPr/>
            </p:nvSpPr>
            <p:spPr>
              <a:xfrm>
                <a:off x="1054001" y="3086246"/>
                <a:ext cx="539582" cy="539582"/>
              </a:xfrm>
              <a:prstGeom prst="ellipse">
                <a:avLst/>
              </a:prstGeom>
              <a:solidFill>
                <a:srgbClr val="B6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1" name="Oval 100">
                <a:extLst>
                  <a:ext uri="{FF2B5EF4-FFF2-40B4-BE49-F238E27FC236}">
                    <a16:creationId xmlns:a16="http://schemas.microsoft.com/office/drawing/2014/main" id="{C9EA2086-5EB3-1CA0-18BF-87E13E82787D}"/>
                  </a:ext>
                </a:extLst>
              </p:cNvPr>
              <p:cNvSpPr/>
              <p:nvPr/>
            </p:nvSpPr>
            <p:spPr>
              <a:xfrm>
                <a:off x="1454051" y="2469026"/>
                <a:ext cx="539582" cy="539582"/>
              </a:xfrm>
              <a:prstGeom prst="ellipse">
                <a:avLst/>
              </a:prstGeom>
              <a:solidFill>
                <a:srgbClr val="FF5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2" name="Oval 101">
                <a:extLst>
                  <a:ext uri="{FF2B5EF4-FFF2-40B4-BE49-F238E27FC236}">
                    <a16:creationId xmlns:a16="http://schemas.microsoft.com/office/drawing/2014/main" id="{5FE29BCD-B6E9-FB90-C98F-8105D06F693C}"/>
                  </a:ext>
                </a:extLst>
              </p:cNvPr>
              <p:cNvSpPr/>
              <p:nvPr/>
            </p:nvSpPr>
            <p:spPr>
              <a:xfrm>
                <a:off x="2048411" y="2068976"/>
                <a:ext cx="539582" cy="539582"/>
              </a:xfrm>
              <a:prstGeom prst="ellipse">
                <a:avLst/>
              </a:prstGeom>
              <a:solidFill>
                <a:srgbClr val="E8A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3" name="Oval 102">
                <a:extLst>
                  <a:ext uri="{FF2B5EF4-FFF2-40B4-BE49-F238E27FC236}">
                    <a16:creationId xmlns:a16="http://schemas.microsoft.com/office/drawing/2014/main" id="{9AFF6FA7-E464-F20D-BA7A-97DE462A7C1D}"/>
                  </a:ext>
                </a:extLst>
              </p:cNvPr>
              <p:cNvSpPr/>
              <p:nvPr/>
            </p:nvSpPr>
            <p:spPr>
              <a:xfrm>
                <a:off x="2757071" y="1920386"/>
                <a:ext cx="539582" cy="539582"/>
              </a:xfrm>
              <a:prstGeom prst="ellipse">
                <a:avLst/>
              </a:prstGeom>
              <a:solidFill>
                <a:srgbClr val="FF2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04" name="TextBox 103">
                <a:extLst>
                  <a:ext uri="{FF2B5EF4-FFF2-40B4-BE49-F238E27FC236}">
                    <a16:creationId xmlns:a16="http://schemas.microsoft.com/office/drawing/2014/main" id="{2659A87E-AECB-BA04-7AA8-A3DDBEB2FD87}"/>
                  </a:ext>
                </a:extLst>
              </p:cNvPr>
              <p:cNvSpPr txBox="1"/>
              <p:nvPr/>
            </p:nvSpPr>
            <p:spPr>
              <a:xfrm>
                <a:off x="2047011" y="221559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DLP</a:t>
                </a:r>
              </a:p>
            </p:txBody>
          </p:sp>
          <p:sp>
            <p:nvSpPr>
              <p:cNvPr id="105" name="TextBox 104">
                <a:extLst>
                  <a:ext uri="{FF2B5EF4-FFF2-40B4-BE49-F238E27FC236}">
                    <a16:creationId xmlns:a16="http://schemas.microsoft.com/office/drawing/2014/main" id="{A9695D9B-3FB7-1905-316B-A42ECA74614C}"/>
                  </a:ext>
                </a:extLst>
              </p:cNvPr>
              <p:cNvSpPr txBox="1"/>
              <p:nvPr/>
            </p:nvSpPr>
            <p:spPr>
              <a:xfrm>
                <a:off x="2736818" y="2101539"/>
                <a:ext cx="558785"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SOAR</a:t>
                </a:r>
              </a:p>
            </p:txBody>
          </p:sp>
          <p:sp>
            <p:nvSpPr>
              <p:cNvPr id="106" name="TextBox 105">
                <a:extLst>
                  <a:ext uri="{FF2B5EF4-FFF2-40B4-BE49-F238E27FC236}">
                    <a16:creationId xmlns:a16="http://schemas.microsoft.com/office/drawing/2014/main" id="{F0E0E201-6E0A-B54A-E71B-68D0083BA65E}"/>
                  </a:ext>
                </a:extLst>
              </p:cNvPr>
              <p:cNvSpPr txBox="1"/>
              <p:nvPr/>
            </p:nvSpPr>
            <p:spPr>
              <a:xfrm>
                <a:off x="3454667" y="2217390"/>
                <a:ext cx="588850"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EASM</a:t>
                </a:r>
              </a:p>
            </p:txBody>
          </p:sp>
          <p:sp>
            <p:nvSpPr>
              <p:cNvPr id="107" name="TextBox 106">
                <a:extLst>
                  <a:ext uri="{FF2B5EF4-FFF2-40B4-BE49-F238E27FC236}">
                    <a16:creationId xmlns:a16="http://schemas.microsoft.com/office/drawing/2014/main" id="{61668B61-D424-7098-8E08-F278C50D65F7}"/>
                  </a:ext>
                </a:extLst>
              </p:cNvPr>
              <p:cNvSpPr txBox="1"/>
              <p:nvPr/>
            </p:nvSpPr>
            <p:spPr>
              <a:xfrm>
                <a:off x="2580814" y="3895828"/>
                <a:ext cx="895137" cy="348625"/>
              </a:xfrm>
              <a:prstGeom prst="rect">
                <a:avLst/>
              </a:prstGeom>
              <a:noFill/>
            </p:spPr>
            <p:txBody>
              <a:bodyPr wrap="square" rtlCol="0">
                <a:spAutoFit/>
              </a:bodyPr>
              <a:lstStyle/>
              <a:p>
                <a:pPr algn="ctr" defTabSz="457189">
                  <a:lnSpc>
                    <a:spcPct val="90000"/>
                  </a:lnSpc>
                  <a:spcBef>
                    <a:spcPts val="300"/>
                  </a:spcBef>
                </a:pPr>
                <a:r>
                  <a:rPr lang="en-US" sz="1200" b="1" kern="100" spc="-50" dirty="0">
                    <a:solidFill>
                      <a:schemeClr val="bg1"/>
                    </a:solidFill>
                    <a:latin typeface="Arial Black" panose="020B0A04020102020204" pitchFamily="34" charset="0"/>
                  </a:rPr>
                  <a:t>SIEM</a:t>
                </a:r>
              </a:p>
            </p:txBody>
          </p:sp>
          <p:sp>
            <p:nvSpPr>
              <p:cNvPr id="108" name="TextBox 107">
                <a:extLst>
                  <a:ext uri="{FF2B5EF4-FFF2-40B4-BE49-F238E27FC236}">
                    <a16:creationId xmlns:a16="http://schemas.microsoft.com/office/drawing/2014/main" id="{A115F141-E0BF-D0FC-EE7A-8BF463668B36}"/>
                  </a:ext>
                </a:extLst>
              </p:cNvPr>
              <p:cNvSpPr txBox="1"/>
              <p:nvPr/>
            </p:nvSpPr>
            <p:spPr>
              <a:xfrm>
                <a:off x="2047326" y="5659020"/>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LAN</a:t>
                </a:r>
              </a:p>
            </p:txBody>
          </p:sp>
          <p:sp>
            <p:nvSpPr>
              <p:cNvPr id="109" name="TextBox 108">
                <a:extLst>
                  <a:ext uri="{FF2B5EF4-FFF2-40B4-BE49-F238E27FC236}">
                    <a16:creationId xmlns:a16="http://schemas.microsoft.com/office/drawing/2014/main" id="{8B302372-8861-F52F-F230-E7829112CBD1}"/>
                  </a:ext>
                </a:extLst>
              </p:cNvPr>
              <p:cNvSpPr txBox="1"/>
              <p:nvPr/>
            </p:nvSpPr>
            <p:spPr>
              <a:xfrm>
                <a:off x="2684240" y="5806726"/>
                <a:ext cx="696952"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NGFW</a:t>
                </a:r>
              </a:p>
            </p:txBody>
          </p:sp>
          <p:sp>
            <p:nvSpPr>
              <p:cNvPr id="110" name="TextBox 109">
                <a:extLst>
                  <a:ext uri="{FF2B5EF4-FFF2-40B4-BE49-F238E27FC236}">
                    <a16:creationId xmlns:a16="http://schemas.microsoft.com/office/drawing/2014/main" id="{EE9E4443-8558-D876-8C52-20A85271FA4B}"/>
                  </a:ext>
                </a:extLst>
              </p:cNvPr>
              <p:cNvSpPr txBox="1"/>
              <p:nvPr/>
            </p:nvSpPr>
            <p:spPr>
              <a:xfrm>
                <a:off x="3448400" y="5665441"/>
                <a:ext cx="588850"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SWG</a:t>
                </a:r>
              </a:p>
            </p:txBody>
          </p:sp>
          <p:sp>
            <p:nvSpPr>
              <p:cNvPr id="111" name="TextBox 110">
                <a:extLst>
                  <a:ext uri="{FF2B5EF4-FFF2-40B4-BE49-F238E27FC236}">
                    <a16:creationId xmlns:a16="http://schemas.microsoft.com/office/drawing/2014/main" id="{D37C94E0-6B02-9E69-A7CB-975B7C9F2067}"/>
                  </a:ext>
                </a:extLst>
              </p:cNvPr>
              <p:cNvSpPr txBox="1"/>
              <p:nvPr/>
            </p:nvSpPr>
            <p:spPr>
              <a:xfrm>
                <a:off x="894479" y="3836193"/>
                <a:ext cx="538668" cy="373527"/>
              </a:xfrm>
              <a:prstGeom prst="rect">
                <a:avLst/>
              </a:prstGeom>
              <a:noFill/>
            </p:spPr>
            <p:txBody>
              <a:bodyPr wrap="square" rtlCol="0">
                <a:spAutoFit/>
              </a:bodyPr>
              <a:lstStyle/>
              <a:p>
                <a:pPr algn="ctr" defTabSz="457189">
                  <a:spcBef>
                    <a:spcPts val="300"/>
                  </a:spcBef>
                </a:pPr>
                <a:r>
                  <a:rPr lang="en-US" sz="600" b="1">
                    <a:solidFill>
                      <a:schemeClr val="bg1"/>
                    </a:solidFill>
                  </a:rPr>
                  <a:t>EPP</a:t>
                </a:r>
                <a:br>
                  <a:rPr lang="en-US" sz="600" b="1">
                    <a:solidFill>
                      <a:schemeClr val="bg1"/>
                    </a:solidFill>
                  </a:rPr>
                </a:br>
                <a:r>
                  <a:rPr lang="en-US" sz="600" b="1">
                    <a:solidFill>
                      <a:schemeClr val="bg1"/>
                    </a:solidFill>
                  </a:rPr>
                  <a:t>EDR</a:t>
                </a:r>
              </a:p>
            </p:txBody>
          </p:sp>
          <p:sp>
            <p:nvSpPr>
              <p:cNvPr id="112" name="TextBox 111">
                <a:extLst>
                  <a:ext uri="{FF2B5EF4-FFF2-40B4-BE49-F238E27FC236}">
                    <a16:creationId xmlns:a16="http://schemas.microsoft.com/office/drawing/2014/main" id="{C351BBEF-E79A-F92E-BE59-EF2BB480CE62}"/>
                  </a:ext>
                </a:extLst>
              </p:cNvPr>
              <p:cNvSpPr txBox="1"/>
              <p:nvPr/>
            </p:nvSpPr>
            <p:spPr>
              <a:xfrm>
                <a:off x="4044148" y="2634311"/>
                <a:ext cx="566284" cy="236568"/>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CASB</a:t>
                </a:r>
              </a:p>
            </p:txBody>
          </p:sp>
          <p:sp>
            <p:nvSpPr>
              <p:cNvPr id="113" name="TextBox 112">
                <a:extLst>
                  <a:ext uri="{FF2B5EF4-FFF2-40B4-BE49-F238E27FC236}">
                    <a16:creationId xmlns:a16="http://schemas.microsoft.com/office/drawing/2014/main" id="{9688DD99-C050-A5D5-46CC-3CC15C481E34}"/>
                  </a:ext>
                </a:extLst>
              </p:cNvPr>
              <p:cNvSpPr txBox="1"/>
              <p:nvPr/>
            </p:nvSpPr>
            <p:spPr>
              <a:xfrm>
                <a:off x="4417790" y="3246590"/>
                <a:ext cx="666909" cy="238379"/>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EMAIL</a:t>
                </a:r>
              </a:p>
            </p:txBody>
          </p:sp>
          <p:sp>
            <p:nvSpPr>
              <p:cNvPr id="114" name="TextBox 113">
                <a:extLst>
                  <a:ext uri="{FF2B5EF4-FFF2-40B4-BE49-F238E27FC236}">
                    <a16:creationId xmlns:a16="http://schemas.microsoft.com/office/drawing/2014/main" id="{1F7F654D-82F3-51FC-4A80-813FF553D1B9}"/>
                  </a:ext>
                </a:extLst>
              </p:cNvPr>
              <p:cNvSpPr txBox="1"/>
              <p:nvPr/>
            </p:nvSpPr>
            <p:spPr>
              <a:xfrm>
                <a:off x="4480918" y="4663044"/>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CWP</a:t>
                </a:r>
              </a:p>
            </p:txBody>
          </p:sp>
          <p:sp>
            <p:nvSpPr>
              <p:cNvPr id="115" name="TextBox 114">
                <a:extLst>
                  <a:ext uri="{FF2B5EF4-FFF2-40B4-BE49-F238E27FC236}">
                    <a16:creationId xmlns:a16="http://schemas.microsoft.com/office/drawing/2014/main" id="{73A672A9-E4B3-401F-8986-E475C5DB706F}"/>
                  </a:ext>
                </a:extLst>
              </p:cNvPr>
              <p:cNvSpPr txBox="1"/>
              <p:nvPr/>
            </p:nvSpPr>
            <p:spPr>
              <a:xfrm>
                <a:off x="4060263" y="5239601"/>
                <a:ext cx="538669" cy="238379"/>
              </a:xfrm>
              <a:prstGeom prst="rect">
                <a:avLst/>
              </a:prstGeom>
              <a:noFill/>
            </p:spPr>
            <p:txBody>
              <a:bodyPr wrap="square" rtlCol="0">
                <a:spAutoFit/>
              </a:bodyPr>
              <a:lstStyle/>
              <a:p>
                <a:pPr algn="ctr" defTabSz="457189">
                  <a:lnSpc>
                    <a:spcPct val="90000"/>
                  </a:lnSpc>
                  <a:spcBef>
                    <a:spcPts val="300"/>
                  </a:spcBef>
                </a:pPr>
                <a:r>
                  <a:rPr lang="en-US" sz="600" b="1" err="1">
                    <a:solidFill>
                      <a:schemeClr val="bg1"/>
                    </a:solidFill>
                  </a:rPr>
                  <a:t>vFW</a:t>
                </a:r>
                <a:endParaRPr lang="en-US" sz="600" b="1">
                  <a:solidFill>
                    <a:schemeClr val="bg1"/>
                  </a:solidFill>
                </a:endParaRPr>
              </a:p>
            </p:txBody>
          </p:sp>
          <p:sp>
            <p:nvSpPr>
              <p:cNvPr id="116" name="TextBox 115">
                <a:extLst>
                  <a:ext uri="{FF2B5EF4-FFF2-40B4-BE49-F238E27FC236}">
                    <a16:creationId xmlns:a16="http://schemas.microsoft.com/office/drawing/2014/main" id="{508C3A72-D492-E503-2CEC-40D46DC1C5F3}"/>
                  </a:ext>
                </a:extLst>
              </p:cNvPr>
              <p:cNvSpPr txBox="1"/>
              <p:nvPr/>
            </p:nvSpPr>
            <p:spPr>
              <a:xfrm>
                <a:off x="4606027" y="393627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WAF</a:t>
                </a:r>
              </a:p>
            </p:txBody>
          </p:sp>
          <p:sp>
            <p:nvSpPr>
              <p:cNvPr id="117" name="TextBox 116">
                <a:extLst>
                  <a:ext uri="{FF2B5EF4-FFF2-40B4-BE49-F238E27FC236}">
                    <a16:creationId xmlns:a16="http://schemas.microsoft.com/office/drawing/2014/main" id="{4D1BCCE4-25CD-7E72-F3FA-E80D92906132}"/>
                  </a:ext>
                </a:extLst>
              </p:cNvPr>
              <p:cNvSpPr txBox="1"/>
              <p:nvPr/>
            </p:nvSpPr>
            <p:spPr>
              <a:xfrm>
                <a:off x="1441016" y="523960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NAC</a:t>
                </a:r>
              </a:p>
            </p:txBody>
          </p:sp>
          <p:sp>
            <p:nvSpPr>
              <p:cNvPr id="118" name="TextBox 117">
                <a:extLst>
                  <a:ext uri="{FF2B5EF4-FFF2-40B4-BE49-F238E27FC236}">
                    <a16:creationId xmlns:a16="http://schemas.microsoft.com/office/drawing/2014/main" id="{14A23BC3-A924-FED7-358A-14A0613CE348}"/>
                  </a:ext>
                </a:extLst>
              </p:cNvPr>
              <p:cNvSpPr txBox="1"/>
              <p:nvPr/>
            </p:nvSpPr>
            <p:spPr>
              <a:xfrm>
                <a:off x="1043891" y="4641382"/>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ZTNA</a:t>
                </a:r>
              </a:p>
            </p:txBody>
          </p:sp>
          <p:sp>
            <p:nvSpPr>
              <p:cNvPr id="126" name="TextBox 125">
                <a:extLst>
                  <a:ext uri="{FF2B5EF4-FFF2-40B4-BE49-F238E27FC236}">
                    <a16:creationId xmlns:a16="http://schemas.microsoft.com/office/drawing/2014/main" id="{BFFBC559-616D-6F06-0929-EA92EDF9CB0F}"/>
                  </a:ext>
                </a:extLst>
              </p:cNvPr>
              <p:cNvSpPr txBox="1"/>
              <p:nvPr/>
            </p:nvSpPr>
            <p:spPr>
              <a:xfrm>
                <a:off x="979198" y="3234889"/>
                <a:ext cx="66690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XDR</a:t>
                </a:r>
              </a:p>
            </p:txBody>
          </p:sp>
          <p:sp>
            <p:nvSpPr>
              <p:cNvPr id="127" name="TextBox 126">
                <a:extLst>
                  <a:ext uri="{FF2B5EF4-FFF2-40B4-BE49-F238E27FC236}">
                    <a16:creationId xmlns:a16="http://schemas.microsoft.com/office/drawing/2014/main" id="{25D271C8-9931-FF57-0407-2BE55ACCF33E}"/>
                  </a:ext>
                </a:extLst>
              </p:cNvPr>
              <p:cNvSpPr txBox="1"/>
              <p:nvPr/>
            </p:nvSpPr>
            <p:spPr>
              <a:xfrm>
                <a:off x="1458882" y="2614741"/>
                <a:ext cx="538669" cy="238379"/>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IAM</a:t>
                </a:r>
              </a:p>
            </p:txBody>
          </p:sp>
          <p:sp>
            <p:nvSpPr>
              <p:cNvPr id="128" name="Oval 127">
                <a:extLst>
                  <a:ext uri="{FF2B5EF4-FFF2-40B4-BE49-F238E27FC236}">
                    <a16:creationId xmlns:a16="http://schemas.microsoft.com/office/drawing/2014/main" id="{6596C42A-9695-F632-9DDE-288A4BE8F00B}"/>
                  </a:ext>
                </a:extLst>
              </p:cNvPr>
              <p:cNvSpPr/>
              <p:nvPr/>
            </p:nvSpPr>
            <p:spPr>
              <a:xfrm>
                <a:off x="2517987" y="3543369"/>
                <a:ext cx="1013127" cy="1013127"/>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grpSp>
        <p:grpSp>
          <p:nvGrpSpPr>
            <p:cNvPr id="205" name="Group 204">
              <a:extLst>
                <a:ext uri="{FF2B5EF4-FFF2-40B4-BE49-F238E27FC236}">
                  <a16:creationId xmlns:a16="http://schemas.microsoft.com/office/drawing/2014/main" id="{A7A14FB1-81B6-ABE9-B661-E0541DA097A4}"/>
                </a:ext>
              </a:extLst>
            </p:cNvPr>
            <p:cNvGrpSpPr/>
            <p:nvPr/>
          </p:nvGrpSpPr>
          <p:grpSpPr>
            <a:xfrm>
              <a:off x="6761994" y="3053558"/>
              <a:ext cx="3144006" cy="3395514"/>
              <a:chOff x="6807873" y="3006533"/>
              <a:chExt cx="3144006" cy="3395514"/>
            </a:xfrm>
          </p:grpSpPr>
          <p:grpSp>
            <p:nvGrpSpPr>
              <p:cNvPr id="5" name="Group 4">
                <a:extLst>
                  <a:ext uri="{FF2B5EF4-FFF2-40B4-BE49-F238E27FC236}">
                    <a16:creationId xmlns:a16="http://schemas.microsoft.com/office/drawing/2014/main" id="{883703C2-12F5-6704-B1CC-542F54564620}"/>
                  </a:ext>
                </a:extLst>
              </p:cNvPr>
              <p:cNvGrpSpPr/>
              <p:nvPr/>
            </p:nvGrpSpPr>
            <p:grpSpPr>
              <a:xfrm>
                <a:off x="7003580" y="3196384"/>
                <a:ext cx="2750108" cy="2788371"/>
                <a:chOff x="7198908" y="2160376"/>
                <a:chExt cx="3760060" cy="3760060"/>
              </a:xfrm>
            </p:grpSpPr>
            <p:cxnSp>
              <p:nvCxnSpPr>
                <p:cNvPr id="145" name="Straight Arrow Connector 144">
                  <a:extLst>
                    <a:ext uri="{FF2B5EF4-FFF2-40B4-BE49-F238E27FC236}">
                      <a16:creationId xmlns:a16="http://schemas.microsoft.com/office/drawing/2014/main" id="{D21F4395-CA8A-9902-65CE-2674F2C9C663}"/>
                    </a:ext>
                  </a:extLst>
                </p:cNvPr>
                <p:cNvCxnSpPr>
                  <a:cxnSpLocks/>
                </p:cNvCxnSpPr>
                <p:nvPr/>
              </p:nvCxnSpPr>
              <p:spPr>
                <a:xfrm>
                  <a:off x="7921263" y="2875619"/>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1E063FDD-2A02-E24E-691D-2F04E2FC17E5}"/>
                    </a:ext>
                  </a:extLst>
                </p:cNvPr>
                <p:cNvCxnSpPr>
                  <a:cxnSpLocks/>
                </p:cNvCxnSpPr>
                <p:nvPr/>
              </p:nvCxnSpPr>
              <p:spPr>
                <a:xfrm flipH="1">
                  <a:off x="9923754" y="2866094"/>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92F9271C-2D26-98B7-79F6-BCF1D038DB00}"/>
                    </a:ext>
                  </a:extLst>
                </p:cNvPr>
                <p:cNvCxnSpPr>
                  <a:cxnSpLocks/>
                </p:cNvCxnSpPr>
                <p:nvPr/>
              </p:nvCxnSpPr>
              <p:spPr>
                <a:xfrm flipV="1">
                  <a:off x="7907708" y="4867590"/>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ADEF199D-33F3-A7C4-B602-E02907EB35C6}"/>
                    </a:ext>
                  </a:extLst>
                </p:cNvPr>
                <p:cNvCxnSpPr>
                  <a:cxnSpLocks/>
                </p:cNvCxnSpPr>
                <p:nvPr/>
              </p:nvCxnSpPr>
              <p:spPr>
                <a:xfrm flipH="1" flipV="1">
                  <a:off x="9944087" y="4872224"/>
                  <a:ext cx="334189" cy="328815"/>
                </a:xfrm>
                <a:prstGeom prst="straightConnector1">
                  <a:avLst/>
                </a:prstGeom>
                <a:ln w="15875">
                  <a:solidFill>
                    <a:schemeClr val="tx2"/>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4DB23EA-794C-48A6-3647-C21712564377}"/>
                    </a:ext>
                  </a:extLst>
                </p:cNvPr>
                <p:cNvCxnSpPr>
                  <a:cxnSpLocks/>
                </p:cNvCxnSpPr>
                <p:nvPr/>
              </p:nvCxnSpPr>
              <p:spPr>
                <a:xfrm>
                  <a:off x="9087736" y="2329181"/>
                  <a:ext cx="0" cy="134632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3F079E8E-7E2F-BBDE-7667-B15B134D5D36}"/>
                    </a:ext>
                  </a:extLst>
                </p:cNvPr>
                <p:cNvCxnSpPr>
                  <a:cxnSpLocks/>
                </p:cNvCxnSpPr>
                <p:nvPr/>
              </p:nvCxnSpPr>
              <p:spPr>
                <a:xfrm flipV="1">
                  <a:off x="9086453" y="4444989"/>
                  <a:ext cx="0" cy="134632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AA8BF5D0-96B1-6F5A-7BCA-8154E0C8B157}"/>
                    </a:ext>
                  </a:extLst>
                </p:cNvPr>
                <p:cNvCxnSpPr>
                  <a:cxnSpLocks/>
                  <a:stCxn id="73" idx="1"/>
                </p:cNvCxnSpPr>
                <p:nvPr/>
              </p:nvCxnSpPr>
              <p:spPr>
                <a:xfrm flipH="1" flipV="1">
                  <a:off x="9431831" y="4027463"/>
                  <a:ext cx="1259443" cy="3774"/>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BA6E48D3-1867-7512-65BC-3CAF5B30F050}"/>
                    </a:ext>
                  </a:extLst>
                </p:cNvPr>
                <p:cNvCxnSpPr>
                  <a:cxnSpLocks/>
                </p:cNvCxnSpPr>
                <p:nvPr/>
              </p:nvCxnSpPr>
              <p:spPr>
                <a:xfrm>
                  <a:off x="7470257" y="4027463"/>
                  <a:ext cx="1259443"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152">
                  <a:extLst>
                    <a:ext uri="{FF2B5EF4-FFF2-40B4-BE49-F238E27FC236}">
                      <a16:creationId xmlns:a16="http://schemas.microsoft.com/office/drawing/2014/main" id="{FB1BD2D3-DD53-6808-4096-A901CEC7BE7B}"/>
                    </a:ext>
                  </a:extLst>
                </p:cNvPr>
                <p:cNvCxnSpPr>
                  <a:cxnSpLocks/>
                  <a:stCxn id="70" idx="1"/>
                </p:cNvCxnSpPr>
                <p:nvPr/>
              </p:nvCxnSpPr>
              <p:spPr>
                <a:xfrm flipH="1" flipV="1">
                  <a:off x="9576846" y="3321893"/>
                  <a:ext cx="924994" cy="2868"/>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5109003F-4143-610F-9ADB-7E3072F8ADF0}"/>
                    </a:ext>
                  </a:extLst>
                </p:cNvPr>
                <p:cNvCxnSpPr>
                  <a:cxnSpLocks/>
                </p:cNvCxnSpPr>
                <p:nvPr/>
              </p:nvCxnSpPr>
              <p:spPr>
                <a:xfrm>
                  <a:off x="7628766" y="4755891"/>
                  <a:ext cx="1017588" cy="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488CEBC4-89D7-B796-D83E-B5DBD8A1F180}"/>
                    </a:ext>
                  </a:extLst>
                </p:cNvPr>
                <p:cNvCxnSpPr>
                  <a:cxnSpLocks/>
                </p:cNvCxnSpPr>
                <p:nvPr/>
              </p:nvCxnSpPr>
              <p:spPr>
                <a:xfrm flipH="1">
                  <a:off x="8374067" y="2593762"/>
                  <a:ext cx="4239" cy="996847"/>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40BB6D3A-6A37-797D-6C8C-EBA84794A443}"/>
                    </a:ext>
                  </a:extLst>
                </p:cNvPr>
                <p:cNvCxnSpPr>
                  <a:cxnSpLocks/>
                </p:cNvCxnSpPr>
                <p:nvPr/>
              </p:nvCxnSpPr>
              <p:spPr>
                <a:xfrm flipH="1" flipV="1">
                  <a:off x="9808178" y="4483537"/>
                  <a:ext cx="4239" cy="996847"/>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Arrow Connector 156">
                  <a:extLst>
                    <a:ext uri="{FF2B5EF4-FFF2-40B4-BE49-F238E27FC236}">
                      <a16:creationId xmlns:a16="http://schemas.microsoft.com/office/drawing/2014/main" id="{59A9B159-1CBF-7463-1AEE-583B8C801510}"/>
                    </a:ext>
                  </a:extLst>
                </p:cNvPr>
                <p:cNvCxnSpPr/>
                <p:nvPr/>
              </p:nvCxnSpPr>
              <p:spPr>
                <a:xfrm>
                  <a:off x="8519237" y="2380682"/>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521D4350-A018-A53F-413F-E9ED92BA5FEC}"/>
                    </a:ext>
                  </a:extLst>
                </p:cNvPr>
                <p:cNvCxnSpPr>
                  <a:cxnSpLocks/>
                </p:cNvCxnSpPr>
                <p:nvPr/>
              </p:nvCxnSpPr>
              <p:spPr>
                <a:xfrm flipH="1">
                  <a:off x="9318683" y="2380682"/>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a:extLst>
                    <a:ext uri="{FF2B5EF4-FFF2-40B4-BE49-F238E27FC236}">
                      <a16:creationId xmlns:a16="http://schemas.microsoft.com/office/drawing/2014/main" id="{2872DFA2-6774-07A3-6FC0-C0A7FDFA404C}"/>
                    </a:ext>
                  </a:extLst>
                </p:cNvPr>
                <p:cNvCxnSpPr>
                  <a:cxnSpLocks/>
                </p:cNvCxnSpPr>
                <p:nvPr/>
              </p:nvCxnSpPr>
              <p:spPr>
                <a:xfrm flipV="1">
                  <a:off x="8521602" y="5539639"/>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0" name="Straight Arrow Connector 159">
                  <a:extLst>
                    <a:ext uri="{FF2B5EF4-FFF2-40B4-BE49-F238E27FC236}">
                      <a16:creationId xmlns:a16="http://schemas.microsoft.com/office/drawing/2014/main" id="{6CA8FB7D-1780-3F04-72DC-A3611CC1192E}"/>
                    </a:ext>
                  </a:extLst>
                </p:cNvPr>
                <p:cNvCxnSpPr>
                  <a:cxnSpLocks/>
                </p:cNvCxnSpPr>
                <p:nvPr/>
              </p:nvCxnSpPr>
              <p:spPr>
                <a:xfrm flipH="1" flipV="1">
                  <a:off x="9321048" y="5539639"/>
                  <a:ext cx="336011" cy="138019"/>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F00C9351-473D-E771-8768-37539DBAAA73}"/>
                    </a:ext>
                  </a:extLst>
                </p:cNvPr>
                <p:cNvCxnSpPr>
                  <a:cxnSpLocks/>
                </p:cNvCxnSpPr>
                <p:nvPr/>
              </p:nvCxnSpPr>
              <p:spPr>
                <a:xfrm flipH="1">
                  <a:off x="10585450" y="3446833"/>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a:extLst>
                    <a:ext uri="{FF2B5EF4-FFF2-40B4-BE49-F238E27FC236}">
                      <a16:creationId xmlns:a16="http://schemas.microsoft.com/office/drawing/2014/main" id="{9119629E-7906-C06B-A19A-53068470CF21}"/>
                    </a:ext>
                  </a:extLst>
                </p:cNvPr>
                <p:cNvCxnSpPr>
                  <a:cxnSpLocks/>
                </p:cNvCxnSpPr>
                <p:nvPr/>
              </p:nvCxnSpPr>
              <p:spPr>
                <a:xfrm flipH="1" flipV="1">
                  <a:off x="10584177" y="4225121"/>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a:extLst>
                    <a:ext uri="{FF2B5EF4-FFF2-40B4-BE49-F238E27FC236}">
                      <a16:creationId xmlns:a16="http://schemas.microsoft.com/office/drawing/2014/main" id="{0F1A36D0-1239-0698-82F1-CDDE90509F05}"/>
                    </a:ext>
                  </a:extLst>
                </p:cNvPr>
                <p:cNvCxnSpPr>
                  <a:cxnSpLocks/>
                </p:cNvCxnSpPr>
                <p:nvPr/>
              </p:nvCxnSpPr>
              <p:spPr>
                <a:xfrm>
                  <a:off x="7394903" y="3415818"/>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63">
                  <a:extLst>
                    <a:ext uri="{FF2B5EF4-FFF2-40B4-BE49-F238E27FC236}">
                      <a16:creationId xmlns:a16="http://schemas.microsoft.com/office/drawing/2014/main" id="{2192F332-9964-E0B9-FCF9-0F6F4DC11A56}"/>
                    </a:ext>
                  </a:extLst>
                </p:cNvPr>
                <p:cNvCxnSpPr>
                  <a:cxnSpLocks/>
                </p:cNvCxnSpPr>
                <p:nvPr/>
              </p:nvCxnSpPr>
              <p:spPr>
                <a:xfrm flipV="1">
                  <a:off x="7392916" y="4259272"/>
                  <a:ext cx="179719" cy="419682"/>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Arrow Connector 164">
                  <a:extLst>
                    <a:ext uri="{FF2B5EF4-FFF2-40B4-BE49-F238E27FC236}">
                      <a16:creationId xmlns:a16="http://schemas.microsoft.com/office/drawing/2014/main" id="{6479E700-B703-F5DB-56FD-C045BBB4910A}"/>
                    </a:ext>
                  </a:extLst>
                </p:cNvPr>
                <p:cNvCxnSpPr>
                  <a:cxnSpLocks/>
                </p:cNvCxnSpPr>
                <p:nvPr/>
              </p:nvCxnSpPr>
              <p:spPr>
                <a:xfrm>
                  <a:off x="7571090" y="3405712"/>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A827C33B-A2C7-9B85-D602-137648C055C0}"/>
                    </a:ext>
                  </a:extLst>
                </p:cNvPr>
                <p:cNvCxnSpPr>
                  <a:cxnSpLocks/>
                </p:cNvCxnSpPr>
                <p:nvPr/>
              </p:nvCxnSpPr>
              <p:spPr>
                <a:xfrm flipV="1">
                  <a:off x="7571090" y="4401852"/>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9A074503-EF4D-4D1F-C053-DC8E49B90A4B}"/>
                    </a:ext>
                  </a:extLst>
                </p:cNvPr>
                <p:cNvCxnSpPr>
                  <a:cxnSpLocks/>
                </p:cNvCxnSpPr>
                <p:nvPr/>
              </p:nvCxnSpPr>
              <p:spPr>
                <a:xfrm flipH="1">
                  <a:off x="10045239" y="3391399"/>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E919BBAA-20E0-C79C-D745-186CE76E22B3}"/>
                    </a:ext>
                  </a:extLst>
                </p:cNvPr>
                <p:cNvCxnSpPr>
                  <a:cxnSpLocks/>
                </p:cNvCxnSpPr>
                <p:nvPr/>
              </p:nvCxnSpPr>
              <p:spPr>
                <a:xfrm flipH="1" flipV="1">
                  <a:off x="10045239" y="4418019"/>
                  <a:ext cx="588257" cy="241216"/>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Arrow Connector 168">
                  <a:extLst>
                    <a:ext uri="{FF2B5EF4-FFF2-40B4-BE49-F238E27FC236}">
                      <a16:creationId xmlns:a16="http://schemas.microsoft.com/office/drawing/2014/main" id="{259B6923-0B28-D226-6F9A-88CB91741A9C}"/>
                    </a:ext>
                  </a:extLst>
                </p:cNvPr>
                <p:cNvCxnSpPr>
                  <a:cxnSpLocks/>
                </p:cNvCxnSpPr>
                <p:nvPr/>
              </p:nvCxnSpPr>
              <p:spPr>
                <a:xfrm flipH="1" flipV="1">
                  <a:off x="8881702" y="2834907"/>
                  <a:ext cx="1756725" cy="172670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09872D33-1301-979C-11C8-0ADE82A266D0}"/>
                    </a:ext>
                  </a:extLst>
                </p:cNvPr>
                <p:cNvCxnSpPr>
                  <a:cxnSpLocks/>
                </p:cNvCxnSpPr>
                <p:nvPr/>
              </p:nvCxnSpPr>
              <p:spPr>
                <a:xfrm>
                  <a:off x="7549746" y="3511589"/>
                  <a:ext cx="1740125" cy="1733343"/>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a:extLst>
                    <a:ext uri="{FF2B5EF4-FFF2-40B4-BE49-F238E27FC236}">
                      <a16:creationId xmlns:a16="http://schemas.microsoft.com/office/drawing/2014/main" id="{7E5C74D7-99BC-BB19-31FD-B97FE916A204}"/>
                    </a:ext>
                  </a:extLst>
                </p:cNvPr>
                <p:cNvCxnSpPr>
                  <a:cxnSpLocks/>
                </p:cNvCxnSpPr>
                <p:nvPr/>
              </p:nvCxnSpPr>
              <p:spPr>
                <a:xfrm flipV="1">
                  <a:off x="8540014" y="3835500"/>
                  <a:ext cx="1768941" cy="175149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4EA07A07-C80A-C46E-B156-53B90C1C0B3F}"/>
                    </a:ext>
                  </a:extLst>
                </p:cNvPr>
                <p:cNvCxnSpPr>
                  <a:cxnSpLocks/>
                </p:cNvCxnSpPr>
                <p:nvPr/>
              </p:nvCxnSpPr>
              <p:spPr>
                <a:xfrm flipH="1">
                  <a:off x="7869550" y="2492198"/>
                  <a:ext cx="1769964" cy="1724580"/>
                </a:xfrm>
                <a:prstGeom prst="straightConnector1">
                  <a:avLst/>
                </a:prstGeom>
                <a:ln w="1587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943586F1-0701-4CF0-CC16-9203D00FC9E9}"/>
                    </a:ext>
                  </a:extLst>
                </p:cNvPr>
                <p:cNvCxnSpPr>
                  <a:cxnSpLocks/>
                </p:cNvCxnSpPr>
                <p:nvPr/>
              </p:nvCxnSpPr>
              <p:spPr>
                <a:xfrm>
                  <a:off x="7875460" y="2831751"/>
                  <a:ext cx="2359881" cy="232946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64935D7-6A8F-73B2-6E6F-EBED0180D4B3}"/>
                    </a:ext>
                  </a:extLst>
                </p:cNvPr>
                <p:cNvCxnSpPr>
                  <a:cxnSpLocks/>
                </p:cNvCxnSpPr>
                <p:nvPr/>
              </p:nvCxnSpPr>
              <p:spPr>
                <a:xfrm>
                  <a:off x="7549746" y="3511589"/>
                  <a:ext cx="2300179" cy="229416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540024DE-2CA9-5BD8-67F4-44E51A25E58A}"/>
                    </a:ext>
                  </a:extLst>
                </p:cNvPr>
                <p:cNvCxnSpPr/>
                <p:nvPr/>
              </p:nvCxnSpPr>
              <p:spPr>
                <a:xfrm flipV="1">
                  <a:off x="7358975" y="3311674"/>
                  <a:ext cx="3470223" cy="14205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45A5C985-4479-A7D4-5F1D-805DCC11D2DE}"/>
                    </a:ext>
                  </a:extLst>
                </p:cNvPr>
                <p:cNvCxnSpPr>
                  <a:cxnSpLocks/>
                </p:cNvCxnSpPr>
                <p:nvPr/>
              </p:nvCxnSpPr>
              <p:spPr>
                <a:xfrm>
                  <a:off x="7311840" y="3300171"/>
                  <a:ext cx="3470223" cy="142051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33992739-74B7-3A9D-17EA-4BC4C351AF96}"/>
                    </a:ext>
                  </a:extLst>
                </p:cNvPr>
                <p:cNvCxnSpPr/>
                <p:nvPr/>
              </p:nvCxnSpPr>
              <p:spPr>
                <a:xfrm flipV="1">
                  <a:off x="7370956" y="2309211"/>
                  <a:ext cx="993967" cy="244126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2C24943D-00B1-CA28-D235-0F53C7154030}"/>
                    </a:ext>
                  </a:extLst>
                </p:cNvPr>
                <p:cNvCxnSpPr>
                  <a:cxnSpLocks/>
                </p:cNvCxnSpPr>
                <p:nvPr/>
              </p:nvCxnSpPr>
              <p:spPr>
                <a:xfrm>
                  <a:off x="8306354" y="2268872"/>
                  <a:ext cx="2589122" cy="254163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D74D3813-6DE2-9A6C-5D13-66529F16FF9F}"/>
                    </a:ext>
                  </a:extLst>
                </p:cNvPr>
                <p:cNvCxnSpPr>
                  <a:cxnSpLocks/>
                </p:cNvCxnSpPr>
                <p:nvPr/>
              </p:nvCxnSpPr>
              <p:spPr>
                <a:xfrm flipH="1">
                  <a:off x="7303521" y="2361001"/>
                  <a:ext cx="2475333" cy="240544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C89909AE-FCE8-7C6C-E3D7-7686D450B06B}"/>
                    </a:ext>
                  </a:extLst>
                </p:cNvPr>
                <p:cNvCxnSpPr/>
                <p:nvPr/>
              </p:nvCxnSpPr>
              <p:spPr>
                <a:xfrm>
                  <a:off x="9809866" y="2323354"/>
                  <a:ext cx="1019332" cy="248311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70E38F52-0CB9-64C1-A7C3-9428B98703AD}"/>
                    </a:ext>
                  </a:extLst>
                </p:cNvPr>
                <p:cNvCxnSpPr/>
                <p:nvPr/>
              </p:nvCxnSpPr>
              <p:spPr>
                <a:xfrm flipV="1">
                  <a:off x="9773290" y="3465576"/>
                  <a:ext cx="982653" cy="232266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75E494A5-8AE2-A13E-0E8A-5289D3C554E5}"/>
                    </a:ext>
                  </a:extLst>
                </p:cNvPr>
                <p:cNvCxnSpPr/>
                <p:nvPr/>
              </p:nvCxnSpPr>
              <p:spPr>
                <a:xfrm flipH="1" flipV="1">
                  <a:off x="8339484" y="2268872"/>
                  <a:ext cx="1490772" cy="350107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273C1632-508B-1B71-61B7-AA2F32FA7591}"/>
                    </a:ext>
                  </a:extLst>
                </p:cNvPr>
                <p:cNvCxnSpPr>
                  <a:cxnSpLocks/>
                </p:cNvCxnSpPr>
                <p:nvPr/>
              </p:nvCxnSpPr>
              <p:spPr>
                <a:xfrm flipV="1">
                  <a:off x="8339426" y="2276925"/>
                  <a:ext cx="1490772" cy="350107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61DC891-773C-9A7D-7810-9E1F28D8EC17}"/>
                    </a:ext>
                  </a:extLst>
                </p:cNvPr>
                <p:cNvCxnSpPr>
                  <a:cxnSpLocks/>
                </p:cNvCxnSpPr>
                <p:nvPr/>
              </p:nvCxnSpPr>
              <p:spPr>
                <a:xfrm flipH="1" flipV="1">
                  <a:off x="7425098" y="3483094"/>
                  <a:ext cx="982653" cy="232266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891231B2-BB45-3FC2-1CE9-E81580438F8A}"/>
                    </a:ext>
                  </a:extLst>
                </p:cNvPr>
                <p:cNvCxnSpPr/>
                <p:nvPr/>
              </p:nvCxnSpPr>
              <p:spPr>
                <a:xfrm flipV="1">
                  <a:off x="7380505" y="2323354"/>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B69AB85D-C16B-5740-0275-C2066555C6D4}"/>
                    </a:ext>
                  </a:extLst>
                </p:cNvPr>
                <p:cNvCxnSpPr>
                  <a:cxnSpLocks/>
                </p:cNvCxnSpPr>
                <p:nvPr/>
              </p:nvCxnSpPr>
              <p:spPr>
                <a:xfrm flipH="1" flipV="1">
                  <a:off x="8378553" y="2324218"/>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B5A71C5F-C454-0B3C-11BB-8FEF330CD721}"/>
                    </a:ext>
                  </a:extLst>
                </p:cNvPr>
                <p:cNvCxnSpPr>
                  <a:cxnSpLocks/>
                </p:cNvCxnSpPr>
                <p:nvPr/>
              </p:nvCxnSpPr>
              <p:spPr>
                <a:xfrm>
                  <a:off x="7380100" y="4744437"/>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EA8AC49C-55A4-32EB-E4FB-48A97AC6D798}"/>
                    </a:ext>
                  </a:extLst>
                </p:cNvPr>
                <p:cNvCxnSpPr>
                  <a:cxnSpLocks/>
                </p:cNvCxnSpPr>
                <p:nvPr/>
              </p:nvCxnSpPr>
              <p:spPr>
                <a:xfrm flipH="1">
                  <a:off x="8378148" y="4745301"/>
                  <a:ext cx="2414371" cy="9902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ABAC6BC7-C599-A97A-0CFF-32F429513548}"/>
                    </a:ext>
                  </a:extLst>
                </p:cNvPr>
                <p:cNvCxnSpPr>
                  <a:cxnSpLocks/>
                </p:cNvCxnSpPr>
                <p:nvPr/>
              </p:nvCxnSpPr>
              <p:spPr>
                <a:xfrm flipH="1">
                  <a:off x="8374067" y="2593762"/>
                  <a:ext cx="4239" cy="300930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3310FC65-D1BB-87F1-27B4-1BEFFC9EC38A}"/>
                    </a:ext>
                  </a:extLst>
                </p:cNvPr>
                <p:cNvCxnSpPr>
                  <a:cxnSpLocks/>
                </p:cNvCxnSpPr>
                <p:nvPr/>
              </p:nvCxnSpPr>
              <p:spPr>
                <a:xfrm>
                  <a:off x="8033500" y="5344490"/>
                  <a:ext cx="2353997"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B3C7B5A6-C9EA-70CD-4441-FF6E2FBE67CB}"/>
                    </a:ext>
                  </a:extLst>
                </p:cNvPr>
                <p:cNvCxnSpPr>
                  <a:cxnSpLocks/>
                </p:cNvCxnSpPr>
                <p:nvPr/>
              </p:nvCxnSpPr>
              <p:spPr>
                <a:xfrm>
                  <a:off x="9086591" y="2443862"/>
                  <a:ext cx="0" cy="3185473"/>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a:extLst>
                    <a:ext uri="{FF2B5EF4-FFF2-40B4-BE49-F238E27FC236}">
                      <a16:creationId xmlns:a16="http://schemas.microsoft.com/office/drawing/2014/main" id="{66243882-D39A-19E4-764F-7B2BD2B098A4}"/>
                    </a:ext>
                  </a:extLst>
                </p:cNvPr>
                <p:cNvCxnSpPr>
                  <a:cxnSpLocks/>
                </p:cNvCxnSpPr>
                <p:nvPr/>
              </p:nvCxnSpPr>
              <p:spPr>
                <a:xfrm>
                  <a:off x="7478864" y="4025355"/>
                  <a:ext cx="32079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6CFE57D-3437-448D-36EC-B4089A919A72}"/>
                    </a:ext>
                  </a:extLst>
                </p:cNvPr>
                <p:cNvCxnSpPr>
                  <a:cxnSpLocks/>
                </p:cNvCxnSpPr>
                <p:nvPr/>
              </p:nvCxnSpPr>
              <p:spPr>
                <a:xfrm flipH="1">
                  <a:off x="7948130" y="2902839"/>
                  <a:ext cx="2271717" cy="225088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a:extLst>
                    <a:ext uri="{FF2B5EF4-FFF2-40B4-BE49-F238E27FC236}">
                      <a16:creationId xmlns:a16="http://schemas.microsoft.com/office/drawing/2014/main" id="{E82E4C7A-C2E7-D94D-3CC8-BA852B57A159}"/>
                    </a:ext>
                  </a:extLst>
                </p:cNvPr>
                <p:cNvCxnSpPr>
                  <a:cxnSpLocks/>
                </p:cNvCxnSpPr>
                <p:nvPr/>
              </p:nvCxnSpPr>
              <p:spPr>
                <a:xfrm>
                  <a:off x="10416968" y="2991003"/>
                  <a:ext cx="0" cy="209119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C71DADCF-C54D-A023-A9F9-1D49A1B6A640}"/>
                    </a:ext>
                  </a:extLst>
                </p:cNvPr>
                <p:cNvCxnSpPr>
                  <a:cxnSpLocks/>
                </p:cNvCxnSpPr>
                <p:nvPr/>
              </p:nvCxnSpPr>
              <p:spPr>
                <a:xfrm>
                  <a:off x="7763709" y="2998497"/>
                  <a:ext cx="0" cy="207620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a:extLst>
                    <a:ext uri="{FF2B5EF4-FFF2-40B4-BE49-F238E27FC236}">
                      <a16:creationId xmlns:a16="http://schemas.microsoft.com/office/drawing/2014/main" id="{86976C50-FE93-F963-70BF-56E311B3B0EE}"/>
                    </a:ext>
                  </a:extLst>
                </p:cNvPr>
                <p:cNvCxnSpPr>
                  <a:cxnSpLocks/>
                </p:cNvCxnSpPr>
                <p:nvPr/>
              </p:nvCxnSpPr>
              <p:spPr>
                <a:xfrm flipV="1">
                  <a:off x="8033500" y="2721212"/>
                  <a:ext cx="2113677" cy="74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B0B0CB40-25C1-BF5E-12A5-35BE433E2D6F}"/>
                    </a:ext>
                  </a:extLst>
                </p:cNvPr>
                <p:cNvCxnSpPr>
                  <a:cxnSpLocks/>
                </p:cNvCxnSpPr>
                <p:nvPr/>
              </p:nvCxnSpPr>
              <p:spPr>
                <a:xfrm>
                  <a:off x="7628766" y="3320818"/>
                  <a:ext cx="29306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3531E799-362C-7FD5-7D84-A5FF7AAFA549}"/>
                    </a:ext>
                  </a:extLst>
                </p:cNvPr>
                <p:cNvCxnSpPr>
                  <a:cxnSpLocks/>
                </p:cNvCxnSpPr>
                <p:nvPr/>
              </p:nvCxnSpPr>
              <p:spPr>
                <a:xfrm>
                  <a:off x="7628766" y="4752378"/>
                  <a:ext cx="2930641"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FC1E21F4-E5BE-377B-7E08-E2095D33D992}"/>
                    </a:ext>
                  </a:extLst>
                </p:cNvPr>
                <p:cNvCxnSpPr>
                  <a:cxnSpLocks/>
                </p:cNvCxnSpPr>
                <p:nvPr/>
              </p:nvCxnSpPr>
              <p:spPr>
                <a:xfrm>
                  <a:off x="9809866" y="2586269"/>
                  <a:ext cx="0" cy="289316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BF3EDCBC-4AC8-C0B2-5F73-99E04139C294}"/>
                    </a:ext>
                  </a:extLst>
                </p:cNvPr>
                <p:cNvCxnSpPr>
                  <a:cxnSpLocks/>
                </p:cNvCxnSpPr>
                <p:nvPr/>
              </p:nvCxnSpPr>
              <p:spPr>
                <a:xfrm flipH="1">
                  <a:off x="8569077" y="3511589"/>
                  <a:ext cx="2069350" cy="204686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1" name="Oval 200">
                  <a:extLst>
                    <a:ext uri="{FF2B5EF4-FFF2-40B4-BE49-F238E27FC236}">
                      <a16:creationId xmlns:a16="http://schemas.microsoft.com/office/drawing/2014/main" id="{F7FDB02A-F008-D58A-991A-D4F7F75DD638}"/>
                    </a:ext>
                  </a:extLst>
                </p:cNvPr>
                <p:cNvSpPr/>
                <p:nvPr/>
              </p:nvSpPr>
              <p:spPr>
                <a:xfrm>
                  <a:off x="7198908" y="2160376"/>
                  <a:ext cx="3760060" cy="376006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grpSp>
          <p:sp>
            <p:nvSpPr>
              <p:cNvPr id="9" name="!!SO3">
                <a:extLst>
                  <a:ext uri="{FF2B5EF4-FFF2-40B4-BE49-F238E27FC236}">
                    <a16:creationId xmlns:a16="http://schemas.microsoft.com/office/drawing/2014/main" id="{772FCC8E-96A9-D452-9D20-C8527810CFF4}"/>
                  </a:ext>
                </a:extLst>
              </p:cNvPr>
              <p:cNvSpPr>
                <a:spLocks noChangeAspect="1"/>
              </p:cNvSpPr>
              <p:nvPr/>
            </p:nvSpPr>
            <p:spPr>
              <a:xfrm>
                <a:off x="8181340" y="3006533"/>
                <a:ext cx="394587" cy="400077"/>
              </a:xfrm>
              <a:prstGeom prst="ellipse">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3" name="!!SO2">
                <a:extLst>
                  <a:ext uri="{FF2B5EF4-FFF2-40B4-BE49-F238E27FC236}">
                    <a16:creationId xmlns:a16="http://schemas.microsoft.com/office/drawing/2014/main" id="{73E55F29-05BD-FCBE-6BBA-1A886FC476DA}"/>
                  </a:ext>
                </a:extLst>
              </p:cNvPr>
              <p:cNvSpPr/>
              <p:nvPr/>
            </p:nvSpPr>
            <p:spPr>
              <a:xfrm>
                <a:off x="7668866" y="3117632"/>
                <a:ext cx="394650" cy="4001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4" name="!!SO1">
                <a:extLst>
                  <a:ext uri="{FF2B5EF4-FFF2-40B4-BE49-F238E27FC236}">
                    <a16:creationId xmlns:a16="http://schemas.microsoft.com/office/drawing/2014/main" id="{019508D5-C66D-7EB5-D1FE-A855F4D9E6C0}"/>
                  </a:ext>
                </a:extLst>
              </p:cNvPr>
              <p:cNvSpPr/>
              <p:nvPr/>
            </p:nvSpPr>
            <p:spPr>
              <a:xfrm>
                <a:off x="8715909" y="3112075"/>
                <a:ext cx="394650" cy="4001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19" name="!!ACS5">
                <a:extLst>
                  <a:ext uri="{FF2B5EF4-FFF2-40B4-BE49-F238E27FC236}">
                    <a16:creationId xmlns:a16="http://schemas.microsoft.com/office/drawing/2014/main" id="{538A0ED6-7A87-4029-9745-BC0AD2F0EB76}"/>
                  </a:ext>
                </a:extLst>
              </p:cNvPr>
              <p:cNvSpPr/>
              <p:nvPr/>
            </p:nvSpPr>
            <p:spPr>
              <a:xfrm>
                <a:off x="9159944" y="3412216"/>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0" name="!!ACS4">
                <a:extLst>
                  <a:ext uri="{FF2B5EF4-FFF2-40B4-BE49-F238E27FC236}">
                    <a16:creationId xmlns:a16="http://schemas.microsoft.com/office/drawing/2014/main" id="{8EB7DC41-C60B-AB8D-35BE-377B86552923}"/>
                  </a:ext>
                </a:extLst>
              </p:cNvPr>
              <p:cNvSpPr/>
              <p:nvPr/>
            </p:nvSpPr>
            <p:spPr>
              <a:xfrm>
                <a:off x="9461449" y="3856870"/>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1" name="!!ACS3">
                <a:extLst>
                  <a:ext uri="{FF2B5EF4-FFF2-40B4-BE49-F238E27FC236}">
                    <a16:creationId xmlns:a16="http://schemas.microsoft.com/office/drawing/2014/main" id="{070AF1A6-B7D6-F723-226A-C48FA83EB3B2}"/>
                  </a:ext>
                </a:extLst>
              </p:cNvPr>
              <p:cNvSpPr>
                <a:spLocks noChangeAspect="1"/>
              </p:cNvSpPr>
              <p:nvPr/>
            </p:nvSpPr>
            <p:spPr>
              <a:xfrm>
                <a:off x="9554673" y="4387449"/>
                <a:ext cx="394587" cy="400077"/>
              </a:xfrm>
              <a:prstGeom prst="ellipse">
                <a:avLst/>
              </a:prstGeom>
              <a:solidFill>
                <a:srgbClr val="2F7F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2" name="!!ACS2">
                <a:extLst>
                  <a:ext uri="{FF2B5EF4-FFF2-40B4-BE49-F238E27FC236}">
                    <a16:creationId xmlns:a16="http://schemas.microsoft.com/office/drawing/2014/main" id="{876F53BF-A1A2-F75E-6BD8-94A4CFD8338D}"/>
                  </a:ext>
                </a:extLst>
              </p:cNvPr>
              <p:cNvSpPr/>
              <p:nvPr/>
            </p:nvSpPr>
            <p:spPr>
              <a:xfrm>
                <a:off x="9461449" y="4918481"/>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24" name="!!ACS1">
                <a:extLst>
                  <a:ext uri="{FF2B5EF4-FFF2-40B4-BE49-F238E27FC236}">
                    <a16:creationId xmlns:a16="http://schemas.microsoft.com/office/drawing/2014/main" id="{7E7DFE12-8815-0FB1-6596-338B68C519F8}"/>
                  </a:ext>
                </a:extLst>
              </p:cNvPr>
              <p:cNvSpPr/>
              <p:nvPr/>
            </p:nvSpPr>
            <p:spPr>
              <a:xfrm>
                <a:off x="9159944" y="5363135"/>
                <a:ext cx="394650" cy="40014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39" name="!!SDN3">
                <a:extLst>
                  <a:ext uri="{FF2B5EF4-FFF2-40B4-BE49-F238E27FC236}">
                    <a16:creationId xmlns:a16="http://schemas.microsoft.com/office/drawing/2014/main" id="{243AE1B3-5D4C-0FE7-6351-1844300DDB19}"/>
                  </a:ext>
                </a:extLst>
              </p:cNvPr>
              <p:cNvSpPr/>
              <p:nvPr/>
            </p:nvSpPr>
            <p:spPr>
              <a:xfrm>
                <a:off x="8715909" y="5657718"/>
                <a:ext cx="394650" cy="400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6" name="!!SDN2">
                <a:extLst>
                  <a:ext uri="{FF2B5EF4-FFF2-40B4-BE49-F238E27FC236}">
                    <a16:creationId xmlns:a16="http://schemas.microsoft.com/office/drawing/2014/main" id="{9F06ECCF-3824-06CF-20DA-D34BA847FB6B}"/>
                  </a:ext>
                </a:extLst>
              </p:cNvPr>
              <p:cNvSpPr/>
              <p:nvPr/>
            </p:nvSpPr>
            <p:spPr>
              <a:xfrm>
                <a:off x="7668866" y="5657718"/>
                <a:ext cx="394650" cy="40014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7" name="!!SDN1">
                <a:extLst>
                  <a:ext uri="{FF2B5EF4-FFF2-40B4-BE49-F238E27FC236}">
                    <a16:creationId xmlns:a16="http://schemas.microsoft.com/office/drawing/2014/main" id="{A37B3479-9F5C-C89C-2F63-0EF94BD80AB5}"/>
                  </a:ext>
                </a:extLst>
              </p:cNvPr>
              <p:cNvSpPr>
                <a:spLocks noChangeAspect="1"/>
              </p:cNvSpPr>
              <p:nvPr/>
            </p:nvSpPr>
            <p:spPr>
              <a:xfrm>
                <a:off x="8182862" y="5768882"/>
                <a:ext cx="394587" cy="400077"/>
              </a:xfrm>
              <a:prstGeom prst="ellipse">
                <a:avLst/>
              </a:prstGeom>
              <a:solidFill>
                <a:srgbClr val="DA2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8" name="!!AES5">
                <a:extLst>
                  <a:ext uri="{FF2B5EF4-FFF2-40B4-BE49-F238E27FC236}">
                    <a16:creationId xmlns:a16="http://schemas.microsoft.com/office/drawing/2014/main" id="{E628D5D7-01AC-4E53-EAEB-F65BF3F779B1}"/>
                  </a:ext>
                </a:extLst>
              </p:cNvPr>
              <p:cNvSpPr/>
              <p:nvPr/>
            </p:nvSpPr>
            <p:spPr>
              <a:xfrm>
                <a:off x="7219350" y="5357577"/>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49" name="!!AES4">
                <a:extLst>
                  <a:ext uri="{FF2B5EF4-FFF2-40B4-BE49-F238E27FC236}">
                    <a16:creationId xmlns:a16="http://schemas.microsoft.com/office/drawing/2014/main" id="{0E28D6C6-F12D-671F-2130-7AFD831C89DC}"/>
                  </a:ext>
                </a:extLst>
              </p:cNvPr>
              <p:cNvSpPr/>
              <p:nvPr/>
            </p:nvSpPr>
            <p:spPr>
              <a:xfrm>
                <a:off x="6813689" y="4379338"/>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0" name="!!AES3">
                <a:extLst>
                  <a:ext uri="{FF2B5EF4-FFF2-40B4-BE49-F238E27FC236}">
                    <a16:creationId xmlns:a16="http://schemas.microsoft.com/office/drawing/2014/main" id="{0DE84FEC-AD25-0238-7515-E5D6BC15CFA1}"/>
                  </a:ext>
                </a:extLst>
              </p:cNvPr>
              <p:cNvSpPr/>
              <p:nvPr/>
            </p:nvSpPr>
            <p:spPr>
              <a:xfrm>
                <a:off x="6923328" y="4918481"/>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2" name="!!AES2">
                <a:extLst>
                  <a:ext uri="{FF2B5EF4-FFF2-40B4-BE49-F238E27FC236}">
                    <a16:creationId xmlns:a16="http://schemas.microsoft.com/office/drawing/2014/main" id="{E465B0DD-E8FB-7652-F91A-E2142C3E6D10}"/>
                  </a:ext>
                </a:extLst>
              </p:cNvPr>
              <p:cNvSpPr/>
              <p:nvPr/>
            </p:nvSpPr>
            <p:spPr>
              <a:xfrm>
                <a:off x="6923328" y="3856870"/>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3" name="!!AES1">
                <a:extLst>
                  <a:ext uri="{FF2B5EF4-FFF2-40B4-BE49-F238E27FC236}">
                    <a16:creationId xmlns:a16="http://schemas.microsoft.com/office/drawing/2014/main" id="{765800FF-5B53-298D-6555-EC64E60D67A6}"/>
                  </a:ext>
                </a:extLst>
              </p:cNvPr>
              <p:cNvSpPr/>
              <p:nvPr/>
            </p:nvSpPr>
            <p:spPr>
              <a:xfrm>
                <a:off x="7219350" y="3417774"/>
                <a:ext cx="394650" cy="40014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56" name="TextBox 55">
                <a:extLst>
                  <a:ext uri="{FF2B5EF4-FFF2-40B4-BE49-F238E27FC236}">
                    <a16:creationId xmlns:a16="http://schemas.microsoft.com/office/drawing/2014/main" id="{58ACD03B-925C-B0D7-47DF-27F68BC47984}"/>
                  </a:ext>
                </a:extLst>
              </p:cNvPr>
              <p:cNvSpPr txBox="1"/>
              <p:nvPr/>
            </p:nvSpPr>
            <p:spPr>
              <a:xfrm>
                <a:off x="7666100" y="3231656"/>
                <a:ext cx="393983" cy="258532"/>
              </a:xfrm>
              <a:prstGeom prst="rect">
                <a:avLst/>
              </a:prstGeom>
              <a:noFill/>
            </p:spPr>
            <p:txBody>
              <a:bodyPr wrap="square" lIns="91440" tIns="45720" rIns="91440" bIns="45720" rtlCol="0" anchor="t">
                <a:spAutoFit/>
              </a:bodyPr>
              <a:lstStyle/>
              <a:p>
                <a:pPr algn="ctr" defTabSz="457189">
                  <a:lnSpc>
                    <a:spcPct val="90000"/>
                  </a:lnSpc>
                  <a:spcBef>
                    <a:spcPts val="300"/>
                  </a:spcBef>
                </a:pPr>
                <a:r>
                  <a:rPr lang="en-US" sz="600" b="1">
                    <a:solidFill>
                      <a:schemeClr val="bg1"/>
                    </a:solidFill>
                    <a:cs typeface="Arial"/>
                  </a:rPr>
                  <a:t>SOAR</a:t>
                </a:r>
              </a:p>
            </p:txBody>
          </p:sp>
          <p:sp>
            <p:nvSpPr>
              <p:cNvPr id="57" name="TextBox 56">
                <a:extLst>
                  <a:ext uri="{FF2B5EF4-FFF2-40B4-BE49-F238E27FC236}">
                    <a16:creationId xmlns:a16="http://schemas.microsoft.com/office/drawing/2014/main" id="{7C449BCD-E369-8E52-748E-CB6225351770}"/>
                  </a:ext>
                </a:extLst>
              </p:cNvPr>
              <p:cNvSpPr txBox="1"/>
              <p:nvPr/>
            </p:nvSpPr>
            <p:spPr>
              <a:xfrm>
                <a:off x="8129256" y="3128796"/>
                <a:ext cx="509751"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SIEM</a:t>
                </a:r>
              </a:p>
            </p:txBody>
          </p:sp>
          <p:sp>
            <p:nvSpPr>
              <p:cNvPr id="62" name="TextBox 61">
                <a:extLst>
                  <a:ext uri="{FF2B5EF4-FFF2-40B4-BE49-F238E27FC236}">
                    <a16:creationId xmlns:a16="http://schemas.microsoft.com/office/drawing/2014/main" id="{F82D4994-722B-D445-0E54-E2155CB6C37F}"/>
                  </a:ext>
                </a:extLst>
              </p:cNvPr>
              <p:cNvSpPr txBox="1"/>
              <p:nvPr/>
            </p:nvSpPr>
            <p:spPr>
              <a:xfrm>
                <a:off x="8709531" y="3225030"/>
                <a:ext cx="430685"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EASM</a:t>
                </a:r>
              </a:p>
            </p:txBody>
          </p:sp>
          <p:sp>
            <p:nvSpPr>
              <p:cNvPr id="63" name="TextBox 62">
                <a:extLst>
                  <a:ext uri="{FF2B5EF4-FFF2-40B4-BE49-F238E27FC236}">
                    <a16:creationId xmlns:a16="http://schemas.microsoft.com/office/drawing/2014/main" id="{BE654B5E-83B1-EE30-BDBA-53C3B3D2D42E}"/>
                  </a:ext>
                </a:extLst>
              </p:cNvPr>
              <p:cNvSpPr txBox="1"/>
              <p:nvPr/>
            </p:nvSpPr>
            <p:spPr>
              <a:xfrm>
                <a:off x="7668375" y="577538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LAN</a:t>
                </a:r>
              </a:p>
            </p:txBody>
          </p:sp>
          <p:sp>
            <p:nvSpPr>
              <p:cNvPr id="64" name="TextBox 63">
                <a:extLst>
                  <a:ext uri="{FF2B5EF4-FFF2-40B4-BE49-F238E27FC236}">
                    <a16:creationId xmlns:a16="http://schemas.microsoft.com/office/drawing/2014/main" id="{5EBA9790-9566-EB60-7EEC-0C21C82208AF}"/>
                  </a:ext>
                </a:extLst>
              </p:cNvPr>
              <p:cNvSpPr txBox="1"/>
              <p:nvPr/>
            </p:nvSpPr>
            <p:spPr>
              <a:xfrm>
                <a:off x="8126991" y="5893378"/>
                <a:ext cx="509751"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NGFW</a:t>
                </a:r>
              </a:p>
            </p:txBody>
          </p:sp>
          <p:sp>
            <p:nvSpPr>
              <p:cNvPr id="65" name="TextBox 64">
                <a:extLst>
                  <a:ext uri="{FF2B5EF4-FFF2-40B4-BE49-F238E27FC236}">
                    <a16:creationId xmlns:a16="http://schemas.microsoft.com/office/drawing/2014/main" id="{3B16167C-B1A2-6AEB-B1E4-EBC6712CFD3D}"/>
                  </a:ext>
                </a:extLst>
              </p:cNvPr>
              <p:cNvSpPr txBox="1"/>
              <p:nvPr/>
            </p:nvSpPr>
            <p:spPr>
              <a:xfrm>
                <a:off x="8703119" y="5775388"/>
                <a:ext cx="430685"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SWG</a:t>
                </a:r>
              </a:p>
            </p:txBody>
          </p:sp>
          <p:sp>
            <p:nvSpPr>
              <p:cNvPr id="66" name="TextBox 65">
                <a:extLst>
                  <a:ext uri="{FF2B5EF4-FFF2-40B4-BE49-F238E27FC236}">
                    <a16:creationId xmlns:a16="http://schemas.microsoft.com/office/drawing/2014/main" id="{4FCD567A-4757-C201-957B-00084E7A2FD9}"/>
                  </a:ext>
                </a:extLst>
              </p:cNvPr>
              <p:cNvSpPr txBox="1"/>
              <p:nvPr/>
            </p:nvSpPr>
            <p:spPr>
              <a:xfrm>
                <a:off x="6807873" y="4421018"/>
                <a:ext cx="393983" cy="276999"/>
              </a:xfrm>
              <a:prstGeom prst="rect">
                <a:avLst/>
              </a:prstGeom>
              <a:noFill/>
            </p:spPr>
            <p:txBody>
              <a:bodyPr wrap="square" rtlCol="0">
                <a:spAutoFit/>
              </a:bodyPr>
              <a:lstStyle/>
              <a:p>
                <a:pPr algn="ctr" defTabSz="457189">
                  <a:spcBef>
                    <a:spcPts val="300"/>
                  </a:spcBef>
                </a:pPr>
                <a:r>
                  <a:rPr lang="en-US" sz="600" b="1" dirty="0">
                    <a:solidFill>
                      <a:schemeClr val="bg1"/>
                    </a:solidFill>
                  </a:rPr>
                  <a:t>EPP</a:t>
                </a:r>
                <a:br>
                  <a:rPr lang="en-US" sz="600" b="1" dirty="0">
                    <a:solidFill>
                      <a:schemeClr val="bg1"/>
                    </a:solidFill>
                  </a:rPr>
                </a:br>
                <a:r>
                  <a:rPr lang="en-US" sz="600" b="1" dirty="0">
                    <a:solidFill>
                      <a:schemeClr val="bg1"/>
                    </a:solidFill>
                  </a:rPr>
                  <a:t>EDR</a:t>
                </a:r>
              </a:p>
            </p:txBody>
          </p:sp>
          <p:sp>
            <p:nvSpPr>
              <p:cNvPr id="68" name="TextBox 67">
                <a:extLst>
                  <a:ext uri="{FF2B5EF4-FFF2-40B4-BE49-F238E27FC236}">
                    <a16:creationId xmlns:a16="http://schemas.microsoft.com/office/drawing/2014/main" id="{72608241-DEA8-039E-1792-B8568B444518}"/>
                  </a:ext>
                </a:extLst>
              </p:cNvPr>
              <p:cNvSpPr txBox="1"/>
              <p:nvPr/>
            </p:nvSpPr>
            <p:spPr>
              <a:xfrm>
                <a:off x="9130817" y="3525421"/>
                <a:ext cx="453300" cy="175433"/>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CASB</a:t>
                </a:r>
              </a:p>
            </p:txBody>
          </p:sp>
          <p:sp>
            <p:nvSpPr>
              <p:cNvPr id="70" name="TextBox 69">
                <a:extLst>
                  <a:ext uri="{FF2B5EF4-FFF2-40B4-BE49-F238E27FC236}">
                    <a16:creationId xmlns:a16="http://schemas.microsoft.com/office/drawing/2014/main" id="{A36B4914-D8B3-0A29-B94B-39210F8FFE93}"/>
                  </a:ext>
                </a:extLst>
              </p:cNvPr>
              <p:cNvSpPr txBox="1"/>
              <p:nvPr/>
            </p:nvSpPr>
            <p:spPr>
              <a:xfrm>
                <a:off x="9419345" y="3972147"/>
                <a:ext cx="479225" cy="175433"/>
              </a:xfrm>
              <a:prstGeom prst="rect">
                <a:avLst/>
              </a:prstGeom>
              <a:noFill/>
            </p:spPr>
            <p:txBody>
              <a:bodyPr wrap="square" rtlCol="0">
                <a:spAutoFit/>
              </a:bodyPr>
              <a:lstStyle/>
              <a:p>
                <a:pPr algn="ctr" defTabSz="457189">
                  <a:lnSpc>
                    <a:spcPct val="90000"/>
                  </a:lnSpc>
                  <a:spcBef>
                    <a:spcPts val="300"/>
                  </a:spcBef>
                </a:pPr>
                <a:r>
                  <a:rPr lang="en-US" sz="600" b="1" dirty="0">
                    <a:solidFill>
                      <a:schemeClr val="bg1"/>
                    </a:solidFill>
                  </a:rPr>
                  <a:t>EMAIL</a:t>
                </a:r>
              </a:p>
            </p:txBody>
          </p:sp>
          <p:sp>
            <p:nvSpPr>
              <p:cNvPr id="71" name="TextBox 70">
                <a:extLst>
                  <a:ext uri="{FF2B5EF4-FFF2-40B4-BE49-F238E27FC236}">
                    <a16:creationId xmlns:a16="http://schemas.microsoft.com/office/drawing/2014/main" id="{E37B28BC-853B-BA23-047D-07CB4D4909D0}"/>
                  </a:ext>
                </a:extLst>
              </p:cNvPr>
              <p:cNvSpPr txBox="1"/>
              <p:nvPr/>
            </p:nvSpPr>
            <p:spPr>
              <a:xfrm>
                <a:off x="9463536" y="5032437"/>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CWP</a:t>
                </a:r>
              </a:p>
            </p:txBody>
          </p:sp>
          <p:sp>
            <p:nvSpPr>
              <p:cNvPr id="72" name="TextBox 71">
                <a:extLst>
                  <a:ext uri="{FF2B5EF4-FFF2-40B4-BE49-F238E27FC236}">
                    <a16:creationId xmlns:a16="http://schemas.microsoft.com/office/drawing/2014/main" id="{FEEBF81A-83DC-B40F-9DF7-EA7B68C7B1CD}"/>
                  </a:ext>
                </a:extLst>
              </p:cNvPr>
              <p:cNvSpPr txBox="1"/>
              <p:nvPr/>
            </p:nvSpPr>
            <p:spPr>
              <a:xfrm>
                <a:off x="9145410" y="5470484"/>
                <a:ext cx="393983" cy="176776"/>
              </a:xfrm>
              <a:prstGeom prst="rect">
                <a:avLst/>
              </a:prstGeom>
              <a:noFill/>
            </p:spPr>
            <p:txBody>
              <a:bodyPr wrap="square" rtlCol="0">
                <a:spAutoFit/>
              </a:bodyPr>
              <a:lstStyle/>
              <a:p>
                <a:pPr algn="ctr" defTabSz="457189">
                  <a:lnSpc>
                    <a:spcPct val="90000"/>
                  </a:lnSpc>
                  <a:spcBef>
                    <a:spcPts val="300"/>
                  </a:spcBef>
                </a:pPr>
                <a:r>
                  <a:rPr lang="en-US" sz="600" b="1" err="1">
                    <a:solidFill>
                      <a:schemeClr val="bg1"/>
                    </a:solidFill>
                  </a:rPr>
                  <a:t>vFW</a:t>
                </a:r>
                <a:endParaRPr lang="en-US" sz="600" b="1">
                  <a:solidFill>
                    <a:schemeClr val="bg1"/>
                  </a:solidFill>
                </a:endParaRPr>
              </a:p>
            </p:txBody>
          </p:sp>
          <p:sp>
            <p:nvSpPr>
              <p:cNvPr id="73" name="TextBox 72">
                <a:extLst>
                  <a:ext uri="{FF2B5EF4-FFF2-40B4-BE49-F238E27FC236}">
                    <a16:creationId xmlns:a16="http://schemas.microsoft.com/office/drawing/2014/main" id="{8C877123-C998-107F-EB45-089085FCCD1B}"/>
                  </a:ext>
                </a:extLst>
              </p:cNvPr>
              <p:cNvSpPr txBox="1"/>
              <p:nvPr/>
            </p:nvSpPr>
            <p:spPr>
              <a:xfrm>
                <a:off x="9557896" y="4495383"/>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WAF</a:t>
                </a:r>
              </a:p>
            </p:txBody>
          </p:sp>
          <p:sp>
            <p:nvSpPr>
              <p:cNvPr id="76" name="TextBox 75">
                <a:extLst>
                  <a:ext uri="{FF2B5EF4-FFF2-40B4-BE49-F238E27FC236}">
                    <a16:creationId xmlns:a16="http://schemas.microsoft.com/office/drawing/2014/main" id="{BBF10CE0-3982-552B-F8DD-65BB75EB999E}"/>
                  </a:ext>
                </a:extLst>
              </p:cNvPr>
              <p:cNvSpPr txBox="1"/>
              <p:nvPr/>
            </p:nvSpPr>
            <p:spPr>
              <a:xfrm>
                <a:off x="7209582" y="547604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NAC</a:t>
                </a:r>
              </a:p>
            </p:txBody>
          </p:sp>
          <p:sp>
            <p:nvSpPr>
              <p:cNvPr id="77" name="!!AES">
                <a:extLst>
                  <a:ext uri="{FF2B5EF4-FFF2-40B4-BE49-F238E27FC236}">
                    <a16:creationId xmlns:a16="http://schemas.microsoft.com/office/drawing/2014/main" id="{CEDCEF2E-FA6D-FEF1-ACFA-2090BD8A9987}"/>
                  </a:ext>
                </a:extLst>
              </p:cNvPr>
              <p:cNvSpPr>
                <a:spLocks noChangeAspect="1"/>
              </p:cNvSpPr>
              <p:nvPr/>
            </p:nvSpPr>
            <p:spPr>
              <a:xfrm>
                <a:off x="6918958" y="4912581"/>
                <a:ext cx="394587" cy="400077"/>
              </a:xfrm>
              <a:prstGeom prst="ellipse">
                <a:avLst/>
              </a:prstGeom>
              <a:solidFill>
                <a:srgbClr val="9063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900" err="1"/>
              </a:p>
            </p:txBody>
          </p:sp>
          <p:sp>
            <p:nvSpPr>
              <p:cNvPr id="78" name="TextBox 77">
                <a:extLst>
                  <a:ext uri="{FF2B5EF4-FFF2-40B4-BE49-F238E27FC236}">
                    <a16:creationId xmlns:a16="http://schemas.microsoft.com/office/drawing/2014/main" id="{6A00D027-6FC7-18F0-54FB-B85D2CC7D0F0}"/>
                  </a:ext>
                </a:extLst>
              </p:cNvPr>
              <p:cNvSpPr txBox="1"/>
              <p:nvPr/>
            </p:nvSpPr>
            <p:spPr>
              <a:xfrm>
                <a:off x="6918958" y="504063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ZTNA</a:t>
                </a:r>
              </a:p>
            </p:txBody>
          </p:sp>
          <p:sp>
            <p:nvSpPr>
              <p:cNvPr id="79" name="TextBox 78">
                <a:extLst>
                  <a:ext uri="{FF2B5EF4-FFF2-40B4-BE49-F238E27FC236}">
                    <a16:creationId xmlns:a16="http://schemas.microsoft.com/office/drawing/2014/main" id="{B087BFEE-9514-E465-D151-57DAB4BCFDAC}"/>
                  </a:ext>
                </a:extLst>
              </p:cNvPr>
              <p:cNvSpPr txBox="1"/>
              <p:nvPr/>
            </p:nvSpPr>
            <p:spPr>
              <a:xfrm>
                <a:off x="6872275" y="3971234"/>
                <a:ext cx="487777"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XDR</a:t>
                </a:r>
              </a:p>
            </p:txBody>
          </p:sp>
          <p:sp>
            <p:nvSpPr>
              <p:cNvPr id="80" name="TextBox 79">
                <a:extLst>
                  <a:ext uri="{FF2B5EF4-FFF2-40B4-BE49-F238E27FC236}">
                    <a16:creationId xmlns:a16="http://schemas.microsoft.com/office/drawing/2014/main" id="{A7C6EFFB-AFC8-DE57-8D1A-5A6D94887723}"/>
                  </a:ext>
                </a:extLst>
              </p:cNvPr>
              <p:cNvSpPr txBox="1"/>
              <p:nvPr/>
            </p:nvSpPr>
            <p:spPr>
              <a:xfrm>
                <a:off x="7212534" y="3530808"/>
                <a:ext cx="393983" cy="176776"/>
              </a:xfrm>
              <a:prstGeom prst="rect">
                <a:avLst/>
              </a:prstGeom>
              <a:noFill/>
            </p:spPr>
            <p:txBody>
              <a:bodyPr wrap="square" rtlCol="0">
                <a:spAutoFit/>
              </a:bodyPr>
              <a:lstStyle/>
              <a:p>
                <a:pPr algn="ctr" defTabSz="457189">
                  <a:lnSpc>
                    <a:spcPct val="90000"/>
                  </a:lnSpc>
                  <a:spcBef>
                    <a:spcPts val="300"/>
                  </a:spcBef>
                </a:pPr>
                <a:r>
                  <a:rPr lang="en-US" sz="600" b="1">
                    <a:solidFill>
                      <a:schemeClr val="bg1"/>
                    </a:solidFill>
                  </a:rPr>
                  <a:t>IAM</a:t>
                </a:r>
              </a:p>
            </p:txBody>
          </p:sp>
          <p:sp>
            <p:nvSpPr>
              <p:cNvPr id="85" name="TextBox 84">
                <a:extLst>
                  <a:ext uri="{FF2B5EF4-FFF2-40B4-BE49-F238E27FC236}">
                    <a16:creationId xmlns:a16="http://schemas.microsoft.com/office/drawing/2014/main" id="{AB865A7F-AA31-2F6A-0BA8-DA6D3654827E}"/>
                  </a:ext>
                </a:extLst>
              </p:cNvPr>
              <p:cNvSpPr txBox="1"/>
              <p:nvPr/>
            </p:nvSpPr>
            <p:spPr>
              <a:xfrm>
                <a:off x="7765574" y="6212764"/>
                <a:ext cx="1226118" cy="189283"/>
              </a:xfrm>
              <a:prstGeom prst="rect">
                <a:avLst/>
              </a:prstGeom>
              <a:noFill/>
            </p:spPr>
            <p:txBody>
              <a:bodyPr wrap="square" rtlCol="0">
                <a:spAutoFit/>
              </a:bodyPr>
              <a:lstStyle/>
              <a:p>
                <a:pPr algn="ctr" defTabSz="457189">
                  <a:lnSpc>
                    <a:spcPct val="90000"/>
                  </a:lnSpc>
                  <a:spcBef>
                    <a:spcPts val="300"/>
                  </a:spcBef>
                </a:pPr>
                <a:endParaRPr lang="en-US" sz="700" i="1" dirty="0">
                  <a:solidFill>
                    <a:schemeClr val="bg1">
                      <a:lumMod val="65000"/>
                    </a:schemeClr>
                  </a:solidFill>
                  <a:cs typeface="Arial" panose="020B0604020202020204" pitchFamily="34" charset="0"/>
                </a:endParaRPr>
              </a:p>
            </p:txBody>
          </p:sp>
        </p:grpSp>
        <p:sp>
          <p:nvSpPr>
            <p:cNvPr id="210" name="Isosceles Triangle 209">
              <a:extLst>
                <a:ext uri="{FF2B5EF4-FFF2-40B4-BE49-F238E27FC236}">
                  <a16:creationId xmlns:a16="http://schemas.microsoft.com/office/drawing/2014/main" id="{1F836605-99F3-3401-FB7D-47E88483CC7B}"/>
                </a:ext>
              </a:extLst>
            </p:cNvPr>
            <p:cNvSpPr/>
            <p:nvPr/>
          </p:nvSpPr>
          <p:spPr>
            <a:xfrm rot="5400000">
              <a:off x="5880297" y="4374997"/>
              <a:ext cx="591348" cy="509782"/>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2" name="Rectangle 211">
            <a:extLst>
              <a:ext uri="{FF2B5EF4-FFF2-40B4-BE49-F238E27FC236}">
                <a16:creationId xmlns:a16="http://schemas.microsoft.com/office/drawing/2014/main" id="{E1C891C4-2A95-F9B1-C684-3769B7DA00ED}"/>
              </a:ext>
            </a:extLst>
          </p:cNvPr>
          <p:cNvSpPr/>
          <p:nvPr/>
        </p:nvSpPr>
        <p:spPr>
          <a:xfrm>
            <a:off x="12351956" y="4647765"/>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214" name="TextBox 213">
            <a:extLst>
              <a:ext uri="{FF2B5EF4-FFF2-40B4-BE49-F238E27FC236}">
                <a16:creationId xmlns:a16="http://schemas.microsoft.com/office/drawing/2014/main" id="{F9E9CD50-94F2-9AEC-3686-8506DE9E059C}"/>
              </a:ext>
            </a:extLst>
          </p:cNvPr>
          <p:cNvSpPr txBox="1"/>
          <p:nvPr/>
        </p:nvSpPr>
        <p:spPr>
          <a:xfrm>
            <a:off x="242987" y="5199465"/>
            <a:ext cx="2882689" cy="584775"/>
          </a:xfrm>
          <a:prstGeom prst="rect">
            <a:avLst/>
          </a:prstGeom>
          <a:noFill/>
        </p:spPr>
        <p:txBody>
          <a:bodyPr wrap="square" rtlCol="0">
            <a:spAutoFit/>
          </a:bodyPr>
          <a:lstStyle/>
          <a:p>
            <a:r>
              <a:rPr lang="en-GB" sz="1600" dirty="0">
                <a:solidFill>
                  <a:srgbClr val="000000"/>
                </a:solidFill>
                <a:cs typeface="Arial" panose="020B0604020202020204" pitchFamily="34" charset="0"/>
              </a:rPr>
              <a:t>Current IT architecture are impossible to make sense off</a:t>
            </a:r>
            <a:endParaRPr lang="en-US" dirty="0"/>
          </a:p>
        </p:txBody>
      </p:sp>
      <p:cxnSp>
        <p:nvCxnSpPr>
          <p:cNvPr id="223" name="Straight Connector 222">
            <a:extLst>
              <a:ext uri="{FF2B5EF4-FFF2-40B4-BE49-F238E27FC236}">
                <a16:creationId xmlns:a16="http://schemas.microsoft.com/office/drawing/2014/main" id="{FE591233-9283-04AD-578C-F2E55B3B85E7}"/>
              </a:ext>
            </a:extLst>
          </p:cNvPr>
          <p:cNvCxnSpPr>
            <a:cxnSpLocks/>
          </p:cNvCxnSpPr>
          <p:nvPr/>
        </p:nvCxnSpPr>
        <p:spPr>
          <a:xfrm>
            <a:off x="342900"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24" name="TextBox 223">
            <a:extLst>
              <a:ext uri="{FF2B5EF4-FFF2-40B4-BE49-F238E27FC236}">
                <a16:creationId xmlns:a16="http://schemas.microsoft.com/office/drawing/2014/main" id="{53CB94B1-ACDA-8498-54BB-DEAF014EFA22}"/>
              </a:ext>
            </a:extLst>
          </p:cNvPr>
          <p:cNvSpPr txBox="1"/>
          <p:nvPr/>
        </p:nvSpPr>
        <p:spPr>
          <a:xfrm>
            <a:off x="3079296" y="5199465"/>
            <a:ext cx="2882689" cy="830997"/>
          </a:xfrm>
          <a:prstGeom prst="rect">
            <a:avLst/>
          </a:prstGeom>
          <a:noFill/>
        </p:spPr>
        <p:txBody>
          <a:bodyPr wrap="square" rtlCol="0">
            <a:spAutoFit/>
          </a:bodyPr>
          <a:lstStyle/>
          <a:p>
            <a:r>
              <a:rPr lang="en-GB" sz="1600" dirty="0">
                <a:solidFill>
                  <a:srgbClr val="000000"/>
                </a:solidFill>
                <a:cs typeface="Arial" panose="020B0604020202020204" pitchFamily="34" charset="0"/>
              </a:rPr>
              <a:t>To many products, to many platforms, to many dependencies</a:t>
            </a:r>
          </a:p>
        </p:txBody>
      </p:sp>
      <p:cxnSp>
        <p:nvCxnSpPr>
          <p:cNvPr id="225" name="Straight Connector 224">
            <a:extLst>
              <a:ext uri="{FF2B5EF4-FFF2-40B4-BE49-F238E27FC236}">
                <a16:creationId xmlns:a16="http://schemas.microsoft.com/office/drawing/2014/main" id="{9D1F2206-A57A-4E99-4F4B-D344A2D33A05}"/>
              </a:ext>
            </a:extLst>
          </p:cNvPr>
          <p:cNvCxnSpPr>
            <a:cxnSpLocks/>
          </p:cNvCxnSpPr>
          <p:nvPr/>
        </p:nvCxnSpPr>
        <p:spPr>
          <a:xfrm>
            <a:off x="3179209"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13B1F837-9CD6-78A0-B6EC-DB608D9ADA39}"/>
              </a:ext>
            </a:extLst>
          </p:cNvPr>
          <p:cNvSpPr txBox="1"/>
          <p:nvPr/>
        </p:nvSpPr>
        <p:spPr>
          <a:xfrm>
            <a:off x="5795057" y="5199465"/>
            <a:ext cx="2882689" cy="1077218"/>
          </a:xfrm>
          <a:prstGeom prst="rect">
            <a:avLst/>
          </a:prstGeom>
          <a:noFill/>
        </p:spPr>
        <p:txBody>
          <a:bodyPr wrap="square" rtlCol="0">
            <a:spAutoFit/>
          </a:bodyPr>
          <a:lstStyle/>
          <a:p>
            <a:r>
              <a:rPr lang="en-GB" sz="1600" dirty="0">
                <a:solidFill>
                  <a:srgbClr val="000000"/>
                </a:solidFill>
                <a:cs typeface="Arial" panose="020B0604020202020204" pitchFamily="34" charset="0"/>
              </a:rPr>
              <a:t>The real (net) result is that your teams are killing themselves to the task of just see what you have</a:t>
            </a:r>
          </a:p>
        </p:txBody>
      </p:sp>
      <p:cxnSp>
        <p:nvCxnSpPr>
          <p:cNvPr id="227" name="Straight Connector 226">
            <a:extLst>
              <a:ext uri="{FF2B5EF4-FFF2-40B4-BE49-F238E27FC236}">
                <a16:creationId xmlns:a16="http://schemas.microsoft.com/office/drawing/2014/main" id="{B5B0EB69-4F18-84B8-C45E-2D12A7317B85}"/>
              </a:ext>
            </a:extLst>
          </p:cNvPr>
          <p:cNvCxnSpPr>
            <a:cxnSpLocks/>
          </p:cNvCxnSpPr>
          <p:nvPr/>
        </p:nvCxnSpPr>
        <p:spPr>
          <a:xfrm>
            <a:off x="5894970"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28" name="TextBox 227">
            <a:extLst>
              <a:ext uri="{FF2B5EF4-FFF2-40B4-BE49-F238E27FC236}">
                <a16:creationId xmlns:a16="http://schemas.microsoft.com/office/drawing/2014/main" id="{8FB7D58C-EA89-34FB-F894-4656B00BC2F9}"/>
              </a:ext>
            </a:extLst>
          </p:cNvPr>
          <p:cNvSpPr txBox="1"/>
          <p:nvPr/>
        </p:nvSpPr>
        <p:spPr>
          <a:xfrm>
            <a:off x="8788044" y="5199465"/>
            <a:ext cx="2882689" cy="584775"/>
          </a:xfrm>
          <a:prstGeom prst="rect">
            <a:avLst/>
          </a:prstGeom>
          <a:noFill/>
        </p:spPr>
        <p:txBody>
          <a:bodyPr wrap="square" rtlCol="0">
            <a:spAutoFit/>
          </a:bodyPr>
          <a:lstStyle/>
          <a:p>
            <a:r>
              <a:rPr lang="en-GB" sz="1600" dirty="0">
                <a:solidFill>
                  <a:srgbClr val="000000"/>
                </a:solidFill>
                <a:cs typeface="Arial" panose="020B0604020202020204" pitchFamily="34" charset="0"/>
              </a:rPr>
              <a:t>Just embrace everything you have in one single visibility)</a:t>
            </a:r>
          </a:p>
        </p:txBody>
      </p:sp>
      <p:cxnSp>
        <p:nvCxnSpPr>
          <p:cNvPr id="229" name="Straight Connector 228">
            <a:extLst>
              <a:ext uri="{FF2B5EF4-FFF2-40B4-BE49-F238E27FC236}">
                <a16:creationId xmlns:a16="http://schemas.microsoft.com/office/drawing/2014/main" id="{33E1E139-0C6C-1600-2DA4-C78CB9E5C29F}"/>
              </a:ext>
            </a:extLst>
          </p:cNvPr>
          <p:cNvCxnSpPr>
            <a:cxnSpLocks/>
          </p:cNvCxnSpPr>
          <p:nvPr/>
        </p:nvCxnSpPr>
        <p:spPr>
          <a:xfrm>
            <a:off x="8887957" y="5152440"/>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230" name="TextBox 229">
            <a:extLst>
              <a:ext uri="{FF2B5EF4-FFF2-40B4-BE49-F238E27FC236}">
                <a16:creationId xmlns:a16="http://schemas.microsoft.com/office/drawing/2014/main" id="{66842B16-AB25-4956-FC38-0E58274B3BD4}"/>
              </a:ext>
            </a:extLst>
          </p:cNvPr>
          <p:cNvSpPr txBox="1"/>
          <p:nvPr/>
        </p:nvSpPr>
        <p:spPr>
          <a:xfrm>
            <a:off x="201896" y="2722026"/>
            <a:ext cx="1912064" cy="800604"/>
          </a:xfrm>
          <a:prstGeom prst="rect">
            <a:avLst/>
          </a:prstGeom>
          <a:noFill/>
        </p:spPr>
        <p:txBody>
          <a:bodyPr wrap="square">
            <a:spAutoFit/>
          </a:bodyPr>
          <a:lstStyle/>
          <a:p>
            <a:pPr marL="0" marR="0" lvl="0" indent="0" algn="r" defTabSz="914400" rtl="0" eaLnBrk="1" fontAlgn="auto" latinLnBrk="0" hangingPunct="1">
              <a:lnSpc>
                <a:spcPct val="85000"/>
              </a:lnSpc>
              <a:spcBef>
                <a:spcPct val="0"/>
              </a:spcBef>
              <a:spcAft>
                <a:spcPts val="600"/>
              </a:spcAft>
              <a:buClrTx/>
              <a:buSzTx/>
              <a:buFontTx/>
              <a:buNone/>
              <a:tabLst/>
              <a:defRPr/>
            </a:pPr>
            <a:r>
              <a:rPr kumimoji="0" lang="en-US" sz="1800" b="1" i="0" u="none" strike="noStrike" kern="100" cap="none" spc="-50" normalizeH="0" baseline="0" noProof="0" dirty="0">
                <a:ln>
                  <a:noFill/>
                </a:ln>
                <a:effectLst/>
                <a:uLnTx/>
                <a:uFillTx/>
                <a:latin typeface="Arial Black" panose="020B0A04020102020204" pitchFamily="34" charset="0"/>
              </a:rPr>
              <a:t>Cybersecurity Point Products</a:t>
            </a:r>
          </a:p>
        </p:txBody>
      </p:sp>
      <p:sp>
        <p:nvSpPr>
          <p:cNvPr id="231" name="TextBox 230">
            <a:extLst>
              <a:ext uri="{FF2B5EF4-FFF2-40B4-BE49-F238E27FC236}">
                <a16:creationId xmlns:a16="http://schemas.microsoft.com/office/drawing/2014/main" id="{BBA4B630-4B47-7CCE-AF62-50C54F1DFB64}"/>
              </a:ext>
            </a:extLst>
          </p:cNvPr>
          <p:cNvSpPr txBox="1"/>
          <p:nvPr/>
        </p:nvSpPr>
        <p:spPr>
          <a:xfrm>
            <a:off x="10061019" y="2730002"/>
            <a:ext cx="2263831" cy="800604"/>
          </a:xfrm>
          <a:prstGeom prst="rect">
            <a:avLst/>
          </a:prstGeom>
          <a:noFill/>
        </p:spPr>
        <p:txBody>
          <a:bodyPr wrap="square">
            <a:spAutoFit/>
          </a:bodyPr>
          <a:lstStyle/>
          <a:p>
            <a:pPr marL="0" marR="0" lvl="0" indent="0" defTabSz="914400" rtl="0" eaLnBrk="1" fontAlgn="auto" latinLnBrk="0" hangingPunct="1">
              <a:lnSpc>
                <a:spcPct val="85000"/>
              </a:lnSpc>
              <a:spcBef>
                <a:spcPct val="0"/>
              </a:spcBef>
              <a:spcAft>
                <a:spcPts val="600"/>
              </a:spcAft>
              <a:buClrTx/>
              <a:buSzTx/>
              <a:buFontTx/>
              <a:buNone/>
              <a:tabLst/>
              <a:defRPr/>
            </a:pPr>
            <a:r>
              <a:rPr kumimoji="0" lang="en-US" sz="1800" b="1" i="0" u="none" strike="noStrike" kern="100" cap="none" spc="-50" normalizeH="0" baseline="0" noProof="0" dirty="0">
                <a:ln>
                  <a:noFill/>
                </a:ln>
                <a:effectLst/>
                <a:uLnTx/>
                <a:uFillTx/>
                <a:latin typeface="Arial Black" panose="020B0A04020102020204" pitchFamily="34" charset="0"/>
              </a:rPr>
              <a:t>Cybersecurity Platform Approach</a:t>
            </a:r>
          </a:p>
        </p:txBody>
      </p:sp>
      <p:cxnSp>
        <p:nvCxnSpPr>
          <p:cNvPr id="232" name="Straight Connector 231">
            <a:extLst>
              <a:ext uri="{FF2B5EF4-FFF2-40B4-BE49-F238E27FC236}">
                <a16:creationId xmlns:a16="http://schemas.microsoft.com/office/drawing/2014/main" id="{3857D76E-9C58-F81A-D95A-C53B7A3E42FF}"/>
              </a:ext>
            </a:extLst>
          </p:cNvPr>
          <p:cNvCxnSpPr>
            <a:cxnSpLocks/>
          </p:cNvCxnSpPr>
          <p:nvPr/>
        </p:nvCxnSpPr>
        <p:spPr>
          <a:xfrm>
            <a:off x="10058400" y="2720822"/>
            <a:ext cx="0" cy="1404605"/>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77EEA83C-51D3-1A02-CD6E-F94DA9169660}"/>
              </a:ext>
            </a:extLst>
          </p:cNvPr>
          <p:cNvCxnSpPr>
            <a:cxnSpLocks/>
          </p:cNvCxnSpPr>
          <p:nvPr/>
        </p:nvCxnSpPr>
        <p:spPr>
          <a:xfrm>
            <a:off x="2133600" y="2720822"/>
            <a:ext cx="0" cy="1404605"/>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0D491C5-6056-63BE-936F-972641BB6532}"/>
              </a:ext>
            </a:extLst>
          </p:cNvPr>
          <p:cNvSpPr txBox="1"/>
          <p:nvPr/>
        </p:nvSpPr>
        <p:spPr>
          <a:xfrm>
            <a:off x="885863" y="3505200"/>
            <a:ext cx="1226118" cy="286232"/>
          </a:xfrm>
          <a:prstGeom prst="rect">
            <a:avLst/>
          </a:prstGeom>
          <a:noFill/>
        </p:spPr>
        <p:txBody>
          <a:bodyPr wrap="square" rtlCol="0">
            <a:spAutoFit/>
          </a:bodyPr>
          <a:lstStyle/>
          <a:p>
            <a:pPr algn="r" defTabSz="457189">
              <a:lnSpc>
                <a:spcPct val="90000"/>
              </a:lnSpc>
              <a:spcBef>
                <a:spcPts val="300"/>
              </a:spcBef>
            </a:pPr>
            <a:r>
              <a:rPr lang="en-US" sz="1400" b="1" dirty="0">
                <a:cs typeface="Arial" panose="020B0604020202020204" pitchFamily="34" charset="0"/>
              </a:rPr>
              <a:t>20 Vendors</a:t>
            </a:r>
          </a:p>
        </p:txBody>
      </p:sp>
      <p:sp>
        <p:nvSpPr>
          <p:cNvPr id="4" name="TextBox 3">
            <a:extLst>
              <a:ext uri="{FF2B5EF4-FFF2-40B4-BE49-F238E27FC236}">
                <a16:creationId xmlns:a16="http://schemas.microsoft.com/office/drawing/2014/main" id="{9586B8FD-5B53-C295-44B0-B340F8316AFC}"/>
              </a:ext>
            </a:extLst>
          </p:cNvPr>
          <p:cNvSpPr txBox="1"/>
          <p:nvPr/>
        </p:nvSpPr>
        <p:spPr>
          <a:xfrm>
            <a:off x="10058399" y="3505200"/>
            <a:ext cx="1561321" cy="286232"/>
          </a:xfrm>
          <a:prstGeom prst="rect">
            <a:avLst/>
          </a:prstGeom>
          <a:noFill/>
        </p:spPr>
        <p:txBody>
          <a:bodyPr wrap="square" rtlCol="0">
            <a:spAutoFit/>
          </a:bodyPr>
          <a:lstStyle/>
          <a:p>
            <a:pPr defTabSz="457189">
              <a:lnSpc>
                <a:spcPct val="90000"/>
              </a:lnSpc>
              <a:spcBef>
                <a:spcPts val="300"/>
              </a:spcBef>
            </a:pPr>
            <a:r>
              <a:rPr lang="en-US" sz="1400" b="1" dirty="0">
                <a:cs typeface="Arial" panose="020B0604020202020204" pitchFamily="34" charset="0"/>
              </a:rPr>
              <a:t>4 – 6 Platforms</a:t>
            </a:r>
          </a:p>
        </p:txBody>
      </p:sp>
    </p:spTree>
    <p:extLst>
      <p:ext uri="{BB962C8B-B14F-4D97-AF65-F5344CB8AC3E}">
        <p14:creationId xmlns:p14="http://schemas.microsoft.com/office/powerpoint/2010/main" val="3308324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B2A655B2-704C-4111-AB49-6AB3794D4079}"/>
              </a:ext>
            </a:extLst>
          </p:cNvPr>
          <p:cNvPicPr>
            <a:picLocks noChangeAspect="1"/>
          </p:cNvPicPr>
          <p:nvPr/>
        </p:nvPicPr>
        <p:blipFill>
          <a:blip r:embed="rId3"/>
          <a:stretch>
            <a:fillRect/>
          </a:stretch>
        </p:blipFill>
        <p:spPr>
          <a:xfrm>
            <a:off x="4693397" y="2082476"/>
            <a:ext cx="180000" cy="180000"/>
          </a:xfrm>
          <a:prstGeom prst="rect">
            <a:avLst/>
          </a:prstGeom>
        </p:spPr>
      </p:pic>
      <p:graphicFrame>
        <p:nvGraphicFramePr>
          <p:cNvPr id="5" name="Diagram 4">
            <a:extLst>
              <a:ext uri="{FF2B5EF4-FFF2-40B4-BE49-F238E27FC236}">
                <a16:creationId xmlns:a16="http://schemas.microsoft.com/office/drawing/2014/main" id="{184F58E7-E20E-994B-BED3-32991A429749}"/>
              </a:ext>
            </a:extLst>
          </p:cNvPr>
          <p:cNvGraphicFramePr/>
          <p:nvPr/>
        </p:nvGraphicFramePr>
        <p:xfrm>
          <a:off x="1405432" y="2008612"/>
          <a:ext cx="8766090" cy="4929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TextBox 12">
            <a:extLst>
              <a:ext uri="{FF2B5EF4-FFF2-40B4-BE49-F238E27FC236}">
                <a16:creationId xmlns:a16="http://schemas.microsoft.com/office/drawing/2014/main" id="{6DC406CB-92AB-F144-AF18-174C61F9D512}"/>
              </a:ext>
            </a:extLst>
          </p:cNvPr>
          <p:cNvSpPr txBox="1"/>
          <p:nvPr/>
        </p:nvSpPr>
        <p:spPr>
          <a:xfrm>
            <a:off x="5094696" y="6161641"/>
            <a:ext cx="1712327" cy="267766"/>
          </a:xfrm>
          <a:prstGeom prst="rect">
            <a:avLst/>
          </a:prstGeom>
          <a:noFill/>
        </p:spPr>
        <p:txBody>
          <a:bodyPr wrap="non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Cybersecurity</a:t>
            </a:r>
            <a:r>
              <a:rPr kumimoji="0" lang="en-GB" sz="1200" b="0" i="0" u="none" strike="noStrike" kern="1200" cap="none" spc="0" normalizeH="0" baseline="0" noProof="0">
                <a:ln>
                  <a:noFill/>
                </a:ln>
                <a:solidFill>
                  <a:srgbClr val="253746">
                    <a:lumMod val="20000"/>
                    <a:lumOff val="80000"/>
                  </a:srgbClr>
                </a:solidFill>
                <a:effectLst/>
                <a:uLnTx/>
                <a:uFillTx/>
                <a:latin typeface="Arial" panose="020B0604020202020204"/>
                <a:ea typeface="+mn-ea"/>
                <a:cs typeface="Arial" panose="020B0604020202020204" pitchFamily="34" charset="0"/>
              </a:rPr>
              <a:t> </a:t>
            </a: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Maturity</a:t>
            </a:r>
          </a:p>
        </p:txBody>
      </p:sp>
      <p:sp>
        <p:nvSpPr>
          <p:cNvPr id="14" name="TextBox 13">
            <a:extLst>
              <a:ext uri="{FF2B5EF4-FFF2-40B4-BE49-F238E27FC236}">
                <a16:creationId xmlns:a16="http://schemas.microsoft.com/office/drawing/2014/main" id="{2EDA8442-96C4-3E41-8878-B6A806811979}"/>
              </a:ext>
            </a:extLst>
          </p:cNvPr>
          <p:cNvSpPr txBox="1"/>
          <p:nvPr/>
        </p:nvSpPr>
        <p:spPr>
          <a:xfrm rot="16200000">
            <a:off x="124831" y="3723933"/>
            <a:ext cx="1532791" cy="267766"/>
          </a:xfrm>
          <a:prstGeom prst="rect">
            <a:avLst/>
          </a:prstGeom>
          <a:noFill/>
        </p:spPr>
        <p:txBody>
          <a:bodyPr wrap="non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Levels</a:t>
            </a:r>
            <a:r>
              <a:rPr kumimoji="0" lang="en-GB" sz="1200" b="0" i="0" u="none" strike="noStrike" kern="1200" cap="none" spc="0" normalizeH="0" baseline="0" noProof="0">
                <a:ln>
                  <a:noFill/>
                </a:ln>
                <a:solidFill>
                  <a:srgbClr val="253746">
                    <a:lumMod val="20000"/>
                    <a:lumOff val="80000"/>
                  </a:srgbClr>
                </a:solidFill>
                <a:effectLst/>
                <a:uLnTx/>
                <a:uFillTx/>
                <a:latin typeface="Arial" panose="020B0604020202020204"/>
                <a:ea typeface="+mn-ea"/>
                <a:cs typeface="Arial" panose="020B0604020202020204" pitchFamily="34" charset="0"/>
              </a:rPr>
              <a:t> </a:t>
            </a: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of</a:t>
            </a:r>
            <a:r>
              <a:rPr kumimoji="0" lang="en-GB" sz="1200" b="0" i="0" u="none" strike="noStrike" kern="1200" cap="none" spc="0" normalizeH="0" baseline="0" noProof="0">
                <a:ln>
                  <a:noFill/>
                </a:ln>
                <a:solidFill>
                  <a:srgbClr val="253746">
                    <a:lumMod val="20000"/>
                    <a:lumOff val="80000"/>
                  </a:srgbClr>
                </a:solidFill>
                <a:effectLst/>
                <a:uLnTx/>
                <a:uFillTx/>
                <a:latin typeface="Arial" panose="020B0604020202020204"/>
                <a:ea typeface="+mn-ea"/>
                <a:cs typeface="Arial" panose="020B0604020202020204" pitchFamily="34" charset="0"/>
              </a:rPr>
              <a:t> </a:t>
            </a:r>
            <a:r>
              <a:rPr kumimoji="0" lang="en-GB" sz="1200" b="0" i="0" u="none" strike="noStrike" kern="1200" cap="none" spc="0" normalizeH="0" baseline="0" noProof="0">
                <a:ln>
                  <a:noFill/>
                </a:ln>
                <a:effectLst/>
                <a:uLnTx/>
                <a:uFillTx/>
                <a:latin typeface="Arial" panose="020B0604020202020204"/>
                <a:ea typeface="+mn-ea"/>
                <a:cs typeface="Arial" panose="020B0604020202020204" pitchFamily="34" charset="0"/>
              </a:rPr>
              <a:t>Protection</a:t>
            </a:r>
          </a:p>
        </p:txBody>
      </p:sp>
      <p:sp>
        <p:nvSpPr>
          <p:cNvPr id="2" name="Rectangle 1">
            <a:extLst>
              <a:ext uri="{FF2B5EF4-FFF2-40B4-BE49-F238E27FC236}">
                <a16:creationId xmlns:a16="http://schemas.microsoft.com/office/drawing/2014/main" id="{857D1314-2928-AA43-9594-577D58FCFE98}"/>
              </a:ext>
            </a:extLst>
          </p:cNvPr>
          <p:cNvSpPr/>
          <p:nvPr/>
        </p:nvSpPr>
        <p:spPr>
          <a:xfrm>
            <a:off x="1025110" y="6059259"/>
            <a:ext cx="1552028"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mn-ea"/>
                <a:cs typeface="Arial" panose="020B0604020202020204" pitchFamily="34" charset="0"/>
              </a:rPr>
              <a:t>Based on CMMI, NIST, ARC </a:t>
            </a:r>
            <a:endPar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8EEC8B7D-0531-9B49-AF87-BDEA853C414B}"/>
              </a:ext>
            </a:extLst>
          </p:cNvPr>
          <p:cNvSpPr txBox="1"/>
          <p:nvPr/>
        </p:nvSpPr>
        <p:spPr>
          <a:xfrm>
            <a:off x="10899996" y="3282869"/>
            <a:ext cx="959493" cy="267766"/>
          </a:xfrm>
          <a:prstGeom prst="rect">
            <a:avLst/>
          </a:prstGeom>
          <a:solidFill>
            <a:srgbClr val="C00000"/>
          </a:solidFill>
        </p:spPr>
        <p:txBody>
          <a:bodyPr wrap="none" rtlCol="0">
            <a:spAutoFit/>
          </a:bodyPr>
          <a:lstStyle/>
          <a:p>
            <a:pPr marL="0" marR="0" lvl="0" indent="0" algn="l" defTabSz="457189" rtl="0" eaLnBrk="1" fontAlgn="auto" latinLnBrk="0" hangingPunct="1">
              <a:lnSpc>
                <a:spcPct val="95000"/>
              </a:lnSpc>
              <a:spcBef>
                <a:spcPts val="0"/>
              </a:spcBef>
              <a:spcAft>
                <a:spcPts val="600"/>
              </a:spcAft>
              <a:buClrTx/>
              <a:buSzTx/>
              <a:buFontTx/>
              <a:buNone/>
              <a:tabLst/>
              <a:defRPr/>
            </a:pPr>
            <a:r>
              <a:rPr kumimoji="0" lang="en-GB" sz="1200" b="0"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Technology</a:t>
            </a:r>
          </a:p>
        </p:txBody>
      </p:sp>
      <p:sp>
        <p:nvSpPr>
          <p:cNvPr id="40" name="Striped Right Arrow 39">
            <a:extLst>
              <a:ext uri="{FF2B5EF4-FFF2-40B4-BE49-F238E27FC236}">
                <a16:creationId xmlns:a16="http://schemas.microsoft.com/office/drawing/2014/main" id="{811D25C1-C73A-814A-B80D-CCFD5205CE5E}"/>
              </a:ext>
            </a:extLst>
          </p:cNvPr>
          <p:cNvSpPr/>
          <p:nvPr/>
        </p:nvSpPr>
        <p:spPr>
          <a:xfrm>
            <a:off x="5613174" y="5566335"/>
            <a:ext cx="1969525" cy="352973"/>
          </a:xfrm>
          <a:prstGeom prst="striped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GB" sz="1000" b="1" i="0" u="none" strike="noStrike" kern="1200" cap="none" spc="0" normalizeH="0" baseline="0" noProof="0">
                <a:ln>
                  <a:noFill/>
                </a:ln>
                <a:solidFill>
                  <a:srgbClr val="FFFFFF"/>
                </a:solidFill>
                <a:effectLst/>
                <a:uLnTx/>
                <a:uFillTx/>
                <a:latin typeface="Arial" panose="020B0604020202020204"/>
                <a:ea typeface="+mn-ea"/>
                <a:cs typeface="+mn-cs"/>
              </a:rPr>
              <a:t>Technology Gap</a:t>
            </a:r>
          </a:p>
        </p:txBody>
      </p:sp>
      <p:cxnSp>
        <p:nvCxnSpPr>
          <p:cNvPr id="37" name="Straight Connector 36">
            <a:extLst>
              <a:ext uri="{FF2B5EF4-FFF2-40B4-BE49-F238E27FC236}">
                <a16:creationId xmlns:a16="http://schemas.microsoft.com/office/drawing/2014/main" id="{9B5B0F1E-4CCF-B94A-8022-519169EE1EFE}"/>
              </a:ext>
            </a:extLst>
          </p:cNvPr>
          <p:cNvCxnSpPr>
            <a:cxnSpLocks/>
          </p:cNvCxnSpPr>
          <p:nvPr/>
        </p:nvCxnSpPr>
        <p:spPr>
          <a:xfrm>
            <a:off x="10705332" y="2398943"/>
            <a:ext cx="0" cy="3585587"/>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0253823-13BF-DF41-94FA-96CB7ECEB791}"/>
              </a:ext>
            </a:extLst>
          </p:cNvPr>
          <p:cNvCxnSpPr/>
          <p:nvPr/>
        </p:nvCxnSpPr>
        <p:spPr>
          <a:xfrm flipH="1" flipV="1">
            <a:off x="1137920" y="1582169"/>
            <a:ext cx="196" cy="44271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56E9B8F6-AD3B-374D-949E-2D8881DA5FDD}"/>
              </a:ext>
            </a:extLst>
          </p:cNvPr>
          <p:cNvCxnSpPr>
            <a:cxnSpLocks/>
          </p:cNvCxnSpPr>
          <p:nvPr/>
        </p:nvCxnSpPr>
        <p:spPr>
          <a:xfrm>
            <a:off x="1119066" y="6009312"/>
            <a:ext cx="999744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9D3DD33-313F-41A2-9809-0AD5E37461C9}"/>
              </a:ext>
            </a:extLst>
          </p:cNvPr>
          <p:cNvSpPr/>
          <p:nvPr/>
        </p:nvSpPr>
        <p:spPr>
          <a:xfrm>
            <a:off x="1193340" y="381660"/>
            <a:ext cx="8766090"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400" b="1">
                <a:solidFill>
                  <a:srgbClr val="000000"/>
                </a:solidFill>
                <a:latin typeface="+mj-lt"/>
                <a:cs typeface="+mj-cs"/>
              </a:rPr>
              <a:t>Cybersecurity Maturity Levels Mapping</a:t>
            </a:r>
            <a:endParaRPr lang="en-GB" sz="3400" b="1">
              <a:solidFill>
                <a:srgbClr val="000000"/>
              </a:solidFill>
              <a:latin typeface="+mj-lt"/>
              <a:cs typeface="+mj-cs"/>
            </a:endParaRPr>
          </a:p>
        </p:txBody>
      </p:sp>
      <p:sp>
        <p:nvSpPr>
          <p:cNvPr id="17" name="Rectangle 16">
            <a:extLst>
              <a:ext uri="{FF2B5EF4-FFF2-40B4-BE49-F238E27FC236}">
                <a16:creationId xmlns:a16="http://schemas.microsoft.com/office/drawing/2014/main" id="{B0CD52AE-CADD-499F-A996-E67D2A9428BE}"/>
              </a:ext>
            </a:extLst>
          </p:cNvPr>
          <p:cNvSpPr/>
          <p:nvPr/>
        </p:nvSpPr>
        <p:spPr>
          <a:xfrm>
            <a:off x="1887223" y="5609578"/>
            <a:ext cx="3176179" cy="299937"/>
          </a:xfrm>
          <a:prstGeom prst="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GB" sz="1400" err="1"/>
          </a:p>
        </p:txBody>
      </p:sp>
      <p:sp>
        <p:nvSpPr>
          <p:cNvPr id="38" name="TextBox 37">
            <a:extLst>
              <a:ext uri="{FF2B5EF4-FFF2-40B4-BE49-F238E27FC236}">
                <a16:creationId xmlns:a16="http://schemas.microsoft.com/office/drawing/2014/main" id="{6DD47B8D-C74A-784D-BF1E-57FC75F72975}"/>
              </a:ext>
            </a:extLst>
          </p:cNvPr>
          <p:cNvSpPr txBox="1"/>
          <p:nvPr/>
        </p:nvSpPr>
        <p:spPr>
          <a:xfrm>
            <a:off x="1804169" y="5576916"/>
            <a:ext cx="3311362" cy="384721"/>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Asset Inventory, Data Flows, Risk Assessment, Vulnerability Management, Secure Remote Access, PKI</a:t>
            </a:r>
          </a:p>
        </p:txBody>
      </p:sp>
      <p:sp>
        <p:nvSpPr>
          <p:cNvPr id="48" name="Rectangle 47">
            <a:extLst>
              <a:ext uri="{FF2B5EF4-FFF2-40B4-BE49-F238E27FC236}">
                <a16:creationId xmlns:a16="http://schemas.microsoft.com/office/drawing/2014/main" id="{18B6DAF5-3EB1-4D5D-A5BA-23B39266097D}"/>
              </a:ext>
            </a:extLst>
          </p:cNvPr>
          <p:cNvSpPr/>
          <p:nvPr/>
        </p:nvSpPr>
        <p:spPr>
          <a:xfrm>
            <a:off x="8560823" y="5612610"/>
            <a:ext cx="1517059" cy="299937"/>
          </a:xfrm>
          <a:prstGeom prst="rect">
            <a:avLst/>
          </a:prstGeom>
          <a:solidFill>
            <a:srgbClr val="C00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GB" sz="1400" err="1"/>
          </a:p>
        </p:txBody>
      </p:sp>
      <p:sp>
        <p:nvSpPr>
          <p:cNvPr id="39" name="TextBox 38">
            <a:extLst>
              <a:ext uri="{FF2B5EF4-FFF2-40B4-BE49-F238E27FC236}">
                <a16:creationId xmlns:a16="http://schemas.microsoft.com/office/drawing/2014/main" id="{3A733FF9-0CDB-C647-82F9-82F581C71B72}"/>
              </a:ext>
            </a:extLst>
          </p:cNvPr>
          <p:cNvSpPr txBox="1"/>
          <p:nvPr/>
        </p:nvSpPr>
        <p:spPr>
          <a:xfrm>
            <a:off x="8563480" y="5550461"/>
            <a:ext cx="1522776" cy="384721"/>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GB" sz="1000" b="0"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Threat Intelligence, SOC Integration, SOAR</a:t>
            </a:r>
          </a:p>
        </p:txBody>
      </p:sp>
      <p:pic>
        <p:nvPicPr>
          <p:cNvPr id="43" name="Picture 42">
            <a:extLst>
              <a:ext uri="{FF2B5EF4-FFF2-40B4-BE49-F238E27FC236}">
                <a16:creationId xmlns:a16="http://schemas.microsoft.com/office/drawing/2014/main" id="{778F48DC-0E5F-4927-9287-521F8744ACE0}"/>
              </a:ext>
            </a:extLst>
          </p:cNvPr>
          <p:cNvPicPr>
            <a:picLocks noChangeAspect="1"/>
          </p:cNvPicPr>
          <p:nvPr/>
        </p:nvPicPr>
        <p:blipFill>
          <a:blip r:embed="rId9"/>
          <a:stretch>
            <a:fillRect/>
          </a:stretch>
        </p:blipFill>
        <p:spPr>
          <a:xfrm>
            <a:off x="6788471" y="1509290"/>
            <a:ext cx="288000" cy="288000"/>
          </a:xfrm>
          <a:prstGeom prst="rect">
            <a:avLst/>
          </a:prstGeom>
        </p:spPr>
      </p:pic>
      <p:pic>
        <p:nvPicPr>
          <p:cNvPr id="47" name="Picture 46">
            <a:extLst>
              <a:ext uri="{FF2B5EF4-FFF2-40B4-BE49-F238E27FC236}">
                <a16:creationId xmlns:a16="http://schemas.microsoft.com/office/drawing/2014/main" id="{741C3636-B7B0-4FD5-BE3A-3EC2CCD0C245}"/>
              </a:ext>
            </a:extLst>
          </p:cNvPr>
          <p:cNvPicPr>
            <a:picLocks noChangeAspect="1"/>
          </p:cNvPicPr>
          <p:nvPr/>
        </p:nvPicPr>
        <p:blipFill>
          <a:blip r:embed="rId10"/>
          <a:stretch>
            <a:fillRect/>
          </a:stretch>
        </p:blipFill>
        <p:spPr>
          <a:xfrm>
            <a:off x="4971531" y="2695670"/>
            <a:ext cx="288000" cy="288000"/>
          </a:xfrm>
          <a:prstGeom prst="rect">
            <a:avLst/>
          </a:prstGeom>
        </p:spPr>
      </p:pic>
      <p:pic>
        <p:nvPicPr>
          <p:cNvPr id="49" name="Picture 48">
            <a:extLst>
              <a:ext uri="{FF2B5EF4-FFF2-40B4-BE49-F238E27FC236}">
                <a16:creationId xmlns:a16="http://schemas.microsoft.com/office/drawing/2014/main" id="{BCBAD9D2-DAFD-4962-BEA3-AC223C5BDA68}"/>
              </a:ext>
            </a:extLst>
          </p:cNvPr>
          <p:cNvPicPr>
            <a:picLocks noChangeAspect="1"/>
          </p:cNvPicPr>
          <p:nvPr/>
        </p:nvPicPr>
        <p:blipFill>
          <a:blip r:embed="rId11"/>
          <a:stretch>
            <a:fillRect/>
          </a:stretch>
        </p:blipFill>
        <p:spPr>
          <a:xfrm>
            <a:off x="8537630" y="2566245"/>
            <a:ext cx="288000" cy="288000"/>
          </a:xfrm>
          <a:prstGeom prst="rect">
            <a:avLst/>
          </a:prstGeom>
        </p:spPr>
      </p:pic>
      <p:pic>
        <p:nvPicPr>
          <p:cNvPr id="50" name="Picture 49">
            <a:extLst>
              <a:ext uri="{FF2B5EF4-FFF2-40B4-BE49-F238E27FC236}">
                <a16:creationId xmlns:a16="http://schemas.microsoft.com/office/drawing/2014/main" id="{032773A7-3555-471D-90C6-550EC5A60F75}"/>
              </a:ext>
            </a:extLst>
          </p:cNvPr>
          <p:cNvPicPr>
            <a:picLocks noChangeAspect="1"/>
          </p:cNvPicPr>
          <p:nvPr/>
        </p:nvPicPr>
        <p:blipFill>
          <a:blip r:embed="rId12"/>
          <a:stretch>
            <a:fillRect/>
          </a:stretch>
        </p:blipFill>
        <p:spPr>
          <a:xfrm>
            <a:off x="4971531" y="3103254"/>
            <a:ext cx="288000" cy="288000"/>
          </a:xfrm>
          <a:prstGeom prst="rect">
            <a:avLst/>
          </a:prstGeom>
        </p:spPr>
      </p:pic>
      <p:pic>
        <p:nvPicPr>
          <p:cNvPr id="51" name="Picture 50">
            <a:extLst>
              <a:ext uri="{FF2B5EF4-FFF2-40B4-BE49-F238E27FC236}">
                <a16:creationId xmlns:a16="http://schemas.microsoft.com/office/drawing/2014/main" id="{3A086B8C-10EE-4D3D-AC02-40374F5FB096}"/>
              </a:ext>
            </a:extLst>
          </p:cNvPr>
          <p:cNvPicPr>
            <a:picLocks noChangeAspect="1"/>
          </p:cNvPicPr>
          <p:nvPr/>
        </p:nvPicPr>
        <p:blipFill>
          <a:blip r:embed="rId13"/>
          <a:stretch>
            <a:fillRect/>
          </a:stretch>
        </p:blipFill>
        <p:spPr>
          <a:xfrm>
            <a:off x="6788471" y="2666522"/>
            <a:ext cx="288000" cy="288000"/>
          </a:xfrm>
          <a:prstGeom prst="rect">
            <a:avLst/>
          </a:prstGeom>
        </p:spPr>
      </p:pic>
      <p:pic>
        <p:nvPicPr>
          <p:cNvPr id="52" name="Picture 51">
            <a:extLst>
              <a:ext uri="{FF2B5EF4-FFF2-40B4-BE49-F238E27FC236}">
                <a16:creationId xmlns:a16="http://schemas.microsoft.com/office/drawing/2014/main" id="{E4339668-795A-4C0A-BC85-4B765BD6929C}"/>
              </a:ext>
            </a:extLst>
          </p:cNvPr>
          <p:cNvPicPr>
            <a:picLocks noChangeAspect="1"/>
          </p:cNvPicPr>
          <p:nvPr/>
        </p:nvPicPr>
        <p:blipFill>
          <a:blip r:embed="rId14"/>
          <a:stretch>
            <a:fillRect/>
          </a:stretch>
        </p:blipFill>
        <p:spPr>
          <a:xfrm>
            <a:off x="6788471" y="1895051"/>
            <a:ext cx="288000" cy="288564"/>
          </a:xfrm>
          <a:prstGeom prst="rect">
            <a:avLst/>
          </a:prstGeom>
        </p:spPr>
      </p:pic>
      <p:pic>
        <p:nvPicPr>
          <p:cNvPr id="53" name="Picture 52">
            <a:extLst>
              <a:ext uri="{FF2B5EF4-FFF2-40B4-BE49-F238E27FC236}">
                <a16:creationId xmlns:a16="http://schemas.microsoft.com/office/drawing/2014/main" id="{10426720-976D-4AC4-BF4D-E2F1721BCD6C}"/>
              </a:ext>
            </a:extLst>
          </p:cNvPr>
          <p:cNvPicPr>
            <a:picLocks noChangeAspect="1"/>
          </p:cNvPicPr>
          <p:nvPr/>
        </p:nvPicPr>
        <p:blipFill>
          <a:blip r:embed="rId15"/>
          <a:stretch>
            <a:fillRect/>
          </a:stretch>
        </p:blipFill>
        <p:spPr>
          <a:xfrm>
            <a:off x="6788471" y="2281376"/>
            <a:ext cx="288000" cy="287385"/>
          </a:xfrm>
          <a:prstGeom prst="rect">
            <a:avLst/>
          </a:prstGeom>
        </p:spPr>
      </p:pic>
      <p:grpSp>
        <p:nvGrpSpPr>
          <p:cNvPr id="54" name="Group 53">
            <a:extLst>
              <a:ext uri="{FF2B5EF4-FFF2-40B4-BE49-F238E27FC236}">
                <a16:creationId xmlns:a16="http://schemas.microsoft.com/office/drawing/2014/main" id="{C04C29E9-5044-4129-A0CC-F385BDE84182}"/>
              </a:ext>
            </a:extLst>
          </p:cNvPr>
          <p:cNvGrpSpPr>
            <a:grpSpLocks noChangeAspect="1"/>
          </p:cNvGrpSpPr>
          <p:nvPr/>
        </p:nvGrpSpPr>
        <p:grpSpPr>
          <a:xfrm>
            <a:off x="6788471" y="3052285"/>
            <a:ext cx="288000" cy="274795"/>
            <a:chOff x="9277084" y="1702065"/>
            <a:chExt cx="704088" cy="671803"/>
          </a:xfrm>
        </p:grpSpPr>
        <p:sp>
          <p:nvSpPr>
            <p:cNvPr id="55" name="Oval 54">
              <a:extLst>
                <a:ext uri="{FF2B5EF4-FFF2-40B4-BE49-F238E27FC236}">
                  <a16:creationId xmlns:a16="http://schemas.microsoft.com/office/drawing/2014/main" id="{0B5002FA-B303-436E-ABE7-6D299034BFB5}"/>
                </a:ext>
              </a:extLst>
            </p:cNvPr>
            <p:cNvSpPr>
              <a:spLocks noChangeAspect="1"/>
            </p:cNvSpPr>
            <p:nvPr/>
          </p:nvSpPr>
          <p:spPr>
            <a:xfrm>
              <a:off x="9277084" y="1702065"/>
              <a:ext cx="704088" cy="671803"/>
            </a:xfrm>
            <a:prstGeom prst="ellipse">
              <a:avLst/>
            </a:prstGeom>
            <a:solidFill>
              <a:srgbClr val="1A2935">
                <a:alpha val="90000"/>
              </a:srgbClr>
            </a:solidFill>
            <a:ln w="38100">
              <a:solidFill>
                <a:srgbClr val="3CB87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56" name="Picture 55">
              <a:extLst>
                <a:ext uri="{FF2B5EF4-FFF2-40B4-BE49-F238E27FC236}">
                  <a16:creationId xmlns:a16="http://schemas.microsoft.com/office/drawing/2014/main" id="{986E1997-35BD-451E-AA2D-F3A944CFDCFC}"/>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392061" y="1896547"/>
              <a:ext cx="474132" cy="282833"/>
            </a:xfrm>
            <a:prstGeom prst="rect">
              <a:avLst/>
            </a:prstGeom>
          </p:spPr>
        </p:pic>
      </p:grpSp>
      <p:pic>
        <p:nvPicPr>
          <p:cNvPr id="57" name="Picture 56">
            <a:extLst>
              <a:ext uri="{FF2B5EF4-FFF2-40B4-BE49-F238E27FC236}">
                <a16:creationId xmlns:a16="http://schemas.microsoft.com/office/drawing/2014/main" id="{CDAB3959-0F8C-47B1-80D5-A7D3F5E8718F}"/>
              </a:ext>
            </a:extLst>
          </p:cNvPr>
          <p:cNvPicPr>
            <a:picLocks noChangeAspect="1"/>
          </p:cNvPicPr>
          <p:nvPr/>
        </p:nvPicPr>
        <p:blipFill>
          <a:blip r:embed="rId17"/>
          <a:stretch>
            <a:fillRect/>
          </a:stretch>
        </p:blipFill>
        <p:spPr>
          <a:xfrm>
            <a:off x="6788471" y="1123529"/>
            <a:ext cx="288000" cy="288000"/>
          </a:xfrm>
          <a:prstGeom prst="rect">
            <a:avLst/>
          </a:prstGeom>
        </p:spPr>
      </p:pic>
      <p:pic>
        <p:nvPicPr>
          <p:cNvPr id="58" name="Picture 57">
            <a:extLst>
              <a:ext uri="{FF2B5EF4-FFF2-40B4-BE49-F238E27FC236}">
                <a16:creationId xmlns:a16="http://schemas.microsoft.com/office/drawing/2014/main" id="{1FEE5621-9130-4730-AA98-1CB7438BB871}"/>
              </a:ext>
            </a:extLst>
          </p:cNvPr>
          <p:cNvPicPr>
            <a:picLocks noChangeAspect="1"/>
          </p:cNvPicPr>
          <p:nvPr/>
        </p:nvPicPr>
        <p:blipFill>
          <a:blip r:embed="rId18"/>
          <a:stretch>
            <a:fillRect/>
          </a:stretch>
        </p:blipFill>
        <p:spPr>
          <a:xfrm>
            <a:off x="4947976" y="1667693"/>
            <a:ext cx="168149" cy="216000"/>
          </a:xfrm>
          <a:prstGeom prst="rect">
            <a:avLst/>
          </a:prstGeom>
        </p:spPr>
      </p:pic>
      <p:pic>
        <p:nvPicPr>
          <p:cNvPr id="59" name="Picture 58">
            <a:extLst>
              <a:ext uri="{FF2B5EF4-FFF2-40B4-BE49-F238E27FC236}">
                <a16:creationId xmlns:a16="http://schemas.microsoft.com/office/drawing/2014/main" id="{29B3C3AC-F8C8-41A1-819F-1941D0600A34}"/>
              </a:ext>
            </a:extLst>
          </p:cNvPr>
          <p:cNvPicPr>
            <a:picLocks noChangeAspect="1"/>
          </p:cNvPicPr>
          <p:nvPr/>
        </p:nvPicPr>
        <p:blipFill>
          <a:blip r:embed="rId19"/>
          <a:stretch>
            <a:fillRect/>
          </a:stretch>
        </p:blipFill>
        <p:spPr>
          <a:xfrm>
            <a:off x="5841418" y="1667693"/>
            <a:ext cx="169683" cy="216000"/>
          </a:xfrm>
          <a:prstGeom prst="rect">
            <a:avLst/>
          </a:prstGeom>
        </p:spPr>
      </p:pic>
      <p:pic>
        <p:nvPicPr>
          <p:cNvPr id="60" name="Picture 59">
            <a:extLst>
              <a:ext uri="{FF2B5EF4-FFF2-40B4-BE49-F238E27FC236}">
                <a16:creationId xmlns:a16="http://schemas.microsoft.com/office/drawing/2014/main" id="{0E61670B-1F78-4471-BCED-2B08864033D1}"/>
              </a:ext>
            </a:extLst>
          </p:cNvPr>
          <p:cNvPicPr>
            <a:picLocks noChangeAspect="1"/>
          </p:cNvPicPr>
          <p:nvPr/>
        </p:nvPicPr>
        <p:blipFill>
          <a:blip r:embed="rId20"/>
          <a:stretch>
            <a:fillRect/>
          </a:stretch>
        </p:blipFill>
        <p:spPr>
          <a:xfrm>
            <a:off x="5393930" y="1667693"/>
            <a:ext cx="169683" cy="216000"/>
          </a:xfrm>
          <a:prstGeom prst="rect">
            <a:avLst/>
          </a:prstGeom>
        </p:spPr>
      </p:pic>
      <p:pic>
        <p:nvPicPr>
          <p:cNvPr id="61" name="Picture 60">
            <a:extLst>
              <a:ext uri="{FF2B5EF4-FFF2-40B4-BE49-F238E27FC236}">
                <a16:creationId xmlns:a16="http://schemas.microsoft.com/office/drawing/2014/main" id="{2B928B0C-A4F4-4632-BBDF-4262CFB66082}"/>
              </a:ext>
            </a:extLst>
          </p:cNvPr>
          <p:cNvPicPr>
            <a:picLocks noChangeAspect="1"/>
          </p:cNvPicPr>
          <p:nvPr/>
        </p:nvPicPr>
        <p:blipFill>
          <a:blip r:embed="rId21"/>
          <a:stretch>
            <a:fillRect/>
          </a:stretch>
        </p:blipFill>
        <p:spPr>
          <a:xfrm>
            <a:off x="5617674" y="1667693"/>
            <a:ext cx="169683" cy="216000"/>
          </a:xfrm>
          <a:prstGeom prst="rect">
            <a:avLst/>
          </a:prstGeom>
        </p:spPr>
      </p:pic>
      <p:pic>
        <p:nvPicPr>
          <p:cNvPr id="62" name="Picture 61">
            <a:extLst>
              <a:ext uri="{FF2B5EF4-FFF2-40B4-BE49-F238E27FC236}">
                <a16:creationId xmlns:a16="http://schemas.microsoft.com/office/drawing/2014/main" id="{09AC4CBC-1266-4992-AF6E-05F0F638DAA5}"/>
              </a:ext>
            </a:extLst>
          </p:cNvPr>
          <p:cNvPicPr>
            <a:picLocks noChangeAspect="1"/>
          </p:cNvPicPr>
          <p:nvPr/>
        </p:nvPicPr>
        <p:blipFill>
          <a:blip r:embed="rId22"/>
          <a:stretch>
            <a:fillRect/>
          </a:stretch>
        </p:blipFill>
        <p:spPr>
          <a:xfrm>
            <a:off x="5170186" y="1667693"/>
            <a:ext cx="169683" cy="216000"/>
          </a:xfrm>
          <a:prstGeom prst="rect">
            <a:avLst/>
          </a:prstGeom>
        </p:spPr>
      </p:pic>
      <p:pic>
        <p:nvPicPr>
          <p:cNvPr id="63" name="Picture 62">
            <a:extLst>
              <a:ext uri="{FF2B5EF4-FFF2-40B4-BE49-F238E27FC236}">
                <a16:creationId xmlns:a16="http://schemas.microsoft.com/office/drawing/2014/main" id="{42172D5F-3398-4C57-997B-DA6EC03E5E32}"/>
              </a:ext>
            </a:extLst>
          </p:cNvPr>
          <p:cNvPicPr>
            <a:picLocks noChangeAspect="1"/>
          </p:cNvPicPr>
          <p:nvPr/>
        </p:nvPicPr>
        <p:blipFill>
          <a:blip r:embed="rId23"/>
          <a:stretch>
            <a:fillRect/>
          </a:stretch>
        </p:blipFill>
        <p:spPr>
          <a:xfrm>
            <a:off x="3158938" y="3543063"/>
            <a:ext cx="288000" cy="288000"/>
          </a:xfrm>
          <a:prstGeom prst="rect">
            <a:avLst/>
          </a:prstGeom>
        </p:spPr>
      </p:pic>
      <p:pic>
        <p:nvPicPr>
          <p:cNvPr id="64" name="Picture 63">
            <a:extLst>
              <a:ext uri="{FF2B5EF4-FFF2-40B4-BE49-F238E27FC236}">
                <a16:creationId xmlns:a16="http://schemas.microsoft.com/office/drawing/2014/main" id="{940FE6FF-F6C0-4241-B4D6-6A9597E6D366}"/>
              </a:ext>
            </a:extLst>
          </p:cNvPr>
          <p:cNvPicPr>
            <a:picLocks noChangeAspect="1"/>
          </p:cNvPicPr>
          <p:nvPr/>
        </p:nvPicPr>
        <p:blipFill>
          <a:blip r:embed="rId24"/>
          <a:stretch>
            <a:fillRect/>
          </a:stretch>
        </p:blipFill>
        <p:spPr>
          <a:xfrm>
            <a:off x="1405249" y="4327136"/>
            <a:ext cx="288000" cy="288000"/>
          </a:xfrm>
          <a:prstGeom prst="rect">
            <a:avLst/>
          </a:prstGeom>
        </p:spPr>
      </p:pic>
      <p:pic>
        <p:nvPicPr>
          <p:cNvPr id="65" name="Picture 64">
            <a:extLst>
              <a:ext uri="{FF2B5EF4-FFF2-40B4-BE49-F238E27FC236}">
                <a16:creationId xmlns:a16="http://schemas.microsoft.com/office/drawing/2014/main" id="{9C5B0F3C-89AE-4EBA-98FE-25648F326FD7}"/>
              </a:ext>
            </a:extLst>
          </p:cNvPr>
          <p:cNvPicPr>
            <a:picLocks noChangeAspect="1"/>
          </p:cNvPicPr>
          <p:nvPr/>
        </p:nvPicPr>
        <p:blipFill>
          <a:blip r:embed="rId25"/>
          <a:stretch>
            <a:fillRect/>
          </a:stretch>
        </p:blipFill>
        <p:spPr>
          <a:xfrm>
            <a:off x="3158938" y="3903736"/>
            <a:ext cx="288000" cy="288000"/>
          </a:xfrm>
          <a:prstGeom prst="rect">
            <a:avLst/>
          </a:prstGeom>
        </p:spPr>
      </p:pic>
      <p:pic>
        <p:nvPicPr>
          <p:cNvPr id="66" name="Picture 65">
            <a:extLst>
              <a:ext uri="{FF2B5EF4-FFF2-40B4-BE49-F238E27FC236}">
                <a16:creationId xmlns:a16="http://schemas.microsoft.com/office/drawing/2014/main" id="{12AE2478-12D4-4C9C-9627-20B37E6ED128}"/>
              </a:ext>
            </a:extLst>
          </p:cNvPr>
          <p:cNvPicPr>
            <a:picLocks noChangeAspect="1"/>
          </p:cNvPicPr>
          <p:nvPr/>
        </p:nvPicPr>
        <p:blipFill>
          <a:blip r:embed="rId26"/>
          <a:stretch>
            <a:fillRect/>
          </a:stretch>
        </p:blipFill>
        <p:spPr>
          <a:xfrm>
            <a:off x="4971531" y="2333968"/>
            <a:ext cx="288000" cy="288388"/>
          </a:xfrm>
          <a:prstGeom prst="rect">
            <a:avLst/>
          </a:prstGeom>
        </p:spPr>
      </p:pic>
      <p:pic>
        <p:nvPicPr>
          <p:cNvPr id="67" name="Picture 66">
            <a:extLst>
              <a:ext uri="{FF2B5EF4-FFF2-40B4-BE49-F238E27FC236}">
                <a16:creationId xmlns:a16="http://schemas.microsoft.com/office/drawing/2014/main" id="{B174B9B2-4DD9-4200-AB1C-96A05F260C3D}"/>
              </a:ext>
            </a:extLst>
          </p:cNvPr>
          <p:cNvPicPr>
            <a:picLocks noChangeAspect="1"/>
          </p:cNvPicPr>
          <p:nvPr/>
        </p:nvPicPr>
        <p:blipFill>
          <a:blip r:embed="rId3"/>
          <a:stretch>
            <a:fillRect/>
          </a:stretch>
        </p:blipFill>
        <p:spPr>
          <a:xfrm>
            <a:off x="1405249" y="3979344"/>
            <a:ext cx="288000" cy="288000"/>
          </a:xfrm>
          <a:prstGeom prst="rect">
            <a:avLst/>
          </a:prstGeom>
        </p:spPr>
      </p:pic>
      <p:pic>
        <p:nvPicPr>
          <p:cNvPr id="68" name="Picture 67">
            <a:extLst>
              <a:ext uri="{FF2B5EF4-FFF2-40B4-BE49-F238E27FC236}">
                <a16:creationId xmlns:a16="http://schemas.microsoft.com/office/drawing/2014/main" id="{F62D863E-C5B6-40B7-8B70-B87E347E9B58}"/>
              </a:ext>
            </a:extLst>
          </p:cNvPr>
          <p:cNvPicPr>
            <a:picLocks noChangeAspect="1"/>
          </p:cNvPicPr>
          <p:nvPr/>
        </p:nvPicPr>
        <p:blipFill>
          <a:blip r:embed="rId27"/>
          <a:stretch>
            <a:fillRect/>
          </a:stretch>
        </p:blipFill>
        <p:spPr>
          <a:xfrm>
            <a:off x="4971531" y="1968138"/>
            <a:ext cx="288000" cy="288000"/>
          </a:xfrm>
          <a:prstGeom prst="rect">
            <a:avLst/>
          </a:prstGeom>
        </p:spPr>
      </p:pic>
      <p:pic>
        <p:nvPicPr>
          <p:cNvPr id="69" name="Picture 68">
            <a:extLst>
              <a:ext uri="{FF2B5EF4-FFF2-40B4-BE49-F238E27FC236}">
                <a16:creationId xmlns:a16="http://schemas.microsoft.com/office/drawing/2014/main" id="{93EF6587-69BC-471E-9DC8-A2672ECD54BB}"/>
              </a:ext>
            </a:extLst>
          </p:cNvPr>
          <p:cNvPicPr>
            <a:picLocks noChangeAspect="1"/>
          </p:cNvPicPr>
          <p:nvPr/>
        </p:nvPicPr>
        <p:blipFill>
          <a:blip r:embed="rId27"/>
          <a:stretch>
            <a:fillRect/>
          </a:stretch>
        </p:blipFill>
        <p:spPr>
          <a:xfrm>
            <a:off x="3158938" y="3182390"/>
            <a:ext cx="288000" cy="288000"/>
          </a:xfrm>
          <a:prstGeom prst="rect">
            <a:avLst/>
          </a:prstGeom>
        </p:spPr>
      </p:pic>
      <p:pic>
        <p:nvPicPr>
          <p:cNvPr id="72" name="Picture 77">
            <a:extLst>
              <a:ext uri="{FF2B5EF4-FFF2-40B4-BE49-F238E27FC236}">
                <a16:creationId xmlns:a16="http://schemas.microsoft.com/office/drawing/2014/main" id="{AF3CC83B-3377-45CA-AAC7-9AFEA04B3555}"/>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bwMode="auto">
          <a:xfrm>
            <a:off x="6065162" y="1667693"/>
            <a:ext cx="203752" cy="2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ectangle 2">
            <a:extLst>
              <a:ext uri="{FF2B5EF4-FFF2-40B4-BE49-F238E27FC236}">
                <a16:creationId xmlns:a16="http://schemas.microsoft.com/office/drawing/2014/main" id="{99599C54-D23C-45A5-AE89-05459D64A897}"/>
              </a:ext>
            </a:extLst>
          </p:cNvPr>
          <p:cNvSpPr/>
          <p:nvPr/>
        </p:nvSpPr>
        <p:spPr>
          <a:xfrm>
            <a:off x="7026262" y="3081004"/>
            <a:ext cx="684803" cy="24583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3</a:t>
            </a:r>
            <a:r>
              <a:rPr lang="en-GB" sz="1000" baseline="30000">
                <a:cs typeface="Arial" panose="020B0604020202020204" pitchFamily="34" charset="0"/>
              </a:rPr>
              <a:t>rd</a:t>
            </a:r>
            <a:r>
              <a:rPr lang="en-GB" sz="1000">
                <a:cs typeface="Arial" panose="020B0604020202020204" pitchFamily="34" charset="0"/>
              </a:rPr>
              <a:t> Party</a:t>
            </a:r>
          </a:p>
        </p:txBody>
      </p:sp>
      <p:sp>
        <p:nvSpPr>
          <p:cNvPr id="74" name="Rectangle 73">
            <a:extLst>
              <a:ext uri="{FF2B5EF4-FFF2-40B4-BE49-F238E27FC236}">
                <a16:creationId xmlns:a16="http://schemas.microsoft.com/office/drawing/2014/main" id="{E01601AB-A1AA-4F45-8BAF-30D174DEB29B}"/>
              </a:ext>
            </a:extLst>
          </p:cNvPr>
          <p:cNvSpPr/>
          <p:nvPr/>
        </p:nvSpPr>
        <p:spPr>
          <a:xfrm>
            <a:off x="5197982" y="3129581"/>
            <a:ext cx="712054"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FortiEDR</a:t>
            </a:r>
          </a:p>
        </p:txBody>
      </p:sp>
      <p:sp>
        <p:nvSpPr>
          <p:cNvPr id="75" name="Rectangle 74">
            <a:extLst>
              <a:ext uri="{FF2B5EF4-FFF2-40B4-BE49-F238E27FC236}">
                <a16:creationId xmlns:a16="http://schemas.microsoft.com/office/drawing/2014/main" id="{AB750A2B-D439-498F-943E-2C82EEA5A38A}"/>
              </a:ext>
            </a:extLst>
          </p:cNvPr>
          <p:cNvSpPr/>
          <p:nvPr/>
        </p:nvSpPr>
        <p:spPr>
          <a:xfrm>
            <a:off x="5197982" y="2718952"/>
            <a:ext cx="942887"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FortiSandbox</a:t>
            </a:r>
          </a:p>
        </p:txBody>
      </p:sp>
      <p:sp>
        <p:nvSpPr>
          <p:cNvPr id="76" name="Rectangle 75">
            <a:extLst>
              <a:ext uri="{FF2B5EF4-FFF2-40B4-BE49-F238E27FC236}">
                <a16:creationId xmlns:a16="http://schemas.microsoft.com/office/drawing/2014/main" id="{7468E994-37CE-4CEC-99E2-C4C68AD38E20}"/>
              </a:ext>
            </a:extLst>
          </p:cNvPr>
          <p:cNvSpPr/>
          <p:nvPr/>
        </p:nvSpPr>
        <p:spPr>
          <a:xfrm>
            <a:off x="5197982" y="2361842"/>
            <a:ext cx="712054"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FortiNAC</a:t>
            </a:r>
          </a:p>
        </p:txBody>
      </p:sp>
      <p:sp>
        <p:nvSpPr>
          <p:cNvPr id="77" name="Rectangle 76">
            <a:extLst>
              <a:ext uri="{FF2B5EF4-FFF2-40B4-BE49-F238E27FC236}">
                <a16:creationId xmlns:a16="http://schemas.microsoft.com/office/drawing/2014/main" id="{8E3EF421-7134-4951-B7EB-494D306E6FB7}"/>
              </a:ext>
            </a:extLst>
          </p:cNvPr>
          <p:cNvSpPr/>
          <p:nvPr/>
        </p:nvSpPr>
        <p:spPr>
          <a:xfrm>
            <a:off x="5197982" y="2009532"/>
            <a:ext cx="71686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FortiGate</a:t>
            </a:r>
          </a:p>
        </p:txBody>
      </p:sp>
      <p:sp>
        <p:nvSpPr>
          <p:cNvPr id="78" name="Rectangle 77">
            <a:extLst>
              <a:ext uri="{FF2B5EF4-FFF2-40B4-BE49-F238E27FC236}">
                <a16:creationId xmlns:a16="http://schemas.microsoft.com/office/drawing/2014/main" id="{49E1D890-1AF0-4772-BA3B-C7820CC1A909}"/>
              </a:ext>
            </a:extLst>
          </p:cNvPr>
          <p:cNvSpPr/>
          <p:nvPr/>
        </p:nvSpPr>
        <p:spPr>
          <a:xfrm>
            <a:off x="3377486" y="3929686"/>
            <a:ext cx="795411"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FortiToken</a:t>
            </a:r>
          </a:p>
        </p:txBody>
      </p:sp>
      <p:sp>
        <p:nvSpPr>
          <p:cNvPr id="79" name="Rectangle 78">
            <a:extLst>
              <a:ext uri="{FF2B5EF4-FFF2-40B4-BE49-F238E27FC236}">
                <a16:creationId xmlns:a16="http://schemas.microsoft.com/office/drawing/2014/main" id="{54F6DD7F-90BB-4CAE-BC1C-9B0516CC9DDE}"/>
              </a:ext>
            </a:extLst>
          </p:cNvPr>
          <p:cNvSpPr/>
          <p:nvPr/>
        </p:nvSpPr>
        <p:spPr>
          <a:xfrm>
            <a:off x="3377486" y="3568279"/>
            <a:ext cx="1226618"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FortiAuthenticator </a:t>
            </a:r>
          </a:p>
        </p:txBody>
      </p:sp>
      <p:sp>
        <p:nvSpPr>
          <p:cNvPr id="80" name="Rectangle 79">
            <a:extLst>
              <a:ext uri="{FF2B5EF4-FFF2-40B4-BE49-F238E27FC236}">
                <a16:creationId xmlns:a16="http://schemas.microsoft.com/office/drawing/2014/main" id="{EFB0EDD7-6E81-4D8D-8F07-DE1A3A247422}"/>
              </a:ext>
            </a:extLst>
          </p:cNvPr>
          <p:cNvSpPr/>
          <p:nvPr/>
        </p:nvSpPr>
        <p:spPr>
          <a:xfrm>
            <a:off x="3377486" y="3206871"/>
            <a:ext cx="71686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FortiGate</a:t>
            </a:r>
          </a:p>
        </p:txBody>
      </p:sp>
      <p:sp>
        <p:nvSpPr>
          <p:cNvPr id="81" name="Rectangle 80">
            <a:extLst>
              <a:ext uri="{FF2B5EF4-FFF2-40B4-BE49-F238E27FC236}">
                <a16:creationId xmlns:a16="http://schemas.microsoft.com/office/drawing/2014/main" id="{D4CEA51D-BF01-487B-9B8F-CD0D8A427133}"/>
              </a:ext>
            </a:extLst>
          </p:cNvPr>
          <p:cNvSpPr/>
          <p:nvPr/>
        </p:nvSpPr>
        <p:spPr>
          <a:xfrm>
            <a:off x="1637258" y="4361897"/>
            <a:ext cx="768159"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FortiClient</a:t>
            </a:r>
          </a:p>
        </p:txBody>
      </p:sp>
      <p:sp>
        <p:nvSpPr>
          <p:cNvPr id="82" name="Rectangle 81">
            <a:extLst>
              <a:ext uri="{FF2B5EF4-FFF2-40B4-BE49-F238E27FC236}">
                <a16:creationId xmlns:a16="http://schemas.microsoft.com/office/drawing/2014/main" id="{14272E35-DD9E-40DF-8936-674C3BD10D7B}"/>
              </a:ext>
            </a:extLst>
          </p:cNvPr>
          <p:cNvSpPr/>
          <p:nvPr/>
        </p:nvSpPr>
        <p:spPr>
          <a:xfrm>
            <a:off x="1637258" y="4019973"/>
            <a:ext cx="853119"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FortiSwitch </a:t>
            </a:r>
          </a:p>
        </p:txBody>
      </p:sp>
      <p:sp>
        <p:nvSpPr>
          <p:cNvPr id="83" name="Rectangle 82">
            <a:extLst>
              <a:ext uri="{FF2B5EF4-FFF2-40B4-BE49-F238E27FC236}">
                <a16:creationId xmlns:a16="http://schemas.microsoft.com/office/drawing/2014/main" id="{71AE9914-13A4-435F-AE61-D8518E9C3D2D}"/>
              </a:ext>
            </a:extLst>
          </p:cNvPr>
          <p:cNvSpPr/>
          <p:nvPr/>
        </p:nvSpPr>
        <p:spPr>
          <a:xfrm>
            <a:off x="8775810" y="2590981"/>
            <a:ext cx="838691"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FortiSOAR </a:t>
            </a:r>
          </a:p>
        </p:txBody>
      </p:sp>
      <p:sp>
        <p:nvSpPr>
          <p:cNvPr id="4" name="Rectangle: Rounded Corners 3">
            <a:extLst>
              <a:ext uri="{FF2B5EF4-FFF2-40B4-BE49-F238E27FC236}">
                <a16:creationId xmlns:a16="http://schemas.microsoft.com/office/drawing/2014/main" id="{8FB5C0BA-5CEB-4A82-B5A2-AB1BE0D8CD1E}"/>
              </a:ext>
            </a:extLst>
          </p:cNvPr>
          <p:cNvSpPr/>
          <p:nvPr/>
        </p:nvSpPr>
        <p:spPr>
          <a:xfrm>
            <a:off x="4900891" y="1641411"/>
            <a:ext cx="1406060" cy="644713"/>
          </a:xfrm>
          <a:prstGeom prst="roundRect">
            <a:avLst/>
          </a:prstGeom>
          <a:noFill/>
          <a:ln w="15875">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GB" sz="1400" err="1"/>
          </a:p>
        </p:txBody>
      </p:sp>
      <p:grpSp>
        <p:nvGrpSpPr>
          <p:cNvPr id="84" name="Group 83">
            <a:extLst>
              <a:ext uri="{FF2B5EF4-FFF2-40B4-BE49-F238E27FC236}">
                <a16:creationId xmlns:a16="http://schemas.microsoft.com/office/drawing/2014/main" id="{2243DFB7-F909-4EBE-92C1-8EFE4EB81160}"/>
              </a:ext>
            </a:extLst>
          </p:cNvPr>
          <p:cNvGrpSpPr>
            <a:grpSpLocks noChangeAspect="1"/>
          </p:cNvGrpSpPr>
          <p:nvPr/>
        </p:nvGrpSpPr>
        <p:grpSpPr>
          <a:xfrm>
            <a:off x="4971531" y="3488562"/>
            <a:ext cx="288000" cy="274795"/>
            <a:chOff x="9277084" y="1702065"/>
            <a:chExt cx="704088" cy="671803"/>
          </a:xfrm>
        </p:grpSpPr>
        <p:sp>
          <p:nvSpPr>
            <p:cNvPr id="85" name="Oval 84">
              <a:extLst>
                <a:ext uri="{FF2B5EF4-FFF2-40B4-BE49-F238E27FC236}">
                  <a16:creationId xmlns:a16="http://schemas.microsoft.com/office/drawing/2014/main" id="{734D4FC2-656A-4CDD-B9B8-44489774B28F}"/>
                </a:ext>
              </a:extLst>
            </p:cNvPr>
            <p:cNvSpPr>
              <a:spLocks noChangeAspect="1"/>
            </p:cNvSpPr>
            <p:nvPr/>
          </p:nvSpPr>
          <p:spPr>
            <a:xfrm>
              <a:off x="9277084" y="1702065"/>
              <a:ext cx="704088" cy="671803"/>
            </a:xfrm>
            <a:prstGeom prst="ellipse">
              <a:avLst/>
            </a:prstGeom>
            <a:solidFill>
              <a:srgbClr val="1A2935">
                <a:alpha val="90000"/>
              </a:srgbClr>
            </a:solidFill>
            <a:ln w="38100">
              <a:solidFill>
                <a:srgbClr val="3CB878"/>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86" name="Picture 85">
              <a:extLst>
                <a:ext uri="{FF2B5EF4-FFF2-40B4-BE49-F238E27FC236}">
                  <a16:creationId xmlns:a16="http://schemas.microsoft.com/office/drawing/2014/main" id="{AEDE8270-48DB-45B4-A178-EA1A77EB6EA5}"/>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9392061" y="1896547"/>
              <a:ext cx="474132" cy="282833"/>
            </a:xfrm>
            <a:prstGeom prst="rect">
              <a:avLst/>
            </a:prstGeom>
          </p:spPr>
        </p:pic>
      </p:grpSp>
      <p:sp>
        <p:nvSpPr>
          <p:cNvPr id="87" name="Rectangle 86">
            <a:extLst>
              <a:ext uri="{FF2B5EF4-FFF2-40B4-BE49-F238E27FC236}">
                <a16:creationId xmlns:a16="http://schemas.microsoft.com/office/drawing/2014/main" id="{7A11D993-4C6F-4CC0-9C96-8115689CE79F}"/>
              </a:ext>
            </a:extLst>
          </p:cNvPr>
          <p:cNvSpPr/>
          <p:nvPr/>
        </p:nvSpPr>
        <p:spPr>
          <a:xfrm>
            <a:off x="5207506" y="3510138"/>
            <a:ext cx="684803" cy="24583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3</a:t>
            </a:r>
            <a:r>
              <a:rPr lang="en-GB" sz="1000" baseline="30000">
                <a:cs typeface="Arial" panose="020B0604020202020204" pitchFamily="34" charset="0"/>
              </a:rPr>
              <a:t>rd</a:t>
            </a:r>
            <a:r>
              <a:rPr lang="en-GB" sz="1000">
                <a:cs typeface="Arial" panose="020B0604020202020204" pitchFamily="34" charset="0"/>
              </a:rPr>
              <a:t> Party</a:t>
            </a:r>
          </a:p>
        </p:txBody>
      </p:sp>
      <p:sp>
        <p:nvSpPr>
          <p:cNvPr id="88" name="Rectangle 87">
            <a:extLst>
              <a:ext uri="{FF2B5EF4-FFF2-40B4-BE49-F238E27FC236}">
                <a16:creationId xmlns:a16="http://schemas.microsoft.com/office/drawing/2014/main" id="{3F1BC419-64C2-4237-814C-961E9AB7507B}"/>
              </a:ext>
            </a:extLst>
          </p:cNvPr>
          <p:cNvSpPr/>
          <p:nvPr/>
        </p:nvSpPr>
        <p:spPr>
          <a:xfrm>
            <a:off x="7011976" y="1150889"/>
            <a:ext cx="97334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FortiAnalyzer </a:t>
            </a:r>
          </a:p>
        </p:txBody>
      </p:sp>
      <p:sp>
        <p:nvSpPr>
          <p:cNvPr id="89" name="Rectangle 88">
            <a:extLst>
              <a:ext uri="{FF2B5EF4-FFF2-40B4-BE49-F238E27FC236}">
                <a16:creationId xmlns:a16="http://schemas.microsoft.com/office/drawing/2014/main" id="{171592C6-3312-4E8E-B570-87BFECE7B5BD}"/>
              </a:ext>
            </a:extLst>
          </p:cNvPr>
          <p:cNvSpPr/>
          <p:nvPr/>
        </p:nvSpPr>
        <p:spPr>
          <a:xfrm>
            <a:off x="7011976" y="1540301"/>
            <a:ext cx="788999"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FortiSIEM </a:t>
            </a:r>
          </a:p>
        </p:txBody>
      </p:sp>
      <p:sp>
        <p:nvSpPr>
          <p:cNvPr id="90" name="Rectangle 89">
            <a:extLst>
              <a:ext uri="{FF2B5EF4-FFF2-40B4-BE49-F238E27FC236}">
                <a16:creationId xmlns:a16="http://schemas.microsoft.com/office/drawing/2014/main" id="{2C9B9531-22A2-47A7-9921-EFC84F6B4B76}"/>
              </a:ext>
            </a:extLst>
          </p:cNvPr>
          <p:cNvSpPr/>
          <p:nvPr/>
        </p:nvSpPr>
        <p:spPr>
          <a:xfrm>
            <a:off x="7011976" y="1923951"/>
            <a:ext cx="994183"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FortiDeceptor </a:t>
            </a:r>
          </a:p>
        </p:txBody>
      </p:sp>
      <p:sp>
        <p:nvSpPr>
          <p:cNvPr id="91" name="Rectangle 90">
            <a:extLst>
              <a:ext uri="{FF2B5EF4-FFF2-40B4-BE49-F238E27FC236}">
                <a16:creationId xmlns:a16="http://schemas.microsoft.com/office/drawing/2014/main" id="{B77364E6-B915-450C-8043-A91F877BECF0}"/>
              </a:ext>
            </a:extLst>
          </p:cNvPr>
          <p:cNvSpPr/>
          <p:nvPr/>
        </p:nvSpPr>
        <p:spPr>
          <a:xfrm>
            <a:off x="7011976" y="2307891"/>
            <a:ext cx="747320" cy="238527"/>
          </a:xfrm>
          <a:prstGeom prst="rect">
            <a:avLst/>
          </a:prstGeom>
        </p:spPr>
        <p:txBody>
          <a:bodyPr wrap="none">
            <a:spAutoFit/>
          </a:bodyPr>
          <a:lstStyle/>
          <a:p>
            <a:pPr lvl="0" defTabSz="457189">
              <a:lnSpc>
                <a:spcPct val="95000"/>
              </a:lnSpc>
              <a:spcAft>
                <a:spcPts val="600"/>
              </a:spcAft>
              <a:buClr>
                <a:srgbClr val="FF0000"/>
              </a:buClr>
              <a:defRPr/>
            </a:pPr>
            <a:r>
              <a:rPr lang="en-GB" sz="1000">
                <a:cs typeface="Arial" panose="020B0604020202020204" pitchFamily="34" charset="0"/>
              </a:rPr>
              <a:t>FortiXDR </a:t>
            </a:r>
          </a:p>
        </p:txBody>
      </p:sp>
      <p:sp>
        <p:nvSpPr>
          <p:cNvPr id="92" name="Rectangle 91">
            <a:extLst>
              <a:ext uri="{FF2B5EF4-FFF2-40B4-BE49-F238E27FC236}">
                <a16:creationId xmlns:a16="http://schemas.microsoft.com/office/drawing/2014/main" id="{FE0FC544-E866-4275-8AFE-C7E229C5CEEA}"/>
              </a:ext>
            </a:extLst>
          </p:cNvPr>
          <p:cNvSpPr/>
          <p:nvPr/>
        </p:nvSpPr>
        <p:spPr>
          <a:xfrm>
            <a:off x="7011976" y="2692900"/>
            <a:ext cx="755335" cy="238527"/>
          </a:xfrm>
          <a:prstGeom prst="rect">
            <a:avLst/>
          </a:prstGeom>
        </p:spPr>
        <p:txBody>
          <a:bodyPr wrap="none">
            <a:spAutoFit/>
          </a:bodyPr>
          <a:lstStyle/>
          <a:p>
            <a:pPr lvl="0" defTabSz="457189">
              <a:lnSpc>
                <a:spcPct val="95000"/>
              </a:lnSpc>
              <a:spcAft>
                <a:spcPts val="600"/>
              </a:spcAft>
              <a:buClr>
                <a:srgbClr val="FF0000"/>
              </a:buClr>
              <a:defRPr/>
            </a:pPr>
            <a:r>
              <a:rPr lang="en-GB" sz="1000" err="1">
                <a:cs typeface="Arial" panose="020B0604020202020204" pitchFamily="34" charset="0"/>
              </a:rPr>
              <a:t>FortiNDR</a:t>
            </a:r>
            <a:r>
              <a:rPr lang="en-GB" sz="1000">
                <a:cs typeface="Arial" panose="020B0604020202020204" pitchFamily="34" charset="0"/>
              </a:rPr>
              <a:t> </a:t>
            </a:r>
          </a:p>
        </p:txBody>
      </p:sp>
      <p:pic>
        <p:nvPicPr>
          <p:cNvPr id="93" name="Picture 92">
            <a:extLst>
              <a:ext uri="{FF2B5EF4-FFF2-40B4-BE49-F238E27FC236}">
                <a16:creationId xmlns:a16="http://schemas.microsoft.com/office/drawing/2014/main" id="{8A55C4D6-4F7A-4B74-B145-C9312EE67A73}"/>
              </a:ext>
            </a:extLst>
          </p:cNvPr>
          <p:cNvPicPr>
            <a:picLocks noChangeAspect="1"/>
          </p:cNvPicPr>
          <p:nvPr/>
        </p:nvPicPr>
        <p:blipFill>
          <a:blip r:embed="rId27"/>
          <a:stretch>
            <a:fillRect/>
          </a:stretch>
        </p:blipFill>
        <p:spPr>
          <a:xfrm>
            <a:off x="4971531" y="1966414"/>
            <a:ext cx="288000" cy="288000"/>
          </a:xfrm>
          <a:prstGeom prst="rect">
            <a:avLst/>
          </a:prstGeom>
        </p:spPr>
      </p:pic>
      <p:pic>
        <p:nvPicPr>
          <p:cNvPr id="73" name="Picture 72" descr="FortiLink-gut.emf">
            <a:extLst>
              <a:ext uri="{FF2B5EF4-FFF2-40B4-BE49-F238E27FC236}">
                <a16:creationId xmlns:a16="http://schemas.microsoft.com/office/drawing/2014/main" id="{B9CF3571-3079-4DA0-8F17-0941AA300D2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805217" y="2167199"/>
            <a:ext cx="232756" cy="90252"/>
          </a:xfrm>
          <a:prstGeom prst="rect">
            <a:avLst/>
          </a:prstGeom>
        </p:spPr>
      </p:pic>
    </p:spTree>
    <p:extLst>
      <p:ext uri="{BB962C8B-B14F-4D97-AF65-F5344CB8AC3E}">
        <p14:creationId xmlns:p14="http://schemas.microsoft.com/office/powerpoint/2010/main" val="776929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88360-81E3-4BD8-BD95-E2227D926AEE}"/>
              </a:ext>
            </a:extLst>
          </p:cNvPr>
          <p:cNvSpPr>
            <a:spLocks noGrp="1"/>
          </p:cNvSpPr>
          <p:nvPr>
            <p:ph type="title"/>
          </p:nvPr>
        </p:nvSpPr>
        <p:spPr/>
        <p:txBody>
          <a:bodyPr/>
          <a:lstStyle/>
          <a:p>
            <a:r>
              <a:rPr lang="en-US" dirty="0"/>
              <a:t>SOC Toolkit –FortiSIEM, FortiSOAR, FortiEDR </a:t>
            </a:r>
          </a:p>
        </p:txBody>
      </p:sp>
      <p:sp>
        <p:nvSpPr>
          <p:cNvPr id="3" name="TextBox 2">
            <a:extLst>
              <a:ext uri="{FF2B5EF4-FFF2-40B4-BE49-F238E27FC236}">
                <a16:creationId xmlns:a16="http://schemas.microsoft.com/office/drawing/2014/main" id="{A33A764E-4F76-448C-A783-EEBFA4CED964}"/>
              </a:ext>
            </a:extLst>
          </p:cNvPr>
          <p:cNvSpPr txBox="1"/>
          <p:nvPr/>
        </p:nvSpPr>
        <p:spPr>
          <a:xfrm>
            <a:off x="911033" y="4142854"/>
            <a:ext cx="3174981" cy="1452705"/>
          </a:xfrm>
          <a:prstGeom prst="rect">
            <a:avLst/>
          </a:prstGeom>
          <a:noFill/>
        </p:spPr>
        <p:txBody>
          <a:bodyPr wrap="square" rtlCol="0">
            <a:spAutoFit/>
          </a:bodyPr>
          <a:lstStyle/>
          <a:p>
            <a:pPr algn="ctr" defTabSz="457189">
              <a:lnSpc>
                <a:spcPct val="95000"/>
              </a:lnSpc>
              <a:spcAft>
                <a:spcPts val="600"/>
              </a:spcAft>
            </a:pPr>
            <a:r>
              <a:rPr lang="en-US" sz="1600" b="1" dirty="0">
                <a:solidFill>
                  <a:schemeClr val="accent3"/>
                </a:solidFill>
                <a:cs typeface="Arial" panose="020B0604020202020204" pitchFamily="34" charset="0"/>
              </a:rPr>
              <a:t>FortiSIEM</a:t>
            </a:r>
          </a:p>
          <a:p>
            <a:pPr algn="ctr" defTabSz="457189">
              <a:lnSpc>
                <a:spcPct val="95000"/>
              </a:lnSpc>
              <a:spcAft>
                <a:spcPts val="600"/>
              </a:spcAft>
            </a:pPr>
            <a:endParaRPr lang="en-US" sz="1400" dirty="0">
              <a:cs typeface="Arial" panose="020B0604020202020204" pitchFamily="34" charset="0"/>
            </a:endParaRPr>
          </a:p>
          <a:p>
            <a:pPr algn="ctr" defTabSz="457189">
              <a:lnSpc>
                <a:spcPct val="95000"/>
              </a:lnSpc>
              <a:spcAft>
                <a:spcPts val="600"/>
              </a:spcAft>
            </a:pPr>
            <a:r>
              <a:rPr lang="en-US" sz="1400" dirty="0">
                <a:cs typeface="Arial" panose="020B0604020202020204" pitchFamily="34" charset="0"/>
              </a:rPr>
              <a:t>Multi vendor support</a:t>
            </a:r>
          </a:p>
          <a:p>
            <a:pPr algn="ctr" defTabSz="457189">
              <a:lnSpc>
                <a:spcPct val="95000"/>
              </a:lnSpc>
              <a:spcAft>
                <a:spcPts val="600"/>
              </a:spcAft>
            </a:pPr>
            <a:r>
              <a:rPr lang="en-US" sz="1400" dirty="0">
                <a:cs typeface="Arial" panose="020B0604020202020204" pitchFamily="34" charset="0"/>
              </a:rPr>
              <a:t>Centralized log aggregation</a:t>
            </a:r>
          </a:p>
          <a:p>
            <a:pPr algn="ctr" defTabSz="457189">
              <a:lnSpc>
                <a:spcPct val="95000"/>
              </a:lnSpc>
              <a:spcAft>
                <a:spcPts val="600"/>
              </a:spcAft>
            </a:pPr>
            <a:r>
              <a:rPr lang="en-US" sz="1400" dirty="0">
                <a:cs typeface="Arial" panose="020B0604020202020204" pitchFamily="34" charset="0"/>
              </a:rPr>
              <a:t>Correlation &amp; analytics</a:t>
            </a:r>
          </a:p>
        </p:txBody>
      </p:sp>
      <p:sp>
        <p:nvSpPr>
          <p:cNvPr id="5" name="TextBox 4">
            <a:extLst>
              <a:ext uri="{FF2B5EF4-FFF2-40B4-BE49-F238E27FC236}">
                <a16:creationId xmlns:a16="http://schemas.microsoft.com/office/drawing/2014/main" id="{87802C66-2E1B-42D3-BAD3-709C8DD1782B}"/>
              </a:ext>
            </a:extLst>
          </p:cNvPr>
          <p:cNvSpPr txBox="1"/>
          <p:nvPr/>
        </p:nvSpPr>
        <p:spPr>
          <a:xfrm>
            <a:off x="4038753" y="4142854"/>
            <a:ext cx="3180073" cy="1452705"/>
          </a:xfrm>
          <a:prstGeom prst="rect">
            <a:avLst/>
          </a:prstGeom>
          <a:noFill/>
        </p:spPr>
        <p:txBody>
          <a:bodyPr wrap="square" rtlCol="0">
            <a:spAutoFit/>
          </a:bodyPr>
          <a:lstStyle/>
          <a:p>
            <a:pPr algn="ctr" defTabSz="457189">
              <a:lnSpc>
                <a:spcPct val="95000"/>
              </a:lnSpc>
              <a:spcAft>
                <a:spcPts val="600"/>
              </a:spcAft>
            </a:pPr>
            <a:r>
              <a:rPr lang="en-US" sz="1600" b="1" dirty="0">
                <a:solidFill>
                  <a:schemeClr val="accent3"/>
                </a:solidFill>
                <a:cs typeface="Arial" panose="020B0604020202020204" pitchFamily="34" charset="0"/>
              </a:rPr>
              <a:t>FortiSOAR</a:t>
            </a:r>
          </a:p>
          <a:p>
            <a:pPr algn="ctr" defTabSz="457189">
              <a:lnSpc>
                <a:spcPct val="95000"/>
              </a:lnSpc>
              <a:spcAft>
                <a:spcPts val="600"/>
              </a:spcAft>
            </a:pPr>
            <a:endParaRPr lang="en-US" sz="1400" dirty="0">
              <a:cs typeface="Arial" panose="020B0604020202020204" pitchFamily="34" charset="0"/>
            </a:endParaRPr>
          </a:p>
          <a:p>
            <a:pPr algn="ctr" defTabSz="457189">
              <a:lnSpc>
                <a:spcPct val="95000"/>
              </a:lnSpc>
              <a:spcAft>
                <a:spcPts val="600"/>
              </a:spcAft>
            </a:pPr>
            <a:r>
              <a:rPr lang="en-US" sz="1400" dirty="0">
                <a:cs typeface="Arial" panose="020B0604020202020204" pitchFamily="34" charset="0"/>
              </a:rPr>
              <a:t>SOC optimization</a:t>
            </a:r>
          </a:p>
          <a:p>
            <a:pPr algn="ctr" defTabSz="457189">
              <a:lnSpc>
                <a:spcPct val="95000"/>
              </a:lnSpc>
              <a:spcAft>
                <a:spcPts val="600"/>
              </a:spcAft>
            </a:pPr>
            <a:r>
              <a:rPr lang="en-US" sz="1400" dirty="0">
                <a:cs typeface="Arial" panose="020B0604020202020204" pitchFamily="34" charset="0"/>
              </a:rPr>
              <a:t>Enhanced incident response</a:t>
            </a:r>
          </a:p>
          <a:p>
            <a:pPr algn="ctr" defTabSz="457189">
              <a:lnSpc>
                <a:spcPct val="95000"/>
              </a:lnSpc>
              <a:spcAft>
                <a:spcPts val="600"/>
              </a:spcAft>
            </a:pPr>
            <a:r>
              <a:rPr lang="en-US" sz="1400" dirty="0">
                <a:cs typeface="Arial" panose="020B0604020202020204" pitchFamily="34" charset="0"/>
              </a:rPr>
              <a:t>Response automation</a:t>
            </a:r>
          </a:p>
        </p:txBody>
      </p:sp>
      <p:cxnSp>
        <p:nvCxnSpPr>
          <p:cNvPr id="19" name="Connector: Elbow 18">
            <a:extLst>
              <a:ext uri="{FF2B5EF4-FFF2-40B4-BE49-F238E27FC236}">
                <a16:creationId xmlns:a16="http://schemas.microsoft.com/office/drawing/2014/main" id="{9DBA6DC5-2806-416B-BF60-5FC65B94741B}"/>
              </a:ext>
            </a:extLst>
          </p:cNvPr>
          <p:cNvCxnSpPr>
            <a:cxnSpLocks/>
            <a:stCxn id="24" idx="2"/>
            <a:endCxn id="20" idx="0"/>
          </p:cNvCxnSpPr>
          <p:nvPr/>
        </p:nvCxnSpPr>
        <p:spPr>
          <a:xfrm rot="5400000">
            <a:off x="3712014" y="1443283"/>
            <a:ext cx="696780" cy="3123762"/>
          </a:xfrm>
          <a:prstGeom prst="bentConnector3">
            <a:avLst>
              <a:gd name="adj1" fmla="val 50000"/>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A683D44F-4608-4562-814E-098D95216AFF}"/>
              </a:ext>
            </a:extLst>
          </p:cNvPr>
          <p:cNvCxnSpPr>
            <a:cxnSpLocks/>
            <a:stCxn id="23" idx="0"/>
            <a:endCxn id="17" idx="2"/>
          </p:cNvCxnSpPr>
          <p:nvPr/>
        </p:nvCxnSpPr>
        <p:spPr>
          <a:xfrm rot="16200000" flipV="1">
            <a:off x="6933203" y="1416582"/>
            <a:ext cx="704577" cy="3326411"/>
          </a:xfrm>
          <a:prstGeom prst="bentConnector3">
            <a:avLst>
              <a:gd name="adj1" fmla="val 60815"/>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2EC0812-C509-41D7-8EA9-9FDC417EC685}"/>
              </a:ext>
            </a:extLst>
          </p:cNvPr>
          <p:cNvCxnSpPr>
            <a:cxnSpLocks/>
            <a:stCxn id="24" idx="2"/>
            <a:endCxn id="22" idx="0"/>
          </p:cNvCxnSpPr>
          <p:nvPr/>
        </p:nvCxnSpPr>
        <p:spPr>
          <a:xfrm>
            <a:off x="5622285" y="2656774"/>
            <a:ext cx="6505" cy="773498"/>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0" name="Picture 159">
            <a:extLst>
              <a:ext uri="{FF2B5EF4-FFF2-40B4-BE49-F238E27FC236}">
                <a16:creationId xmlns:a16="http://schemas.microsoft.com/office/drawing/2014/main" id="{B42F72D2-8A90-45E1-A6FC-8B69889B5D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0245" y="3353554"/>
            <a:ext cx="776556" cy="776556"/>
          </a:xfrm>
          <a:prstGeom prst="rect">
            <a:avLst/>
          </a:prstGeom>
        </p:spPr>
      </p:pic>
      <p:pic>
        <p:nvPicPr>
          <p:cNvPr id="22" name="Picture 167">
            <a:extLst>
              <a:ext uri="{FF2B5EF4-FFF2-40B4-BE49-F238E27FC236}">
                <a16:creationId xmlns:a16="http://schemas.microsoft.com/office/drawing/2014/main" id="{126F532F-B605-4869-BD0D-4C2654586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17229" y="3430272"/>
            <a:ext cx="623121" cy="623121"/>
          </a:xfrm>
          <a:prstGeom prst="rect">
            <a:avLst/>
          </a:prstGeom>
        </p:spPr>
      </p:pic>
      <p:pic>
        <p:nvPicPr>
          <p:cNvPr id="23" name="Picture 200">
            <a:extLst>
              <a:ext uri="{FF2B5EF4-FFF2-40B4-BE49-F238E27FC236}">
                <a16:creationId xmlns:a16="http://schemas.microsoft.com/office/drawing/2014/main" id="{20C8A86F-8CBA-4FD8-B653-78F861B0B1C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38940" y="3432076"/>
            <a:ext cx="619512" cy="619512"/>
          </a:xfrm>
          <a:prstGeom prst="rect">
            <a:avLst/>
          </a:prstGeom>
        </p:spPr>
      </p:pic>
      <p:sp>
        <p:nvSpPr>
          <p:cNvPr id="25" name="TextBox 24">
            <a:extLst>
              <a:ext uri="{FF2B5EF4-FFF2-40B4-BE49-F238E27FC236}">
                <a16:creationId xmlns:a16="http://schemas.microsoft.com/office/drawing/2014/main" id="{93FA4249-6B86-4F56-BFEE-751EB3BDCAE3}"/>
              </a:ext>
            </a:extLst>
          </p:cNvPr>
          <p:cNvSpPr txBox="1"/>
          <p:nvPr/>
        </p:nvSpPr>
        <p:spPr>
          <a:xfrm>
            <a:off x="7361206" y="4142854"/>
            <a:ext cx="3326411" cy="1657377"/>
          </a:xfrm>
          <a:prstGeom prst="rect">
            <a:avLst/>
          </a:prstGeom>
          <a:noFill/>
        </p:spPr>
        <p:txBody>
          <a:bodyPr wrap="square" rtlCol="0">
            <a:spAutoFit/>
          </a:bodyPr>
          <a:lstStyle/>
          <a:p>
            <a:pPr algn="ctr" defTabSz="457189">
              <a:lnSpc>
                <a:spcPct val="95000"/>
              </a:lnSpc>
              <a:spcAft>
                <a:spcPts val="600"/>
              </a:spcAft>
            </a:pPr>
            <a:r>
              <a:rPr lang="en-US" sz="1600" b="1" dirty="0">
                <a:solidFill>
                  <a:schemeClr val="accent3"/>
                </a:solidFill>
                <a:cs typeface="Arial" panose="020B0604020202020204" pitchFamily="34" charset="0"/>
              </a:rPr>
              <a:t>FortiEDR</a:t>
            </a:r>
          </a:p>
          <a:p>
            <a:pPr algn="ctr" defTabSz="457189">
              <a:lnSpc>
                <a:spcPct val="95000"/>
              </a:lnSpc>
              <a:spcAft>
                <a:spcPts val="600"/>
              </a:spcAft>
            </a:pPr>
            <a:endParaRPr lang="en-US" sz="1400" dirty="0">
              <a:cs typeface="Arial" panose="020B0604020202020204" pitchFamily="34" charset="0"/>
            </a:endParaRPr>
          </a:p>
          <a:p>
            <a:pPr algn="ctr" defTabSz="457189">
              <a:lnSpc>
                <a:spcPct val="95000"/>
              </a:lnSpc>
              <a:spcAft>
                <a:spcPts val="600"/>
              </a:spcAft>
            </a:pPr>
            <a:r>
              <a:rPr lang="en-US" sz="1400" dirty="0">
                <a:cs typeface="Arial" panose="020B0604020202020204" pitchFamily="34" charset="0"/>
              </a:rPr>
              <a:t>Advanced, real-time endpoint protection</a:t>
            </a:r>
          </a:p>
          <a:p>
            <a:pPr algn="ctr" defTabSz="457189">
              <a:lnSpc>
                <a:spcPct val="95000"/>
              </a:lnSpc>
              <a:spcAft>
                <a:spcPts val="600"/>
              </a:spcAft>
            </a:pPr>
            <a:r>
              <a:rPr lang="en-US" sz="1400" dirty="0">
                <a:cs typeface="Arial" panose="020B0604020202020204" pitchFamily="34" charset="0"/>
              </a:rPr>
              <a:t>Endpoint threat detection</a:t>
            </a:r>
          </a:p>
          <a:p>
            <a:pPr algn="ctr" defTabSz="457189">
              <a:lnSpc>
                <a:spcPct val="95000"/>
              </a:lnSpc>
              <a:spcAft>
                <a:spcPts val="600"/>
              </a:spcAft>
            </a:pPr>
            <a:r>
              <a:rPr lang="en-US" sz="1400" dirty="0">
                <a:cs typeface="Arial" panose="020B0604020202020204" pitchFamily="34" charset="0"/>
              </a:rPr>
              <a:t>Automated endpoint response &amp; remediation</a:t>
            </a:r>
          </a:p>
        </p:txBody>
      </p:sp>
      <p:sp>
        <p:nvSpPr>
          <p:cNvPr id="17" name="Rectangle: Rounded Corners 16">
            <a:extLst>
              <a:ext uri="{FF2B5EF4-FFF2-40B4-BE49-F238E27FC236}">
                <a16:creationId xmlns:a16="http://schemas.microsoft.com/office/drawing/2014/main" id="{4AE2B49D-04E8-4F84-8BCA-A6131CAA9ABA}"/>
              </a:ext>
            </a:extLst>
          </p:cNvPr>
          <p:cNvSpPr/>
          <p:nvPr/>
        </p:nvSpPr>
        <p:spPr>
          <a:xfrm>
            <a:off x="4793868" y="1344276"/>
            <a:ext cx="1656834" cy="1383223"/>
          </a:xfrm>
          <a:prstGeom prst="roundRect">
            <a:avLst>
              <a:gd name="adj" fmla="val 6474"/>
            </a:avLst>
          </a:prstGeom>
          <a:solidFill>
            <a:schemeClr val="tx2">
              <a:lumMod val="20000"/>
              <a:lumOff val="80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a:p>
        </p:txBody>
      </p:sp>
      <p:pic>
        <p:nvPicPr>
          <p:cNvPr id="24" name="Graphic 5">
            <a:extLst>
              <a:ext uri="{FF2B5EF4-FFF2-40B4-BE49-F238E27FC236}">
                <a16:creationId xmlns:a16="http://schemas.microsoft.com/office/drawing/2014/main" id="{0402CC04-ACCF-44D3-B02F-6F306D85E9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01399" y="1415002"/>
            <a:ext cx="1241772" cy="1241772"/>
          </a:xfrm>
          <a:prstGeom prst="rect">
            <a:avLst/>
          </a:prstGeom>
        </p:spPr>
      </p:pic>
    </p:spTree>
    <p:extLst>
      <p:ext uri="{BB962C8B-B14F-4D97-AF65-F5344CB8AC3E}">
        <p14:creationId xmlns:p14="http://schemas.microsoft.com/office/powerpoint/2010/main" val="37872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17007" y="1201333"/>
            <a:ext cx="734294" cy="775873"/>
            <a:chOff x="2115419" y="1201332"/>
            <a:chExt cx="734294" cy="775873"/>
          </a:xfrm>
        </p:grpSpPr>
        <p:sp>
          <p:nvSpPr>
            <p:cNvPr id="5" name="Oval 4"/>
            <p:cNvSpPr/>
            <p:nvPr/>
          </p:nvSpPr>
          <p:spPr bwMode="invGray">
            <a:xfrm>
              <a:off x="2467831" y="1201332"/>
              <a:ext cx="174028" cy="174028"/>
            </a:xfrm>
            <a:prstGeom prst="ellipse">
              <a:avLst/>
            </a:prstGeom>
            <a:solidFill>
              <a:srgbClr val="C00000"/>
            </a:solid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 name="Oval 6"/>
            <p:cNvSpPr/>
            <p:nvPr/>
          </p:nvSpPr>
          <p:spPr bwMode="invGray">
            <a:xfrm>
              <a:off x="2115419" y="1375360"/>
              <a:ext cx="174028" cy="174028"/>
            </a:xfrm>
            <a:prstGeom prst="ellipse">
              <a:avLst/>
            </a:prstGeom>
            <a:solidFill>
              <a:srgbClr val="C00000"/>
            </a:solid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Oval 7"/>
            <p:cNvSpPr/>
            <p:nvPr/>
          </p:nvSpPr>
          <p:spPr bwMode="invGray">
            <a:xfrm>
              <a:off x="2605600" y="1791577"/>
              <a:ext cx="174028" cy="174028"/>
            </a:xfrm>
            <a:prstGeom prst="ellipse">
              <a:avLst/>
            </a:prstGeom>
            <a:solidFill>
              <a:srgbClr val="C00000"/>
            </a:solid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 name="Oval 8"/>
            <p:cNvSpPr/>
            <p:nvPr/>
          </p:nvSpPr>
          <p:spPr bwMode="invGray">
            <a:xfrm>
              <a:off x="2486679" y="1469625"/>
              <a:ext cx="174028" cy="174028"/>
            </a:xfrm>
            <a:prstGeom prst="ellipse">
              <a:avLst/>
            </a:prstGeom>
            <a:solidFill>
              <a:srgbClr val="C00000"/>
            </a:solid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Oval 9"/>
            <p:cNvSpPr/>
            <p:nvPr/>
          </p:nvSpPr>
          <p:spPr bwMode="invGray">
            <a:xfrm>
              <a:off x="2312651" y="1666135"/>
              <a:ext cx="174028" cy="174028"/>
            </a:xfrm>
            <a:prstGeom prst="ellipse">
              <a:avLst/>
            </a:prstGeom>
            <a:solidFill>
              <a:srgbClr val="C00000"/>
            </a:solid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Freeform 15"/>
            <p:cNvSpPr/>
            <p:nvPr/>
          </p:nvSpPr>
          <p:spPr bwMode="invGray">
            <a:xfrm>
              <a:off x="2214793" y="1426118"/>
              <a:ext cx="503165" cy="435070"/>
            </a:xfrm>
            <a:custGeom>
              <a:avLst/>
              <a:gdLst>
                <a:gd name="connsiteX0" fmla="*/ 49032 w 330474"/>
                <a:gd name="connsiteY0" fmla="*/ 0 h 285750"/>
                <a:gd name="connsiteX1" fmla="*/ 325244 w 330474"/>
                <a:gd name="connsiteY1" fmla="*/ 228162 h 285750"/>
                <a:gd name="connsiteX2" fmla="*/ 330474 w 330474"/>
                <a:gd name="connsiteY2" fmla="*/ 280740 h 285750"/>
                <a:gd name="connsiteX3" fmla="*/ 281442 w 330474"/>
                <a:gd name="connsiteY3" fmla="*/ 285750 h 285750"/>
                <a:gd name="connsiteX4" fmla="*/ 5230 w 330474"/>
                <a:gd name="connsiteY4" fmla="*/ 57589 h 285750"/>
                <a:gd name="connsiteX5" fmla="*/ 0 w 330474"/>
                <a:gd name="connsiteY5" fmla="*/ 501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74" h="285750">
                  <a:moveTo>
                    <a:pt x="49032" y="0"/>
                  </a:moveTo>
                  <a:cubicBezTo>
                    <a:pt x="185279" y="0"/>
                    <a:pt x="298954" y="97950"/>
                    <a:pt x="325244" y="228162"/>
                  </a:cubicBezTo>
                  <a:lnTo>
                    <a:pt x="330474" y="280740"/>
                  </a:lnTo>
                  <a:lnTo>
                    <a:pt x="281442" y="285750"/>
                  </a:lnTo>
                  <a:cubicBezTo>
                    <a:pt x="145195" y="285750"/>
                    <a:pt x="31520" y="187800"/>
                    <a:pt x="5230" y="57589"/>
                  </a:cubicBezTo>
                  <a:lnTo>
                    <a:pt x="0" y="5010"/>
                  </a:lnTo>
                  <a:close/>
                </a:path>
              </a:pathLst>
            </a:custGeom>
            <a:noFill/>
            <a:ln w="127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Freeform 17"/>
            <p:cNvSpPr/>
            <p:nvPr/>
          </p:nvSpPr>
          <p:spPr bwMode="invGray">
            <a:xfrm>
              <a:off x="2161826" y="1276744"/>
              <a:ext cx="430719" cy="561896"/>
            </a:xfrm>
            <a:custGeom>
              <a:avLst/>
              <a:gdLst>
                <a:gd name="connsiteX0" fmla="*/ 228600 w 282892"/>
                <a:gd name="connsiteY0" fmla="*/ 0 h 369048"/>
                <a:gd name="connsiteX1" fmla="*/ 268917 w 282892"/>
                <a:gd name="connsiteY1" fmla="*/ 4064 h 369048"/>
                <a:gd name="connsiteX2" fmla="*/ 277164 w 282892"/>
                <a:gd name="connsiteY2" fmla="*/ 30993 h 369048"/>
                <a:gd name="connsiteX3" fmla="*/ 282892 w 282892"/>
                <a:gd name="connsiteY3" fmla="*/ 88581 h 369048"/>
                <a:gd name="connsiteX4" fmla="*/ 57773 w 282892"/>
                <a:gd name="connsiteY4" fmla="*/ 368526 h 369048"/>
                <a:gd name="connsiteX5" fmla="*/ 52664 w 282892"/>
                <a:gd name="connsiteY5" fmla="*/ 369048 h 369048"/>
                <a:gd name="connsiteX6" fmla="*/ 17965 w 282892"/>
                <a:gd name="connsiteY6" fmla="*/ 317581 h 369048"/>
                <a:gd name="connsiteX7" fmla="*/ 0 w 282892"/>
                <a:gd name="connsiteY7" fmla="*/ 228600 h 369048"/>
                <a:gd name="connsiteX8" fmla="*/ 228600 w 282892"/>
                <a:gd name="connsiteY8" fmla="*/ 0 h 3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892" h="369048">
                  <a:moveTo>
                    <a:pt x="228600" y="0"/>
                  </a:moveTo>
                  <a:lnTo>
                    <a:pt x="268917" y="4064"/>
                  </a:lnTo>
                  <a:lnTo>
                    <a:pt x="277164" y="30993"/>
                  </a:lnTo>
                  <a:cubicBezTo>
                    <a:pt x="280920" y="49594"/>
                    <a:pt x="282892" y="68854"/>
                    <a:pt x="282892" y="88581"/>
                  </a:cubicBezTo>
                  <a:cubicBezTo>
                    <a:pt x="282892" y="226669"/>
                    <a:pt x="186248" y="341880"/>
                    <a:pt x="57773" y="368526"/>
                  </a:cubicBezTo>
                  <a:lnTo>
                    <a:pt x="52664" y="369048"/>
                  </a:lnTo>
                  <a:lnTo>
                    <a:pt x="17965" y="317581"/>
                  </a:lnTo>
                  <a:cubicBezTo>
                    <a:pt x="6397" y="290232"/>
                    <a:pt x="0" y="260163"/>
                    <a:pt x="0" y="228600"/>
                  </a:cubicBezTo>
                  <a:cubicBezTo>
                    <a:pt x="0" y="102348"/>
                    <a:pt x="102348" y="0"/>
                    <a:pt x="228600" y="0"/>
                  </a:cubicBezTo>
                  <a:close/>
                </a:path>
              </a:pathLst>
            </a:custGeom>
            <a:noFill/>
            <a:ln w="127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 name="Oval 16"/>
            <p:cNvSpPr/>
            <p:nvPr/>
          </p:nvSpPr>
          <p:spPr bwMode="invGray">
            <a:xfrm>
              <a:off x="2153601" y="1281093"/>
              <a:ext cx="696112" cy="696112"/>
            </a:xfrm>
            <a:prstGeom prst="ellipse">
              <a:avLst/>
            </a:prstGeom>
            <a:noFill/>
            <a:ln w="381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 name="Group 2"/>
          <p:cNvGrpSpPr/>
          <p:nvPr/>
        </p:nvGrpSpPr>
        <p:grpSpPr>
          <a:xfrm>
            <a:off x="5661135" y="1297753"/>
            <a:ext cx="651404" cy="583033"/>
            <a:chOff x="5797021" y="1422188"/>
            <a:chExt cx="456155" cy="408277"/>
          </a:xfrm>
        </p:grpSpPr>
        <p:sp>
          <p:nvSpPr>
            <p:cNvPr id="21" name="Freeform 20"/>
            <p:cNvSpPr/>
            <p:nvPr/>
          </p:nvSpPr>
          <p:spPr bwMode="invGray">
            <a:xfrm>
              <a:off x="5797021" y="1422188"/>
              <a:ext cx="456155" cy="408277"/>
            </a:xfrm>
            <a:custGeom>
              <a:avLst/>
              <a:gdLst>
                <a:gd name="connsiteX0" fmla="*/ 174555 w 456155"/>
                <a:gd name="connsiteY0" fmla="*/ 0 h 408277"/>
                <a:gd name="connsiteX1" fmla="*/ 404380 w 456155"/>
                <a:gd name="connsiteY1" fmla="*/ 0 h 408277"/>
                <a:gd name="connsiteX2" fmla="*/ 456155 w 456155"/>
                <a:gd name="connsiteY2" fmla="*/ 51775 h 408277"/>
                <a:gd name="connsiteX3" fmla="*/ 456155 w 456155"/>
                <a:gd name="connsiteY3" fmla="*/ 258869 h 408277"/>
                <a:gd name="connsiteX4" fmla="*/ 404380 w 456155"/>
                <a:gd name="connsiteY4" fmla="*/ 310644 h 408277"/>
                <a:gd name="connsiteX5" fmla="*/ 194218 w 456155"/>
                <a:gd name="connsiteY5" fmla="*/ 310644 h 408277"/>
                <a:gd name="connsiteX6" fmla="*/ 194218 w 456155"/>
                <a:gd name="connsiteY6" fmla="*/ 378114 h 408277"/>
                <a:gd name="connsiteX7" fmla="*/ 164055 w 456155"/>
                <a:gd name="connsiteY7" fmla="*/ 408277 h 408277"/>
                <a:gd name="connsiteX8" fmla="*/ 30163 w 456155"/>
                <a:gd name="connsiteY8" fmla="*/ 408277 h 408277"/>
                <a:gd name="connsiteX9" fmla="*/ 0 w 456155"/>
                <a:gd name="connsiteY9" fmla="*/ 378114 h 408277"/>
                <a:gd name="connsiteX10" fmla="*/ 0 w 456155"/>
                <a:gd name="connsiteY10" fmla="*/ 257465 h 408277"/>
                <a:gd name="connsiteX11" fmla="*/ 30163 w 456155"/>
                <a:gd name="connsiteY11" fmla="*/ 227302 h 408277"/>
                <a:gd name="connsiteX12" fmla="*/ 122780 w 456155"/>
                <a:gd name="connsiteY12" fmla="*/ 227302 h 408277"/>
                <a:gd name="connsiteX13" fmla="*/ 122780 w 456155"/>
                <a:gd name="connsiteY13" fmla="*/ 51775 h 408277"/>
                <a:gd name="connsiteX14" fmla="*/ 174555 w 456155"/>
                <a:gd name="connsiteY14" fmla="*/ 0 h 408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6155" h="408277">
                  <a:moveTo>
                    <a:pt x="174555" y="0"/>
                  </a:moveTo>
                  <a:lnTo>
                    <a:pt x="404380" y="0"/>
                  </a:lnTo>
                  <a:cubicBezTo>
                    <a:pt x="432975" y="0"/>
                    <a:pt x="456155" y="23180"/>
                    <a:pt x="456155" y="51775"/>
                  </a:cubicBezTo>
                  <a:lnTo>
                    <a:pt x="456155" y="258869"/>
                  </a:lnTo>
                  <a:cubicBezTo>
                    <a:pt x="456155" y="287464"/>
                    <a:pt x="432975" y="310644"/>
                    <a:pt x="404380" y="310644"/>
                  </a:cubicBezTo>
                  <a:lnTo>
                    <a:pt x="194218" y="310644"/>
                  </a:lnTo>
                  <a:lnTo>
                    <a:pt x="194218" y="378114"/>
                  </a:lnTo>
                  <a:cubicBezTo>
                    <a:pt x="194218" y="394773"/>
                    <a:pt x="180714" y="408277"/>
                    <a:pt x="164055" y="408277"/>
                  </a:cubicBezTo>
                  <a:lnTo>
                    <a:pt x="30163" y="408277"/>
                  </a:lnTo>
                  <a:cubicBezTo>
                    <a:pt x="13504" y="408277"/>
                    <a:pt x="0" y="394773"/>
                    <a:pt x="0" y="378114"/>
                  </a:cubicBezTo>
                  <a:lnTo>
                    <a:pt x="0" y="257465"/>
                  </a:lnTo>
                  <a:cubicBezTo>
                    <a:pt x="0" y="240806"/>
                    <a:pt x="13504" y="227302"/>
                    <a:pt x="30163" y="227302"/>
                  </a:cubicBezTo>
                  <a:lnTo>
                    <a:pt x="122780" y="227302"/>
                  </a:lnTo>
                  <a:lnTo>
                    <a:pt x="122780" y="51775"/>
                  </a:lnTo>
                  <a:cubicBezTo>
                    <a:pt x="122780" y="23180"/>
                    <a:pt x="145960" y="0"/>
                    <a:pt x="174555" y="0"/>
                  </a:cubicBezTo>
                  <a:close/>
                </a:path>
              </a:pathLst>
            </a:custGeom>
            <a:noFill/>
            <a:ln w="381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2" name="Straight Arrow Connector 21"/>
            <p:cNvCxnSpPr/>
            <p:nvPr/>
          </p:nvCxnSpPr>
          <p:spPr>
            <a:xfrm flipV="1">
              <a:off x="5872178" y="1473278"/>
              <a:ext cx="300037" cy="296575"/>
            </a:xfrm>
            <a:prstGeom prst="straightConnector1">
              <a:avLst/>
            </a:prstGeom>
            <a:ln w="38100">
              <a:solidFill>
                <a:srgbClr val="C00000"/>
              </a:solidFill>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8825680" y="1289004"/>
            <a:ext cx="747658" cy="674878"/>
            <a:chOff x="8977367" y="1383439"/>
            <a:chExt cx="538162" cy="485775"/>
          </a:xfrm>
        </p:grpSpPr>
        <p:sp>
          <p:nvSpPr>
            <p:cNvPr id="24" name="Rectangle 23"/>
            <p:cNvSpPr/>
            <p:nvPr/>
          </p:nvSpPr>
          <p:spPr bwMode="invGray">
            <a:xfrm>
              <a:off x="8977367" y="1383439"/>
              <a:ext cx="538162" cy="376237"/>
            </a:xfrm>
            <a:prstGeom prst="rect">
              <a:avLst/>
            </a:prstGeom>
            <a:noFill/>
            <a:ln w="381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Rectangle 24"/>
            <p:cNvSpPr/>
            <p:nvPr/>
          </p:nvSpPr>
          <p:spPr bwMode="invGray">
            <a:xfrm>
              <a:off x="9160723" y="1759676"/>
              <a:ext cx="171450" cy="109538"/>
            </a:xfrm>
            <a:prstGeom prst="rect">
              <a:avLst/>
            </a:prstGeom>
            <a:solidFill>
              <a:srgbClr val="C00000"/>
            </a:solid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6" name="Straight Connector 25"/>
            <p:cNvCxnSpPr/>
            <p:nvPr/>
          </p:nvCxnSpPr>
          <p:spPr>
            <a:xfrm>
              <a:off x="9020229" y="1869214"/>
              <a:ext cx="452438" cy="0"/>
            </a:xfrm>
            <a:prstGeom prst="line">
              <a:avLst/>
            </a:prstGeom>
            <a:noFill/>
            <a:ln w="3810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27" name="Oval 26"/>
            <p:cNvSpPr/>
            <p:nvPr/>
          </p:nvSpPr>
          <p:spPr bwMode="invGray">
            <a:xfrm>
              <a:off x="9232168" y="1470353"/>
              <a:ext cx="183356" cy="183356"/>
            </a:xfrm>
            <a:prstGeom prst="ellipse">
              <a:avLst/>
            </a:prstGeom>
            <a:noFill/>
            <a:ln w="127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28" name="Straight Arrow Connector 27"/>
            <p:cNvCxnSpPr/>
            <p:nvPr/>
          </p:nvCxnSpPr>
          <p:spPr>
            <a:xfrm flipH="1" flipV="1">
              <a:off x="9383235" y="1623945"/>
              <a:ext cx="132294" cy="135730"/>
            </a:xfrm>
            <a:prstGeom prst="straightConnector1">
              <a:avLst/>
            </a:prstGeom>
            <a:noFill/>
            <a:ln w="38100">
              <a:solidFill>
                <a:srgbClr val="C00000"/>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097958" y="3782581"/>
            <a:ext cx="706927" cy="733248"/>
            <a:chOff x="3452810" y="3533759"/>
            <a:chExt cx="423862" cy="426219"/>
          </a:xfrm>
          <a:solidFill>
            <a:srgbClr val="C00000"/>
          </a:solidFill>
        </p:grpSpPr>
        <p:sp>
          <p:nvSpPr>
            <p:cNvPr id="30" name="Freeform 29"/>
            <p:cNvSpPr/>
            <p:nvPr/>
          </p:nvSpPr>
          <p:spPr bwMode="invGray">
            <a:xfrm>
              <a:off x="3576635" y="3657584"/>
              <a:ext cx="176213" cy="176213"/>
            </a:xfrm>
            <a:custGeom>
              <a:avLst/>
              <a:gdLst>
                <a:gd name="connsiteX0" fmla="*/ 85725 w 176213"/>
                <a:gd name="connsiteY0" fmla="*/ 28573 h 176213"/>
                <a:gd name="connsiteX1" fmla="*/ 26192 w 176213"/>
                <a:gd name="connsiteY1" fmla="*/ 88106 h 176213"/>
                <a:gd name="connsiteX2" fmla="*/ 85725 w 176213"/>
                <a:gd name="connsiteY2" fmla="*/ 147639 h 176213"/>
                <a:gd name="connsiteX3" fmla="*/ 145258 w 176213"/>
                <a:gd name="connsiteY3" fmla="*/ 88106 h 176213"/>
                <a:gd name="connsiteX4" fmla="*/ 85725 w 176213"/>
                <a:gd name="connsiteY4" fmla="*/ 28573 h 176213"/>
                <a:gd name="connsiteX5" fmla="*/ 88107 w 176213"/>
                <a:gd name="connsiteY5" fmla="*/ 0 h 176213"/>
                <a:gd name="connsiteX6" fmla="*/ 112459 w 176213"/>
                <a:gd name="connsiteY6" fmla="*/ 16826 h 176213"/>
                <a:gd name="connsiteX7" fmla="*/ 142560 w 176213"/>
                <a:gd name="connsiteY7" fmla="*/ 16827 h 176213"/>
                <a:gd name="connsiteX8" fmla="*/ 151862 w 176213"/>
                <a:gd name="connsiteY8" fmla="*/ 44052 h 176213"/>
                <a:gd name="connsiteX9" fmla="*/ 176213 w 176213"/>
                <a:gd name="connsiteY9" fmla="*/ 60880 h 176213"/>
                <a:gd name="connsiteX10" fmla="*/ 166912 w 176213"/>
                <a:gd name="connsiteY10" fmla="*/ 88107 h 176213"/>
                <a:gd name="connsiteX11" fmla="*/ 176213 w 176213"/>
                <a:gd name="connsiteY11" fmla="*/ 115333 h 176213"/>
                <a:gd name="connsiteX12" fmla="*/ 151862 w 176213"/>
                <a:gd name="connsiteY12" fmla="*/ 132161 h 176213"/>
                <a:gd name="connsiteX13" fmla="*/ 142560 w 176213"/>
                <a:gd name="connsiteY13" fmla="*/ 159386 h 176213"/>
                <a:gd name="connsiteX14" fmla="*/ 112459 w 176213"/>
                <a:gd name="connsiteY14" fmla="*/ 159387 h 176213"/>
                <a:gd name="connsiteX15" fmla="*/ 88107 w 176213"/>
                <a:gd name="connsiteY15" fmla="*/ 176213 h 176213"/>
                <a:gd name="connsiteX16" fmla="*/ 63754 w 176213"/>
                <a:gd name="connsiteY16" fmla="*/ 159387 h 176213"/>
                <a:gd name="connsiteX17" fmla="*/ 33653 w 176213"/>
                <a:gd name="connsiteY17" fmla="*/ 159386 h 176213"/>
                <a:gd name="connsiteX18" fmla="*/ 24351 w 176213"/>
                <a:gd name="connsiteY18" fmla="*/ 132161 h 176213"/>
                <a:gd name="connsiteX19" fmla="*/ 0 w 176213"/>
                <a:gd name="connsiteY19" fmla="*/ 115333 h 176213"/>
                <a:gd name="connsiteX20" fmla="*/ 9301 w 176213"/>
                <a:gd name="connsiteY20" fmla="*/ 88107 h 176213"/>
                <a:gd name="connsiteX21" fmla="*/ 0 w 176213"/>
                <a:gd name="connsiteY21" fmla="*/ 60880 h 176213"/>
                <a:gd name="connsiteX22" fmla="*/ 24351 w 176213"/>
                <a:gd name="connsiteY22" fmla="*/ 44052 h 176213"/>
                <a:gd name="connsiteX23" fmla="*/ 33653 w 176213"/>
                <a:gd name="connsiteY23" fmla="*/ 16827 h 176213"/>
                <a:gd name="connsiteX24" fmla="*/ 63754 w 176213"/>
                <a:gd name="connsiteY24" fmla="*/ 16826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6213" h="176213">
                  <a:moveTo>
                    <a:pt x="85725" y="28573"/>
                  </a:moveTo>
                  <a:cubicBezTo>
                    <a:pt x="52846" y="28573"/>
                    <a:pt x="26192" y="55227"/>
                    <a:pt x="26192" y="88106"/>
                  </a:cubicBezTo>
                  <a:cubicBezTo>
                    <a:pt x="26192" y="120985"/>
                    <a:pt x="52846" y="147639"/>
                    <a:pt x="85725" y="147639"/>
                  </a:cubicBezTo>
                  <a:cubicBezTo>
                    <a:pt x="118604" y="147639"/>
                    <a:pt x="145258" y="120985"/>
                    <a:pt x="145258" y="88106"/>
                  </a:cubicBezTo>
                  <a:cubicBezTo>
                    <a:pt x="145258" y="55227"/>
                    <a:pt x="118604" y="28573"/>
                    <a:pt x="85725" y="28573"/>
                  </a:cubicBezTo>
                  <a:close/>
                  <a:moveTo>
                    <a:pt x="88107" y="0"/>
                  </a:moveTo>
                  <a:lnTo>
                    <a:pt x="112459" y="16826"/>
                  </a:lnTo>
                  <a:lnTo>
                    <a:pt x="142560" y="16827"/>
                  </a:lnTo>
                  <a:lnTo>
                    <a:pt x="151862" y="44052"/>
                  </a:lnTo>
                  <a:lnTo>
                    <a:pt x="176213" y="60880"/>
                  </a:lnTo>
                  <a:lnTo>
                    <a:pt x="166912" y="88107"/>
                  </a:lnTo>
                  <a:lnTo>
                    <a:pt x="176213" y="115333"/>
                  </a:lnTo>
                  <a:lnTo>
                    <a:pt x="151862" y="132161"/>
                  </a:lnTo>
                  <a:lnTo>
                    <a:pt x="142560" y="159386"/>
                  </a:lnTo>
                  <a:lnTo>
                    <a:pt x="112459" y="159387"/>
                  </a:lnTo>
                  <a:lnTo>
                    <a:pt x="88107" y="176213"/>
                  </a:lnTo>
                  <a:lnTo>
                    <a:pt x="63754" y="159387"/>
                  </a:lnTo>
                  <a:lnTo>
                    <a:pt x="33653" y="159386"/>
                  </a:lnTo>
                  <a:lnTo>
                    <a:pt x="24351" y="132161"/>
                  </a:lnTo>
                  <a:lnTo>
                    <a:pt x="0" y="115333"/>
                  </a:lnTo>
                  <a:lnTo>
                    <a:pt x="9301" y="88107"/>
                  </a:lnTo>
                  <a:lnTo>
                    <a:pt x="0" y="60880"/>
                  </a:lnTo>
                  <a:lnTo>
                    <a:pt x="24351" y="44052"/>
                  </a:lnTo>
                  <a:lnTo>
                    <a:pt x="33653" y="16827"/>
                  </a:lnTo>
                  <a:lnTo>
                    <a:pt x="63754" y="16826"/>
                  </a:lnTo>
                  <a:close/>
                </a:path>
              </a:pathLst>
            </a:custGeom>
            <a:grp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31" name="Group 30"/>
            <p:cNvGrpSpPr/>
            <p:nvPr/>
          </p:nvGrpSpPr>
          <p:grpSpPr>
            <a:xfrm>
              <a:off x="3752848" y="3533760"/>
              <a:ext cx="123824" cy="123824"/>
              <a:chOff x="2252664" y="3209918"/>
              <a:chExt cx="123824" cy="123824"/>
            </a:xfrm>
            <a:grpFill/>
          </p:grpSpPr>
          <p:cxnSp>
            <p:nvCxnSpPr>
              <p:cNvPr id="44" name="Straight Arrow Connector 43"/>
              <p:cNvCxnSpPr/>
              <p:nvPr/>
            </p:nvCxnSpPr>
            <p:spPr>
              <a:xfrm flipH="1">
                <a:off x="2252664" y="3209925"/>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45" name="Straight Arrow Connector 44"/>
              <p:cNvCxnSpPr/>
              <p:nvPr/>
            </p:nvCxnSpPr>
            <p:spPr>
              <a:xfrm rot="5400000" flipH="1">
                <a:off x="2314576" y="3271830"/>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46" name="Straight Connector 45"/>
              <p:cNvCxnSpPr/>
              <p:nvPr/>
            </p:nvCxnSpPr>
            <p:spPr>
              <a:xfrm flipH="1">
                <a:off x="2262188" y="3219442"/>
                <a:ext cx="104776" cy="104775"/>
              </a:xfrm>
              <a:prstGeom prst="line">
                <a:avLst/>
              </a:prstGeom>
              <a:grpFill/>
              <a:ln w="38100" cap="sq">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rot="5400000">
              <a:off x="3752848" y="3836154"/>
              <a:ext cx="123824" cy="123824"/>
              <a:chOff x="2252664" y="3209918"/>
              <a:chExt cx="123824" cy="123824"/>
            </a:xfrm>
            <a:grpFill/>
          </p:grpSpPr>
          <p:cxnSp>
            <p:nvCxnSpPr>
              <p:cNvPr id="41" name="Straight Arrow Connector 40"/>
              <p:cNvCxnSpPr/>
              <p:nvPr/>
            </p:nvCxnSpPr>
            <p:spPr>
              <a:xfrm flipH="1">
                <a:off x="2252664" y="3209925"/>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42" name="Straight Arrow Connector 41"/>
              <p:cNvCxnSpPr/>
              <p:nvPr/>
            </p:nvCxnSpPr>
            <p:spPr>
              <a:xfrm rot="5400000" flipH="1">
                <a:off x="2314576" y="3271830"/>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43" name="Straight Connector 42"/>
              <p:cNvCxnSpPr/>
              <p:nvPr/>
            </p:nvCxnSpPr>
            <p:spPr>
              <a:xfrm flipH="1">
                <a:off x="2262188" y="3219442"/>
                <a:ext cx="104776" cy="104775"/>
              </a:xfrm>
              <a:prstGeom prst="line">
                <a:avLst/>
              </a:prstGeom>
              <a:grpFill/>
              <a:ln w="38100" cap="sq">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rot="10800000">
              <a:off x="3452811" y="3826631"/>
              <a:ext cx="123824" cy="123824"/>
              <a:chOff x="2252664" y="3209918"/>
              <a:chExt cx="123824" cy="123824"/>
            </a:xfrm>
            <a:grpFill/>
          </p:grpSpPr>
          <p:cxnSp>
            <p:nvCxnSpPr>
              <p:cNvPr id="38" name="Straight Arrow Connector 37"/>
              <p:cNvCxnSpPr/>
              <p:nvPr/>
            </p:nvCxnSpPr>
            <p:spPr>
              <a:xfrm flipH="1">
                <a:off x="2252664" y="3209925"/>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39" name="Straight Arrow Connector 38"/>
              <p:cNvCxnSpPr/>
              <p:nvPr/>
            </p:nvCxnSpPr>
            <p:spPr>
              <a:xfrm rot="5400000" flipH="1">
                <a:off x="2314576" y="3271830"/>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40" name="Straight Connector 39"/>
              <p:cNvCxnSpPr/>
              <p:nvPr/>
            </p:nvCxnSpPr>
            <p:spPr>
              <a:xfrm flipH="1">
                <a:off x="2262188" y="3219442"/>
                <a:ext cx="104776" cy="104775"/>
              </a:xfrm>
              <a:prstGeom prst="line">
                <a:avLst/>
              </a:prstGeom>
              <a:grpFill/>
              <a:ln w="38100" cap="sq">
                <a:solidFill>
                  <a:srgbClr val="C00000"/>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p:nvGrpSpPr>
          <p:grpSpPr>
            <a:xfrm rot="16200000">
              <a:off x="3452810" y="3533759"/>
              <a:ext cx="123824" cy="123824"/>
              <a:chOff x="2252664" y="3209918"/>
              <a:chExt cx="123824" cy="123824"/>
            </a:xfrm>
            <a:grpFill/>
          </p:grpSpPr>
          <p:cxnSp>
            <p:nvCxnSpPr>
              <p:cNvPr id="35" name="Straight Arrow Connector 34"/>
              <p:cNvCxnSpPr/>
              <p:nvPr/>
            </p:nvCxnSpPr>
            <p:spPr>
              <a:xfrm flipH="1">
                <a:off x="2252664" y="3209925"/>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36" name="Straight Arrow Connector 35"/>
              <p:cNvCxnSpPr/>
              <p:nvPr/>
            </p:nvCxnSpPr>
            <p:spPr>
              <a:xfrm rot="5400000" flipH="1">
                <a:off x="2314576" y="3271830"/>
                <a:ext cx="123824" cy="0"/>
              </a:xfrm>
              <a:prstGeom prst="straightConnector1">
                <a:avLst/>
              </a:prstGeom>
              <a:grpFill/>
              <a:ln w="38100" cap="rnd">
                <a:solidFill>
                  <a:srgbClr val="C00000"/>
                </a:solidFill>
                <a:tailEnd type="none"/>
              </a:ln>
            </p:spPr>
            <p:style>
              <a:lnRef idx="1">
                <a:schemeClr val="accent4"/>
              </a:lnRef>
              <a:fillRef idx="0">
                <a:schemeClr val="accent4"/>
              </a:fillRef>
              <a:effectRef idx="0">
                <a:schemeClr val="accent4"/>
              </a:effectRef>
              <a:fontRef idx="minor">
                <a:schemeClr val="tx1"/>
              </a:fontRef>
            </p:style>
          </p:cxnSp>
          <p:cxnSp>
            <p:nvCxnSpPr>
              <p:cNvPr id="37" name="Straight Connector 36"/>
              <p:cNvCxnSpPr/>
              <p:nvPr/>
            </p:nvCxnSpPr>
            <p:spPr>
              <a:xfrm flipH="1">
                <a:off x="2262188" y="3219442"/>
                <a:ext cx="104776" cy="104775"/>
              </a:xfrm>
              <a:prstGeom prst="line">
                <a:avLst/>
              </a:prstGeom>
              <a:grpFill/>
              <a:ln w="38100" cap="sq">
                <a:solidFill>
                  <a:srgbClr val="C00000"/>
                </a:solidFill>
              </a:ln>
              <a:effectLst/>
            </p:spPr>
            <p:style>
              <a:lnRef idx="2">
                <a:schemeClr val="accent1"/>
              </a:lnRef>
              <a:fillRef idx="0">
                <a:schemeClr val="accent1"/>
              </a:fillRef>
              <a:effectRef idx="1">
                <a:schemeClr val="accent1"/>
              </a:effectRef>
              <a:fontRef idx="minor">
                <a:schemeClr val="tx1"/>
              </a:fontRef>
            </p:style>
          </p:cxnSp>
        </p:grpSp>
      </p:grpSp>
      <p:grpSp>
        <p:nvGrpSpPr>
          <p:cNvPr id="11" name="Group 10"/>
          <p:cNvGrpSpPr/>
          <p:nvPr/>
        </p:nvGrpSpPr>
        <p:grpSpPr>
          <a:xfrm>
            <a:off x="5461270" y="3673910"/>
            <a:ext cx="1051137" cy="950593"/>
            <a:chOff x="5691188" y="3931917"/>
            <a:chExt cx="667821" cy="628652"/>
          </a:xfrm>
          <a:solidFill>
            <a:srgbClr val="C00000"/>
          </a:solidFill>
        </p:grpSpPr>
        <p:sp>
          <p:nvSpPr>
            <p:cNvPr id="48" name="Freeform 47"/>
            <p:cNvSpPr/>
            <p:nvPr/>
          </p:nvSpPr>
          <p:spPr bwMode="invGray">
            <a:xfrm>
              <a:off x="5964316" y="3931917"/>
              <a:ext cx="114300" cy="114300"/>
            </a:xfrm>
            <a:custGeom>
              <a:avLst/>
              <a:gdLst>
                <a:gd name="connsiteX0" fmla="*/ 36512 w 114300"/>
                <a:gd name="connsiteY0" fmla="*/ 26193 h 114300"/>
                <a:gd name="connsiteX1" fmla="*/ 26193 w 114300"/>
                <a:gd name="connsiteY1" fmla="*/ 36512 h 114300"/>
                <a:gd name="connsiteX2" fmla="*/ 26193 w 114300"/>
                <a:gd name="connsiteY2" fmla="*/ 77787 h 114300"/>
                <a:gd name="connsiteX3" fmla="*/ 36512 w 114300"/>
                <a:gd name="connsiteY3" fmla="*/ 88106 h 114300"/>
                <a:gd name="connsiteX4" fmla="*/ 77787 w 114300"/>
                <a:gd name="connsiteY4" fmla="*/ 88106 h 114300"/>
                <a:gd name="connsiteX5" fmla="*/ 88106 w 114300"/>
                <a:gd name="connsiteY5" fmla="*/ 77787 h 114300"/>
                <a:gd name="connsiteX6" fmla="*/ 88106 w 114300"/>
                <a:gd name="connsiteY6" fmla="*/ 36512 h 114300"/>
                <a:gd name="connsiteX7" fmla="*/ 77787 w 114300"/>
                <a:gd name="connsiteY7" fmla="*/ 26193 h 114300"/>
                <a:gd name="connsiteX8" fmla="*/ 19050 w 114300"/>
                <a:gd name="connsiteY8" fmla="*/ 0 h 114300"/>
                <a:gd name="connsiteX9" fmla="*/ 95250 w 114300"/>
                <a:gd name="connsiteY9" fmla="*/ 0 h 114300"/>
                <a:gd name="connsiteX10" fmla="*/ 114300 w 114300"/>
                <a:gd name="connsiteY10" fmla="*/ 19050 h 114300"/>
                <a:gd name="connsiteX11" fmla="*/ 114300 w 114300"/>
                <a:gd name="connsiteY11" fmla="*/ 95250 h 114300"/>
                <a:gd name="connsiteX12" fmla="*/ 95250 w 114300"/>
                <a:gd name="connsiteY12" fmla="*/ 114300 h 114300"/>
                <a:gd name="connsiteX13" fmla="*/ 19050 w 114300"/>
                <a:gd name="connsiteY13" fmla="*/ 114300 h 114300"/>
                <a:gd name="connsiteX14" fmla="*/ 0 w 114300"/>
                <a:gd name="connsiteY14" fmla="*/ 95250 h 114300"/>
                <a:gd name="connsiteX15" fmla="*/ 0 w 114300"/>
                <a:gd name="connsiteY15" fmla="*/ 19050 h 114300"/>
                <a:gd name="connsiteX16" fmla="*/ 19050 w 114300"/>
                <a:gd name="connsiteY1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114300">
                  <a:moveTo>
                    <a:pt x="36512" y="26193"/>
                  </a:moveTo>
                  <a:cubicBezTo>
                    <a:pt x="30813" y="26193"/>
                    <a:pt x="26193" y="30813"/>
                    <a:pt x="26193" y="36512"/>
                  </a:cubicBezTo>
                  <a:lnTo>
                    <a:pt x="26193" y="77787"/>
                  </a:lnTo>
                  <a:cubicBezTo>
                    <a:pt x="26193" y="83486"/>
                    <a:pt x="30813" y="88106"/>
                    <a:pt x="36512" y="88106"/>
                  </a:cubicBezTo>
                  <a:lnTo>
                    <a:pt x="77787" y="88106"/>
                  </a:lnTo>
                  <a:cubicBezTo>
                    <a:pt x="83486" y="88106"/>
                    <a:pt x="88106" y="83486"/>
                    <a:pt x="88106" y="77787"/>
                  </a:cubicBezTo>
                  <a:lnTo>
                    <a:pt x="88106" y="36512"/>
                  </a:lnTo>
                  <a:cubicBezTo>
                    <a:pt x="88106" y="30813"/>
                    <a:pt x="83486" y="26193"/>
                    <a:pt x="77787" y="26193"/>
                  </a:cubicBezTo>
                  <a:close/>
                  <a:moveTo>
                    <a:pt x="19050" y="0"/>
                  </a:moveTo>
                  <a:lnTo>
                    <a:pt x="95250" y="0"/>
                  </a:lnTo>
                  <a:cubicBezTo>
                    <a:pt x="105771" y="0"/>
                    <a:pt x="114300" y="8529"/>
                    <a:pt x="114300" y="19050"/>
                  </a:cubicBezTo>
                  <a:lnTo>
                    <a:pt x="114300" y="95250"/>
                  </a:lnTo>
                  <a:cubicBezTo>
                    <a:pt x="114300" y="105771"/>
                    <a:pt x="105771" y="114300"/>
                    <a:pt x="95250" y="114300"/>
                  </a:cubicBezTo>
                  <a:lnTo>
                    <a:pt x="19050" y="114300"/>
                  </a:lnTo>
                  <a:cubicBezTo>
                    <a:pt x="8529" y="114300"/>
                    <a:pt x="0" y="105771"/>
                    <a:pt x="0" y="95250"/>
                  </a:cubicBezTo>
                  <a:lnTo>
                    <a:pt x="0" y="19050"/>
                  </a:lnTo>
                  <a:cubicBezTo>
                    <a:pt x="0" y="8529"/>
                    <a:pt x="8529" y="0"/>
                    <a:pt x="19050" y="0"/>
                  </a:cubicBezTo>
                  <a:close/>
                </a:path>
              </a:pathLst>
            </a:custGeom>
            <a:grp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48"/>
            <p:cNvSpPr/>
            <p:nvPr/>
          </p:nvSpPr>
          <p:spPr bwMode="invGray">
            <a:xfrm>
              <a:off x="5964316" y="4192040"/>
              <a:ext cx="114300" cy="114300"/>
            </a:xfrm>
            <a:custGeom>
              <a:avLst/>
              <a:gdLst>
                <a:gd name="connsiteX0" fmla="*/ 57150 w 114300"/>
                <a:gd name="connsiteY0" fmla="*/ 18335 h 114300"/>
                <a:gd name="connsiteX1" fmla="*/ 18335 w 114300"/>
                <a:gd name="connsiteY1" fmla="*/ 57150 h 114300"/>
                <a:gd name="connsiteX2" fmla="*/ 57150 w 114300"/>
                <a:gd name="connsiteY2" fmla="*/ 95965 h 114300"/>
                <a:gd name="connsiteX3" fmla="*/ 95965 w 114300"/>
                <a:gd name="connsiteY3" fmla="*/ 57150 h 114300"/>
                <a:gd name="connsiteX4" fmla="*/ 57150 w 114300"/>
                <a:gd name="connsiteY4" fmla="*/ 18335 h 114300"/>
                <a:gd name="connsiteX5" fmla="*/ 57150 w 114300"/>
                <a:gd name="connsiteY5" fmla="*/ 0 h 114300"/>
                <a:gd name="connsiteX6" fmla="*/ 114300 w 114300"/>
                <a:gd name="connsiteY6" fmla="*/ 57150 h 114300"/>
                <a:gd name="connsiteX7" fmla="*/ 57150 w 114300"/>
                <a:gd name="connsiteY7" fmla="*/ 114300 h 114300"/>
                <a:gd name="connsiteX8" fmla="*/ 0 w 114300"/>
                <a:gd name="connsiteY8" fmla="*/ 57150 h 114300"/>
                <a:gd name="connsiteX9" fmla="*/ 57150 w 114300"/>
                <a:gd name="connsiteY9"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300" h="114300">
                  <a:moveTo>
                    <a:pt x="57150" y="18335"/>
                  </a:moveTo>
                  <a:cubicBezTo>
                    <a:pt x="35713" y="18335"/>
                    <a:pt x="18335" y="35713"/>
                    <a:pt x="18335" y="57150"/>
                  </a:cubicBezTo>
                  <a:cubicBezTo>
                    <a:pt x="18335" y="78587"/>
                    <a:pt x="35713" y="95965"/>
                    <a:pt x="57150" y="95965"/>
                  </a:cubicBezTo>
                  <a:cubicBezTo>
                    <a:pt x="78587" y="95965"/>
                    <a:pt x="95965" y="78587"/>
                    <a:pt x="95965" y="57150"/>
                  </a:cubicBezTo>
                  <a:cubicBezTo>
                    <a:pt x="95965" y="35713"/>
                    <a:pt x="78587" y="18335"/>
                    <a:pt x="57150" y="18335"/>
                  </a:cubicBezTo>
                  <a:close/>
                  <a:moveTo>
                    <a:pt x="57150" y="0"/>
                  </a:moveTo>
                  <a:cubicBezTo>
                    <a:pt x="88713" y="0"/>
                    <a:pt x="114300" y="25587"/>
                    <a:pt x="114300" y="57150"/>
                  </a:cubicBezTo>
                  <a:cubicBezTo>
                    <a:pt x="114300" y="88713"/>
                    <a:pt x="88713" y="114300"/>
                    <a:pt x="57150" y="114300"/>
                  </a:cubicBezTo>
                  <a:cubicBezTo>
                    <a:pt x="25587" y="114300"/>
                    <a:pt x="0" y="88713"/>
                    <a:pt x="0" y="57150"/>
                  </a:cubicBezTo>
                  <a:cubicBezTo>
                    <a:pt x="0" y="25587"/>
                    <a:pt x="25587" y="0"/>
                    <a:pt x="57150" y="0"/>
                  </a:cubicBezTo>
                  <a:close/>
                </a:path>
              </a:pathLst>
            </a:custGeom>
            <a:grp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Freeform 49"/>
            <p:cNvSpPr/>
            <p:nvPr/>
          </p:nvSpPr>
          <p:spPr bwMode="invGray">
            <a:xfrm>
              <a:off x="5691188" y="4122417"/>
              <a:ext cx="114300" cy="114300"/>
            </a:xfrm>
            <a:custGeom>
              <a:avLst/>
              <a:gdLst>
                <a:gd name="connsiteX0" fmla="*/ 36512 w 114300"/>
                <a:gd name="connsiteY0" fmla="*/ 26193 h 114300"/>
                <a:gd name="connsiteX1" fmla="*/ 26193 w 114300"/>
                <a:gd name="connsiteY1" fmla="*/ 36512 h 114300"/>
                <a:gd name="connsiteX2" fmla="*/ 26193 w 114300"/>
                <a:gd name="connsiteY2" fmla="*/ 77787 h 114300"/>
                <a:gd name="connsiteX3" fmla="*/ 36512 w 114300"/>
                <a:gd name="connsiteY3" fmla="*/ 88106 h 114300"/>
                <a:gd name="connsiteX4" fmla="*/ 77787 w 114300"/>
                <a:gd name="connsiteY4" fmla="*/ 88106 h 114300"/>
                <a:gd name="connsiteX5" fmla="*/ 88106 w 114300"/>
                <a:gd name="connsiteY5" fmla="*/ 77787 h 114300"/>
                <a:gd name="connsiteX6" fmla="*/ 88106 w 114300"/>
                <a:gd name="connsiteY6" fmla="*/ 36512 h 114300"/>
                <a:gd name="connsiteX7" fmla="*/ 77787 w 114300"/>
                <a:gd name="connsiteY7" fmla="*/ 26193 h 114300"/>
                <a:gd name="connsiteX8" fmla="*/ 19050 w 114300"/>
                <a:gd name="connsiteY8" fmla="*/ 0 h 114300"/>
                <a:gd name="connsiteX9" fmla="*/ 95250 w 114300"/>
                <a:gd name="connsiteY9" fmla="*/ 0 h 114300"/>
                <a:gd name="connsiteX10" fmla="*/ 114300 w 114300"/>
                <a:gd name="connsiteY10" fmla="*/ 19050 h 114300"/>
                <a:gd name="connsiteX11" fmla="*/ 114300 w 114300"/>
                <a:gd name="connsiteY11" fmla="*/ 95250 h 114300"/>
                <a:gd name="connsiteX12" fmla="*/ 95250 w 114300"/>
                <a:gd name="connsiteY12" fmla="*/ 114300 h 114300"/>
                <a:gd name="connsiteX13" fmla="*/ 19050 w 114300"/>
                <a:gd name="connsiteY13" fmla="*/ 114300 h 114300"/>
                <a:gd name="connsiteX14" fmla="*/ 0 w 114300"/>
                <a:gd name="connsiteY14" fmla="*/ 95250 h 114300"/>
                <a:gd name="connsiteX15" fmla="*/ 0 w 114300"/>
                <a:gd name="connsiteY15" fmla="*/ 19050 h 114300"/>
                <a:gd name="connsiteX16" fmla="*/ 19050 w 114300"/>
                <a:gd name="connsiteY1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114300">
                  <a:moveTo>
                    <a:pt x="36512" y="26193"/>
                  </a:moveTo>
                  <a:cubicBezTo>
                    <a:pt x="30813" y="26193"/>
                    <a:pt x="26193" y="30813"/>
                    <a:pt x="26193" y="36512"/>
                  </a:cubicBezTo>
                  <a:lnTo>
                    <a:pt x="26193" y="77787"/>
                  </a:lnTo>
                  <a:cubicBezTo>
                    <a:pt x="26193" y="83486"/>
                    <a:pt x="30813" y="88106"/>
                    <a:pt x="36512" y="88106"/>
                  </a:cubicBezTo>
                  <a:lnTo>
                    <a:pt x="77787" y="88106"/>
                  </a:lnTo>
                  <a:cubicBezTo>
                    <a:pt x="83486" y="88106"/>
                    <a:pt x="88106" y="83486"/>
                    <a:pt x="88106" y="77787"/>
                  </a:cubicBezTo>
                  <a:lnTo>
                    <a:pt x="88106" y="36512"/>
                  </a:lnTo>
                  <a:cubicBezTo>
                    <a:pt x="88106" y="30813"/>
                    <a:pt x="83486" y="26193"/>
                    <a:pt x="77787" y="26193"/>
                  </a:cubicBezTo>
                  <a:close/>
                  <a:moveTo>
                    <a:pt x="19050" y="0"/>
                  </a:moveTo>
                  <a:lnTo>
                    <a:pt x="95250" y="0"/>
                  </a:lnTo>
                  <a:cubicBezTo>
                    <a:pt x="105771" y="0"/>
                    <a:pt x="114300" y="8529"/>
                    <a:pt x="114300" y="19050"/>
                  </a:cubicBezTo>
                  <a:lnTo>
                    <a:pt x="114300" y="95250"/>
                  </a:lnTo>
                  <a:cubicBezTo>
                    <a:pt x="114300" y="105771"/>
                    <a:pt x="105771" y="114300"/>
                    <a:pt x="95250" y="114300"/>
                  </a:cubicBezTo>
                  <a:lnTo>
                    <a:pt x="19050" y="114300"/>
                  </a:lnTo>
                  <a:cubicBezTo>
                    <a:pt x="8529" y="114300"/>
                    <a:pt x="0" y="105771"/>
                    <a:pt x="0" y="95250"/>
                  </a:cubicBezTo>
                  <a:lnTo>
                    <a:pt x="0" y="19050"/>
                  </a:lnTo>
                  <a:cubicBezTo>
                    <a:pt x="0" y="8529"/>
                    <a:pt x="8529" y="0"/>
                    <a:pt x="19050" y="0"/>
                  </a:cubicBezTo>
                  <a:close/>
                </a:path>
              </a:pathLst>
            </a:custGeom>
            <a:grp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50"/>
            <p:cNvSpPr/>
            <p:nvPr/>
          </p:nvSpPr>
          <p:spPr bwMode="invGray">
            <a:xfrm>
              <a:off x="5794534" y="4446269"/>
              <a:ext cx="114300" cy="114300"/>
            </a:xfrm>
            <a:custGeom>
              <a:avLst/>
              <a:gdLst>
                <a:gd name="connsiteX0" fmla="*/ 36512 w 114300"/>
                <a:gd name="connsiteY0" fmla="*/ 26193 h 114300"/>
                <a:gd name="connsiteX1" fmla="*/ 26193 w 114300"/>
                <a:gd name="connsiteY1" fmla="*/ 36512 h 114300"/>
                <a:gd name="connsiteX2" fmla="*/ 26193 w 114300"/>
                <a:gd name="connsiteY2" fmla="*/ 77787 h 114300"/>
                <a:gd name="connsiteX3" fmla="*/ 36512 w 114300"/>
                <a:gd name="connsiteY3" fmla="*/ 88106 h 114300"/>
                <a:gd name="connsiteX4" fmla="*/ 77787 w 114300"/>
                <a:gd name="connsiteY4" fmla="*/ 88106 h 114300"/>
                <a:gd name="connsiteX5" fmla="*/ 88106 w 114300"/>
                <a:gd name="connsiteY5" fmla="*/ 77787 h 114300"/>
                <a:gd name="connsiteX6" fmla="*/ 88106 w 114300"/>
                <a:gd name="connsiteY6" fmla="*/ 36512 h 114300"/>
                <a:gd name="connsiteX7" fmla="*/ 77787 w 114300"/>
                <a:gd name="connsiteY7" fmla="*/ 26193 h 114300"/>
                <a:gd name="connsiteX8" fmla="*/ 19050 w 114300"/>
                <a:gd name="connsiteY8" fmla="*/ 0 h 114300"/>
                <a:gd name="connsiteX9" fmla="*/ 95250 w 114300"/>
                <a:gd name="connsiteY9" fmla="*/ 0 h 114300"/>
                <a:gd name="connsiteX10" fmla="*/ 114300 w 114300"/>
                <a:gd name="connsiteY10" fmla="*/ 19050 h 114300"/>
                <a:gd name="connsiteX11" fmla="*/ 114300 w 114300"/>
                <a:gd name="connsiteY11" fmla="*/ 95250 h 114300"/>
                <a:gd name="connsiteX12" fmla="*/ 95250 w 114300"/>
                <a:gd name="connsiteY12" fmla="*/ 114300 h 114300"/>
                <a:gd name="connsiteX13" fmla="*/ 19050 w 114300"/>
                <a:gd name="connsiteY13" fmla="*/ 114300 h 114300"/>
                <a:gd name="connsiteX14" fmla="*/ 0 w 114300"/>
                <a:gd name="connsiteY14" fmla="*/ 95250 h 114300"/>
                <a:gd name="connsiteX15" fmla="*/ 0 w 114300"/>
                <a:gd name="connsiteY15" fmla="*/ 19050 h 114300"/>
                <a:gd name="connsiteX16" fmla="*/ 19050 w 114300"/>
                <a:gd name="connsiteY1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114300">
                  <a:moveTo>
                    <a:pt x="36512" y="26193"/>
                  </a:moveTo>
                  <a:cubicBezTo>
                    <a:pt x="30813" y="26193"/>
                    <a:pt x="26193" y="30813"/>
                    <a:pt x="26193" y="36512"/>
                  </a:cubicBezTo>
                  <a:lnTo>
                    <a:pt x="26193" y="77787"/>
                  </a:lnTo>
                  <a:cubicBezTo>
                    <a:pt x="26193" y="83486"/>
                    <a:pt x="30813" y="88106"/>
                    <a:pt x="36512" y="88106"/>
                  </a:cubicBezTo>
                  <a:lnTo>
                    <a:pt x="77787" y="88106"/>
                  </a:lnTo>
                  <a:cubicBezTo>
                    <a:pt x="83486" y="88106"/>
                    <a:pt x="88106" y="83486"/>
                    <a:pt x="88106" y="77787"/>
                  </a:cubicBezTo>
                  <a:lnTo>
                    <a:pt x="88106" y="36512"/>
                  </a:lnTo>
                  <a:cubicBezTo>
                    <a:pt x="88106" y="30813"/>
                    <a:pt x="83486" y="26193"/>
                    <a:pt x="77787" y="26193"/>
                  </a:cubicBezTo>
                  <a:close/>
                  <a:moveTo>
                    <a:pt x="19050" y="0"/>
                  </a:moveTo>
                  <a:lnTo>
                    <a:pt x="95250" y="0"/>
                  </a:lnTo>
                  <a:cubicBezTo>
                    <a:pt x="105771" y="0"/>
                    <a:pt x="114300" y="8529"/>
                    <a:pt x="114300" y="19050"/>
                  </a:cubicBezTo>
                  <a:lnTo>
                    <a:pt x="114300" y="95250"/>
                  </a:lnTo>
                  <a:cubicBezTo>
                    <a:pt x="114300" y="105771"/>
                    <a:pt x="105771" y="114300"/>
                    <a:pt x="95250" y="114300"/>
                  </a:cubicBezTo>
                  <a:lnTo>
                    <a:pt x="19050" y="114300"/>
                  </a:lnTo>
                  <a:cubicBezTo>
                    <a:pt x="8529" y="114300"/>
                    <a:pt x="0" y="105771"/>
                    <a:pt x="0" y="95250"/>
                  </a:cubicBezTo>
                  <a:lnTo>
                    <a:pt x="0" y="19050"/>
                  </a:lnTo>
                  <a:cubicBezTo>
                    <a:pt x="0" y="8529"/>
                    <a:pt x="8529" y="0"/>
                    <a:pt x="19050" y="0"/>
                  </a:cubicBezTo>
                  <a:close/>
                </a:path>
              </a:pathLst>
            </a:custGeom>
            <a:grp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Freeform 51"/>
            <p:cNvSpPr/>
            <p:nvPr/>
          </p:nvSpPr>
          <p:spPr bwMode="invGray">
            <a:xfrm>
              <a:off x="6244709" y="4122417"/>
              <a:ext cx="114300" cy="114300"/>
            </a:xfrm>
            <a:custGeom>
              <a:avLst/>
              <a:gdLst>
                <a:gd name="connsiteX0" fmla="*/ 36512 w 114300"/>
                <a:gd name="connsiteY0" fmla="*/ 26193 h 114300"/>
                <a:gd name="connsiteX1" fmla="*/ 26193 w 114300"/>
                <a:gd name="connsiteY1" fmla="*/ 36512 h 114300"/>
                <a:gd name="connsiteX2" fmla="*/ 26193 w 114300"/>
                <a:gd name="connsiteY2" fmla="*/ 77787 h 114300"/>
                <a:gd name="connsiteX3" fmla="*/ 36512 w 114300"/>
                <a:gd name="connsiteY3" fmla="*/ 88106 h 114300"/>
                <a:gd name="connsiteX4" fmla="*/ 77787 w 114300"/>
                <a:gd name="connsiteY4" fmla="*/ 88106 h 114300"/>
                <a:gd name="connsiteX5" fmla="*/ 88106 w 114300"/>
                <a:gd name="connsiteY5" fmla="*/ 77787 h 114300"/>
                <a:gd name="connsiteX6" fmla="*/ 88106 w 114300"/>
                <a:gd name="connsiteY6" fmla="*/ 36512 h 114300"/>
                <a:gd name="connsiteX7" fmla="*/ 77787 w 114300"/>
                <a:gd name="connsiteY7" fmla="*/ 26193 h 114300"/>
                <a:gd name="connsiteX8" fmla="*/ 19050 w 114300"/>
                <a:gd name="connsiteY8" fmla="*/ 0 h 114300"/>
                <a:gd name="connsiteX9" fmla="*/ 95250 w 114300"/>
                <a:gd name="connsiteY9" fmla="*/ 0 h 114300"/>
                <a:gd name="connsiteX10" fmla="*/ 114300 w 114300"/>
                <a:gd name="connsiteY10" fmla="*/ 19050 h 114300"/>
                <a:gd name="connsiteX11" fmla="*/ 114300 w 114300"/>
                <a:gd name="connsiteY11" fmla="*/ 95250 h 114300"/>
                <a:gd name="connsiteX12" fmla="*/ 95250 w 114300"/>
                <a:gd name="connsiteY12" fmla="*/ 114300 h 114300"/>
                <a:gd name="connsiteX13" fmla="*/ 19050 w 114300"/>
                <a:gd name="connsiteY13" fmla="*/ 114300 h 114300"/>
                <a:gd name="connsiteX14" fmla="*/ 0 w 114300"/>
                <a:gd name="connsiteY14" fmla="*/ 95250 h 114300"/>
                <a:gd name="connsiteX15" fmla="*/ 0 w 114300"/>
                <a:gd name="connsiteY15" fmla="*/ 19050 h 114300"/>
                <a:gd name="connsiteX16" fmla="*/ 19050 w 114300"/>
                <a:gd name="connsiteY1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114300">
                  <a:moveTo>
                    <a:pt x="36512" y="26193"/>
                  </a:moveTo>
                  <a:cubicBezTo>
                    <a:pt x="30813" y="26193"/>
                    <a:pt x="26193" y="30813"/>
                    <a:pt x="26193" y="36512"/>
                  </a:cubicBezTo>
                  <a:lnTo>
                    <a:pt x="26193" y="77787"/>
                  </a:lnTo>
                  <a:cubicBezTo>
                    <a:pt x="26193" y="83486"/>
                    <a:pt x="30813" y="88106"/>
                    <a:pt x="36512" y="88106"/>
                  </a:cubicBezTo>
                  <a:lnTo>
                    <a:pt x="77787" y="88106"/>
                  </a:lnTo>
                  <a:cubicBezTo>
                    <a:pt x="83486" y="88106"/>
                    <a:pt x="88106" y="83486"/>
                    <a:pt x="88106" y="77787"/>
                  </a:cubicBezTo>
                  <a:lnTo>
                    <a:pt x="88106" y="36512"/>
                  </a:lnTo>
                  <a:cubicBezTo>
                    <a:pt x="88106" y="30813"/>
                    <a:pt x="83486" y="26193"/>
                    <a:pt x="77787" y="26193"/>
                  </a:cubicBezTo>
                  <a:close/>
                  <a:moveTo>
                    <a:pt x="19050" y="0"/>
                  </a:moveTo>
                  <a:lnTo>
                    <a:pt x="95250" y="0"/>
                  </a:lnTo>
                  <a:cubicBezTo>
                    <a:pt x="105771" y="0"/>
                    <a:pt x="114300" y="8529"/>
                    <a:pt x="114300" y="19050"/>
                  </a:cubicBezTo>
                  <a:lnTo>
                    <a:pt x="114300" y="95250"/>
                  </a:lnTo>
                  <a:cubicBezTo>
                    <a:pt x="114300" y="105771"/>
                    <a:pt x="105771" y="114300"/>
                    <a:pt x="95250" y="114300"/>
                  </a:cubicBezTo>
                  <a:lnTo>
                    <a:pt x="19050" y="114300"/>
                  </a:lnTo>
                  <a:cubicBezTo>
                    <a:pt x="8529" y="114300"/>
                    <a:pt x="0" y="105771"/>
                    <a:pt x="0" y="95250"/>
                  </a:cubicBezTo>
                  <a:lnTo>
                    <a:pt x="0" y="19050"/>
                  </a:lnTo>
                  <a:cubicBezTo>
                    <a:pt x="0" y="8529"/>
                    <a:pt x="8529" y="0"/>
                    <a:pt x="19050" y="0"/>
                  </a:cubicBezTo>
                  <a:close/>
                </a:path>
              </a:pathLst>
            </a:custGeom>
            <a:grp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Freeform 52"/>
            <p:cNvSpPr/>
            <p:nvPr/>
          </p:nvSpPr>
          <p:spPr bwMode="invGray">
            <a:xfrm>
              <a:off x="6128743" y="4441504"/>
              <a:ext cx="114300" cy="114300"/>
            </a:xfrm>
            <a:custGeom>
              <a:avLst/>
              <a:gdLst>
                <a:gd name="connsiteX0" fmla="*/ 36512 w 114300"/>
                <a:gd name="connsiteY0" fmla="*/ 26193 h 114300"/>
                <a:gd name="connsiteX1" fmla="*/ 26193 w 114300"/>
                <a:gd name="connsiteY1" fmla="*/ 36512 h 114300"/>
                <a:gd name="connsiteX2" fmla="*/ 26193 w 114300"/>
                <a:gd name="connsiteY2" fmla="*/ 77787 h 114300"/>
                <a:gd name="connsiteX3" fmla="*/ 36512 w 114300"/>
                <a:gd name="connsiteY3" fmla="*/ 88106 h 114300"/>
                <a:gd name="connsiteX4" fmla="*/ 77787 w 114300"/>
                <a:gd name="connsiteY4" fmla="*/ 88106 h 114300"/>
                <a:gd name="connsiteX5" fmla="*/ 88106 w 114300"/>
                <a:gd name="connsiteY5" fmla="*/ 77787 h 114300"/>
                <a:gd name="connsiteX6" fmla="*/ 88106 w 114300"/>
                <a:gd name="connsiteY6" fmla="*/ 36512 h 114300"/>
                <a:gd name="connsiteX7" fmla="*/ 77787 w 114300"/>
                <a:gd name="connsiteY7" fmla="*/ 26193 h 114300"/>
                <a:gd name="connsiteX8" fmla="*/ 19050 w 114300"/>
                <a:gd name="connsiteY8" fmla="*/ 0 h 114300"/>
                <a:gd name="connsiteX9" fmla="*/ 95250 w 114300"/>
                <a:gd name="connsiteY9" fmla="*/ 0 h 114300"/>
                <a:gd name="connsiteX10" fmla="*/ 114300 w 114300"/>
                <a:gd name="connsiteY10" fmla="*/ 19050 h 114300"/>
                <a:gd name="connsiteX11" fmla="*/ 114300 w 114300"/>
                <a:gd name="connsiteY11" fmla="*/ 95250 h 114300"/>
                <a:gd name="connsiteX12" fmla="*/ 95250 w 114300"/>
                <a:gd name="connsiteY12" fmla="*/ 114300 h 114300"/>
                <a:gd name="connsiteX13" fmla="*/ 19050 w 114300"/>
                <a:gd name="connsiteY13" fmla="*/ 114300 h 114300"/>
                <a:gd name="connsiteX14" fmla="*/ 0 w 114300"/>
                <a:gd name="connsiteY14" fmla="*/ 95250 h 114300"/>
                <a:gd name="connsiteX15" fmla="*/ 0 w 114300"/>
                <a:gd name="connsiteY15" fmla="*/ 19050 h 114300"/>
                <a:gd name="connsiteX16" fmla="*/ 19050 w 114300"/>
                <a:gd name="connsiteY16"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4300" h="114300">
                  <a:moveTo>
                    <a:pt x="36512" y="26193"/>
                  </a:moveTo>
                  <a:cubicBezTo>
                    <a:pt x="30813" y="26193"/>
                    <a:pt x="26193" y="30813"/>
                    <a:pt x="26193" y="36512"/>
                  </a:cubicBezTo>
                  <a:lnTo>
                    <a:pt x="26193" y="77787"/>
                  </a:lnTo>
                  <a:cubicBezTo>
                    <a:pt x="26193" y="83486"/>
                    <a:pt x="30813" y="88106"/>
                    <a:pt x="36512" y="88106"/>
                  </a:cubicBezTo>
                  <a:lnTo>
                    <a:pt x="77787" y="88106"/>
                  </a:lnTo>
                  <a:cubicBezTo>
                    <a:pt x="83486" y="88106"/>
                    <a:pt x="88106" y="83486"/>
                    <a:pt x="88106" y="77787"/>
                  </a:cubicBezTo>
                  <a:lnTo>
                    <a:pt x="88106" y="36512"/>
                  </a:lnTo>
                  <a:cubicBezTo>
                    <a:pt x="88106" y="30813"/>
                    <a:pt x="83486" y="26193"/>
                    <a:pt x="77787" y="26193"/>
                  </a:cubicBezTo>
                  <a:close/>
                  <a:moveTo>
                    <a:pt x="19050" y="0"/>
                  </a:moveTo>
                  <a:lnTo>
                    <a:pt x="95250" y="0"/>
                  </a:lnTo>
                  <a:cubicBezTo>
                    <a:pt x="105771" y="0"/>
                    <a:pt x="114300" y="8529"/>
                    <a:pt x="114300" y="19050"/>
                  </a:cubicBezTo>
                  <a:lnTo>
                    <a:pt x="114300" y="95250"/>
                  </a:lnTo>
                  <a:cubicBezTo>
                    <a:pt x="114300" y="105771"/>
                    <a:pt x="105771" y="114300"/>
                    <a:pt x="95250" y="114300"/>
                  </a:cubicBezTo>
                  <a:lnTo>
                    <a:pt x="19050" y="114300"/>
                  </a:lnTo>
                  <a:cubicBezTo>
                    <a:pt x="8529" y="114300"/>
                    <a:pt x="0" y="105771"/>
                    <a:pt x="0" y="95250"/>
                  </a:cubicBezTo>
                  <a:lnTo>
                    <a:pt x="0" y="19050"/>
                  </a:lnTo>
                  <a:cubicBezTo>
                    <a:pt x="0" y="8529"/>
                    <a:pt x="8529" y="0"/>
                    <a:pt x="19050" y="0"/>
                  </a:cubicBezTo>
                  <a:close/>
                </a:path>
              </a:pathLst>
            </a:custGeom>
            <a:grpFill/>
            <a:ln w="9525">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54" name="Straight Connector 53"/>
            <p:cNvCxnSpPr/>
            <p:nvPr/>
          </p:nvCxnSpPr>
          <p:spPr>
            <a:xfrm>
              <a:off x="6026228" y="4079550"/>
              <a:ext cx="0" cy="75633"/>
            </a:xfrm>
            <a:prstGeom prst="line">
              <a:avLst/>
            </a:prstGeom>
            <a:grpFill/>
            <a:ln w="19050" cap="rnd">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6114454" y="4209093"/>
              <a:ext cx="75040" cy="16450"/>
            </a:xfrm>
            <a:prstGeom prst="line">
              <a:avLst/>
            </a:prstGeom>
            <a:grpFill/>
            <a:ln w="19050" cap="rnd">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flipV="1">
              <a:off x="5847746" y="4209089"/>
              <a:ext cx="75040" cy="16450"/>
            </a:xfrm>
            <a:prstGeom prst="line">
              <a:avLst/>
            </a:prstGeom>
            <a:grpFill/>
            <a:ln w="19050" cap="rnd">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V="1">
              <a:off x="5907881" y="4329415"/>
              <a:ext cx="51062" cy="67193"/>
            </a:xfrm>
            <a:prstGeom prst="line">
              <a:avLst/>
            </a:prstGeom>
            <a:grpFill/>
            <a:ln w="19050" cap="rnd">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flipH="1" flipV="1">
              <a:off x="6065044" y="4334168"/>
              <a:ext cx="51062" cy="67193"/>
            </a:xfrm>
            <a:prstGeom prst="line">
              <a:avLst/>
            </a:prstGeom>
            <a:grpFill/>
            <a:ln w="19050" cap="rnd">
              <a:solidFill>
                <a:srgbClr val="C00000"/>
              </a:solidFill>
            </a:ln>
            <a:effectLst/>
          </p:spPr>
          <p:style>
            <a:lnRef idx="2">
              <a:schemeClr val="accent1"/>
            </a:lnRef>
            <a:fillRef idx="0">
              <a:schemeClr val="accent1"/>
            </a:fillRef>
            <a:effectRef idx="1">
              <a:schemeClr val="accent1"/>
            </a:effectRef>
            <a:fontRef idx="minor">
              <a:schemeClr val="tx1"/>
            </a:fontRef>
          </p:style>
        </p:cxnSp>
      </p:grpSp>
      <p:sp>
        <p:nvSpPr>
          <p:cNvPr id="134" name="Title 133"/>
          <p:cNvSpPr>
            <a:spLocks noGrp="1"/>
          </p:cNvSpPr>
          <p:nvPr>
            <p:ph type="title"/>
          </p:nvPr>
        </p:nvSpPr>
        <p:spPr/>
        <p:txBody>
          <a:bodyPr/>
          <a:lstStyle/>
          <a:p>
            <a:r>
              <a:rPr lang="en-US" dirty="0" err="1"/>
              <a:t>FortiSIEM</a:t>
            </a:r>
            <a:r>
              <a:rPr lang="en-US" dirty="0"/>
              <a:t> Key Features Overview</a:t>
            </a:r>
            <a:endParaRPr lang="en-GB" dirty="0"/>
          </a:p>
        </p:txBody>
      </p:sp>
      <p:sp>
        <p:nvSpPr>
          <p:cNvPr id="146" name="TextBox 145"/>
          <p:cNvSpPr txBox="1"/>
          <p:nvPr/>
        </p:nvSpPr>
        <p:spPr>
          <a:xfrm>
            <a:off x="999173" y="2091691"/>
            <a:ext cx="313992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Asset Discovery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Comprehensive &amp; granular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Contextual awareness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Vulnerability awareness</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7" name="TextBox 146"/>
          <p:cNvSpPr txBox="1"/>
          <p:nvPr/>
        </p:nvSpPr>
        <p:spPr>
          <a:xfrm>
            <a:off x="4423648" y="2091691"/>
            <a:ext cx="3139927"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Scalable, Rapid Integration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Custom device support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Scale out architecture</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8" name="TextBox 147"/>
          <p:cNvSpPr txBox="1"/>
          <p:nvPr/>
        </p:nvSpPr>
        <p:spPr>
          <a:xfrm>
            <a:off x="7736708" y="2091691"/>
            <a:ext cx="313992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Automated Workflow</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Incident response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Case management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Automated remediation</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49" name="TextBox 148"/>
          <p:cNvSpPr txBox="1"/>
          <p:nvPr/>
        </p:nvSpPr>
        <p:spPr>
          <a:xfrm>
            <a:off x="989648" y="4707297"/>
            <a:ext cx="3139927"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Single Pane of Glass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Comprehensive single GUI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Unified NOC &amp; SOC features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PAM</a:t>
            </a:r>
          </a:p>
        </p:txBody>
      </p:sp>
      <p:sp>
        <p:nvSpPr>
          <p:cNvPr id="150" name="TextBox 149"/>
          <p:cNvSpPr txBox="1"/>
          <p:nvPr/>
        </p:nvSpPr>
        <p:spPr>
          <a:xfrm>
            <a:off x="4420744" y="4707297"/>
            <a:ext cx="3139927"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Unified Platform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Multi-tenancy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Role based access control</a:t>
            </a:r>
            <a:endParaRPr kumimoji="0" lang="en-GB" sz="16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51" name="TextBox 150"/>
          <p:cNvSpPr txBox="1"/>
          <p:nvPr/>
        </p:nvSpPr>
        <p:spPr>
          <a:xfrm>
            <a:off x="7736708" y="4707296"/>
            <a:ext cx="3139927"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00"/>
                </a:solidFill>
                <a:effectLst/>
                <a:uLnTx/>
                <a:uFillTx/>
                <a:latin typeface="Arial" panose="020B0604020202020204"/>
                <a:ea typeface="+mn-ea"/>
                <a:cs typeface="+mn-cs"/>
              </a:rPr>
              <a:t>FortiGuard</a:t>
            </a:r>
            <a:r>
              <a:rPr kumimoji="0" lang="en-US" sz="1800" b="1" i="0" u="none" strike="noStrike" kern="1200" cap="none" spc="0" normalizeH="0" baseline="0" noProof="0" dirty="0">
                <a:ln>
                  <a:noFill/>
                </a:ln>
                <a:solidFill>
                  <a:srgbClr val="000000"/>
                </a:solidFill>
                <a:effectLst/>
                <a:uLnTx/>
                <a:uFillTx/>
                <a:latin typeface="Arial" panose="020B0604020202020204"/>
                <a:ea typeface="+mn-ea"/>
                <a:cs typeface="+mn-cs"/>
              </a:rPr>
              <a:t> Intelligence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srgbClr val="000000"/>
                </a:solidFill>
                <a:effectLst/>
                <a:uLnTx/>
                <a:uFillTx/>
                <a:latin typeface="Arial" panose="020B0604020202020204"/>
                <a:ea typeface="+mn-ea"/>
                <a:cs typeface="+mn-cs"/>
              </a:rPr>
              <a:t>FortiGuard</a:t>
            </a: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 threat feed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a:ea typeface="+mn-ea"/>
                <a:cs typeface="+mn-cs"/>
              </a:rPr>
              <a:t>Domain, IP and URL IOCs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nvGrpSpPr>
          <p:cNvPr id="14" name="Group 13"/>
          <p:cNvGrpSpPr/>
          <p:nvPr/>
        </p:nvGrpSpPr>
        <p:grpSpPr>
          <a:xfrm>
            <a:off x="8735156" y="3684852"/>
            <a:ext cx="928706" cy="928706"/>
            <a:chOff x="8898431" y="3825936"/>
            <a:chExt cx="707261" cy="707261"/>
          </a:xfrm>
        </p:grpSpPr>
        <p:sp>
          <p:nvSpPr>
            <p:cNvPr id="77" name="Oval 76"/>
            <p:cNvSpPr/>
            <p:nvPr/>
          </p:nvSpPr>
          <p:spPr bwMode="invGray">
            <a:xfrm>
              <a:off x="8898431" y="3825936"/>
              <a:ext cx="707261" cy="707261"/>
            </a:xfrm>
            <a:prstGeom prst="ellipse">
              <a:avLst/>
            </a:prstGeom>
            <a:noFill/>
            <a:ln w="381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Freeform 78"/>
            <p:cNvSpPr/>
            <p:nvPr/>
          </p:nvSpPr>
          <p:spPr bwMode="invGray">
            <a:xfrm>
              <a:off x="8898431" y="3927154"/>
              <a:ext cx="707261" cy="504547"/>
            </a:xfrm>
            <a:custGeom>
              <a:avLst/>
              <a:gdLst>
                <a:gd name="connsiteX0" fmla="*/ 368810 w 742536"/>
                <a:gd name="connsiteY0" fmla="*/ 0 h 504547"/>
                <a:gd name="connsiteX1" fmla="*/ 737678 w 742536"/>
                <a:gd name="connsiteY1" fmla="*/ 244502 h 504547"/>
                <a:gd name="connsiteX2" fmla="*/ 742536 w 742536"/>
                <a:gd name="connsiteY2" fmla="*/ 260151 h 504547"/>
                <a:gd name="connsiteX3" fmla="*/ 705684 w 742536"/>
                <a:gd name="connsiteY3" fmla="*/ 328046 h 504547"/>
                <a:gd name="connsiteX4" fmla="*/ 373725 w 742536"/>
                <a:gd name="connsiteY4" fmla="*/ 504547 h 504547"/>
                <a:gd name="connsiteX5" fmla="*/ 4857 w 742536"/>
                <a:gd name="connsiteY5" fmla="*/ 260045 h 504547"/>
                <a:gd name="connsiteX6" fmla="*/ 0 w 742536"/>
                <a:gd name="connsiteY6" fmla="*/ 244397 h 504547"/>
                <a:gd name="connsiteX7" fmla="*/ 36852 w 742536"/>
                <a:gd name="connsiteY7" fmla="*/ 176501 h 504547"/>
                <a:gd name="connsiteX8" fmla="*/ 368810 w 742536"/>
                <a:gd name="connsiteY8" fmla="*/ 0 h 50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536" h="504547">
                  <a:moveTo>
                    <a:pt x="368810" y="0"/>
                  </a:moveTo>
                  <a:cubicBezTo>
                    <a:pt x="534632" y="0"/>
                    <a:pt x="676905" y="100819"/>
                    <a:pt x="737678" y="244502"/>
                  </a:cubicBezTo>
                  <a:lnTo>
                    <a:pt x="742536" y="260151"/>
                  </a:lnTo>
                  <a:lnTo>
                    <a:pt x="705684" y="328046"/>
                  </a:lnTo>
                  <a:cubicBezTo>
                    <a:pt x="633742" y="434534"/>
                    <a:pt x="511910" y="504547"/>
                    <a:pt x="373725" y="504547"/>
                  </a:cubicBezTo>
                  <a:cubicBezTo>
                    <a:pt x="207904" y="504547"/>
                    <a:pt x="65630" y="403729"/>
                    <a:pt x="4857" y="260045"/>
                  </a:cubicBezTo>
                  <a:lnTo>
                    <a:pt x="0" y="244397"/>
                  </a:lnTo>
                  <a:lnTo>
                    <a:pt x="36852" y="176501"/>
                  </a:lnTo>
                  <a:cubicBezTo>
                    <a:pt x="108794" y="70013"/>
                    <a:pt x="230626" y="0"/>
                    <a:pt x="368810" y="0"/>
                  </a:cubicBezTo>
                  <a:close/>
                </a:path>
              </a:pathLst>
            </a:custGeom>
            <a:noFill/>
            <a:ln w="1905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79"/>
            <p:cNvSpPr/>
            <p:nvPr/>
          </p:nvSpPr>
          <p:spPr bwMode="invGray">
            <a:xfrm rot="16200000">
              <a:off x="8898430" y="3927293"/>
              <a:ext cx="707261" cy="504547"/>
            </a:xfrm>
            <a:custGeom>
              <a:avLst/>
              <a:gdLst>
                <a:gd name="connsiteX0" fmla="*/ 368810 w 742536"/>
                <a:gd name="connsiteY0" fmla="*/ 0 h 504547"/>
                <a:gd name="connsiteX1" fmla="*/ 737678 w 742536"/>
                <a:gd name="connsiteY1" fmla="*/ 244502 h 504547"/>
                <a:gd name="connsiteX2" fmla="*/ 742536 w 742536"/>
                <a:gd name="connsiteY2" fmla="*/ 260151 h 504547"/>
                <a:gd name="connsiteX3" fmla="*/ 705684 w 742536"/>
                <a:gd name="connsiteY3" fmla="*/ 328046 h 504547"/>
                <a:gd name="connsiteX4" fmla="*/ 373725 w 742536"/>
                <a:gd name="connsiteY4" fmla="*/ 504547 h 504547"/>
                <a:gd name="connsiteX5" fmla="*/ 4857 w 742536"/>
                <a:gd name="connsiteY5" fmla="*/ 260045 h 504547"/>
                <a:gd name="connsiteX6" fmla="*/ 0 w 742536"/>
                <a:gd name="connsiteY6" fmla="*/ 244397 h 504547"/>
                <a:gd name="connsiteX7" fmla="*/ 36852 w 742536"/>
                <a:gd name="connsiteY7" fmla="*/ 176501 h 504547"/>
                <a:gd name="connsiteX8" fmla="*/ 368810 w 742536"/>
                <a:gd name="connsiteY8" fmla="*/ 0 h 504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536" h="504547">
                  <a:moveTo>
                    <a:pt x="368810" y="0"/>
                  </a:moveTo>
                  <a:cubicBezTo>
                    <a:pt x="534632" y="0"/>
                    <a:pt x="676905" y="100819"/>
                    <a:pt x="737678" y="244502"/>
                  </a:cubicBezTo>
                  <a:lnTo>
                    <a:pt x="742536" y="260151"/>
                  </a:lnTo>
                  <a:lnTo>
                    <a:pt x="705684" y="328046"/>
                  </a:lnTo>
                  <a:cubicBezTo>
                    <a:pt x="633742" y="434534"/>
                    <a:pt x="511910" y="504547"/>
                    <a:pt x="373725" y="504547"/>
                  </a:cubicBezTo>
                  <a:cubicBezTo>
                    <a:pt x="207904" y="504547"/>
                    <a:pt x="65630" y="403729"/>
                    <a:pt x="4857" y="260045"/>
                  </a:cubicBezTo>
                  <a:lnTo>
                    <a:pt x="0" y="244397"/>
                  </a:lnTo>
                  <a:lnTo>
                    <a:pt x="36852" y="176501"/>
                  </a:lnTo>
                  <a:cubicBezTo>
                    <a:pt x="108794" y="70013"/>
                    <a:pt x="230626" y="0"/>
                    <a:pt x="368810" y="0"/>
                  </a:cubicBezTo>
                  <a:close/>
                </a:path>
              </a:pathLst>
            </a:custGeom>
            <a:noFill/>
            <a:ln w="1905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83" name="Straight Connector 82"/>
            <p:cNvCxnSpPr>
              <a:stCxn id="80" idx="2"/>
              <a:endCxn id="77" idx="4"/>
            </p:cNvCxnSpPr>
            <p:nvPr/>
          </p:nvCxnSpPr>
          <p:spPr>
            <a:xfrm flipH="1">
              <a:off x="9252062" y="3825936"/>
              <a:ext cx="7876" cy="707261"/>
            </a:xfrm>
            <a:prstGeom prst="line">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a:stCxn id="79" idx="6"/>
              <a:endCxn id="79" idx="1"/>
            </p:cNvCxnSpPr>
            <p:nvPr/>
          </p:nvCxnSpPr>
          <p:spPr>
            <a:xfrm>
              <a:off x="8898431" y="4171551"/>
              <a:ext cx="702634" cy="105"/>
            </a:xfrm>
            <a:prstGeom prst="line">
              <a:avLst/>
            </a:prstGeom>
            <a:ln w="19050">
              <a:solidFill>
                <a:srgbClr val="C00000"/>
              </a:solidFill>
            </a:ln>
            <a:effectLst/>
          </p:spPr>
          <p:style>
            <a:lnRef idx="2">
              <a:schemeClr val="accent1"/>
            </a:lnRef>
            <a:fillRef idx="0">
              <a:schemeClr val="accent1"/>
            </a:fillRef>
            <a:effectRef idx="1">
              <a:schemeClr val="accent1"/>
            </a:effectRef>
            <a:fontRef idx="minor">
              <a:schemeClr val="tx1"/>
            </a:fontRef>
          </p:style>
        </p:cxnSp>
        <p:sp>
          <p:nvSpPr>
            <p:cNvPr id="85" name="Oval 84"/>
            <p:cNvSpPr/>
            <p:nvPr/>
          </p:nvSpPr>
          <p:spPr bwMode="invGray">
            <a:xfrm>
              <a:off x="9082357" y="3968825"/>
              <a:ext cx="353368" cy="415053"/>
            </a:xfrm>
            <a:prstGeom prst="ellipse">
              <a:avLst/>
            </a:prstGeom>
            <a:solidFill>
              <a:schemeClr val="bg1"/>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Freeform 86"/>
            <p:cNvSpPr/>
            <p:nvPr/>
          </p:nvSpPr>
          <p:spPr bwMode="invGray">
            <a:xfrm>
              <a:off x="9122971" y="4006931"/>
              <a:ext cx="271512" cy="351107"/>
            </a:xfrm>
            <a:custGeom>
              <a:avLst/>
              <a:gdLst>
                <a:gd name="connsiteX0" fmla="*/ 118468 w 278608"/>
                <a:gd name="connsiteY0" fmla="*/ 0 h 406611"/>
                <a:gd name="connsiteX1" fmla="*/ 158849 w 278608"/>
                <a:gd name="connsiteY1" fmla="*/ 0 h 406611"/>
                <a:gd name="connsiteX2" fmla="*/ 171421 w 278608"/>
                <a:gd name="connsiteY2" fmla="*/ 9668 h 406611"/>
                <a:gd name="connsiteX3" fmla="*/ 258039 w 278608"/>
                <a:gd name="connsiteY3" fmla="*/ 55013 h 406611"/>
                <a:gd name="connsiteX4" fmla="*/ 278608 w 278608"/>
                <a:gd name="connsiteY4" fmla="*/ 62097 h 406611"/>
                <a:gd name="connsiteX5" fmla="*/ 278608 w 278608"/>
                <a:gd name="connsiteY5" fmla="*/ 243486 h 406611"/>
                <a:gd name="connsiteX6" fmla="*/ 240805 w 278608"/>
                <a:gd name="connsiteY6" fmla="*/ 305186 h 406611"/>
                <a:gd name="connsiteX7" fmla="*/ 169339 w 278608"/>
                <a:gd name="connsiteY7" fmla="*/ 381920 h 406611"/>
                <a:gd name="connsiteX8" fmla="*/ 135559 w 278608"/>
                <a:gd name="connsiteY8" fmla="*/ 406611 h 406611"/>
                <a:gd name="connsiteX9" fmla="*/ 101783 w 278608"/>
                <a:gd name="connsiteY9" fmla="*/ 381923 h 406611"/>
                <a:gd name="connsiteX10" fmla="*/ 30317 w 278608"/>
                <a:gd name="connsiteY10" fmla="*/ 305189 h 406611"/>
                <a:gd name="connsiteX11" fmla="*/ 0 w 278608"/>
                <a:gd name="connsiteY11" fmla="*/ 255709 h 406611"/>
                <a:gd name="connsiteX12" fmla="*/ 0 w 278608"/>
                <a:gd name="connsiteY12" fmla="*/ 64283 h 406611"/>
                <a:gd name="connsiteX13" fmla="*/ 13083 w 278608"/>
                <a:gd name="connsiteY13" fmla="*/ 59777 h 406611"/>
                <a:gd name="connsiteX14" fmla="*/ 99701 w 278608"/>
                <a:gd name="connsiteY14" fmla="*/ 14432 h 40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8608" h="406611">
                  <a:moveTo>
                    <a:pt x="118468" y="0"/>
                  </a:moveTo>
                  <a:lnTo>
                    <a:pt x="158849" y="0"/>
                  </a:lnTo>
                  <a:lnTo>
                    <a:pt x="171421" y="9668"/>
                  </a:lnTo>
                  <a:cubicBezTo>
                    <a:pt x="197899" y="26468"/>
                    <a:pt x="226902" y="41667"/>
                    <a:pt x="258039" y="55013"/>
                  </a:cubicBezTo>
                  <a:lnTo>
                    <a:pt x="278608" y="62097"/>
                  </a:lnTo>
                  <a:lnTo>
                    <a:pt x="278608" y="243486"/>
                  </a:lnTo>
                  <a:lnTo>
                    <a:pt x="240805" y="305186"/>
                  </a:lnTo>
                  <a:cubicBezTo>
                    <a:pt x="219770" y="332770"/>
                    <a:pt x="195817" y="358464"/>
                    <a:pt x="169339" y="381920"/>
                  </a:cubicBezTo>
                  <a:lnTo>
                    <a:pt x="135559" y="406611"/>
                  </a:lnTo>
                  <a:lnTo>
                    <a:pt x="101783" y="381923"/>
                  </a:lnTo>
                  <a:cubicBezTo>
                    <a:pt x="75305" y="358467"/>
                    <a:pt x="51352" y="332773"/>
                    <a:pt x="30317" y="305189"/>
                  </a:cubicBezTo>
                  <a:lnTo>
                    <a:pt x="0" y="255709"/>
                  </a:lnTo>
                  <a:lnTo>
                    <a:pt x="0" y="64283"/>
                  </a:lnTo>
                  <a:lnTo>
                    <a:pt x="13083" y="59777"/>
                  </a:lnTo>
                  <a:cubicBezTo>
                    <a:pt x="44219" y="46431"/>
                    <a:pt x="73223" y="31232"/>
                    <a:pt x="99701" y="14432"/>
                  </a:cubicBezTo>
                  <a:close/>
                </a:path>
              </a:pathLst>
            </a:custGeom>
            <a:noFill/>
            <a:ln w="3810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Rounded Rectangle 88"/>
            <p:cNvSpPr/>
            <p:nvPr/>
          </p:nvSpPr>
          <p:spPr bwMode="invGray">
            <a:xfrm>
              <a:off x="9194147" y="4106834"/>
              <a:ext cx="127131" cy="96598"/>
            </a:xfrm>
            <a:prstGeom prst="roundRect">
              <a:avLst/>
            </a:prstGeom>
            <a:noFill/>
            <a:ln w="57150">
              <a:solidFill>
                <a:srgbClr val="C00000"/>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90" name="Straight Connector 89"/>
            <p:cNvCxnSpPr/>
            <p:nvPr/>
          </p:nvCxnSpPr>
          <p:spPr>
            <a:xfrm flipV="1">
              <a:off x="9218411" y="4074525"/>
              <a:ext cx="0" cy="160344"/>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9295230" y="4054267"/>
              <a:ext cx="0" cy="213137"/>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9146170" y="4131625"/>
              <a:ext cx="210828" cy="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9146170" y="4179250"/>
              <a:ext cx="210828" cy="0"/>
            </a:xfrm>
            <a:prstGeom prst="line">
              <a:avLst/>
            </a:prstGeom>
            <a:ln w="12700">
              <a:solidFill>
                <a:srgbClr val="FFFFFF"/>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3872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2BD4-B468-834C-BC9B-843CAB1975D5}"/>
              </a:ext>
            </a:extLst>
          </p:cNvPr>
          <p:cNvSpPr>
            <a:spLocks noGrp="1"/>
          </p:cNvSpPr>
          <p:nvPr>
            <p:ph type="title"/>
          </p:nvPr>
        </p:nvSpPr>
        <p:spPr/>
        <p:txBody>
          <a:bodyPr/>
          <a:lstStyle/>
          <a:p>
            <a:r>
              <a:rPr lang="en-GB">
                <a:solidFill>
                  <a:schemeClr val="tx1"/>
                </a:solidFill>
              </a:rPr>
              <a:t>Key </a:t>
            </a:r>
            <a:r>
              <a:rPr lang="en-GB" err="1">
                <a:solidFill>
                  <a:schemeClr val="tx1"/>
                </a:solidFill>
              </a:rPr>
              <a:t>FortiSOAR</a:t>
            </a:r>
            <a:r>
              <a:rPr lang="en-GB">
                <a:solidFill>
                  <a:schemeClr val="tx1"/>
                </a:solidFill>
              </a:rPr>
              <a:t> Elements </a:t>
            </a:r>
            <a:r>
              <a:rPr lang="en-GB" sz="1600">
                <a:solidFill>
                  <a:schemeClr val="accent6"/>
                </a:solidFill>
              </a:rPr>
              <a:t>(and Focus Areas)</a:t>
            </a:r>
            <a:endParaRPr lang="en-US" sz="1600">
              <a:solidFill>
                <a:schemeClr val="accent6"/>
              </a:solidFill>
              <a:cs typeface="Arial"/>
            </a:endParaRPr>
          </a:p>
        </p:txBody>
      </p:sp>
      <p:grpSp>
        <p:nvGrpSpPr>
          <p:cNvPr id="3" name="Group 2">
            <a:extLst>
              <a:ext uri="{FF2B5EF4-FFF2-40B4-BE49-F238E27FC236}">
                <a16:creationId xmlns:a16="http://schemas.microsoft.com/office/drawing/2014/main" id="{8E9502FF-DBD4-7544-B673-58B0FABFCF51}"/>
              </a:ext>
            </a:extLst>
          </p:cNvPr>
          <p:cNvGrpSpPr/>
          <p:nvPr/>
        </p:nvGrpSpPr>
        <p:grpSpPr>
          <a:xfrm>
            <a:off x="4349447" y="1391306"/>
            <a:ext cx="3564357" cy="3629753"/>
            <a:chOff x="2402915" y="2368106"/>
            <a:chExt cx="3564357" cy="3629753"/>
          </a:xfrm>
        </p:grpSpPr>
        <p:sp>
          <p:nvSpPr>
            <p:cNvPr id="4" name="Oval 3">
              <a:extLst>
                <a:ext uri="{FF2B5EF4-FFF2-40B4-BE49-F238E27FC236}">
                  <a16:creationId xmlns:a16="http://schemas.microsoft.com/office/drawing/2014/main" id="{47D2BB12-233C-3442-A9BE-2B83A1EF86C0}"/>
                </a:ext>
              </a:extLst>
            </p:cNvPr>
            <p:cNvSpPr/>
            <p:nvPr/>
          </p:nvSpPr>
          <p:spPr>
            <a:xfrm>
              <a:off x="2402915" y="2368106"/>
              <a:ext cx="3564357" cy="3629753"/>
            </a:xfrm>
            <a:prstGeom prst="ellipse">
              <a:avLst/>
            </a:prstGeom>
            <a:solidFill>
              <a:schemeClr val="accent2">
                <a:lumMod val="60000"/>
                <a:lumOff val="40000"/>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sp>
          <p:nvSpPr>
            <p:cNvPr id="5" name="Oval 4">
              <a:extLst>
                <a:ext uri="{FF2B5EF4-FFF2-40B4-BE49-F238E27FC236}">
                  <a16:creationId xmlns:a16="http://schemas.microsoft.com/office/drawing/2014/main" id="{F86BFEB6-50DC-5E49-B5DA-49A466DF638E}"/>
                </a:ext>
              </a:extLst>
            </p:cNvPr>
            <p:cNvSpPr/>
            <p:nvPr/>
          </p:nvSpPr>
          <p:spPr>
            <a:xfrm>
              <a:off x="2710238" y="2684042"/>
              <a:ext cx="2949710" cy="3003828"/>
            </a:xfrm>
            <a:prstGeom prst="ellipse">
              <a:avLst/>
            </a:prstGeom>
            <a:solidFill>
              <a:schemeClr val="accent2">
                <a:lumMod val="60000"/>
                <a:lumOff val="4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sp>
          <p:nvSpPr>
            <p:cNvPr id="6" name="Oval 5">
              <a:extLst>
                <a:ext uri="{FF2B5EF4-FFF2-40B4-BE49-F238E27FC236}">
                  <a16:creationId xmlns:a16="http://schemas.microsoft.com/office/drawing/2014/main" id="{6419AD99-375A-2D49-B0D9-3F93B4E4C5D0}"/>
                </a:ext>
              </a:extLst>
            </p:cNvPr>
            <p:cNvSpPr/>
            <p:nvPr/>
          </p:nvSpPr>
          <p:spPr>
            <a:xfrm>
              <a:off x="3003519" y="2992409"/>
              <a:ext cx="2363149" cy="2406505"/>
            </a:xfrm>
            <a:prstGeom prst="ellipse">
              <a:avLst/>
            </a:prstGeom>
            <a:solidFill>
              <a:schemeClr val="accent2">
                <a:lumMod val="60000"/>
                <a:lumOff val="40000"/>
                <a:alpha val="40000"/>
              </a:schemeClr>
            </a:solidFill>
            <a:ln>
              <a:noFill/>
            </a:ln>
            <a:effectLst>
              <a:outerShdw blurRad="50800" dist="50800" dir="5400000" algn="ctr" rotWithShape="0">
                <a:schemeClr val="bg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grpSp>
      <p:sp>
        <p:nvSpPr>
          <p:cNvPr id="7" name="Oval 6">
            <a:extLst>
              <a:ext uri="{FF2B5EF4-FFF2-40B4-BE49-F238E27FC236}">
                <a16:creationId xmlns:a16="http://schemas.microsoft.com/office/drawing/2014/main" id="{E24BB62A-18A4-ED46-BC73-27D8DEC235FB}"/>
              </a:ext>
            </a:extLst>
          </p:cNvPr>
          <p:cNvSpPr/>
          <p:nvPr/>
        </p:nvSpPr>
        <p:spPr>
          <a:xfrm>
            <a:off x="4336051" y="1409014"/>
            <a:ext cx="3589070" cy="3589070"/>
          </a:xfrm>
          <a:prstGeom prst="ellipse">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sp>
        <p:nvSpPr>
          <p:cNvPr id="203" name="Oval 202">
            <a:extLst>
              <a:ext uri="{FF2B5EF4-FFF2-40B4-BE49-F238E27FC236}">
                <a16:creationId xmlns:a16="http://schemas.microsoft.com/office/drawing/2014/main" id="{93418AEE-A5D3-574D-AA61-9753B86FC9A0}"/>
              </a:ext>
            </a:extLst>
          </p:cNvPr>
          <p:cNvSpPr/>
          <p:nvPr/>
        </p:nvSpPr>
        <p:spPr>
          <a:xfrm>
            <a:off x="7323478" y="3336563"/>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grpSp>
        <p:nvGrpSpPr>
          <p:cNvPr id="208" name="Group 207">
            <a:extLst>
              <a:ext uri="{FF2B5EF4-FFF2-40B4-BE49-F238E27FC236}">
                <a16:creationId xmlns:a16="http://schemas.microsoft.com/office/drawing/2014/main" id="{807915CC-4279-A846-BE44-A26989A15F50}"/>
              </a:ext>
            </a:extLst>
          </p:cNvPr>
          <p:cNvGrpSpPr/>
          <p:nvPr/>
        </p:nvGrpSpPr>
        <p:grpSpPr>
          <a:xfrm>
            <a:off x="5684656" y="1020844"/>
            <a:ext cx="880862" cy="880862"/>
            <a:chOff x="6513029" y="4288444"/>
            <a:chExt cx="880862" cy="880862"/>
          </a:xfrm>
        </p:grpSpPr>
        <p:sp>
          <p:nvSpPr>
            <p:cNvPr id="209" name="Oval 208">
              <a:extLst>
                <a:ext uri="{FF2B5EF4-FFF2-40B4-BE49-F238E27FC236}">
                  <a16:creationId xmlns:a16="http://schemas.microsoft.com/office/drawing/2014/main" id="{40CB0427-06A8-CD42-B57A-54DF043EE125}"/>
                </a:ext>
              </a:extLst>
            </p:cNvPr>
            <p:cNvSpPr/>
            <p:nvPr/>
          </p:nvSpPr>
          <p:spPr>
            <a:xfrm>
              <a:off x="6513029" y="4288444"/>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grpSp>
          <p:nvGrpSpPr>
            <p:cNvPr id="210" name="Group 209">
              <a:extLst>
                <a:ext uri="{FF2B5EF4-FFF2-40B4-BE49-F238E27FC236}">
                  <a16:creationId xmlns:a16="http://schemas.microsoft.com/office/drawing/2014/main" id="{B3B1717F-6622-F24F-AE93-7E8F166CF74D}"/>
                </a:ext>
              </a:extLst>
            </p:cNvPr>
            <p:cNvGrpSpPr/>
            <p:nvPr/>
          </p:nvGrpSpPr>
          <p:grpSpPr>
            <a:xfrm>
              <a:off x="6725118" y="4455735"/>
              <a:ext cx="491422" cy="528836"/>
              <a:chOff x="-3211813" y="383202"/>
              <a:chExt cx="761662" cy="819650"/>
            </a:xfrm>
            <a:solidFill>
              <a:schemeClr val="tx1"/>
            </a:solidFill>
          </p:grpSpPr>
          <p:sp>
            <p:nvSpPr>
              <p:cNvPr id="211" name="Freeform 1">
                <a:extLst>
                  <a:ext uri="{FF2B5EF4-FFF2-40B4-BE49-F238E27FC236}">
                    <a16:creationId xmlns:a16="http://schemas.microsoft.com/office/drawing/2014/main" id="{755E8A1F-98F0-6548-A2F8-5640F8E97557}"/>
                  </a:ext>
                </a:extLst>
              </p:cNvPr>
              <p:cNvSpPr>
                <a:spLocks noChangeArrowheads="1"/>
              </p:cNvSpPr>
              <p:nvPr/>
            </p:nvSpPr>
            <p:spPr bwMode="auto">
              <a:xfrm>
                <a:off x="-3211813" y="820684"/>
                <a:ext cx="355657" cy="382168"/>
              </a:xfrm>
              <a:custGeom>
                <a:avLst/>
                <a:gdLst>
                  <a:gd name="T0" fmla="*/ 9031 w 9720"/>
                  <a:gd name="T1" fmla="*/ 0 h 9720"/>
                  <a:gd name="T2" fmla="*/ 9031 w 9720"/>
                  <a:gd name="T3" fmla="*/ 0 h 9720"/>
                  <a:gd name="T4" fmla="*/ 687 w 9720"/>
                  <a:gd name="T5" fmla="*/ 0 h 9720"/>
                  <a:gd name="T6" fmla="*/ 0 w 9720"/>
                  <a:gd name="T7" fmla="*/ 688 h 9720"/>
                  <a:gd name="T8" fmla="*/ 0 w 9720"/>
                  <a:gd name="T9" fmla="*/ 9032 h 9720"/>
                  <a:gd name="T10" fmla="*/ 687 w 9720"/>
                  <a:gd name="T11" fmla="*/ 9719 h 9720"/>
                  <a:gd name="T12" fmla="*/ 9031 w 9720"/>
                  <a:gd name="T13" fmla="*/ 9719 h 9720"/>
                  <a:gd name="T14" fmla="*/ 9719 w 9720"/>
                  <a:gd name="T15" fmla="*/ 9032 h 9720"/>
                  <a:gd name="T16" fmla="*/ 9719 w 9720"/>
                  <a:gd name="T17" fmla="*/ 688 h 9720"/>
                  <a:gd name="T18" fmla="*/ 9031 w 9720"/>
                  <a:gd name="T19" fmla="*/ 0 h 9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20" h="9720">
                    <a:moveTo>
                      <a:pt x="9031" y="0"/>
                    </a:moveTo>
                    <a:lnTo>
                      <a:pt x="9031" y="0"/>
                    </a:lnTo>
                    <a:cubicBezTo>
                      <a:pt x="687" y="0"/>
                      <a:pt x="687" y="0"/>
                      <a:pt x="687" y="0"/>
                    </a:cubicBezTo>
                    <a:cubicBezTo>
                      <a:pt x="312" y="0"/>
                      <a:pt x="0" y="313"/>
                      <a:pt x="0" y="688"/>
                    </a:cubicBezTo>
                    <a:cubicBezTo>
                      <a:pt x="0" y="9032"/>
                      <a:pt x="0" y="9032"/>
                      <a:pt x="0" y="9032"/>
                    </a:cubicBezTo>
                    <a:cubicBezTo>
                      <a:pt x="0" y="9407"/>
                      <a:pt x="312" y="9719"/>
                      <a:pt x="687" y="9719"/>
                    </a:cubicBezTo>
                    <a:cubicBezTo>
                      <a:pt x="9031" y="9719"/>
                      <a:pt x="9031" y="9719"/>
                      <a:pt x="9031" y="9719"/>
                    </a:cubicBezTo>
                    <a:cubicBezTo>
                      <a:pt x="9406" y="9719"/>
                      <a:pt x="9719" y="9407"/>
                      <a:pt x="9719" y="9032"/>
                    </a:cubicBezTo>
                    <a:cubicBezTo>
                      <a:pt x="9719" y="688"/>
                      <a:pt x="9719" y="688"/>
                      <a:pt x="9719" y="688"/>
                    </a:cubicBezTo>
                    <a:cubicBezTo>
                      <a:pt x="9719" y="313"/>
                      <a:pt x="9406" y="0"/>
                      <a:pt x="903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2" name="Freeform 2">
                <a:extLst>
                  <a:ext uri="{FF2B5EF4-FFF2-40B4-BE49-F238E27FC236}">
                    <a16:creationId xmlns:a16="http://schemas.microsoft.com/office/drawing/2014/main" id="{72BFAAA5-113F-8347-84B3-AD29189F894C}"/>
                  </a:ext>
                </a:extLst>
              </p:cNvPr>
              <p:cNvSpPr>
                <a:spLocks noChangeArrowheads="1"/>
              </p:cNvSpPr>
              <p:nvPr/>
            </p:nvSpPr>
            <p:spPr bwMode="auto">
              <a:xfrm>
                <a:off x="-2821945" y="465566"/>
                <a:ext cx="296274" cy="315757"/>
              </a:xfrm>
              <a:custGeom>
                <a:avLst/>
                <a:gdLst>
                  <a:gd name="T0" fmla="*/ 8094 w 8095"/>
                  <a:gd name="T1" fmla="*/ 4656 h 8032"/>
                  <a:gd name="T2" fmla="*/ 8094 w 8095"/>
                  <a:gd name="T3" fmla="*/ 4656 h 8032"/>
                  <a:gd name="T4" fmla="*/ 8094 w 8095"/>
                  <a:gd name="T5" fmla="*/ 688 h 8032"/>
                  <a:gd name="T6" fmla="*/ 8062 w 8095"/>
                  <a:gd name="T7" fmla="*/ 563 h 8032"/>
                  <a:gd name="T8" fmla="*/ 8062 w 8095"/>
                  <a:gd name="T9" fmla="*/ 500 h 8032"/>
                  <a:gd name="T10" fmla="*/ 8031 w 8095"/>
                  <a:gd name="T11" fmla="*/ 438 h 8032"/>
                  <a:gd name="T12" fmla="*/ 8000 w 8095"/>
                  <a:gd name="T13" fmla="*/ 375 h 8032"/>
                  <a:gd name="T14" fmla="*/ 7969 w 8095"/>
                  <a:gd name="T15" fmla="*/ 313 h 8032"/>
                  <a:gd name="T16" fmla="*/ 7875 w 8095"/>
                  <a:gd name="T17" fmla="*/ 219 h 8032"/>
                  <a:gd name="T18" fmla="*/ 7875 w 8095"/>
                  <a:gd name="T19" fmla="*/ 188 h 8032"/>
                  <a:gd name="T20" fmla="*/ 7781 w 8095"/>
                  <a:gd name="T21" fmla="*/ 125 h 8032"/>
                  <a:gd name="T22" fmla="*/ 7719 w 8095"/>
                  <a:gd name="T23" fmla="*/ 94 h 8032"/>
                  <a:gd name="T24" fmla="*/ 7656 w 8095"/>
                  <a:gd name="T25" fmla="*/ 63 h 8032"/>
                  <a:gd name="T26" fmla="*/ 7594 w 8095"/>
                  <a:gd name="T27" fmla="*/ 31 h 8032"/>
                  <a:gd name="T28" fmla="*/ 7531 w 8095"/>
                  <a:gd name="T29" fmla="*/ 0 h 8032"/>
                  <a:gd name="T30" fmla="*/ 7406 w 8095"/>
                  <a:gd name="T31" fmla="*/ 0 h 8032"/>
                  <a:gd name="T32" fmla="*/ 7375 w 8095"/>
                  <a:gd name="T33" fmla="*/ 0 h 8032"/>
                  <a:gd name="T34" fmla="*/ 3438 w 8095"/>
                  <a:gd name="T35" fmla="*/ 0 h 8032"/>
                  <a:gd name="T36" fmla="*/ 2750 w 8095"/>
                  <a:gd name="T37" fmla="*/ 688 h 8032"/>
                  <a:gd name="T38" fmla="*/ 3438 w 8095"/>
                  <a:gd name="T39" fmla="*/ 1375 h 8032"/>
                  <a:gd name="T40" fmla="*/ 5719 w 8095"/>
                  <a:gd name="T41" fmla="*/ 1375 h 8032"/>
                  <a:gd name="T42" fmla="*/ 250 w 8095"/>
                  <a:gd name="T43" fmla="*/ 6844 h 8032"/>
                  <a:gd name="T44" fmla="*/ 250 w 8095"/>
                  <a:gd name="T45" fmla="*/ 7813 h 8032"/>
                  <a:gd name="T46" fmla="*/ 750 w 8095"/>
                  <a:gd name="T47" fmla="*/ 8031 h 8032"/>
                  <a:gd name="T48" fmla="*/ 1250 w 8095"/>
                  <a:gd name="T49" fmla="*/ 7813 h 8032"/>
                  <a:gd name="T50" fmla="*/ 6688 w 8095"/>
                  <a:gd name="T51" fmla="*/ 2375 h 8032"/>
                  <a:gd name="T52" fmla="*/ 6688 w 8095"/>
                  <a:gd name="T53" fmla="*/ 4656 h 8032"/>
                  <a:gd name="T54" fmla="*/ 7375 w 8095"/>
                  <a:gd name="T55" fmla="*/ 5344 h 8032"/>
                  <a:gd name="T56" fmla="*/ 8094 w 8095"/>
                  <a:gd name="T57" fmla="*/ 4656 h 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95" h="8032">
                    <a:moveTo>
                      <a:pt x="8094" y="4656"/>
                    </a:moveTo>
                    <a:lnTo>
                      <a:pt x="8094" y="4656"/>
                    </a:lnTo>
                    <a:cubicBezTo>
                      <a:pt x="8094" y="688"/>
                      <a:pt x="8094" y="688"/>
                      <a:pt x="8094" y="688"/>
                    </a:cubicBezTo>
                    <a:cubicBezTo>
                      <a:pt x="8094" y="656"/>
                      <a:pt x="8094" y="594"/>
                      <a:pt x="8062" y="563"/>
                    </a:cubicBezTo>
                    <a:cubicBezTo>
                      <a:pt x="8062" y="531"/>
                      <a:pt x="8062" y="531"/>
                      <a:pt x="8062" y="500"/>
                    </a:cubicBezTo>
                    <a:cubicBezTo>
                      <a:pt x="8031" y="469"/>
                      <a:pt x="8031" y="438"/>
                      <a:pt x="8031" y="438"/>
                    </a:cubicBezTo>
                    <a:cubicBezTo>
                      <a:pt x="8031" y="406"/>
                      <a:pt x="8000" y="375"/>
                      <a:pt x="8000" y="375"/>
                    </a:cubicBezTo>
                    <a:cubicBezTo>
                      <a:pt x="8000" y="344"/>
                      <a:pt x="7969" y="313"/>
                      <a:pt x="7969" y="313"/>
                    </a:cubicBezTo>
                    <a:cubicBezTo>
                      <a:pt x="7938" y="281"/>
                      <a:pt x="7906" y="250"/>
                      <a:pt x="7875" y="219"/>
                    </a:cubicBezTo>
                    <a:cubicBezTo>
                      <a:pt x="7875" y="188"/>
                      <a:pt x="7875" y="188"/>
                      <a:pt x="7875" y="188"/>
                    </a:cubicBezTo>
                    <a:cubicBezTo>
                      <a:pt x="7844" y="156"/>
                      <a:pt x="7813" y="156"/>
                      <a:pt x="7781" y="125"/>
                    </a:cubicBezTo>
                    <a:cubicBezTo>
                      <a:pt x="7750" y="94"/>
                      <a:pt x="7750" y="94"/>
                      <a:pt x="7719" y="94"/>
                    </a:cubicBezTo>
                    <a:cubicBezTo>
                      <a:pt x="7688" y="63"/>
                      <a:pt x="7688" y="63"/>
                      <a:pt x="7656" y="63"/>
                    </a:cubicBezTo>
                    <a:cubicBezTo>
                      <a:pt x="7625" y="31"/>
                      <a:pt x="7594" y="31"/>
                      <a:pt x="7594" y="31"/>
                    </a:cubicBezTo>
                    <a:cubicBezTo>
                      <a:pt x="7563" y="31"/>
                      <a:pt x="7531" y="31"/>
                      <a:pt x="7531" y="0"/>
                    </a:cubicBezTo>
                    <a:cubicBezTo>
                      <a:pt x="7469" y="0"/>
                      <a:pt x="7437" y="0"/>
                      <a:pt x="7406" y="0"/>
                    </a:cubicBezTo>
                    <a:cubicBezTo>
                      <a:pt x="7406" y="0"/>
                      <a:pt x="7406" y="0"/>
                      <a:pt x="7375" y="0"/>
                    </a:cubicBezTo>
                    <a:cubicBezTo>
                      <a:pt x="3438" y="0"/>
                      <a:pt x="3438" y="0"/>
                      <a:pt x="3438" y="0"/>
                    </a:cubicBezTo>
                    <a:cubicBezTo>
                      <a:pt x="3063" y="0"/>
                      <a:pt x="2750" y="313"/>
                      <a:pt x="2750" y="688"/>
                    </a:cubicBezTo>
                    <a:cubicBezTo>
                      <a:pt x="2750" y="1063"/>
                      <a:pt x="3063" y="1375"/>
                      <a:pt x="3438" y="1375"/>
                    </a:cubicBezTo>
                    <a:cubicBezTo>
                      <a:pt x="5719" y="1375"/>
                      <a:pt x="5719" y="1375"/>
                      <a:pt x="5719" y="1375"/>
                    </a:cubicBezTo>
                    <a:cubicBezTo>
                      <a:pt x="250" y="6844"/>
                      <a:pt x="250" y="6844"/>
                      <a:pt x="250" y="6844"/>
                    </a:cubicBezTo>
                    <a:cubicBezTo>
                      <a:pt x="0" y="7094"/>
                      <a:pt x="0" y="7563"/>
                      <a:pt x="250" y="7813"/>
                    </a:cubicBezTo>
                    <a:cubicBezTo>
                      <a:pt x="406" y="7969"/>
                      <a:pt x="563" y="8031"/>
                      <a:pt x="750" y="8031"/>
                    </a:cubicBezTo>
                    <a:cubicBezTo>
                      <a:pt x="938" y="8031"/>
                      <a:pt x="1125" y="7969"/>
                      <a:pt x="1250" y="7813"/>
                    </a:cubicBezTo>
                    <a:cubicBezTo>
                      <a:pt x="6688" y="2375"/>
                      <a:pt x="6688" y="2375"/>
                      <a:pt x="6688" y="2375"/>
                    </a:cubicBezTo>
                    <a:cubicBezTo>
                      <a:pt x="6688" y="4656"/>
                      <a:pt x="6688" y="4656"/>
                      <a:pt x="6688" y="4656"/>
                    </a:cubicBezTo>
                    <a:cubicBezTo>
                      <a:pt x="6688" y="5031"/>
                      <a:pt x="7000" y="5344"/>
                      <a:pt x="7375" y="5344"/>
                    </a:cubicBezTo>
                    <a:cubicBezTo>
                      <a:pt x="7781" y="5344"/>
                      <a:pt x="8094" y="5031"/>
                      <a:pt x="8094" y="4656"/>
                    </a:cubicBezTo>
                  </a:path>
                </a:pathLst>
              </a:custGeom>
              <a:solidFill>
                <a:schemeClr val="accent2"/>
              </a:solidFill>
              <a:ln>
                <a:solidFill>
                  <a:schemeClr val="accent2"/>
                </a:solid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3" name="Freeform 3">
                <a:extLst>
                  <a:ext uri="{FF2B5EF4-FFF2-40B4-BE49-F238E27FC236}">
                    <a16:creationId xmlns:a16="http://schemas.microsoft.com/office/drawing/2014/main" id="{8B43866A-B272-D447-AF1D-2B32562E6716}"/>
                  </a:ext>
                </a:extLst>
              </p:cNvPr>
              <p:cNvSpPr>
                <a:spLocks noChangeArrowheads="1"/>
              </p:cNvSpPr>
              <p:nvPr/>
            </p:nvSpPr>
            <p:spPr bwMode="auto">
              <a:xfrm>
                <a:off x="-3084816" y="383202"/>
                <a:ext cx="101824" cy="109414"/>
              </a:xfrm>
              <a:custGeom>
                <a:avLst/>
                <a:gdLst>
                  <a:gd name="T0" fmla="*/ 687 w 2782"/>
                  <a:gd name="T1" fmla="*/ 2782 h 2783"/>
                  <a:gd name="T2" fmla="*/ 687 w 2782"/>
                  <a:gd name="T3" fmla="*/ 2782 h 2783"/>
                  <a:gd name="T4" fmla="*/ 1375 w 2782"/>
                  <a:gd name="T5" fmla="*/ 2094 h 2783"/>
                  <a:gd name="T6" fmla="*/ 1375 w 2782"/>
                  <a:gd name="T7" fmla="*/ 1407 h 2783"/>
                  <a:gd name="T8" fmla="*/ 2062 w 2782"/>
                  <a:gd name="T9" fmla="*/ 1407 h 2783"/>
                  <a:gd name="T10" fmla="*/ 2781 w 2782"/>
                  <a:gd name="T11" fmla="*/ 719 h 2783"/>
                  <a:gd name="T12" fmla="*/ 2062 w 2782"/>
                  <a:gd name="T13" fmla="*/ 0 h 2783"/>
                  <a:gd name="T14" fmla="*/ 687 w 2782"/>
                  <a:gd name="T15" fmla="*/ 0 h 2783"/>
                  <a:gd name="T16" fmla="*/ 0 w 2782"/>
                  <a:gd name="T17" fmla="*/ 719 h 2783"/>
                  <a:gd name="T18" fmla="*/ 0 w 2782"/>
                  <a:gd name="T19" fmla="*/ 2094 h 2783"/>
                  <a:gd name="T20" fmla="*/ 687 w 2782"/>
                  <a:gd name="T21" fmla="*/ 2782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2" h="2783">
                    <a:moveTo>
                      <a:pt x="687" y="2782"/>
                    </a:moveTo>
                    <a:lnTo>
                      <a:pt x="687" y="2782"/>
                    </a:lnTo>
                    <a:cubicBezTo>
                      <a:pt x="1062" y="2782"/>
                      <a:pt x="1375" y="2469"/>
                      <a:pt x="1375" y="2094"/>
                    </a:cubicBezTo>
                    <a:cubicBezTo>
                      <a:pt x="1375" y="1407"/>
                      <a:pt x="1375" y="1407"/>
                      <a:pt x="1375" y="1407"/>
                    </a:cubicBezTo>
                    <a:cubicBezTo>
                      <a:pt x="2062" y="1407"/>
                      <a:pt x="2062" y="1407"/>
                      <a:pt x="2062" y="1407"/>
                    </a:cubicBezTo>
                    <a:cubicBezTo>
                      <a:pt x="2468" y="1407"/>
                      <a:pt x="2781" y="1094"/>
                      <a:pt x="2781" y="719"/>
                    </a:cubicBezTo>
                    <a:cubicBezTo>
                      <a:pt x="2781" y="313"/>
                      <a:pt x="2468" y="0"/>
                      <a:pt x="2062" y="0"/>
                    </a:cubicBezTo>
                    <a:cubicBezTo>
                      <a:pt x="687" y="0"/>
                      <a:pt x="687" y="0"/>
                      <a:pt x="687" y="0"/>
                    </a:cubicBezTo>
                    <a:cubicBezTo>
                      <a:pt x="312" y="0"/>
                      <a:pt x="0" y="313"/>
                      <a:pt x="0" y="719"/>
                    </a:cubicBezTo>
                    <a:cubicBezTo>
                      <a:pt x="0" y="2094"/>
                      <a:pt x="0" y="2094"/>
                      <a:pt x="0" y="2094"/>
                    </a:cubicBezTo>
                    <a:cubicBezTo>
                      <a:pt x="0" y="2469"/>
                      <a:pt x="312" y="2782"/>
                      <a:pt x="687" y="278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4" name="Freeform 4">
                <a:extLst>
                  <a:ext uri="{FF2B5EF4-FFF2-40B4-BE49-F238E27FC236}">
                    <a16:creationId xmlns:a16="http://schemas.microsoft.com/office/drawing/2014/main" id="{92601CA9-6BA5-1446-9896-E4E19C892CCC}"/>
                  </a:ext>
                </a:extLst>
              </p:cNvPr>
              <p:cNvSpPr>
                <a:spLocks noChangeArrowheads="1"/>
              </p:cNvSpPr>
              <p:nvPr/>
            </p:nvSpPr>
            <p:spPr bwMode="auto">
              <a:xfrm>
                <a:off x="-2551975" y="383202"/>
                <a:ext cx="101824" cy="109414"/>
              </a:xfrm>
              <a:custGeom>
                <a:avLst/>
                <a:gdLst>
                  <a:gd name="T0" fmla="*/ 2094 w 2782"/>
                  <a:gd name="T1" fmla="*/ 0 h 2783"/>
                  <a:gd name="T2" fmla="*/ 2094 w 2782"/>
                  <a:gd name="T3" fmla="*/ 0 h 2783"/>
                  <a:gd name="T4" fmla="*/ 719 w 2782"/>
                  <a:gd name="T5" fmla="*/ 0 h 2783"/>
                  <a:gd name="T6" fmla="*/ 0 w 2782"/>
                  <a:gd name="T7" fmla="*/ 719 h 2783"/>
                  <a:gd name="T8" fmla="*/ 719 w 2782"/>
                  <a:gd name="T9" fmla="*/ 1407 h 2783"/>
                  <a:gd name="T10" fmla="*/ 1406 w 2782"/>
                  <a:gd name="T11" fmla="*/ 1407 h 2783"/>
                  <a:gd name="T12" fmla="*/ 1406 w 2782"/>
                  <a:gd name="T13" fmla="*/ 2094 h 2783"/>
                  <a:gd name="T14" fmla="*/ 2094 w 2782"/>
                  <a:gd name="T15" fmla="*/ 2782 h 2783"/>
                  <a:gd name="T16" fmla="*/ 2781 w 2782"/>
                  <a:gd name="T17" fmla="*/ 2094 h 2783"/>
                  <a:gd name="T18" fmla="*/ 2781 w 2782"/>
                  <a:gd name="T19" fmla="*/ 719 h 2783"/>
                  <a:gd name="T20" fmla="*/ 2094 w 2782"/>
                  <a:gd name="T21" fmla="*/ 0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2" h="2783">
                    <a:moveTo>
                      <a:pt x="2094" y="0"/>
                    </a:moveTo>
                    <a:lnTo>
                      <a:pt x="2094" y="0"/>
                    </a:lnTo>
                    <a:cubicBezTo>
                      <a:pt x="719" y="0"/>
                      <a:pt x="719" y="0"/>
                      <a:pt x="719" y="0"/>
                    </a:cubicBezTo>
                    <a:cubicBezTo>
                      <a:pt x="313" y="0"/>
                      <a:pt x="0" y="313"/>
                      <a:pt x="0" y="719"/>
                    </a:cubicBezTo>
                    <a:cubicBezTo>
                      <a:pt x="0" y="1094"/>
                      <a:pt x="313" y="1407"/>
                      <a:pt x="719" y="1407"/>
                    </a:cubicBezTo>
                    <a:cubicBezTo>
                      <a:pt x="1406" y="1407"/>
                      <a:pt x="1406" y="1407"/>
                      <a:pt x="1406" y="1407"/>
                    </a:cubicBezTo>
                    <a:cubicBezTo>
                      <a:pt x="1406" y="2094"/>
                      <a:pt x="1406" y="2094"/>
                      <a:pt x="1406" y="2094"/>
                    </a:cubicBezTo>
                    <a:cubicBezTo>
                      <a:pt x="1406" y="2469"/>
                      <a:pt x="1719" y="2782"/>
                      <a:pt x="2094" y="2782"/>
                    </a:cubicBezTo>
                    <a:cubicBezTo>
                      <a:pt x="2469" y="2782"/>
                      <a:pt x="2781" y="2469"/>
                      <a:pt x="2781" y="2094"/>
                    </a:cubicBezTo>
                    <a:cubicBezTo>
                      <a:pt x="2781" y="719"/>
                      <a:pt x="2781" y="719"/>
                      <a:pt x="2781" y="719"/>
                    </a:cubicBezTo>
                    <a:cubicBezTo>
                      <a:pt x="2781" y="313"/>
                      <a:pt x="2469" y="0"/>
                      <a:pt x="209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5" name="Freeform 5">
                <a:extLst>
                  <a:ext uri="{FF2B5EF4-FFF2-40B4-BE49-F238E27FC236}">
                    <a16:creationId xmlns:a16="http://schemas.microsoft.com/office/drawing/2014/main" id="{9508A76D-1A09-8C45-84C8-9F6E79BF4C1C}"/>
                  </a:ext>
                </a:extLst>
              </p:cNvPr>
              <p:cNvSpPr>
                <a:spLocks noChangeArrowheads="1"/>
              </p:cNvSpPr>
              <p:nvPr/>
            </p:nvSpPr>
            <p:spPr bwMode="auto">
              <a:xfrm>
                <a:off x="-2500659" y="534405"/>
                <a:ext cx="50347" cy="94675"/>
              </a:xfrm>
              <a:custGeom>
                <a:avLst/>
                <a:gdLst>
                  <a:gd name="T0" fmla="*/ 688 w 1376"/>
                  <a:gd name="T1" fmla="*/ 0 h 2407"/>
                  <a:gd name="T2" fmla="*/ 688 w 1376"/>
                  <a:gd name="T3" fmla="*/ 0 h 2407"/>
                  <a:gd name="T4" fmla="*/ 0 w 1376"/>
                  <a:gd name="T5" fmla="*/ 688 h 2407"/>
                  <a:gd name="T6" fmla="*/ 0 w 1376"/>
                  <a:gd name="T7" fmla="*/ 1719 h 2407"/>
                  <a:gd name="T8" fmla="*/ 688 w 1376"/>
                  <a:gd name="T9" fmla="*/ 2406 h 2407"/>
                  <a:gd name="T10" fmla="*/ 1375 w 1376"/>
                  <a:gd name="T11" fmla="*/ 1719 h 2407"/>
                  <a:gd name="T12" fmla="*/ 1375 w 1376"/>
                  <a:gd name="T13" fmla="*/ 688 h 2407"/>
                  <a:gd name="T14" fmla="*/ 688 w 1376"/>
                  <a:gd name="T15" fmla="*/ 0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8" y="0"/>
                    </a:moveTo>
                    <a:lnTo>
                      <a:pt x="688" y="0"/>
                    </a:lnTo>
                    <a:cubicBezTo>
                      <a:pt x="313" y="0"/>
                      <a:pt x="0" y="281"/>
                      <a:pt x="0" y="688"/>
                    </a:cubicBezTo>
                    <a:cubicBezTo>
                      <a:pt x="0" y="1719"/>
                      <a:pt x="0" y="1719"/>
                      <a:pt x="0" y="1719"/>
                    </a:cubicBezTo>
                    <a:cubicBezTo>
                      <a:pt x="0" y="2094"/>
                      <a:pt x="313" y="2406"/>
                      <a:pt x="688" y="2406"/>
                    </a:cubicBezTo>
                    <a:cubicBezTo>
                      <a:pt x="1063" y="2406"/>
                      <a:pt x="1375" y="2094"/>
                      <a:pt x="1375" y="1719"/>
                    </a:cubicBezTo>
                    <a:cubicBezTo>
                      <a:pt x="1375" y="688"/>
                      <a:pt x="1375" y="688"/>
                      <a:pt x="1375" y="688"/>
                    </a:cubicBezTo>
                    <a:cubicBezTo>
                      <a:pt x="1375" y="281"/>
                      <a:pt x="1063" y="0"/>
                      <a:pt x="6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6" name="Freeform 6">
                <a:extLst>
                  <a:ext uri="{FF2B5EF4-FFF2-40B4-BE49-F238E27FC236}">
                    <a16:creationId xmlns:a16="http://schemas.microsoft.com/office/drawing/2014/main" id="{B1C00F53-8612-AD40-8FC7-05FA330839FA}"/>
                  </a:ext>
                </a:extLst>
              </p:cNvPr>
              <p:cNvSpPr>
                <a:spLocks noChangeArrowheads="1"/>
              </p:cNvSpPr>
              <p:nvPr/>
            </p:nvSpPr>
            <p:spPr bwMode="auto">
              <a:xfrm>
                <a:off x="-2500659" y="670695"/>
                <a:ext cx="50347" cy="94675"/>
              </a:xfrm>
              <a:custGeom>
                <a:avLst/>
                <a:gdLst>
                  <a:gd name="T0" fmla="*/ 688 w 1376"/>
                  <a:gd name="T1" fmla="*/ 0 h 2407"/>
                  <a:gd name="T2" fmla="*/ 688 w 1376"/>
                  <a:gd name="T3" fmla="*/ 0 h 2407"/>
                  <a:gd name="T4" fmla="*/ 0 w 1376"/>
                  <a:gd name="T5" fmla="*/ 687 h 2407"/>
                  <a:gd name="T6" fmla="*/ 0 w 1376"/>
                  <a:gd name="T7" fmla="*/ 1719 h 2407"/>
                  <a:gd name="T8" fmla="*/ 688 w 1376"/>
                  <a:gd name="T9" fmla="*/ 2406 h 2407"/>
                  <a:gd name="T10" fmla="*/ 1375 w 1376"/>
                  <a:gd name="T11" fmla="*/ 1719 h 2407"/>
                  <a:gd name="T12" fmla="*/ 1375 w 1376"/>
                  <a:gd name="T13" fmla="*/ 687 h 2407"/>
                  <a:gd name="T14" fmla="*/ 688 w 1376"/>
                  <a:gd name="T15" fmla="*/ 0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8" y="0"/>
                    </a:moveTo>
                    <a:lnTo>
                      <a:pt x="688" y="0"/>
                    </a:lnTo>
                    <a:cubicBezTo>
                      <a:pt x="313" y="0"/>
                      <a:pt x="0" y="312"/>
                      <a:pt x="0" y="687"/>
                    </a:cubicBezTo>
                    <a:cubicBezTo>
                      <a:pt x="0" y="1719"/>
                      <a:pt x="0" y="1719"/>
                      <a:pt x="0" y="1719"/>
                    </a:cubicBezTo>
                    <a:cubicBezTo>
                      <a:pt x="0" y="2094"/>
                      <a:pt x="313" y="2406"/>
                      <a:pt x="688" y="2406"/>
                    </a:cubicBezTo>
                    <a:cubicBezTo>
                      <a:pt x="1063" y="2406"/>
                      <a:pt x="1375" y="2094"/>
                      <a:pt x="1375" y="1719"/>
                    </a:cubicBezTo>
                    <a:cubicBezTo>
                      <a:pt x="1375" y="687"/>
                      <a:pt x="1375" y="687"/>
                      <a:pt x="1375" y="687"/>
                    </a:cubicBezTo>
                    <a:cubicBezTo>
                      <a:pt x="1375" y="312"/>
                      <a:pt x="1063" y="0"/>
                      <a:pt x="6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7" name="Freeform 7">
                <a:extLst>
                  <a:ext uri="{FF2B5EF4-FFF2-40B4-BE49-F238E27FC236}">
                    <a16:creationId xmlns:a16="http://schemas.microsoft.com/office/drawing/2014/main" id="{8E7C67C7-7B56-A244-A853-F09DC11BF8AC}"/>
                  </a:ext>
                </a:extLst>
              </p:cNvPr>
              <p:cNvSpPr>
                <a:spLocks noChangeArrowheads="1"/>
              </p:cNvSpPr>
              <p:nvPr/>
            </p:nvSpPr>
            <p:spPr bwMode="auto">
              <a:xfrm>
                <a:off x="-3084816" y="534405"/>
                <a:ext cx="50347" cy="94675"/>
              </a:xfrm>
              <a:custGeom>
                <a:avLst/>
                <a:gdLst>
                  <a:gd name="T0" fmla="*/ 687 w 1376"/>
                  <a:gd name="T1" fmla="*/ 2406 h 2407"/>
                  <a:gd name="T2" fmla="*/ 687 w 1376"/>
                  <a:gd name="T3" fmla="*/ 2406 h 2407"/>
                  <a:gd name="T4" fmla="*/ 1375 w 1376"/>
                  <a:gd name="T5" fmla="*/ 1719 h 2407"/>
                  <a:gd name="T6" fmla="*/ 1375 w 1376"/>
                  <a:gd name="T7" fmla="*/ 688 h 2407"/>
                  <a:gd name="T8" fmla="*/ 687 w 1376"/>
                  <a:gd name="T9" fmla="*/ 0 h 2407"/>
                  <a:gd name="T10" fmla="*/ 0 w 1376"/>
                  <a:gd name="T11" fmla="*/ 688 h 2407"/>
                  <a:gd name="T12" fmla="*/ 0 w 1376"/>
                  <a:gd name="T13" fmla="*/ 1719 h 2407"/>
                  <a:gd name="T14" fmla="*/ 687 w 1376"/>
                  <a:gd name="T15" fmla="*/ 2406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7" y="2406"/>
                    </a:moveTo>
                    <a:lnTo>
                      <a:pt x="687" y="2406"/>
                    </a:lnTo>
                    <a:cubicBezTo>
                      <a:pt x="1062" y="2406"/>
                      <a:pt x="1375" y="2094"/>
                      <a:pt x="1375" y="1719"/>
                    </a:cubicBezTo>
                    <a:cubicBezTo>
                      <a:pt x="1375" y="688"/>
                      <a:pt x="1375" y="688"/>
                      <a:pt x="1375" y="688"/>
                    </a:cubicBezTo>
                    <a:cubicBezTo>
                      <a:pt x="1375" y="281"/>
                      <a:pt x="1062" y="0"/>
                      <a:pt x="687" y="0"/>
                    </a:cubicBezTo>
                    <a:cubicBezTo>
                      <a:pt x="312" y="0"/>
                      <a:pt x="0" y="281"/>
                      <a:pt x="0" y="688"/>
                    </a:cubicBezTo>
                    <a:cubicBezTo>
                      <a:pt x="0" y="1719"/>
                      <a:pt x="0" y="1719"/>
                      <a:pt x="0" y="1719"/>
                    </a:cubicBezTo>
                    <a:cubicBezTo>
                      <a:pt x="0" y="2094"/>
                      <a:pt x="312" y="2406"/>
                      <a:pt x="687" y="2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8" name="Freeform 8">
                <a:extLst>
                  <a:ext uri="{FF2B5EF4-FFF2-40B4-BE49-F238E27FC236}">
                    <a16:creationId xmlns:a16="http://schemas.microsoft.com/office/drawing/2014/main" id="{12351A9D-CD2F-434D-AF0E-56EDA6A5A88B}"/>
                  </a:ext>
                </a:extLst>
              </p:cNvPr>
              <p:cNvSpPr>
                <a:spLocks noChangeArrowheads="1"/>
              </p:cNvSpPr>
              <p:nvPr/>
            </p:nvSpPr>
            <p:spPr bwMode="auto">
              <a:xfrm>
                <a:off x="-3084816" y="670695"/>
                <a:ext cx="50347" cy="94675"/>
              </a:xfrm>
              <a:custGeom>
                <a:avLst/>
                <a:gdLst>
                  <a:gd name="T0" fmla="*/ 687 w 1376"/>
                  <a:gd name="T1" fmla="*/ 2406 h 2407"/>
                  <a:gd name="T2" fmla="*/ 687 w 1376"/>
                  <a:gd name="T3" fmla="*/ 2406 h 2407"/>
                  <a:gd name="T4" fmla="*/ 1375 w 1376"/>
                  <a:gd name="T5" fmla="*/ 1719 h 2407"/>
                  <a:gd name="T6" fmla="*/ 1375 w 1376"/>
                  <a:gd name="T7" fmla="*/ 687 h 2407"/>
                  <a:gd name="T8" fmla="*/ 687 w 1376"/>
                  <a:gd name="T9" fmla="*/ 0 h 2407"/>
                  <a:gd name="T10" fmla="*/ 0 w 1376"/>
                  <a:gd name="T11" fmla="*/ 687 h 2407"/>
                  <a:gd name="T12" fmla="*/ 0 w 1376"/>
                  <a:gd name="T13" fmla="*/ 1719 h 2407"/>
                  <a:gd name="T14" fmla="*/ 687 w 1376"/>
                  <a:gd name="T15" fmla="*/ 2406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7" y="2406"/>
                    </a:moveTo>
                    <a:lnTo>
                      <a:pt x="687" y="2406"/>
                    </a:lnTo>
                    <a:cubicBezTo>
                      <a:pt x="1062" y="2406"/>
                      <a:pt x="1375" y="2094"/>
                      <a:pt x="1375" y="1719"/>
                    </a:cubicBezTo>
                    <a:cubicBezTo>
                      <a:pt x="1375" y="687"/>
                      <a:pt x="1375" y="687"/>
                      <a:pt x="1375" y="687"/>
                    </a:cubicBezTo>
                    <a:cubicBezTo>
                      <a:pt x="1375" y="312"/>
                      <a:pt x="1062" y="0"/>
                      <a:pt x="687" y="0"/>
                    </a:cubicBezTo>
                    <a:cubicBezTo>
                      <a:pt x="312" y="0"/>
                      <a:pt x="0" y="312"/>
                      <a:pt x="0" y="687"/>
                    </a:cubicBezTo>
                    <a:cubicBezTo>
                      <a:pt x="0" y="1719"/>
                      <a:pt x="0" y="1719"/>
                      <a:pt x="0" y="1719"/>
                    </a:cubicBezTo>
                    <a:cubicBezTo>
                      <a:pt x="0" y="2094"/>
                      <a:pt x="312" y="2406"/>
                      <a:pt x="687" y="2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9" name="Freeform 9">
                <a:extLst>
                  <a:ext uri="{FF2B5EF4-FFF2-40B4-BE49-F238E27FC236}">
                    <a16:creationId xmlns:a16="http://schemas.microsoft.com/office/drawing/2014/main" id="{6C56D3EA-16AF-954A-86A5-8D70FEBE7A5D}"/>
                  </a:ext>
                </a:extLst>
              </p:cNvPr>
              <p:cNvSpPr>
                <a:spLocks noChangeArrowheads="1"/>
              </p:cNvSpPr>
              <p:nvPr/>
            </p:nvSpPr>
            <p:spPr bwMode="auto">
              <a:xfrm>
                <a:off x="-2500659" y="807159"/>
                <a:ext cx="50347" cy="95889"/>
              </a:xfrm>
              <a:custGeom>
                <a:avLst/>
                <a:gdLst>
                  <a:gd name="T0" fmla="*/ 688 w 1376"/>
                  <a:gd name="T1" fmla="*/ 0 h 2438"/>
                  <a:gd name="T2" fmla="*/ 688 w 1376"/>
                  <a:gd name="T3" fmla="*/ 0 h 2438"/>
                  <a:gd name="T4" fmla="*/ 0 w 1376"/>
                  <a:gd name="T5" fmla="*/ 687 h 2438"/>
                  <a:gd name="T6" fmla="*/ 0 w 1376"/>
                  <a:gd name="T7" fmla="*/ 1718 h 2438"/>
                  <a:gd name="T8" fmla="*/ 688 w 1376"/>
                  <a:gd name="T9" fmla="*/ 2437 h 2438"/>
                  <a:gd name="T10" fmla="*/ 1375 w 1376"/>
                  <a:gd name="T11" fmla="*/ 1718 h 2438"/>
                  <a:gd name="T12" fmla="*/ 1375 w 1376"/>
                  <a:gd name="T13" fmla="*/ 687 h 2438"/>
                  <a:gd name="T14" fmla="*/ 688 w 1376"/>
                  <a:gd name="T15" fmla="*/ 0 h 2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38">
                    <a:moveTo>
                      <a:pt x="688" y="0"/>
                    </a:moveTo>
                    <a:lnTo>
                      <a:pt x="688" y="0"/>
                    </a:lnTo>
                    <a:cubicBezTo>
                      <a:pt x="313" y="0"/>
                      <a:pt x="0" y="312"/>
                      <a:pt x="0" y="687"/>
                    </a:cubicBezTo>
                    <a:cubicBezTo>
                      <a:pt x="0" y="1718"/>
                      <a:pt x="0" y="1718"/>
                      <a:pt x="0" y="1718"/>
                    </a:cubicBezTo>
                    <a:cubicBezTo>
                      <a:pt x="0" y="2125"/>
                      <a:pt x="313" y="2437"/>
                      <a:pt x="688" y="2437"/>
                    </a:cubicBezTo>
                    <a:cubicBezTo>
                      <a:pt x="1063" y="2437"/>
                      <a:pt x="1375" y="2125"/>
                      <a:pt x="1375" y="1718"/>
                    </a:cubicBezTo>
                    <a:cubicBezTo>
                      <a:pt x="1375" y="687"/>
                      <a:pt x="1375" y="687"/>
                      <a:pt x="1375" y="687"/>
                    </a:cubicBezTo>
                    <a:cubicBezTo>
                      <a:pt x="1375" y="312"/>
                      <a:pt x="1063" y="0"/>
                      <a:pt x="6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0" name="Freeform 10">
                <a:extLst>
                  <a:ext uri="{FF2B5EF4-FFF2-40B4-BE49-F238E27FC236}">
                    <a16:creationId xmlns:a16="http://schemas.microsoft.com/office/drawing/2014/main" id="{EEFB7A4B-FBBA-354F-B344-799DE5EA79A0}"/>
                  </a:ext>
                </a:extLst>
              </p:cNvPr>
              <p:cNvSpPr>
                <a:spLocks noChangeArrowheads="1"/>
              </p:cNvSpPr>
              <p:nvPr/>
            </p:nvSpPr>
            <p:spPr bwMode="auto">
              <a:xfrm>
                <a:off x="-2945393" y="383202"/>
                <a:ext cx="89237" cy="55314"/>
              </a:xfrm>
              <a:custGeom>
                <a:avLst/>
                <a:gdLst>
                  <a:gd name="T0" fmla="*/ 1750 w 2439"/>
                  <a:gd name="T1" fmla="*/ 0 h 1408"/>
                  <a:gd name="T2" fmla="*/ 1750 w 2439"/>
                  <a:gd name="T3" fmla="*/ 0 h 1408"/>
                  <a:gd name="T4" fmla="*/ 688 w 2439"/>
                  <a:gd name="T5" fmla="*/ 0 h 1408"/>
                  <a:gd name="T6" fmla="*/ 0 w 2439"/>
                  <a:gd name="T7" fmla="*/ 719 h 1408"/>
                  <a:gd name="T8" fmla="*/ 688 w 2439"/>
                  <a:gd name="T9" fmla="*/ 1407 h 1408"/>
                  <a:gd name="T10" fmla="*/ 1750 w 2439"/>
                  <a:gd name="T11" fmla="*/ 1407 h 1408"/>
                  <a:gd name="T12" fmla="*/ 2438 w 2439"/>
                  <a:gd name="T13" fmla="*/ 719 h 1408"/>
                  <a:gd name="T14" fmla="*/ 1750 w 2439"/>
                  <a:gd name="T15" fmla="*/ 0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9" h="1408">
                    <a:moveTo>
                      <a:pt x="1750" y="0"/>
                    </a:moveTo>
                    <a:lnTo>
                      <a:pt x="1750" y="0"/>
                    </a:lnTo>
                    <a:cubicBezTo>
                      <a:pt x="688" y="0"/>
                      <a:pt x="688" y="0"/>
                      <a:pt x="688" y="0"/>
                    </a:cubicBezTo>
                    <a:cubicBezTo>
                      <a:pt x="312" y="0"/>
                      <a:pt x="0" y="313"/>
                      <a:pt x="0" y="719"/>
                    </a:cubicBezTo>
                    <a:cubicBezTo>
                      <a:pt x="0" y="1094"/>
                      <a:pt x="312" y="1407"/>
                      <a:pt x="688" y="1407"/>
                    </a:cubicBezTo>
                    <a:cubicBezTo>
                      <a:pt x="1750" y="1407"/>
                      <a:pt x="1750" y="1407"/>
                      <a:pt x="1750" y="1407"/>
                    </a:cubicBezTo>
                    <a:cubicBezTo>
                      <a:pt x="2125" y="1407"/>
                      <a:pt x="2438" y="1094"/>
                      <a:pt x="2438" y="719"/>
                    </a:cubicBezTo>
                    <a:cubicBezTo>
                      <a:pt x="2438" y="313"/>
                      <a:pt x="2125" y="0"/>
                      <a:pt x="17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1" name="Freeform 11">
                <a:extLst>
                  <a:ext uri="{FF2B5EF4-FFF2-40B4-BE49-F238E27FC236}">
                    <a16:creationId xmlns:a16="http://schemas.microsoft.com/office/drawing/2014/main" id="{2ECF9BEA-EBA0-834F-8EA9-B59950DA4E7F}"/>
                  </a:ext>
                </a:extLst>
              </p:cNvPr>
              <p:cNvSpPr>
                <a:spLocks noChangeArrowheads="1"/>
              </p:cNvSpPr>
              <p:nvPr/>
            </p:nvSpPr>
            <p:spPr bwMode="auto">
              <a:xfrm>
                <a:off x="-2818557" y="383202"/>
                <a:ext cx="89237" cy="55314"/>
              </a:xfrm>
              <a:custGeom>
                <a:avLst/>
                <a:gdLst>
                  <a:gd name="T0" fmla="*/ 687 w 2438"/>
                  <a:gd name="T1" fmla="*/ 1407 h 1408"/>
                  <a:gd name="T2" fmla="*/ 687 w 2438"/>
                  <a:gd name="T3" fmla="*/ 1407 h 1408"/>
                  <a:gd name="T4" fmla="*/ 1750 w 2438"/>
                  <a:gd name="T5" fmla="*/ 1407 h 1408"/>
                  <a:gd name="T6" fmla="*/ 2437 w 2438"/>
                  <a:gd name="T7" fmla="*/ 719 h 1408"/>
                  <a:gd name="T8" fmla="*/ 1750 w 2438"/>
                  <a:gd name="T9" fmla="*/ 0 h 1408"/>
                  <a:gd name="T10" fmla="*/ 687 w 2438"/>
                  <a:gd name="T11" fmla="*/ 0 h 1408"/>
                  <a:gd name="T12" fmla="*/ 0 w 2438"/>
                  <a:gd name="T13" fmla="*/ 719 h 1408"/>
                  <a:gd name="T14" fmla="*/ 687 w 2438"/>
                  <a:gd name="T15" fmla="*/ 1407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8" h="1408">
                    <a:moveTo>
                      <a:pt x="687" y="1407"/>
                    </a:moveTo>
                    <a:lnTo>
                      <a:pt x="687" y="1407"/>
                    </a:lnTo>
                    <a:cubicBezTo>
                      <a:pt x="1750" y="1407"/>
                      <a:pt x="1750" y="1407"/>
                      <a:pt x="1750" y="1407"/>
                    </a:cubicBezTo>
                    <a:cubicBezTo>
                      <a:pt x="2125" y="1407"/>
                      <a:pt x="2437" y="1094"/>
                      <a:pt x="2437" y="719"/>
                    </a:cubicBezTo>
                    <a:cubicBezTo>
                      <a:pt x="2437" y="313"/>
                      <a:pt x="2125" y="0"/>
                      <a:pt x="1750" y="0"/>
                    </a:cubicBezTo>
                    <a:cubicBezTo>
                      <a:pt x="687" y="0"/>
                      <a:pt x="687" y="0"/>
                      <a:pt x="687" y="0"/>
                    </a:cubicBezTo>
                    <a:cubicBezTo>
                      <a:pt x="312" y="0"/>
                      <a:pt x="0" y="313"/>
                      <a:pt x="0" y="719"/>
                    </a:cubicBezTo>
                    <a:cubicBezTo>
                      <a:pt x="0" y="1094"/>
                      <a:pt x="312" y="1407"/>
                      <a:pt x="687" y="1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2" name="Freeform 12">
                <a:extLst>
                  <a:ext uri="{FF2B5EF4-FFF2-40B4-BE49-F238E27FC236}">
                    <a16:creationId xmlns:a16="http://schemas.microsoft.com/office/drawing/2014/main" id="{E5578318-AE44-454C-AF44-0345050BABFF}"/>
                  </a:ext>
                </a:extLst>
              </p:cNvPr>
              <p:cNvSpPr>
                <a:spLocks noChangeArrowheads="1"/>
              </p:cNvSpPr>
              <p:nvPr/>
            </p:nvSpPr>
            <p:spPr bwMode="auto">
              <a:xfrm>
                <a:off x="-2690429" y="383202"/>
                <a:ext cx="100694" cy="55314"/>
              </a:xfrm>
              <a:custGeom>
                <a:avLst/>
                <a:gdLst>
                  <a:gd name="T0" fmla="*/ 687 w 2751"/>
                  <a:gd name="T1" fmla="*/ 1407 h 1408"/>
                  <a:gd name="T2" fmla="*/ 687 w 2751"/>
                  <a:gd name="T3" fmla="*/ 1407 h 1408"/>
                  <a:gd name="T4" fmla="*/ 2062 w 2751"/>
                  <a:gd name="T5" fmla="*/ 1407 h 1408"/>
                  <a:gd name="T6" fmla="*/ 2750 w 2751"/>
                  <a:gd name="T7" fmla="*/ 719 h 1408"/>
                  <a:gd name="T8" fmla="*/ 2062 w 2751"/>
                  <a:gd name="T9" fmla="*/ 0 h 1408"/>
                  <a:gd name="T10" fmla="*/ 687 w 2751"/>
                  <a:gd name="T11" fmla="*/ 0 h 1408"/>
                  <a:gd name="T12" fmla="*/ 0 w 2751"/>
                  <a:gd name="T13" fmla="*/ 719 h 1408"/>
                  <a:gd name="T14" fmla="*/ 687 w 2751"/>
                  <a:gd name="T15" fmla="*/ 1407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1" h="1408">
                    <a:moveTo>
                      <a:pt x="687" y="1407"/>
                    </a:moveTo>
                    <a:lnTo>
                      <a:pt x="687" y="1407"/>
                    </a:lnTo>
                    <a:cubicBezTo>
                      <a:pt x="2062" y="1407"/>
                      <a:pt x="2062" y="1407"/>
                      <a:pt x="2062" y="1407"/>
                    </a:cubicBezTo>
                    <a:cubicBezTo>
                      <a:pt x="2437" y="1407"/>
                      <a:pt x="2750" y="1094"/>
                      <a:pt x="2750" y="719"/>
                    </a:cubicBezTo>
                    <a:cubicBezTo>
                      <a:pt x="2750" y="313"/>
                      <a:pt x="2437" y="0"/>
                      <a:pt x="2062" y="0"/>
                    </a:cubicBezTo>
                    <a:cubicBezTo>
                      <a:pt x="687" y="0"/>
                      <a:pt x="687" y="0"/>
                      <a:pt x="687" y="0"/>
                    </a:cubicBezTo>
                    <a:cubicBezTo>
                      <a:pt x="312" y="0"/>
                      <a:pt x="0" y="313"/>
                      <a:pt x="0" y="719"/>
                    </a:cubicBezTo>
                    <a:cubicBezTo>
                      <a:pt x="0" y="1094"/>
                      <a:pt x="312" y="1407"/>
                      <a:pt x="687" y="1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3" name="Freeform 13">
                <a:extLst>
                  <a:ext uri="{FF2B5EF4-FFF2-40B4-BE49-F238E27FC236}">
                    <a16:creationId xmlns:a16="http://schemas.microsoft.com/office/drawing/2014/main" id="{9F29D3F6-A773-3E47-9EAB-FA7B6BF1185C}"/>
                  </a:ext>
                </a:extLst>
              </p:cNvPr>
              <p:cNvSpPr>
                <a:spLocks noChangeArrowheads="1"/>
              </p:cNvSpPr>
              <p:nvPr/>
            </p:nvSpPr>
            <p:spPr bwMode="auto">
              <a:xfrm>
                <a:off x="-2818557" y="997550"/>
                <a:ext cx="89237" cy="55314"/>
              </a:xfrm>
              <a:custGeom>
                <a:avLst/>
                <a:gdLst>
                  <a:gd name="T0" fmla="*/ 1750 w 2438"/>
                  <a:gd name="T1" fmla="*/ 0 h 1408"/>
                  <a:gd name="T2" fmla="*/ 1750 w 2438"/>
                  <a:gd name="T3" fmla="*/ 0 h 1408"/>
                  <a:gd name="T4" fmla="*/ 687 w 2438"/>
                  <a:gd name="T5" fmla="*/ 0 h 1408"/>
                  <a:gd name="T6" fmla="*/ 0 w 2438"/>
                  <a:gd name="T7" fmla="*/ 719 h 1408"/>
                  <a:gd name="T8" fmla="*/ 687 w 2438"/>
                  <a:gd name="T9" fmla="*/ 1407 h 1408"/>
                  <a:gd name="T10" fmla="*/ 1750 w 2438"/>
                  <a:gd name="T11" fmla="*/ 1407 h 1408"/>
                  <a:gd name="T12" fmla="*/ 2437 w 2438"/>
                  <a:gd name="T13" fmla="*/ 719 h 1408"/>
                  <a:gd name="T14" fmla="*/ 1750 w 2438"/>
                  <a:gd name="T15" fmla="*/ 0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8" h="1408">
                    <a:moveTo>
                      <a:pt x="1750" y="0"/>
                    </a:moveTo>
                    <a:lnTo>
                      <a:pt x="1750" y="0"/>
                    </a:lnTo>
                    <a:cubicBezTo>
                      <a:pt x="687" y="0"/>
                      <a:pt x="687" y="0"/>
                      <a:pt x="687" y="0"/>
                    </a:cubicBezTo>
                    <a:cubicBezTo>
                      <a:pt x="312" y="0"/>
                      <a:pt x="0" y="313"/>
                      <a:pt x="0" y="719"/>
                    </a:cubicBezTo>
                    <a:cubicBezTo>
                      <a:pt x="0" y="1094"/>
                      <a:pt x="312" y="1407"/>
                      <a:pt x="687" y="1407"/>
                    </a:cubicBezTo>
                    <a:cubicBezTo>
                      <a:pt x="1750" y="1407"/>
                      <a:pt x="1750" y="1407"/>
                      <a:pt x="1750" y="1407"/>
                    </a:cubicBezTo>
                    <a:cubicBezTo>
                      <a:pt x="2125" y="1407"/>
                      <a:pt x="2437" y="1094"/>
                      <a:pt x="2437" y="719"/>
                    </a:cubicBezTo>
                    <a:cubicBezTo>
                      <a:pt x="2437" y="313"/>
                      <a:pt x="2125" y="0"/>
                      <a:pt x="17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4" name="Freeform 14">
                <a:extLst>
                  <a:ext uri="{FF2B5EF4-FFF2-40B4-BE49-F238E27FC236}">
                    <a16:creationId xmlns:a16="http://schemas.microsoft.com/office/drawing/2014/main" id="{BBA12F28-0107-C647-9CC5-25154D3292A3}"/>
                  </a:ext>
                </a:extLst>
              </p:cNvPr>
              <p:cNvSpPr>
                <a:spLocks noChangeArrowheads="1"/>
              </p:cNvSpPr>
              <p:nvPr/>
            </p:nvSpPr>
            <p:spPr bwMode="auto">
              <a:xfrm>
                <a:off x="-2690429" y="997550"/>
                <a:ext cx="100694" cy="55314"/>
              </a:xfrm>
              <a:custGeom>
                <a:avLst/>
                <a:gdLst>
                  <a:gd name="T0" fmla="*/ 2062 w 2751"/>
                  <a:gd name="T1" fmla="*/ 0 h 1408"/>
                  <a:gd name="T2" fmla="*/ 2062 w 2751"/>
                  <a:gd name="T3" fmla="*/ 0 h 1408"/>
                  <a:gd name="T4" fmla="*/ 687 w 2751"/>
                  <a:gd name="T5" fmla="*/ 0 h 1408"/>
                  <a:gd name="T6" fmla="*/ 0 w 2751"/>
                  <a:gd name="T7" fmla="*/ 719 h 1408"/>
                  <a:gd name="T8" fmla="*/ 687 w 2751"/>
                  <a:gd name="T9" fmla="*/ 1407 h 1408"/>
                  <a:gd name="T10" fmla="*/ 2062 w 2751"/>
                  <a:gd name="T11" fmla="*/ 1407 h 1408"/>
                  <a:gd name="T12" fmla="*/ 2750 w 2751"/>
                  <a:gd name="T13" fmla="*/ 719 h 1408"/>
                  <a:gd name="T14" fmla="*/ 2062 w 2751"/>
                  <a:gd name="T15" fmla="*/ 0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1" h="1408">
                    <a:moveTo>
                      <a:pt x="2062" y="0"/>
                    </a:moveTo>
                    <a:lnTo>
                      <a:pt x="2062" y="0"/>
                    </a:lnTo>
                    <a:cubicBezTo>
                      <a:pt x="687" y="0"/>
                      <a:pt x="687" y="0"/>
                      <a:pt x="687" y="0"/>
                    </a:cubicBezTo>
                    <a:cubicBezTo>
                      <a:pt x="312" y="0"/>
                      <a:pt x="0" y="313"/>
                      <a:pt x="0" y="719"/>
                    </a:cubicBezTo>
                    <a:cubicBezTo>
                      <a:pt x="0" y="1094"/>
                      <a:pt x="312" y="1407"/>
                      <a:pt x="687" y="1407"/>
                    </a:cubicBezTo>
                    <a:cubicBezTo>
                      <a:pt x="2062" y="1407"/>
                      <a:pt x="2062" y="1407"/>
                      <a:pt x="2062" y="1407"/>
                    </a:cubicBezTo>
                    <a:cubicBezTo>
                      <a:pt x="2437" y="1407"/>
                      <a:pt x="2750" y="1094"/>
                      <a:pt x="2750" y="719"/>
                    </a:cubicBezTo>
                    <a:cubicBezTo>
                      <a:pt x="2750" y="313"/>
                      <a:pt x="2437" y="0"/>
                      <a:pt x="20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5" name="Freeform 15">
                <a:extLst>
                  <a:ext uri="{FF2B5EF4-FFF2-40B4-BE49-F238E27FC236}">
                    <a16:creationId xmlns:a16="http://schemas.microsoft.com/office/drawing/2014/main" id="{9ED11394-A9CF-2C41-A00C-529066863139}"/>
                  </a:ext>
                </a:extLst>
              </p:cNvPr>
              <p:cNvSpPr>
                <a:spLocks noChangeArrowheads="1"/>
              </p:cNvSpPr>
              <p:nvPr/>
            </p:nvSpPr>
            <p:spPr bwMode="auto">
              <a:xfrm>
                <a:off x="-2551975" y="943449"/>
                <a:ext cx="101824" cy="109414"/>
              </a:xfrm>
              <a:custGeom>
                <a:avLst/>
                <a:gdLst>
                  <a:gd name="T0" fmla="*/ 2094 w 2782"/>
                  <a:gd name="T1" fmla="*/ 0 h 2783"/>
                  <a:gd name="T2" fmla="*/ 2094 w 2782"/>
                  <a:gd name="T3" fmla="*/ 0 h 2783"/>
                  <a:gd name="T4" fmla="*/ 1406 w 2782"/>
                  <a:gd name="T5" fmla="*/ 688 h 2783"/>
                  <a:gd name="T6" fmla="*/ 1406 w 2782"/>
                  <a:gd name="T7" fmla="*/ 1375 h 2783"/>
                  <a:gd name="T8" fmla="*/ 719 w 2782"/>
                  <a:gd name="T9" fmla="*/ 1375 h 2783"/>
                  <a:gd name="T10" fmla="*/ 0 w 2782"/>
                  <a:gd name="T11" fmla="*/ 2094 h 2783"/>
                  <a:gd name="T12" fmla="*/ 719 w 2782"/>
                  <a:gd name="T13" fmla="*/ 2782 h 2783"/>
                  <a:gd name="T14" fmla="*/ 2094 w 2782"/>
                  <a:gd name="T15" fmla="*/ 2782 h 2783"/>
                  <a:gd name="T16" fmla="*/ 2781 w 2782"/>
                  <a:gd name="T17" fmla="*/ 2094 h 2783"/>
                  <a:gd name="T18" fmla="*/ 2781 w 2782"/>
                  <a:gd name="T19" fmla="*/ 688 h 2783"/>
                  <a:gd name="T20" fmla="*/ 2094 w 2782"/>
                  <a:gd name="T21" fmla="*/ 0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2" h="2783">
                    <a:moveTo>
                      <a:pt x="2094" y="0"/>
                    </a:moveTo>
                    <a:lnTo>
                      <a:pt x="2094" y="0"/>
                    </a:lnTo>
                    <a:cubicBezTo>
                      <a:pt x="1719" y="0"/>
                      <a:pt x="1406" y="313"/>
                      <a:pt x="1406" y="688"/>
                    </a:cubicBezTo>
                    <a:cubicBezTo>
                      <a:pt x="1406" y="1375"/>
                      <a:pt x="1406" y="1375"/>
                      <a:pt x="1406" y="1375"/>
                    </a:cubicBezTo>
                    <a:cubicBezTo>
                      <a:pt x="719" y="1375"/>
                      <a:pt x="719" y="1375"/>
                      <a:pt x="719" y="1375"/>
                    </a:cubicBezTo>
                    <a:cubicBezTo>
                      <a:pt x="313" y="1375"/>
                      <a:pt x="0" y="1688"/>
                      <a:pt x="0" y="2094"/>
                    </a:cubicBezTo>
                    <a:cubicBezTo>
                      <a:pt x="0" y="2469"/>
                      <a:pt x="313" y="2782"/>
                      <a:pt x="719" y="2782"/>
                    </a:cubicBezTo>
                    <a:cubicBezTo>
                      <a:pt x="2094" y="2782"/>
                      <a:pt x="2094" y="2782"/>
                      <a:pt x="2094" y="2782"/>
                    </a:cubicBezTo>
                    <a:cubicBezTo>
                      <a:pt x="2469" y="2782"/>
                      <a:pt x="2781" y="2469"/>
                      <a:pt x="2781" y="2094"/>
                    </a:cubicBezTo>
                    <a:cubicBezTo>
                      <a:pt x="2781" y="688"/>
                      <a:pt x="2781" y="688"/>
                      <a:pt x="2781" y="688"/>
                    </a:cubicBezTo>
                    <a:cubicBezTo>
                      <a:pt x="2781" y="313"/>
                      <a:pt x="2469" y="0"/>
                      <a:pt x="209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sp>
        <p:nvSpPr>
          <p:cNvPr id="260" name="Rectangle 259">
            <a:extLst>
              <a:ext uri="{FF2B5EF4-FFF2-40B4-BE49-F238E27FC236}">
                <a16:creationId xmlns:a16="http://schemas.microsoft.com/office/drawing/2014/main" id="{A930DC4F-EEC2-C543-BB95-1BE2F4B3C9D5}"/>
              </a:ext>
            </a:extLst>
          </p:cNvPr>
          <p:cNvSpPr/>
          <p:nvPr/>
        </p:nvSpPr>
        <p:spPr>
          <a:xfrm>
            <a:off x="5142037" y="3722082"/>
            <a:ext cx="3269064" cy="369332"/>
          </a:xfrm>
          <a:prstGeom prst="rect">
            <a:avLst/>
          </a:prstGeom>
        </p:spPr>
        <p:txBody>
          <a:bodyPr wrap="square">
            <a:spAutoFit/>
          </a:bodyPr>
          <a:lstStyle/>
          <a:p>
            <a:endParaRPr lang="en-US" b="1"/>
          </a:p>
        </p:txBody>
      </p:sp>
      <p:sp>
        <p:nvSpPr>
          <p:cNvPr id="263" name="Oval 262">
            <a:extLst>
              <a:ext uri="{FF2B5EF4-FFF2-40B4-BE49-F238E27FC236}">
                <a16:creationId xmlns:a16="http://schemas.microsoft.com/office/drawing/2014/main" id="{AA250DC7-A217-704B-8710-2A87329C3BD7}"/>
              </a:ext>
            </a:extLst>
          </p:cNvPr>
          <p:cNvSpPr/>
          <p:nvPr/>
        </p:nvSpPr>
        <p:spPr>
          <a:xfrm>
            <a:off x="4963348" y="4330891"/>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sp>
        <p:nvSpPr>
          <p:cNvPr id="264" name="Rectangle 263">
            <a:extLst>
              <a:ext uri="{FF2B5EF4-FFF2-40B4-BE49-F238E27FC236}">
                <a16:creationId xmlns:a16="http://schemas.microsoft.com/office/drawing/2014/main" id="{DEE73CF9-6559-F04B-A083-BA886F07FD13}"/>
              </a:ext>
            </a:extLst>
          </p:cNvPr>
          <p:cNvSpPr/>
          <p:nvPr/>
        </p:nvSpPr>
        <p:spPr>
          <a:xfrm>
            <a:off x="8119360" y="4350387"/>
            <a:ext cx="184731" cy="341632"/>
          </a:xfrm>
          <a:prstGeom prst="rect">
            <a:avLst/>
          </a:prstGeom>
        </p:spPr>
        <p:txBody>
          <a:bodyPr wrap="none">
            <a:spAutoFit/>
          </a:bodyPr>
          <a:lstStyle/>
          <a:p>
            <a:pPr algn="ctr">
              <a:lnSpc>
                <a:spcPct val="90000"/>
              </a:lnSpc>
              <a:spcBef>
                <a:spcPts val="300"/>
              </a:spcBef>
            </a:pPr>
            <a:endParaRPr lang="en-GB" b="1" kern="0" spc="-30"/>
          </a:p>
        </p:txBody>
      </p:sp>
      <p:grpSp>
        <p:nvGrpSpPr>
          <p:cNvPr id="274" name="Group 273">
            <a:extLst>
              <a:ext uri="{FF2B5EF4-FFF2-40B4-BE49-F238E27FC236}">
                <a16:creationId xmlns:a16="http://schemas.microsoft.com/office/drawing/2014/main" id="{F80973B2-C001-5248-AA88-FB88CAA8DDF1}"/>
              </a:ext>
            </a:extLst>
          </p:cNvPr>
          <p:cNvGrpSpPr/>
          <p:nvPr/>
        </p:nvGrpSpPr>
        <p:grpSpPr>
          <a:xfrm>
            <a:off x="4290248" y="1027917"/>
            <a:ext cx="3612553" cy="1655666"/>
            <a:chOff x="5681279" y="176071"/>
            <a:chExt cx="3612553" cy="1655666"/>
          </a:xfrm>
        </p:grpSpPr>
        <p:sp>
          <p:nvSpPr>
            <p:cNvPr id="277" name="Oval 276">
              <a:extLst>
                <a:ext uri="{FF2B5EF4-FFF2-40B4-BE49-F238E27FC236}">
                  <a16:creationId xmlns:a16="http://schemas.microsoft.com/office/drawing/2014/main" id="{1245E417-3BE4-A046-96AA-BEF4037264CF}"/>
                </a:ext>
              </a:extLst>
            </p:cNvPr>
            <p:cNvSpPr/>
            <p:nvPr/>
          </p:nvSpPr>
          <p:spPr>
            <a:xfrm>
              <a:off x="5681279" y="950875"/>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sp>
          <p:nvSpPr>
            <p:cNvPr id="276" name="Rectangle 275">
              <a:extLst>
                <a:ext uri="{FF2B5EF4-FFF2-40B4-BE49-F238E27FC236}">
                  <a16:creationId xmlns:a16="http://schemas.microsoft.com/office/drawing/2014/main" id="{72C2C463-A1F2-1A45-970F-736ED1423217}"/>
                </a:ext>
              </a:extLst>
            </p:cNvPr>
            <p:cNvSpPr/>
            <p:nvPr/>
          </p:nvSpPr>
          <p:spPr>
            <a:xfrm>
              <a:off x="9109101" y="176071"/>
              <a:ext cx="184731" cy="341632"/>
            </a:xfrm>
            <a:prstGeom prst="rect">
              <a:avLst/>
            </a:prstGeom>
          </p:spPr>
          <p:txBody>
            <a:bodyPr wrap="none">
              <a:spAutoFit/>
            </a:bodyPr>
            <a:lstStyle/>
            <a:p>
              <a:pPr algn="ctr">
                <a:lnSpc>
                  <a:spcPct val="90000"/>
                </a:lnSpc>
                <a:spcBef>
                  <a:spcPts val="300"/>
                </a:spcBef>
              </a:pPr>
              <a:endParaRPr lang="en-US" b="1" dirty="0"/>
            </a:p>
          </p:txBody>
        </p:sp>
      </p:grpSp>
      <p:grpSp>
        <p:nvGrpSpPr>
          <p:cNvPr id="27" name="Group 26">
            <a:extLst>
              <a:ext uri="{FF2B5EF4-FFF2-40B4-BE49-F238E27FC236}">
                <a16:creationId xmlns:a16="http://schemas.microsoft.com/office/drawing/2014/main" id="{927DFB5C-5076-3F47-8732-8D578B820555}"/>
              </a:ext>
            </a:extLst>
          </p:cNvPr>
          <p:cNvGrpSpPr/>
          <p:nvPr/>
        </p:nvGrpSpPr>
        <p:grpSpPr>
          <a:xfrm>
            <a:off x="6536780" y="427362"/>
            <a:ext cx="5319116" cy="1218182"/>
            <a:chOff x="6536780" y="427362"/>
            <a:chExt cx="5319116" cy="1218182"/>
          </a:xfrm>
        </p:grpSpPr>
        <p:grpSp>
          <p:nvGrpSpPr>
            <p:cNvPr id="64" name="Group 63">
              <a:extLst>
                <a:ext uri="{FF2B5EF4-FFF2-40B4-BE49-F238E27FC236}">
                  <a16:creationId xmlns:a16="http://schemas.microsoft.com/office/drawing/2014/main" id="{F3C1C3EC-7365-7449-A430-3D3A6A3212E2}"/>
                </a:ext>
              </a:extLst>
            </p:cNvPr>
            <p:cNvGrpSpPr/>
            <p:nvPr/>
          </p:nvGrpSpPr>
          <p:grpSpPr>
            <a:xfrm>
              <a:off x="6536780" y="427362"/>
              <a:ext cx="4835013" cy="1218182"/>
              <a:chOff x="6579705" y="1171467"/>
              <a:chExt cx="4835013" cy="1218182"/>
            </a:xfrm>
            <a:solidFill>
              <a:schemeClr val="tx2">
                <a:lumMod val="20000"/>
                <a:lumOff val="80000"/>
              </a:schemeClr>
            </a:solidFill>
            <a:effectLst/>
          </p:grpSpPr>
          <p:cxnSp>
            <p:nvCxnSpPr>
              <p:cNvPr id="69" name="Straight Connector 68">
                <a:extLst>
                  <a:ext uri="{FF2B5EF4-FFF2-40B4-BE49-F238E27FC236}">
                    <a16:creationId xmlns:a16="http://schemas.microsoft.com/office/drawing/2014/main" id="{9A909520-86DF-5A4C-AEA2-EBB7355674D8}"/>
                  </a:ext>
                </a:extLst>
              </p:cNvPr>
              <p:cNvCxnSpPr>
                <a:cxnSpLocks/>
                <a:stCxn id="70" idx="1"/>
              </p:cNvCxnSpPr>
              <p:nvPr/>
            </p:nvCxnSpPr>
            <p:spPr>
              <a:xfrm flipH="1">
                <a:off x="6579705" y="1780558"/>
                <a:ext cx="1498558" cy="255390"/>
              </a:xfrm>
              <a:prstGeom prst="line">
                <a:avLst/>
              </a:prstGeom>
              <a:grp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70" name="Rounded Rectangle 69">
                <a:extLst>
                  <a:ext uri="{FF2B5EF4-FFF2-40B4-BE49-F238E27FC236}">
                    <a16:creationId xmlns:a16="http://schemas.microsoft.com/office/drawing/2014/main" id="{3CB647BC-27B0-9E4F-A432-DAB0E69E9247}"/>
                  </a:ext>
                </a:extLst>
              </p:cNvPr>
              <p:cNvSpPr/>
              <p:nvPr/>
            </p:nvSpPr>
            <p:spPr>
              <a:xfrm>
                <a:off x="8078263" y="1171467"/>
                <a:ext cx="3336455" cy="1218182"/>
              </a:xfrm>
              <a:prstGeom prst="roundRect">
                <a:avLst>
                  <a:gd name="adj" fmla="val 0"/>
                </a:avLst>
              </a:prstGeom>
              <a:solidFill>
                <a:schemeClr val="accent5">
                  <a:lumMod val="20000"/>
                  <a:lumOff val="80000"/>
                </a:schemeClr>
              </a:solidFill>
              <a:ln>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grpSp>
        <p:sp>
          <p:nvSpPr>
            <p:cNvPr id="279" name="TextBox 278">
              <a:extLst>
                <a:ext uri="{FF2B5EF4-FFF2-40B4-BE49-F238E27FC236}">
                  <a16:creationId xmlns:a16="http://schemas.microsoft.com/office/drawing/2014/main" id="{80770351-FF5E-BD4D-8C2F-C4C246FFB3C1}"/>
                </a:ext>
              </a:extLst>
            </p:cNvPr>
            <p:cNvSpPr txBox="1"/>
            <p:nvPr/>
          </p:nvSpPr>
          <p:spPr>
            <a:xfrm>
              <a:off x="8254778" y="503513"/>
              <a:ext cx="3601118"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en-GB" sz="1600" b="1" kern="0" spc="-30" dirty="0">
                  <a:solidFill>
                    <a:schemeClr val="accent2"/>
                  </a:solidFill>
                </a:rPr>
                <a:t>Form Factors / Licensing</a:t>
              </a:r>
            </a:p>
            <a:p>
              <a:pPr marL="285750" indent="-285750" hangingPunct="0">
                <a:buFont typeface="Arial" panose="020B0604020202020204" pitchFamily="34" charset="0"/>
                <a:buChar char="•"/>
              </a:pPr>
              <a:r>
                <a:rPr lang="en-GB" sz="1200" kern="0" spc="-30" dirty="0"/>
                <a:t>VM and Cloud (Enterprise / SP Ready) </a:t>
              </a:r>
            </a:p>
            <a:p>
              <a:pPr marL="285750" indent="-285750" hangingPunct="0">
                <a:buFont typeface="Arial" panose="020B0604020202020204" pitchFamily="34" charset="0"/>
                <a:buChar char="•"/>
              </a:pPr>
              <a:r>
                <a:rPr lang="en-GB" sz="1200" kern="0" spc="-30" dirty="0">
                  <a:cs typeface="Arial"/>
                </a:rPr>
                <a:t>Agnostic (Multi-Vendor )</a:t>
              </a:r>
            </a:p>
            <a:p>
              <a:pPr marL="285750" indent="-285750" hangingPunct="0">
                <a:buFont typeface="Arial" panose="020B0604020202020204" pitchFamily="34" charset="0"/>
                <a:buChar char="•"/>
              </a:pPr>
              <a:r>
                <a:rPr lang="en-GB" sz="1200" kern="0" spc="-30" dirty="0"/>
                <a:t>Multi-Tenant </a:t>
              </a:r>
              <a:endParaRPr lang="en-GB" dirty="0"/>
            </a:p>
            <a:p>
              <a:pPr marL="285750" indent="-285750">
                <a:buFont typeface="Arial" panose="020B0604020202020204" pitchFamily="34" charset="0"/>
                <a:buChar char="•"/>
              </a:pPr>
              <a:r>
                <a:rPr lang="en-GB" sz="1200" kern="0" spc="-30" dirty="0">
                  <a:solidFill>
                    <a:schemeClr val="accent6"/>
                  </a:solidFill>
                  <a:ea typeface="+mn-lt"/>
                  <a:cs typeface="+mn-lt"/>
                </a:rPr>
                <a:t>Best Practice Services</a:t>
              </a:r>
              <a:endParaRPr lang="en-GB" dirty="0">
                <a:solidFill>
                  <a:schemeClr val="accent6"/>
                </a:solidFill>
              </a:endParaRPr>
            </a:p>
          </p:txBody>
        </p:sp>
      </p:grpSp>
      <p:grpSp>
        <p:nvGrpSpPr>
          <p:cNvPr id="26" name="Group 25">
            <a:extLst>
              <a:ext uri="{FF2B5EF4-FFF2-40B4-BE49-F238E27FC236}">
                <a16:creationId xmlns:a16="http://schemas.microsoft.com/office/drawing/2014/main" id="{7FE6B65A-1077-1344-A945-1833E6AC8233}"/>
              </a:ext>
            </a:extLst>
          </p:cNvPr>
          <p:cNvGrpSpPr/>
          <p:nvPr/>
        </p:nvGrpSpPr>
        <p:grpSpPr>
          <a:xfrm>
            <a:off x="8033835" y="1869579"/>
            <a:ext cx="4660325" cy="1529625"/>
            <a:chOff x="8033835" y="1869579"/>
            <a:chExt cx="4660325" cy="1529625"/>
          </a:xfrm>
        </p:grpSpPr>
        <p:grpSp>
          <p:nvGrpSpPr>
            <p:cNvPr id="59" name="Group 58">
              <a:extLst>
                <a:ext uri="{FF2B5EF4-FFF2-40B4-BE49-F238E27FC236}">
                  <a16:creationId xmlns:a16="http://schemas.microsoft.com/office/drawing/2014/main" id="{53FD7FE9-D465-5A41-BE91-AD60345D42E3}"/>
                </a:ext>
              </a:extLst>
            </p:cNvPr>
            <p:cNvGrpSpPr/>
            <p:nvPr/>
          </p:nvGrpSpPr>
          <p:grpSpPr>
            <a:xfrm>
              <a:off x="8033835" y="1869579"/>
              <a:ext cx="3809022" cy="1529625"/>
              <a:chOff x="7993873" y="2654312"/>
              <a:chExt cx="3809022" cy="1386941"/>
            </a:xfrm>
          </p:grpSpPr>
          <p:cxnSp>
            <p:nvCxnSpPr>
              <p:cNvPr id="60" name="Straight Connector 59">
                <a:extLst>
                  <a:ext uri="{FF2B5EF4-FFF2-40B4-BE49-F238E27FC236}">
                    <a16:creationId xmlns:a16="http://schemas.microsoft.com/office/drawing/2014/main" id="{C1A1ADAF-CCA0-784C-A9F4-DB7D374C292B}"/>
                  </a:ext>
                </a:extLst>
              </p:cNvPr>
              <p:cNvCxnSpPr>
                <a:cxnSpLocks/>
                <a:endCxn id="196" idx="6"/>
              </p:cNvCxnSpPr>
              <p:nvPr/>
            </p:nvCxnSpPr>
            <p:spPr>
              <a:xfrm flipH="1">
                <a:off x="7993873" y="2806524"/>
                <a:ext cx="708300" cy="149284"/>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61" name="Rounded Rectangle 60">
                <a:extLst>
                  <a:ext uri="{FF2B5EF4-FFF2-40B4-BE49-F238E27FC236}">
                    <a16:creationId xmlns:a16="http://schemas.microsoft.com/office/drawing/2014/main" id="{FF84D1E0-603B-B94F-AC43-A0F71F41E755}"/>
                  </a:ext>
                </a:extLst>
              </p:cNvPr>
              <p:cNvSpPr/>
              <p:nvPr/>
            </p:nvSpPr>
            <p:spPr>
              <a:xfrm>
                <a:off x="8666545" y="2654312"/>
                <a:ext cx="3136350" cy="1386941"/>
              </a:xfrm>
              <a:prstGeom prst="roundRect">
                <a:avLst>
                  <a:gd name="adj" fmla="val 0"/>
                </a:avLst>
              </a:prstGeom>
              <a:solidFill>
                <a:schemeClr val="accent5">
                  <a:lumMod val="20000"/>
                  <a:lumOff val="80000"/>
                </a:schemeClr>
              </a:solidFill>
              <a:ln>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grpSp>
        <p:sp>
          <p:nvSpPr>
            <p:cNvPr id="280" name="TextBox 279">
              <a:extLst>
                <a:ext uri="{FF2B5EF4-FFF2-40B4-BE49-F238E27FC236}">
                  <a16:creationId xmlns:a16="http://schemas.microsoft.com/office/drawing/2014/main" id="{E893DD36-BE26-9542-928E-A08C4E328A67}"/>
                </a:ext>
              </a:extLst>
            </p:cNvPr>
            <p:cNvSpPr txBox="1"/>
            <p:nvPr/>
          </p:nvSpPr>
          <p:spPr>
            <a:xfrm>
              <a:off x="8837557" y="1911117"/>
              <a:ext cx="3856603"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600" b="1" kern="0" spc="-30" dirty="0" err="1">
                  <a:solidFill>
                    <a:schemeClr val="accent2"/>
                  </a:solidFill>
                </a:rPr>
                <a:t>FortiSOAR</a:t>
              </a:r>
              <a:r>
                <a:rPr lang="en-GB" sz="1600" b="1" kern="0" spc="-30" dirty="0">
                  <a:solidFill>
                    <a:schemeClr val="accent2"/>
                  </a:solidFill>
                </a:rPr>
                <a:t> in The Cloud</a:t>
              </a:r>
            </a:p>
            <a:p>
              <a:pPr marL="285750" indent="-285750">
                <a:buFont typeface="Arial" panose="020B0604020202020204" pitchFamily="34" charset="0"/>
                <a:buChar char="•"/>
              </a:pPr>
              <a:r>
                <a:rPr lang="en-GB" sz="1200" kern="0" spc="-30" dirty="0"/>
                <a:t>Multi-tenancy support</a:t>
              </a:r>
            </a:p>
            <a:p>
              <a:pPr marL="285750" indent="-285750">
                <a:buFont typeface="Arial" panose="020B0604020202020204" pitchFamily="34" charset="0"/>
                <a:buChar char="•"/>
              </a:pPr>
              <a:r>
                <a:rPr lang="en-GB" sz="1200" kern="0" spc="-30" dirty="0"/>
                <a:t>Flexible deployments</a:t>
              </a:r>
            </a:p>
            <a:p>
              <a:pPr marL="742950" lvl="1" indent="-285750">
                <a:buFont typeface="Arial" panose="020B0604020202020204" pitchFamily="34" charset="0"/>
                <a:buChar char="•"/>
              </a:pPr>
              <a:r>
                <a:rPr lang="en-GB" sz="1200" kern="0" spc="-30" dirty="0"/>
                <a:t>Enterprise</a:t>
              </a:r>
            </a:p>
            <a:p>
              <a:pPr marL="742950" lvl="1" indent="-285750">
                <a:buFont typeface="Arial" panose="020B0604020202020204" pitchFamily="34" charset="0"/>
                <a:buChar char="•"/>
              </a:pPr>
              <a:r>
                <a:rPr lang="en-GB" sz="1200" kern="0" spc="-30" dirty="0"/>
                <a:t>Shared tenancy</a:t>
              </a:r>
            </a:p>
            <a:p>
              <a:pPr marL="285750" indent="-285750">
                <a:buFont typeface="Arial" panose="020B0604020202020204" pitchFamily="34" charset="0"/>
                <a:buChar char="•"/>
              </a:pPr>
              <a:r>
                <a:rPr lang="en-GB" sz="1200" kern="0" spc="-30" dirty="0"/>
                <a:t>Auto-firmware upgrade/health monitoring</a:t>
              </a:r>
            </a:p>
            <a:p>
              <a:pPr marL="285750" indent="-285750">
                <a:buFont typeface="Arial" panose="020B0604020202020204" pitchFamily="34" charset="0"/>
                <a:buChar char="•"/>
              </a:pPr>
              <a:r>
                <a:rPr lang="en-GB" sz="1200" kern="0" spc="-30" dirty="0"/>
                <a:t>Simple licensing model</a:t>
              </a:r>
            </a:p>
          </p:txBody>
        </p:sp>
      </p:grpSp>
      <p:grpSp>
        <p:nvGrpSpPr>
          <p:cNvPr id="23" name="Group 22">
            <a:extLst>
              <a:ext uri="{FF2B5EF4-FFF2-40B4-BE49-F238E27FC236}">
                <a16:creationId xmlns:a16="http://schemas.microsoft.com/office/drawing/2014/main" id="{F4F33B4B-E4CB-624B-8D31-F433F80F6659}"/>
              </a:ext>
            </a:extLst>
          </p:cNvPr>
          <p:cNvGrpSpPr/>
          <p:nvPr/>
        </p:nvGrpSpPr>
        <p:grpSpPr>
          <a:xfrm>
            <a:off x="8161641" y="3742506"/>
            <a:ext cx="3641253" cy="1264282"/>
            <a:chOff x="8161641" y="3742506"/>
            <a:chExt cx="3641253" cy="1264282"/>
          </a:xfrm>
        </p:grpSpPr>
        <p:grpSp>
          <p:nvGrpSpPr>
            <p:cNvPr id="47" name="Group 46">
              <a:extLst>
                <a:ext uri="{FF2B5EF4-FFF2-40B4-BE49-F238E27FC236}">
                  <a16:creationId xmlns:a16="http://schemas.microsoft.com/office/drawing/2014/main" id="{745E7F59-0CBD-C34C-9ECF-B08EF6D330E9}"/>
                </a:ext>
              </a:extLst>
            </p:cNvPr>
            <p:cNvGrpSpPr/>
            <p:nvPr/>
          </p:nvGrpSpPr>
          <p:grpSpPr>
            <a:xfrm>
              <a:off x="8161641" y="3742506"/>
              <a:ext cx="3641253" cy="1264282"/>
              <a:chOff x="8649811" y="3970699"/>
              <a:chExt cx="3641253" cy="1430174"/>
            </a:xfrm>
          </p:grpSpPr>
          <p:sp>
            <p:nvSpPr>
              <p:cNvPr id="50" name="Rounded Rectangle 49">
                <a:extLst>
                  <a:ext uri="{FF2B5EF4-FFF2-40B4-BE49-F238E27FC236}">
                    <a16:creationId xmlns:a16="http://schemas.microsoft.com/office/drawing/2014/main" id="{DCFFA3B7-A475-E047-A458-541F2592E13A}"/>
                  </a:ext>
                </a:extLst>
              </p:cNvPr>
              <p:cNvSpPr/>
              <p:nvPr/>
            </p:nvSpPr>
            <p:spPr>
              <a:xfrm>
                <a:off x="9215067" y="3970699"/>
                <a:ext cx="3075997" cy="1430174"/>
              </a:xfrm>
              <a:prstGeom prst="roundRect">
                <a:avLst>
                  <a:gd name="adj" fmla="val 0"/>
                </a:avLst>
              </a:prstGeom>
              <a:solidFill>
                <a:schemeClr val="accent5">
                  <a:lumMod val="20000"/>
                  <a:lumOff val="80000"/>
                </a:schemeClr>
              </a:solidFill>
              <a:ln>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cxnSp>
            <p:nvCxnSpPr>
              <p:cNvPr id="48" name="Straight Connector 47">
                <a:extLst>
                  <a:ext uri="{FF2B5EF4-FFF2-40B4-BE49-F238E27FC236}">
                    <a16:creationId xmlns:a16="http://schemas.microsoft.com/office/drawing/2014/main" id="{554DB315-EAA1-E541-AE43-6EF7D62CCDEC}"/>
                  </a:ext>
                </a:extLst>
              </p:cNvPr>
              <p:cNvCxnSpPr>
                <a:cxnSpLocks/>
              </p:cNvCxnSpPr>
              <p:nvPr/>
            </p:nvCxnSpPr>
            <p:spPr>
              <a:xfrm flipH="1" flipV="1">
                <a:off x="8649811" y="4199230"/>
                <a:ext cx="580494" cy="195830"/>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grpSp>
        <p:sp>
          <p:nvSpPr>
            <p:cNvPr id="281" name="TextBox 280">
              <a:extLst>
                <a:ext uri="{FF2B5EF4-FFF2-40B4-BE49-F238E27FC236}">
                  <a16:creationId xmlns:a16="http://schemas.microsoft.com/office/drawing/2014/main" id="{8452B872-5F09-0340-B138-071A87738ADB}"/>
                </a:ext>
              </a:extLst>
            </p:cNvPr>
            <p:cNvSpPr txBox="1"/>
            <p:nvPr/>
          </p:nvSpPr>
          <p:spPr>
            <a:xfrm>
              <a:off x="8787431" y="3827168"/>
              <a:ext cx="2954928" cy="10464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spcBef>
                  <a:spcPts val="600"/>
                </a:spcBef>
              </a:pPr>
              <a:r>
                <a:rPr lang="en-US" sz="1600" b="1">
                  <a:solidFill>
                    <a:schemeClr val="accent2"/>
                  </a:solidFill>
                </a:rPr>
                <a:t>KPI Measuring &amp; Reporting</a:t>
              </a:r>
            </a:p>
            <a:p>
              <a:pPr marL="171450" indent="-171450">
                <a:spcBef>
                  <a:spcPts val="600"/>
                </a:spcBef>
                <a:buFont typeface="Arial" panose="020B0604020202020204" pitchFamily="34" charset="0"/>
                <a:buChar char="•"/>
              </a:pPr>
              <a:r>
                <a:rPr lang="en-CA" sz="1200"/>
                <a:t>Quickly identify </a:t>
              </a:r>
              <a:r>
                <a:rPr lang="en-CA" sz="1200">
                  <a:solidFill>
                    <a:schemeClr val="accent6"/>
                  </a:solidFill>
                </a:rPr>
                <a:t>SOC KPI’s (MTTR, analyst time savings)</a:t>
              </a:r>
              <a:r>
                <a:rPr lang="en-CA" sz="1200"/>
                <a:t> and reporting for audits, leadership etc</a:t>
              </a:r>
            </a:p>
          </p:txBody>
        </p:sp>
      </p:grpSp>
      <p:grpSp>
        <p:nvGrpSpPr>
          <p:cNvPr id="22" name="Group 21">
            <a:extLst>
              <a:ext uri="{FF2B5EF4-FFF2-40B4-BE49-F238E27FC236}">
                <a16:creationId xmlns:a16="http://schemas.microsoft.com/office/drawing/2014/main" id="{7EA480F0-41F8-E845-9CC0-9EA88F929236}"/>
              </a:ext>
            </a:extLst>
          </p:cNvPr>
          <p:cNvGrpSpPr/>
          <p:nvPr/>
        </p:nvGrpSpPr>
        <p:grpSpPr>
          <a:xfrm>
            <a:off x="7230020" y="5029682"/>
            <a:ext cx="4625875" cy="1788881"/>
            <a:chOff x="7230020" y="5029682"/>
            <a:chExt cx="4625875" cy="1788881"/>
          </a:xfrm>
        </p:grpSpPr>
        <p:grpSp>
          <p:nvGrpSpPr>
            <p:cNvPr id="51" name="Group 50">
              <a:extLst>
                <a:ext uri="{FF2B5EF4-FFF2-40B4-BE49-F238E27FC236}">
                  <a16:creationId xmlns:a16="http://schemas.microsoft.com/office/drawing/2014/main" id="{62B04E98-9B81-A14E-9AFD-CFB41437A269}"/>
                </a:ext>
              </a:extLst>
            </p:cNvPr>
            <p:cNvGrpSpPr/>
            <p:nvPr/>
          </p:nvGrpSpPr>
          <p:grpSpPr>
            <a:xfrm>
              <a:off x="7230020" y="5029682"/>
              <a:ext cx="4625875" cy="1676411"/>
              <a:chOff x="763769" y="3953004"/>
              <a:chExt cx="3776439" cy="1561644"/>
            </a:xfrm>
          </p:grpSpPr>
          <p:cxnSp>
            <p:nvCxnSpPr>
              <p:cNvPr id="52" name="Straight Connector 51">
                <a:extLst>
                  <a:ext uri="{FF2B5EF4-FFF2-40B4-BE49-F238E27FC236}">
                    <a16:creationId xmlns:a16="http://schemas.microsoft.com/office/drawing/2014/main" id="{2BA4476F-2EE1-D141-98DF-AC511468F549}"/>
                  </a:ext>
                </a:extLst>
              </p:cNvPr>
              <p:cNvCxnSpPr>
                <a:cxnSpLocks/>
              </p:cNvCxnSpPr>
              <p:nvPr/>
            </p:nvCxnSpPr>
            <p:spPr>
              <a:xfrm flipH="1" flipV="1">
                <a:off x="763769" y="3953004"/>
                <a:ext cx="554190" cy="318596"/>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53" name="Rounded Rectangle 52">
                <a:extLst>
                  <a:ext uri="{FF2B5EF4-FFF2-40B4-BE49-F238E27FC236}">
                    <a16:creationId xmlns:a16="http://schemas.microsoft.com/office/drawing/2014/main" id="{187E0503-31E3-F944-A670-44119F004B56}"/>
                  </a:ext>
                </a:extLst>
              </p:cNvPr>
              <p:cNvSpPr/>
              <p:nvPr/>
            </p:nvSpPr>
            <p:spPr>
              <a:xfrm rot="10800000">
                <a:off x="927014" y="4188067"/>
                <a:ext cx="3613194" cy="1326581"/>
              </a:xfrm>
              <a:prstGeom prst="roundRect">
                <a:avLst>
                  <a:gd name="adj" fmla="val 0"/>
                </a:avLst>
              </a:prstGeom>
              <a:solidFill>
                <a:schemeClr val="accent5">
                  <a:lumMod val="20000"/>
                  <a:lumOff val="80000"/>
                </a:schemeClr>
              </a:solidFill>
              <a:ln>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grpSp>
        <p:sp>
          <p:nvSpPr>
            <p:cNvPr id="282" name="TextBox 281">
              <a:extLst>
                <a:ext uri="{FF2B5EF4-FFF2-40B4-BE49-F238E27FC236}">
                  <a16:creationId xmlns:a16="http://schemas.microsoft.com/office/drawing/2014/main" id="{08416DF2-D798-8949-B626-FB3A744B7BFF}"/>
                </a:ext>
              </a:extLst>
            </p:cNvPr>
            <p:cNvSpPr txBox="1"/>
            <p:nvPr/>
          </p:nvSpPr>
          <p:spPr>
            <a:xfrm>
              <a:off x="7488473" y="5372015"/>
              <a:ext cx="4367421" cy="14465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GB" sz="1600" b="1" kern="0" spc="-30" dirty="0">
                  <a:solidFill>
                    <a:schemeClr val="accent2"/>
                  </a:solidFill>
                </a:rPr>
                <a:t>Role-Based Access Control</a:t>
              </a:r>
            </a:p>
            <a:p>
              <a:pPr algn="ctr"/>
              <a:r>
                <a:rPr lang="en-CA" sz="1200" dirty="0"/>
                <a:t>Built-in visual dashboard enabling easy creation of dashboards specific to a role in and outside the SOC</a:t>
              </a:r>
              <a:endParaRPr lang="en-US" sz="1200" kern="0" spc="-30" dirty="0"/>
            </a:p>
            <a:p>
              <a:pPr marL="285750" indent="-285750">
                <a:buFont typeface="Arial" panose="020B0604020202020204" pitchFamily="34" charset="0"/>
                <a:buChar char="•"/>
              </a:pPr>
              <a:r>
                <a:rPr lang="en-US" sz="1200" kern="0" spc="-30" dirty="0">
                  <a:solidFill>
                    <a:schemeClr val="accent6"/>
                  </a:solidFill>
                </a:rPr>
                <a:t>Control </a:t>
              </a:r>
              <a:r>
                <a:rPr lang="en-CA" sz="1200" dirty="0">
                  <a:solidFill>
                    <a:schemeClr val="accent6"/>
                  </a:solidFill>
                </a:rPr>
                <a:t>access to connector actions, configurations and </a:t>
              </a:r>
              <a:r>
                <a:rPr lang="en-GB" sz="1200" kern="0" spc="-30" dirty="0">
                  <a:solidFill>
                    <a:schemeClr val="accent6"/>
                  </a:solidFill>
                </a:rPr>
                <a:t>Playbook </a:t>
              </a:r>
            </a:p>
            <a:p>
              <a:pPr marL="285750" indent="-285750">
                <a:buFont typeface="Arial" panose="020B0604020202020204" pitchFamily="34" charset="0"/>
                <a:buChar char="•"/>
              </a:pPr>
              <a:r>
                <a:rPr lang="en-GB" sz="1200" kern="0" spc="-30" dirty="0">
                  <a:solidFill>
                    <a:schemeClr val="accent6"/>
                  </a:solidFill>
                </a:rPr>
                <a:t>Concurrent Model</a:t>
              </a:r>
            </a:p>
            <a:p>
              <a:pPr marL="285750" indent="-285750">
                <a:buFont typeface="Arial" panose="020B0604020202020204" pitchFamily="34" charset="0"/>
                <a:buChar char="•"/>
              </a:pPr>
              <a:endParaRPr lang="en-GB" sz="1200" kern="0" spc="-30" dirty="0">
                <a:solidFill>
                  <a:srgbClr val="C00000"/>
                </a:solidFill>
                <a:cs typeface="Arial"/>
              </a:endParaRPr>
            </a:p>
          </p:txBody>
        </p:sp>
      </p:grpSp>
      <p:grpSp>
        <p:nvGrpSpPr>
          <p:cNvPr id="24" name="Group 23">
            <a:extLst>
              <a:ext uri="{FF2B5EF4-FFF2-40B4-BE49-F238E27FC236}">
                <a16:creationId xmlns:a16="http://schemas.microsoft.com/office/drawing/2014/main" id="{229F38D9-2C10-A344-A352-9781E0B1839A}"/>
              </a:ext>
            </a:extLst>
          </p:cNvPr>
          <p:cNvGrpSpPr/>
          <p:nvPr/>
        </p:nvGrpSpPr>
        <p:grpSpPr>
          <a:xfrm>
            <a:off x="243161" y="3168556"/>
            <a:ext cx="3696281" cy="2371272"/>
            <a:chOff x="243161" y="3168556"/>
            <a:chExt cx="3696281" cy="2371272"/>
          </a:xfrm>
        </p:grpSpPr>
        <p:grpSp>
          <p:nvGrpSpPr>
            <p:cNvPr id="80" name="Group 79">
              <a:extLst>
                <a:ext uri="{FF2B5EF4-FFF2-40B4-BE49-F238E27FC236}">
                  <a16:creationId xmlns:a16="http://schemas.microsoft.com/office/drawing/2014/main" id="{00318DB6-170F-CE4B-9099-BD312746CB79}"/>
                </a:ext>
              </a:extLst>
            </p:cNvPr>
            <p:cNvGrpSpPr/>
            <p:nvPr/>
          </p:nvGrpSpPr>
          <p:grpSpPr>
            <a:xfrm>
              <a:off x="243161" y="3168556"/>
              <a:ext cx="3696281" cy="1924471"/>
              <a:chOff x="347444" y="3026142"/>
              <a:chExt cx="3696281" cy="1644974"/>
            </a:xfrm>
            <a:solidFill>
              <a:schemeClr val="accent5">
                <a:lumMod val="20000"/>
                <a:lumOff val="80000"/>
              </a:schemeClr>
            </a:solidFill>
            <a:effectLst/>
          </p:grpSpPr>
          <p:cxnSp>
            <p:nvCxnSpPr>
              <p:cNvPr id="81" name="Straight Connector 80">
                <a:extLst>
                  <a:ext uri="{FF2B5EF4-FFF2-40B4-BE49-F238E27FC236}">
                    <a16:creationId xmlns:a16="http://schemas.microsoft.com/office/drawing/2014/main" id="{13DB0AF1-7A7F-0C49-ADFD-572268505474}"/>
                  </a:ext>
                </a:extLst>
              </p:cNvPr>
              <p:cNvCxnSpPr>
                <a:cxnSpLocks/>
              </p:cNvCxnSpPr>
              <p:nvPr/>
            </p:nvCxnSpPr>
            <p:spPr>
              <a:xfrm flipV="1">
                <a:off x="3468247" y="3643712"/>
                <a:ext cx="575478" cy="118405"/>
              </a:xfrm>
              <a:prstGeom prst="line">
                <a:avLst/>
              </a:prstGeom>
              <a:grp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82" name="Rounded Rectangle 81">
                <a:extLst>
                  <a:ext uri="{FF2B5EF4-FFF2-40B4-BE49-F238E27FC236}">
                    <a16:creationId xmlns:a16="http://schemas.microsoft.com/office/drawing/2014/main" id="{9CC312AC-EEC9-5749-9FD0-F46EC4485B2A}"/>
                  </a:ext>
                </a:extLst>
              </p:cNvPr>
              <p:cNvSpPr/>
              <p:nvPr/>
            </p:nvSpPr>
            <p:spPr>
              <a:xfrm rot="10800000">
                <a:off x="347444" y="3026142"/>
                <a:ext cx="3129650" cy="1644974"/>
              </a:xfrm>
              <a:prstGeom prst="roundRect">
                <a:avLst>
                  <a:gd name="adj" fmla="val 0"/>
                </a:avLst>
              </a:prstGeom>
              <a:grpFill/>
              <a:ln>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grpSp>
        <p:sp>
          <p:nvSpPr>
            <p:cNvPr id="283" name="TextBox 282">
              <a:extLst>
                <a:ext uri="{FF2B5EF4-FFF2-40B4-BE49-F238E27FC236}">
                  <a16:creationId xmlns:a16="http://schemas.microsoft.com/office/drawing/2014/main" id="{4C9D0247-4710-8C44-8959-3CFE0DEAC084}"/>
                </a:ext>
              </a:extLst>
            </p:cNvPr>
            <p:cNvSpPr txBox="1"/>
            <p:nvPr/>
          </p:nvSpPr>
          <p:spPr>
            <a:xfrm>
              <a:off x="325695" y="3262283"/>
              <a:ext cx="3020408" cy="2277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en-US" sz="1600" b="1" dirty="0">
                  <a:solidFill>
                    <a:schemeClr val="accent2"/>
                  </a:solidFill>
                </a:rPr>
                <a:t>Advanced Orchestration &amp; Automation</a:t>
              </a:r>
            </a:p>
            <a:p>
              <a:pPr algn="ctr" hangingPunct="0"/>
              <a:r>
                <a:rPr lang="en-US" sz="1200" dirty="0"/>
                <a:t>Easily build advanced automation to create workflows and integrate into existing tools</a:t>
              </a:r>
            </a:p>
            <a:p>
              <a:pPr marL="285750" indent="-285750" hangingPunct="0">
                <a:buFont typeface="Arial" panose="020B0604020202020204" pitchFamily="34" charset="0"/>
                <a:buChar char="•"/>
              </a:pPr>
              <a:r>
                <a:rPr lang="en-US" sz="1200" dirty="0">
                  <a:solidFill>
                    <a:schemeClr val="accent6"/>
                  </a:solidFill>
                </a:rPr>
                <a:t>AI-Based Recommendation Engine</a:t>
              </a:r>
            </a:p>
            <a:p>
              <a:pPr marL="285750" indent="-285750" hangingPunct="0">
                <a:buFont typeface="Arial" panose="020B0604020202020204" pitchFamily="34" charset="0"/>
                <a:buChar char="•"/>
              </a:pPr>
              <a:r>
                <a:rPr lang="en-US" sz="1200" dirty="0">
                  <a:solidFill>
                    <a:schemeClr val="accent6"/>
                  </a:solidFill>
                </a:rPr>
                <a:t>Playbook and Connector Builder</a:t>
              </a:r>
            </a:p>
            <a:p>
              <a:pPr marL="285750" indent="-285750" hangingPunct="0">
                <a:buFont typeface="Arial" panose="020B0604020202020204" pitchFamily="34" charset="0"/>
                <a:buChar char="•"/>
              </a:pPr>
              <a:r>
                <a:rPr lang="en-US" sz="1200" dirty="0">
                  <a:solidFill>
                    <a:schemeClr val="accent6"/>
                  </a:solidFill>
                </a:rPr>
                <a:t>Content packs</a:t>
              </a:r>
            </a:p>
            <a:p>
              <a:pPr marL="285750" indent="-285750" hangingPunct="0">
                <a:buFont typeface="Arial" panose="020B0604020202020204" pitchFamily="34" charset="0"/>
                <a:buChar char="•"/>
              </a:pPr>
              <a:r>
                <a:rPr lang="en-US" sz="1200" dirty="0">
                  <a:solidFill>
                    <a:schemeClr val="accent6"/>
                  </a:solidFill>
                </a:rPr>
                <a:t>Container in FMG/FAZ</a:t>
              </a:r>
            </a:p>
            <a:p>
              <a:pPr marL="285750" indent="-285750" hangingPunct="0">
                <a:buFont typeface="Arial" panose="020B0604020202020204" pitchFamily="34" charset="0"/>
                <a:buChar char="•"/>
              </a:pPr>
              <a:endParaRPr lang="en-US" sz="1200" dirty="0"/>
            </a:p>
            <a:p>
              <a:pPr hangingPunct="0"/>
              <a:endParaRPr lang="en-US" sz="1200" dirty="0"/>
            </a:p>
            <a:p>
              <a:pPr hangingPunct="0"/>
              <a:endParaRPr lang="en-US" sz="1400" b="1" dirty="0"/>
            </a:p>
          </p:txBody>
        </p:sp>
      </p:grpSp>
      <p:grpSp>
        <p:nvGrpSpPr>
          <p:cNvPr id="21" name="Group 20">
            <a:extLst>
              <a:ext uri="{FF2B5EF4-FFF2-40B4-BE49-F238E27FC236}">
                <a16:creationId xmlns:a16="http://schemas.microsoft.com/office/drawing/2014/main" id="{041BF20D-0CE5-1943-903E-C97A75CEDAB8}"/>
              </a:ext>
            </a:extLst>
          </p:cNvPr>
          <p:cNvGrpSpPr/>
          <p:nvPr/>
        </p:nvGrpSpPr>
        <p:grpSpPr>
          <a:xfrm>
            <a:off x="1335450" y="5082754"/>
            <a:ext cx="3756897" cy="1627119"/>
            <a:chOff x="1335450" y="5082754"/>
            <a:chExt cx="3756897" cy="1627119"/>
          </a:xfrm>
        </p:grpSpPr>
        <p:grpSp>
          <p:nvGrpSpPr>
            <p:cNvPr id="55" name="Group 54">
              <a:extLst>
                <a:ext uri="{FF2B5EF4-FFF2-40B4-BE49-F238E27FC236}">
                  <a16:creationId xmlns:a16="http://schemas.microsoft.com/office/drawing/2014/main" id="{7ADD76BF-FEE3-994D-A2E3-5B3A73F0D25C}"/>
                </a:ext>
              </a:extLst>
            </p:cNvPr>
            <p:cNvGrpSpPr/>
            <p:nvPr/>
          </p:nvGrpSpPr>
          <p:grpSpPr>
            <a:xfrm>
              <a:off x="1335450" y="5082754"/>
              <a:ext cx="3756897" cy="1627119"/>
              <a:chOff x="-183614" y="3144485"/>
              <a:chExt cx="3756897" cy="1627119"/>
            </a:xfrm>
          </p:grpSpPr>
          <p:cxnSp>
            <p:nvCxnSpPr>
              <p:cNvPr id="56" name="Straight Connector 55">
                <a:extLst>
                  <a:ext uri="{FF2B5EF4-FFF2-40B4-BE49-F238E27FC236}">
                    <a16:creationId xmlns:a16="http://schemas.microsoft.com/office/drawing/2014/main" id="{252797B4-5926-1E40-947F-22813A7FEE8F}"/>
                  </a:ext>
                </a:extLst>
              </p:cNvPr>
              <p:cNvCxnSpPr>
                <a:cxnSpLocks/>
                <a:endCxn id="263" idx="3"/>
              </p:cNvCxnSpPr>
              <p:nvPr/>
            </p:nvCxnSpPr>
            <p:spPr>
              <a:xfrm flipV="1">
                <a:off x="3074738" y="3144485"/>
                <a:ext cx="498545" cy="494012"/>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57" name="Rounded Rectangle 56">
                <a:extLst>
                  <a:ext uri="{FF2B5EF4-FFF2-40B4-BE49-F238E27FC236}">
                    <a16:creationId xmlns:a16="http://schemas.microsoft.com/office/drawing/2014/main" id="{AA6D9979-79D6-F045-AF9C-AB31AEFABFE2}"/>
                  </a:ext>
                </a:extLst>
              </p:cNvPr>
              <p:cNvSpPr/>
              <p:nvPr/>
            </p:nvSpPr>
            <p:spPr>
              <a:xfrm rot="10800000">
                <a:off x="-183614" y="3506696"/>
                <a:ext cx="3368442" cy="1264908"/>
              </a:xfrm>
              <a:prstGeom prst="roundRect">
                <a:avLst>
                  <a:gd name="adj" fmla="val 0"/>
                </a:avLst>
              </a:prstGeom>
              <a:solidFill>
                <a:schemeClr val="accent5">
                  <a:lumMod val="20000"/>
                  <a:lumOff val="80000"/>
                </a:schemeClr>
              </a:solidFill>
              <a:ln>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grpSp>
        <p:sp>
          <p:nvSpPr>
            <p:cNvPr id="284" name="TextBox 283">
              <a:extLst>
                <a:ext uri="{FF2B5EF4-FFF2-40B4-BE49-F238E27FC236}">
                  <a16:creationId xmlns:a16="http://schemas.microsoft.com/office/drawing/2014/main" id="{FAC56C96-A301-0F47-8BEE-F82DDDC0515A}"/>
                </a:ext>
              </a:extLst>
            </p:cNvPr>
            <p:cNvSpPr txBox="1"/>
            <p:nvPr/>
          </p:nvSpPr>
          <p:spPr>
            <a:xfrm>
              <a:off x="1408705" y="5539828"/>
              <a:ext cx="3288490"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en-GB" sz="1600" b="1" kern="0" spc="-30" dirty="0">
                  <a:solidFill>
                    <a:schemeClr val="accent2"/>
                  </a:solidFill>
                </a:rPr>
                <a:t>Threat Intelligence Management </a:t>
              </a:r>
            </a:p>
            <a:p>
              <a:pPr marL="285750" indent="-285750" hangingPunct="0">
                <a:buFont typeface="Arial" panose="020B0604020202020204" pitchFamily="34" charset="0"/>
                <a:buChar char="•"/>
              </a:pPr>
              <a:r>
                <a:rPr lang="en-US" sz="1200" dirty="0"/>
                <a:t>Deep FortiGuard integration, provides </a:t>
              </a:r>
              <a:r>
                <a:rPr lang="en-US" sz="1200" dirty="0">
                  <a:solidFill>
                    <a:schemeClr val="accent6"/>
                  </a:solidFill>
                </a:rPr>
                <a:t>unrestricted lookup and Threat Encyclopedia access </a:t>
              </a:r>
              <a:r>
                <a:rPr lang="en-US" sz="1200" dirty="0"/>
                <a:t>within the Indicator module</a:t>
              </a:r>
              <a:endParaRPr lang="en-GB" sz="1200" kern="0" spc="-30" dirty="0"/>
            </a:p>
          </p:txBody>
        </p:sp>
      </p:grpSp>
      <p:grpSp>
        <p:nvGrpSpPr>
          <p:cNvPr id="20" name="Group 19">
            <a:extLst>
              <a:ext uri="{FF2B5EF4-FFF2-40B4-BE49-F238E27FC236}">
                <a16:creationId xmlns:a16="http://schemas.microsoft.com/office/drawing/2014/main" id="{37711C7A-B732-6A4F-8340-C9497CB15794}"/>
              </a:ext>
            </a:extLst>
          </p:cNvPr>
          <p:cNvGrpSpPr/>
          <p:nvPr/>
        </p:nvGrpSpPr>
        <p:grpSpPr>
          <a:xfrm>
            <a:off x="243162" y="1139330"/>
            <a:ext cx="4158444" cy="1685324"/>
            <a:chOff x="243162" y="1139330"/>
            <a:chExt cx="4158444" cy="1685324"/>
          </a:xfrm>
        </p:grpSpPr>
        <p:grpSp>
          <p:nvGrpSpPr>
            <p:cNvPr id="88" name="Group 87">
              <a:extLst>
                <a:ext uri="{FF2B5EF4-FFF2-40B4-BE49-F238E27FC236}">
                  <a16:creationId xmlns:a16="http://schemas.microsoft.com/office/drawing/2014/main" id="{F23B1CD4-ADD9-A544-8FA3-9B07D4CCC034}"/>
                </a:ext>
              </a:extLst>
            </p:cNvPr>
            <p:cNvGrpSpPr/>
            <p:nvPr/>
          </p:nvGrpSpPr>
          <p:grpSpPr>
            <a:xfrm>
              <a:off x="243162" y="1139330"/>
              <a:ext cx="4158444" cy="1685324"/>
              <a:chOff x="22559" y="2505234"/>
              <a:chExt cx="4158444" cy="1435932"/>
            </a:xfrm>
          </p:grpSpPr>
          <p:cxnSp>
            <p:nvCxnSpPr>
              <p:cNvPr id="89" name="Straight Connector 88">
                <a:extLst>
                  <a:ext uri="{FF2B5EF4-FFF2-40B4-BE49-F238E27FC236}">
                    <a16:creationId xmlns:a16="http://schemas.microsoft.com/office/drawing/2014/main" id="{239523DC-2EA1-7E43-A933-45B2BBC59ED2}"/>
                  </a:ext>
                </a:extLst>
              </p:cNvPr>
              <p:cNvCxnSpPr>
                <a:cxnSpLocks/>
                <a:stCxn id="90" idx="1"/>
              </p:cNvCxnSpPr>
              <p:nvPr/>
            </p:nvCxnSpPr>
            <p:spPr>
              <a:xfrm flipV="1">
                <a:off x="3118927" y="3216216"/>
                <a:ext cx="1062076" cy="6984"/>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90" name="Rounded Rectangle 89">
                <a:extLst>
                  <a:ext uri="{FF2B5EF4-FFF2-40B4-BE49-F238E27FC236}">
                    <a16:creationId xmlns:a16="http://schemas.microsoft.com/office/drawing/2014/main" id="{10D4AC37-6B01-4F40-88DB-50C6BE1017BA}"/>
                  </a:ext>
                </a:extLst>
              </p:cNvPr>
              <p:cNvSpPr/>
              <p:nvPr/>
            </p:nvSpPr>
            <p:spPr>
              <a:xfrm rot="10800000">
                <a:off x="22559" y="2505234"/>
                <a:ext cx="3096368" cy="1435932"/>
              </a:xfrm>
              <a:prstGeom prst="roundRect">
                <a:avLst>
                  <a:gd name="adj" fmla="val 0"/>
                </a:avLst>
              </a:prstGeom>
              <a:solidFill>
                <a:schemeClr val="accent5">
                  <a:lumMod val="20000"/>
                  <a:lumOff val="80000"/>
                </a:schemeClr>
              </a:solidFill>
              <a:ln>
                <a:solidFill>
                  <a:schemeClr val="accent2"/>
                </a:solidFill>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solidFill>
                    <a:schemeClr val="tx1"/>
                  </a:solidFill>
                </a:endParaRPr>
              </a:p>
            </p:txBody>
          </p:sp>
        </p:grpSp>
        <p:sp>
          <p:nvSpPr>
            <p:cNvPr id="285" name="TextBox 284">
              <a:extLst>
                <a:ext uri="{FF2B5EF4-FFF2-40B4-BE49-F238E27FC236}">
                  <a16:creationId xmlns:a16="http://schemas.microsoft.com/office/drawing/2014/main" id="{EFFA7FF8-43C1-A245-A4E9-8B4DC767265C}"/>
                </a:ext>
              </a:extLst>
            </p:cNvPr>
            <p:cNvSpPr txBox="1"/>
            <p:nvPr/>
          </p:nvSpPr>
          <p:spPr>
            <a:xfrm>
              <a:off x="325694" y="1264510"/>
              <a:ext cx="2976218" cy="15234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en-US" sz="1600" b="1">
                  <a:solidFill>
                    <a:schemeClr val="accent2"/>
                  </a:solidFill>
                </a:rPr>
                <a:t>Investigation &amp; Response</a:t>
              </a:r>
              <a:endParaRPr lang="en-GB" sz="1600" kern="0" spc="-30">
                <a:solidFill>
                  <a:schemeClr val="accent2"/>
                </a:solidFill>
              </a:endParaRPr>
            </a:p>
            <a:p>
              <a:pPr algn="ctr">
                <a:spcBef>
                  <a:spcPts val="600"/>
                </a:spcBef>
              </a:pPr>
              <a:r>
                <a:rPr lang="en-CA" sz="1200"/>
                <a:t>Efficiently investigate alerts/incidents Understand, review and manage incidents</a:t>
              </a:r>
            </a:p>
            <a:p>
              <a:pPr marL="742950" lvl="1" indent="-285750" hangingPunct="0">
                <a:buFont typeface="Arial" panose="020B0604020202020204" pitchFamily="34" charset="0"/>
                <a:buChar char="•"/>
              </a:pPr>
              <a:r>
                <a:rPr lang="en-GB" sz="1200" kern="0" spc="-30">
                  <a:solidFill>
                    <a:schemeClr val="accent6"/>
                  </a:solidFill>
                </a:rPr>
                <a:t>Crisis Response (War Room)</a:t>
              </a:r>
            </a:p>
            <a:p>
              <a:pPr marL="742950" lvl="1" indent="-285750" hangingPunct="0">
                <a:buFont typeface="Arial" panose="020B0604020202020204" pitchFamily="34" charset="0"/>
                <a:buChar char="•"/>
              </a:pPr>
              <a:r>
                <a:rPr lang="en-GB" sz="1200" kern="0" spc="-30">
                  <a:solidFill>
                    <a:schemeClr val="accent6"/>
                  </a:solidFill>
                </a:rPr>
                <a:t>Mobile Application</a:t>
              </a:r>
            </a:p>
            <a:p>
              <a:pPr marL="285750" indent="-285750" hangingPunct="0">
                <a:buFont typeface="Arial" panose="020B0604020202020204" pitchFamily="34" charset="0"/>
                <a:buChar char="•"/>
              </a:pPr>
              <a:r>
                <a:rPr lang="en-CA" sz="1200"/>
                <a:t>Automatic tasking across multiple queues and teams</a:t>
              </a:r>
              <a:r>
                <a:rPr lang="en-US" sz="1200"/>
                <a:t> </a:t>
              </a:r>
            </a:p>
          </p:txBody>
        </p:sp>
      </p:grpSp>
      <p:pic>
        <p:nvPicPr>
          <p:cNvPr id="135" name="Picture 134">
            <a:extLst>
              <a:ext uri="{FF2B5EF4-FFF2-40B4-BE49-F238E27FC236}">
                <a16:creationId xmlns:a16="http://schemas.microsoft.com/office/drawing/2014/main" id="{CBC779B6-21E0-9845-BDC2-7F18D95F7C98}"/>
              </a:ext>
            </a:extLst>
          </p:cNvPr>
          <p:cNvPicPr>
            <a:picLocks noChangeAspect="1"/>
          </p:cNvPicPr>
          <p:nvPr/>
        </p:nvPicPr>
        <p:blipFill>
          <a:blip r:embed="rId2"/>
          <a:stretch>
            <a:fillRect/>
          </a:stretch>
        </p:blipFill>
        <p:spPr>
          <a:xfrm>
            <a:off x="5056791" y="2230206"/>
            <a:ext cx="2130323" cy="2010897"/>
          </a:xfrm>
          <a:prstGeom prst="rect">
            <a:avLst/>
          </a:prstGeom>
        </p:spPr>
      </p:pic>
      <p:sp>
        <p:nvSpPr>
          <p:cNvPr id="143" name="Oval 142">
            <a:extLst>
              <a:ext uri="{FF2B5EF4-FFF2-40B4-BE49-F238E27FC236}">
                <a16:creationId xmlns:a16="http://schemas.microsoft.com/office/drawing/2014/main" id="{8439972A-987B-C24F-B265-92F21E9CDFB1}"/>
              </a:ext>
            </a:extLst>
          </p:cNvPr>
          <p:cNvSpPr/>
          <p:nvPr/>
        </p:nvSpPr>
        <p:spPr>
          <a:xfrm>
            <a:off x="3910526" y="3340234"/>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sp>
        <p:nvSpPr>
          <p:cNvPr id="139" name="Oval 138">
            <a:extLst>
              <a:ext uri="{FF2B5EF4-FFF2-40B4-BE49-F238E27FC236}">
                <a16:creationId xmlns:a16="http://schemas.microsoft.com/office/drawing/2014/main" id="{F5A4BA25-836D-9E40-95CA-CD73901591E9}"/>
              </a:ext>
            </a:extLst>
          </p:cNvPr>
          <p:cNvSpPr/>
          <p:nvPr/>
        </p:nvSpPr>
        <p:spPr>
          <a:xfrm>
            <a:off x="6530242" y="4294448"/>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grpSp>
        <p:nvGrpSpPr>
          <p:cNvPr id="140" name="Group 139">
            <a:extLst>
              <a:ext uri="{FF2B5EF4-FFF2-40B4-BE49-F238E27FC236}">
                <a16:creationId xmlns:a16="http://schemas.microsoft.com/office/drawing/2014/main" id="{DEAA8CB7-5340-3545-91BF-3C41DF8FFB24}"/>
              </a:ext>
            </a:extLst>
          </p:cNvPr>
          <p:cNvGrpSpPr/>
          <p:nvPr/>
        </p:nvGrpSpPr>
        <p:grpSpPr>
          <a:xfrm>
            <a:off x="6654782" y="4366222"/>
            <a:ext cx="662315" cy="699648"/>
            <a:chOff x="6907705" y="369921"/>
            <a:chExt cx="802592" cy="788048"/>
          </a:xfrm>
        </p:grpSpPr>
        <p:sp>
          <p:nvSpPr>
            <p:cNvPr id="141" name="Arc 140">
              <a:extLst>
                <a:ext uri="{FF2B5EF4-FFF2-40B4-BE49-F238E27FC236}">
                  <a16:creationId xmlns:a16="http://schemas.microsoft.com/office/drawing/2014/main" id="{579E6C8B-505B-6E42-836D-718C2AF249F0}"/>
                </a:ext>
              </a:extLst>
            </p:cNvPr>
            <p:cNvSpPr/>
            <p:nvPr/>
          </p:nvSpPr>
          <p:spPr>
            <a:xfrm rot="10173662">
              <a:off x="7219995" y="813403"/>
              <a:ext cx="111853" cy="120082"/>
            </a:xfrm>
            <a:prstGeom prst="arc">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8" name="Group 147">
              <a:extLst>
                <a:ext uri="{FF2B5EF4-FFF2-40B4-BE49-F238E27FC236}">
                  <a16:creationId xmlns:a16="http://schemas.microsoft.com/office/drawing/2014/main" id="{9F02E43F-3927-0441-8DC0-74C313DC8331}"/>
                </a:ext>
              </a:extLst>
            </p:cNvPr>
            <p:cNvGrpSpPr/>
            <p:nvPr/>
          </p:nvGrpSpPr>
          <p:grpSpPr>
            <a:xfrm>
              <a:off x="6907705" y="369921"/>
              <a:ext cx="802592" cy="788048"/>
              <a:chOff x="7336072" y="967549"/>
              <a:chExt cx="802592" cy="788048"/>
            </a:xfrm>
          </p:grpSpPr>
          <p:pic>
            <p:nvPicPr>
              <p:cNvPr id="149" name="Graphic 8">
                <a:extLst>
                  <a:ext uri="{FF2B5EF4-FFF2-40B4-BE49-F238E27FC236}">
                    <a16:creationId xmlns:a16="http://schemas.microsoft.com/office/drawing/2014/main" id="{CBA72E66-87F0-BC4D-81C0-84A863EDE81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947" b="14213"/>
              <a:stretch/>
            </p:blipFill>
            <p:spPr>
              <a:xfrm>
                <a:off x="7336072" y="967549"/>
                <a:ext cx="802592" cy="712175"/>
              </a:xfrm>
              <a:prstGeom prst="rect">
                <a:avLst/>
              </a:prstGeom>
            </p:spPr>
          </p:pic>
          <p:pic>
            <p:nvPicPr>
              <p:cNvPr id="150" name="Graphic 8">
                <a:extLst>
                  <a:ext uri="{FF2B5EF4-FFF2-40B4-BE49-F238E27FC236}">
                    <a16:creationId xmlns:a16="http://schemas.microsoft.com/office/drawing/2014/main" id="{83CC0C3E-CBDC-6044-91DB-0366B0950F8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9858" t="32625" r="29452" b="6166"/>
              <a:stretch/>
            </p:blipFill>
            <p:spPr>
              <a:xfrm>
                <a:off x="7586988" y="1266913"/>
                <a:ext cx="300759" cy="452421"/>
              </a:xfrm>
              <a:prstGeom prst="rect">
                <a:avLst/>
              </a:prstGeom>
            </p:spPr>
          </p:pic>
          <p:pic>
            <p:nvPicPr>
              <p:cNvPr id="151" name="Graphic 10">
                <a:extLst>
                  <a:ext uri="{FF2B5EF4-FFF2-40B4-BE49-F238E27FC236}">
                    <a16:creationId xmlns:a16="http://schemas.microsoft.com/office/drawing/2014/main" id="{72715A6E-9E3B-0649-A779-90A7CC9BEDF5}"/>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925" t="57004" r="-925" b="9202"/>
              <a:stretch/>
            </p:blipFill>
            <p:spPr>
              <a:xfrm>
                <a:off x="7441590" y="1541393"/>
                <a:ext cx="602982" cy="214204"/>
              </a:xfrm>
              <a:prstGeom prst="rect">
                <a:avLst/>
              </a:prstGeom>
            </p:spPr>
          </p:pic>
        </p:grpSp>
      </p:grpSp>
      <p:grpSp>
        <p:nvGrpSpPr>
          <p:cNvPr id="152" name="Group 151">
            <a:extLst>
              <a:ext uri="{FF2B5EF4-FFF2-40B4-BE49-F238E27FC236}">
                <a16:creationId xmlns:a16="http://schemas.microsoft.com/office/drawing/2014/main" id="{7BE39F80-A103-0944-9404-CB0556658EC0}"/>
              </a:ext>
            </a:extLst>
          </p:cNvPr>
          <p:cNvGrpSpPr/>
          <p:nvPr/>
        </p:nvGrpSpPr>
        <p:grpSpPr>
          <a:xfrm>
            <a:off x="4390583" y="1868224"/>
            <a:ext cx="656733" cy="772738"/>
            <a:chOff x="7704316" y="2560770"/>
            <a:chExt cx="1040472" cy="1040471"/>
          </a:xfrm>
        </p:grpSpPr>
        <p:pic>
          <p:nvPicPr>
            <p:cNvPr id="153" name="Graphic 5">
              <a:extLst>
                <a:ext uri="{FF2B5EF4-FFF2-40B4-BE49-F238E27FC236}">
                  <a16:creationId xmlns:a16="http://schemas.microsoft.com/office/drawing/2014/main" id="{E060B098-4EF2-3D46-A672-D8EFEC3071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04317" y="2560770"/>
              <a:ext cx="1040471" cy="1040471"/>
            </a:xfrm>
            <a:prstGeom prst="rect">
              <a:avLst/>
            </a:prstGeom>
          </p:spPr>
        </p:pic>
        <p:pic>
          <p:nvPicPr>
            <p:cNvPr id="154" name="Graphic 5">
              <a:extLst>
                <a:ext uri="{FF2B5EF4-FFF2-40B4-BE49-F238E27FC236}">
                  <a16:creationId xmlns:a16="http://schemas.microsoft.com/office/drawing/2014/main" id="{35ED279F-90AC-134F-9B61-9B0E7BA1A458}"/>
                </a:ext>
              </a:extLst>
            </p:cNvPr>
            <p:cNvPicPr>
              <a:picLocks noChangeAspect="1"/>
            </p:cNvPicPr>
            <p:nvPr/>
          </p:nvPicPr>
          <p:blipFill rotWithShape="1">
            <a:blip r:embed="rId9">
              <a:extLst>
                <a:ext uri="{96DAC541-7B7A-43D3-8B79-37D633B846F1}">
                  <asvg:svgBlip xmlns:asvg="http://schemas.microsoft.com/office/drawing/2016/SVG/main" r:embed="rId11"/>
                </a:ext>
              </a:extLst>
            </a:blip>
            <a:srcRect t="42329"/>
            <a:stretch/>
          </p:blipFill>
          <p:spPr>
            <a:xfrm>
              <a:off x="7704316" y="3001186"/>
              <a:ext cx="1040471" cy="600055"/>
            </a:xfrm>
            <a:prstGeom prst="rect">
              <a:avLst/>
            </a:prstGeom>
          </p:spPr>
        </p:pic>
        <p:pic>
          <p:nvPicPr>
            <p:cNvPr id="155" name="Graphic 10">
              <a:extLst>
                <a:ext uri="{FF2B5EF4-FFF2-40B4-BE49-F238E27FC236}">
                  <a16:creationId xmlns:a16="http://schemas.microsoft.com/office/drawing/2014/main" id="{79025C3A-C366-AD44-8654-6867F731DC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777698" y="2854360"/>
              <a:ext cx="893705" cy="746881"/>
            </a:xfrm>
            <a:prstGeom prst="rect">
              <a:avLst/>
            </a:prstGeom>
          </p:spPr>
        </p:pic>
      </p:grpSp>
      <p:grpSp>
        <p:nvGrpSpPr>
          <p:cNvPr id="156" name="Group 155">
            <a:extLst>
              <a:ext uri="{FF2B5EF4-FFF2-40B4-BE49-F238E27FC236}">
                <a16:creationId xmlns:a16="http://schemas.microsoft.com/office/drawing/2014/main" id="{4F45B64D-5958-6343-8B44-0C776D345F47}"/>
              </a:ext>
            </a:extLst>
          </p:cNvPr>
          <p:cNvGrpSpPr/>
          <p:nvPr/>
        </p:nvGrpSpPr>
        <p:grpSpPr>
          <a:xfrm>
            <a:off x="3986651" y="3399204"/>
            <a:ext cx="728315" cy="806924"/>
            <a:chOff x="6485504" y="650050"/>
            <a:chExt cx="795215" cy="795215"/>
          </a:xfrm>
        </p:grpSpPr>
        <p:grpSp>
          <p:nvGrpSpPr>
            <p:cNvPr id="157" name="Group 156">
              <a:extLst>
                <a:ext uri="{FF2B5EF4-FFF2-40B4-BE49-F238E27FC236}">
                  <a16:creationId xmlns:a16="http://schemas.microsoft.com/office/drawing/2014/main" id="{4DD305C6-9291-BF42-BE68-2EA7FD7B899F}"/>
                </a:ext>
              </a:extLst>
            </p:cNvPr>
            <p:cNvGrpSpPr/>
            <p:nvPr/>
          </p:nvGrpSpPr>
          <p:grpSpPr>
            <a:xfrm>
              <a:off x="6485504" y="650050"/>
              <a:ext cx="795215" cy="795215"/>
              <a:chOff x="6753487" y="1141101"/>
              <a:chExt cx="795215" cy="795215"/>
            </a:xfrm>
          </p:grpSpPr>
          <p:pic>
            <p:nvPicPr>
              <p:cNvPr id="159" name="Picture 74">
                <a:extLst>
                  <a:ext uri="{FF2B5EF4-FFF2-40B4-BE49-F238E27FC236}">
                    <a16:creationId xmlns:a16="http://schemas.microsoft.com/office/drawing/2014/main" id="{3B15914A-E368-B34B-9B80-BC3C5551A3A9}"/>
                  </a:ext>
                </a:extLst>
              </p:cNvPr>
              <p:cNvPicPr>
                <a:picLocks noChangeAspect="1"/>
              </p:cNvPicPr>
              <p:nvPr/>
            </p:nvPicPr>
            <p:blipFill>
              <a:blip r:embed="rId14">
                <a:extLst>
                  <a:ext uri="{96DAC541-7B7A-43D3-8B79-37D633B846F1}">
                    <asvg:svgBlip xmlns:asvg="http://schemas.microsoft.com/office/drawing/2016/SVG/main" r:embed="rId15"/>
                  </a:ext>
                </a:extLst>
              </a:blip>
              <a:srcRect/>
              <a:stretch/>
            </p:blipFill>
            <p:spPr>
              <a:xfrm>
                <a:off x="6753487" y="1141101"/>
                <a:ext cx="795215" cy="795215"/>
              </a:xfrm>
              <a:prstGeom prst="rect">
                <a:avLst/>
              </a:prstGeom>
            </p:spPr>
          </p:pic>
          <p:sp>
            <p:nvSpPr>
              <p:cNvPr id="160" name="Oval 159">
                <a:extLst>
                  <a:ext uri="{FF2B5EF4-FFF2-40B4-BE49-F238E27FC236}">
                    <a16:creationId xmlns:a16="http://schemas.microsoft.com/office/drawing/2014/main" id="{B9716657-34E7-D142-8B39-76ADF85CB0E2}"/>
                  </a:ext>
                </a:extLst>
              </p:cNvPr>
              <p:cNvSpPr/>
              <p:nvPr/>
            </p:nvSpPr>
            <p:spPr>
              <a:xfrm>
                <a:off x="6982691" y="1375117"/>
                <a:ext cx="356260" cy="3325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grpSp>
        <p:pic>
          <p:nvPicPr>
            <p:cNvPr id="158" name="Picture 74">
              <a:extLst>
                <a:ext uri="{FF2B5EF4-FFF2-40B4-BE49-F238E27FC236}">
                  <a16:creationId xmlns:a16="http://schemas.microsoft.com/office/drawing/2014/main" id="{E239E527-6E29-764F-AA1A-C1D1F9BC6496}"/>
                </a:ext>
              </a:extLst>
            </p:cNvPr>
            <p:cNvPicPr>
              <a:picLocks noChangeAspect="1"/>
            </p:cNvPicPr>
            <p:nvPr/>
          </p:nvPicPr>
          <p:blipFill rotWithShape="1">
            <a:blip r:embed="rId16">
              <a:extLst>
                <a:ext uri="{96DAC541-7B7A-43D3-8B79-37D633B846F1}">
                  <asvg:svgBlip xmlns:asvg="http://schemas.microsoft.com/office/drawing/2016/SVG/main" r:embed="rId17"/>
                </a:ext>
              </a:extLst>
            </a:blip>
            <a:srcRect l="22040" t="23006" r="22003" b="22235"/>
            <a:stretch/>
          </p:blipFill>
          <p:spPr>
            <a:xfrm>
              <a:off x="6687378" y="846593"/>
              <a:ext cx="410919" cy="402127"/>
            </a:xfrm>
            <a:prstGeom prst="roundRect">
              <a:avLst>
                <a:gd name="adj" fmla="val 50000"/>
              </a:avLst>
            </a:prstGeom>
          </p:spPr>
        </p:pic>
      </p:grpSp>
      <p:pic>
        <p:nvPicPr>
          <p:cNvPr id="167" name="Picture 36">
            <a:extLst>
              <a:ext uri="{FF2B5EF4-FFF2-40B4-BE49-F238E27FC236}">
                <a16:creationId xmlns:a16="http://schemas.microsoft.com/office/drawing/2014/main" id="{75315531-9E7E-2940-9091-A97A3BC1B5D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046253" y="4424959"/>
            <a:ext cx="705343" cy="705343"/>
          </a:xfrm>
          <a:prstGeom prst="rect">
            <a:avLst/>
          </a:prstGeom>
        </p:spPr>
      </p:pic>
      <p:grpSp>
        <p:nvGrpSpPr>
          <p:cNvPr id="168" name="Group 167">
            <a:extLst>
              <a:ext uri="{FF2B5EF4-FFF2-40B4-BE49-F238E27FC236}">
                <a16:creationId xmlns:a16="http://schemas.microsoft.com/office/drawing/2014/main" id="{F84C01A9-4B59-FE4B-BCFE-A85B2E9C6BA1}"/>
              </a:ext>
            </a:extLst>
          </p:cNvPr>
          <p:cNvGrpSpPr/>
          <p:nvPr/>
        </p:nvGrpSpPr>
        <p:grpSpPr>
          <a:xfrm>
            <a:off x="7432437" y="3432464"/>
            <a:ext cx="668670" cy="670451"/>
            <a:chOff x="7537818" y="2578247"/>
            <a:chExt cx="1161202" cy="1161202"/>
          </a:xfrm>
        </p:grpSpPr>
        <p:pic>
          <p:nvPicPr>
            <p:cNvPr id="169" name="Picture 5">
              <a:extLst>
                <a:ext uri="{FF2B5EF4-FFF2-40B4-BE49-F238E27FC236}">
                  <a16:creationId xmlns:a16="http://schemas.microsoft.com/office/drawing/2014/main" id="{C31EF61F-3A45-7A44-94CD-549E36BC9D0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bwMode="auto">
            <a:xfrm>
              <a:off x="7537818" y="2578247"/>
              <a:ext cx="1161202" cy="11612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0" name="Oval 169">
              <a:extLst>
                <a:ext uri="{FF2B5EF4-FFF2-40B4-BE49-F238E27FC236}">
                  <a16:creationId xmlns:a16="http://schemas.microsoft.com/office/drawing/2014/main" id="{8B52D549-EBA2-AF4C-B2D6-39FCF0045CFB}"/>
                </a:ext>
              </a:extLst>
            </p:cNvPr>
            <p:cNvSpPr/>
            <p:nvPr/>
          </p:nvSpPr>
          <p:spPr>
            <a:xfrm>
              <a:off x="7703234" y="2744164"/>
              <a:ext cx="622728" cy="62835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171" name="Picture 5">
              <a:extLst>
                <a:ext uri="{FF2B5EF4-FFF2-40B4-BE49-F238E27FC236}">
                  <a16:creationId xmlns:a16="http://schemas.microsoft.com/office/drawing/2014/main" id="{EBC78A6F-B9F3-D445-9AB6-032312292569}"/>
                </a:ext>
              </a:extLst>
            </p:cNvPr>
            <p:cNvPicPr>
              <a:picLocks noChangeAspect="1"/>
            </p:cNvPicPr>
            <p:nvPr/>
          </p:nvPicPr>
          <p:blipFill rotWithShape="1">
            <a:blip r:embed="rId22">
              <a:extLst>
                <a:ext uri="{96DAC541-7B7A-43D3-8B79-37D633B846F1}">
                  <asvg:svgBlip xmlns:asvg="http://schemas.microsoft.com/office/drawing/2016/SVG/main" r:embed="rId23"/>
                </a:ext>
              </a:extLst>
            </a:blip>
            <a:srcRect l="19205" t="16795" r="35841" b="35303"/>
            <a:stretch/>
          </p:blipFill>
          <p:spPr bwMode="auto">
            <a:xfrm>
              <a:off x="7753598" y="2780228"/>
              <a:ext cx="521999" cy="556224"/>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96" name="Oval 195">
            <a:extLst>
              <a:ext uri="{FF2B5EF4-FFF2-40B4-BE49-F238E27FC236}">
                <a16:creationId xmlns:a16="http://schemas.microsoft.com/office/drawing/2014/main" id="{754BAE3B-71D3-0443-8EB9-F053A7975F43}"/>
              </a:ext>
            </a:extLst>
          </p:cNvPr>
          <p:cNvSpPr/>
          <p:nvPr/>
        </p:nvSpPr>
        <p:spPr>
          <a:xfrm>
            <a:off x="7152973" y="1761661"/>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chemeClr val="tx1"/>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7EC29527-4879-1A47-A060-81C9CBB028A0}"/>
              </a:ext>
            </a:extLst>
          </p:cNvPr>
          <p:cNvGrpSpPr/>
          <p:nvPr/>
        </p:nvGrpSpPr>
        <p:grpSpPr>
          <a:xfrm>
            <a:off x="7208325" y="1775930"/>
            <a:ext cx="706458" cy="750186"/>
            <a:chOff x="7208325" y="1775930"/>
            <a:chExt cx="706458" cy="750186"/>
          </a:xfrm>
        </p:grpSpPr>
        <p:grpSp>
          <p:nvGrpSpPr>
            <p:cNvPr id="197" name="Group 196">
              <a:extLst>
                <a:ext uri="{FF2B5EF4-FFF2-40B4-BE49-F238E27FC236}">
                  <a16:creationId xmlns:a16="http://schemas.microsoft.com/office/drawing/2014/main" id="{19AEE6CA-27BA-2441-BCEC-1DD80C85C4E4}"/>
                </a:ext>
              </a:extLst>
            </p:cNvPr>
            <p:cNvGrpSpPr/>
            <p:nvPr/>
          </p:nvGrpSpPr>
          <p:grpSpPr>
            <a:xfrm>
              <a:off x="7208325" y="1775930"/>
              <a:ext cx="706458" cy="750186"/>
              <a:chOff x="9244904" y="-2593"/>
              <a:chExt cx="1495155" cy="1475167"/>
            </a:xfrm>
          </p:grpSpPr>
          <p:pic>
            <p:nvPicPr>
              <p:cNvPr id="198" name="Graphic 4">
                <a:extLst>
                  <a:ext uri="{FF2B5EF4-FFF2-40B4-BE49-F238E27FC236}">
                    <a16:creationId xmlns:a16="http://schemas.microsoft.com/office/drawing/2014/main" id="{DBE25ABA-97BA-4946-8896-6E9D9B21B16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244904" y="-2593"/>
                <a:ext cx="1495155" cy="1475167"/>
              </a:xfrm>
              <a:prstGeom prst="rect">
                <a:avLst/>
              </a:prstGeom>
            </p:spPr>
          </p:pic>
          <p:sp>
            <p:nvSpPr>
              <p:cNvPr id="202" name="Rectangle 201">
                <a:extLst>
                  <a:ext uri="{FF2B5EF4-FFF2-40B4-BE49-F238E27FC236}">
                    <a16:creationId xmlns:a16="http://schemas.microsoft.com/office/drawing/2014/main" id="{07AE8465-D615-DA4C-BDD8-6A6281676929}"/>
                  </a:ext>
                </a:extLst>
              </p:cNvPr>
              <p:cNvSpPr/>
              <p:nvPr/>
            </p:nvSpPr>
            <p:spPr>
              <a:xfrm>
                <a:off x="9810750" y="742950"/>
                <a:ext cx="646677" cy="5847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grpSp>
        <p:pic>
          <p:nvPicPr>
            <p:cNvPr id="91" name="Picture 90">
              <a:extLst>
                <a:ext uri="{FF2B5EF4-FFF2-40B4-BE49-F238E27FC236}">
                  <a16:creationId xmlns:a16="http://schemas.microsoft.com/office/drawing/2014/main" id="{50379ED7-666D-6B4F-AAF7-A76ABA0226FB}"/>
                </a:ext>
              </a:extLst>
            </p:cNvPr>
            <p:cNvPicPr>
              <a:picLocks noChangeAspect="1"/>
            </p:cNvPicPr>
            <p:nvPr/>
          </p:nvPicPr>
          <p:blipFill>
            <a:blip r:embed="rId2"/>
            <a:stretch>
              <a:fillRect/>
            </a:stretch>
          </p:blipFill>
          <p:spPr>
            <a:xfrm>
              <a:off x="7459373" y="2136478"/>
              <a:ext cx="345924" cy="369856"/>
            </a:xfrm>
            <a:prstGeom prst="rect">
              <a:avLst/>
            </a:prstGeom>
          </p:spPr>
        </p:pic>
      </p:grpSp>
      <p:pic>
        <p:nvPicPr>
          <p:cNvPr id="103" name="Picture 36">
            <a:extLst>
              <a:ext uri="{FF2B5EF4-FFF2-40B4-BE49-F238E27FC236}">
                <a16:creationId xmlns:a16="http://schemas.microsoft.com/office/drawing/2014/main" id="{8B80E044-A03E-1347-865D-3C68E6A62655}"/>
              </a:ext>
            </a:extLst>
          </p:cNvPr>
          <p:cNvPicPr>
            <a:picLocks noChangeAspect="1"/>
          </p:cNvPicPr>
          <p:nvPr/>
        </p:nvPicPr>
        <p:blipFill rotWithShape="1">
          <a:blip r:embed="rId26">
            <a:extLst>
              <a:ext uri="{96DAC541-7B7A-43D3-8B79-37D633B846F1}">
                <asvg:svgBlip xmlns:asvg="http://schemas.microsoft.com/office/drawing/2016/SVG/main" r:embed="rId27"/>
              </a:ext>
            </a:extLst>
          </a:blip>
          <a:srcRect l="15288" t="12952" r="21688" b="22648"/>
          <a:stretch/>
        </p:blipFill>
        <p:spPr>
          <a:xfrm>
            <a:off x="5160836" y="4508246"/>
            <a:ext cx="419722" cy="471879"/>
          </a:xfrm>
          <a:prstGeom prst="ellipse">
            <a:avLst/>
          </a:prstGeom>
        </p:spPr>
      </p:pic>
    </p:spTree>
    <p:extLst>
      <p:ext uri="{BB962C8B-B14F-4D97-AF65-F5344CB8AC3E}">
        <p14:creationId xmlns:p14="http://schemas.microsoft.com/office/powerpoint/2010/main" val="327784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
                                        <p:tgtEl>
                                          <p:spTgt spid="20"/>
                                        </p:tgtEl>
                                      </p:cBhvr>
                                    </p:animEffect>
                                    <p:anim calcmode="lin" valueType="num">
                                      <p:cBhvr>
                                        <p:cTn id="8" dur="400" fill="hold"/>
                                        <p:tgtEl>
                                          <p:spTgt spid="20"/>
                                        </p:tgtEl>
                                        <p:attrNameLst>
                                          <p:attrName>ppt_x</p:attrName>
                                        </p:attrNameLst>
                                      </p:cBhvr>
                                      <p:tavLst>
                                        <p:tav tm="0">
                                          <p:val>
                                            <p:strVal val="#ppt_x"/>
                                          </p:val>
                                        </p:tav>
                                        <p:tav tm="100000">
                                          <p:val>
                                            <p:strVal val="#ppt_x"/>
                                          </p:val>
                                        </p:tav>
                                      </p:tavLst>
                                    </p:anim>
                                    <p:anim calcmode="lin" valueType="num">
                                      <p:cBhvr>
                                        <p:cTn id="9" dur="400" fill="hold"/>
                                        <p:tgtEl>
                                          <p:spTgt spid="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100"/>
                                        <p:tgtEl>
                                          <p:spTgt spid="24"/>
                                        </p:tgtEl>
                                      </p:cBhvr>
                                    </p:animEffect>
                                    <p:anim calcmode="lin" valueType="num">
                                      <p:cBhvr>
                                        <p:cTn id="17" dur="400" fill="hold"/>
                                        <p:tgtEl>
                                          <p:spTgt spid="24"/>
                                        </p:tgtEl>
                                        <p:attrNameLst>
                                          <p:attrName>ppt_x</p:attrName>
                                        </p:attrNameLst>
                                      </p:cBhvr>
                                      <p:tavLst>
                                        <p:tav tm="0">
                                          <p:val>
                                            <p:strVal val="#ppt_x"/>
                                          </p:val>
                                        </p:tav>
                                        <p:tav tm="100000">
                                          <p:val>
                                            <p:strVal val="#ppt_x"/>
                                          </p:val>
                                        </p:tav>
                                      </p:tavLst>
                                    </p:anim>
                                    <p:anim calcmode="lin" valueType="num">
                                      <p:cBhvr>
                                        <p:cTn id="18" dur="400" fill="hold"/>
                                        <p:tgtEl>
                                          <p:spTgt spid="24"/>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
                                        <p:tgtEl>
                                          <p:spTgt spid="21"/>
                                        </p:tgtEl>
                                      </p:cBhvr>
                                    </p:animEffect>
                                    <p:anim calcmode="lin" valueType="num">
                                      <p:cBhvr>
                                        <p:cTn id="26" dur="400" fill="hold"/>
                                        <p:tgtEl>
                                          <p:spTgt spid="21"/>
                                        </p:tgtEl>
                                        <p:attrNameLst>
                                          <p:attrName>ppt_x</p:attrName>
                                        </p:attrNameLst>
                                      </p:cBhvr>
                                      <p:tavLst>
                                        <p:tav tm="0">
                                          <p:val>
                                            <p:strVal val="#ppt_x"/>
                                          </p:val>
                                        </p:tav>
                                        <p:tav tm="100000">
                                          <p:val>
                                            <p:strVal val="#ppt_x"/>
                                          </p:val>
                                        </p:tav>
                                      </p:tavLst>
                                    </p:anim>
                                    <p:anim calcmode="lin" valueType="num">
                                      <p:cBhvr>
                                        <p:cTn id="27" dur="400" fill="hold"/>
                                        <p:tgtEl>
                                          <p:spTgt spid="21"/>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3" presetClass="entr" presetSubtype="0" fill="hold"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
                                        <p:tgtEl>
                                          <p:spTgt spid="22"/>
                                        </p:tgtEl>
                                      </p:cBhvr>
                                    </p:animEffect>
                                    <p:anim calcmode="lin" valueType="num">
                                      <p:cBhvr>
                                        <p:cTn id="35" dur="400" fill="hold"/>
                                        <p:tgtEl>
                                          <p:spTgt spid="22"/>
                                        </p:tgtEl>
                                        <p:attrNameLst>
                                          <p:attrName>ppt_x</p:attrName>
                                        </p:attrNameLst>
                                      </p:cBhvr>
                                      <p:tavLst>
                                        <p:tav tm="0">
                                          <p:val>
                                            <p:strVal val="#ppt_x"/>
                                          </p:val>
                                        </p:tav>
                                        <p:tav tm="100000">
                                          <p:val>
                                            <p:strVal val="#ppt_x"/>
                                          </p:val>
                                        </p:tav>
                                      </p:tavLst>
                                    </p:anim>
                                    <p:anim calcmode="lin" valueType="num">
                                      <p:cBhvr>
                                        <p:cTn id="36" dur="400" fill="hold"/>
                                        <p:tgtEl>
                                          <p:spTgt spid="22"/>
                                        </p:tgtEl>
                                        <p:attrNameLst>
                                          <p:attrName>ppt_y</p:attrName>
                                        </p:attrNameLst>
                                      </p:cBhvr>
                                      <p:tavLst>
                                        <p:tav tm="0">
                                          <p:val>
                                            <p:strVal val="#ppt_y+0.31"/>
                                          </p:val>
                                        </p:tav>
                                        <p:tav tm="100000">
                                          <p:val>
                                            <p:strVal val="#ppt_y+0.31"/>
                                          </p:val>
                                        </p:tav>
                                      </p:tavLst>
                                    </p:anim>
                                    <p:anim calcmode="lin" valueType="num">
                                      <p:cBhvr>
                                        <p:cTn id="37" dur="600" decel="50000" fill="hold">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600" decel="50000" fill="hold">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3"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100"/>
                                        <p:tgtEl>
                                          <p:spTgt spid="23"/>
                                        </p:tgtEl>
                                      </p:cBhvr>
                                    </p:animEffect>
                                    <p:anim calcmode="lin" valueType="num">
                                      <p:cBhvr>
                                        <p:cTn id="44" dur="400" fill="hold"/>
                                        <p:tgtEl>
                                          <p:spTgt spid="23"/>
                                        </p:tgtEl>
                                        <p:attrNameLst>
                                          <p:attrName>ppt_x</p:attrName>
                                        </p:attrNameLst>
                                      </p:cBhvr>
                                      <p:tavLst>
                                        <p:tav tm="0">
                                          <p:val>
                                            <p:strVal val="#ppt_x"/>
                                          </p:val>
                                        </p:tav>
                                        <p:tav tm="100000">
                                          <p:val>
                                            <p:strVal val="#ppt_x"/>
                                          </p:val>
                                        </p:tav>
                                      </p:tavLst>
                                    </p:anim>
                                    <p:anim calcmode="lin" valueType="num">
                                      <p:cBhvr>
                                        <p:cTn id="45" dur="400" fill="hold"/>
                                        <p:tgtEl>
                                          <p:spTgt spid="23"/>
                                        </p:tgtEl>
                                        <p:attrNameLst>
                                          <p:attrName>ppt_y</p:attrName>
                                        </p:attrNameLst>
                                      </p:cBhvr>
                                      <p:tavLst>
                                        <p:tav tm="0">
                                          <p:val>
                                            <p:strVal val="#ppt_y+0.31"/>
                                          </p:val>
                                        </p:tav>
                                        <p:tav tm="100000">
                                          <p:val>
                                            <p:strVal val="#ppt_y+0.31"/>
                                          </p:val>
                                        </p:tav>
                                      </p:tavLst>
                                    </p:anim>
                                    <p:anim calcmode="lin" valueType="num">
                                      <p:cBhvr>
                                        <p:cTn id="46" dur="600" decel="50000" fill="hold">
                                          <p:stCondLst>
                                            <p:cond delay="400"/>
                                          </p:stCondLst>
                                        </p:cTn>
                                        <p:tgtEl>
                                          <p:spTgt spid="2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7" dur="600" decel="50000" fill="hold">
                                          <p:stCondLst>
                                            <p:cond delay="400"/>
                                          </p:stCondLst>
                                        </p:cTn>
                                        <p:tgtEl>
                                          <p:spTgt spid="2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3" presetClass="entr" presetSubtype="0" fill="hold"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
                                        <p:tgtEl>
                                          <p:spTgt spid="26"/>
                                        </p:tgtEl>
                                      </p:cBhvr>
                                    </p:animEffect>
                                    <p:anim calcmode="lin" valueType="num">
                                      <p:cBhvr>
                                        <p:cTn id="53" dur="400" fill="hold"/>
                                        <p:tgtEl>
                                          <p:spTgt spid="26"/>
                                        </p:tgtEl>
                                        <p:attrNameLst>
                                          <p:attrName>ppt_x</p:attrName>
                                        </p:attrNameLst>
                                      </p:cBhvr>
                                      <p:tavLst>
                                        <p:tav tm="0">
                                          <p:val>
                                            <p:strVal val="#ppt_x"/>
                                          </p:val>
                                        </p:tav>
                                        <p:tav tm="100000">
                                          <p:val>
                                            <p:strVal val="#ppt_x"/>
                                          </p:val>
                                        </p:tav>
                                      </p:tavLst>
                                    </p:anim>
                                    <p:anim calcmode="lin" valueType="num">
                                      <p:cBhvr>
                                        <p:cTn id="54" dur="400" fill="hold"/>
                                        <p:tgtEl>
                                          <p:spTgt spid="26"/>
                                        </p:tgtEl>
                                        <p:attrNameLst>
                                          <p:attrName>ppt_y</p:attrName>
                                        </p:attrNameLst>
                                      </p:cBhvr>
                                      <p:tavLst>
                                        <p:tav tm="0">
                                          <p:val>
                                            <p:strVal val="#ppt_y+0.31"/>
                                          </p:val>
                                        </p:tav>
                                        <p:tav tm="100000">
                                          <p:val>
                                            <p:strVal val="#ppt_y+0.31"/>
                                          </p:val>
                                        </p:tav>
                                      </p:tavLst>
                                    </p:anim>
                                    <p:anim calcmode="lin" valueType="num">
                                      <p:cBhvr>
                                        <p:cTn id="55" dur="600" decel="50000" fill="hold">
                                          <p:stCondLst>
                                            <p:cond delay="400"/>
                                          </p:stCondLst>
                                        </p:cTn>
                                        <p:tgtEl>
                                          <p:spTgt spid="2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6" dur="600" decel="50000" fill="hold">
                                          <p:stCondLst>
                                            <p:cond delay="400"/>
                                          </p:stCondLst>
                                        </p:cTn>
                                        <p:tgtEl>
                                          <p:spTgt spid="2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3"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400" fill="hold"/>
                                        <p:tgtEl>
                                          <p:spTgt spid="27"/>
                                        </p:tgtEl>
                                        <p:attrNameLst>
                                          <p:attrName>ppt_x</p:attrName>
                                        </p:attrNameLst>
                                      </p:cBhvr>
                                      <p:tavLst>
                                        <p:tav tm="0">
                                          <p:val>
                                            <p:strVal val="#ppt_x"/>
                                          </p:val>
                                        </p:tav>
                                        <p:tav tm="100000">
                                          <p:val>
                                            <p:strVal val="#ppt_x"/>
                                          </p:val>
                                        </p:tav>
                                      </p:tavLst>
                                    </p:anim>
                                    <p:anim calcmode="lin" valueType="num">
                                      <p:cBhvr>
                                        <p:cTn id="63" dur="400" fill="hold"/>
                                        <p:tgtEl>
                                          <p:spTgt spid="27"/>
                                        </p:tgtEl>
                                        <p:attrNameLst>
                                          <p:attrName>ppt_y</p:attrName>
                                        </p:attrNameLst>
                                      </p:cBhvr>
                                      <p:tavLst>
                                        <p:tav tm="0">
                                          <p:val>
                                            <p:strVal val="#ppt_y+0.31"/>
                                          </p:val>
                                        </p:tav>
                                        <p:tav tm="100000">
                                          <p:val>
                                            <p:strVal val="#ppt_y+0.31"/>
                                          </p:val>
                                        </p:tav>
                                      </p:tavLst>
                                    </p:anim>
                                    <p:anim calcmode="lin" valueType="num">
                                      <p:cBhvr>
                                        <p:cTn id="64" dur="600" decel="50000" fill="hold">
                                          <p:stCondLst>
                                            <p:cond delay="400"/>
                                          </p:stCondLst>
                                        </p:cTn>
                                        <p:tgtEl>
                                          <p:spTgt spid="2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5" dur="600" decel="50000" fill="hold">
                                          <p:stCondLst>
                                            <p:cond delay="400"/>
                                          </p:stCondLst>
                                        </p:cTn>
                                        <p:tgtEl>
                                          <p:spTgt spid="2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1B10574F-A566-C641-A59E-A0ED98B4AA80}"/>
              </a:ext>
            </a:extLst>
          </p:cNvPr>
          <p:cNvGrpSpPr/>
          <p:nvPr/>
        </p:nvGrpSpPr>
        <p:grpSpPr>
          <a:xfrm>
            <a:off x="4276606" y="1354265"/>
            <a:ext cx="1863232" cy="4621157"/>
            <a:chOff x="4276606" y="1492051"/>
            <a:chExt cx="1863232" cy="4621157"/>
          </a:xfrm>
        </p:grpSpPr>
        <p:sp>
          <p:nvSpPr>
            <p:cNvPr id="6" name="Rectangle 5">
              <a:extLst>
                <a:ext uri="{FF2B5EF4-FFF2-40B4-BE49-F238E27FC236}">
                  <a16:creationId xmlns:a16="http://schemas.microsoft.com/office/drawing/2014/main" id="{60A69BC7-970E-9642-AB47-ECE0C8365C35}"/>
                </a:ext>
              </a:extLst>
            </p:cNvPr>
            <p:cNvSpPr/>
            <p:nvPr/>
          </p:nvSpPr>
          <p:spPr>
            <a:xfrm>
              <a:off x="4319874" y="1492051"/>
              <a:ext cx="1803976" cy="4621157"/>
            </a:xfrm>
            <a:prstGeom prst="rect">
              <a:avLst/>
            </a:prstGeom>
            <a:gradFill>
              <a:gsLst>
                <a:gs pos="0">
                  <a:schemeClr val="bg2">
                    <a:lumMod val="50000"/>
                    <a:alpha val="74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26C2ACB9-A392-3744-BAFA-F223EAFF8E25}"/>
                </a:ext>
              </a:extLst>
            </p:cNvPr>
            <p:cNvCxnSpPr/>
            <p:nvPr/>
          </p:nvCxnSpPr>
          <p:spPr>
            <a:xfrm>
              <a:off x="6124450" y="2269037"/>
              <a:ext cx="15388" cy="33832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1FE88971-C8A9-C644-87A7-C8856EDDDC49}"/>
                </a:ext>
              </a:extLst>
            </p:cNvPr>
            <p:cNvSpPr txBox="1"/>
            <p:nvPr/>
          </p:nvSpPr>
          <p:spPr>
            <a:xfrm>
              <a:off x="4506200" y="2582281"/>
              <a:ext cx="13822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Detect</a:t>
              </a:r>
            </a:p>
          </p:txBody>
        </p:sp>
        <p:pic>
          <p:nvPicPr>
            <p:cNvPr id="22" name="Graphic 21">
              <a:extLst>
                <a:ext uri="{FF2B5EF4-FFF2-40B4-BE49-F238E27FC236}">
                  <a16:creationId xmlns:a16="http://schemas.microsoft.com/office/drawing/2014/main" id="{8A0D2BA9-E5C8-2D4D-8EA0-4B5304357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22996" y="2020803"/>
              <a:ext cx="548640" cy="548640"/>
            </a:xfrm>
            <a:prstGeom prst="rect">
              <a:avLst/>
            </a:prstGeom>
          </p:spPr>
        </p:pic>
        <p:sp>
          <p:nvSpPr>
            <p:cNvPr id="28" name="TextBox 27">
              <a:extLst>
                <a:ext uri="{FF2B5EF4-FFF2-40B4-BE49-F238E27FC236}">
                  <a16:creationId xmlns:a16="http://schemas.microsoft.com/office/drawing/2014/main" id="{8A4F1853-64CD-DC44-BB8B-553A61B9BD87}"/>
                </a:ext>
              </a:extLst>
            </p:cNvPr>
            <p:cNvSpPr txBox="1"/>
            <p:nvPr/>
          </p:nvSpPr>
          <p:spPr>
            <a:xfrm>
              <a:off x="4299630" y="3253858"/>
              <a:ext cx="1742944" cy="501676"/>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File-less and advanced threats</a:t>
              </a:r>
            </a:p>
          </p:txBody>
        </p:sp>
        <p:sp>
          <p:nvSpPr>
            <p:cNvPr id="41" name="TextBox 40">
              <a:extLst>
                <a:ext uri="{FF2B5EF4-FFF2-40B4-BE49-F238E27FC236}">
                  <a16:creationId xmlns:a16="http://schemas.microsoft.com/office/drawing/2014/main" id="{93C69D2D-A974-EE4A-98F8-2E2A5E41AC3F}"/>
                </a:ext>
              </a:extLst>
            </p:cNvPr>
            <p:cNvSpPr txBox="1"/>
            <p:nvPr/>
          </p:nvSpPr>
          <p:spPr>
            <a:xfrm>
              <a:off x="4276606" y="4279870"/>
              <a:ext cx="1815768" cy="947952"/>
            </a:xfrm>
            <a:prstGeom prst="rect">
              <a:avLst/>
            </a:prstGeom>
            <a:noFill/>
            <a:ln>
              <a:noFill/>
            </a:ln>
          </p:spPr>
          <p:txBody>
            <a:bodyPr wrap="square" rtlCol="0">
              <a:spAutoFit/>
            </a:bodyPr>
            <a:lstStyle/>
            <a:p>
              <a:pPr marL="285750" marR="0" lvl="0" indent="-2857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Behavioral based</a:t>
              </a:r>
            </a:p>
            <a:p>
              <a:pPr marL="285750" marR="0" lvl="0" indent="-2857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Detect memory based attacks</a:t>
              </a:r>
            </a:p>
            <a:p>
              <a:pPr marL="285750" marR="0" lvl="0" indent="-2857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Threat classification</a:t>
              </a:r>
            </a:p>
          </p:txBody>
        </p:sp>
      </p:grpSp>
      <p:grpSp>
        <p:nvGrpSpPr>
          <p:cNvPr id="30" name="Group 29">
            <a:extLst>
              <a:ext uri="{FF2B5EF4-FFF2-40B4-BE49-F238E27FC236}">
                <a16:creationId xmlns:a16="http://schemas.microsoft.com/office/drawing/2014/main" id="{A3DEBC88-815D-AB40-9AA4-47417917CBA1}"/>
              </a:ext>
            </a:extLst>
          </p:cNvPr>
          <p:cNvGrpSpPr/>
          <p:nvPr/>
        </p:nvGrpSpPr>
        <p:grpSpPr>
          <a:xfrm>
            <a:off x="6069582" y="1354265"/>
            <a:ext cx="1891771" cy="4621157"/>
            <a:chOff x="6069582" y="1492051"/>
            <a:chExt cx="1891771" cy="4621157"/>
          </a:xfrm>
        </p:grpSpPr>
        <p:sp>
          <p:nvSpPr>
            <p:cNvPr id="38" name="Rectangle 37">
              <a:extLst>
                <a:ext uri="{FF2B5EF4-FFF2-40B4-BE49-F238E27FC236}">
                  <a16:creationId xmlns:a16="http://schemas.microsoft.com/office/drawing/2014/main" id="{8BEACF8A-FCDF-3545-89A6-862506A9BDB5}"/>
                </a:ext>
              </a:extLst>
            </p:cNvPr>
            <p:cNvSpPr/>
            <p:nvPr/>
          </p:nvSpPr>
          <p:spPr>
            <a:xfrm>
              <a:off x="6147756" y="1492051"/>
              <a:ext cx="1803976" cy="4621157"/>
            </a:xfrm>
            <a:prstGeom prst="rect">
              <a:avLst/>
            </a:prstGeom>
            <a:gradFill>
              <a:gsLst>
                <a:gs pos="0">
                  <a:schemeClr val="bg2">
                    <a:lumMod val="50000"/>
                    <a:alpha val="74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2" name="Straight Connector 11">
              <a:extLst>
                <a:ext uri="{FF2B5EF4-FFF2-40B4-BE49-F238E27FC236}">
                  <a16:creationId xmlns:a16="http://schemas.microsoft.com/office/drawing/2014/main" id="{7EB26722-0AC3-9B45-9515-F5AE161B63AA}"/>
                </a:ext>
              </a:extLst>
            </p:cNvPr>
            <p:cNvCxnSpPr/>
            <p:nvPr/>
          </p:nvCxnSpPr>
          <p:spPr>
            <a:xfrm>
              <a:off x="7945965" y="2272143"/>
              <a:ext cx="15388" cy="33832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6496DF7-F850-B84D-9D2C-EA55267D6392}"/>
                </a:ext>
              </a:extLst>
            </p:cNvPr>
            <p:cNvSpPr txBox="1"/>
            <p:nvPr/>
          </p:nvSpPr>
          <p:spPr>
            <a:xfrm>
              <a:off x="6252784" y="2582281"/>
              <a:ext cx="13822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Defuse</a:t>
              </a:r>
            </a:p>
          </p:txBody>
        </p:sp>
        <p:pic>
          <p:nvPicPr>
            <p:cNvPr id="23" name="Graphic 22">
              <a:extLst>
                <a:ext uri="{FF2B5EF4-FFF2-40B4-BE49-F238E27FC236}">
                  <a16:creationId xmlns:a16="http://schemas.microsoft.com/office/drawing/2014/main" id="{3928AE61-63A6-1246-A8D1-43A924AD8F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4941" y="2066523"/>
              <a:ext cx="677918" cy="457200"/>
            </a:xfrm>
            <a:prstGeom prst="rect">
              <a:avLst/>
            </a:prstGeom>
          </p:spPr>
        </p:pic>
        <p:sp>
          <p:nvSpPr>
            <p:cNvPr id="32" name="TextBox 31">
              <a:extLst>
                <a:ext uri="{FF2B5EF4-FFF2-40B4-BE49-F238E27FC236}">
                  <a16:creationId xmlns:a16="http://schemas.microsoft.com/office/drawing/2014/main" id="{772A1FDB-E2D1-8A46-B149-F86353A7BB5B}"/>
                </a:ext>
              </a:extLst>
            </p:cNvPr>
            <p:cNvSpPr txBox="1"/>
            <p:nvPr/>
          </p:nvSpPr>
          <p:spPr>
            <a:xfrm>
              <a:off x="6069582" y="3253858"/>
              <a:ext cx="1835219" cy="501676"/>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Stop Breach and Ransomware</a:t>
              </a:r>
            </a:p>
          </p:txBody>
        </p:sp>
        <p:sp>
          <p:nvSpPr>
            <p:cNvPr id="42" name="TextBox 41">
              <a:extLst>
                <a:ext uri="{FF2B5EF4-FFF2-40B4-BE49-F238E27FC236}">
                  <a16:creationId xmlns:a16="http://schemas.microsoft.com/office/drawing/2014/main" id="{912A008C-A9AC-2F48-ACA2-0D3982B64C92}"/>
                </a:ext>
              </a:extLst>
            </p:cNvPr>
            <p:cNvSpPr txBox="1"/>
            <p:nvPr/>
          </p:nvSpPr>
          <p:spPr>
            <a:xfrm>
              <a:off x="6113180" y="4270017"/>
              <a:ext cx="1815768" cy="947952"/>
            </a:xfrm>
            <a:prstGeom prst="rect">
              <a:avLst/>
            </a:prstGeom>
            <a:noFill/>
            <a:ln>
              <a:noFill/>
            </a:ln>
          </p:spPr>
          <p:txBody>
            <a:bodyPr wrap="square" rtlCol="0">
              <a:spAutoFit/>
            </a:bodyPr>
            <a:lstStyle/>
            <a:p>
              <a:pPr marL="285750" marR="0" lvl="0" indent="-2857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Block Malicious actions </a:t>
              </a:r>
            </a:p>
            <a:p>
              <a:pPr marL="285750" marR="0" lvl="0" indent="-2857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Prevent data loss</a:t>
              </a:r>
            </a:p>
            <a:p>
              <a:pPr marL="285750" marR="0" lvl="0" indent="-2857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Zero Dwell time</a:t>
              </a:r>
            </a:p>
          </p:txBody>
        </p:sp>
      </p:grpSp>
      <p:grpSp>
        <p:nvGrpSpPr>
          <p:cNvPr id="46" name="Group 45">
            <a:extLst>
              <a:ext uri="{FF2B5EF4-FFF2-40B4-BE49-F238E27FC236}">
                <a16:creationId xmlns:a16="http://schemas.microsoft.com/office/drawing/2014/main" id="{227DC834-817E-D140-9683-61AA92238CB4}"/>
              </a:ext>
            </a:extLst>
          </p:cNvPr>
          <p:cNvGrpSpPr/>
          <p:nvPr/>
        </p:nvGrpSpPr>
        <p:grpSpPr>
          <a:xfrm>
            <a:off x="7937954" y="1354265"/>
            <a:ext cx="1838147" cy="4621157"/>
            <a:chOff x="7937954" y="1492051"/>
            <a:chExt cx="1838147" cy="4621157"/>
          </a:xfrm>
        </p:grpSpPr>
        <p:sp>
          <p:nvSpPr>
            <p:cNvPr id="39" name="Rectangle 38">
              <a:extLst>
                <a:ext uri="{FF2B5EF4-FFF2-40B4-BE49-F238E27FC236}">
                  <a16:creationId xmlns:a16="http://schemas.microsoft.com/office/drawing/2014/main" id="{8AB28640-DCBF-7E4F-88FB-2BD4697D07B9}"/>
                </a:ext>
              </a:extLst>
            </p:cNvPr>
            <p:cNvSpPr/>
            <p:nvPr/>
          </p:nvSpPr>
          <p:spPr>
            <a:xfrm>
              <a:off x="7972125" y="1492051"/>
              <a:ext cx="1803976" cy="4621157"/>
            </a:xfrm>
            <a:prstGeom prst="rect">
              <a:avLst/>
            </a:prstGeom>
            <a:gradFill>
              <a:gsLst>
                <a:gs pos="0">
                  <a:schemeClr val="bg2">
                    <a:lumMod val="50000"/>
                    <a:alpha val="74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484FE492-0903-8146-BF52-DA28E69B887B}"/>
                </a:ext>
              </a:extLst>
            </p:cNvPr>
            <p:cNvSpPr txBox="1"/>
            <p:nvPr/>
          </p:nvSpPr>
          <p:spPr>
            <a:xfrm>
              <a:off x="8083209" y="2582281"/>
              <a:ext cx="13822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Respond &amp;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Investigate</a:t>
              </a:r>
            </a:p>
          </p:txBody>
        </p:sp>
        <p:pic>
          <p:nvPicPr>
            <p:cNvPr id="24" name="Graphic 23">
              <a:extLst>
                <a:ext uri="{FF2B5EF4-FFF2-40B4-BE49-F238E27FC236}">
                  <a16:creationId xmlns:a16="http://schemas.microsoft.com/office/drawing/2014/main" id="{AA71579F-B95A-604B-B193-B4CE9C5F28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07039" y="2020803"/>
              <a:ext cx="534573" cy="548640"/>
            </a:xfrm>
            <a:prstGeom prst="rect">
              <a:avLst/>
            </a:prstGeom>
          </p:spPr>
        </p:pic>
        <p:sp>
          <p:nvSpPr>
            <p:cNvPr id="33" name="TextBox 32">
              <a:extLst>
                <a:ext uri="{FF2B5EF4-FFF2-40B4-BE49-F238E27FC236}">
                  <a16:creationId xmlns:a16="http://schemas.microsoft.com/office/drawing/2014/main" id="{DC7D84D5-E6FE-C44D-9B33-002182E54A01}"/>
                </a:ext>
              </a:extLst>
            </p:cNvPr>
            <p:cNvSpPr txBox="1"/>
            <p:nvPr/>
          </p:nvSpPr>
          <p:spPr>
            <a:xfrm>
              <a:off x="7952411" y="3253858"/>
              <a:ext cx="1777097" cy="297004"/>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Full attack visibility</a:t>
              </a:r>
            </a:p>
          </p:txBody>
        </p:sp>
        <p:sp>
          <p:nvSpPr>
            <p:cNvPr id="43" name="TextBox 42">
              <a:extLst>
                <a:ext uri="{FF2B5EF4-FFF2-40B4-BE49-F238E27FC236}">
                  <a16:creationId xmlns:a16="http://schemas.microsoft.com/office/drawing/2014/main" id="{80814697-F5CD-024A-AD62-B45C212D9C80}"/>
                </a:ext>
              </a:extLst>
            </p:cNvPr>
            <p:cNvSpPr txBox="1"/>
            <p:nvPr/>
          </p:nvSpPr>
          <p:spPr>
            <a:xfrm>
              <a:off x="7937954" y="4319587"/>
              <a:ext cx="1815768" cy="1628138"/>
            </a:xfrm>
            <a:prstGeom prst="rect">
              <a:avLst/>
            </a:prstGeom>
            <a:noFill/>
            <a:ln>
              <a:noFill/>
            </a:ln>
          </p:spPr>
          <p:txBody>
            <a:bodyPr wrap="square" lIns="91440" tIns="45720" rIns="91440" bIns="45720" rtlCol="0" anchor="t">
              <a:spAutoFit/>
            </a:bodyPr>
            <a:lstStyle/>
            <a:p>
              <a:pPr marL="171450" indent="-171450" defTabSz="457189">
                <a:lnSpc>
                  <a:spcPct val="95000"/>
                </a:lnSpc>
                <a:spcAft>
                  <a:spcPts val="600"/>
                </a:spcAft>
                <a:buFont typeface="Arial" panose="020B0604020202020204" pitchFamily="34" charset="0"/>
                <a:buChar char="•"/>
                <a:defRPr/>
              </a:pPr>
              <a:r>
                <a:rPr lang="en-US" sz="1200" dirty="0">
                  <a:solidFill>
                    <a:srgbClr val="000000"/>
                  </a:solidFill>
                  <a:latin typeface="Arial" panose="020B0604020202020204"/>
                  <a:cs typeface="Arial"/>
                </a:rPr>
                <a:t>Playbook </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automation</a:t>
              </a:r>
              <a:r>
                <a:rPr lang="en-US" sz="1200" dirty="0">
                  <a:solidFill>
                    <a:srgbClr val="000000"/>
                  </a:solidFill>
                  <a:latin typeface="Arial" panose="020B0604020202020204"/>
                  <a:cs typeface="Arial"/>
                </a:rPr>
                <a:t> </a:t>
              </a:r>
              <a:endPar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a:p>
              <a:pPr marL="171450" indent="-171450" defTabSz="457189">
                <a:lnSpc>
                  <a:spcPct val="95000"/>
                </a:lnSpc>
                <a:spcAft>
                  <a:spcPts val="600"/>
                </a:spcAft>
                <a:buFont typeface="Arial" panose="020B0604020202020204" pitchFamily="34" charset="0"/>
                <a:buChar char="•"/>
                <a:defRPr/>
              </a:pPr>
              <a:r>
                <a:rPr lang="en-US" sz="1200" dirty="0">
                  <a:solidFill>
                    <a:srgbClr val="000000"/>
                  </a:solidFill>
                  <a:latin typeface="Arial" panose="020B0604020202020204"/>
                  <a:cs typeface="Arial"/>
                </a:rPr>
                <a:t>Cross</a:t>
              </a: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 </a:t>
              </a:r>
              <a:r>
                <a:rPr lang="en-US" sz="1200" dirty="0">
                  <a:solidFill>
                    <a:srgbClr val="000000"/>
                  </a:solidFill>
                  <a:latin typeface="Arial" panose="020B0604020202020204"/>
                  <a:cs typeface="Arial"/>
                </a:rPr>
                <a:t>platform response</a:t>
              </a:r>
              <a:endParaRPr lang="en-US" sz="1200" b="0" i="0" u="none" strike="noStrike" kern="1200" cap="none" spc="0" normalizeH="0" baseline="0" noProof="0" dirty="0">
                <a:ln>
                  <a:noFill/>
                </a:ln>
                <a:solidFill>
                  <a:srgbClr val="000000"/>
                </a:solidFill>
                <a:effectLst/>
                <a:uLnTx/>
                <a:uFillTx/>
                <a:latin typeface="Arial" panose="020B0604020202020204"/>
                <a:cs typeface="Arial"/>
              </a:endParaRPr>
            </a:p>
            <a:p>
              <a:pPr marL="171450" marR="0" lvl="0" indent="-1714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Forensic data</a:t>
              </a:r>
              <a:endParaRPr lang="en-US" sz="1200" b="0" i="0" u="none" strike="noStrike" kern="1200" cap="none" spc="0" normalizeH="0" baseline="0" noProof="0" dirty="0">
                <a:ln>
                  <a:noFill/>
                </a:ln>
                <a:solidFill>
                  <a:srgbClr val="000000"/>
                </a:solidFill>
                <a:effectLst/>
                <a:uLnTx/>
                <a:uFillTx/>
                <a:latin typeface="Arial" panose="020B0604020202020204"/>
                <a:cs typeface="Arial"/>
              </a:endParaRPr>
            </a:p>
            <a:p>
              <a:pPr marL="171450" marR="0" lvl="0" indent="-1714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Behavioral-based threat hunting</a:t>
              </a:r>
              <a:endParaRPr lang="en-US" sz="1200" b="0" i="0" u="none" strike="noStrike" kern="1200" cap="none" spc="0" normalizeH="0" baseline="0" noProof="0" dirty="0">
                <a:ln>
                  <a:noFill/>
                </a:ln>
                <a:solidFill>
                  <a:srgbClr val="000000"/>
                </a:solidFill>
                <a:effectLst/>
                <a:uLnTx/>
                <a:uFillTx/>
                <a:latin typeface="Arial" panose="020B0604020202020204"/>
                <a:cs typeface="Arial"/>
              </a:endParaRPr>
            </a:p>
            <a:p>
              <a:pPr marL="171450" indent="-171450" defTabSz="457189">
                <a:lnSpc>
                  <a:spcPct val="95000"/>
                </a:lnSpc>
                <a:spcAft>
                  <a:spcPts val="600"/>
                </a:spcAft>
                <a:buFont typeface="Arial" panose="020B0604020202020204" pitchFamily="34" charset="0"/>
                <a:buChar char="•"/>
                <a:defRPr/>
              </a:pPr>
              <a:r>
                <a:rPr lang="en-US" sz="1200" dirty="0">
                  <a:solidFill>
                    <a:srgbClr val="000000"/>
                  </a:solidFill>
                  <a:latin typeface="Arial" panose="020B0604020202020204"/>
                  <a:cs typeface="Arial"/>
                </a:rPr>
                <a:t>Built-in MITRE tags</a:t>
              </a:r>
              <a:endParaRPr lang="en-US" sz="1200" b="0" i="0" u="none" strike="noStrike" kern="1200" cap="none" spc="0" normalizeH="0" baseline="0" noProof="0" dirty="0">
                <a:ln>
                  <a:noFill/>
                </a:ln>
                <a:solidFill>
                  <a:srgbClr val="000000"/>
                </a:solidFill>
                <a:effectLst/>
                <a:uLnTx/>
                <a:uFillTx/>
                <a:latin typeface="Arial" panose="020B0604020202020204"/>
                <a:cs typeface="Arial" panose="020B0604020202020204" pitchFamily="34" charset="0"/>
              </a:endParaRPr>
            </a:p>
          </p:txBody>
        </p:sp>
      </p:grpSp>
      <p:grpSp>
        <p:nvGrpSpPr>
          <p:cNvPr id="31" name="Group 30">
            <a:extLst>
              <a:ext uri="{FF2B5EF4-FFF2-40B4-BE49-F238E27FC236}">
                <a16:creationId xmlns:a16="http://schemas.microsoft.com/office/drawing/2014/main" id="{D7FB1931-1964-354E-806F-F05A3879C8DA}"/>
              </a:ext>
            </a:extLst>
          </p:cNvPr>
          <p:cNvGrpSpPr/>
          <p:nvPr/>
        </p:nvGrpSpPr>
        <p:grpSpPr>
          <a:xfrm>
            <a:off x="9761217" y="1354265"/>
            <a:ext cx="1844610" cy="4621157"/>
            <a:chOff x="9761217" y="1492051"/>
            <a:chExt cx="1844610" cy="4621157"/>
          </a:xfrm>
        </p:grpSpPr>
        <p:sp>
          <p:nvSpPr>
            <p:cNvPr id="40" name="Rectangle 39">
              <a:extLst>
                <a:ext uri="{FF2B5EF4-FFF2-40B4-BE49-F238E27FC236}">
                  <a16:creationId xmlns:a16="http://schemas.microsoft.com/office/drawing/2014/main" id="{BF736DA1-64AC-B944-8E43-09F22DCFAD9B}"/>
                </a:ext>
              </a:extLst>
            </p:cNvPr>
            <p:cNvSpPr/>
            <p:nvPr/>
          </p:nvSpPr>
          <p:spPr>
            <a:xfrm>
              <a:off x="9796494" y="1492051"/>
              <a:ext cx="1803976" cy="4621157"/>
            </a:xfrm>
            <a:prstGeom prst="rect">
              <a:avLst/>
            </a:prstGeom>
            <a:gradFill>
              <a:gsLst>
                <a:gs pos="0">
                  <a:schemeClr val="bg2">
                    <a:lumMod val="50000"/>
                    <a:alpha val="74000"/>
                  </a:schemeClr>
                </a:gs>
                <a:gs pos="100000">
                  <a:schemeClr val="bg1"/>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3" name="Straight Connector 12">
              <a:extLst>
                <a:ext uri="{FF2B5EF4-FFF2-40B4-BE49-F238E27FC236}">
                  <a16:creationId xmlns:a16="http://schemas.microsoft.com/office/drawing/2014/main" id="{FD072B63-1815-E743-A684-531F5006662C}"/>
                </a:ext>
              </a:extLst>
            </p:cNvPr>
            <p:cNvCxnSpPr/>
            <p:nvPr/>
          </p:nvCxnSpPr>
          <p:spPr>
            <a:xfrm>
              <a:off x="9772100" y="2272143"/>
              <a:ext cx="15388" cy="33832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2D7DDAA-235F-154D-B86B-3A893BC24319}"/>
                </a:ext>
              </a:extLst>
            </p:cNvPr>
            <p:cNvSpPr txBox="1"/>
            <p:nvPr/>
          </p:nvSpPr>
          <p:spPr>
            <a:xfrm>
              <a:off x="9936330" y="2582281"/>
              <a:ext cx="13822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Remediate &amp; Roll back</a:t>
              </a:r>
            </a:p>
          </p:txBody>
        </p:sp>
        <p:pic>
          <p:nvPicPr>
            <p:cNvPr id="25" name="Graphic 24">
              <a:extLst>
                <a:ext uri="{FF2B5EF4-FFF2-40B4-BE49-F238E27FC236}">
                  <a16:creationId xmlns:a16="http://schemas.microsoft.com/office/drawing/2014/main" id="{1CDD97E3-8C75-C246-A56D-B49AEC7D28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38521" y="2066523"/>
              <a:ext cx="577850" cy="457200"/>
            </a:xfrm>
            <a:prstGeom prst="rect">
              <a:avLst/>
            </a:prstGeom>
          </p:spPr>
        </p:pic>
        <p:sp>
          <p:nvSpPr>
            <p:cNvPr id="34" name="TextBox 33">
              <a:extLst>
                <a:ext uri="{FF2B5EF4-FFF2-40B4-BE49-F238E27FC236}">
                  <a16:creationId xmlns:a16="http://schemas.microsoft.com/office/drawing/2014/main" id="{5DA74D9A-15B0-A142-8EDB-F9B47C61BEAE}"/>
                </a:ext>
              </a:extLst>
            </p:cNvPr>
            <p:cNvSpPr txBox="1"/>
            <p:nvPr/>
          </p:nvSpPr>
          <p:spPr>
            <a:xfrm>
              <a:off x="9761217" y="3253858"/>
              <a:ext cx="1816970" cy="501676"/>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Automated Dis-infection</a:t>
              </a:r>
            </a:p>
          </p:txBody>
        </p:sp>
        <p:sp>
          <p:nvSpPr>
            <p:cNvPr id="44" name="TextBox 43">
              <a:extLst>
                <a:ext uri="{FF2B5EF4-FFF2-40B4-BE49-F238E27FC236}">
                  <a16:creationId xmlns:a16="http://schemas.microsoft.com/office/drawing/2014/main" id="{79648827-DE8F-C34F-9211-9491C6E19136}"/>
                </a:ext>
              </a:extLst>
            </p:cNvPr>
            <p:cNvSpPr txBox="1"/>
            <p:nvPr/>
          </p:nvSpPr>
          <p:spPr>
            <a:xfrm>
              <a:off x="9790059" y="4326916"/>
              <a:ext cx="1815768" cy="1123384"/>
            </a:xfrm>
            <a:prstGeom prst="rect">
              <a:avLst/>
            </a:prstGeom>
            <a:noFill/>
            <a:ln>
              <a:noFill/>
            </a:ln>
          </p:spPr>
          <p:txBody>
            <a:bodyPr wrap="square" rtlCol="0">
              <a:spAutoFit/>
            </a:bodyPr>
            <a:lstStyle/>
            <a:p>
              <a:pPr marL="171450" marR="0" lvl="0" indent="-1714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Clean up / Roll back</a:t>
              </a:r>
            </a:p>
            <a:p>
              <a:pPr marL="171450" marR="0" lvl="0" indent="-1714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Eliminate re-image/rebuild </a:t>
              </a:r>
            </a:p>
            <a:p>
              <a:pPr marL="171450" marR="0" lvl="0" indent="-1714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Minimize business disruption</a:t>
              </a:r>
            </a:p>
          </p:txBody>
        </p:sp>
      </p:grpSp>
      <p:grpSp>
        <p:nvGrpSpPr>
          <p:cNvPr id="9" name="Group 8">
            <a:extLst>
              <a:ext uri="{FF2B5EF4-FFF2-40B4-BE49-F238E27FC236}">
                <a16:creationId xmlns:a16="http://schemas.microsoft.com/office/drawing/2014/main" id="{64803135-5DCC-A04C-825C-D2EB7900A910}"/>
              </a:ext>
            </a:extLst>
          </p:cNvPr>
          <p:cNvGrpSpPr/>
          <p:nvPr/>
        </p:nvGrpSpPr>
        <p:grpSpPr>
          <a:xfrm>
            <a:off x="2356052" y="1354265"/>
            <a:ext cx="1814390" cy="4621157"/>
            <a:chOff x="2356052" y="1492051"/>
            <a:chExt cx="1814390" cy="4621157"/>
          </a:xfrm>
        </p:grpSpPr>
        <p:sp>
          <p:nvSpPr>
            <p:cNvPr id="37" name="Rectangle 36">
              <a:extLst>
                <a:ext uri="{FF2B5EF4-FFF2-40B4-BE49-F238E27FC236}">
                  <a16:creationId xmlns:a16="http://schemas.microsoft.com/office/drawing/2014/main" id="{31726C5F-0504-F74B-8F25-28D35DEBC95F}"/>
                </a:ext>
              </a:extLst>
            </p:cNvPr>
            <p:cNvSpPr/>
            <p:nvPr/>
          </p:nvSpPr>
          <p:spPr>
            <a:xfrm>
              <a:off x="2356052" y="1492051"/>
              <a:ext cx="1814390" cy="4621157"/>
            </a:xfrm>
            <a:prstGeom prst="rect">
              <a:avLst/>
            </a:prstGeom>
            <a:gradFill flip="none" rotWithShape="1">
              <a:gsLst>
                <a:gs pos="0">
                  <a:srgbClr val="E8E8E8">
                    <a:shade val="30000"/>
                    <a:satMod val="115000"/>
                  </a:srgbClr>
                </a:gs>
                <a:gs pos="31000">
                  <a:srgbClr val="E8E8E8">
                    <a:shade val="67500"/>
                    <a:satMod val="115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958ECAFD-4789-6342-9692-7752C216F93D}"/>
                </a:ext>
              </a:extLst>
            </p:cNvPr>
            <p:cNvSpPr txBox="1"/>
            <p:nvPr/>
          </p:nvSpPr>
          <p:spPr>
            <a:xfrm>
              <a:off x="2523796" y="2582281"/>
              <a:ext cx="138223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Prevent</a:t>
              </a:r>
            </a:p>
          </p:txBody>
        </p:sp>
        <p:pic>
          <p:nvPicPr>
            <p:cNvPr id="21" name="Graphic 20">
              <a:extLst>
                <a:ext uri="{FF2B5EF4-FFF2-40B4-BE49-F238E27FC236}">
                  <a16:creationId xmlns:a16="http://schemas.microsoft.com/office/drawing/2014/main" id="{9AFB4944-0912-8444-95CD-87FAED01518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940592" y="2020803"/>
              <a:ext cx="548640" cy="548640"/>
            </a:xfrm>
            <a:prstGeom prst="rect">
              <a:avLst/>
            </a:prstGeom>
          </p:spPr>
        </p:pic>
        <p:sp>
          <p:nvSpPr>
            <p:cNvPr id="27" name="TextBox 26">
              <a:extLst>
                <a:ext uri="{FF2B5EF4-FFF2-40B4-BE49-F238E27FC236}">
                  <a16:creationId xmlns:a16="http://schemas.microsoft.com/office/drawing/2014/main" id="{7B5EB5CE-6864-BD42-984E-745A3793FB7F}"/>
                </a:ext>
              </a:extLst>
            </p:cNvPr>
            <p:cNvSpPr txBox="1"/>
            <p:nvPr/>
          </p:nvSpPr>
          <p:spPr>
            <a:xfrm>
              <a:off x="2393559" y="3253858"/>
              <a:ext cx="1765456" cy="517771"/>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Pre-execution protection</a:t>
              </a:r>
            </a:p>
          </p:txBody>
        </p:sp>
      </p:grpSp>
      <p:grpSp>
        <p:nvGrpSpPr>
          <p:cNvPr id="3" name="Group 2">
            <a:extLst>
              <a:ext uri="{FF2B5EF4-FFF2-40B4-BE49-F238E27FC236}">
                <a16:creationId xmlns:a16="http://schemas.microsoft.com/office/drawing/2014/main" id="{20C0BAA4-C2D4-654C-8341-B2DD22554AC6}"/>
              </a:ext>
            </a:extLst>
          </p:cNvPr>
          <p:cNvGrpSpPr/>
          <p:nvPr/>
        </p:nvGrpSpPr>
        <p:grpSpPr>
          <a:xfrm>
            <a:off x="516103" y="1354265"/>
            <a:ext cx="1849704" cy="4621157"/>
            <a:chOff x="516103" y="1492051"/>
            <a:chExt cx="1849704" cy="4621157"/>
          </a:xfrm>
        </p:grpSpPr>
        <p:sp>
          <p:nvSpPr>
            <p:cNvPr id="5" name="Rectangle 4">
              <a:extLst>
                <a:ext uri="{FF2B5EF4-FFF2-40B4-BE49-F238E27FC236}">
                  <a16:creationId xmlns:a16="http://schemas.microsoft.com/office/drawing/2014/main" id="{1E175961-B24E-0B43-A3E5-81584F5CA66B}"/>
                </a:ext>
              </a:extLst>
            </p:cNvPr>
            <p:cNvSpPr/>
            <p:nvPr/>
          </p:nvSpPr>
          <p:spPr>
            <a:xfrm>
              <a:off x="540009" y="1492051"/>
              <a:ext cx="1814390" cy="4621157"/>
            </a:xfrm>
            <a:prstGeom prst="rect">
              <a:avLst/>
            </a:prstGeom>
            <a:gradFill flip="none" rotWithShape="1">
              <a:gsLst>
                <a:gs pos="0">
                  <a:srgbClr val="E8E8E8">
                    <a:shade val="30000"/>
                    <a:satMod val="115000"/>
                  </a:srgbClr>
                </a:gs>
                <a:gs pos="31000">
                  <a:srgbClr val="E8E8E8">
                    <a:shade val="67500"/>
                    <a:satMod val="115000"/>
                  </a:srgb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cxnSp>
          <p:nvCxnSpPr>
            <p:cNvPr id="10" name="Straight Connector 9">
              <a:extLst>
                <a:ext uri="{FF2B5EF4-FFF2-40B4-BE49-F238E27FC236}">
                  <a16:creationId xmlns:a16="http://schemas.microsoft.com/office/drawing/2014/main" id="{24C91D97-3A21-D241-A64A-2119CDE6E6C9}"/>
                </a:ext>
              </a:extLst>
            </p:cNvPr>
            <p:cNvCxnSpPr>
              <a:cxnSpLocks/>
            </p:cNvCxnSpPr>
            <p:nvPr/>
          </p:nvCxnSpPr>
          <p:spPr>
            <a:xfrm>
              <a:off x="2350419" y="2269037"/>
              <a:ext cx="15388" cy="338328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BBDD134-68E1-9C48-AE48-669F24F3E8C3}"/>
                </a:ext>
              </a:extLst>
            </p:cNvPr>
            <p:cNvSpPr txBox="1"/>
            <p:nvPr/>
          </p:nvSpPr>
          <p:spPr>
            <a:xfrm>
              <a:off x="742218" y="2582281"/>
              <a:ext cx="138223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Discover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253746"/>
                  </a:solidFill>
                  <a:effectLst/>
                  <a:uLnTx/>
                  <a:uFillTx/>
                  <a:latin typeface="Arial" panose="020B0604020202020204"/>
                  <a:ea typeface="+mn-ea"/>
                  <a:cs typeface="+mn-cs"/>
                </a:rPr>
                <a:t>&amp; Predict</a:t>
              </a:r>
            </a:p>
          </p:txBody>
        </p:sp>
        <p:pic>
          <p:nvPicPr>
            <p:cNvPr id="20" name="Graphic 19">
              <a:extLst>
                <a:ext uri="{FF2B5EF4-FFF2-40B4-BE49-F238E27FC236}">
                  <a16:creationId xmlns:a16="http://schemas.microsoft.com/office/drawing/2014/main" id="{60F9BACA-201C-C142-9C06-D465BCBC3B8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100086" y="2112243"/>
              <a:ext cx="666496" cy="365760"/>
            </a:xfrm>
            <a:prstGeom prst="rect">
              <a:avLst/>
            </a:prstGeom>
          </p:spPr>
        </p:pic>
        <p:sp>
          <p:nvSpPr>
            <p:cNvPr id="26" name="TextBox 25">
              <a:extLst>
                <a:ext uri="{FF2B5EF4-FFF2-40B4-BE49-F238E27FC236}">
                  <a16:creationId xmlns:a16="http://schemas.microsoft.com/office/drawing/2014/main" id="{2E24538A-72E9-B646-B3EF-54BBBB3A9525}"/>
                </a:ext>
              </a:extLst>
            </p:cNvPr>
            <p:cNvSpPr txBox="1"/>
            <p:nvPr/>
          </p:nvSpPr>
          <p:spPr>
            <a:xfrm>
              <a:off x="564023" y="3253858"/>
              <a:ext cx="1758643" cy="501676"/>
            </a:xfrm>
            <a:prstGeom prst="rect">
              <a:avLst/>
            </a:prstGeom>
            <a:noFill/>
            <a:ln>
              <a:noFill/>
            </a:ln>
          </p:spPr>
          <p:txBody>
            <a:bodyPr wrap="square" rtlCol="0">
              <a:spAutoFit/>
            </a:bodyPr>
            <a:lstStyle/>
            <a:p>
              <a:pPr marL="0" marR="0" lvl="0" indent="0" algn="ctr" defTabSz="457189" rtl="0" eaLnBrk="1" fontAlgn="auto" latinLnBrk="0" hangingPunct="1">
                <a:lnSpc>
                  <a:spcPct val="95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Proactive risk mitigation</a:t>
              </a:r>
            </a:p>
          </p:txBody>
        </p:sp>
        <p:sp>
          <p:nvSpPr>
            <p:cNvPr id="45" name="TextBox 44">
              <a:extLst>
                <a:ext uri="{FF2B5EF4-FFF2-40B4-BE49-F238E27FC236}">
                  <a16:creationId xmlns:a16="http://schemas.microsoft.com/office/drawing/2014/main" id="{35D5D5AF-237E-6A4A-8582-18D38C1BBDFF}"/>
                </a:ext>
              </a:extLst>
            </p:cNvPr>
            <p:cNvSpPr txBox="1"/>
            <p:nvPr/>
          </p:nvSpPr>
          <p:spPr>
            <a:xfrm>
              <a:off x="516103" y="4270017"/>
              <a:ext cx="1815768" cy="947952"/>
            </a:xfrm>
            <a:prstGeom prst="rect">
              <a:avLst/>
            </a:prstGeom>
            <a:noFill/>
            <a:ln>
              <a:noFill/>
            </a:ln>
          </p:spPr>
          <p:txBody>
            <a:bodyPr wrap="square" lIns="91440" tIns="45720" rIns="91440" bIns="45720" rtlCol="0" anchor="t">
              <a:spAutoFit/>
            </a:bodyPr>
            <a:lstStyle/>
            <a:p>
              <a:pPr marL="285750" marR="0" lvl="0" indent="-285750" algn="l" defTabSz="457189" rtl="0" eaLnBrk="1" fontAlgn="auto" latinLnBrk="0" hangingPunct="1">
                <a:lnSpc>
                  <a:spcPct val="95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effectLst/>
                  <a:uLnTx/>
                  <a:uFillTx/>
                  <a:ea typeface="+mn-lt"/>
                  <a:cs typeface="+mn-lt"/>
                </a:rPr>
                <a:t>Discover rogue devices &amp; IoT</a:t>
              </a:r>
              <a:endParaRPr lang="en-US" dirty="0">
                <a:ea typeface="+mn-lt"/>
                <a:cs typeface="+mn-lt"/>
              </a:endParaRPr>
            </a:p>
            <a:p>
              <a:pPr marL="285750" lvl="0" indent="-285750" algn="l" defTabSz="457189">
                <a:lnSpc>
                  <a:spcPct val="95000"/>
                </a:lnSpc>
                <a:spcBef>
                  <a:spcPts val="0"/>
                </a:spcBef>
                <a:spcAft>
                  <a:spcPts val="600"/>
                </a:spcAft>
                <a:buClrTx/>
                <a:buSzTx/>
                <a:buFont typeface="Arial" panose="020B0604020202020204" pitchFamily="34" charset="0"/>
                <a:buChar char="•"/>
                <a:tabLst/>
                <a:defRPr/>
              </a:pPr>
              <a:r>
                <a:rPr lang="en-US" sz="1200" dirty="0">
                  <a:ea typeface="+mn-lt"/>
                  <a:cs typeface="+mn-lt"/>
                </a:rPr>
                <a:t>Vulnerabilities</a:t>
              </a:r>
              <a:endParaRPr lang="en-US" sz="1200" dirty="0">
                <a:cs typeface="Arial"/>
              </a:endParaRPr>
            </a:p>
            <a:p>
              <a:pPr marL="285750" indent="-285750" defTabSz="457189">
                <a:lnSpc>
                  <a:spcPct val="95000"/>
                </a:lnSpc>
                <a:spcAft>
                  <a:spcPts val="600"/>
                </a:spcAft>
                <a:buFont typeface="Arial" panose="020B0604020202020204" pitchFamily="34" charset="0"/>
                <a:buChar char="•"/>
                <a:defRPr/>
              </a:pPr>
              <a:r>
                <a:rPr kumimoji="0" lang="en-US" sz="1200" b="0" i="0" u="none" strike="noStrike" kern="1200" cap="none" spc="0" normalizeH="0" baseline="0" noProof="0" dirty="0">
                  <a:ln>
                    <a:noFill/>
                  </a:ln>
                  <a:effectLst/>
                  <a:uLnTx/>
                  <a:uFillTx/>
                  <a:ea typeface="+mn-lt"/>
                  <a:cs typeface="+mn-lt"/>
                </a:rPr>
                <a:t>Virtual patching</a:t>
              </a:r>
              <a:endParaRPr lang="en-US" dirty="0">
                <a:ea typeface="+mn-ea"/>
              </a:endParaRPr>
            </a:p>
          </p:txBody>
        </p:sp>
      </p:grpSp>
      <p:sp>
        <p:nvSpPr>
          <p:cNvPr id="2" name="Title 1">
            <a:extLst>
              <a:ext uri="{FF2B5EF4-FFF2-40B4-BE49-F238E27FC236}">
                <a16:creationId xmlns:a16="http://schemas.microsoft.com/office/drawing/2014/main" id="{99A55E7E-585B-B94A-846A-1131181E2B68}"/>
              </a:ext>
            </a:extLst>
          </p:cNvPr>
          <p:cNvSpPr>
            <a:spLocks noGrp="1"/>
          </p:cNvSpPr>
          <p:nvPr>
            <p:ph type="title"/>
          </p:nvPr>
        </p:nvSpPr>
        <p:spPr/>
        <p:txBody>
          <a:bodyPr lIns="91440" tIns="45720" rIns="91440" bIns="45720" anchor="ctr" anchorCtr="0">
            <a:noAutofit/>
          </a:bodyPr>
          <a:lstStyle/>
          <a:p>
            <a:r>
              <a:rPr lang="en-US" dirty="0"/>
              <a:t>FortiEDR – Cloud Native EPP + EDR</a:t>
            </a:r>
          </a:p>
        </p:txBody>
      </p:sp>
      <p:sp>
        <p:nvSpPr>
          <p:cNvPr id="4" name="Text Placeholder 3">
            <a:extLst>
              <a:ext uri="{FF2B5EF4-FFF2-40B4-BE49-F238E27FC236}">
                <a16:creationId xmlns:a16="http://schemas.microsoft.com/office/drawing/2014/main" id="{C581F684-8D71-9A46-AA80-ED6A70DEC167}"/>
              </a:ext>
            </a:extLst>
          </p:cNvPr>
          <p:cNvSpPr>
            <a:spLocks noGrp="1"/>
          </p:cNvSpPr>
          <p:nvPr>
            <p:ph type="body" sz="quarter" idx="15"/>
          </p:nvPr>
        </p:nvSpPr>
        <p:spPr/>
        <p:txBody>
          <a:bodyPr/>
          <a:lstStyle/>
          <a:p>
            <a:r>
              <a:rPr lang="en-US" dirty="0"/>
              <a:t>Detect, Defuse, Respond and Remote Remediation</a:t>
            </a:r>
          </a:p>
        </p:txBody>
      </p:sp>
      <p:sp>
        <p:nvSpPr>
          <p:cNvPr id="47" name="Rectangle 46">
            <a:extLst>
              <a:ext uri="{FF2B5EF4-FFF2-40B4-BE49-F238E27FC236}">
                <a16:creationId xmlns:a16="http://schemas.microsoft.com/office/drawing/2014/main" id="{8E86AFC6-18B2-C647-BA90-97E3437E282E}"/>
              </a:ext>
            </a:extLst>
          </p:cNvPr>
          <p:cNvSpPr/>
          <p:nvPr/>
        </p:nvSpPr>
        <p:spPr>
          <a:xfrm>
            <a:off x="444666" y="6012742"/>
            <a:ext cx="11247797" cy="415636"/>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Automation | Cloud . Hybrid . Air-gap deployment | OS coverage</a:t>
            </a:r>
          </a:p>
        </p:txBody>
      </p:sp>
      <p:pic>
        <p:nvPicPr>
          <p:cNvPr id="48" name="Picture 200">
            <a:extLst>
              <a:ext uri="{FF2B5EF4-FFF2-40B4-BE49-F238E27FC236}">
                <a16:creationId xmlns:a16="http://schemas.microsoft.com/office/drawing/2014/main" id="{BA9603CA-6B54-9D47-BA7F-CA7CCECC8BB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1460940" y="204966"/>
            <a:ext cx="457200" cy="457200"/>
          </a:xfrm>
          <a:prstGeom prst="rect">
            <a:avLst/>
          </a:prstGeom>
        </p:spPr>
      </p:pic>
      <p:sp>
        <p:nvSpPr>
          <p:cNvPr id="49" name="Round Single Corner Rectangle 48">
            <a:extLst>
              <a:ext uri="{FF2B5EF4-FFF2-40B4-BE49-F238E27FC236}">
                <a16:creationId xmlns:a16="http://schemas.microsoft.com/office/drawing/2014/main" id="{0A76F840-E2A6-5A47-BF30-15D90598E703}"/>
              </a:ext>
            </a:extLst>
          </p:cNvPr>
          <p:cNvSpPr/>
          <p:nvPr/>
        </p:nvSpPr>
        <p:spPr>
          <a:xfrm>
            <a:off x="4289412" y="1268802"/>
            <a:ext cx="7313105" cy="491449"/>
          </a:xfrm>
          <a:prstGeom prst="round1Rect">
            <a:avLst>
              <a:gd name="adj" fmla="val 47604"/>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r>
              <a:rPr lang="en-US" sz="1400" dirty="0">
                <a:solidFill>
                  <a:srgbClr val="FFFFFF"/>
                </a:solidFill>
                <a:latin typeface="Arial" panose="020B0604020202020204"/>
              </a:rPr>
              <a:t>Post-infection/Post-execution</a:t>
            </a:r>
          </a:p>
        </p:txBody>
      </p:sp>
      <p:sp>
        <p:nvSpPr>
          <p:cNvPr id="50" name="Round Single Corner Rectangle 49">
            <a:extLst>
              <a:ext uri="{FF2B5EF4-FFF2-40B4-BE49-F238E27FC236}">
                <a16:creationId xmlns:a16="http://schemas.microsoft.com/office/drawing/2014/main" id="{D627C5CB-8886-AD43-9E28-FC0289541B57}"/>
              </a:ext>
            </a:extLst>
          </p:cNvPr>
          <p:cNvSpPr/>
          <p:nvPr/>
        </p:nvSpPr>
        <p:spPr>
          <a:xfrm flipH="1">
            <a:off x="543676" y="1258576"/>
            <a:ext cx="3613979" cy="501676"/>
          </a:xfrm>
          <a:prstGeom prst="round1Rect">
            <a:avLst>
              <a:gd name="adj" fmla="val 50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r>
              <a:rPr lang="en-US" sz="1400" dirty="0">
                <a:solidFill>
                  <a:srgbClr val="FFFFFF"/>
                </a:solidFill>
                <a:latin typeface="Arial" panose="020B0604020202020204"/>
              </a:rPr>
              <a:t>Pre-infection/ Pre-execution</a:t>
            </a:r>
          </a:p>
        </p:txBody>
      </p:sp>
      <p:sp>
        <p:nvSpPr>
          <p:cNvPr id="51" name="TextBox 50">
            <a:extLst>
              <a:ext uri="{FF2B5EF4-FFF2-40B4-BE49-F238E27FC236}">
                <a16:creationId xmlns:a16="http://schemas.microsoft.com/office/drawing/2014/main" id="{FC55ABA8-BE39-374D-ABDC-DB156E1D2681}"/>
              </a:ext>
            </a:extLst>
          </p:cNvPr>
          <p:cNvSpPr txBox="1"/>
          <p:nvPr/>
        </p:nvSpPr>
        <p:spPr>
          <a:xfrm>
            <a:off x="2372231" y="4137573"/>
            <a:ext cx="1815768" cy="1628138"/>
          </a:xfrm>
          <a:prstGeom prst="rect">
            <a:avLst/>
          </a:prstGeom>
          <a:noFill/>
          <a:ln>
            <a:noFill/>
          </a:ln>
        </p:spPr>
        <p:txBody>
          <a:bodyPr wrap="square" lIns="91440" tIns="45720" rIns="91440" bIns="45720" rtlCol="0" anchor="t">
            <a:spAutoFit/>
          </a:bodyPr>
          <a:lstStyle/>
          <a:p>
            <a:pPr marL="285750" indent="-285750" defTabSz="457189">
              <a:lnSpc>
                <a:spcPct val="95000"/>
              </a:lnSpc>
              <a:spcAft>
                <a:spcPts val="600"/>
              </a:spcAft>
              <a:buFont typeface="Arial" panose="020B0604020202020204" pitchFamily="34" charset="0"/>
              <a:buChar char="•"/>
              <a:defRPr/>
            </a:pPr>
            <a:r>
              <a:rPr kumimoji="0" lang="en-US" sz="1200" b="0" i="0" u="none" strike="noStrike" kern="1200" cap="none" spc="0" normalizeH="0" baseline="0" noProof="0" dirty="0">
                <a:ln>
                  <a:noFill/>
                </a:ln>
                <a:solidFill>
                  <a:srgbClr val="000000"/>
                </a:solidFill>
                <a:effectLst/>
                <a:uLnTx/>
                <a:uFillTx/>
                <a:latin typeface="Arial" panose="020B0604020202020204"/>
                <a:ea typeface="+mn-ea"/>
                <a:cs typeface="Arial"/>
              </a:rPr>
              <a:t>ML </a:t>
            </a:r>
            <a:r>
              <a:rPr lang="en-US" sz="1200" dirty="0">
                <a:solidFill>
                  <a:srgbClr val="000000"/>
                </a:solidFill>
                <a:latin typeface="Arial" panose="020B0604020202020204"/>
                <a:cs typeface="Arial"/>
              </a:rPr>
              <a:t>AV</a:t>
            </a:r>
          </a:p>
          <a:p>
            <a:pPr marL="285750" indent="-285750" defTabSz="457189">
              <a:lnSpc>
                <a:spcPct val="95000"/>
              </a:lnSpc>
              <a:spcAft>
                <a:spcPts val="600"/>
              </a:spcAft>
              <a:buFont typeface="Arial" panose="020B0604020202020204" pitchFamily="34" charset="0"/>
              <a:buChar char="•"/>
              <a:defRPr/>
            </a:pPr>
            <a:r>
              <a:rPr lang="en-US" sz="1200" dirty="0">
                <a:solidFill>
                  <a:srgbClr val="000000"/>
                </a:solidFill>
                <a:latin typeface="Arial" panose="020B0604020202020204"/>
                <a:cs typeface="Arial"/>
              </a:rPr>
              <a:t>FortiGuard Threat Intelligence</a:t>
            </a:r>
          </a:p>
          <a:p>
            <a:pPr marL="285750" indent="-285750" defTabSz="457189">
              <a:lnSpc>
                <a:spcPct val="95000"/>
              </a:lnSpc>
              <a:spcAft>
                <a:spcPts val="600"/>
              </a:spcAft>
              <a:buFont typeface="Arial" panose="020B0604020202020204" pitchFamily="34" charset="0"/>
              <a:buChar char="•"/>
              <a:defRPr/>
            </a:pPr>
            <a:r>
              <a:rPr lang="en-US" sz="1200" dirty="0">
                <a:ea typeface="+mn-lt"/>
                <a:cs typeface="+mn-lt"/>
              </a:rPr>
              <a:t>Sandbox</a:t>
            </a:r>
            <a:r>
              <a:rPr lang="en-US" sz="1200" dirty="0">
                <a:solidFill>
                  <a:srgbClr val="000000"/>
                </a:solidFill>
                <a:latin typeface="Arial" panose="020B0604020202020204"/>
                <a:cs typeface="Arial"/>
              </a:rPr>
              <a:t> Integration</a:t>
            </a:r>
          </a:p>
          <a:p>
            <a:pPr marL="285750" indent="-285750" defTabSz="457189">
              <a:lnSpc>
                <a:spcPct val="95000"/>
              </a:lnSpc>
              <a:spcAft>
                <a:spcPts val="600"/>
              </a:spcAft>
              <a:buFont typeface="Arial" panose="020B0604020202020204" pitchFamily="34" charset="0"/>
              <a:buChar char="•"/>
              <a:defRPr/>
            </a:pPr>
            <a:r>
              <a:rPr lang="en-US" sz="1200" dirty="0">
                <a:solidFill>
                  <a:srgbClr val="000000"/>
                </a:solidFill>
                <a:latin typeface="Arial" panose="020B0604020202020204"/>
                <a:cs typeface="Arial"/>
              </a:rPr>
              <a:t>Desktop firewall</a:t>
            </a:r>
          </a:p>
          <a:p>
            <a:pPr marL="285750" indent="-285750" defTabSz="457189">
              <a:lnSpc>
                <a:spcPct val="95000"/>
              </a:lnSpc>
              <a:spcAft>
                <a:spcPts val="600"/>
              </a:spcAft>
              <a:buFont typeface="Arial" panose="020B0604020202020204" pitchFamily="34" charset="0"/>
              <a:buChar char="•"/>
              <a:defRPr/>
            </a:pPr>
            <a:r>
              <a:rPr lang="en-US" sz="1200" dirty="0">
                <a:solidFill>
                  <a:srgbClr val="000000"/>
                </a:solidFill>
                <a:latin typeface="Arial" panose="020B0604020202020204"/>
                <a:cs typeface="Arial"/>
              </a:rPr>
              <a:t>Web filtering</a:t>
            </a:r>
          </a:p>
        </p:txBody>
      </p:sp>
    </p:spTree>
    <p:extLst>
      <p:ext uri="{BB962C8B-B14F-4D97-AF65-F5344CB8AC3E}">
        <p14:creationId xmlns:p14="http://schemas.microsoft.com/office/powerpoint/2010/main" val="193720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DA3C87E-E467-0AE4-4F64-453DE4DFD85F}"/>
              </a:ext>
            </a:extLst>
          </p:cNvPr>
          <p:cNvSpPr>
            <a:spLocks noGrp="1"/>
          </p:cNvSpPr>
          <p:nvPr>
            <p:ph type="body" sz="quarter" idx="14"/>
          </p:nvPr>
        </p:nvSpPr>
        <p:spPr>
          <a:xfrm>
            <a:off x="269986" y="1292482"/>
            <a:ext cx="10831293" cy="4383087"/>
          </a:xfrm>
        </p:spPr>
        <p:txBody>
          <a:bodyPr/>
          <a:lstStyle/>
          <a:p>
            <a:pPr marL="342900" indent="-342900">
              <a:spcBef>
                <a:spcPts val="600"/>
              </a:spcBef>
              <a:spcAft>
                <a:spcPts val="400"/>
              </a:spcAft>
              <a:buFont typeface="Arial" panose="020B0604020202020204" pitchFamily="34" charset="0"/>
              <a:buChar char="•"/>
            </a:pPr>
            <a:r>
              <a:rPr lang="en-GB" sz="2000" dirty="0"/>
              <a:t>Security event monitoring, detecting, investigating, triaging </a:t>
            </a:r>
          </a:p>
          <a:p>
            <a:pPr marL="342900" indent="-342900">
              <a:spcBef>
                <a:spcPts val="600"/>
              </a:spcBef>
              <a:spcAft>
                <a:spcPts val="400"/>
              </a:spcAft>
              <a:buFont typeface="Arial" panose="020B0604020202020204" pitchFamily="34" charset="0"/>
              <a:buChar char="•"/>
            </a:pPr>
            <a:r>
              <a:rPr lang="en-GB" sz="2000" dirty="0"/>
              <a:t>Malware analysis, reverse engineering, digital forensics, insider threats, </a:t>
            </a:r>
            <a:r>
              <a:rPr lang="en-GB" sz="2000" dirty="0" err="1"/>
              <a:t>cyberfraud</a:t>
            </a:r>
            <a:r>
              <a:rPr lang="en-GB" sz="2000" dirty="0"/>
              <a:t> </a:t>
            </a:r>
          </a:p>
          <a:p>
            <a:pPr marL="342900" indent="-342900">
              <a:spcBef>
                <a:spcPts val="600"/>
              </a:spcBef>
              <a:spcAft>
                <a:spcPts val="400"/>
              </a:spcAft>
              <a:buFont typeface="Arial" panose="020B0604020202020204" pitchFamily="34" charset="0"/>
              <a:buChar char="•"/>
            </a:pPr>
            <a:r>
              <a:rPr lang="en-GB" sz="2000" dirty="0"/>
              <a:t>Threat intelligence platform management </a:t>
            </a:r>
          </a:p>
          <a:p>
            <a:pPr marL="342900" indent="-342900">
              <a:spcBef>
                <a:spcPts val="600"/>
              </a:spcBef>
              <a:spcAft>
                <a:spcPts val="400"/>
              </a:spcAft>
              <a:buFont typeface="Arial" panose="020B0604020202020204" pitchFamily="34" charset="0"/>
              <a:buChar char="•"/>
            </a:pPr>
            <a:r>
              <a:rPr lang="en-GB" sz="2000" dirty="0"/>
              <a:t>Threat hunting </a:t>
            </a:r>
          </a:p>
          <a:p>
            <a:pPr marL="342900" indent="-342900">
              <a:spcBef>
                <a:spcPts val="600"/>
              </a:spcBef>
              <a:spcAft>
                <a:spcPts val="400"/>
              </a:spcAft>
              <a:buFont typeface="Arial" panose="020B0604020202020204" pitchFamily="34" charset="0"/>
              <a:buChar char="•"/>
            </a:pPr>
            <a:r>
              <a:rPr lang="en-GB" sz="2000" dirty="0"/>
              <a:t>Content management </a:t>
            </a:r>
          </a:p>
          <a:p>
            <a:pPr marL="342900" indent="-342900">
              <a:spcBef>
                <a:spcPts val="600"/>
              </a:spcBef>
              <a:spcAft>
                <a:spcPts val="400"/>
              </a:spcAft>
              <a:buFont typeface="Arial" panose="020B0604020202020204" pitchFamily="34" charset="0"/>
              <a:buChar char="•"/>
            </a:pPr>
            <a:r>
              <a:rPr lang="en-GB" sz="2000" dirty="0"/>
              <a:t>Threat and vulnerability management </a:t>
            </a:r>
          </a:p>
          <a:p>
            <a:pPr marL="342900" indent="-342900">
              <a:spcBef>
                <a:spcPts val="600"/>
              </a:spcBef>
              <a:spcAft>
                <a:spcPts val="400"/>
              </a:spcAft>
              <a:buFont typeface="Arial" panose="020B0604020202020204" pitchFamily="34" charset="0"/>
              <a:buChar char="•"/>
            </a:pPr>
            <a:r>
              <a:rPr lang="en-GB" sz="2000" dirty="0"/>
              <a:t>Compliance </a:t>
            </a:r>
          </a:p>
          <a:p>
            <a:pPr marL="342900" indent="-342900">
              <a:spcBef>
                <a:spcPts val="600"/>
              </a:spcBef>
              <a:spcAft>
                <a:spcPts val="400"/>
              </a:spcAft>
              <a:buFont typeface="Arial" panose="020B0604020202020204" pitchFamily="34" charset="0"/>
              <a:buChar char="•"/>
            </a:pPr>
            <a:r>
              <a:rPr lang="en-GB" sz="2000" dirty="0"/>
              <a:t>Reporting and notifications </a:t>
            </a:r>
          </a:p>
          <a:p>
            <a:pPr marL="342900" indent="-342900">
              <a:spcBef>
                <a:spcPts val="600"/>
              </a:spcBef>
              <a:spcAft>
                <a:spcPts val="400"/>
              </a:spcAft>
              <a:buFont typeface="Arial" panose="020B0604020202020204" pitchFamily="34" charset="0"/>
              <a:buChar char="•"/>
            </a:pPr>
            <a:r>
              <a:rPr lang="en-GB" sz="2000" dirty="0"/>
              <a:t>Training </a:t>
            </a:r>
          </a:p>
          <a:p>
            <a:pPr marL="342900" indent="-342900">
              <a:spcBef>
                <a:spcPts val="600"/>
              </a:spcBef>
              <a:spcAft>
                <a:spcPts val="400"/>
              </a:spcAft>
              <a:buFont typeface="Arial" panose="020B0604020202020204" pitchFamily="34" charset="0"/>
              <a:buChar char="•"/>
            </a:pPr>
            <a:r>
              <a:rPr lang="en-GB" sz="2000" dirty="0"/>
              <a:t>Identity and access governance</a:t>
            </a:r>
            <a:endParaRPr lang="en-US" sz="2000" dirty="0"/>
          </a:p>
        </p:txBody>
      </p:sp>
      <p:sp>
        <p:nvSpPr>
          <p:cNvPr id="3" name="Title 2">
            <a:extLst>
              <a:ext uri="{FF2B5EF4-FFF2-40B4-BE49-F238E27FC236}">
                <a16:creationId xmlns:a16="http://schemas.microsoft.com/office/drawing/2014/main" id="{D3C36539-6E61-FF6F-4C19-62AF5C6A7126}"/>
              </a:ext>
            </a:extLst>
          </p:cNvPr>
          <p:cNvSpPr>
            <a:spLocks noGrp="1"/>
          </p:cNvSpPr>
          <p:nvPr>
            <p:ph type="title"/>
          </p:nvPr>
        </p:nvSpPr>
        <p:spPr>
          <a:xfrm>
            <a:off x="269986" y="176070"/>
            <a:ext cx="10837164" cy="726454"/>
          </a:xfrm>
        </p:spPr>
        <p:txBody>
          <a:bodyPr anchor="ctr">
            <a:normAutofit/>
          </a:bodyPr>
          <a:lstStyle/>
          <a:p>
            <a:r>
              <a:rPr lang="en-GB" dirty="0"/>
              <a:t>Services of modern Cyber Defence Centre</a:t>
            </a:r>
          </a:p>
        </p:txBody>
      </p:sp>
    </p:spTree>
    <p:extLst>
      <p:ext uri="{BB962C8B-B14F-4D97-AF65-F5344CB8AC3E}">
        <p14:creationId xmlns:p14="http://schemas.microsoft.com/office/powerpoint/2010/main" val="42904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508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16F1-A8AC-5D41-944E-68E3A189CCC5}"/>
              </a:ext>
            </a:extLst>
          </p:cNvPr>
          <p:cNvSpPr>
            <a:spLocks noGrp="1"/>
          </p:cNvSpPr>
          <p:nvPr>
            <p:ph type="title"/>
          </p:nvPr>
        </p:nvSpPr>
        <p:spPr/>
        <p:txBody>
          <a:bodyPr/>
          <a:lstStyle/>
          <a:p>
            <a:r>
              <a:rPr lang="en-US" b="1"/>
              <a:t>IT Trends and Customer Challenges</a:t>
            </a:r>
          </a:p>
        </p:txBody>
      </p:sp>
      <p:sp>
        <p:nvSpPr>
          <p:cNvPr id="3" name="Subtitle 2">
            <a:extLst>
              <a:ext uri="{FF2B5EF4-FFF2-40B4-BE49-F238E27FC236}">
                <a16:creationId xmlns:a16="http://schemas.microsoft.com/office/drawing/2014/main" id="{FD68E27C-24B0-5C43-B8C1-88DAB7020F2B}"/>
              </a:ext>
            </a:extLst>
          </p:cNvPr>
          <p:cNvSpPr>
            <a:spLocks noGrp="1"/>
          </p:cNvSpPr>
          <p:nvPr>
            <p:ph type="body" idx="1"/>
          </p:nvPr>
        </p:nvSpPr>
        <p:spPr/>
        <p:txBody>
          <a:bodyPr/>
          <a:lstStyle/>
          <a:p>
            <a:r>
              <a:rPr lang="en-US"/>
              <a:t>A Platform approach to Cybersecurity</a:t>
            </a:r>
          </a:p>
        </p:txBody>
      </p:sp>
    </p:spTree>
    <p:extLst>
      <p:ext uri="{BB962C8B-B14F-4D97-AF65-F5344CB8AC3E}">
        <p14:creationId xmlns:p14="http://schemas.microsoft.com/office/powerpoint/2010/main" val="309093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a:extLst>
              <a:ext uri="{FF2B5EF4-FFF2-40B4-BE49-F238E27FC236}">
                <a16:creationId xmlns:a16="http://schemas.microsoft.com/office/drawing/2014/main" id="{006ABD0F-4AEF-4870-A1D0-B1789E0A0755}"/>
              </a:ext>
            </a:extLst>
          </p:cNvPr>
          <p:cNvPicPr>
            <a:picLocks noChangeAspect="1"/>
          </p:cNvPicPr>
          <p:nvPr/>
        </p:nvPicPr>
        <p:blipFill rotWithShape="1">
          <a:blip r:embed="rId3" cstate="screen">
            <a:alphaModFix amt="25000"/>
            <a:extLst>
              <a:ext uri="{28A0092B-C50C-407E-A947-70E740481C1C}">
                <a14:useLocalDpi xmlns:a14="http://schemas.microsoft.com/office/drawing/2010/main"/>
              </a:ext>
            </a:extLst>
          </a:blip>
          <a:srcRect r="58990" b="53047"/>
          <a:stretch/>
        </p:blipFill>
        <p:spPr>
          <a:xfrm>
            <a:off x="10887889" y="5202670"/>
            <a:ext cx="1037342" cy="1006429"/>
          </a:xfrm>
          <a:prstGeom prst="rect">
            <a:avLst/>
          </a:prstGeom>
        </p:spPr>
      </p:pic>
      <p:pic>
        <p:nvPicPr>
          <p:cNvPr id="57" name="Picture 56">
            <a:extLst>
              <a:ext uri="{FF2B5EF4-FFF2-40B4-BE49-F238E27FC236}">
                <a16:creationId xmlns:a16="http://schemas.microsoft.com/office/drawing/2014/main" id="{46B08365-F480-44EF-A9A1-51BEC90ABC5D}"/>
              </a:ext>
            </a:extLst>
          </p:cNvPr>
          <p:cNvPicPr>
            <a:picLocks noChangeAspect="1"/>
          </p:cNvPicPr>
          <p:nvPr/>
        </p:nvPicPr>
        <p:blipFill rotWithShape="1">
          <a:blip r:embed="rId3" cstate="screen">
            <a:alphaModFix amt="30000"/>
            <a:extLst>
              <a:ext uri="{28A0092B-C50C-407E-A947-70E740481C1C}">
                <a14:useLocalDpi xmlns:a14="http://schemas.microsoft.com/office/drawing/2010/main"/>
              </a:ext>
            </a:extLst>
          </a:blip>
          <a:srcRect b="68122"/>
          <a:stretch/>
        </p:blipFill>
        <p:spPr>
          <a:xfrm>
            <a:off x="342900" y="342900"/>
            <a:ext cx="2529590" cy="683300"/>
          </a:xfrm>
          <a:prstGeom prst="rect">
            <a:avLst/>
          </a:prstGeom>
        </p:spPr>
      </p:pic>
      <p:grpSp>
        <p:nvGrpSpPr>
          <p:cNvPr id="5" name="Group 4">
            <a:extLst>
              <a:ext uri="{FF2B5EF4-FFF2-40B4-BE49-F238E27FC236}">
                <a16:creationId xmlns:a16="http://schemas.microsoft.com/office/drawing/2014/main" id="{F159EB6D-7A97-41E3-A64B-4579BD6765D7}"/>
              </a:ext>
            </a:extLst>
          </p:cNvPr>
          <p:cNvGrpSpPr/>
          <p:nvPr/>
        </p:nvGrpSpPr>
        <p:grpSpPr>
          <a:xfrm>
            <a:off x="1134851" y="528723"/>
            <a:ext cx="9914289" cy="5491947"/>
            <a:chOff x="1134851" y="688377"/>
            <a:chExt cx="9914289" cy="5491947"/>
          </a:xfrm>
        </p:grpSpPr>
        <p:sp>
          <p:nvSpPr>
            <p:cNvPr id="7" name="Round Diagonal Corner Rectangle 6">
              <a:extLst>
                <a:ext uri="{FF2B5EF4-FFF2-40B4-BE49-F238E27FC236}">
                  <a16:creationId xmlns:a16="http://schemas.microsoft.com/office/drawing/2014/main" id="{2F5505E5-FAD2-0B42-B873-CBB3E0C4668F}"/>
                </a:ext>
              </a:extLst>
            </p:cNvPr>
            <p:cNvSpPr/>
            <p:nvPr/>
          </p:nvSpPr>
          <p:spPr>
            <a:xfrm flipH="1">
              <a:off x="1144547" y="688377"/>
              <a:ext cx="4875170" cy="2659990"/>
            </a:xfrm>
            <a:prstGeom prst="round2DiagRect">
              <a:avLst>
                <a:gd name="adj1" fmla="val 924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ound Diagonal Corner Rectangle 5">
              <a:extLst>
                <a:ext uri="{FF2B5EF4-FFF2-40B4-BE49-F238E27FC236}">
                  <a16:creationId xmlns:a16="http://schemas.microsoft.com/office/drawing/2014/main" id="{F18CA7A5-0970-9E48-B4EF-A84F81D0EF32}"/>
                </a:ext>
              </a:extLst>
            </p:cNvPr>
            <p:cNvSpPr/>
            <p:nvPr/>
          </p:nvSpPr>
          <p:spPr>
            <a:xfrm>
              <a:off x="6175756" y="688377"/>
              <a:ext cx="4869427" cy="2664707"/>
            </a:xfrm>
            <a:prstGeom prst="round2DiagRect">
              <a:avLst>
                <a:gd name="adj1" fmla="val 9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ound Diagonal Corner Rectangle 10">
              <a:extLst>
                <a:ext uri="{FF2B5EF4-FFF2-40B4-BE49-F238E27FC236}">
                  <a16:creationId xmlns:a16="http://schemas.microsoft.com/office/drawing/2014/main" id="{1069F680-790B-4F4B-AB06-463DC479DFB1}"/>
                </a:ext>
              </a:extLst>
            </p:cNvPr>
            <p:cNvSpPr/>
            <p:nvPr/>
          </p:nvSpPr>
          <p:spPr>
            <a:xfrm flipH="1" flipV="1">
              <a:off x="1138806" y="3512454"/>
              <a:ext cx="4880911" cy="2667089"/>
            </a:xfrm>
            <a:prstGeom prst="round2DiagRect">
              <a:avLst>
                <a:gd name="adj1" fmla="val 952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ound Diagonal Corner Rectangle 9">
              <a:extLst>
                <a:ext uri="{FF2B5EF4-FFF2-40B4-BE49-F238E27FC236}">
                  <a16:creationId xmlns:a16="http://schemas.microsoft.com/office/drawing/2014/main" id="{96DE44DC-6289-174D-A770-1B58E803F969}"/>
                </a:ext>
              </a:extLst>
            </p:cNvPr>
            <p:cNvSpPr/>
            <p:nvPr/>
          </p:nvSpPr>
          <p:spPr>
            <a:xfrm flipV="1">
              <a:off x="6171806" y="3507490"/>
              <a:ext cx="4877334" cy="2664707"/>
            </a:xfrm>
            <a:prstGeom prst="round2DiagRect">
              <a:avLst>
                <a:gd name="adj1" fmla="val 10592"/>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Freeform: Shape 25">
              <a:extLst>
                <a:ext uri="{FF2B5EF4-FFF2-40B4-BE49-F238E27FC236}">
                  <a16:creationId xmlns:a16="http://schemas.microsoft.com/office/drawing/2014/main" id="{3B8129B2-0CF8-4D31-9658-B5EE9DA743E2}"/>
                </a:ext>
              </a:extLst>
            </p:cNvPr>
            <p:cNvSpPr/>
            <p:nvPr/>
          </p:nvSpPr>
          <p:spPr>
            <a:xfrm>
              <a:off x="1144547" y="688377"/>
              <a:ext cx="4875253" cy="208464"/>
            </a:xfrm>
            <a:custGeom>
              <a:avLst/>
              <a:gdLst>
                <a:gd name="connsiteX0" fmla="*/ 0 w 4880996"/>
                <a:gd name="connsiteY0" fmla="*/ 0 h 208464"/>
                <a:gd name="connsiteX1" fmla="*/ 2502031 w 4880996"/>
                <a:gd name="connsiteY1" fmla="*/ 0 h 208464"/>
                <a:gd name="connsiteX2" fmla="*/ 2591921 w 4880996"/>
                <a:gd name="connsiteY2" fmla="*/ 0 h 208464"/>
                <a:gd name="connsiteX3" fmla="*/ 4633083 w 4880996"/>
                <a:gd name="connsiteY3" fmla="*/ 0 h 208464"/>
                <a:gd name="connsiteX4" fmla="*/ 4880415 w 4880996"/>
                <a:gd name="connsiteY4" fmla="*/ 202676 h 208464"/>
                <a:gd name="connsiteX5" fmla="*/ 4880996 w 4880996"/>
                <a:gd name="connsiteY5" fmla="*/ 208464 h 208464"/>
                <a:gd name="connsiteX6" fmla="*/ 2591921 w 4880996"/>
                <a:gd name="connsiteY6" fmla="*/ 208464 h 208464"/>
                <a:gd name="connsiteX7" fmla="*/ 2502031 w 4880996"/>
                <a:gd name="connsiteY7" fmla="*/ 208464 h 208464"/>
                <a:gd name="connsiteX8" fmla="*/ 0 w 4880996"/>
                <a:gd name="connsiteY8" fmla="*/ 208464 h 208464"/>
                <a:gd name="connsiteX9" fmla="*/ 0 w 4880996"/>
                <a:gd name="connsiteY9" fmla="*/ 0 h 20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0996" h="208464">
                  <a:moveTo>
                    <a:pt x="0" y="0"/>
                  </a:moveTo>
                  <a:lnTo>
                    <a:pt x="2502031" y="0"/>
                  </a:lnTo>
                  <a:lnTo>
                    <a:pt x="2591921" y="0"/>
                  </a:lnTo>
                  <a:lnTo>
                    <a:pt x="4633083" y="0"/>
                  </a:lnTo>
                  <a:cubicBezTo>
                    <a:pt x="4755085" y="0"/>
                    <a:pt x="4856874" y="87009"/>
                    <a:pt x="4880415" y="202676"/>
                  </a:cubicBezTo>
                  <a:lnTo>
                    <a:pt x="4880996" y="208464"/>
                  </a:lnTo>
                  <a:lnTo>
                    <a:pt x="2591921" y="208464"/>
                  </a:lnTo>
                  <a:lnTo>
                    <a:pt x="2502031" y="208464"/>
                  </a:lnTo>
                  <a:lnTo>
                    <a:pt x="0" y="208464"/>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Freeform: Shape 30">
              <a:extLst>
                <a:ext uri="{FF2B5EF4-FFF2-40B4-BE49-F238E27FC236}">
                  <a16:creationId xmlns:a16="http://schemas.microsoft.com/office/drawing/2014/main" id="{EC685856-8E17-4B9C-9DA3-C338295F2BA9}"/>
                </a:ext>
              </a:extLst>
            </p:cNvPr>
            <p:cNvSpPr/>
            <p:nvPr/>
          </p:nvSpPr>
          <p:spPr>
            <a:xfrm flipV="1">
              <a:off x="1134851" y="5971860"/>
              <a:ext cx="4879121" cy="208464"/>
            </a:xfrm>
            <a:custGeom>
              <a:avLst/>
              <a:gdLst>
                <a:gd name="connsiteX0" fmla="*/ 0 w 4880996"/>
                <a:gd name="connsiteY0" fmla="*/ 0 h 208464"/>
                <a:gd name="connsiteX1" fmla="*/ 2502031 w 4880996"/>
                <a:gd name="connsiteY1" fmla="*/ 0 h 208464"/>
                <a:gd name="connsiteX2" fmla="*/ 2591921 w 4880996"/>
                <a:gd name="connsiteY2" fmla="*/ 0 h 208464"/>
                <a:gd name="connsiteX3" fmla="*/ 4633083 w 4880996"/>
                <a:gd name="connsiteY3" fmla="*/ 0 h 208464"/>
                <a:gd name="connsiteX4" fmla="*/ 4880415 w 4880996"/>
                <a:gd name="connsiteY4" fmla="*/ 202676 h 208464"/>
                <a:gd name="connsiteX5" fmla="*/ 4880996 w 4880996"/>
                <a:gd name="connsiteY5" fmla="*/ 208464 h 208464"/>
                <a:gd name="connsiteX6" fmla="*/ 2591921 w 4880996"/>
                <a:gd name="connsiteY6" fmla="*/ 208464 h 208464"/>
                <a:gd name="connsiteX7" fmla="*/ 2502031 w 4880996"/>
                <a:gd name="connsiteY7" fmla="*/ 208464 h 208464"/>
                <a:gd name="connsiteX8" fmla="*/ 0 w 4880996"/>
                <a:gd name="connsiteY8" fmla="*/ 208464 h 208464"/>
                <a:gd name="connsiteX9" fmla="*/ 0 w 4880996"/>
                <a:gd name="connsiteY9" fmla="*/ 0 h 20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0996" h="208464">
                  <a:moveTo>
                    <a:pt x="0" y="0"/>
                  </a:moveTo>
                  <a:lnTo>
                    <a:pt x="2502031" y="0"/>
                  </a:lnTo>
                  <a:lnTo>
                    <a:pt x="2591921" y="0"/>
                  </a:lnTo>
                  <a:lnTo>
                    <a:pt x="4633083" y="0"/>
                  </a:lnTo>
                  <a:cubicBezTo>
                    <a:pt x="4755085" y="0"/>
                    <a:pt x="4856874" y="87009"/>
                    <a:pt x="4880415" y="202676"/>
                  </a:cubicBezTo>
                  <a:lnTo>
                    <a:pt x="4880996" y="208464"/>
                  </a:lnTo>
                  <a:lnTo>
                    <a:pt x="2591921" y="208464"/>
                  </a:lnTo>
                  <a:lnTo>
                    <a:pt x="2502031" y="208464"/>
                  </a:lnTo>
                  <a:lnTo>
                    <a:pt x="0" y="20846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Freeform: Shape 31">
              <a:extLst>
                <a:ext uri="{FF2B5EF4-FFF2-40B4-BE49-F238E27FC236}">
                  <a16:creationId xmlns:a16="http://schemas.microsoft.com/office/drawing/2014/main" id="{07FB559C-1D15-4E4D-B68C-438B5F1C982A}"/>
                </a:ext>
              </a:extLst>
            </p:cNvPr>
            <p:cNvSpPr/>
            <p:nvPr/>
          </p:nvSpPr>
          <p:spPr>
            <a:xfrm flipH="1">
              <a:off x="6175754" y="688377"/>
              <a:ext cx="4869426" cy="208464"/>
            </a:xfrm>
            <a:custGeom>
              <a:avLst/>
              <a:gdLst>
                <a:gd name="connsiteX0" fmla="*/ 0 w 4880996"/>
                <a:gd name="connsiteY0" fmla="*/ 0 h 208464"/>
                <a:gd name="connsiteX1" fmla="*/ 2502031 w 4880996"/>
                <a:gd name="connsiteY1" fmla="*/ 0 h 208464"/>
                <a:gd name="connsiteX2" fmla="*/ 2591921 w 4880996"/>
                <a:gd name="connsiteY2" fmla="*/ 0 h 208464"/>
                <a:gd name="connsiteX3" fmla="*/ 4633083 w 4880996"/>
                <a:gd name="connsiteY3" fmla="*/ 0 h 208464"/>
                <a:gd name="connsiteX4" fmla="*/ 4880415 w 4880996"/>
                <a:gd name="connsiteY4" fmla="*/ 202676 h 208464"/>
                <a:gd name="connsiteX5" fmla="*/ 4880996 w 4880996"/>
                <a:gd name="connsiteY5" fmla="*/ 208464 h 208464"/>
                <a:gd name="connsiteX6" fmla="*/ 2591921 w 4880996"/>
                <a:gd name="connsiteY6" fmla="*/ 208464 h 208464"/>
                <a:gd name="connsiteX7" fmla="*/ 2502031 w 4880996"/>
                <a:gd name="connsiteY7" fmla="*/ 208464 h 208464"/>
                <a:gd name="connsiteX8" fmla="*/ 0 w 4880996"/>
                <a:gd name="connsiteY8" fmla="*/ 208464 h 208464"/>
                <a:gd name="connsiteX9" fmla="*/ 0 w 4880996"/>
                <a:gd name="connsiteY9" fmla="*/ 0 h 20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0996" h="208464">
                  <a:moveTo>
                    <a:pt x="0" y="0"/>
                  </a:moveTo>
                  <a:lnTo>
                    <a:pt x="2502031" y="0"/>
                  </a:lnTo>
                  <a:lnTo>
                    <a:pt x="2591921" y="0"/>
                  </a:lnTo>
                  <a:lnTo>
                    <a:pt x="4633083" y="0"/>
                  </a:lnTo>
                  <a:cubicBezTo>
                    <a:pt x="4755085" y="0"/>
                    <a:pt x="4856874" y="87009"/>
                    <a:pt x="4880415" y="202676"/>
                  </a:cubicBezTo>
                  <a:lnTo>
                    <a:pt x="4880996" y="208464"/>
                  </a:lnTo>
                  <a:lnTo>
                    <a:pt x="2591921" y="208464"/>
                  </a:lnTo>
                  <a:lnTo>
                    <a:pt x="2502031" y="208464"/>
                  </a:lnTo>
                  <a:lnTo>
                    <a:pt x="0" y="20846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Freeform: Shape 32">
              <a:extLst>
                <a:ext uri="{FF2B5EF4-FFF2-40B4-BE49-F238E27FC236}">
                  <a16:creationId xmlns:a16="http://schemas.microsoft.com/office/drawing/2014/main" id="{A019CB59-BEC9-4057-A6F8-F18275C8EA95}"/>
                </a:ext>
              </a:extLst>
            </p:cNvPr>
            <p:cNvSpPr/>
            <p:nvPr/>
          </p:nvSpPr>
          <p:spPr>
            <a:xfrm flipH="1" flipV="1">
              <a:off x="6175756" y="5963734"/>
              <a:ext cx="4869422" cy="208464"/>
            </a:xfrm>
            <a:custGeom>
              <a:avLst/>
              <a:gdLst>
                <a:gd name="connsiteX0" fmla="*/ 0 w 4880996"/>
                <a:gd name="connsiteY0" fmla="*/ 0 h 208464"/>
                <a:gd name="connsiteX1" fmla="*/ 2502031 w 4880996"/>
                <a:gd name="connsiteY1" fmla="*/ 0 h 208464"/>
                <a:gd name="connsiteX2" fmla="*/ 2591921 w 4880996"/>
                <a:gd name="connsiteY2" fmla="*/ 0 h 208464"/>
                <a:gd name="connsiteX3" fmla="*/ 4633083 w 4880996"/>
                <a:gd name="connsiteY3" fmla="*/ 0 h 208464"/>
                <a:gd name="connsiteX4" fmla="*/ 4880415 w 4880996"/>
                <a:gd name="connsiteY4" fmla="*/ 202676 h 208464"/>
                <a:gd name="connsiteX5" fmla="*/ 4880996 w 4880996"/>
                <a:gd name="connsiteY5" fmla="*/ 208464 h 208464"/>
                <a:gd name="connsiteX6" fmla="*/ 2591921 w 4880996"/>
                <a:gd name="connsiteY6" fmla="*/ 208464 h 208464"/>
                <a:gd name="connsiteX7" fmla="*/ 2502031 w 4880996"/>
                <a:gd name="connsiteY7" fmla="*/ 208464 h 208464"/>
                <a:gd name="connsiteX8" fmla="*/ 0 w 4880996"/>
                <a:gd name="connsiteY8" fmla="*/ 208464 h 208464"/>
                <a:gd name="connsiteX9" fmla="*/ 0 w 4880996"/>
                <a:gd name="connsiteY9" fmla="*/ 0 h 208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80996" h="208464">
                  <a:moveTo>
                    <a:pt x="0" y="0"/>
                  </a:moveTo>
                  <a:lnTo>
                    <a:pt x="2502031" y="0"/>
                  </a:lnTo>
                  <a:lnTo>
                    <a:pt x="2591921" y="0"/>
                  </a:lnTo>
                  <a:lnTo>
                    <a:pt x="4633083" y="0"/>
                  </a:lnTo>
                  <a:cubicBezTo>
                    <a:pt x="4755085" y="0"/>
                    <a:pt x="4856874" y="87009"/>
                    <a:pt x="4880415" y="202676"/>
                  </a:cubicBezTo>
                  <a:lnTo>
                    <a:pt x="4880996" y="208464"/>
                  </a:lnTo>
                  <a:lnTo>
                    <a:pt x="2591921" y="208464"/>
                  </a:lnTo>
                  <a:lnTo>
                    <a:pt x="2502031" y="208464"/>
                  </a:lnTo>
                  <a:lnTo>
                    <a:pt x="0" y="208464"/>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8" name="Group 7">
            <a:extLst>
              <a:ext uri="{FF2B5EF4-FFF2-40B4-BE49-F238E27FC236}">
                <a16:creationId xmlns:a16="http://schemas.microsoft.com/office/drawing/2014/main" id="{4C46FE89-48FC-4BAE-B54E-3865A497E0B1}"/>
              </a:ext>
            </a:extLst>
          </p:cNvPr>
          <p:cNvGrpSpPr/>
          <p:nvPr/>
        </p:nvGrpSpPr>
        <p:grpSpPr>
          <a:xfrm>
            <a:off x="6326558" y="4007709"/>
            <a:ext cx="4567831" cy="1129361"/>
            <a:chOff x="6326558" y="4007709"/>
            <a:chExt cx="4567831" cy="1129361"/>
          </a:xfrm>
        </p:grpSpPr>
        <p:sp>
          <p:nvSpPr>
            <p:cNvPr id="43" name="TextBox 42">
              <a:extLst>
                <a:ext uri="{FF2B5EF4-FFF2-40B4-BE49-F238E27FC236}">
                  <a16:creationId xmlns:a16="http://schemas.microsoft.com/office/drawing/2014/main" id="{7F31F61E-603E-40AB-BC55-77080F6414CC}"/>
                </a:ext>
              </a:extLst>
            </p:cNvPr>
            <p:cNvSpPr txBox="1"/>
            <p:nvPr/>
          </p:nvSpPr>
          <p:spPr>
            <a:xfrm>
              <a:off x="6326558" y="4767738"/>
              <a:ext cx="45678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Evolving Threat Landscape</a:t>
              </a:r>
            </a:p>
          </p:txBody>
        </p:sp>
        <p:pic>
          <p:nvPicPr>
            <p:cNvPr id="46" name="Icon_Threat">
              <a:extLst>
                <a:ext uri="{FF2B5EF4-FFF2-40B4-BE49-F238E27FC236}">
                  <a16:creationId xmlns:a16="http://schemas.microsoft.com/office/drawing/2014/main" id="{A8037177-6856-4A43-A4E5-079ED850051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8256427" y="4007709"/>
              <a:ext cx="708093" cy="708093"/>
            </a:xfrm>
            <a:prstGeom prst="rect">
              <a:avLst/>
            </a:prstGeom>
          </p:spPr>
        </p:pic>
      </p:grpSp>
      <p:grpSp>
        <p:nvGrpSpPr>
          <p:cNvPr id="3" name="Group 2">
            <a:extLst>
              <a:ext uri="{FF2B5EF4-FFF2-40B4-BE49-F238E27FC236}">
                <a16:creationId xmlns:a16="http://schemas.microsoft.com/office/drawing/2014/main" id="{4E76BBB9-6446-4EF1-9BD9-4EE0FABB78FE}"/>
              </a:ext>
            </a:extLst>
          </p:cNvPr>
          <p:cNvGrpSpPr/>
          <p:nvPr/>
        </p:nvGrpSpPr>
        <p:grpSpPr>
          <a:xfrm>
            <a:off x="6903337" y="1376280"/>
            <a:ext cx="3414272" cy="1091305"/>
            <a:chOff x="6903337" y="1376280"/>
            <a:chExt cx="3414272" cy="1091305"/>
          </a:xfrm>
        </p:grpSpPr>
        <p:sp>
          <p:nvSpPr>
            <p:cNvPr id="36" name="TextBox 35">
              <a:extLst>
                <a:ext uri="{FF2B5EF4-FFF2-40B4-BE49-F238E27FC236}">
                  <a16:creationId xmlns:a16="http://schemas.microsoft.com/office/drawing/2014/main" id="{87B3690E-3ECC-4E4D-913F-0A6751F1103E}"/>
                </a:ext>
              </a:extLst>
            </p:cNvPr>
            <p:cNvSpPr txBox="1"/>
            <p:nvPr/>
          </p:nvSpPr>
          <p:spPr>
            <a:xfrm>
              <a:off x="6903337" y="2098253"/>
              <a:ext cx="34142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Work From Anywhere</a:t>
              </a:r>
            </a:p>
          </p:txBody>
        </p:sp>
        <p:grpSp>
          <p:nvGrpSpPr>
            <p:cNvPr id="47" name="Icon_WorkRemote">
              <a:extLst>
                <a:ext uri="{FF2B5EF4-FFF2-40B4-BE49-F238E27FC236}">
                  <a16:creationId xmlns:a16="http://schemas.microsoft.com/office/drawing/2014/main" id="{0830EB0C-591B-434E-A440-8EFEC0C6BB22}"/>
                </a:ext>
              </a:extLst>
            </p:cNvPr>
            <p:cNvGrpSpPr/>
            <p:nvPr/>
          </p:nvGrpSpPr>
          <p:grpSpPr>
            <a:xfrm>
              <a:off x="7819307" y="1376280"/>
              <a:ext cx="1582332" cy="556528"/>
              <a:chOff x="9086055" y="1553624"/>
              <a:chExt cx="1765920" cy="621100"/>
            </a:xfrm>
          </p:grpSpPr>
          <p:sp>
            <p:nvSpPr>
              <p:cNvPr id="48" name="Left-Right Arrow 7">
                <a:extLst>
                  <a:ext uri="{FF2B5EF4-FFF2-40B4-BE49-F238E27FC236}">
                    <a16:creationId xmlns:a16="http://schemas.microsoft.com/office/drawing/2014/main" id="{D76A058B-5543-4AA1-8FF7-B1952A14418B}"/>
                  </a:ext>
                </a:extLst>
              </p:cNvPr>
              <p:cNvSpPr/>
              <p:nvPr/>
            </p:nvSpPr>
            <p:spPr>
              <a:xfrm>
                <a:off x="9725749" y="1780128"/>
                <a:ext cx="401080" cy="178931"/>
              </a:xfrm>
              <a:prstGeom prst="lef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pic>
            <p:nvPicPr>
              <p:cNvPr id="49" name="Graphic 48">
                <a:extLst>
                  <a:ext uri="{FF2B5EF4-FFF2-40B4-BE49-F238E27FC236}">
                    <a16:creationId xmlns:a16="http://schemas.microsoft.com/office/drawing/2014/main" id="{41BBCF5F-7F35-4D5C-97FD-2BD07873FEB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0184176" y="1553624"/>
                <a:ext cx="667799" cy="621100"/>
              </a:xfrm>
              <a:prstGeom prst="rect">
                <a:avLst/>
              </a:prstGeom>
            </p:spPr>
          </p:pic>
          <p:pic>
            <p:nvPicPr>
              <p:cNvPr id="50" name="Graphic 49">
                <a:extLst>
                  <a:ext uri="{FF2B5EF4-FFF2-40B4-BE49-F238E27FC236}">
                    <a16:creationId xmlns:a16="http://schemas.microsoft.com/office/drawing/2014/main" id="{4AC2B0AB-0D03-4E2E-A76F-3640120EDED9}"/>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086055" y="1567298"/>
                <a:ext cx="564549" cy="607426"/>
              </a:xfrm>
              <a:prstGeom prst="rect">
                <a:avLst/>
              </a:prstGeom>
            </p:spPr>
          </p:pic>
        </p:grpSp>
      </p:grpSp>
      <p:grpSp>
        <p:nvGrpSpPr>
          <p:cNvPr id="4" name="Group 3">
            <a:extLst>
              <a:ext uri="{FF2B5EF4-FFF2-40B4-BE49-F238E27FC236}">
                <a16:creationId xmlns:a16="http://schemas.microsoft.com/office/drawing/2014/main" id="{AC95F124-609E-4C0C-9885-3B80F7336E76}"/>
              </a:ext>
            </a:extLst>
          </p:cNvPr>
          <p:cNvGrpSpPr/>
          <p:nvPr/>
        </p:nvGrpSpPr>
        <p:grpSpPr>
          <a:xfrm>
            <a:off x="1068290" y="4035564"/>
            <a:ext cx="5021942" cy="1101506"/>
            <a:chOff x="1068290" y="4035564"/>
            <a:chExt cx="5021942" cy="1101506"/>
          </a:xfrm>
        </p:grpSpPr>
        <p:sp>
          <p:nvSpPr>
            <p:cNvPr id="42" name="TextBox 41">
              <a:extLst>
                <a:ext uri="{FF2B5EF4-FFF2-40B4-BE49-F238E27FC236}">
                  <a16:creationId xmlns:a16="http://schemas.microsoft.com/office/drawing/2014/main" id="{2055BCDC-FE9C-41A2-B014-2E6195C289F5}"/>
                </a:ext>
              </a:extLst>
            </p:cNvPr>
            <p:cNvSpPr txBox="1"/>
            <p:nvPr/>
          </p:nvSpPr>
          <p:spPr>
            <a:xfrm>
              <a:off x="1068290" y="4767738"/>
              <a:ext cx="50219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Application Journey</a:t>
              </a:r>
            </a:p>
          </p:txBody>
        </p:sp>
        <p:sp>
          <p:nvSpPr>
            <p:cNvPr id="52" name="Icon_Globe">
              <a:extLst>
                <a:ext uri="{FF2B5EF4-FFF2-40B4-BE49-F238E27FC236}">
                  <a16:creationId xmlns:a16="http://schemas.microsoft.com/office/drawing/2014/main" id="{F808D9F0-7D79-46D6-92E4-F1ACAE400067}"/>
                </a:ext>
              </a:extLst>
            </p:cNvPr>
            <p:cNvSpPr/>
            <p:nvPr/>
          </p:nvSpPr>
          <p:spPr>
            <a:xfrm>
              <a:off x="3247841" y="4035564"/>
              <a:ext cx="662841" cy="662841"/>
            </a:xfrm>
            <a:custGeom>
              <a:avLst/>
              <a:gdLst>
                <a:gd name="connsiteX0" fmla="*/ 292388 w 584775"/>
                <a:gd name="connsiteY0" fmla="*/ 0 h 584775"/>
                <a:gd name="connsiteX1" fmla="*/ 0 w 584775"/>
                <a:gd name="connsiteY1" fmla="*/ 292388 h 584775"/>
                <a:gd name="connsiteX2" fmla="*/ 292388 w 584775"/>
                <a:gd name="connsiteY2" fmla="*/ 584775 h 584775"/>
                <a:gd name="connsiteX3" fmla="*/ 584775 w 584775"/>
                <a:gd name="connsiteY3" fmla="*/ 292388 h 584775"/>
                <a:gd name="connsiteX4" fmla="*/ 292388 w 584775"/>
                <a:gd name="connsiteY4" fmla="*/ 0 h 584775"/>
                <a:gd name="connsiteX5" fmla="*/ 24167 w 584775"/>
                <a:gd name="connsiteY5" fmla="*/ 304322 h 584775"/>
                <a:gd name="connsiteX6" fmla="*/ 140227 w 584775"/>
                <a:gd name="connsiteY6" fmla="*/ 304322 h 584775"/>
                <a:gd name="connsiteX7" fmla="*/ 151266 w 584775"/>
                <a:gd name="connsiteY7" fmla="*/ 404569 h 584775"/>
                <a:gd name="connsiteX8" fmla="*/ 48333 w 584775"/>
                <a:gd name="connsiteY8" fmla="*/ 404569 h 584775"/>
                <a:gd name="connsiteX9" fmla="*/ 24167 w 584775"/>
                <a:gd name="connsiteY9" fmla="*/ 304322 h 584775"/>
                <a:gd name="connsiteX10" fmla="*/ 304322 w 584775"/>
                <a:gd name="connsiteY10" fmla="*/ 156338 h 584775"/>
                <a:gd name="connsiteX11" fmla="*/ 304322 w 584775"/>
                <a:gd name="connsiteY11" fmla="*/ 25062 h 584775"/>
                <a:gd name="connsiteX12" fmla="*/ 402480 w 584775"/>
                <a:gd name="connsiteY12" fmla="*/ 156338 h 584775"/>
                <a:gd name="connsiteX13" fmla="*/ 304322 w 584775"/>
                <a:gd name="connsiteY13" fmla="*/ 156338 h 584775"/>
                <a:gd name="connsiteX14" fmla="*/ 408447 w 584775"/>
                <a:gd name="connsiteY14" fmla="*/ 180206 h 584775"/>
                <a:gd name="connsiteX15" fmla="*/ 420382 w 584775"/>
                <a:gd name="connsiteY15" fmla="*/ 280453 h 584775"/>
                <a:gd name="connsiteX16" fmla="*/ 304322 w 584775"/>
                <a:gd name="connsiteY16" fmla="*/ 280453 h 584775"/>
                <a:gd name="connsiteX17" fmla="*/ 304322 w 584775"/>
                <a:gd name="connsiteY17" fmla="*/ 180206 h 584775"/>
                <a:gd name="connsiteX18" fmla="*/ 408447 w 584775"/>
                <a:gd name="connsiteY18" fmla="*/ 180206 h 584775"/>
                <a:gd name="connsiteX19" fmla="*/ 280453 w 584775"/>
                <a:gd name="connsiteY19" fmla="*/ 25062 h 584775"/>
                <a:gd name="connsiteX20" fmla="*/ 280453 w 584775"/>
                <a:gd name="connsiteY20" fmla="*/ 156338 h 584775"/>
                <a:gd name="connsiteX21" fmla="*/ 182295 w 584775"/>
                <a:gd name="connsiteY21" fmla="*/ 156338 h 584775"/>
                <a:gd name="connsiteX22" fmla="*/ 280453 w 584775"/>
                <a:gd name="connsiteY22" fmla="*/ 25062 h 584775"/>
                <a:gd name="connsiteX23" fmla="*/ 280453 w 584775"/>
                <a:gd name="connsiteY23" fmla="*/ 180206 h 584775"/>
                <a:gd name="connsiteX24" fmla="*/ 280453 w 584775"/>
                <a:gd name="connsiteY24" fmla="*/ 280453 h 584775"/>
                <a:gd name="connsiteX25" fmla="*/ 164095 w 584775"/>
                <a:gd name="connsiteY25" fmla="*/ 280453 h 584775"/>
                <a:gd name="connsiteX26" fmla="*/ 176029 w 584775"/>
                <a:gd name="connsiteY26" fmla="*/ 180206 h 584775"/>
                <a:gd name="connsiteX27" fmla="*/ 280453 w 584775"/>
                <a:gd name="connsiteY27" fmla="*/ 180206 h 584775"/>
                <a:gd name="connsiteX28" fmla="*/ 140227 w 584775"/>
                <a:gd name="connsiteY28" fmla="*/ 280453 h 584775"/>
                <a:gd name="connsiteX29" fmla="*/ 24167 w 584775"/>
                <a:gd name="connsiteY29" fmla="*/ 280453 h 584775"/>
                <a:gd name="connsiteX30" fmla="*/ 48333 w 584775"/>
                <a:gd name="connsiteY30" fmla="*/ 180206 h 584775"/>
                <a:gd name="connsiteX31" fmla="*/ 151266 w 584775"/>
                <a:gd name="connsiteY31" fmla="*/ 180206 h 584775"/>
                <a:gd name="connsiteX32" fmla="*/ 140227 w 584775"/>
                <a:gd name="connsiteY32" fmla="*/ 280453 h 584775"/>
                <a:gd name="connsiteX33" fmla="*/ 164095 w 584775"/>
                <a:gd name="connsiteY33" fmla="*/ 304322 h 584775"/>
                <a:gd name="connsiteX34" fmla="*/ 280453 w 584775"/>
                <a:gd name="connsiteY34" fmla="*/ 304322 h 584775"/>
                <a:gd name="connsiteX35" fmla="*/ 280453 w 584775"/>
                <a:gd name="connsiteY35" fmla="*/ 404569 h 584775"/>
                <a:gd name="connsiteX36" fmla="*/ 176328 w 584775"/>
                <a:gd name="connsiteY36" fmla="*/ 404569 h 584775"/>
                <a:gd name="connsiteX37" fmla="*/ 164095 w 584775"/>
                <a:gd name="connsiteY37" fmla="*/ 304322 h 584775"/>
                <a:gd name="connsiteX38" fmla="*/ 280453 w 584775"/>
                <a:gd name="connsiteY38" fmla="*/ 428437 h 584775"/>
                <a:gd name="connsiteX39" fmla="*/ 280453 w 584775"/>
                <a:gd name="connsiteY39" fmla="*/ 559713 h 584775"/>
                <a:gd name="connsiteX40" fmla="*/ 182295 w 584775"/>
                <a:gd name="connsiteY40" fmla="*/ 428437 h 584775"/>
                <a:gd name="connsiteX41" fmla="*/ 280453 w 584775"/>
                <a:gd name="connsiteY41" fmla="*/ 428437 h 584775"/>
                <a:gd name="connsiteX42" fmla="*/ 304322 w 584775"/>
                <a:gd name="connsiteY42" fmla="*/ 559713 h 584775"/>
                <a:gd name="connsiteX43" fmla="*/ 304322 w 584775"/>
                <a:gd name="connsiteY43" fmla="*/ 428437 h 584775"/>
                <a:gd name="connsiteX44" fmla="*/ 402480 w 584775"/>
                <a:gd name="connsiteY44" fmla="*/ 428437 h 584775"/>
                <a:gd name="connsiteX45" fmla="*/ 304322 w 584775"/>
                <a:gd name="connsiteY45" fmla="*/ 559713 h 584775"/>
                <a:gd name="connsiteX46" fmla="*/ 304322 w 584775"/>
                <a:gd name="connsiteY46" fmla="*/ 404569 h 584775"/>
                <a:gd name="connsiteX47" fmla="*/ 304322 w 584775"/>
                <a:gd name="connsiteY47" fmla="*/ 304322 h 584775"/>
                <a:gd name="connsiteX48" fmla="*/ 420382 w 584775"/>
                <a:gd name="connsiteY48" fmla="*/ 304322 h 584775"/>
                <a:gd name="connsiteX49" fmla="*/ 408447 w 584775"/>
                <a:gd name="connsiteY49" fmla="*/ 404569 h 584775"/>
                <a:gd name="connsiteX50" fmla="*/ 304322 w 584775"/>
                <a:gd name="connsiteY50" fmla="*/ 404569 h 584775"/>
                <a:gd name="connsiteX51" fmla="*/ 444250 w 584775"/>
                <a:gd name="connsiteY51" fmla="*/ 304322 h 584775"/>
                <a:gd name="connsiteX52" fmla="*/ 560310 w 584775"/>
                <a:gd name="connsiteY52" fmla="*/ 304322 h 584775"/>
                <a:gd name="connsiteX53" fmla="*/ 536143 w 584775"/>
                <a:gd name="connsiteY53" fmla="*/ 404569 h 584775"/>
                <a:gd name="connsiteX54" fmla="*/ 433211 w 584775"/>
                <a:gd name="connsiteY54" fmla="*/ 404569 h 584775"/>
                <a:gd name="connsiteX55" fmla="*/ 444250 w 584775"/>
                <a:gd name="connsiteY55" fmla="*/ 304322 h 584775"/>
                <a:gd name="connsiteX56" fmla="*/ 444250 w 584775"/>
                <a:gd name="connsiteY56" fmla="*/ 280453 h 584775"/>
                <a:gd name="connsiteX57" fmla="*/ 433211 w 584775"/>
                <a:gd name="connsiteY57" fmla="*/ 180206 h 584775"/>
                <a:gd name="connsiteX58" fmla="*/ 536143 w 584775"/>
                <a:gd name="connsiteY58" fmla="*/ 180206 h 584775"/>
                <a:gd name="connsiteX59" fmla="*/ 560310 w 584775"/>
                <a:gd name="connsiteY59" fmla="*/ 280453 h 584775"/>
                <a:gd name="connsiteX60" fmla="*/ 444250 w 584775"/>
                <a:gd name="connsiteY60" fmla="*/ 280453 h 584775"/>
                <a:gd name="connsiteX61" fmla="*/ 523911 w 584775"/>
                <a:gd name="connsiteY61" fmla="*/ 156338 h 584775"/>
                <a:gd name="connsiteX62" fmla="*/ 427840 w 584775"/>
                <a:gd name="connsiteY62" fmla="*/ 156338 h 584775"/>
                <a:gd name="connsiteX63" fmla="*/ 364589 w 584775"/>
                <a:gd name="connsiteY63" fmla="*/ 33714 h 584775"/>
                <a:gd name="connsiteX64" fmla="*/ 523911 w 584775"/>
                <a:gd name="connsiteY64" fmla="*/ 156338 h 584775"/>
                <a:gd name="connsiteX65" fmla="*/ 220484 w 584775"/>
                <a:gd name="connsiteY65" fmla="*/ 33714 h 584775"/>
                <a:gd name="connsiteX66" fmla="*/ 157233 w 584775"/>
                <a:gd name="connsiteY66" fmla="*/ 156338 h 584775"/>
                <a:gd name="connsiteX67" fmla="*/ 60864 w 584775"/>
                <a:gd name="connsiteY67" fmla="*/ 156338 h 584775"/>
                <a:gd name="connsiteX68" fmla="*/ 220484 w 584775"/>
                <a:gd name="connsiteY68" fmla="*/ 33714 h 584775"/>
                <a:gd name="connsiteX69" fmla="*/ 60864 w 584775"/>
                <a:gd name="connsiteY69" fmla="*/ 428437 h 584775"/>
                <a:gd name="connsiteX70" fmla="*/ 156935 w 584775"/>
                <a:gd name="connsiteY70" fmla="*/ 428437 h 584775"/>
                <a:gd name="connsiteX71" fmla="*/ 220186 w 584775"/>
                <a:gd name="connsiteY71" fmla="*/ 551061 h 584775"/>
                <a:gd name="connsiteX72" fmla="*/ 60864 w 584775"/>
                <a:gd name="connsiteY72" fmla="*/ 428437 h 584775"/>
                <a:gd name="connsiteX73" fmla="*/ 364291 w 584775"/>
                <a:gd name="connsiteY73" fmla="*/ 551061 h 584775"/>
                <a:gd name="connsiteX74" fmla="*/ 427542 w 584775"/>
                <a:gd name="connsiteY74" fmla="*/ 428437 h 584775"/>
                <a:gd name="connsiteX75" fmla="*/ 523612 w 584775"/>
                <a:gd name="connsiteY75" fmla="*/ 428437 h 584775"/>
                <a:gd name="connsiteX76" fmla="*/ 364291 w 584775"/>
                <a:gd name="connsiteY76" fmla="*/ 551061 h 58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84775" h="584775">
                  <a:moveTo>
                    <a:pt x="292388" y="0"/>
                  </a:moveTo>
                  <a:cubicBezTo>
                    <a:pt x="131276" y="0"/>
                    <a:pt x="0" y="131276"/>
                    <a:pt x="0" y="292388"/>
                  </a:cubicBezTo>
                  <a:cubicBezTo>
                    <a:pt x="0" y="453499"/>
                    <a:pt x="131276" y="584775"/>
                    <a:pt x="292388" y="584775"/>
                  </a:cubicBezTo>
                  <a:cubicBezTo>
                    <a:pt x="453499" y="584775"/>
                    <a:pt x="584775" y="453499"/>
                    <a:pt x="584775" y="292388"/>
                  </a:cubicBezTo>
                  <a:cubicBezTo>
                    <a:pt x="584775" y="131276"/>
                    <a:pt x="453499" y="0"/>
                    <a:pt x="292388" y="0"/>
                  </a:cubicBezTo>
                  <a:close/>
                  <a:moveTo>
                    <a:pt x="24167" y="304322"/>
                  </a:moveTo>
                  <a:lnTo>
                    <a:pt x="140227" y="304322"/>
                  </a:lnTo>
                  <a:cubicBezTo>
                    <a:pt x="140823" y="339826"/>
                    <a:pt x="144702" y="373540"/>
                    <a:pt x="151266" y="404569"/>
                  </a:cubicBezTo>
                  <a:lnTo>
                    <a:pt x="48333" y="404569"/>
                  </a:lnTo>
                  <a:cubicBezTo>
                    <a:pt x="34311" y="373838"/>
                    <a:pt x="25658" y="339826"/>
                    <a:pt x="24167" y="304322"/>
                  </a:cubicBezTo>
                  <a:close/>
                  <a:moveTo>
                    <a:pt x="304322" y="156338"/>
                  </a:moveTo>
                  <a:lnTo>
                    <a:pt x="304322" y="25062"/>
                  </a:lnTo>
                  <a:cubicBezTo>
                    <a:pt x="345495" y="33416"/>
                    <a:pt x="381596" y="84434"/>
                    <a:pt x="402480" y="156338"/>
                  </a:cubicBezTo>
                  <a:lnTo>
                    <a:pt x="304322" y="156338"/>
                  </a:lnTo>
                  <a:close/>
                  <a:moveTo>
                    <a:pt x="408447" y="180206"/>
                  </a:moveTo>
                  <a:cubicBezTo>
                    <a:pt x="415310" y="210937"/>
                    <a:pt x="419785" y="244949"/>
                    <a:pt x="420382" y="280453"/>
                  </a:cubicBezTo>
                  <a:lnTo>
                    <a:pt x="304322" y="280453"/>
                  </a:lnTo>
                  <a:lnTo>
                    <a:pt x="304322" y="180206"/>
                  </a:lnTo>
                  <a:lnTo>
                    <a:pt x="408447" y="180206"/>
                  </a:lnTo>
                  <a:close/>
                  <a:moveTo>
                    <a:pt x="280453" y="25062"/>
                  </a:moveTo>
                  <a:lnTo>
                    <a:pt x="280453" y="156338"/>
                  </a:lnTo>
                  <a:lnTo>
                    <a:pt x="182295" y="156338"/>
                  </a:lnTo>
                  <a:cubicBezTo>
                    <a:pt x="203179" y="84733"/>
                    <a:pt x="239280" y="33416"/>
                    <a:pt x="280453" y="25062"/>
                  </a:cubicBezTo>
                  <a:close/>
                  <a:moveTo>
                    <a:pt x="280453" y="180206"/>
                  </a:moveTo>
                  <a:lnTo>
                    <a:pt x="280453" y="280453"/>
                  </a:lnTo>
                  <a:lnTo>
                    <a:pt x="164095" y="280453"/>
                  </a:lnTo>
                  <a:cubicBezTo>
                    <a:pt x="164990" y="244949"/>
                    <a:pt x="169167" y="211235"/>
                    <a:pt x="176029" y="180206"/>
                  </a:cubicBezTo>
                  <a:lnTo>
                    <a:pt x="280453" y="180206"/>
                  </a:lnTo>
                  <a:close/>
                  <a:moveTo>
                    <a:pt x="140227" y="280453"/>
                  </a:moveTo>
                  <a:lnTo>
                    <a:pt x="24167" y="280453"/>
                  </a:lnTo>
                  <a:cubicBezTo>
                    <a:pt x="25658" y="244949"/>
                    <a:pt x="34311" y="210937"/>
                    <a:pt x="48333" y="180206"/>
                  </a:cubicBezTo>
                  <a:lnTo>
                    <a:pt x="151266" y="180206"/>
                  </a:lnTo>
                  <a:cubicBezTo>
                    <a:pt x="145000" y="211235"/>
                    <a:pt x="141122" y="244949"/>
                    <a:pt x="140227" y="280453"/>
                  </a:cubicBezTo>
                  <a:close/>
                  <a:moveTo>
                    <a:pt x="164095" y="304322"/>
                  </a:moveTo>
                  <a:lnTo>
                    <a:pt x="280453" y="304322"/>
                  </a:lnTo>
                  <a:lnTo>
                    <a:pt x="280453" y="404569"/>
                  </a:lnTo>
                  <a:lnTo>
                    <a:pt x="176328" y="404569"/>
                  </a:lnTo>
                  <a:cubicBezTo>
                    <a:pt x="169167" y="373540"/>
                    <a:pt x="164990" y="339826"/>
                    <a:pt x="164095" y="304322"/>
                  </a:cubicBezTo>
                  <a:close/>
                  <a:moveTo>
                    <a:pt x="280453" y="428437"/>
                  </a:moveTo>
                  <a:lnTo>
                    <a:pt x="280453" y="559713"/>
                  </a:lnTo>
                  <a:cubicBezTo>
                    <a:pt x="239280" y="551359"/>
                    <a:pt x="203179" y="500341"/>
                    <a:pt x="182295" y="428437"/>
                  </a:cubicBezTo>
                  <a:lnTo>
                    <a:pt x="280453" y="428437"/>
                  </a:lnTo>
                  <a:close/>
                  <a:moveTo>
                    <a:pt x="304322" y="559713"/>
                  </a:moveTo>
                  <a:lnTo>
                    <a:pt x="304322" y="428437"/>
                  </a:lnTo>
                  <a:lnTo>
                    <a:pt x="402480" y="428437"/>
                  </a:lnTo>
                  <a:cubicBezTo>
                    <a:pt x="381596" y="500042"/>
                    <a:pt x="345495" y="551359"/>
                    <a:pt x="304322" y="559713"/>
                  </a:cubicBezTo>
                  <a:close/>
                  <a:moveTo>
                    <a:pt x="304322" y="404569"/>
                  </a:moveTo>
                  <a:lnTo>
                    <a:pt x="304322" y="304322"/>
                  </a:lnTo>
                  <a:lnTo>
                    <a:pt x="420382" y="304322"/>
                  </a:lnTo>
                  <a:cubicBezTo>
                    <a:pt x="419487" y="339826"/>
                    <a:pt x="415310" y="373540"/>
                    <a:pt x="408447" y="404569"/>
                  </a:cubicBezTo>
                  <a:lnTo>
                    <a:pt x="304322" y="404569"/>
                  </a:lnTo>
                  <a:close/>
                  <a:moveTo>
                    <a:pt x="444250" y="304322"/>
                  </a:moveTo>
                  <a:lnTo>
                    <a:pt x="560310" y="304322"/>
                  </a:lnTo>
                  <a:cubicBezTo>
                    <a:pt x="558818" y="339826"/>
                    <a:pt x="550166" y="373838"/>
                    <a:pt x="536143" y="404569"/>
                  </a:cubicBezTo>
                  <a:lnTo>
                    <a:pt x="433211" y="404569"/>
                  </a:lnTo>
                  <a:cubicBezTo>
                    <a:pt x="439775" y="373540"/>
                    <a:pt x="443653" y="339826"/>
                    <a:pt x="444250" y="304322"/>
                  </a:cubicBezTo>
                  <a:close/>
                  <a:moveTo>
                    <a:pt x="444250" y="280453"/>
                  </a:moveTo>
                  <a:cubicBezTo>
                    <a:pt x="443653" y="244949"/>
                    <a:pt x="439775" y="211235"/>
                    <a:pt x="433211" y="180206"/>
                  </a:cubicBezTo>
                  <a:lnTo>
                    <a:pt x="536143" y="180206"/>
                  </a:lnTo>
                  <a:cubicBezTo>
                    <a:pt x="550464" y="210937"/>
                    <a:pt x="558818" y="244651"/>
                    <a:pt x="560310" y="280453"/>
                  </a:cubicBezTo>
                  <a:lnTo>
                    <a:pt x="444250" y="280453"/>
                  </a:lnTo>
                  <a:close/>
                  <a:moveTo>
                    <a:pt x="523911" y="156338"/>
                  </a:moveTo>
                  <a:lnTo>
                    <a:pt x="427840" y="156338"/>
                  </a:lnTo>
                  <a:cubicBezTo>
                    <a:pt x="413818" y="103827"/>
                    <a:pt x="391740" y="61163"/>
                    <a:pt x="364589" y="33714"/>
                  </a:cubicBezTo>
                  <a:cubicBezTo>
                    <a:pt x="432017" y="52510"/>
                    <a:pt x="489003" y="97264"/>
                    <a:pt x="523911" y="156338"/>
                  </a:cubicBezTo>
                  <a:close/>
                  <a:moveTo>
                    <a:pt x="220484" y="33714"/>
                  </a:moveTo>
                  <a:cubicBezTo>
                    <a:pt x="193334" y="61163"/>
                    <a:pt x="171256" y="103827"/>
                    <a:pt x="157233" y="156338"/>
                  </a:cubicBezTo>
                  <a:lnTo>
                    <a:pt x="60864" y="156338"/>
                  </a:lnTo>
                  <a:cubicBezTo>
                    <a:pt x="95772" y="97264"/>
                    <a:pt x="152758" y="52510"/>
                    <a:pt x="220484" y="33714"/>
                  </a:cubicBezTo>
                  <a:close/>
                  <a:moveTo>
                    <a:pt x="60864" y="428437"/>
                  </a:moveTo>
                  <a:lnTo>
                    <a:pt x="156935" y="428437"/>
                  </a:lnTo>
                  <a:cubicBezTo>
                    <a:pt x="170957" y="480948"/>
                    <a:pt x="193035" y="523612"/>
                    <a:pt x="220186" y="551061"/>
                  </a:cubicBezTo>
                  <a:cubicBezTo>
                    <a:pt x="152758" y="532265"/>
                    <a:pt x="95772" y="487511"/>
                    <a:pt x="60864" y="428437"/>
                  </a:cubicBezTo>
                  <a:close/>
                  <a:moveTo>
                    <a:pt x="364291" y="551061"/>
                  </a:moveTo>
                  <a:cubicBezTo>
                    <a:pt x="391441" y="523612"/>
                    <a:pt x="413519" y="480948"/>
                    <a:pt x="427542" y="428437"/>
                  </a:cubicBezTo>
                  <a:lnTo>
                    <a:pt x="523612" y="428437"/>
                  </a:lnTo>
                  <a:cubicBezTo>
                    <a:pt x="489003" y="487511"/>
                    <a:pt x="432017" y="532265"/>
                    <a:pt x="364291" y="551061"/>
                  </a:cubicBezTo>
                  <a:close/>
                </a:path>
              </a:pathLst>
            </a:custGeom>
            <a:solidFill>
              <a:schemeClr val="accent3"/>
            </a:solidFill>
            <a:ln w="296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2" name="Group 1">
            <a:extLst>
              <a:ext uri="{FF2B5EF4-FFF2-40B4-BE49-F238E27FC236}">
                <a16:creationId xmlns:a16="http://schemas.microsoft.com/office/drawing/2014/main" id="{40B2AD86-3EA1-4FDE-AD92-EB27EB187656}"/>
              </a:ext>
            </a:extLst>
          </p:cNvPr>
          <p:cNvGrpSpPr/>
          <p:nvPr/>
        </p:nvGrpSpPr>
        <p:grpSpPr>
          <a:xfrm>
            <a:off x="2136714" y="1164485"/>
            <a:ext cx="2885095" cy="1390968"/>
            <a:chOff x="2136714" y="1164485"/>
            <a:chExt cx="2885095" cy="1390968"/>
          </a:xfrm>
        </p:grpSpPr>
        <p:sp>
          <p:nvSpPr>
            <p:cNvPr id="53" name="TextBox 52">
              <a:extLst>
                <a:ext uri="{FF2B5EF4-FFF2-40B4-BE49-F238E27FC236}">
                  <a16:creationId xmlns:a16="http://schemas.microsoft.com/office/drawing/2014/main" id="{1D3F701C-4E77-4FCA-84B5-1FAF3DCAF7FF}"/>
                </a:ext>
              </a:extLst>
            </p:cNvPr>
            <p:cNvSpPr txBox="1"/>
            <p:nvPr/>
          </p:nvSpPr>
          <p:spPr>
            <a:xfrm>
              <a:off x="2136714" y="2098253"/>
              <a:ext cx="2885095" cy="457200"/>
            </a:xfrm>
            <a:prstGeom prst="rect">
              <a:avLst/>
            </a:prstGeom>
            <a:noFill/>
          </p:spPr>
          <p:txBody>
            <a:bodyPr wrap="non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Digital Acceleration</a:t>
              </a:r>
            </a:p>
          </p:txBody>
        </p:sp>
        <p:pic>
          <p:nvPicPr>
            <p:cNvPr id="54" name="Icon_Stopwatch">
              <a:extLst>
                <a:ext uri="{FF2B5EF4-FFF2-40B4-BE49-F238E27FC236}">
                  <a16:creationId xmlns:a16="http://schemas.microsoft.com/office/drawing/2014/main" id="{BABA3891-7245-4AEB-850B-067CF673AF4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47042" y="1164485"/>
              <a:ext cx="864439" cy="864436"/>
            </a:xfrm>
            <a:prstGeom prst="rect">
              <a:avLst/>
            </a:prstGeom>
          </p:spPr>
        </p:pic>
      </p:grpSp>
      <p:grpSp>
        <p:nvGrpSpPr>
          <p:cNvPr id="75" name="Group 74">
            <a:extLst>
              <a:ext uri="{FF2B5EF4-FFF2-40B4-BE49-F238E27FC236}">
                <a16:creationId xmlns:a16="http://schemas.microsoft.com/office/drawing/2014/main" id="{D52823B5-0223-6F46-B08C-ED2840698D65}"/>
              </a:ext>
            </a:extLst>
          </p:cNvPr>
          <p:cNvGrpSpPr/>
          <p:nvPr/>
        </p:nvGrpSpPr>
        <p:grpSpPr>
          <a:xfrm>
            <a:off x="5065030" y="2238376"/>
            <a:ext cx="2061944" cy="2061942"/>
            <a:chOff x="5169513" y="2502513"/>
            <a:chExt cx="1852976" cy="1852975"/>
          </a:xfrm>
        </p:grpSpPr>
        <p:sp>
          <p:nvSpPr>
            <p:cNvPr id="27" name="Oval 26">
              <a:extLst>
                <a:ext uri="{FF2B5EF4-FFF2-40B4-BE49-F238E27FC236}">
                  <a16:creationId xmlns:a16="http://schemas.microsoft.com/office/drawing/2014/main" id="{07C35583-8762-C84C-BF57-B9FF3AA6F96A}"/>
                </a:ext>
              </a:extLst>
            </p:cNvPr>
            <p:cNvSpPr/>
            <p:nvPr/>
          </p:nvSpPr>
          <p:spPr>
            <a:xfrm>
              <a:off x="5169513" y="2502513"/>
              <a:ext cx="1852976" cy="1852975"/>
            </a:xfrm>
            <a:prstGeom prst="ellipse">
              <a:avLst/>
            </a:prstGeom>
            <a:solidFill>
              <a:schemeClr val="accent5">
                <a:lumMod val="50000"/>
                <a:alpha val="1087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Oval 27">
              <a:extLst>
                <a:ext uri="{FF2B5EF4-FFF2-40B4-BE49-F238E27FC236}">
                  <a16:creationId xmlns:a16="http://schemas.microsoft.com/office/drawing/2014/main" id="{4FEF80DB-31D4-0D4F-A0BD-5F6EE63ECC40}"/>
                </a:ext>
              </a:extLst>
            </p:cNvPr>
            <p:cNvSpPr/>
            <p:nvPr/>
          </p:nvSpPr>
          <p:spPr>
            <a:xfrm>
              <a:off x="5315800" y="2648801"/>
              <a:ext cx="1560400" cy="1560398"/>
            </a:xfrm>
            <a:prstGeom prst="ellipse">
              <a:avLst/>
            </a:prstGeom>
            <a:solidFill>
              <a:srgbClr val="3D4E6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IT</a:t>
              </a:r>
              <a:b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br>
              <a:r>
                <a:rPr kumimoji="0" lang="en-US" sz="2000" b="1" i="0" u="none" strike="noStrike" kern="1200" cap="none" spc="0" normalizeH="0" baseline="0" noProof="0">
                  <a:ln>
                    <a:noFill/>
                  </a:ln>
                  <a:solidFill>
                    <a:srgbClr val="FFFFFF"/>
                  </a:solidFill>
                  <a:effectLst/>
                  <a:uLnTx/>
                  <a:uFillTx/>
                  <a:latin typeface="Arial" panose="020B0604020202020204"/>
                  <a:ea typeface="+mn-ea"/>
                  <a:cs typeface="+mn-cs"/>
                </a:rPr>
                <a:t>TRENDS</a:t>
              </a:r>
            </a:p>
          </p:txBody>
        </p:sp>
      </p:grpSp>
    </p:spTree>
    <p:extLst>
      <p:ext uri="{BB962C8B-B14F-4D97-AF65-F5344CB8AC3E}">
        <p14:creationId xmlns:p14="http://schemas.microsoft.com/office/powerpoint/2010/main" val="224844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250"/>
                                        <p:tgtEl>
                                          <p:spTgt spid="5"/>
                                        </p:tgtEl>
                                      </p:cBhvr>
                                    </p:animEffect>
                                  </p:childTnLst>
                                </p:cTn>
                              </p:par>
                              <p:par>
                                <p:cTn id="11" presetID="6" presetClass="emph" presetSubtype="0" fill="hold" nodeType="withEffect">
                                  <p:stCondLst>
                                    <p:cond delay="500"/>
                                  </p:stCondLst>
                                  <p:childTnLst>
                                    <p:animScale>
                                      <p:cBhvr>
                                        <p:cTn id="12" dur="10" fill="hold"/>
                                        <p:tgtEl>
                                          <p:spTgt spid="5"/>
                                        </p:tgtEl>
                                      </p:cBhvr>
                                      <p:by x="1000" y="1000"/>
                                    </p:animScale>
                                  </p:childTnLst>
                                </p:cTn>
                              </p:par>
                              <p:par>
                                <p:cTn id="13" presetID="6" presetClass="emph" presetSubtype="0" fill="hold" nodeType="withEffect">
                                  <p:stCondLst>
                                    <p:cond delay="500"/>
                                  </p:stCondLst>
                                  <p:childTnLst>
                                    <p:animScale>
                                      <p:cBhvr>
                                        <p:cTn id="14" dur="1250" fill="hold"/>
                                        <p:tgtEl>
                                          <p:spTgt spid="5"/>
                                        </p:tgtEl>
                                      </p:cBhvr>
                                      <p:by x="9999000" y="9999000"/>
                                    </p:animScale>
                                  </p:childTnLst>
                                </p:cTn>
                              </p:par>
                            </p:childTnLst>
                          </p:cTn>
                        </p:par>
                        <p:par>
                          <p:cTn id="15" fill="hold">
                            <p:stCondLst>
                              <p:cond delay="175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10;&#10;Description automatically generated">
            <a:extLst>
              <a:ext uri="{FF2B5EF4-FFF2-40B4-BE49-F238E27FC236}">
                <a16:creationId xmlns:a16="http://schemas.microsoft.com/office/drawing/2014/main" id="{75589626-D883-2945-A6E2-E0049AB62ABE}"/>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362296" y="814093"/>
            <a:ext cx="4486395" cy="5592815"/>
          </a:xfrm>
        </p:spPr>
      </p:pic>
      <p:sp>
        <p:nvSpPr>
          <p:cNvPr id="3" name="Title 2">
            <a:extLst>
              <a:ext uri="{FF2B5EF4-FFF2-40B4-BE49-F238E27FC236}">
                <a16:creationId xmlns:a16="http://schemas.microsoft.com/office/drawing/2014/main" id="{B2B83AA1-8A1B-774F-B612-92CBEFD08D41}"/>
              </a:ext>
            </a:extLst>
          </p:cNvPr>
          <p:cNvSpPr>
            <a:spLocks noGrp="1"/>
          </p:cNvSpPr>
          <p:nvPr>
            <p:ph type="title"/>
          </p:nvPr>
        </p:nvSpPr>
        <p:spPr/>
        <p:txBody>
          <a:bodyPr/>
          <a:lstStyle/>
          <a:p>
            <a:r>
              <a:rPr lang="en-US"/>
              <a:t>Cybersecurity Security Fabric (Mesh)</a:t>
            </a:r>
          </a:p>
        </p:txBody>
      </p:sp>
      <p:sp>
        <p:nvSpPr>
          <p:cNvPr id="6" name="TextBox 5">
            <a:extLst>
              <a:ext uri="{FF2B5EF4-FFF2-40B4-BE49-F238E27FC236}">
                <a16:creationId xmlns:a16="http://schemas.microsoft.com/office/drawing/2014/main" id="{FBF9AAEB-C721-A240-B783-8DA6021ABC07}"/>
              </a:ext>
            </a:extLst>
          </p:cNvPr>
          <p:cNvSpPr txBox="1"/>
          <p:nvPr/>
        </p:nvSpPr>
        <p:spPr>
          <a:xfrm>
            <a:off x="8342894" y="5926777"/>
            <a:ext cx="4232635" cy="480131"/>
          </a:xfrm>
          <a:prstGeom prst="rect">
            <a:avLst/>
          </a:prstGeom>
          <a:noFill/>
        </p:spPr>
        <p:txBody>
          <a:bodyPr wrap="square" rtlCol="0">
            <a:spAutoFit/>
          </a:bodyPr>
          <a:lstStyle/>
          <a:p>
            <a:pPr defTabSz="457189">
              <a:lnSpc>
                <a:spcPct val="90000"/>
              </a:lnSpc>
              <a:spcBef>
                <a:spcPts val="300"/>
              </a:spcBef>
            </a:pPr>
            <a:r>
              <a:rPr lang="en-US" sz="1400">
                <a:solidFill>
                  <a:srgbClr val="000000"/>
                </a:solidFill>
                <a:cs typeface="Arial" panose="020B0604020202020204" pitchFamily="34" charset="0"/>
              </a:rPr>
              <a:t>https://</a:t>
            </a:r>
            <a:r>
              <a:rPr lang="en-US" sz="1400" err="1">
                <a:solidFill>
                  <a:srgbClr val="000000"/>
                </a:solidFill>
                <a:cs typeface="Arial" panose="020B0604020202020204" pitchFamily="34" charset="0"/>
              </a:rPr>
              <a:t>www.gartner.com</a:t>
            </a:r>
            <a:r>
              <a:rPr lang="en-US" sz="1400">
                <a:solidFill>
                  <a:srgbClr val="000000"/>
                </a:solidFill>
                <a:cs typeface="Arial" panose="020B0604020202020204" pitchFamily="34" charset="0"/>
              </a:rPr>
              <a:t>/</a:t>
            </a:r>
            <a:r>
              <a:rPr lang="en-US" sz="1400" err="1">
                <a:solidFill>
                  <a:srgbClr val="000000"/>
                </a:solidFill>
                <a:cs typeface="Arial" panose="020B0604020202020204" pitchFamily="34" charset="0"/>
              </a:rPr>
              <a:t>smarterwithgartner</a:t>
            </a:r>
            <a:r>
              <a:rPr lang="en-US" sz="1400">
                <a:solidFill>
                  <a:srgbClr val="000000"/>
                </a:solidFill>
                <a:cs typeface="Arial" panose="020B0604020202020204" pitchFamily="34" charset="0"/>
              </a:rPr>
              <a:t>/gartner-top-security-and-risk-trends-for-2021</a:t>
            </a:r>
          </a:p>
        </p:txBody>
      </p:sp>
      <p:pic>
        <p:nvPicPr>
          <p:cNvPr id="1026" name="Picture 2" descr="Wichtige Trends in der Cybersicherheit, 2022">
            <a:extLst>
              <a:ext uri="{FF2B5EF4-FFF2-40B4-BE49-F238E27FC236}">
                <a16:creationId xmlns:a16="http://schemas.microsoft.com/office/drawing/2014/main" id="{9BD0139A-8E20-E6AF-984E-B7F38AC2E2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4041" y="814093"/>
            <a:ext cx="6002912" cy="4983201"/>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a:extLst>
              <a:ext uri="{FF2B5EF4-FFF2-40B4-BE49-F238E27FC236}">
                <a16:creationId xmlns:a16="http://schemas.microsoft.com/office/drawing/2014/main" id="{FB00D78B-4657-4958-3AD2-5DAC572D93C1}"/>
              </a:ext>
            </a:extLst>
          </p:cNvPr>
          <p:cNvCxnSpPr/>
          <p:nvPr/>
        </p:nvCxnSpPr>
        <p:spPr>
          <a:xfrm>
            <a:off x="7357730" y="3083442"/>
            <a:ext cx="12227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E2FB054-F73D-50C7-F89B-08DE6AFCA19F}"/>
              </a:ext>
            </a:extLst>
          </p:cNvPr>
          <p:cNvCxnSpPr/>
          <p:nvPr/>
        </p:nvCxnSpPr>
        <p:spPr>
          <a:xfrm>
            <a:off x="8722242" y="3086986"/>
            <a:ext cx="12227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37D00F4-47D4-60D8-4AE1-C15F8982F709}"/>
              </a:ext>
            </a:extLst>
          </p:cNvPr>
          <p:cNvCxnSpPr/>
          <p:nvPr/>
        </p:nvCxnSpPr>
        <p:spPr>
          <a:xfrm>
            <a:off x="10061944" y="3083442"/>
            <a:ext cx="12227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41A7C80-9396-E36F-3B87-8B88F762013E}"/>
              </a:ext>
            </a:extLst>
          </p:cNvPr>
          <p:cNvCxnSpPr/>
          <p:nvPr/>
        </p:nvCxnSpPr>
        <p:spPr>
          <a:xfrm>
            <a:off x="6659526" y="4543647"/>
            <a:ext cx="1222744"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69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A1B9-90CC-26B5-7532-A1549F5894F6}"/>
              </a:ext>
            </a:extLst>
          </p:cNvPr>
          <p:cNvSpPr>
            <a:spLocks noGrp="1"/>
          </p:cNvSpPr>
          <p:nvPr>
            <p:ph type="ctrTitle"/>
          </p:nvPr>
        </p:nvSpPr>
        <p:spPr>
          <a:xfrm>
            <a:off x="253985" y="2906409"/>
            <a:ext cx="8337506" cy="1534889"/>
          </a:xfrm>
        </p:spPr>
        <p:txBody>
          <a:bodyPr/>
          <a:lstStyle/>
          <a:p>
            <a:r>
              <a:rPr lang="en-GB" dirty="0"/>
              <a:t>Overall SecOps platform definition</a:t>
            </a:r>
          </a:p>
        </p:txBody>
      </p:sp>
    </p:spTree>
    <p:extLst>
      <p:ext uri="{BB962C8B-B14F-4D97-AF65-F5344CB8AC3E}">
        <p14:creationId xmlns:p14="http://schemas.microsoft.com/office/powerpoint/2010/main" val="401528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a:extLst>
              <a:ext uri="{FF2B5EF4-FFF2-40B4-BE49-F238E27FC236}">
                <a16:creationId xmlns:a16="http://schemas.microsoft.com/office/drawing/2014/main" id="{F20F10CB-693F-C4F3-D07A-47E26DD07E05}"/>
              </a:ext>
            </a:extLst>
          </p:cNvPr>
          <p:cNvSpPr/>
          <p:nvPr/>
        </p:nvSpPr>
        <p:spPr>
          <a:xfrm>
            <a:off x="4211447" y="1967863"/>
            <a:ext cx="3753258" cy="3578827"/>
          </a:xfrm>
          <a:prstGeom prst="pentagon">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2F51FBC0-0D16-7CC6-2589-5D362BC31671}"/>
              </a:ext>
            </a:extLst>
          </p:cNvPr>
          <p:cNvGrpSpPr/>
          <p:nvPr/>
        </p:nvGrpSpPr>
        <p:grpSpPr>
          <a:xfrm>
            <a:off x="4530993" y="2391158"/>
            <a:ext cx="2897184" cy="3054357"/>
            <a:chOff x="4530993" y="2391158"/>
            <a:chExt cx="2897184" cy="3054357"/>
          </a:xfrm>
          <a:solidFill>
            <a:schemeClr val="accent5">
              <a:lumMod val="75000"/>
            </a:schemeClr>
          </a:solidFill>
        </p:grpSpPr>
        <p:sp>
          <p:nvSpPr>
            <p:cNvPr id="15" name="Isosceles Triangle 14">
              <a:extLst>
                <a:ext uri="{FF2B5EF4-FFF2-40B4-BE49-F238E27FC236}">
                  <a16:creationId xmlns:a16="http://schemas.microsoft.com/office/drawing/2014/main" id="{212CE418-1808-1036-7B2E-16E908C6139C}"/>
                </a:ext>
              </a:extLst>
            </p:cNvPr>
            <p:cNvSpPr/>
            <p:nvPr/>
          </p:nvSpPr>
          <p:spPr>
            <a:xfrm rot="3171896">
              <a:off x="5553490" y="2418459"/>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a:extLst>
                <a:ext uri="{FF2B5EF4-FFF2-40B4-BE49-F238E27FC236}">
                  <a16:creationId xmlns:a16="http://schemas.microsoft.com/office/drawing/2014/main" id="{C9091D41-A1B4-22B1-47C5-B4177DBEAFD3}"/>
                </a:ext>
              </a:extLst>
            </p:cNvPr>
            <p:cNvSpPr/>
            <p:nvPr/>
          </p:nvSpPr>
          <p:spPr>
            <a:xfrm rot="7927526">
              <a:off x="7059615" y="3010783"/>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A55DEB79-0DF7-01DB-8229-FA6B8A585C79}"/>
                </a:ext>
              </a:extLst>
            </p:cNvPr>
            <p:cNvSpPr/>
            <p:nvPr/>
          </p:nvSpPr>
          <p:spPr>
            <a:xfrm rot="11848549">
              <a:off x="6953707" y="4672699"/>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B35B0BD5-385A-6522-839E-E993E0144D52}"/>
                </a:ext>
              </a:extLst>
            </p:cNvPr>
            <p:cNvSpPr/>
            <p:nvPr/>
          </p:nvSpPr>
          <p:spPr>
            <a:xfrm rot="16200000">
              <a:off x="5405385" y="5076953"/>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085FA7C4-CA06-869E-014A-1D3A0CCA718C}"/>
                </a:ext>
              </a:extLst>
            </p:cNvPr>
            <p:cNvSpPr/>
            <p:nvPr/>
          </p:nvSpPr>
          <p:spPr>
            <a:xfrm rot="20576254">
              <a:off x="4530993" y="3686866"/>
              <a:ext cx="395863" cy="34126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Pentagon 5">
            <a:extLst>
              <a:ext uri="{FF2B5EF4-FFF2-40B4-BE49-F238E27FC236}">
                <a16:creationId xmlns:a16="http://schemas.microsoft.com/office/drawing/2014/main" id="{D2ECA73E-0856-68AF-D005-CBC293F060B6}"/>
              </a:ext>
            </a:extLst>
          </p:cNvPr>
          <p:cNvSpPr/>
          <p:nvPr/>
        </p:nvSpPr>
        <p:spPr>
          <a:xfrm>
            <a:off x="4596875" y="2333898"/>
            <a:ext cx="2990778" cy="2913686"/>
          </a:xfrm>
          <a:prstGeom prst="pentagon">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0A19D3D-643B-4B5B-9A38-9D557214AB00}"/>
              </a:ext>
            </a:extLst>
          </p:cNvPr>
          <p:cNvSpPr>
            <a:spLocks noGrp="1"/>
          </p:cNvSpPr>
          <p:nvPr>
            <p:ph type="title"/>
          </p:nvPr>
        </p:nvSpPr>
        <p:spPr/>
        <p:txBody>
          <a:bodyPr lIns="0"/>
          <a:lstStyle/>
          <a:p>
            <a:r>
              <a:rPr lang="en-GB" dirty="0"/>
              <a:t>Aligned to Cybersecurity Standards</a:t>
            </a:r>
          </a:p>
        </p:txBody>
      </p:sp>
      <p:sp>
        <p:nvSpPr>
          <p:cNvPr id="55" name="Oval 54">
            <a:extLst>
              <a:ext uri="{FF2B5EF4-FFF2-40B4-BE49-F238E27FC236}">
                <a16:creationId xmlns:a16="http://schemas.microsoft.com/office/drawing/2014/main" id="{4B480FA0-D79D-1A8E-9039-A776A1C64B47}"/>
              </a:ext>
            </a:extLst>
          </p:cNvPr>
          <p:cNvSpPr/>
          <p:nvPr/>
        </p:nvSpPr>
        <p:spPr>
          <a:xfrm rot="2700000">
            <a:off x="3976840" y="1827149"/>
            <a:ext cx="4238326" cy="4238324"/>
          </a:xfrm>
          <a:prstGeom prst="ellipse">
            <a:avLst/>
          </a:prstGeom>
          <a:noFill/>
          <a:ln w="1270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CA37BB7E-B04C-C06B-710C-8C5734B45CB6}"/>
              </a:ext>
            </a:extLst>
          </p:cNvPr>
          <p:cNvSpPr txBox="1"/>
          <p:nvPr/>
        </p:nvSpPr>
        <p:spPr>
          <a:xfrm>
            <a:off x="4664142" y="3574232"/>
            <a:ext cx="2870819" cy="674031"/>
          </a:xfrm>
          <a:prstGeom prst="rect">
            <a:avLst/>
          </a:prstGeom>
          <a:noFill/>
        </p:spPr>
        <p:txBody>
          <a:bodyPr wrap="square" rtlCol="0" anchor="ctr">
            <a:spAutoFit/>
          </a:bodyPr>
          <a:lstStyle/>
          <a:p>
            <a:pPr algn="ctr">
              <a:lnSpc>
                <a:spcPct val="90000"/>
              </a:lnSpc>
              <a:defRPr/>
            </a:pPr>
            <a:r>
              <a:rPr lang="en-US" sz="2100" b="1" spc="-50" dirty="0">
                <a:latin typeface="Arial Black" panose="020B0A04020102020204" pitchFamily="34" charset="0"/>
              </a:rPr>
              <a:t>Cybersecurity Framework </a:t>
            </a:r>
          </a:p>
        </p:txBody>
      </p:sp>
      <p:pic>
        <p:nvPicPr>
          <p:cNvPr id="59" name="Graphic 58">
            <a:extLst>
              <a:ext uri="{FF2B5EF4-FFF2-40B4-BE49-F238E27FC236}">
                <a16:creationId xmlns:a16="http://schemas.microsoft.com/office/drawing/2014/main" id="{81182E30-6846-FE44-703A-693DECE40A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00" y="1511426"/>
            <a:ext cx="1547244" cy="106373"/>
          </a:xfrm>
          <a:prstGeom prst="rect">
            <a:avLst/>
          </a:prstGeom>
        </p:spPr>
      </p:pic>
      <p:sp>
        <p:nvSpPr>
          <p:cNvPr id="60" name="TextBox 59">
            <a:extLst>
              <a:ext uri="{FF2B5EF4-FFF2-40B4-BE49-F238E27FC236}">
                <a16:creationId xmlns:a16="http://schemas.microsoft.com/office/drawing/2014/main" id="{C448A9EE-A71A-FB15-BDA8-DA5075157463}"/>
              </a:ext>
            </a:extLst>
          </p:cNvPr>
          <p:cNvSpPr txBox="1"/>
          <p:nvPr/>
        </p:nvSpPr>
        <p:spPr>
          <a:xfrm>
            <a:off x="353011" y="803258"/>
            <a:ext cx="9341248" cy="646331"/>
          </a:xfrm>
          <a:prstGeom prst="rect">
            <a:avLst/>
          </a:prstGeom>
          <a:noFill/>
        </p:spPr>
        <p:txBody>
          <a:bodyPr wrap="square" lIns="0" rtlCol="0">
            <a:spAutoFit/>
          </a:bodyPr>
          <a:lstStyle/>
          <a:p>
            <a:r>
              <a:rPr lang="en-GB" b="1" dirty="0">
                <a:solidFill>
                  <a:schemeClr val="accent5">
                    <a:lumMod val="50000"/>
                  </a:schemeClr>
                </a:solidFill>
              </a:rPr>
              <a:t>International cyber security standards</a:t>
            </a:r>
            <a:br>
              <a:rPr lang="en-GB" b="1" dirty="0">
                <a:solidFill>
                  <a:schemeClr val="accent5">
                    <a:lumMod val="50000"/>
                  </a:schemeClr>
                </a:solidFill>
              </a:rPr>
            </a:br>
            <a:r>
              <a:rPr lang="en-GB" b="1" dirty="0">
                <a:solidFill>
                  <a:schemeClr val="accent5">
                    <a:lumMod val="50000"/>
                  </a:schemeClr>
                </a:solidFill>
              </a:rPr>
              <a:t>with a focus on the ISO/IEC27001 and the NIST Cybersecurity Framework</a:t>
            </a:r>
          </a:p>
        </p:txBody>
      </p:sp>
      <p:cxnSp>
        <p:nvCxnSpPr>
          <p:cNvPr id="61" name="Straight Connector 60">
            <a:extLst>
              <a:ext uri="{FF2B5EF4-FFF2-40B4-BE49-F238E27FC236}">
                <a16:creationId xmlns:a16="http://schemas.microsoft.com/office/drawing/2014/main" id="{4E8598EF-71E4-E90F-B97F-A32FE4301B54}"/>
              </a:ext>
            </a:extLst>
          </p:cNvPr>
          <p:cNvCxnSpPr>
            <a:cxnSpLocks/>
          </p:cNvCxnSpPr>
          <p:nvPr/>
        </p:nvCxnSpPr>
        <p:spPr>
          <a:xfrm>
            <a:off x="3758781" y="2038062"/>
            <a:ext cx="0" cy="811831"/>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E6CFFB5-CF90-77C6-B9DB-C1CC6AD02EA7}"/>
              </a:ext>
            </a:extLst>
          </p:cNvPr>
          <p:cNvCxnSpPr>
            <a:cxnSpLocks/>
          </p:cNvCxnSpPr>
          <p:nvPr/>
        </p:nvCxnSpPr>
        <p:spPr>
          <a:xfrm>
            <a:off x="3758781" y="3087468"/>
            <a:ext cx="0" cy="1437849"/>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96EA0BC0-EAE9-C610-F85B-3F2B1A71C0BA}"/>
              </a:ext>
            </a:extLst>
          </p:cNvPr>
          <p:cNvCxnSpPr>
            <a:cxnSpLocks/>
          </p:cNvCxnSpPr>
          <p:nvPr/>
        </p:nvCxnSpPr>
        <p:spPr>
          <a:xfrm>
            <a:off x="8417370" y="2038062"/>
            <a:ext cx="0" cy="1404605"/>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7DDEADA-1E18-54E2-30EC-C8980944526D}"/>
              </a:ext>
            </a:extLst>
          </p:cNvPr>
          <p:cNvCxnSpPr>
            <a:cxnSpLocks/>
          </p:cNvCxnSpPr>
          <p:nvPr/>
        </p:nvCxnSpPr>
        <p:spPr>
          <a:xfrm>
            <a:off x="8417370" y="3705062"/>
            <a:ext cx="0" cy="1457657"/>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083A8295-E683-6A25-0227-8512961A2C97}"/>
              </a:ext>
            </a:extLst>
          </p:cNvPr>
          <p:cNvSpPr/>
          <p:nvPr/>
        </p:nvSpPr>
        <p:spPr>
          <a:xfrm>
            <a:off x="12279799" y="5606309"/>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pic>
        <p:nvPicPr>
          <p:cNvPr id="119" name="Picture 12">
            <a:extLst>
              <a:ext uri="{FF2B5EF4-FFF2-40B4-BE49-F238E27FC236}">
                <a16:creationId xmlns:a16="http://schemas.microsoft.com/office/drawing/2014/main" id="{CF041519-9AC5-D141-3D57-365160DB8AEE}"/>
              </a:ext>
            </a:extLst>
          </p:cNvPr>
          <p:cNvPicPr>
            <a:picLocks/>
          </p:cNvPicPr>
          <p:nvPr/>
        </p:nvPicPr>
        <p:blipFill>
          <a:blip r:embed="rId5" cstate="hqprint">
            <a:extLst>
              <a:ext uri="{28A0092B-C50C-407E-A947-70E740481C1C}">
                <a14:useLocalDpi xmlns:a14="http://schemas.microsoft.com/office/drawing/2010/main"/>
              </a:ext>
            </a:extLst>
          </a:blip>
          <a:srcRect/>
          <a:stretch/>
        </p:blipFill>
        <p:spPr>
          <a:xfrm>
            <a:off x="6597259" y="4415953"/>
            <a:ext cx="354042" cy="310562"/>
          </a:xfrm>
          <a:prstGeom prst="rect">
            <a:avLst/>
          </a:prstGeom>
        </p:spPr>
      </p:pic>
      <p:pic>
        <p:nvPicPr>
          <p:cNvPr id="120" name="Picture 12">
            <a:extLst>
              <a:ext uri="{FF2B5EF4-FFF2-40B4-BE49-F238E27FC236}">
                <a16:creationId xmlns:a16="http://schemas.microsoft.com/office/drawing/2014/main" id="{5EE1A2BF-7769-377B-667A-03BD90D1362D}"/>
              </a:ext>
            </a:extLst>
          </p:cNvPr>
          <p:cNvPicPr>
            <a:picLocks/>
          </p:cNvPicPr>
          <p:nvPr/>
        </p:nvPicPr>
        <p:blipFill>
          <a:blip r:embed="rId6" cstate="hqprint">
            <a:extLst>
              <a:ext uri="{28A0092B-C50C-407E-A947-70E740481C1C}">
                <a14:useLocalDpi xmlns:a14="http://schemas.microsoft.com/office/drawing/2010/main"/>
              </a:ext>
            </a:extLst>
          </a:blip>
          <a:srcRect/>
          <a:stretch/>
        </p:blipFill>
        <p:spPr>
          <a:xfrm>
            <a:off x="6073124" y="2749863"/>
            <a:ext cx="369576" cy="277458"/>
          </a:xfrm>
          <a:prstGeom prst="rect">
            <a:avLst/>
          </a:prstGeom>
        </p:spPr>
      </p:pic>
      <p:pic>
        <p:nvPicPr>
          <p:cNvPr id="121" name="Picture 12">
            <a:extLst>
              <a:ext uri="{FF2B5EF4-FFF2-40B4-BE49-F238E27FC236}">
                <a16:creationId xmlns:a16="http://schemas.microsoft.com/office/drawing/2014/main" id="{8E1CAB90-0BC5-FB52-098C-E831CDEFE242}"/>
              </a:ext>
            </a:extLst>
          </p:cNvPr>
          <p:cNvPicPr>
            <a:picLocks/>
          </p:cNvPicPr>
          <p:nvPr/>
        </p:nvPicPr>
        <p:blipFill>
          <a:blip r:embed="rId7" cstate="hqprint">
            <a:extLst>
              <a:ext uri="{28A0092B-C50C-407E-A947-70E740481C1C}">
                <a14:useLocalDpi xmlns:a14="http://schemas.microsoft.com/office/drawing/2010/main"/>
              </a:ext>
            </a:extLst>
          </a:blip>
          <a:srcRect/>
          <a:stretch/>
        </p:blipFill>
        <p:spPr>
          <a:xfrm>
            <a:off x="5421222" y="3118551"/>
            <a:ext cx="295212" cy="315398"/>
          </a:xfrm>
          <a:prstGeom prst="rect">
            <a:avLst/>
          </a:prstGeom>
        </p:spPr>
      </p:pic>
      <p:pic>
        <p:nvPicPr>
          <p:cNvPr id="122" name="Picture 12">
            <a:extLst>
              <a:ext uri="{FF2B5EF4-FFF2-40B4-BE49-F238E27FC236}">
                <a16:creationId xmlns:a16="http://schemas.microsoft.com/office/drawing/2014/main" id="{03F923B4-86BB-9C09-640A-05B9B5256538}"/>
              </a:ext>
            </a:extLst>
          </p:cNvPr>
          <p:cNvPicPr>
            <a:picLocks/>
          </p:cNvPicPr>
          <p:nvPr/>
        </p:nvPicPr>
        <p:blipFill>
          <a:blip r:embed="rId8" cstate="hqprint">
            <a:extLst>
              <a:ext uri="{28A0092B-C50C-407E-A947-70E740481C1C}">
                <a14:useLocalDpi xmlns:a14="http://schemas.microsoft.com/office/drawing/2010/main"/>
              </a:ext>
            </a:extLst>
          </a:blip>
          <a:srcRect/>
          <a:stretch/>
        </p:blipFill>
        <p:spPr>
          <a:xfrm>
            <a:off x="5631409" y="4621483"/>
            <a:ext cx="394807" cy="306526"/>
          </a:xfrm>
          <a:prstGeom prst="rect">
            <a:avLst/>
          </a:prstGeom>
        </p:spPr>
      </p:pic>
      <p:pic>
        <p:nvPicPr>
          <p:cNvPr id="123" name="Picture 12">
            <a:extLst>
              <a:ext uri="{FF2B5EF4-FFF2-40B4-BE49-F238E27FC236}">
                <a16:creationId xmlns:a16="http://schemas.microsoft.com/office/drawing/2014/main" id="{3A17CE1D-9866-AF77-B26E-1E0C564341BD}"/>
              </a:ext>
            </a:extLst>
          </p:cNvPr>
          <p:cNvPicPr>
            <a:picLocks/>
          </p:cNvPicPr>
          <p:nvPr/>
        </p:nvPicPr>
        <p:blipFill>
          <a:blip r:embed="rId9" cstate="hqprint">
            <a:extLst>
              <a:ext uri="{28A0092B-C50C-407E-A947-70E740481C1C}">
                <a14:useLocalDpi xmlns:a14="http://schemas.microsoft.com/office/drawing/2010/main"/>
              </a:ext>
            </a:extLst>
          </a:blip>
          <a:srcRect/>
          <a:stretch/>
        </p:blipFill>
        <p:spPr>
          <a:xfrm>
            <a:off x="5107705" y="4330354"/>
            <a:ext cx="205972" cy="219119"/>
          </a:xfrm>
          <a:prstGeom prst="rect">
            <a:avLst/>
          </a:prstGeom>
        </p:spPr>
      </p:pic>
      <p:pic>
        <p:nvPicPr>
          <p:cNvPr id="124" name="Picture 12">
            <a:extLst>
              <a:ext uri="{FF2B5EF4-FFF2-40B4-BE49-F238E27FC236}">
                <a16:creationId xmlns:a16="http://schemas.microsoft.com/office/drawing/2014/main" id="{A255367D-BFF6-AAF2-32C8-9E924B0ECD6B}"/>
              </a:ext>
            </a:extLst>
          </p:cNvPr>
          <p:cNvPicPr>
            <a:picLocks/>
          </p:cNvPicPr>
          <p:nvPr/>
        </p:nvPicPr>
        <p:blipFill>
          <a:blip r:embed="rId10" cstate="hqprint">
            <a:extLst>
              <a:ext uri="{28A0092B-C50C-407E-A947-70E740481C1C}">
                <a14:useLocalDpi xmlns:a14="http://schemas.microsoft.com/office/drawing/2010/main"/>
              </a:ext>
            </a:extLst>
          </a:blip>
          <a:srcRect/>
          <a:stretch/>
        </p:blipFill>
        <p:spPr>
          <a:xfrm>
            <a:off x="6626941" y="3307460"/>
            <a:ext cx="153272" cy="195501"/>
          </a:xfrm>
          <a:prstGeom prst="rect">
            <a:avLst/>
          </a:prstGeom>
        </p:spPr>
      </p:pic>
      <p:pic>
        <p:nvPicPr>
          <p:cNvPr id="125" name="Picture 12">
            <a:extLst>
              <a:ext uri="{FF2B5EF4-FFF2-40B4-BE49-F238E27FC236}">
                <a16:creationId xmlns:a16="http://schemas.microsoft.com/office/drawing/2014/main" id="{DDAB2691-7AFB-471A-C9B6-6C603988068D}"/>
              </a:ext>
            </a:extLst>
          </p:cNvPr>
          <p:cNvPicPr>
            <a:picLocks/>
          </p:cNvPicPr>
          <p:nvPr/>
        </p:nvPicPr>
        <p:blipFill>
          <a:blip r:embed="rId11" cstate="hqprint">
            <a:extLst>
              <a:ext uri="{28A0092B-C50C-407E-A947-70E740481C1C}">
                <a14:useLocalDpi xmlns:a14="http://schemas.microsoft.com/office/drawing/2010/main"/>
              </a:ext>
            </a:extLst>
          </a:blip>
          <a:srcRect/>
          <a:stretch/>
        </p:blipFill>
        <p:spPr>
          <a:xfrm>
            <a:off x="6269239" y="4870820"/>
            <a:ext cx="173542" cy="219119"/>
          </a:xfrm>
          <a:prstGeom prst="rect">
            <a:avLst/>
          </a:prstGeom>
        </p:spPr>
      </p:pic>
      <p:sp>
        <p:nvSpPr>
          <p:cNvPr id="7" name="TextBox 6">
            <a:extLst>
              <a:ext uri="{FF2B5EF4-FFF2-40B4-BE49-F238E27FC236}">
                <a16:creationId xmlns:a16="http://schemas.microsoft.com/office/drawing/2014/main" id="{F3C8B175-9120-504D-C1C7-9B2B2E172DBC}"/>
              </a:ext>
            </a:extLst>
          </p:cNvPr>
          <p:cNvSpPr txBox="1"/>
          <p:nvPr/>
        </p:nvSpPr>
        <p:spPr>
          <a:xfrm rot="19478258">
            <a:off x="3899808" y="2326779"/>
            <a:ext cx="2307770"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Identify</a:t>
            </a:r>
          </a:p>
        </p:txBody>
      </p:sp>
      <p:sp>
        <p:nvSpPr>
          <p:cNvPr id="8" name="TextBox 7">
            <a:extLst>
              <a:ext uri="{FF2B5EF4-FFF2-40B4-BE49-F238E27FC236}">
                <a16:creationId xmlns:a16="http://schemas.microsoft.com/office/drawing/2014/main" id="{528DB7B8-778A-0644-47B5-6F3E5AC07795}"/>
              </a:ext>
            </a:extLst>
          </p:cNvPr>
          <p:cNvSpPr txBox="1"/>
          <p:nvPr/>
        </p:nvSpPr>
        <p:spPr>
          <a:xfrm rot="2180805">
            <a:off x="5957962" y="2350534"/>
            <a:ext cx="2306415"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Protect</a:t>
            </a:r>
          </a:p>
        </p:txBody>
      </p:sp>
      <p:sp>
        <p:nvSpPr>
          <p:cNvPr id="10" name="TextBox 9">
            <a:extLst>
              <a:ext uri="{FF2B5EF4-FFF2-40B4-BE49-F238E27FC236}">
                <a16:creationId xmlns:a16="http://schemas.microsoft.com/office/drawing/2014/main" id="{53CFD4ED-9E05-F270-B366-FA755EF99A7B}"/>
              </a:ext>
            </a:extLst>
          </p:cNvPr>
          <p:cNvSpPr txBox="1"/>
          <p:nvPr/>
        </p:nvSpPr>
        <p:spPr>
          <a:xfrm rot="6472418">
            <a:off x="6612881" y="4331835"/>
            <a:ext cx="2306415"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Detect</a:t>
            </a:r>
          </a:p>
        </p:txBody>
      </p:sp>
      <p:sp>
        <p:nvSpPr>
          <p:cNvPr id="11" name="TextBox 10">
            <a:extLst>
              <a:ext uri="{FF2B5EF4-FFF2-40B4-BE49-F238E27FC236}">
                <a16:creationId xmlns:a16="http://schemas.microsoft.com/office/drawing/2014/main" id="{4F3A9FE7-E10A-EB4A-BE06-58C0064507A6}"/>
              </a:ext>
            </a:extLst>
          </p:cNvPr>
          <p:cNvSpPr txBox="1"/>
          <p:nvPr/>
        </p:nvSpPr>
        <p:spPr>
          <a:xfrm>
            <a:off x="4937761" y="5607577"/>
            <a:ext cx="2307771"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Respond</a:t>
            </a:r>
          </a:p>
        </p:txBody>
      </p:sp>
      <p:sp>
        <p:nvSpPr>
          <p:cNvPr id="12" name="TextBox 11">
            <a:extLst>
              <a:ext uri="{FF2B5EF4-FFF2-40B4-BE49-F238E27FC236}">
                <a16:creationId xmlns:a16="http://schemas.microsoft.com/office/drawing/2014/main" id="{4A915E5F-1B88-BA48-26C3-CE72411AA22E}"/>
              </a:ext>
            </a:extLst>
          </p:cNvPr>
          <p:cNvSpPr txBox="1"/>
          <p:nvPr/>
        </p:nvSpPr>
        <p:spPr>
          <a:xfrm rot="4305151">
            <a:off x="3208769" y="4326057"/>
            <a:ext cx="2293048" cy="341632"/>
          </a:xfrm>
          <a:prstGeom prst="rect">
            <a:avLst/>
          </a:prstGeom>
          <a:noFill/>
        </p:spPr>
        <p:txBody>
          <a:bodyPr wrap="square" rtlCol="0">
            <a:spAutoFit/>
          </a:bodyPr>
          <a:lstStyle/>
          <a:p>
            <a:pPr algn="ctr" defTabSz="457189">
              <a:lnSpc>
                <a:spcPct val="90000"/>
              </a:lnSpc>
              <a:spcBef>
                <a:spcPts val="300"/>
              </a:spcBef>
            </a:pPr>
            <a:r>
              <a:rPr lang="en-US" b="1" cap="all" dirty="0">
                <a:solidFill>
                  <a:srgbClr val="2C394A"/>
                </a:solidFill>
                <a:latin typeface="+mj-lt"/>
                <a:cs typeface="Arial" panose="020B0604020202020204" pitchFamily="34" charset="0"/>
              </a:rPr>
              <a:t>Recover</a:t>
            </a:r>
          </a:p>
        </p:txBody>
      </p:sp>
      <p:sp>
        <p:nvSpPr>
          <p:cNvPr id="26" name="TextBox 25">
            <a:extLst>
              <a:ext uri="{FF2B5EF4-FFF2-40B4-BE49-F238E27FC236}">
                <a16:creationId xmlns:a16="http://schemas.microsoft.com/office/drawing/2014/main" id="{7AA17D81-389C-FEC5-6817-D7AF1AE34519}"/>
              </a:ext>
            </a:extLst>
          </p:cNvPr>
          <p:cNvSpPr txBox="1"/>
          <p:nvPr/>
        </p:nvSpPr>
        <p:spPr>
          <a:xfrm>
            <a:off x="5605354" y="4153682"/>
            <a:ext cx="960519" cy="286232"/>
          </a:xfrm>
          <a:prstGeom prst="rect">
            <a:avLst/>
          </a:prstGeom>
          <a:noFill/>
        </p:spPr>
        <p:txBody>
          <a:bodyPr wrap="none" rtlCol="0">
            <a:spAutoFit/>
          </a:bodyPr>
          <a:lstStyle/>
          <a:p>
            <a:pPr algn="ctr" defTabSz="457189">
              <a:lnSpc>
                <a:spcPct val="90000"/>
              </a:lnSpc>
              <a:spcBef>
                <a:spcPts val="300"/>
              </a:spcBef>
            </a:pPr>
            <a:r>
              <a:rPr lang="en-US" sz="1400" b="1" dirty="0">
                <a:solidFill>
                  <a:srgbClr val="000000"/>
                </a:solidFill>
                <a:cs typeface="Arial" panose="020B0604020202020204" pitchFamily="34" charset="0"/>
              </a:rPr>
              <a:t>The Core</a:t>
            </a:r>
            <a:endParaRPr lang="en-US" sz="1400" dirty="0">
              <a:solidFill>
                <a:srgbClr val="000000"/>
              </a:solidFill>
              <a:cs typeface="Arial" panose="020B0604020202020204" pitchFamily="34" charset="0"/>
            </a:endParaRPr>
          </a:p>
        </p:txBody>
      </p:sp>
      <p:sp>
        <p:nvSpPr>
          <p:cNvPr id="27" name="TextBox 26">
            <a:extLst>
              <a:ext uri="{FF2B5EF4-FFF2-40B4-BE49-F238E27FC236}">
                <a16:creationId xmlns:a16="http://schemas.microsoft.com/office/drawing/2014/main" id="{AC2FC48A-EEBB-9A2E-C908-83834AA41197}"/>
              </a:ext>
            </a:extLst>
          </p:cNvPr>
          <p:cNvSpPr txBox="1"/>
          <p:nvPr/>
        </p:nvSpPr>
        <p:spPr>
          <a:xfrm>
            <a:off x="284725" y="2227662"/>
            <a:ext cx="3437814" cy="523220"/>
          </a:xfrm>
          <a:prstGeom prst="rect">
            <a:avLst/>
          </a:prstGeom>
          <a:noFill/>
        </p:spPr>
        <p:txBody>
          <a:bodyPr wrap="square" rtlCol="0">
            <a:spAutoFit/>
          </a:bodyPr>
          <a:lstStyle/>
          <a:p>
            <a:pPr algn="r" defTabSz="457189">
              <a:spcBef>
                <a:spcPts val="300"/>
              </a:spcBef>
            </a:pPr>
            <a:r>
              <a:rPr lang="en-GB" sz="1400" dirty="0">
                <a:cs typeface="Arial" panose="020B0604020202020204" pitchFamily="34" charset="0"/>
              </a:rPr>
              <a:t>Data and systems that need to be protected are identified. </a:t>
            </a:r>
          </a:p>
        </p:txBody>
      </p:sp>
      <p:sp>
        <p:nvSpPr>
          <p:cNvPr id="28" name="TextBox 27">
            <a:extLst>
              <a:ext uri="{FF2B5EF4-FFF2-40B4-BE49-F238E27FC236}">
                <a16:creationId xmlns:a16="http://schemas.microsoft.com/office/drawing/2014/main" id="{970C0839-9C9E-64DB-8938-49D6A556613E}"/>
              </a:ext>
            </a:extLst>
          </p:cNvPr>
          <p:cNvSpPr txBox="1"/>
          <p:nvPr/>
        </p:nvSpPr>
        <p:spPr>
          <a:xfrm>
            <a:off x="284724" y="1985605"/>
            <a:ext cx="3437815" cy="341632"/>
          </a:xfrm>
          <a:prstGeom prst="rect">
            <a:avLst/>
          </a:prstGeom>
          <a:noFill/>
        </p:spPr>
        <p:txBody>
          <a:bodyPr wrap="square" rtlCol="0">
            <a:spAutoFit/>
          </a:bodyPr>
          <a:lstStyle/>
          <a:p>
            <a:pPr algn="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Identify</a:t>
            </a:r>
          </a:p>
        </p:txBody>
      </p:sp>
      <p:sp>
        <p:nvSpPr>
          <p:cNvPr id="29" name="TextBox 28">
            <a:extLst>
              <a:ext uri="{FF2B5EF4-FFF2-40B4-BE49-F238E27FC236}">
                <a16:creationId xmlns:a16="http://schemas.microsoft.com/office/drawing/2014/main" id="{2FDC0B3C-E279-08EF-66B9-F165D5787870}"/>
              </a:ext>
            </a:extLst>
          </p:cNvPr>
          <p:cNvSpPr txBox="1"/>
          <p:nvPr/>
        </p:nvSpPr>
        <p:spPr>
          <a:xfrm>
            <a:off x="284725" y="3264858"/>
            <a:ext cx="3437814" cy="1169551"/>
          </a:xfrm>
          <a:prstGeom prst="rect">
            <a:avLst/>
          </a:prstGeom>
          <a:noFill/>
        </p:spPr>
        <p:txBody>
          <a:bodyPr wrap="square" rtlCol="0">
            <a:spAutoFit/>
          </a:bodyPr>
          <a:lstStyle/>
          <a:p>
            <a:pPr algn="r" defTabSz="457189">
              <a:spcBef>
                <a:spcPts val="300"/>
              </a:spcBef>
            </a:pPr>
            <a:r>
              <a:rPr lang="en-GB" sz="1400" dirty="0">
                <a:cs typeface="Arial" panose="020B0604020202020204" pitchFamily="34" charset="0"/>
              </a:rPr>
              <a:t>Team puts security measures into place to safeguard the data. These will often involve specific tools, hardware, and software designed to address common security concerns. </a:t>
            </a:r>
          </a:p>
        </p:txBody>
      </p:sp>
      <p:sp>
        <p:nvSpPr>
          <p:cNvPr id="30" name="TextBox 29">
            <a:extLst>
              <a:ext uri="{FF2B5EF4-FFF2-40B4-BE49-F238E27FC236}">
                <a16:creationId xmlns:a16="http://schemas.microsoft.com/office/drawing/2014/main" id="{8149C20A-B296-FC9E-D3CB-856B18CF8CA0}"/>
              </a:ext>
            </a:extLst>
          </p:cNvPr>
          <p:cNvSpPr txBox="1"/>
          <p:nvPr/>
        </p:nvSpPr>
        <p:spPr>
          <a:xfrm>
            <a:off x="284724" y="3022801"/>
            <a:ext cx="3437815" cy="341632"/>
          </a:xfrm>
          <a:prstGeom prst="rect">
            <a:avLst/>
          </a:prstGeom>
          <a:noFill/>
        </p:spPr>
        <p:txBody>
          <a:bodyPr wrap="square" rtlCol="0">
            <a:spAutoFit/>
          </a:bodyPr>
          <a:lstStyle/>
          <a:p>
            <a:pPr algn="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Protect</a:t>
            </a:r>
          </a:p>
        </p:txBody>
      </p:sp>
      <p:sp>
        <p:nvSpPr>
          <p:cNvPr id="31" name="TextBox 30">
            <a:extLst>
              <a:ext uri="{FF2B5EF4-FFF2-40B4-BE49-F238E27FC236}">
                <a16:creationId xmlns:a16="http://schemas.microsoft.com/office/drawing/2014/main" id="{413092EF-02B0-F14B-C0A1-46EC57B3123E}"/>
              </a:ext>
            </a:extLst>
          </p:cNvPr>
          <p:cNvSpPr txBox="1"/>
          <p:nvPr/>
        </p:nvSpPr>
        <p:spPr>
          <a:xfrm>
            <a:off x="284725" y="4927706"/>
            <a:ext cx="3437814" cy="523220"/>
          </a:xfrm>
          <a:prstGeom prst="rect">
            <a:avLst/>
          </a:prstGeom>
          <a:noFill/>
        </p:spPr>
        <p:txBody>
          <a:bodyPr wrap="square" rtlCol="0">
            <a:spAutoFit/>
          </a:bodyPr>
          <a:lstStyle/>
          <a:p>
            <a:pPr algn="r" defTabSz="457189">
              <a:spcBef>
                <a:spcPts val="300"/>
              </a:spcBef>
            </a:pPr>
            <a:r>
              <a:rPr lang="en-GB" sz="1400" dirty="0">
                <a:cs typeface="Arial" panose="020B0604020202020204" pitchFamily="34" charset="0"/>
              </a:rPr>
              <a:t>Tools and policies are designed to discover an incident when it happens. </a:t>
            </a:r>
          </a:p>
        </p:txBody>
      </p:sp>
      <p:sp>
        <p:nvSpPr>
          <p:cNvPr id="32" name="TextBox 31">
            <a:extLst>
              <a:ext uri="{FF2B5EF4-FFF2-40B4-BE49-F238E27FC236}">
                <a16:creationId xmlns:a16="http://schemas.microsoft.com/office/drawing/2014/main" id="{7AAFA9B3-9C1D-2F37-7B7A-E93634061AEA}"/>
              </a:ext>
            </a:extLst>
          </p:cNvPr>
          <p:cNvSpPr txBox="1"/>
          <p:nvPr/>
        </p:nvSpPr>
        <p:spPr>
          <a:xfrm>
            <a:off x="284724" y="4685649"/>
            <a:ext cx="3437815" cy="341632"/>
          </a:xfrm>
          <a:prstGeom prst="rect">
            <a:avLst/>
          </a:prstGeom>
          <a:noFill/>
        </p:spPr>
        <p:txBody>
          <a:bodyPr wrap="square" rtlCol="0">
            <a:spAutoFit/>
          </a:bodyPr>
          <a:lstStyle/>
          <a:p>
            <a:pPr algn="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Detect</a:t>
            </a:r>
          </a:p>
        </p:txBody>
      </p:sp>
      <p:sp>
        <p:nvSpPr>
          <p:cNvPr id="33" name="TextBox 32">
            <a:extLst>
              <a:ext uri="{FF2B5EF4-FFF2-40B4-BE49-F238E27FC236}">
                <a16:creationId xmlns:a16="http://schemas.microsoft.com/office/drawing/2014/main" id="{2622DACD-1D52-4BF7-9480-10DBDC03849C}"/>
              </a:ext>
            </a:extLst>
          </p:cNvPr>
          <p:cNvSpPr txBox="1"/>
          <p:nvPr/>
        </p:nvSpPr>
        <p:spPr>
          <a:xfrm>
            <a:off x="8465916" y="2227662"/>
            <a:ext cx="3447915" cy="1169551"/>
          </a:xfrm>
          <a:prstGeom prst="rect">
            <a:avLst/>
          </a:prstGeom>
          <a:noFill/>
        </p:spPr>
        <p:txBody>
          <a:bodyPr wrap="square" rtlCol="0">
            <a:spAutoFit/>
          </a:bodyPr>
          <a:lstStyle/>
          <a:p>
            <a:pPr defTabSz="457189">
              <a:spcBef>
                <a:spcPts val="300"/>
              </a:spcBef>
            </a:pPr>
            <a:r>
              <a:rPr lang="en-GB" sz="1400" dirty="0">
                <a:cs typeface="Arial" panose="020B0604020202020204" pitchFamily="34" charset="0"/>
              </a:rPr>
              <a:t>The response phase requires a company to devise a plan for responding to a threat. The plan will include the different methods used to mitigate the threat, as well as which tools will be used. </a:t>
            </a:r>
          </a:p>
        </p:txBody>
      </p:sp>
      <p:sp>
        <p:nvSpPr>
          <p:cNvPr id="34" name="TextBox 33">
            <a:extLst>
              <a:ext uri="{FF2B5EF4-FFF2-40B4-BE49-F238E27FC236}">
                <a16:creationId xmlns:a16="http://schemas.microsoft.com/office/drawing/2014/main" id="{29D2488C-B3F7-8054-C990-5006CE4CFFE6}"/>
              </a:ext>
            </a:extLst>
          </p:cNvPr>
          <p:cNvSpPr txBox="1"/>
          <p:nvPr/>
        </p:nvSpPr>
        <p:spPr>
          <a:xfrm>
            <a:off x="8465916" y="1985605"/>
            <a:ext cx="3437815" cy="341632"/>
          </a:xfrm>
          <a:prstGeom prst="rect">
            <a:avLst/>
          </a:prstGeom>
          <a:noFill/>
        </p:spPr>
        <p:txBody>
          <a:bodyPr wrap="square" rtlCol="0">
            <a:spAutoFit/>
          </a:bodyPr>
          <a:lstStyle/>
          <a:p>
            <a:pP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Respond</a:t>
            </a:r>
          </a:p>
        </p:txBody>
      </p:sp>
      <p:sp>
        <p:nvSpPr>
          <p:cNvPr id="35" name="TextBox 34">
            <a:extLst>
              <a:ext uri="{FF2B5EF4-FFF2-40B4-BE49-F238E27FC236}">
                <a16:creationId xmlns:a16="http://schemas.microsoft.com/office/drawing/2014/main" id="{19C4AE2D-D2CA-A4C6-AD95-6F16E27A2E92}"/>
              </a:ext>
            </a:extLst>
          </p:cNvPr>
          <p:cNvSpPr txBox="1"/>
          <p:nvPr/>
        </p:nvSpPr>
        <p:spPr>
          <a:xfrm>
            <a:off x="8465916" y="3878357"/>
            <a:ext cx="3447915" cy="1169551"/>
          </a:xfrm>
          <a:prstGeom prst="rect">
            <a:avLst/>
          </a:prstGeom>
          <a:noFill/>
        </p:spPr>
        <p:txBody>
          <a:bodyPr wrap="square" rtlCol="0">
            <a:spAutoFit/>
          </a:bodyPr>
          <a:lstStyle/>
          <a:p>
            <a:pPr defTabSz="457189">
              <a:spcBef>
                <a:spcPts val="300"/>
              </a:spcBef>
            </a:pPr>
            <a:r>
              <a:rPr lang="en-GB" sz="1400" dirty="0">
                <a:cs typeface="Arial" panose="020B0604020202020204" pitchFamily="34" charset="0"/>
              </a:rPr>
              <a:t>In the event an attack penetrates the network, the process outlined by NIST also includes ways of helping an organization recover as quickly as possible. </a:t>
            </a:r>
          </a:p>
        </p:txBody>
      </p:sp>
      <p:sp>
        <p:nvSpPr>
          <p:cNvPr id="36" name="TextBox 35">
            <a:extLst>
              <a:ext uri="{FF2B5EF4-FFF2-40B4-BE49-F238E27FC236}">
                <a16:creationId xmlns:a16="http://schemas.microsoft.com/office/drawing/2014/main" id="{C6BA9F6E-49DB-5100-4108-4DC22D9CEFB9}"/>
              </a:ext>
            </a:extLst>
          </p:cNvPr>
          <p:cNvSpPr txBox="1"/>
          <p:nvPr/>
        </p:nvSpPr>
        <p:spPr>
          <a:xfrm>
            <a:off x="8465916" y="3636300"/>
            <a:ext cx="3437815" cy="341632"/>
          </a:xfrm>
          <a:prstGeom prst="rect">
            <a:avLst/>
          </a:prstGeom>
          <a:noFill/>
        </p:spPr>
        <p:txBody>
          <a:bodyPr wrap="square" rtlCol="0">
            <a:spAutoFit/>
          </a:bodyPr>
          <a:lstStyle/>
          <a:p>
            <a:pPr defTabSz="457189">
              <a:lnSpc>
                <a:spcPct val="90000"/>
              </a:lnSpc>
              <a:spcBef>
                <a:spcPts val="300"/>
              </a:spcBef>
            </a:pPr>
            <a:r>
              <a:rPr lang="en-US" b="1" cap="all" dirty="0">
                <a:solidFill>
                  <a:schemeClr val="accent5">
                    <a:lumMod val="50000"/>
                  </a:schemeClr>
                </a:solidFill>
                <a:latin typeface="Arial Black" panose="020B0A04020102020204" pitchFamily="34" charset="0"/>
                <a:cs typeface="Arial" panose="020B0604020202020204" pitchFamily="34" charset="0"/>
              </a:rPr>
              <a:t>Recover</a:t>
            </a:r>
          </a:p>
        </p:txBody>
      </p:sp>
      <p:grpSp>
        <p:nvGrpSpPr>
          <p:cNvPr id="37" name="Group 36">
            <a:extLst>
              <a:ext uri="{FF2B5EF4-FFF2-40B4-BE49-F238E27FC236}">
                <a16:creationId xmlns:a16="http://schemas.microsoft.com/office/drawing/2014/main" id="{739CD214-CC47-A7B7-7BFE-3531C98BB9C8}"/>
              </a:ext>
            </a:extLst>
          </p:cNvPr>
          <p:cNvGrpSpPr/>
          <p:nvPr/>
        </p:nvGrpSpPr>
        <p:grpSpPr>
          <a:xfrm>
            <a:off x="8446883" y="140054"/>
            <a:ext cx="3328297" cy="811218"/>
            <a:chOff x="6661328" y="4497700"/>
            <a:chExt cx="3550052" cy="865267"/>
          </a:xfrm>
        </p:grpSpPr>
        <p:sp>
          <p:nvSpPr>
            <p:cNvPr id="38" name="Rectangle 37">
              <a:extLst>
                <a:ext uri="{FF2B5EF4-FFF2-40B4-BE49-F238E27FC236}">
                  <a16:creationId xmlns:a16="http://schemas.microsoft.com/office/drawing/2014/main" id="{5CB7C833-924F-7C71-C43E-402C2534FD56}"/>
                </a:ext>
              </a:extLst>
            </p:cNvPr>
            <p:cNvSpPr/>
            <p:nvPr/>
          </p:nvSpPr>
          <p:spPr>
            <a:xfrm rot="16200000">
              <a:off x="7591253" y="3567775"/>
              <a:ext cx="226966" cy="2086815"/>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cxnSp>
          <p:nvCxnSpPr>
            <p:cNvPr id="40" name="Straight Connector 39">
              <a:extLst>
                <a:ext uri="{FF2B5EF4-FFF2-40B4-BE49-F238E27FC236}">
                  <a16:creationId xmlns:a16="http://schemas.microsoft.com/office/drawing/2014/main" id="{A883C158-9A5B-116C-59FB-4B2B0C6BF5A4}"/>
                </a:ext>
              </a:extLst>
            </p:cNvPr>
            <p:cNvCxnSpPr>
              <a:cxnSpLocks/>
            </p:cNvCxnSpPr>
            <p:nvPr/>
          </p:nvCxnSpPr>
          <p:spPr>
            <a:xfrm rot="16200000">
              <a:off x="8691226" y="4977724"/>
              <a:ext cx="426313" cy="0"/>
            </a:xfrm>
            <a:prstGeom prst="line">
              <a:avLst/>
            </a:prstGeom>
            <a:ln w="76200">
              <a:solidFill>
                <a:schemeClr val="accent6"/>
              </a:solidFill>
              <a:prstDash val="solid"/>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1602B569-E28E-E8E5-4F54-42EC0AA7B1C2}"/>
                </a:ext>
              </a:extLst>
            </p:cNvPr>
            <p:cNvSpPr/>
            <p:nvPr/>
          </p:nvSpPr>
          <p:spPr>
            <a:xfrm rot="16200000">
              <a:off x="7442814" y="4949214"/>
              <a:ext cx="642057" cy="1854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42" name="Rectangle 41">
              <a:extLst>
                <a:ext uri="{FF2B5EF4-FFF2-40B4-BE49-F238E27FC236}">
                  <a16:creationId xmlns:a16="http://schemas.microsoft.com/office/drawing/2014/main" id="{3C244140-3403-76F4-9F37-1A9F96DB17C6}"/>
                </a:ext>
              </a:extLst>
            </p:cNvPr>
            <p:cNvSpPr/>
            <p:nvPr/>
          </p:nvSpPr>
          <p:spPr>
            <a:xfrm rot="16200000">
              <a:off x="7844441" y="4879092"/>
              <a:ext cx="642055" cy="325692"/>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43" name="Rectangle 42">
              <a:extLst>
                <a:ext uri="{FF2B5EF4-FFF2-40B4-BE49-F238E27FC236}">
                  <a16:creationId xmlns:a16="http://schemas.microsoft.com/office/drawing/2014/main" id="{B227EE17-CE21-A4B3-D1FC-E024E9D584F9}"/>
                </a:ext>
              </a:extLst>
            </p:cNvPr>
            <p:cNvSpPr/>
            <p:nvPr/>
          </p:nvSpPr>
          <p:spPr>
            <a:xfrm rot="16200000">
              <a:off x="9004239" y="4155826"/>
              <a:ext cx="642057" cy="17722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44" name="Rectangle 43">
              <a:extLst>
                <a:ext uri="{FF2B5EF4-FFF2-40B4-BE49-F238E27FC236}">
                  <a16:creationId xmlns:a16="http://schemas.microsoft.com/office/drawing/2014/main" id="{18828CFB-9647-FD0E-389F-E9E1A79978C2}"/>
                </a:ext>
              </a:extLst>
            </p:cNvPr>
            <p:cNvSpPr/>
            <p:nvPr/>
          </p:nvSpPr>
          <p:spPr>
            <a:xfrm rot="16200000">
              <a:off x="8068333" y="4975734"/>
              <a:ext cx="642057" cy="13241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grpSp>
      <p:pic>
        <p:nvPicPr>
          <p:cNvPr id="45" name="Picture 44">
            <a:extLst>
              <a:ext uri="{FF2B5EF4-FFF2-40B4-BE49-F238E27FC236}">
                <a16:creationId xmlns:a16="http://schemas.microsoft.com/office/drawing/2014/main" id="{347E4731-3978-D357-85AB-CF8C557C3A5D}"/>
              </a:ext>
            </a:extLst>
          </p:cNvPr>
          <p:cNvPicPr>
            <a:picLocks noChangeAspect="1"/>
          </p:cNvPicPr>
          <p:nvPr/>
        </p:nvPicPr>
        <p:blipFill rotWithShape="1">
          <a:blip r:embed="rId12" cstate="hqprint">
            <a:lum bright="75000"/>
            <a:extLst>
              <a:ext uri="{28A0092B-C50C-407E-A947-70E740481C1C}">
                <a14:useLocalDpi xmlns:a14="http://schemas.microsoft.com/office/drawing/2010/main"/>
              </a:ext>
            </a:extLst>
          </a:blip>
          <a:srcRect l="45277" t="9172" r="30844" b="69754"/>
          <a:stretch/>
        </p:blipFill>
        <p:spPr>
          <a:xfrm rot="10800000">
            <a:off x="11051867" y="507597"/>
            <a:ext cx="1140133" cy="852606"/>
          </a:xfrm>
          <a:prstGeom prst="rect">
            <a:avLst/>
          </a:prstGeom>
        </p:spPr>
      </p:pic>
      <p:cxnSp>
        <p:nvCxnSpPr>
          <p:cNvPr id="51" name="Straight Connector 50">
            <a:extLst>
              <a:ext uri="{FF2B5EF4-FFF2-40B4-BE49-F238E27FC236}">
                <a16:creationId xmlns:a16="http://schemas.microsoft.com/office/drawing/2014/main" id="{EDA14F6C-61DA-DE41-ED77-64E6DE13D659}"/>
              </a:ext>
            </a:extLst>
          </p:cNvPr>
          <p:cNvCxnSpPr>
            <a:cxnSpLocks/>
          </p:cNvCxnSpPr>
          <p:nvPr/>
        </p:nvCxnSpPr>
        <p:spPr>
          <a:xfrm>
            <a:off x="3758781" y="4751043"/>
            <a:ext cx="0" cy="811831"/>
          </a:xfrm>
          <a:prstGeom prst="line">
            <a:avLst/>
          </a:prstGeom>
          <a:ln w="19050">
            <a:solidFill>
              <a:schemeClr val="accent5">
                <a:lumMod val="60000"/>
                <a:lumOff val="40000"/>
              </a:schemeClr>
            </a:solidFill>
            <a:prstDash val="sysDot"/>
            <a:miter lim="800000"/>
            <a:headEnd type="none" w="med" len="sm"/>
            <a:tailEnd type="none"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78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6A1CFE7-42E1-451D-B595-5D110D82ACBF}"/>
              </a:ext>
            </a:extLst>
          </p:cNvPr>
          <p:cNvSpPr/>
          <p:nvPr/>
        </p:nvSpPr>
        <p:spPr>
          <a:xfrm rot="5400000">
            <a:off x="8185419" y="5148849"/>
            <a:ext cx="396666" cy="3057195"/>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2" name="Picture 21">
            <a:extLst>
              <a:ext uri="{FF2B5EF4-FFF2-40B4-BE49-F238E27FC236}">
                <a16:creationId xmlns:a16="http://schemas.microsoft.com/office/drawing/2014/main" id="{71AE5150-BEB0-4867-B09C-1C9BC1B99DB3}"/>
              </a:ext>
            </a:extLst>
          </p:cNvPr>
          <p:cNvPicPr>
            <a:picLocks noChangeAspect="1"/>
          </p:cNvPicPr>
          <p:nvPr/>
        </p:nvPicPr>
        <p:blipFill>
          <a:blip r:embed="rId3"/>
          <a:stretch>
            <a:fillRect/>
          </a:stretch>
        </p:blipFill>
        <p:spPr>
          <a:xfrm flipH="1" flipV="1">
            <a:off x="11216640" y="0"/>
            <a:ext cx="975360" cy="225084"/>
          </a:xfrm>
          <a:prstGeom prst="rect">
            <a:avLst/>
          </a:prstGeom>
        </p:spPr>
      </p:pic>
      <p:sp>
        <p:nvSpPr>
          <p:cNvPr id="35" name="Title 1">
            <a:extLst>
              <a:ext uri="{FF2B5EF4-FFF2-40B4-BE49-F238E27FC236}">
                <a16:creationId xmlns:a16="http://schemas.microsoft.com/office/drawing/2014/main" id="{8A93EBD7-CFFA-4DD8-8FCC-070779659891}"/>
              </a:ext>
            </a:extLst>
          </p:cNvPr>
          <p:cNvSpPr txBox="1">
            <a:spLocks/>
          </p:cNvSpPr>
          <p:nvPr/>
        </p:nvSpPr>
        <p:spPr>
          <a:xfrm>
            <a:off x="255713" y="333375"/>
            <a:ext cx="3941634" cy="486287"/>
          </a:xfrm>
          <a:prstGeom prst="rect">
            <a:avLst/>
          </a:prstGeom>
        </p:spPr>
        <p:txBody>
          <a:bodyPr wrap="square" anchor="ctr" anchorCtr="0">
            <a:spAutoFit/>
          </a:bodyPr>
          <a:lstStyle>
            <a:lvl1pPr algn="l" defTabSz="914400" rtl="0" eaLnBrk="1" latinLnBrk="0" hangingPunct="1">
              <a:lnSpc>
                <a:spcPct val="90000"/>
              </a:lnSpc>
              <a:spcBef>
                <a:spcPct val="0"/>
              </a:spcBef>
              <a:buNone/>
              <a:defRPr sz="2800" b="1" kern="1200" spc="0" baseline="0">
                <a:solidFill>
                  <a:srgbClr val="000000"/>
                </a:solidFill>
                <a:latin typeface="+mj-lt"/>
                <a:ea typeface="Inter" panose="020B0502030000000004" pitchFamily="34" charset="0"/>
                <a:cs typeface="+mj-cs"/>
              </a:defRPr>
            </a:lvl1pPr>
          </a:lstStyle>
          <a:p>
            <a:pPr>
              <a:lnSpc>
                <a:spcPct val="80000"/>
              </a:lnSpc>
            </a:pPr>
            <a:r>
              <a:rPr lang="en-US" sz="3200" cap="all">
                <a:solidFill>
                  <a:schemeClr val="tx1"/>
                </a:solidFill>
              </a:rPr>
              <a:t>What is</a:t>
            </a:r>
            <a:r>
              <a:rPr lang="en-US" sz="3200">
                <a:solidFill>
                  <a:schemeClr val="tx1"/>
                </a:solidFill>
              </a:rPr>
              <a:t> SECOPS</a:t>
            </a:r>
            <a:r>
              <a:rPr lang="en-US" sz="3200" cap="all">
                <a:solidFill>
                  <a:schemeClr val="tx1"/>
                </a:solidFill>
              </a:rPr>
              <a:t>?</a:t>
            </a:r>
            <a:endParaRPr lang="en-US" sz="3200">
              <a:solidFill>
                <a:schemeClr val="tx1"/>
              </a:solidFill>
            </a:endParaRPr>
          </a:p>
        </p:txBody>
      </p:sp>
      <p:sp>
        <p:nvSpPr>
          <p:cNvPr id="36" name="TextBox 35">
            <a:extLst>
              <a:ext uri="{FF2B5EF4-FFF2-40B4-BE49-F238E27FC236}">
                <a16:creationId xmlns:a16="http://schemas.microsoft.com/office/drawing/2014/main" id="{E0529683-736F-4F59-8B3E-D405568A1021}"/>
              </a:ext>
            </a:extLst>
          </p:cNvPr>
          <p:cNvSpPr txBox="1"/>
          <p:nvPr/>
        </p:nvSpPr>
        <p:spPr>
          <a:xfrm>
            <a:off x="255713" y="760934"/>
            <a:ext cx="4697950" cy="535531"/>
          </a:xfrm>
          <a:prstGeom prst="rect">
            <a:avLst/>
          </a:prstGeom>
          <a:noFill/>
        </p:spPr>
        <p:txBody>
          <a:bodyPr wrap="square">
            <a:spAutoFit/>
          </a:bodyPr>
          <a:lstStyle/>
          <a:p>
            <a:pPr>
              <a:lnSpc>
                <a:spcPct val="90000"/>
              </a:lnSpc>
            </a:pPr>
            <a:r>
              <a:rPr lang="fr-FR" sz="3200" b="1">
                <a:solidFill>
                  <a:schemeClr val="accent2"/>
                </a:solidFill>
              </a:rPr>
              <a:t>Security Operations</a:t>
            </a:r>
            <a:endParaRPr lang="en-US" sz="3200" b="1">
              <a:solidFill>
                <a:schemeClr val="accent2"/>
              </a:solidFill>
            </a:endParaRPr>
          </a:p>
        </p:txBody>
      </p:sp>
      <p:pic>
        <p:nvPicPr>
          <p:cNvPr id="39" name="Graphic 38">
            <a:extLst>
              <a:ext uri="{FF2B5EF4-FFF2-40B4-BE49-F238E27FC236}">
                <a16:creationId xmlns:a16="http://schemas.microsoft.com/office/drawing/2014/main" id="{51D40BA6-150E-4351-A87F-56EA0BAB76C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928" y="1402852"/>
            <a:ext cx="1547244" cy="106373"/>
          </a:xfrm>
          <a:prstGeom prst="rect">
            <a:avLst/>
          </a:prstGeom>
        </p:spPr>
      </p:pic>
      <p:sp>
        <p:nvSpPr>
          <p:cNvPr id="29" name="TextBox 28">
            <a:extLst>
              <a:ext uri="{FF2B5EF4-FFF2-40B4-BE49-F238E27FC236}">
                <a16:creationId xmlns:a16="http://schemas.microsoft.com/office/drawing/2014/main" id="{5F289638-A4CD-4F43-AD47-F9A8940914A2}"/>
              </a:ext>
            </a:extLst>
          </p:cNvPr>
          <p:cNvSpPr txBox="1"/>
          <p:nvPr/>
        </p:nvSpPr>
        <p:spPr>
          <a:xfrm>
            <a:off x="1275335" y="2671013"/>
            <a:ext cx="9488930" cy="2249847"/>
          </a:xfrm>
          <a:prstGeom prst="rect">
            <a:avLst/>
          </a:prstGeom>
          <a:noFill/>
        </p:spPr>
        <p:txBody>
          <a:bodyPr wrap="square" rtlCol="0">
            <a:spAutoFit/>
          </a:bodyPr>
          <a:lstStyle/>
          <a:p>
            <a:pPr defTabSz="457189">
              <a:lnSpc>
                <a:spcPct val="90000"/>
              </a:lnSpc>
              <a:spcBef>
                <a:spcPts val="300"/>
              </a:spcBef>
              <a:spcAft>
                <a:spcPts val="1200"/>
              </a:spcAft>
            </a:pPr>
            <a:r>
              <a:rPr lang="en-GB" sz="3200" b="1">
                <a:cs typeface="Arial" panose="020B0604020202020204" pitchFamily="34" charset="0"/>
              </a:rPr>
              <a:t>Combination of Security &amp; IT Operations</a:t>
            </a:r>
          </a:p>
          <a:p>
            <a:pPr defTabSz="457189">
              <a:lnSpc>
                <a:spcPct val="90000"/>
              </a:lnSpc>
              <a:spcBef>
                <a:spcPts val="300"/>
              </a:spcBef>
              <a:spcAft>
                <a:spcPts val="1200"/>
              </a:spcAft>
            </a:pPr>
            <a:r>
              <a:rPr lang="en-GB" sz="3200" b="1">
                <a:cs typeface="Arial" panose="020B0604020202020204" pitchFamily="34" charset="0"/>
              </a:rPr>
              <a:t>Highly skilled team focusing on Monitoring Risk Assessment to protect Corporate Assets </a:t>
            </a:r>
          </a:p>
          <a:p>
            <a:pPr defTabSz="457189">
              <a:lnSpc>
                <a:spcPct val="90000"/>
              </a:lnSpc>
              <a:spcBef>
                <a:spcPts val="300"/>
              </a:spcBef>
              <a:spcAft>
                <a:spcPts val="1200"/>
              </a:spcAft>
            </a:pPr>
            <a:r>
              <a:rPr lang="en-GB" sz="3200" b="1">
                <a:cs typeface="Arial" panose="020B0604020202020204" pitchFamily="34" charset="0"/>
              </a:rPr>
              <a:t>Operating from a Security Operations Centre</a:t>
            </a:r>
          </a:p>
        </p:txBody>
      </p:sp>
      <p:sp>
        <p:nvSpPr>
          <p:cNvPr id="44" name="Rectangle 43">
            <a:extLst>
              <a:ext uri="{FF2B5EF4-FFF2-40B4-BE49-F238E27FC236}">
                <a16:creationId xmlns:a16="http://schemas.microsoft.com/office/drawing/2014/main" id="{DECACFF0-944D-46E0-BFBD-9B5C38D90139}"/>
              </a:ext>
            </a:extLst>
          </p:cNvPr>
          <p:cNvSpPr/>
          <p:nvPr/>
        </p:nvSpPr>
        <p:spPr>
          <a:xfrm>
            <a:off x="3657671" y="5778461"/>
            <a:ext cx="470593" cy="888653"/>
          </a:xfrm>
          <a:prstGeom prst="rect">
            <a:avLst/>
          </a:prstGeom>
          <a:gradFill flip="none" rotWithShape="1">
            <a:gsLst>
              <a:gs pos="0">
                <a:schemeClr val="accent2"/>
              </a:gs>
              <a:gs pos="10000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45" name="Picture 44">
            <a:extLst>
              <a:ext uri="{FF2B5EF4-FFF2-40B4-BE49-F238E27FC236}">
                <a16:creationId xmlns:a16="http://schemas.microsoft.com/office/drawing/2014/main" id="{042EB130-00B1-448B-9814-6026791082BD}"/>
              </a:ext>
            </a:extLst>
          </p:cNvPr>
          <p:cNvPicPr>
            <a:picLocks noChangeAspect="1"/>
          </p:cNvPicPr>
          <p:nvPr/>
        </p:nvPicPr>
        <p:blipFill>
          <a:blip r:embed="rId3"/>
          <a:stretch>
            <a:fillRect/>
          </a:stretch>
        </p:blipFill>
        <p:spPr>
          <a:xfrm>
            <a:off x="3657671" y="5671069"/>
            <a:ext cx="470593" cy="108599"/>
          </a:xfrm>
          <a:prstGeom prst="rect">
            <a:avLst/>
          </a:prstGeom>
        </p:spPr>
      </p:pic>
      <p:sp>
        <p:nvSpPr>
          <p:cNvPr id="46" name="Rectangle 45">
            <a:extLst>
              <a:ext uri="{FF2B5EF4-FFF2-40B4-BE49-F238E27FC236}">
                <a16:creationId xmlns:a16="http://schemas.microsoft.com/office/drawing/2014/main" id="{44ABA2CF-1B36-47F5-9C4D-1A632494C892}"/>
              </a:ext>
            </a:extLst>
          </p:cNvPr>
          <p:cNvSpPr/>
          <p:nvPr/>
        </p:nvSpPr>
        <p:spPr>
          <a:xfrm>
            <a:off x="3488136" y="5969346"/>
            <a:ext cx="169534" cy="888653"/>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47" name="Rectangle 46">
            <a:extLst>
              <a:ext uri="{FF2B5EF4-FFF2-40B4-BE49-F238E27FC236}">
                <a16:creationId xmlns:a16="http://schemas.microsoft.com/office/drawing/2014/main" id="{576C8BBD-3BAC-49E3-A5B7-F3BABFAFBBE2}"/>
              </a:ext>
            </a:extLst>
          </p:cNvPr>
          <p:cNvSpPr/>
          <p:nvPr/>
        </p:nvSpPr>
        <p:spPr>
          <a:xfrm>
            <a:off x="12068175" y="4114801"/>
            <a:ext cx="123825" cy="2743200"/>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3" name="Picture 2">
            <a:extLst>
              <a:ext uri="{FF2B5EF4-FFF2-40B4-BE49-F238E27FC236}">
                <a16:creationId xmlns:a16="http://schemas.microsoft.com/office/drawing/2014/main" id="{3CDD06FF-428B-4327-AE77-D0ED381659F1}"/>
              </a:ext>
            </a:extLst>
          </p:cNvPr>
          <p:cNvPicPr>
            <a:picLocks noChangeAspect="1"/>
          </p:cNvPicPr>
          <p:nvPr/>
        </p:nvPicPr>
        <p:blipFill>
          <a:blip r:embed="rId6"/>
          <a:stretch>
            <a:fillRect/>
          </a:stretch>
        </p:blipFill>
        <p:spPr>
          <a:xfrm>
            <a:off x="8261405" y="-195505"/>
            <a:ext cx="2702852" cy="2702852"/>
          </a:xfrm>
          <a:prstGeom prst="rect">
            <a:avLst/>
          </a:prstGeom>
        </p:spPr>
      </p:pic>
      <p:grpSp>
        <p:nvGrpSpPr>
          <p:cNvPr id="49" name="Group 48">
            <a:extLst>
              <a:ext uri="{FF2B5EF4-FFF2-40B4-BE49-F238E27FC236}">
                <a16:creationId xmlns:a16="http://schemas.microsoft.com/office/drawing/2014/main" id="{E5C419CC-3E14-4CA1-98E8-67B23BC4670C}"/>
              </a:ext>
            </a:extLst>
          </p:cNvPr>
          <p:cNvGrpSpPr/>
          <p:nvPr/>
        </p:nvGrpSpPr>
        <p:grpSpPr>
          <a:xfrm>
            <a:off x="11381618" y="6446042"/>
            <a:ext cx="517022" cy="186959"/>
            <a:chOff x="10359962" y="6409786"/>
            <a:chExt cx="517022" cy="186959"/>
          </a:xfrm>
        </p:grpSpPr>
        <p:sp>
          <p:nvSpPr>
            <p:cNvPr id="50" name="TextBox 49">
              <a:extLst>
                <a:ext uri="{FF2B5EF4-FFF2-40B4-BE49-F238E27FC236}">
                  <a16:creationId xmlns:a16="http://schemas.microsoft.com/office/drawing/2014/main" id="{FCCDC98F-E655-4659-8344-5299185A24C7}"/>
                </a:ext>
              </a:extLst>
            </p:cNvPr>
            <p:cNvSpPr txBox="1"/>
            <p:nvPr/>
          </p:nvSpPr>
          <p:spPr>
            <a:xfrm>
              <a:off x="10359962" y="6442857"/>
              <a:ext cx="517022" cy="153888"/>
            </a:xfrm>
            <a:prstGeom prst="rect">
              <a:avLst/>
            </a:prstGeom>
            <a:noFill/>
          </p:spPr>
          <p:txBody>
            <a:bodyPr wrap="square" lIns="0" tIns="0" rIns="0" bIns="0">
              <a:spAutoFit/>
            </a:bodyPr>
            <a:lstStyle/>
            <a:p>
              <a:r>
                <a:rPr lang="en-US" sz="1000" b="1">
                  <a:solidFill>
                    <a:schemeClr val="tx1">
                      <a:lumMod val="75000"/>
                      <a:lumOff val="25000"/>
                    </a:schemeClr>
                  </a:solidFill>
                </a:rPr>
                <a:t>SecOps</a:t>
              </a:r>
            </a:p>
          </p:txBody>
        </p:sp>
        <p:sp>
          <p:nvSpPr>
            <p:cNvPr id="51" name="Rectangle 50">
              <a:extLst>
                <a:ext uri="{FF2B5EF4-FFF2-40B4-BE49-F238E27FC236}">
                  <a16:creationId xmlns:a16="http://schemas.microsoft.com/office/drawing/2014/main" id="{41EB8767-5E87-40B6-9188-20628D6D36CE}"/>
                </a:ext>
              </a:extLst>
            </p:cNvPr>
            <p:cNvSpPr/>
            <p:nvPr/>
          </p:nvSpPr>
          <p:spPr>
            <a:xfrm>
              <a:off x="10377546" y="6409786"/>
              <a:ext cx="285122" cy="180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grpSp>
      <p:pic>
        <p:nvPicPr>
          <p:cNvPr id="54" name="Picture 53">
            <a:extLst>
              <a:ext uri="{FF2B5EF4-FFF2-40B4-BE49-F238E27FC236}">
                <a16:creationId xmlns:a16="http://schemas.microsoft.com/office/drawing/2014/main" id="{3FC0E8E1-9617-4409-8686-E18201A59F87}"/>
              </a:ext>
            </a:extLst>
          </p:cNvPr>
          <p:cNvPicPr>
            <a:picLocks noChangeAspect="1"/>
          </p:cNvPicPr>
          <p:nvPr/>
        </p:nvPicPr>
        <p:blipFill rotWithShape="1">
          <a:blip r:embed="rId7"/>
          <a:srcRect b="68122"/>
          <a:stretch/>
        </p:blipFill>
        <p:spPr>
          <a:xfrm rot="5400000">
            <a:off x="-625181" y="3710188"/>
            <a:ext cx="2529590" cy="683300"/>
          </a:xfrm>
          <a:prstGeom prst="rect">
            <a:avLst/>
          </a:prstGeom>
        </p:spPr>
      </p:pic>
    </p:spTree>
    <p:extLst>
      <p:ext uri="{BB962C8B-B14F-4D97-AF65-F5344CB8AC3E}">
        <p14:creationId xmlns:p14="http://schemas.microsoft.com/office/powerpoint/2010/main" val="39954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Graphic 61">
            <a:extLst>
              <a:ext uri="{FF2B5EF4-FFF2-40B4-BE49-F238E27FC236}">
                <a16:creationId xmlns:a16="http://schemas.microsoft.com/office/drawing/2014/main" id="{E394AB5D-7A85-F84B-8AB5-B61F99BA79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55964" y="2440160"/>
            <a:ext cx="2496093" cy="2496093"/>
          </a:xfrm>
          <a:prstGeom prst="rect">
            <a:avLst/>
          </a:prstGeom>
        </p:spPr>
      </p:pic>
      <p:sp>
        <p:nvSpPr>
          <p:cNvPr id="3" name="Title 2">
            <a:extLst>
              <a:ext uri="{FF2B5EF4-FFF2-40B4-BE49-F238E27FC236}">
                <a16:creationId xmlns:a16="http://schemas.microsoft.com/office/drawing/2014/main" id="{679671F1-54A1-0747-BDDB-7FA665D77E29}"/>
              </a:ext>
            </a:extLst>
          </p:cNvPr>
          <p:cNvSpPr>
            <a:spLocks noGrp="1"/>
          </p:cNvSpPr>
          <p:nvPr>
            <p:ph type="title"/>
          </p:nvPr>
        </p:nvSpPr>
        <p:spPr>
          <a:xfrm>
            <a:off x="269250" y="101871"/>
            <a:ext cx="11689249" cy="708595"/>
          </a:xfrm>
          <a:prstGeom prst="rect">
            <a:avLst/>
          </a:prstGeom>
        </p:spPr>
        <p:txBody>
          <a:bodyPr lIns="91440" tIns="45720" rIns="91440" bIns="45720" anchor="ctr" anchorCtr="0">
            <a:noAutofit/>
          </a:bodyPr>
          <a:lstStyle/>
          <a:p>
            <a:r>
              <a:rPr lang="en-US" sz="2800"/>
              <a:t>Security Operations Vision</a:t>
            </a:r>
            <a:br>
              <a:rPr lang="en-US" sz="2800"/>
            </a:br>
            <a:r>
              <a:rPr lang="en-US" sz="1800" i="1">
                <a:solidFill>
                  <a:schemeClr val="tx1">
                    <a:lumMod val="50000"/>
                    <a:lumOff val="50000"/>
                  </a:schemeClr>
                </a:solidFill>
              </a:rPr>
              <a:t>Speed Operations With AI-Powered Analytics, Automation and Augmentation</a:t>
            </a:r>
            <a:endParaRPr lang="en-US" sz="2800">
              <a:solidFill>
                <a:schemeClr val="tx1">
                  <a:lumMod val="50000"/>
                  <a:lumOff val="50000"/>
                </a:schemeClr>
              </a:solidFill>
              <a:cs typeface="Arial"/>
            </a:endParaRPr>
          </a:p>
        </p:txBody>
      </p:sp>
      <p:pic>
        <p:nvPicPr>
          <p:cNvPr id="99" name="Graphic 98">
            <a:extLst>
              <a:ext uri="{FF2B5EF4-FFF2-40B4-BE49-F238E27FC236}">
                <a16:creationId xmlns:a16="http://schemas.microsoft.com/office/drawing/2014/main" id="{386C09DA-AA53-F04C-9A2C-A37FA6EE2D2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1207661" y="0"/>
            <a:ext cx="984339" cy="227155"/>
          </a:xfrm>
          <a:prstGeom prst="rect">
            <a:avLst/>
          </a:prstGeom>
        </p:spPr>
      </p:pic>
      <p:cxnSp>
        <p:nvCxnSpPr>
          <p:cNvPr id="64" name="Straight Connector 63">
            <a:extLst>
              <a:ext uri="{FF2B5EF4-FFF2-40B4-BE49-F238E27FC236}">
                <a16:creationId xmlns:a16="http://schemas.microsoft.com/office/drawing/2014/main" id="{8F68DBA5-E04D-493A-8EDC-7D608A14226B}"/>
              </a:ext>
            </a:extLst>
          </p:cNvPr>
          <p:cNvCxnSpPr>
            <a:cxnSpLocks/>
          </p:cNvCxnSpPr>
          <p:nvPr/>
        </p:nvCxnSpPr>
        <p:spPr>
          <a:xfrm flipH="1">
            <a:off x="6092922" y="1085468"/>
            <a:ext cx="3078" cy="954308"/>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7D1EF515-BDE1-4347-AAC8-518A83DEDE28}"/>
              </a:ext>
            </a:extLst>
          </p:cNvPr>
          <p:cNvCxnSpPr>
            <a:cxnSpLocks/>
          </p:cNvCxnSpPr>
          <p:nvPr/>
        </p:nvCxnSpPr>
        <p:spPr>
          <a:xfrm flipH="1">
            <a:off x="269250" y="4447343"/>
            <a:ext cx="4450205" cy="48891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077A63B-0693-4D3F-857E-5BDD863D2553}"/>
              </a:ext>
            </a:extLst>
          </p:cNvPr>
          <p:cNvCxnSpPr/>
          <p:nvPr/>
        </p:nvCxnSpPr>
        <p:spPr>
          <a:xfrm>
            <a:off x="2226199" y="1408432"/>
            <a:ext cx="159512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1746067C-C20D-4C42-9976-FF41731E1F24}"/>
              </a:ext>
            </a:extLst>
          </p:cNvPr>
          <p:cNvCxnSpPr/>
          <p:nvPr/>
        </p:nvCxnSpPr>
        <p:spPr>
          <a:xfrm>
            <a:off x="8346514" y="1015241"/>
            <a:ext cx="1595120" cy="0"/>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4444A65-D008-41FA-A7C2-57567D482A46}"/>
              </a:ext>
            </a:extLst>
          </p:cNvPr>
          <p:cNvSpPr txBox="1"/>
          <p:nvPr/>
        </p:nvSpPr>
        <p:spPr>
          <a:xfrm>
            <a:off x="1318939" y="933462"/>
            <a:ext cx="2081642" cy="1231106"/>
          </a:xfrm>
          <a:prstGeom prst="rect">
            <a:avLst/>
          </a:prstGeom>
          <a:noFill/>
        </p:spPr>
        <p:txBody>
          <a:bodyPr wrap="square" lIns="91440" tIns="45720" rIns="91440" bIns="45720" anchor="t">
            <a:spAutoFit/>
          </a:bodyPr>
          <a:lstStyle/>
          <a:p>
            <a:r>
              <a:rPr lang="en-US" sz="1400" b="1" err="1"/>
              <a:t>FortiAnalyzer</a:t>
            </a:r>
            <a:br>
              <a:rPr lang="en-US" sz="1400" b="1"/>
            </a:br>
            <a:r>
              <a:rPr lang="en-US" sz="1200"/>
              <a:t>Key use cases</a:t>
            </a:r>
          </a:p>
          <a:p>
            <a:pPr marL="171450" indent="-171450">
              <a:buFont typeface="Arial"/>
              <a:buChar char="•"/>
            </a:pPr>
            <a:r>
              <a:rPr lang="en-US" sz="1200"/>
              <a:t>Fabric Visibility</a:t>
            </a:r>
            <a:endParaRPr lang="en-US" sz="1200">
              <a:cs typeface="Arial"/>
            </a:endParaRPr>
          </a:p>
          <a:p>
            <a:pPr marL="171450" indent="-171450">
              <a:buFont typeface="Arial"/>
              <a:buChar char="•"/>
            </a:pPr>
            <a:r>
              <a:rPr lang="en-US" sz="1200"/>
              <a:t>Fabric Analytics</a:t>
            </a:r>
          </a:p>
          <a:p>
            <a:pPr marL="171450" indent="-171450">
              <a:buFont typeface="Arial"/>
              <a:buChar char="•"/>
            </a:pPr>
            <a:r>
              <a:rPr lang="en-US" sz="1200"/>
              <a:t>Fabric Automation</a:t>
            </a:r>
            <a:endParaRPr lang="en-US" sz="1200">
              <a:cs typeface="Arial"/>
            </a:endParaRPr>
          </a:p>
          <a:p>
            <a:pPr marL="171450" indent="-171450">
              <a:buFont typeface="Arial"/>
              <a:buChar char="•"/>
            </a:pPr>
            <a:endParaRPr lang="en-US" sz="1200">
              <a:cs typeface="Arial"/>
            </a:endParaRPr>
          </a:p>
        </p:txBody>
      </p:sp>
      <p:pic>
        <p:nvPicPr>
          <p:cNvPr id="37" name="Graphic 36">
            <a:extLst>
              <a:ext uri="{FF2B5EF4-FFF2-40B4-BE49-F238E27FC236}">
                <a16:creationId xmlns:a16="http://schemas.microsoft.com/office/drawing/2014/main" id="{9A31930A-B76C-45CD-8659-F0110D8955D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730851" y="1255696"/>
            <a:ext cx="457200" cy="457200"/>
          </a:xfrm>
          <a:prstGeom prst="rect">
            <a:avLst/>
          </a:prstGeom>
        </p:spPr>
      </p:pic>
      <p:sp>
        <p:nvSpPr>
          <p:cNvPr id="40" name="TextBox 39">
            <a:extLst>
              <a:ext uri="{FF2B5EF4-FFF2-40B4-BE49-F238E27FC236}">
                <a16:creationId xmlns:a16="http://schemas.microsoft.com/office/drawing/2014/main" id="{A039B406-4FE4-4003-B120-FBFFE8C630E9}"/>
              </a:ext>
            </a:extLst>
          </p:cNvPr>
          <p:cNvSpPr txBox="1"/>
          <p:nvPr/>
        </p:nvSpPr>
        <p:spPr>
          <a:xfrm>
            <a:off x="803780" y="2169834"/>
            <a:ext cx="2081642" cy="1231106"/>
          </a:xfrm>
          <a:prstGeom prst="rect">
            <a:avLst/>
          </a:prstGeom>
          <a:noFill/>
        </p:spPr>
        <p:txBody>
          <a:bodyPr wrap="square" lIns="91440" tIns="45720" rIns="91440" bIns="45720" anchor="t">
            <a:spAutoFit/>
          </a:bodyPr>
          <a:lstStyle/>
          <a:p>
            <a:r>
              <a:rPr lang="en-US" sz="1400" b="1" err="1"/>
              <a:t>FortiSIEM</a:t>
            </a:r>
            <a:br>
              <a:rPr lang="en-US" sz="1400" b="1"/>
            </a:br>
            <a:r>
              <a:rPr lang="en-US" sz="1200"/>
              <a:t>Key use cases</a:t>
            </a:r>
          </a:p>
          <a:p>
            <a:pPr marL="171450" indent="-171450">
              <a:buFont typeface="Arial"/>
              <a:buChar char="•"/>
            </a:pPr>
            <a:r>
              <a:rPr lang="en-US" sz="1200"/>
              <a:t>Multi-vendor Visibility</a:t>
            </a:r>
            <a:endParaRPr lang="en-US" sz="1200">
              <a:cs typeface="Arial"/>
            </a:endParaRPr>
          </a:p>
          <a:p>
            <a:pPr marL="171450" indent="-171450">
              <a:buFont typeface="Arial"/>
              <a:buChar char="•"/>
            </a:pPr>
            <a:r>
              <a:rPr lang="en-US" sz="1200"/>
              <a:t>Advanced Analytics</a:t>
            </a:r>
            <a:endParaRPr lang="en-US" sz="1200">
              <a:cs typeface="Arial" panose="020B0604020202020204"/>
            </a:endParaRPr>
          </a:p>
          <a:p>
            <a:pPr marL="171450" indent="-171450">
              <a:buFont typeface="Arial"/>
              <a:buChar char="•"/>
            </a:pPr>
            <a:r>
              <a:rPr lang="en-US" sz="1200"/>
              <a:t>Incident Management</a:t>
            </a:r>
            <a:endParaRPr lang="en-US" sz="1200">
              <a:cs typeface="Arial"/>
            </a:endParaRPr>
          </a:p>
          <a:p>
            <a:pPr marL="171450" indent="-171450">
              <a:buFont typeface="Arial"/>
              <a:buChar char="•"/>
            </a:pPr>
            <a:endParaRPr lang="en-US" sz="1200">
              <a:cs typeface="Arial"/>
            </a:endParaRPr>
          </a:p>
        </p:txBody>
      </p:sp>
      <p:pic>
        <p:nvPicPr>
          <p:cNvPr id="42" name="Graphic 41">
            <a:extLst>
              <a:ext uri="{FF2B5EF4-FFF2-40B4-BE49-F238E27FC236}">
                <a16:creationId xmlns:a16="http://schemas.microsoft.com/office/drawing/2014/main" id="{D9DF0E18-ABCE-49FD-8A06-969033926839}"/>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331948" y="2431419"/>
            <a:ext cx="457200" cy="457200"/>
          </a:xfrm>
          <a:prstGeom prst="rect">
            <a:avLst/>
          </a:prstGeom>
        </p:spPr>
      </p:pic>
      <p:sp>
        <p:nvSpPr>
          <p:cNvPr id="43" name="TextBox 42">
            <a:extLst>
              <a:ext uri="{FF2B5EF4-FFF2-40B4-BE49-F238E27FC236}">
                <a16:creationId xmlns:a16="http://schemas.microsoft.com/office/drawing/2014/main" id="{C1C09A46-4F3E-4823-A6DF-81ED04715897}"/>
              </a:ext>
            </a:extLst>
          </p:cNvPr>
          <p:cNvSpPr txBox="1"/>
          <p:nvPr/>
        </p:nvSpPr>
        <p:spPr>
          <a:xfrm>
            <a:off x="1659486" y="3364320"/>
            <a:ext cx="2606803" cy="1231106"/>
          </a:xfrm>
          <a:prstGeom prst="rect">
            <a:avLst/>
          </a:prstGeom>
          <a:noFill/>
        </p:spPr>
        <p:txBody>
          <a:bodyPr wrap="square" lIns="91440" tIns="45720" rIns="91440" bIns="45720" anchor="t">
            <a:spAutoFit/>
          </a:bodyPr>
          <a:lstStyle/>
          <a:p>
            <a:r>
              <a:rPr lang="en-US" sz="1400" b="1" err="1"/>
              <a:t>FortiSOAR</a:t>
            </a:r>
            <a:br>
              <a:rPr lang="en-US" sz="1400" b="1"/>
            </a:br>
            <a:r>
              <a:rPr lang="en-US" sz="1200"/>
              <a:t>Key use cases</a:t>
            </a:r>
          </a:p>
          <a:p>
            <a:pPr marL="171450" indent="-171450">
              <a:buFont typeface="Arial"/>
              <a:buChar char="•"/>
            </a:pPr>
            <a:r>
              <a:rPr lang="en-US" sz="1200"/>
              <a:t>Multi-vendor Automation</a:t>
            </a:r>
            <a:endParaRPr lang="en-US" sz="1200">
              <a:cs typeface="Arial"/>
            </a:endParaRPr>
          </a:p>
          <a:p>
            <a:pPr marL="171450" indent="-171450">
              <a:buFont typeface="Arial"/>
              <a:buChar char="•"/>
            </a:pPr>
            <a:r>
              <a:rPr lang="en-US" sz="1200"/>
              <a:t>Process Orchestration</a:t>
            </a:r>
            <a:endParaRPr lang="en-US" sz="1200">
              <a:cs typeface="Arial"/>
            </a:endParaRPr>
          </a:p>
          <a:p>
            <a:pPr marL="171450" indent="-171450">
              <a:buFont typeface="Arial"/>
              <a:buChar char="•"/>
            </a:pPr>
            <a:r>
              <a:rPr lang="en-US" sz="1200"/>
              <a:t>Threat Intelligence Management</a:t>
            </a:r>
            <a:endParaRPr lang="en-US" sz="1200">
              <a:cs typeface="Arial"/>
            </a:endParaRPr>
          </a:p>
          <a:p>
            <a:pPr marL="171450" indent="-171450">
              <a:buFont typeface="Arial"/>
              <a:buChar char="•"/>
            </a:pPr>
            <a:endParaRPr lang="en-US" sz="1200">
              <a:cs typeface="Arial"/>
            </a:endParaRPr>
          </a:p>
        </p:txBody>
      </p:sp>
      <p:pic>
        <p:nvPicPr>
          <p:cNvPr id="45" name="Graphic 44">
            <a:extLst>
              <a:ext uri="{FF2B5EF4-FFF2-40B4-BE49-F238E27FC236}">
                <a16:creationId xmlns:a16="http://schemas.microsoft.com/office/drawing/2014/main" id="{9688D02E-C326-4459-A4D0-7D7F258616F1}"/>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2759" y="3872614"/>
            <a:ext cx="457200" cy="457200"/>
          </a:xfrm>
          <a:prstGeom prst="rect">
            <a:avLst/>
          </a:prstGeom>
        </p:spPr>
      </p:pic>
      <p:sp>
        <p:nvSpPr>
          <p:cNvPr id="47" name="TextBox 46">
            <a:extLst>
              <a:ext uri="{FF2B5EF4-FFF2-40B4-BE49-F238E27FC236}">
                <a16:creationId xmlns:a16="http://schemas.microsoft.com/office/drawing/2014/main" id="{FEA29E4C-F971-4C1F-B01E-099D52CFD437}"/>
              </a:ext>
            </a:extLst>
          </p:cNvPr>
          <p:cNvSpPr txBox="1"/>
          <p:nvPr/>
        </p:nvSpPr>
        <p:spPr>
          <a:xfrm>
            <a:off x="675752" y="5629726"/>
            <a:ext cx="2194912" cy="1046440"/>
          </a:xfrm>
          <a:prstGeom prst="rect">
            <a:avLst/>
          </a:prstGeom>
          <a:noFill/>
        </p:spPr>
        <p:txBody>
          <a:bodyPr wrap="square" lIns="91440" tIns="45720" rIns="91440" bIns="45720" anchor="t">
            <a:spAutoFit/>
          </a:bodyPr>
          <a:lstStyle/>
          <a:p>
            <a:r>
              <a:rPr lang="en-US" sz="1400" b="1" err="1"/>
              <a:t>FortiDeceptor</a:t>
            </a:r>
            <a:br>
              <a:rPr lang="en-US" sz="1400" b="1"/>
            </a:br>
            <a:r>
              <a:rPr lang="en-US" sz="1200"/>
              <a:t>Key use cases</a:t>
            </a:r>
          </a:p>
          <a:p>
            <a:pPr marL="171450" indent="-171450">
              <a:buFont typeface="Arial"/>
              <a:buChar char="•"/>
            </a:pPr>
            <a:r>
              <a:rPr lang="en-US" sz="1200"/>
              <a:t>Detect Reconnaissance</a:t>
            </a:r>
            <a:endParaRPr lang="en-US" sz="1200">
              <a:cs typeface="Arial"/>
            </a:endParaRPr>
          </a:p>
          <a:p>
            <a:pPr marL="171450" indent="-171450">
              <a:buFont typeface="Arial"/>
              <a:buChar char="•"/>
            </a:pPr>
            <a:r>
              <a:rPr lang="en-US" sz="1200"/>
              <a:t>Engage Ransomware</a:t>
            </a:r>
            <a:endParaRPr lang="en-US" sz="1200">
              <a:cs typeface="Arial"/>
            </a:endParaRPr>
          </a:p>
          <a:p>
            <a:pPr marL="171450" indent="-171450">
              <a:buFont typeface="Arial"/>
              <a:buChar char="•"/>
            </a:pPr>
            <a:r>
              <a:rPr lang="en-US" sz="1200"/>
              <a:t>Identify Lateral Movement</a:t>
            </a:r>
            <a:endParaRPr lang="en-US" sz="1200">
              <a:cs typeface="Arial"/>
            </a:endParaRPr>
          </a:p>
        </p:txBody>
      </p:sp>
      <p:sp>
        <p:nvSpPr>
          <p:cNvPr id="48" name="TextBox 47">
            <a:extLst>
              <a:ext uri="{FF2B5EF4-FFF2-40B4-BE49-F238E27FC236}">
                <a16:creationId xmlns:a16="http://schemas.microsoft.com/office/drawing/2014/main" id="{DF236F34-6E37-4975-9126-632D33A1DF6A}"/>
              </a:ext>
            </a:extLst>
          </p:cNvPr>
          <p:cNvSpPr txBox="1"/>
          <p:nvPr/>
        </p:nvSpPr>
        <p:spPr>
          <a:xfrm>
            <a:off x="3291264" y="5629726"/>
            <a:ext cx="1906588" cy="1046440"/>
          </a:xfrm>
          <a:prstGeom prst="rect">
            <a:avLst/>
          </a:prstGeom>
          <a:noFill/>
        </p:spPr>
        <p:txBody>
          <a:bodyPr wrap="square" lIns="91440" tIns="45720" rIns="91440" bIns="45720" anchor="t">
            <a:spAutoFit/>
          </a:bodyPr>
          <a:lstStyle/>
          <a:p>
            <a:r>
              <a:rPr lang="en-US" sz="1400" b="1"/>
              <a:t>FortiNDR</a:t>
            </a:r>
            <a:br>
              <a:rPr lang="en-US" sz="1400" b="1"/>
            </a:br>
            <a:r>
              <a:rPr lang="en-US" sz="1200"/>
              <a:t>Key use cases</a:t>
            </a:r>
          </a:p>
          <a:p>
            <a:pPr marL="171450" indent="-171450">
              <a:buFont typeface="Arial"/>
              <a:buChar char="•"/>
            </a:pPr>
            <a:r>
              <a:rPr lang="en-US" sz="1200"/>
              <a:t>Detect Anomalies</a:t>
            </a:r>
            <a:endParaRPr lang="en-US" sz="1200">
              <a:cs typeface="Arial"/>
            </a:endParaRPr>
          </a:p>
          <a:p>
            <a:pPr marL="171450" indent="-171450">
              <a:buFont typeface="Arial"/>
              <a:buChar char="•"/>
            </a:pPr>
            <a:r>
              <a:rPr lang="en-US" sz="1200"/>
              <a:t>Analyze Malware</a:t>
            </a:r>
            <a:endParaRPr lang="en-US" sz="1200">
              <a:cs typeface="Arial"/>
            </a:endParaRPr>
          </a:p>
          <a:p>
            <a:pPr marL="171450" indent="-171450">
              <a:buFont typeface="Arial"/>
              <a:buChar char="•"/>
            </a:pPr>
            <a:r>
              <a:rPr lang="en-US" sz="1200"/>
              <a:t>Automate Response</a:t>
            </a:r>
            <a:endParaRPr lang="en-US" sz="1200">
              <a:cs typeface="Arial"/>
            </a:endParaRPr>
          </a:p>
        </p:txBody>
      </p:sp>
      <p:sp>
        <p:nvSpPr>
          <p:cNvPr id="39" name="TextBox 38">
            <a:extLst>
              <a:ext uri="{FF2B5EF4-FFF2-40B4-BE49-F238E27FC236}">
                <a16:creationId xmlns:a16="http://schemas.microsoft.com/office/drawing/2014/main" id="{6C6A4D14-2AD7-45F2-A41A-9FB032D1A546}"/>
              </a:ext>
            </a:extLst>
          </p:cNvPr>
          <p:cNvSpPr txBox="1"/>
          <p:nvPr/>
        </p:nvSpPr>
        <p:spPr>
          <a:xfrm>
            <a:off x="5453697" y="5619429"/>
            <a:ext cx="1937479" cy="1056737"/>
          </a:xfrm>
          <a:prstGeom prst="rect">
            <a:avLst/>
          </a:prstGeom>
          <a:noFill/>
        </p:spPr>
        <p:txBody>
          <a:bodyPr wrap="square" lIns="91440" tIns="45720" rIns="91440" bIns="45720" anchor="t">
            <a:spAutoFit/>
          </a:bodyPr>
          <a:lstStyle/>
          <a:p>
            <a:r>
              <a:rPr lang="en-US" sz="1400" b="1" err="1"/>
              <a:t>FortiInsight</a:t>
            </a:r>
            <a:r>
              <a:rPr lang="en-US" sz="1400" b="1"/>
              <a:t>(UEBA)</a:t>
            </a:r>
            <a:br>
              <a:rPr lang="en-US" sz="1400" b="1"/>
            </a:br>
            <a:r>
              <a:rPr lang="en-US" sz="1200"/>
              <a:t>Key use cases</a:t>
            </a:r>
            <a:endParaRPr lang="en-US"/>
          </a:p>
          <a:p>
            <a:pPr marL="171450" indent="-171450">
              <a:buFont typeface="Arial"/>
              <a:buChar char="•"/>
            </a:pPr>
            <a:r>
              <a:rPr lang="en-US" sz="1200"/>
              <a:t>Identify Insider Risk</a:t>
            </a:r>
            <a:endParaRPr lang="en-US" sz="1200">
              <a:cs typeface="Arial"/>
            </a:endParaRPr>
          </a:p>
          <a:p>
            <a:pPr marL="171450" indent="-171450">
              <a:buFont typeface="Arial"/>
              <a:buChar char="•"/>
            </a:pPr>
            <a:r>
              <a:rPr lang="en-US" sz="1200"/>
              <a:t>Detect compromised accounts</a:t>
            </a:r>
            <a:endParaRPr lang="en-US" sz="1200">
              <a:cs typeface="Arial"/>
            </a:endParaRPr>
          </a:p>
        </p:txBody>
      </p:sp>
      <p:pic>
        <p:nvPicPr>
          <p:cNvPr id="41" name="Graphic 40">
            <a:extLst>
              <a:ext uri="{FF2B5EF4-FFF2-40B4-BE49-F238E27FC236}">
                <a16:creationId xmlns:a16="http://schemas.microsoft.com/office/drawing/2014/main" id="{B93C4E97-500D-417A-BAA1-4A34CDDE0610}"/>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857135" y="5228330"/>
            <a:ext cx="457200" cy="457200"/>
          </a:xfrm>
          <a:prstGeom prst="rect">
            <a:avLst/>
          </a:prstGeom>
        </p:spPr>
      </p:pic>
      <p:pic>
        <p:nvPicPr>
          <p:cNvPr id="44" name="Graphic 43">
            <a:extLst>
              <a:ext uri="{FF2B5EF4-FFF2-40B4-BE49-F238E27FC236}">
                <a16:creationId xmlns:a16="http://schemas.microsoft.com/office/drawing/2014/main" id="{2A7AC20B-02DA-4196-8ED8-C89D77A69936}"/>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3808436" y="5183101"/>
            <a:ext cx="457200" cy="457200"/>
          </a:xfrm>
          <a:prstGeom prst="rect">
            <a:avLst/>
          </a:prstGeom>
        </p:spPr>
      </p:pic>
      <p:pic>
        <p:nvPicPr>
          <p:cNvPr id="49" name="Graphic 48">
            <a:extLst>
              <a:ext uri="{FF2B5EF4-FFF2-40B4-BE49-F238E27FC236}">
                <a16:creationId xmlns:a16="http://schemas.microsoft.com/office/drawing/2014/main" id="{6E24853C-602D-4718-831D-8B9E39D8262C}"/>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176316" y="5184496"/>
            <a:ext cx="457200" cy="457200"/>
          </a:xfrm>
          <a:prstGeom prst="rect">
            <a:avLst/>
          </a:prstGeom>
        </p:spPr>
      </p:pic>
      <p:sp>
        <p:nvSpPr>
          <p:cNvPr id="50" name="TextBox 49">
            <a:extLst>
              <a:ext uri="{FF2B5EF4-FFF2-40B4-BE49-F238E27FC236}">
                <a16:creationId xmlns:a16="http://schemas.microsoft.com/office/drawing/2014/main" id="{864D47FC-A60D-48FE-8604-A78DA650F14A}"/>
              </a:ext>
            </a:extLst>
          </p:cNvPr>
          <p:cNvSpPr txBox="1"/>
          <p:nvPr/>
        </p:nvSpPr>
        <p:spPr>
          <a:xfrm>
            <a:off x="7348400" y="5629726"/>
            <a:ext cx="2225803" cy="861774"/>
          </a:xfrm>
          <a:prstGeom prst="rect">
            <a:avLst/>
          </a:prstGeom>
          <a:noFill/>
        </p:spPr>
        <p:txBody>
          <a:bodyPr wrap="square" lIns="91440" tIns="45720" rIns="91440" bIns="45720" anchor="t">
            <a:spAutoFit/>
          </a:bodyPr>
          <a:lstStyle/>
          <a:p>
            <a:r>
              <a:rPr lang="en-US" sz="1400" b="1" err="1"/>
              <a:t>FortiRecon</a:t>
            </a:r>
            <a:br>
              <a:rPr lang="en-US" sz="1400" b="1"/>
            </a:br>
            <a:r>
              <a:rPr lang="en-US" sz="1200"/>
              <a:t>Key use cases</a:t>
            </a:r>
            <a:endParaRPr lang="en-US"/>
          </a:p>
          <a:p>
            <a:pPr marL="171450" indent="-171450">
              <a:buFont typeface="Arial"/>
              <a:buChar char="•"/>
            </a:pPr>
            <a:r>
              <a:rPr lang="en-US" sz="1200"/>
              <a:t>Map the attack surface</a:t>
            </a:r>
            <a:endParaRPr lang="en-US" sz="1200">
              <a:cs typeface="Arial"/>
            </a:endParaRPr>
          </a:p>
          <a:p>
            <a:pPr marL="171450" indent="-171450">
              <a:buFont typeface="Arial"/>
              <a:buChar char="•"/>
            </a:pPr>
            <a:r>
              <a:rPr lang="en-US" sz="1200"/>
              <a:t>Detect threat infrastructure</a:t>
            </a:r>
            <a:endParaRPr lang="en-US" sz="1200">
              <a:cs typeface="Arial"/>
            </a:endParaRPr>
          </a:p>
        </p:txBody>
      </p:sp>
      <p:sp>
        <p:nvSpPr>
          <p:cNvPr id="51" name="TextBox 50">
            <a:extLst>
              <a:ext uri="{FF2B5EF4-FFF2-40B4-BE49-F238E27FC236}">
                <a16:creationId xmlns:a16="http://schemas.microsoft.com/office/drawing/2014/main" id="{8C9A2129-4044-4728-B91F-546E094E99A8}"/>
              </a:ext>
            </a:extLst>
          </p:cNvPr>
          <p:cNvSpPr txBox="1"/>
          <p:nvPr/>
        </p:nvSpPr>
        <p:spPr>
          <a:xfrm>
            <a:off x="9675588" y="5629726"/>
            <a:ext cx="2225803" cy="861774"/>
          </a:xfrm>
          <a:prstGeom prst="rect">
            <a:avLst/>
          </a:prstGeom>
          <a:noFill/>
        </p:spPr>
        <p:txBody>
          <a:bodyPr wrap="square" lIns="91440" tIns="45720" rIns="91440" bIns="45720" anchor="t">
            <a:spAutoFit/>
          </a:bodyPr>
          <a:lstStyle/>
          <a:p>
            <a:r>
              <a:rPr lang="en-US" sz="1400" b="1" err="1"/>
              <a:t>FortiTester</a:t>
            </a:r>
            <a:br>
              <a:rPr lang="en-US" sz="1400" b="1"/>
            </a:br>
            <a:r>
              <a:rPr lang="en-US" sz="1200"/>
              <a:t>Key use cases</a:t>
            </a:r>
            <a:endParaRPr lang="en-US"/>
          </a:p>
          <a:p>
            <a:pPr marL="171450" indent="-171450">
              <a:buFont typeface="Arial"/>
              <a:buChar char="•"/>
            </a:pPr>
            <a:r>
              <a:rPr lang="en-US" sz="1200"/>
              <a:t>Assess security posture</a:t>
            </a:r>
            <a:endParaRPr lang="en-US" sz="1200">
              <a:cs typeface="Arial"/>
            </a:endParaRPr>
          </a:p>
          <a:p>
            <a:pPr marL="171450" indent="-171450">
              <a:buFont typeface="Arial"/>
              <a:buChar char="•"/>
            </a:pPr>
            <a:r>
              <a:rPr lang="en-US" sz="1200"/>
              <a:t>Identify gaps</a:t>
            </a:r>
            <a:endParaRPr lang="en-US" sz="1200">
              <a:cs typeface="Arial"/>
            </a:endParaRPr>
          </a:p>
        </p:txBody>
      </p:sp>
      <p:pic>
        <p:nvPicPr>
          <p:cNvPr id="52" name="Graphic 51">
            <a:extLst>
              <a:ext uri="{FF2B5EF4-FFF2-40B4-BE49-F238E27FC236}">
                <a16:creationId xmlns:a16="http://schemas.microsoft.com/office/drawing/2014/main" id="{FC39F7A8-AF34-451F-9EBF-53DDB6BCAC47}"/>
              </a:ext>
            </a:extLst>
          </p:cNvPr>
          <p:cNvPicPr>
            <a:picLocks noChangeAspect="1"/>
          </p:cNvPicPr>
          <p:nvPr/>
        </p:nvPicPr>
        <p:blipFill>
          <a:blip r:embed="rId19" cstate="screen">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0194046" y="5225266"/>
            <a:ext cx="457200" cy="457200"/>
          </a:xfrm>
          <a:prstGeom prst="rect">
            <a:avLst/>
          </a:prstGeom>
        </p:spPr>
      </p:pic>
      <p:pic>
        <p:nvPicPr>
          <p:cNvPr id="5" name="Picture 4" descr="Icon&#10;&#10;Description automatically generated">
            <a:extLst>
              <a:ext uri="{FF2B5EF4-FFF2-40B4-BE49-F238E27FC236}">
                <a16:creationId xmlns:a16="http://schemas.microsoft.com/office/drawing/2014/main" id="{964AA9F5-4FA9-461E-B106-7B2CFA75B656}"/>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8103559" y="5223947"/>
            <a:ext cx="453426" cy="453426"/>
          </a:xfrm>
          <a:prstGeom prst="rect">
            <a:avLst/>
          </a:prstGeom>
        </p:spPr>
      </p:pic>
      <p:sp>
        <p:nvSpPr>
          <p:cNvPr id="54" name="TextBox 53">
            <a:extLst>
              <a:ext uri="{FF2B5EF4-FFF2-40B4-BE49-F238E27FC236}">
                <a16:creationId xmlns:a16="http://schemas.microsoft.com/office/drawing/2014/main" id="{68E36798-557F-4EC9-B193-B99533E098E9}"/>
              </a:ext>
            </a:extLst>
          </p:cNvPr>
          <p:cNvSpPr txBox="1"/>
          <p:nvPr/>
        </p:nvSpPr>
        <p:spPr>
          <a:xfrm>
            <a:off x="7060075" y="985644"/>
            <a:ext cx="2524424" cy="861774"/>
          </a:xfrm>
          <a:prstGeom prst="rect">
            <a:avLst/>
          </a:prstGeom>
          <a:noFill/>
        </p:spPr>
        <p:txBody>
          <a:bodyPr wrap="square" lIns="91440" tIns="45720" rIns="91440" bIns="45720" anchor="t">
            <a:spAutoFit/>
          </a:bodyPr>
          <a:lstStyle/>
          <a:p>
            <a:r>
              <a:rPr lang="en-US" sz="1400" b="1"/>
              <a:t>SOC as a Service</a:t>
            </a:r>
            <a:br>
              <a:rPr lang="en-US" sz="1400" b="1"/>
            </a:br>
            <a:r>
              <a:rPr lang="en-US" sz="1200"/>
              <a:t>Key use cases</a:t>
            </a:r>
            <a:endParaRPr lang="en-US">
              <a:cs typeface="Arial"/>
            </a:endParaRPr>
          </a:p>
          <a:p>
            <a:pPr marL="171450" indent="-171450">
              <a:buFont typeface="Arial"/>
              <a:buChar char="•"/>
            </a:pPr>
            <a:r>
              <a:rPr lang="en-US" sz="1200"/>
              <a:t>Managed Firewall and Endpoint</a:t>
            </a:r>
            <a:endParaRPr lang="en-US" sz="1200">
              <a:cs typeface="Arial"/>
            </a:endParaRPr>
          </a:p>
          <a:p>
            <a:pPr marL="171450" indent="-171450">
              <a:buFont typeface="Arial"/>
              <a:buChar char="•"/>
            </a:pPr>
            <a:r>
              <a:rPr lang="en-US" sz="1200"/>
              <a:t>Alert Triage</a:t>
            </a:r>
            <a:endParaRPr lang="en-US" sz="1200">
              <a:cs typeface="Arial"/>
            </a:endParaRPr>
          </a:p>
        </p:txBody>
      </p:sp>
      <p:sp>
        <p:nvSpPr>
          <p:cNvPr id="55" name="TextBox 54">
            <a:extLst>
              <a:ext uri="{FF2B5EF4-FFF2-40B4-BE49-F238E27FC236}">
                <a16:creationId xmlns:a16="http://schemas.microsoft.com/office/drawing/2014/main" id="{42A1194F-DCBF-4A96-9F46-013C756D1CAA}"/>
              </a:ext>
            </a:extLst>
          </p:cNvPr>
          <p:cNvSpPr txBox="1"/>
          <p:nvPr/>
        </p:nvSpPr>
        <p:spPr>
          <a:xfrm>
            <a:off x="8244263" y="1747644"/>
            <a:ext cx="2967208" cy="1046440"/>
          </a:xfrm>
          <a:prstGeom prst="rect">
            <a:avLst/>
          </a:prstGeom>
          <a:noFill/>
        </p:spPr>
        <p:txBody>
          <a:bodyPr wrap="square" lIns="91440" tIns="45720" rIns="91440" bIns="45720" anchor="t">
            <a:spAutoFit/>
          </a:bodyPr>
          <a:lstStyle/>
          <a:p>
            <a:r>
              <a:rPr lang="en-US" sz="1400" b="1"/>
              <a:t>Managed Detection &amp; Response</a:t>
            </a:r>
            <a:br>
              <a:rPr lang="en-US" sz="1400" b="1"/>
            </a:br>
            <a:r>
              <a:rPr lang="en-US" sz="1200"/>
              <a:t>Key use cases</a:t>
            </a:r>
            <a:endParaRPr lang="en-US">
              <a:cs typeface="Arial"/>
            </a:endParaRPr>
          </a:p>
          <a:p>
            <a:pPr marL="171450" indent="-171450">
              <a:buFont typeface="Arial"/>
              <a:buChar char="•"/>
            </a:pPr>
            <a:r>
              <a:rPr lang="en-US" sz="1200"/>
              <a:t>Endpoint Detection and Response</a:t>
            </a:r>
            <a:endParaRPr lang="en-US" sz="1200">
              <a:cs typeface="Arial"/>
            </a:endParaRPr>
          </a:p>
          <a:p>
            <a:pPr marL="171450" indent="-171450">
              <a:buFont typeface="Arial"/>
              <a:buChar char="•"/>
            </a:pPr>
            <a:r>
              <a:rPr lang="en-US" sz="1200"/>
              <a:t>Threat Hunting</a:t>
            </a:r>
            <a:endParaRPr lang="en-US" sz="1200">
              <a:cs typeface="Arial"/>
            </a:endParaRPr>
          </a:p>
          <a:p>
            <a:pPr marL="171450" indent="-171450">
              <a:buFont typeface="Arial"/>
              <a:buChar char="•"/>
            </a:pPr>
            <a:r>
              <a:rPr lang="en-US" sz="1200">
                <a:cs typeface="Arial"/>
              </a:rPr>
              <a:t>Alert Triage</a:t>
            </a:r>
          </a:p>
        </p:txBody>
      </p:sp>
      <p:sp>
        <p:nvSpPr>
          <p:cNvPr id="56" name="TextBox 55">
            <a:extLst>
              <a:ext uri="{FF2B5EF4-FFF2-40B4-BE49-F238E27FC236}">
                <a16:creationId xmlns:a16="http://schemas.microsoft.com/office/drawing/2014/main" id="{894E3798-DEE4-4506-862D-A01B0C522750}"/>
              </a:ext>
            </a:extLst>
          </p:cNvPr>
          <p:cNvSpPr txBox="1"/>
          <p:nvPr/>
        </p:nvSpPr>
        <p:spPr>
          <a:xfrm>
            <a:off x="9356372" y="2694995"/>
            <a:ext cx="2647992" cy="861774"/>
          </a:xfrm>
          <a:prstGeom prst="rect">
            <a:avLst/>
          </a:prstGeom>
          <a:noFill/>
        </p:spPr>
        <p:txBody>
          <a:bodyPr wrap="square" lIns="91440" tIns="45720" rIns="91440" bIns="45720" anchor="t">
            <a:spAutoFit/>
          </a:bodyPr>
          <a:lstStyle/>
          <a:p>
            <a:r>
              <a:rPr lang="en-US" sz="1400" b="1"/>
              <a:t>Incident Response Service </a:t>
            </a:r>
            <a:br>
              <a:rPr lang="en-US" sz="1400" b="1"/>
            </a:br>
            <a:r>
              <a:rPr lang="en-US" sz="1200"/>
              <a:t>Key use cases</a:t>
            </a:r>
            <a:endParaRPr lang="en-US">
              <a:cs typeface="Arial"/>
            </a:endParaRPr>
          </a:p>
          <a:p>
            <a:pPr marL="171450" indent="-171450">
              <a:buFont typeface="Arial"/>
              <a:buChar char="•"/>
            </a:pPr>
            <a:r>
              <a:rPr lang="en-US" sz="1200"/>
              <a:t>Identify and contain incidents</a:t>
            </a:r>
            <a:endParaRPr lang="en-US" sz="1200">
              <a:cs typeface="Arial"/>
            </a:endParaRPr>
          </a:p>
          <a:p>
            <a:pPr marL="171450" indent="-171450">
              <a:buFont typeface="Arial"/>
              <a:buChar char="•"/>
            </a:pPr>
            <a:r>
              <a:rPr lang="en-US" sz="1200"/>
              <a:t>Scope and remediate</a:t>
            </a:r>
            <a:endParaRPr lang="en-US" sz="1200">
              <a:cs typeface="Arial"/>
            </a:endParaRPr>
          </a:p>
        </p:txBody>
      </p:sp>
      <p:sp>
        <p:nvSpPr>
          <p:cNvPr id="58" name="TextBox 57">
            <a:extLst>
              <a:ext uri="{FF2B5EF4-FFF2-40B4-BE49-F238E27FC236}">
                <a16:creationId xmlns:a16="http://schemas.microsoft.com/office/drawing/2014/main" id="{1A0DCD95-9714-40E9-8ECB-9D9DFD62B1DB}"/>
              </a:ext>
            </a:extLst>
          </p:cNvPr>
          <p:cNvSpPr txBox="1"/>
          <p:nvPr/>
        </p:nvSpPr>
        <p:spPr>
          <a:xfrm>
            <a:off x="8326641" y="3549671"/>
            <a:ext cx="3307019" cy="861774"/>
          </a:xfrm>
          <a:prstGeom prst="rect">
            <a:avLst/>
          </a:prstGeom>
          <a:noFill/>
        </p:spPr>
        <p:txBody>
          <a:bodyPr wrap="square" lIns="91440" tIns="45720" rIns="91440" bIns="45720" anchor="t">
            <a:spAutoFit/>
          </a:bodyPr>
          <a:lstStyle/>
          <a:p>
            <a:r>
              <a:rPr lang="en-US" sz="1400" b="1"/>
              <a:t>Security Awareness &amp; Training</a:t>
            </a:r>
            <a:br>
              <a:rPr lang="en-US" sz="1400" b="1"/>
            </a:br>
            <a:r>
              <a:rPr lang="en-US" sz="1200"/>
              <a:t>Key use cases</a:t>
            </a:r>
            <a:endParaRPr lang="en-US">
              <a:cs typeface="Arial"/>
            </a:endParaRPr>
          </a:p>
          <a:p>
            <a:pPr marL="171450" indent="-171450">
              <a:buFont typeface="Arial"/>
              <a:buChar char="•"/>
            </a:pPr>
            <a:r>
              <a:rPr lang="en-US" sz="1200"/>
              <a:t>Automated phish testing</a:t>
            </a:r>
            <a:endParaRPr lang="en-US" sz="1200">
              <a:cs typeface="Arial"/>
            </a:endParaRPr>
          </a:p>
          <a:p>
            <a:pPr marL="171450" indent="-171450">
              <a:buFont typeface="Arial"/>
              <a:buChar char="•"/>
            </a:pPr>
            <a:r>
              <a:rPr lang="en-US" sz="1200"/>
              <a:t>Integrated user training</a:t>
            </a:r>
            <a:endParaRPr lang="en-US" sz="1200">
              <a:cs typeface="Arial"/>
            </a:endParaRPr>
          </a:p>
        </p:txBody>
      </p:sp>
      <p:sp>
        <p:nvSpPr>
          <p:cNvPr id="53" name="Oval 52">
            <a:extLst>
              <a:ext uri="{FF2B5EF4-FFF2-40B4-BE49-F238E27FC236}">
                <a16:creationId xmlns:a16="http://schemas.microsoft.com/office/drawing/2014/main" id="{023C793E-A916-F74C-BC4D-4FBC219F0371}"/>
              </a:ext>
            </a:extLst>
          </p:cNvPr>
          <p:cNvSpPr/>
          <p:nvPr/>
        </p:nvSpPr>
        <p:spPr>
          <a:xfrm>
            <a:off x="4623826" y="2195936"/>
            <a:ext cx="2962914" cy="2962914"/>
          </a:xfrm>
          <a:prstGeom prst="ellipse">
            <a:avLst/>
          </a:prstGeom>
          <a:noFill/>
          <a:ln w="476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60" name="TextBox 59">
            <a:extLst>
              <a:ext uri="{FF2B5EF4-FFF2-40B4-BE49-F238E27FC236}">
                <a16:creationId xmlns:a16="http://schemas.microsoft.com/office/drawing/2014/main" id="{3629FEED-832C-8046-A96E-CC04D9CEE411}"/>
              </a:ext>
            </a:extLst>
          </p:cNvPr>
          <p:cNvSpPr txBox="1"/>
          <p:nvPr/>
        </p:nvSpPr>
        <p:spPr>
          <a:xfrm rot="3643202">
            <a:off x="5233965" y="2488447"/>
            <a:ext cx="2305503" cy="2036322"/>
          </a:xfrm>
          <a:prstGeom prst="rect">
            <a:avLst/>
          </a:prstGeom>
          <a:noFill/>
          <a:ln>
            <a:noFill/>
          </a:ln>
        </p:spPr>
        <p:txBody>
          <a:bodyPr wrap="square" rtlCol="0">
            <a:prstTxWarp prst="textArchUp">
              <a:avLst>
                <a:gd name="adj" fmla="val 10768346"/>
              </a:avLst>
            </a:prstTxWarp>
            <a:spAutoFit/>
          </a:bodyPr>
          <a:lstStyle>
            <a:defPPr>
              <a:defRPr lang="en-US"/>
            </a:defPPr>
            <a:lvl1pPr marR="0" lvl="0" indent="0" algn="ctr" fontAlgn="auto">
              <a:lnSpc>
                <a:spcPct val="95000"/>
              </a:lnSpc>
              <a:spcBef>
                <a:spcPts val="300"/>
              </a:spcBef>
              <a:spcAft>
                <a:spcPts val="0"/>
              </a:spcAft>
              <a:buClrTx/>
              <a:buSzTx/>
              <a:buFontTx/>
              <a:buNone/>
              <a:tabLst/>
              <a:defRPr sz="1000" b="1">
                <a:solidFill>
                  <a:schemeClr val="tx1">
                    <a:lumMod val="65000"/>
                    <a:lumOff val="35000"/>
                  </a:schemeClr>
                </a:solidFill>
                <a:latin typeface="Arial" panose="020B0604020202020204"/>
              </a:defRPr>
            </a:lvl1pPr>
          </a:lstStyle>
          <a:p>
            <a:r>
              <a:rPr lang="en-US" sz="1100">
                <a:solidFill>
                  <a:schemeClr val="tx1"/>
                </a:solidFill>
              </a:rPr>
              <a:t>Managed SOC</a:t>
            </a:r>
          </a:p>
        </p:txBody>
      </p:sp>
      <p:sp>
        <p:nvSpPr>
          <p:cNvPr id="65" name="TextBox 64">
            <a:extLst>
              <a:ext uri="{FF2B5EF4-FFF2-40B4-BE49-F238E27FC236}">
                <a16:creationId xmlns:a16="http://schemas.microsoft.com/office/drawing/2014/main" id="{BC91DF9D-1EAB-5F44-A800-A4198F73065D}"/>
              </a:ext>
            </a:extLst>
          </p:cNvPr>
          <p:cNvSpPr txBox="1"/>
          <p:nvPr/>
        </p:nvSpPr>
        <p:spPr>
          <a:xfrm rot="18153448">
            <a:off x="4728946" y="2490351"/>
            <a:ext cx="2076967" cy="1839167"/>
          </a:xfrm>
          <a:prstGeom prst="rect">
            <a:avLst/>
          </a:prstGeom>
          <a:noFill/>
          <a:ln>
            <a:noFill/>
          </a:ln>
        </p:spPr>
        <p:txBody>
          <a:bodyPr wrap="square" rtlCol="0">
            <a:prstTxWarp prst="textArchUp">
              <a:avLst>
                <a:gd name="adj" fmla="val 10768346"/>
              </a:avLst>
            </a:prstTxWarp>
            <a:spAutoFit/>
          </a:bodyPr>
          <a:lstStyle>
            <a:defPPr>
              <a:defRPr lang="en-US"/>
            </a:defPPr>
            <a:lvl1pPr marR="0" lvl="0" indent="0" algn="ctr" fontAlgn="auto">
              <a:lnSpc>
                <a:spcPct val="95000"/>
              </a:lnSpc>
              <a:spcBef>
                <a:spcPts val="300"/>
              </a:spcBef>
              <a:spcAft>
                <a:spcPts val="0"/>
              </a:spcAft>
              <a:buClrTx/>
              <a:buSzTx/>
              <a:buFontTx/>
              <a:buNone/>
              <a:tabLst/>
              <a:defRPr sz="1000" b="1">
                <a:solidFill>
                  <a:schemeClr val="tx1">
                    <a:lumMod val="65000"/>
                    <a:lumOff val="35000"/>
                  </a:schemeClr>
                </a:solidFill>
                <a:latin typeface="Arial" panose="020B0604020202020204"/>
              </a:defRPr>
            </a:lvl1pPr>
          </a:lstStyle>
          <a:p>
            <a:r>
              <a:rPr lang="en-US" sz="1100">
                <a:solidFill>
                  <a:schemeClr val="tx1"/>
                </a:solidFill>
              </a:rPr>
              <a:t>SOC Platform</a:t>
            </a:r>
          </a:p>
        </p:txBody>
      </p:sp>
      <p:sp>
        <p:nvSpPr>
          <p:cNvPr id="66" name="TextBox 65">
            <a:extLst>
              <a:ext uri="{FF2B5EF4-FFF2-40B4-BE49-F238E27FC236}">
                <a16:creationId xmlns:a16="http://schemas.microsoft.com/office/drawing/2014/main" id="{9869CBE9-E446-A04D-A328-FC28B6DFAE11}"/>
              </a:ext>
            </a:extLst>
          </p:cNvPr>
          <p:cNvSpPr txBox="1"/>
          <p:nvPr/>
        </p:nvSpPr>
        <p:spPr>
          <a:xfrm rot="10852284">
            <a:off x="5057516" y="3201601"/>
            <a:ext cx="2076967" cy="1839167"/>
          </a:xfrm>
          <a:prstGeom prst="rect">
            <a:avLst/>
          </a:prstGeom>
          <a:noFill/>
          <a:ln>
            <a:noFill/>
          </a:ln>
        </p:spPr>
        <p:txBody>
          <a:bodyPr wrap="square" rtlCol="0">
            <a:prstTxWarp prst="textArchUp">
              <a:avLst>
                <a:gd name="adj" fmla="val 10768346"/>
              </a:avLst>
            </a:prstTxWarp>
            <a:spAutoFit/>
          </a:bodyPr>
          <a:lstStyle>
            <a:defPPr>
              <a:defRPr lang="en-US"/>
            </a:defPPr>
            <a:lvl1pPr marR="0" lvl="0" indent="0" algn="ctr" fontAlgn="auto">
              <a:lnSpc>
                <a:spcPct val="95000"/>
              </a:lnSpc>
              <a:spcBef>
                <a:spcPts val="300"/>
              </a:spcBef>
              <a:spcAft>
                <a:spcPts val="0"/>
              </a:spcAft>
              <a:buClrTx/>
              <a:buSzTx/>
              <a:buFontTx/>
              <a:buNone/>
              <a:tabLst/>
              <a:defRPr sz="1000" b="1">
                <a:solidFill>
                  <a:schemeClr val="tx1">
                    <a:lumMod val="65000"/>
                    <a:lumOff val="35000"/>
                  </a:schemeClr>
                </a:solidFill>
                <a:latin typeface="Arial" panose="020B0604020202020204"/>
              </a:defRPr>
            </a:lvl1pPr>
          </a:lstStyle>
          <a:p>
            <a:r>
              <a:rPr lang="en-US" sz="1100">
                <a:solidFill>
                  <a:schemeClr val="tx1"/>
                </a:solidFill>
              </a:rPr>
              <a:t>Breach Protection</a:t>
            </a:r>
          </a:p>
        </p:txBody>
      </p:sp>
      <p:pic>
        <p:nvPicPr>
          <p:cNvPr id="69" name="Graphic 68">
            <a:extLst>
              <a:ext uri="{FF2B5EF4-FFF2-40B4-BE49-F238E27FC236}">
                <a16:creationId xmlns:a16="http://schemas.microsoft.com/office/drawing/2014/main" id="{26A7AFA9-6E5A-2D4C-9BDD-3A69A0396C5E}"/>
              </a:ext>
            </a:extLst>
          </p:cNvPr>
          <p:cNvPicPr>
            <a:picLocks noChangeAspect="1"/>
          </p:cNvPicPr>
          <p:nvPr/>
        </p:nvPicPr>
        <p: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rcRect/>
          <a:stretch/>
        </p:blipFill>
        <p:spPr>
          <a:xfrm>
            <a:off x="6569347" y="2977929"/>
            <a:ext cx="544466" cy="544466"/>
          </a:xfrm>
          <a:prstGeom prst="rect">
            <a:avLst/>
          </a:prstGeom>
        </p:spPr>
      </p:pic>
      <p:pic>
        <p:nvPicPr>
          <p:cNvPr id="70" name="Graphic 69">
            <a:extLst>
              <a:ext uri="{FF2B5EF4-FFF2-40B4-BE49-F238E27FC236}">
                <a16:creationId xmlns:a16="http://schemas.microsoft.com/office/drawing/2014/main" id="{97D632D5-B4F8-024B-83C9-CB963C07F6BA}"/>
              </a:ext>
            </a:extLst>
          </p:cNvPr>
          <p:cNvPicPr>
            <a:picLocks noChangeAspect="1"/>
          </p:cNvPicPr>
          <p:nvPr/>
        </p:nvPicPr>
        <p: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5158513" y="2965786"/>
            <a:ext cx="470553" cy="470553"/>
          </a:xfrm>
          <a:prstGeom prst="rect">
            <a:avLst/>
          </a:prstGeom>
        </p:spPr>
      </p:pic>
      <p:pic>
        <p:nvPicPr>
          <p:cNvPr id="71" name="Graphic 70">
            <a:extLst>
              <a:ext uri="{FF2B5EF4-FFF2-40B4-BE49-F238E27FC236}">
                <a16:creationId xmlns:a16="http://schemas.microsoft.com/office/drawing/2014/main" id="{6C99F396-1933-5D4B-BB53-B27BC1C95506}"/>
              </a:ext>
            </a:extLst>
          </p:cNvPr>
          <p:cNvPicPr>
            <a:picLocks noChangeAspect="1"/>
          </p:cNvPicPr>
          <p:nvPr/>
        </p:nvPicPr>
        <p: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p:blipFill>
        <p:spPr>
          <a:xfrm>
            <a:off x="5890411" y="4266155"/>
            <a:ext cx="496305" cy="496305"/>
          </a:xfrm>
          <a:prstGeom prst="rect">
            <a:avLst/>
          </a:prstGeom>
        </p:spPr>
      </p:pic>
      <p:pic>
        <p:nvPicPr>
          <p:cNvPr id="73" name="Graphic 3">
            <a:extLst>
              <a:ext uri="{FF2B5EF4-FFF2-40B4-BE49-F238E27FC236}">
                <a16:creationId xmlns:a16="http://schemas.microsoft.com/office/drawing/2014/main" id="{EB5ED5A5-5920-4C4E-BA59-600041B5394A}"/>
              </a:ext>
            </a:extLst>
          </p:cNvPr>
          <p:cNvPicPr>
            <a:picLocks noChangeAspect="1"/>
          </p:cNvPicPr>
          <p:nvPr/>
        </p:nvPicPr>
        <p: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p:blipFill>
        <p:spPr>
          <a:xfrm>
            <a:off x="5668509" y="3227608"/>
            <a:ext cx="882902" cy="874857"/>
          </a:xfrm>
          <a:prstGeom prst="rect">
            <a:avLst/>
          </a:prstGeom>
        </p:spPr>
      </p:pic>
      <p:cxnSp>
        <p:nvCxnSpPr>
          <p:cNvPr id="38" name="Straight Connector 37">
            <a:extLst>
              <a:ext uri="{FF2B5EF4-FFF2-40B4-BE49-F238E27FC236}">
                <a16:creationId xmlns:a16="http://schemas.microsoft.com/office/drawing/2014/main" id="{3CE60EED-01EF-4572-9768-E86184CD514B}"/>
              </a:ext>
            </a:extLst>
          </p:cNvPr>
          <p:cNvCxnSpPr>
            <a:cxnSpLocks/>
          </p:cNvCxnSpPr>
          <p:nvPr/>
        </p:nvCxnSpPr>
        <p:spPr>
          <a:xfrm flipH="1" flipV="1">
            <a:off x="7502859" y="4464962"/>
            <a:ext cx="4398532" cy="406583"/>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46" name="Graphic 1">
            <a:extLst>
              <a:ext uri="{FF2B5EF4-FFF2-40B4-BE49-F238E27FC236}">
                <a16:creationId xmlns:a16="http://schemas.microsoft.com/office/drawing/2014/main" id="{3C684A01-CC2F-4F5D-9C74-1F037D217F30}"/>
              </a:ext>
            </a:extLst>
          </p:cNvPr>
          <p:cNvPicPr>
            <a:picLocks noChangeAspect="1"/>
          </p:cNvPicPr>
          <p:nvPr/>
        </p:nvPicPr>
        <p:blipFill>
          <a:blip r:embed="rId30" cstate="screen">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7756011" y="2048088"/>
            <a:ext cx="457200" cy="457200"/>
          </a:xfrm>
          <a:prstGeom prst="rect">
            <a:avLst/>
          </a:prstGeom>
        </p:spPr>
      </p:pic>
      <p:pic>
        <p:nvPicPr>
          <p:cNvPr id="57" name="Graphic 2">
            <a:extLst>
              <a:ext uri="{FF2B5EF4-FFF2-40B4-BE49-F238E27FC236}">
                <a16:creationId xmlns:a16="http://schemas.microsoft.com/office/drawing/2014/main" id="{277738CC-81F1-4DF2-AA17-292B402338C0}"/>
              </a:ext>
            </a:extLst>
          </p:cNvPr>
          <p:cNvPicPr>
            <a:picLocks noChangeAspect="1"/>
          </p:cNvPicPr>
          <p:nvPr/>
        </p:nvPicPr>
        <p:blipFill>
          <a:blip r:embed="rId32" cstate="screen">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8839091" y="2957781"/>
            <a:ext cx="457200" cy="457200"/>
          </a:xfrm>
          <a:prstGeom prst="rect">
            <a:avLst/>
          </a:prstGeom>
        </p:spPr>
      </p:pic>
      <p:pic>
        <p:nvPicPr>
          <p:cNvPr id="59" name="Graphic 1">
            <a:extLst>
              <a:ext uri="{FF2B5EF4-FFF2-40B4-BE49-F238E27FC236}">
                <a16:creationId xmlns:a16="http://schemas.microsoft.com/office/drawing/2014/main" id="{9E1B10B4-4F6A-477D-94C6-A0DFB462563A}"/>
              </a:ext>
            </a:extLst>
          </p:cNvPr>
          <p:cNvPicPr>
            <a:picLocks noChangeAspect="1"/>
          </p:cNvPicPr>
          <p:nvPr/>
        </p:nvPicPr>
        <p:blipFill>
          <a:blip r:embed="rId34" cstate="screen">
            <a:extLst>
              <a:ext uri="{28A0092B-C50C-407E-A947-70E740481C1C}">
                <a14:useLocalDpi xmlns:a14="http://schemas.microsoft.com/office/drawing/2010/main"/>
              </a:ext>
              <a:ext uri="{96DAC541-7B7A-43D3-8B79-37D633B846F1}">
                <asvg:svgBlip xmlns:asvg="http://schemas.microsoft.com/office/drawing/2016/SVG/main" r:embed="rId35"/>
              </a:ext>
            </a:extLst>
          </a:blip>
          <a:stretch>
            <a:fillRect/>
          </a:stretch>
        </p:blipFill>
        <p:spPr>
          <a:xfrm>
            <a:off x="6605728" y="1235089"/>
            <a:ext cx="457200" cy="457200"/>
          </a:xfrm>
          <a:prstGeom prst="rect">
            <a:avLst/>
          </a:prstGeom>
        </p:spPr>
      </p:pic>
      <p:sp>
        <p:nvSpPr>
          <p:cNvPr id="61" name="TextBox 60">
            <a:extLst>
              <a:ext uri="{FF2B5EF4-FFF2-40B4-BE49-F238E27FC236}">
                <a16:creationId xmlns:a16="http://schemas.microsoft.com/office/drawing/2014/main" id="{F1686203-AAAA-C1A2-FE9E-AE9E5C3EC328}"/>
              </a:ext>
            </a:extLst>
          </p:cNvPr>
          <p:cNvSpPr txBox="1"/>
          <p:nvPr/>
        </p:nvSpPr>
        <p:spPr>
          <a:xfrm>
            <a:off x="3992864" y="841129"/>
            <a:ext cx="2081642" cy="1415772"/>
          </a:xfrm>
          <a:prstGeom prst="rect">
            <a:avLst/>
          </a:prstGeom>
          <a:noFill/>
        </p:spPr>
        <p:txBody>
          <a:bodyPr wrap="square" lIns="91440" tIns="45720" rIns="91440" bIns="45720" anchor="t">
            <a:spAutoFit/>
          </a:bodyPr>
          <a:lstStyle/>
          <a:p>
            <a:r>
              <a:rPr lang="en-US" sz="1400" b="1" err="1"/>
              <a:t>FortiEDR</a:t>
            </a:r>
            <a:br>
              <a:rPr lang="en-US" sz="1400" b="1"/>
            </a:br>
            <a:r>
              <a:rPr lang="en-US" sz="1200"/>
              <a:t>Key use cases</a:t>
            </a:r>
          </a:p>
          <a:p>
            <a:pPr marL="171450" indent="-171450">
              <a:buFont typeface="Arial"/>
              <a:buChar char="•"/>
            </a:pPr>
            <a:r>
              <a:rPr lang="en-US" sz="1200"/>
              <a:t>Attack Surface Reduction</a:t>
            </a:r>
            <a:endParaRPr lang="en-US" sz="1200">
              <a:cs typeface="Arial"/>
            </a:endParaRPr>
          </a:p>
          <a:p>
            <a:pPr marL="171450" indent="-171450">
              <a:buFont typeface="Arial"/>
              <a:buChar char="•"/>
            </a:pPr>
            <a:r>
              <a:rPr lang="en-US" sz="1200"/>
              <a:t>NGAV</a:t>
            </a:r>
            <a:endParaRPr lang="en-US" sz="1200">
              <a:cs typeface="Arial"/>
            </a:endParaRPr>
          </a:p>
          <a:p>
            <a:pPr marL="171450" indent="-171450">
              <a:buFont typeface="Arial"/>
              <a:buChar char="•"/>
            </a:pPr>
            <a:r>
              <a:rPr lang="en-US" sz="1200"/>
              <a:t>EDR</a:t>
            </a:r>
            <a:r>
              <a:rPr lang="en-US" sz="1200">
                <a:cs typeface="Arial"/>
              </a:rPr>
              <a:t>/ XDR</a:t>
            </a:r>
          </a:p>
          <a:p>
            <a:pPr marL="171450" indent="-171450">
              <a:buFont typeface="Arial"/>
              <a:buChar char="•"/>
            </a:pPr>
            <a:r>
              <a:rPr lang="en-US" sz="1200">
                <a:cs typeface="Arial"/>
              </a:rPr>
              <a:t>Ransomware Protection</a:t>
            </a:r>
          </a:p>
          <a:p>
            <a:endParaRPr lang="en-US" sz="1200">
              <a:cs typeface="Arial"/>
            </a:endParaRPr>
          </a:p>
        </p:txBody>
      </p:sp>
      <p:pic>
        <p:nvPicPr>
          <p:cNvPr id="63" name="Picture 46" descr="A picture containing text, light&#10;&#10;Description automatically generated">
            <a:extLst>
              <a:ext uri="{FF2B5EF4-FFF2-40B4-BE49-F238E27FC236}">
                <a16:creationId xmlns:a16="http://schemas.microsoft.com/office/drawing/2014/main" id="{05851DB3-E055-3573-CD00-49FAEC92861B}"/>
              </a:ext>
            </a:extLst>
          </p:cNvPr>
          <p:cNvPicPr>
            <a:picLocks noChangeAspect="1"/>
          </p:cNvPicPr>
          <p:nvPr/>
        </p:nvPicPr>
        <p:blipFill>
          <a:blip r:embed="rId36"/>
          <a:stretch>
            <a:fillRect/>
          </a:stretch>
        </p:blipFill>
        <p:spPr>
          <a:xfrm>
            <a:off x="3252531" y="827548"/>
            <a:ext cx="588983" cy="588983"/>
          </a:xfrm>
          <a:prstGeom prst="rect">
            <a:avLst/>
          </a:prstGeom>
        </p:spPr>
      </p:pic>
    </p:spTree>
    <p:extLst>
      <p:ext uri="{BB962C8B-B14F-4D97-AF65-F5344CB8AC3E}">
        <p14:creationId xmlns:p14="http://schemas.microsoft.com/office/powerpoint/2010/main" val="20867965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10118F-1145-4F27-A881-37E6A1C6FFDB}"/>
              </a:ext>
            </a:extLst>
          </p:cNvPr>
          <p:cNvSpPr>
            <a:spLocks noGrp="1"/>
          </p:cNvSpPr>
          <p:nvPr>
            <p:ph type="title"/>
          </p:nvPr>
        </p:nvSpPr>
        <p:spPr>
          <a:xfrm>
            <a:off x="342900" y="97589"/>
            <a:ext cx="11755254" cy="707886"/>
          </a:xfrm>
        </p:spPr>
        <p:txBody>
          <a:bodyPr/>
          <a:lstStyle/>
          <a:p>
            <a:pPr>
              <a:lnSpc>
                <a:spcPct val="100000"/>
              </a:lnSpc>
            </a:pPr>
            <a:r>
              <a:rPr lang="en-US" dirty="0"/>
              <a:t>How to Break the Attack Sequence</a:t>
            </a:r>
            <a:br>
              <a:rPr lang="en-US" dirty="0"/>
            </a:br>
            <a:r>
              <a:rPr lang="en-US" sz="2000" b="0" dirty="0">
                <a:solidFill>
                  <a:schemeClr val="accent1"/>
                </a:solidFill>
              </a:rPr>
              <a:t>Lockheed Martin Attack Kill Chain </a:t>
            </a:r>
            <a:endParaRPr lang="en-US" b="0" dirty="0">
              <a:solidFill>
                <a:schemeClr val="accent1"/>
              </a:solidFill>
            </a:endParaRPr>
          </a:p>
        </p:txBody>
      </p:sp>
      <p:sp>
        <p:nvSpPr>
          <p:cNvPr id="187" name="Rectangle 186">
            <a:extLst>
              <a:ext uri="{FF2B5EF4-FFF2-40B4-BE49-F238E27FC236}">
                <a16:creationId xmlns:a16="http://schemas.microsoft.com/office/drawing/2014/main" id="{1F3496EF-5CA9-9044-AE59-37192837AD68}"/>
              </a:ext>
            </a:extLst>
          </p:cNvPr>
          <p:cNvSpPr/>
          <p:nvPr/>
        </p:nvSpPr>
        <p:spPr>
          <a:xfrm>
            <a:off x="4751028" y="2557201"/>
            <a:ext cx="7098071" cy="2313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88" name="Rectangle 187">
            <a:extLst>
              <a:ext uri="{FF2B5EF4-FFF2-40B4-BE49-F238E27FC236}">
                <a16:creationId xmlns:a16="http://schemas.microsoft.com/office/drawing/2014/main" id="{821E920A-EFFC-844D-93AF-41168518CE08}"/>
              </a:ext>
            </a:extLst>
          </p:cNvPr>
          <p:cNvSpPr/>
          <p:nvPr/>
        </p:nvSpPr>
        <p:spPr>
          <a:xfrm>
            <a:off x="2424092" y="4948087"/>
            <a:ext cx="9425008" cy="768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86" name="Rectangle 185">
            <a:extLst>
              <a:ext uri="{FF2B5EF4-FFF2-40B4-BE49-F238E27FC236}">
                <a16:creationId xmlns:a16="http://schemas.microsoft.com/office/drawing/2014/main" id="{DAE70C07-398D-0748-956B-9B238D82CE85}"/>
              </a:ext>
            </a:extLst>
          </p:cNvPr>
          <p:cNvSpPr/>
          <p:nvPr/>
        </p:nvSpPr>
        <p:spPr>
          <a:xfrm>
            <a:off x="2429311" y="5797008"/>
            <a:ext cx="9419789" cy="3954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8" name="Rectangle 17">
            <a:extLst>
              <a:ext uri="{FF2B5EF4-FFF2-40B4-BE49-F238E27FC236}">
                <a16:creationId xmlns:a16="http://schemas.microsoft.com/office/drawing/2014/main" id="{22E000C8-D429-BD44-AA8E-89B9636D406A}"/>
              </a:ext>
            </a:extLst>
          </p:cNvPr>
          <p:cNvSpPr/>
          <p:nvPr/>
        </p:nvSpPr>
        <p:spPr>
          <a:xfrm>
            <a:off x="2424092" y="2553154"/>
            <a:ext cx="2256043" cy="2314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a:ea typeface="+mn-ea"/>
                <a:cs typeface="+mn-cs"/>
              </a:rPr>
              <a:t>Web application </a:t>
            </a:r>
            <a:r>
              <a:rPr kumimoji="0" lang="en-US" sz="1800" b="0" i="0" u="none" strike="noStrike" kern="1200" cap="none" spc="0" normalizeH="0" baseline="0" noProof="0">
                <a:ln>
                  <a:noFill/>
                </a:ln>
                <a:solidFill>
                  <a:srgbClr val="FFFFFF"/>
                </a:solidFill>
                <a:effectLst/>
                <a:uLnTx/>
                <a:uFillTx/>
                <a:latin typeface="Arial"/>
                <a:ea typeface="Arial"/>
                <a:cs typeface="Arial"/>
              </a:rPr>
              <a:t>​</a:t>
            </a: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2" name="Graphic 10">
            <a:extLst>
              <a:ext uri="{FF2B5EF4-FFF2-40B4-BE49-F238E27FC236}">
                <a16:creationId xmlns:a16="http://schemas.microsoft.com/office/drawing/2014/main" id="{DF9B2B52-3A60-6618-F255-3E37016600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31889" y="3573934"/>
            <a:ext cx="170114" cy="170114"/>
          </a:xfrm>
          <a:prstGeom prst="rect">
            <a:avLst/>
          </a:prstGeom>
        </p:spPr>
      </p:pic>
      <p:sp>
        <p:nvSpPr>
          <p:cNvPr id="62" name="TextBox 61">
            <a:extLst>
              <a:ext uri="{FF2B5EF4-FFF2-40B4-BE49-F238E27FC236}">
                <a16:creationId xmlns:a16="http://schemas.microsoft.com/office/drawing/2014/main" id="{C4016E0C-F546-DF09-4260-30CB1D11926E}"/>
              </a:ext>
            </a:extLst>
          </p:cNvPr>
          <p:cNvSpPr txBox="1"/>
          <p:nvPr/>
        </p:nvSpPr>
        <p:spPr>
          <a:xfrm>
            <a:off x="342898" y="5802358"/>
            <a:ext cx="1866902" cy="384721"/>
          </a:xfrm>
          <a:prstGeom prst="rect">
            <a:avLst/>
          </a:prstGeom>
          <a:noFill/>
        </p:spPr>
        <p:txBody>
          <a:bodyPr wrap="square" lIns="45720" tIns="45720" rIns="45720" bIns="45720" rtlCol="0" anchor="ctr" anchorCtr="0">
            <a:spAutoFit/>
          </a:bodyPr>
          <a:lstStyle/>
          <a:p>
            <a:pPr marL="0" marR="0" lvl="0" indent="0" algn="l" defTabSz="457189" rtl="0" eaLnBrk="1" fontAlgn="auto" latinLnBrk="0" hangingPunct="1">
              <a:lnSpc>
                <a:spcPct val="95000"/>
              </a:lnSpc>
              <a:spcBef>
                <a:spcPts val="30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a:rPr>
              <a:t>SOC</a:t>
            </a:r>
            <a:b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a:rPr>
            </a:br>
            <a: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a:rPr>
              <a:t>Augmentation</a:t>
            </a:r>
            <a:r>
              <a:rPr lang="en-US" sz="1000" b="1">
                <a:solidFill>
                  <a:srgbClr val="000000"/>
                </a:solidFill>
                <a:latin typeface="Arial" panose="020B0604020202020204"/>
                <a:cs typeface="Arial"/>
              </a:rPr>
              <a:t> </a:t>
            </a:r>
            <a: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a:rPr>
              <a:t>by FortiGuard </a:t>
            </a:r>
          </a:p>
        </p:txBody>
      </p:sp>
      <p:pic>
        <p:nvPicPr>
          <p:cNvPr id="65" name="Picture 273">
            <a:extLst>
              <a:ext uri="{FF2B5EF4-FFF2-40B4-BE49-F238E27FC236}">
                <a16:creationId xmlns:a16="http://schemas.microsoft.com/office/drawing/2014/main" id="{0B69D448-D6DB-FFB7-45F4-32D99C7A17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4928142" y="2680760"/>
            <a:ext cx="177609" cy="177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9" name="TextBox 88">
            <a:extLst>
              <a:ext uri="{FF2B5EF4-FFF2-40B4-BE49-F238E27FC236}">
                <a16:creationId xmlns:a16="http://schemas.microsoft.com/office/drawing/2014/main" id="{31CBFAED-108D-F08B-9B5F-1A203C679B00}"/>
              </a:ext>
            </a:extLst>
          </p:cNvPr>
          <p:cNvSpPr txBox="1"/>
          <p:nvPr/>
        </p:nvSpPr>
        <p:spPr>
          <a:xfrm>
            <a:off x="10293114" y="2669838"/>
            <a:ext cx="931134" cy="254204"/>
          </a:xfrm>
          <a:prstGeom prst="rect">
            <a:avLst/>
          </a:prstGeom>
          <a:noFill/>
        </p:spPr>
        <p:txBody>
          <a:bodyPr wrap="non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FortiAnalyzer</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t>
            </a: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Event handlers &amp; reports  </a:t>
            </a:r>
          </a:p>
        </p:txBody>
      </p:sp>
      <p:sp>
        <p:nvSpPr>
          <p:cNvPr id="90" name="TextBox 89">
            <a:extLst>
              <a:ext uri="{FF2B5EF4-FFF2-40B4-BE49-F238E27FC236}">
                <a16:creationId xmlns:a16="http://schemas.microsoft.com/office/drawing/2014/main" id="{61378263-3C5A-8832-E907-63B8F32D37F2}"/>
              </a:ext>
            </a:extLst>
          </p:cNvPr>
          <p:cNvSpPr txBox="1"/>
          <p:nvPr/>
        </p:nvSpPr>
        <p:spPr>
          <a:xfrm>
            <a:off x="10293114" y="3223230"/>
            <a:ext cx="670328" cy="240775"/>
          </a:xfrm>
          <a:prstGeom prst="rect">
            <a:avLst/>
          </a:prstGeom>
          <a:noFill/>
        </p:spPr>
        <p:txBody>
          <a:bodyPr wrap="none" rtlCol="0">
            <a:spAutoFit/>
          </a:bodyPr>
          <a:lstStyle/>
          <a:p>
            <a:pPr marL="0" marR="0" lvl="0" indent="0" algn="l" defTabSz="457189" rtl="0" eaLnBrk="1" fontAlgn="auto" latinLnBrk="0" hangingPunct="1">
              <a:lnSpc>
                <a:spcPct val="5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FortiSOAR </a:t>
            </a:r>
          </a:p>
          <a:p>
            <a:pPr marL="0" marR="0" lvl="0" indent="0" algn="l" defTabSz="457189" rtl="0" eaLnBrk="1" fontAlgn="auto" latinLnBrk="0" hangingPunct="1">
              <a:lnSpc>
                <a:spcPct val="5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Playbooks </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t>
            </a:r>
          </a:p>
        </p:txBody>
      </p:sp>
      <p:sp>
        <p:nvSpPr>
          <p:cNvPr id="91" name="TextBox 90">
            <a:extLst>
              <a:ext uri="{FF2B5EF4-FFF2-40B4-BE49-F238E27FC236}">
                <a16:creationId xmlns:a16="http://schemas.microsoft.com/office/drawing/2014/main" id="{C2329DFC-5F5B-48E1-C696-6E22FB3550EA}"/>
              </a:ext>
            </a:extLst>
          </p:cNvPr>
          <p:cNvSpPr txBox="1"/>
          <p:nvPr/>
        </p:nvSpPr>
        <p:spPr>
          <a:xfrm>
            <a:off x="9543380" y="5797741"/>
            <a:ext cx="2114682" cy="393954"/>
          </a:xfrm>
          <a:prstGeom prst="rect">
            <a:avLst/>
          </a:prstGeom>
          <a:noFill/>
        </p:spPr>
        <p:txBody>
          <a:bodyPr wrap="none" lIns="91440" tIns="45720" rIns="91440" bIns="45720" rtlCol="0" anchor="t">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Arial"/>
              </a:rPr>
              <a:t>Respond Faster and More Effectively </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Arial"/>
              </a:rPr>
              <a:t>Incident Response </a:t>
            </a:r>
            <a:endParaRPr kumimoji="0" lang="en-US" sz="9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endParaRPr>
          </a:p>
        </p:txBody>
      </p:sp>
      <p:sp>
        <p:nvSpPr>
          <p:cNvPr id="92" name="TextBox 91">
            <a:extLst>
              <a:ext uri="{FF2B5EF4-FFF2-40B4-BE49-F238E27FC236}">
                <a16:creationId xmlns:a16="http://schemas.microsoft.com/office/drawing/2014/main" id="{D8BD38D3-0C64-F27E-CC98-3371804F41FE}"/>
              </a:ext>
            </a:extLst>
          </p:cNvPr>
          <p:cNvSpPr txBox="1"/>
          <p:nvPr/>
        </p:nvSpPr>
        <p:spPr>
          <a:xfrm>
            <a:off x="6235709" y="5797741"/>
            <a:ext cx="1877437" cy="393954"/>
          </a:xfrm>
          <a:prstGeom prst="rect">
            <a:avLst/>
          </a:prstGeom>
          <a:noFill/>
        </p:spPr>
        <p:txBody>
          <a:bodyPr wrap="none"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Managed Detection &amp; Response </a:t>
            </a:r>
          </a:p>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rPr>
              <a:t>MDR </a:t>
            </a:r>
          </a:p>
        </p:txBody>
      </p:sp>
      <p:sp>
        <p:nvSpPr>
          <p:cNvPr id="93" name="TextBox 92">
            <a:extLst>
              <a:ext uri="{FF2B5EF4-FFF2-40B4-BE49-F238E27FC236}">
                <a16:creationId xmlns:a16="http://schemas.microsoft.com/office/drawing/2014/main" id="{2B26A95F-1FFF-8237-E8DF-48C41A45D634}"/>
              </a:ext>
            </a:extLst>
          </p:cNvPr>
          <p:cNvSpPr txBox="1"/>
          <p:nvPr/>
        </p:nvSpPr>
        <p:spPr>
          <a:xfrm>
            <a:off x="4553020" y="5797741"/>
            <a:ext cx="1576072" cy="393954"/>
          </a:xfrm>
          <a:prstGeom prst="rect">
            <a:avLst/>
          </a:prstGeom>
          <a:noFill/>
        </p:spPr>
        <p:txBody>
          <a:bodyPr wrap="none" lIns="91440" tIns="45720" rIns="91440" bIns="45720" rtlCol="0" anchor="t">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Arial"/>
              </a:rPr>
              <a:t>Train your SOC </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Arial"/>
              </a:rPr>
              <a:t>IRR, Playbooks, Training </a:t>
            </a:r>
            <a:endParaRPr kumimoji="0" lang="en-US" sz="9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endParaRPr>
          </a:p>
        </p:txBody>
      </p:sp>
      <p:sp>
        <p:nvSpPr>
          <p:cNvPr id="94" name="TextBox 93">
            <a:extLst>
              <a:ext uri="{FF2B5EF4-FFF2-40B4-BE49-F238E27FC236}">
                <a16:creationId xmlns:a16="http://schemas.microsoft.com/office/drawing/2014/main" id="{512C1834-C1E2-430C-E920-012225168122}"/>
              </a:ext>
            </a:extLst>
          </p:cNvPr>
          <p:cNvSpPr txBox="1"/>
          <p:nvPr/>
        </p:nvSpPr>
        <p:spPr>
          <a:xfrm>
            <a:off x="8219763" y="5797741"/>
            <a:ext cx="1217000" cy="393954"/>
          </a:xfrm>
          <a:prstGeom prst="rect">
            <a:avLst/>
          </a:prstGeom>
          <a:noFill/>
        </p:spPr>
        <p:txBody>
          <a:bodyPr wrap="none" lIns="91440" tIns="45720" rIns="91440" bIns="45720" rtlCol="0" anchor="t">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Arial"/>
              </a:rPr>
              <a:t>Augment your SOC </a:t>
            </a:r>
            <a:endParaRPr kumimoji="0" lang="en-US" sz="900" b="0" i="0" u="none" strike="noStrike" kern="1200" cap="none" spc="0" normalizeH="0" baseline="0" noProof="0">
              <a:ln>
                <a:noFill/>
              </a:ln>
              <a:solidFill>
                <a:schemeClr val="bg1"/>
              </a:solidFill>
              <a:effectLst/>
              <a:uLnTx/>
              <a:uFillTx/>
              <a:latin typeface="Arial" panose="020B0604020202020204"/>
              <a:ea typeface="+mn-ea"/>
              <a:cs typeface="+mn-cs"/>
            </a:endParaRPr>
          </a:p>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Arial"/>
              </a:rPr>
              <a:t>SOC as a Service </a:t>
            </a:r>
            <a:endParaRPr kumimoji="0" lang="en-US" sz="9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endParaRPr>
          </a:p>
        </p:txBody>
      </p:sp>
      <p:sp>
        <p:nvSpPr>
          <p:cNvPr id="95" name="TextBox 94">
            <a:extLst>
              <a:ext uri="{FF2B5EF4-FFF2-40B4-BE49-F238E27FC236}">
                <a16:creationId xmlns:a16="http://schemas.microsoft.com/office/drawing/2014/main" id="{514B748C-4342-1FB9-5533-11DE8CA51CC3}"/>
              </a:ext>
            </a:extLst>
          </p:cNvPr>
          <p:cNvSpPr txBox="1"/>
          <p:nvPr/>
        </p:nvSpPr>
        <p:spPr>
          <a:xfrm>
            <a:off x="2479197" y="5797741"/>
            <a:ext cx="1967206" cy="393954"/>
          </a:xfrm>
          <a:prstGeom prst="rect">
            <a:avLst/>
          </a:prstGeom>
          <a:noFill/>
        </p:spPr>
        <p:txBody>
          <a:bodyPr wrap="none" lIns="91440" tIns="45720" rIns="91440" bIns="45720" rtlCol="0" anchor="t">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0" i="0" u="none" strike="noStrike" kern="1200" cap="none" spc="0" normalizeH="0" baseline="0" noProof="0">
                <a:ln>
                  <a:noFill/>
                </a:ln>
                <a:solidFill>
                  <a:schemeClr val="bg1"/>
                </a:solidFill>
                <a:effectLst/>
                <a:uLnTx/>
                <a:uFillTx/>
                <a:latin typeface="Arial" panose="020B0604020202020204"/>
                <a:ea typeface="+mn-ea"/>
                <a:cs typeface="Arial"/>
              </a:rPr>
              <a:t>Know Your Risks &amp; vulnerabilities  </a:t>
            </a:r>
            <a:endParaRPr kumimoji="0" lang="en-US" sz="9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endParaRPr>
          </a:p>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solidFill>
                  <a:schemeClr val="bg1"/>
                </a:solidFill>
                <a:effectLst/>
                <a:uLnTx/>
                <a:uFillTx/>
                <a:latin typeface="Arial" panose="020B0604020202020204"/>
                <a:ea typeface="+mn-ea"/>
                <a:cs typeface="Arial"/>
              </a:rPr>
              <a:t>Security Assessments </a:t>
            </a:r>
            <a:endParaRPr kumimoji="0" lang="en-US" sz="900" b="1" i="0" u="none" strike="noStrike" kern="1200" cap="none" spc="0" normalizeH="0" baseline="0" noProof="0">
              <a:ln>
                <a:noFill/>
              </a:ln>
              <a:solidFill>
                <a:schemeClr val="bg1"/>
              </a:solidFill>
              <a:effectLst/>
              <a:uLnTx/>
              <a:uFillTx/>
              <a:latin typeface="Arial" panose="020B0604020202020204"/>
              <a:ea typeface="+mn-ea"/>
              <a:cs typeface="Arial" panose="020B0604020202020204" pitchFamily="34" charset="0"/>
            </a:endParaRPr>
          </a:p>
        </p:txBody>
      </p:sp>
      <p:sp>
        <p:nvSpPr>
          <p:cNvPr id="96" name="TextBox 95">
            <a:extLst>
              <a:ext uri="{FF2B5EF4-FFF2-40B4-BE49-F238E27FC236}">
                <a16:creationId xmlns:a16="http://schemas.microsoft.com/office/drawing/2014/main" id="{B1AFA2EB-D98D-9E8D-373A-64A33720FF3D}"/>
              </a:ext>
            </a:extLst>
          </p:cNvPr>
          <p:cNvSpPr txBox="1"/>
          <p:nvPr/>
        </p:nvSpPr>
        <p:spPr>
          <a:xfrm>
            <a:off x="10293113" y="2941736"/>
            <a:ext cx="1368661" cy="300082"/>
          </a:xfrm>
          <a:prstGeom prst="rect">
            <a:avLst/>
          </a:prstGeom>
          <a:noFill/>
        </p:spPr>
        <p:txBody>
          <a:bodyPr wrap="squar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FortiSIEM</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 </a:t>
            </a:r>
            <a:b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a:rPr>
              <a:t>Rules Engine &amp; Threat  Hunting</a:t>
            </a:r>
            <a:endPar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97" name="TextBox 96">
            <a:extLst>
              <a:ext uri="{FF2B5EF4-FFF2-40B4-BE49-F238E27FC236}">
                <a16:creationId xmlns:a16="http://schemas.microsoft.com/office/drawing/2014/main" id="{56F74849-72F5-3B73-ECF9-D946126B22F3}"/>
              </a:ext>
            </a:extLst>
          </p:cNvPr>
          <p:cNvSpPr txBox="1"/>
          <p:nvPr/>
        </p:nvSpPr>
        <p:spPr>
          <a:xfrm>
            <a:off x="10293114" y="3435229"/>
            <a:ext cx="627322" cy="259696"/>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IOC </a:t>
            </a:r>
            <a:b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Threat hunting  </a:t>
            </a:r>
          </a:p>
        </p:txBody>
      </p:sp>
      <p:sp>
        <p:nvSpPr>
          <p:cNvPr id="98" name="TextBox 97">
            <a:extLst>
              <a:ext uri="{FF2B5EF4-FFF2-40B4-BE49-F238E27FC236}">
                <a16:creationId xmlns:a16="http://schemas.microsoft.com/office/drawing/2014/main" id="{997F2F8C-1866-21A3-E943-3E385D83527C}"/>
              </a:ext>
            </a:extLst>
          </p:cNvPr>
          <p:cNvSpPr txBox="1"/>
          <p:nvPr/>
        </p:nvSpPr>
        <p:spPr>
          <a:xfrm>
            <a:off x="10293113" y="3694053"/>
            <a:ext cx="1363899" cy="216982"/>
          </a:xfrm>
          <a:prstGeom prst="rect">
            <a:avLst/>
          </a:prstGeom>
          <a:noFill/>
        </p:spPr>
        <p:txBody>
          <a:bodyPr wrap="squar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Outbreak Detection  </a:t>
            </a:r>
          </a:p>
        </p:txBody>
      </p:sp>
      <p:sp>
        <p:nvSpPr>
          <p:cNvPr id="107" name="TextBox 106">
            <a:extLst>
              <a:ext uri="{FF2B5EF4-FFF2-40B4-BE49-F238E27FC236}">
                <a16:creationId xmlns:a16="http://schemas.microsoft.com/office/drawing/2014/main" id="{8566CCF3-3F35-72A8-8B27-0DFD4EDEAE4D}"/>
              </a:ext>
            </a:extLst>
          </p:cNvPr>
          <p:cNvSpPr txBox="1"/>
          <p:nvPr/>
        </p:nvSpPr>
        <p:spPr>
          <a:xfrm>
            <a:off x="2666575" y="2617007"/>
            <a:ext cx="759113" cy="187780"/>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FortiRecon</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t>
            </a:r>
          </a:p>
        </p:txBody>
      </p:sp>
      <p:sp>
        <p:nvSpPr>
          <p:cNvPr id="110" name="TextBox 109">
            <a:extLst>
              <a:ext uri="{FF2B5EF4-FFF2-40B4-BE49-F238E27FC236}">
                <a16:creationId xmlns:a16="http://schemas.microsoft.com/office/drawing/2014/main" id="{70D4B0AD-1D1B-0377-B4CC-6D2A9FD04F73}"/>
              </a:ext>
            </a:extLst>
          </p:cNvPr>
          <p:cNvSpPr txBox="1"/>
          <p:nvPr/>
        </p:nvSpPr>
        <p:spPr>
          <a:xfrm>
            <a:off x="6445088" y="3151059"/>
            <a:ext cx="614837" cy="187780"/>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FortiClient</a:t>
            </a:r>
          </a:p>
        </p:txBody>
      </p:sp>
      <p:sp>
        <p:nvSpPr>
          <p:cNvPr id="118" name="TextBox 117">
            <a:extLst>
              <a:ext uri="{FF2B5EF4-FFF2-40B4-BE49-F238E27FC236}">
                <a16:creationId xmlns:a16="http://schemas.microsoft.com/office/drawing/2014/main" id="{F5341CF4-525B-D8AD-F7D6-C36C9CB7B8D8}"/>
              </a:ext>
            </a:extLst>
          </p:cNvPr>
          <p:cNvSpPr txBox="1"/>
          <p:nvPr/>
        </p:nvSpPr>
        <p:spPr>
          <a:xfrm>
            <a:off x="6442478" y="3627291"/>
            <a:ext cx="570445" cy="187780"/>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FortiADC</a:t>
            </a:r>
          </a:p>
        </p:txBody>
      </p:sp>
      <p:sp>
        <p:nvSpPr>
          <p:cNvPr id="125" name="TextBox 124">
            <a:extLst>
              <a:ext uri="{FF2B5EF4-FFF2-40B4-BE49-F238E27FC236}">
                <a16:creationId xmlns:a16="http://schemas.microsoft.com/office/drawing/2014/main" id="{5FDC76D8-F3EC-4E02-A6F9-D0A363FA168A}"/>
              </a:ext>
            </a:extLst>
          </p:cNvPr>
          <p:cNvSpPr txBox="1"/>
          <p:nvPr/>
        </p:nvSpPr>
        <p:spPr>
          <a:xfrm>
            <a:off x="10293114" y="3845984"/>
            <a:ext cx="553797" cy="259696"/>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ZTNA </a:t>
            </a:r>
            <a:b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Auto tagging </a:t>
            </a:r>
          </a:p>
        </p:txBody>
      </p:sp>
      <p:sp>
        <p:nvSpPr>
          <p:cNvPr id="126" name="TextBox 125">
            <a:extLst>
              <a:ext uri="{FF2B5EF4-FFF2-40B4-BE49-F238E27FC236}">
                <a16:creationId xmlns:a16="http://schemas.microsoft.com/office/drawing/2014/main" id="{629026AD-01EE-63AE-6098-E6A8C4DD596B}"/>
              </a:ext>
            </a:extLst>
          </p:cNvPr>
          <p:cNvSpPr txBox="1"/>
          <p:nvPr/>
        </p:nvSpPr>
        <p:spPr>
          <a:xfrm>
            <a:off x="10293114" y="4090038"/>
            <a:ext cx="662004" cy="259696"/>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FortiClient </a:t>
            </a:r>
            <a:b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Endpoint search </a:t>
            </a:r>
          </a:p>
        </p:txBody>
      </p:sp>
      <p:sp>
        <p:nvSpPr>
          <p:cNvPr id="135" name="TextBox 134">
            <a:extLst>
              <a:ext uri="{FF2B5EF4-FFF2-40B4-BE49-F238E27FC236}">
                <a16:creationId xmlns:a16="http://schemas.microsoft.com/office/drawing/2014/main" id="{C46E6C75-3FAF-9278-D9E0-DE8C190DE174}"/>
              </a:ext>
            </a:extLst>
          </p:cNvPr>
          <p:cNvSpPr txBox="1"/>
          <p:nvPr/>
        </p:nvSpPr>
        <p:spPr>
          <a:xfrm>
            <a:off x="10293114" y="4327618"/>
            <a:ext cx="807668" cy="187780"/>
          </a:xfrm>
          <a:prstGeom prst="rect">
            <a:avLst/>
          </a:prstGeom>
          <a:noFill/>
        </p:spPr>
        <p:txBody>
          <a:bodyPr wrap="non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FortiEDR|XDR</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2" name="TextBox 11">
            <a:extLst>
              <a:ext uri="{FF2B5EF4-FFF2-40B4-BE49-F238E27FC236}">
                <a16:creationId xmlns:a16="http://schemas.microsoft.com/office/drawing/2014/main" id="{1B7CB382-896D-EAFC-B1AD-653829E1F803}"/>
              </a:ext>
            </a:extLst>
          </p:cNvPr>
          <p:cNvSpPr txBox="1"/>
          <p:nvPr/>
        </p:nvSpPr>
        <p:spPr>
          <a:xfrm>
            <a:off x="4491598" y="4975207"/>
            <a:ext cx="1830462" cy="461665"/>
          </a:xfrm>
          <a:prstGeom prst="rect">
            <a:avLst/>
          </a:prstGeom>
          <a:noFill/>
        </p:spPr>
        <p:txBody>
          <a:bodyPr wrap="square" lIns="45720" tIns="45720" rIns="45720" bIns="45720" rtlCol="0" anchor="t" anchorCtr="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Anti-malware, AV pre-Filter, SBX, Endpoint Vulnerability Protection, App Control, IL CASB, Credentials</a:t>
            </a:r>
          </a:p>
        </p:txBody>
      </p:sp>
      <p:pic>
        <p:nvPicPr>
          <p:cNvPr id="139" name="Picture 255">
            <a:extLst>
              <a:ext uri="{FF2B5EF4-FFF2-40B4-BE49-F238E27FC236}">
                <a16:creationId xmlns:a16="http://schemas.microsoft.com/office/drawing/2014/main" id="{A13D295D-6653-12C3-BF10-5984799092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30325" y="2937472"/>
            <a:ext cx="173243" cy="173243"/>
          </a:xfrm>
          <a:prstGeom prst="rect">
            <a:avLst/>
          </a:prstGeom>
        </p:spPr>
      </p:pic>
      <p:pic>
        <p:nvPicPr>
          <p:cNvPr id="143" name="Picture 113">
            <a:extLst>
              <a:ext uri="{FF2B5EF4-FFF2-40B4-BE49-F238E27FC236}">
                <a16:creationId xmlns:a16="http://schemas.microsoft.com/office/drawing/2014/main" id="{3A0979CD-D4B4-2B4A-028E-7C1C0DC8C17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90023" y="3147274"/>
            <a:ext cx="173243" cy="173243"/>
          </a:xfrm>
          <a:prstGeom prst="rect">
            <a:avLst/>
          </a:prstGeom>
        </p:spPr>
      </p:pic>
      <p:pic>
        <p:nvPicPr>
          <p:cNvPr id="144" name="Picture 113">
            <a:extLst>
              <a:ext uri="{FF2B5EF4-FFF2-40B4-BE49-F238E27FC236}">
                <a16:creationId xmlns:a16="http://schemas.microsoft.com/office/drawing/2014/main" id="{BA1E06E4-F671-CA05-0C86-C26023695C7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76750" y="2965620"/>
            <a:ext cx="173243" cy="173243"/>
          </a:xfrm>
          <a:prstGeom prst="rect">
            <a:avLst/>
          </a:prstGeom>
        </p:spPr>
      </p:pic>
      <p:pic>
        <p:nvPicPr>
          <p:cNvPr id="145" name="Picture 200">
            <a:extLst>
              <a:ext uri="{FF2B5EF4-FFF2-40B4-BE49-F238E27FC236}">
                <a16:creationId xmlns:a16="http://schemas.microsoft.com/office/drawing/2014/main" id="{621A230A-D030-045E-C49B-1C9BC25569B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928142" y="3342877"/>
            <a:ext cx="177608" cy="177608"/>
          </a:xfrm>
          <a:prstGeom prst="rect">
            <a:avLst/>
          </a:prstGeom>
        </p:spPr>
      </p:pic>
      <p:pic>
        <p:nvPicPr>
          <p:cNvPr id="146" name="Picture 200">
            <a:extLst>
              <a:ext uri="{FF2B5EF4-FFF2-40B4-BE49-F238E27FC236}">
                <a16:creationId xmlns:a16="http://schemas.microsoft.com/office/drawing/2014/main" id="{C050754A-1D31-2C11-B3C4-D1B56808B72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74567" y="3157115"/>
            <a:ext cx="177608" cy="177608"/>
          </a:xfrm>
          <a:prstGeom prst="rect">
            <a:avLst/>
          </a:prstGeom>
        </p:spPr>
      </p:pic>
      <p:pic>
        <p:nvPicPr>
          <p:cNvPr id="148" name="Graphic 10">
            <a:extLst>
              <a:ext uri="{FF2B5EF4-FFF2-40B4-BE49-F238E27FC236}">
                <a16:creationId xmlns:a16="http://schemas.microsoft.com/office/drawing/2014/main" id="{34E9F163-6CBC-9448-E4DB-D43A83D178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91587" y="3620590"/>
            <a:ext cx="170114" cy="170114"/>
          </a:xfrm>
          <a:prstGeom prst="rect">
            <a:avLst/>
          </a:prstGeom>
        </p:spPr>
      </p:pic>
      <p:pic>
        <p:nvPicPr>
          <p:cNvPr id="149" name="Picture 112">
            <a:extLst>
              <a:ext uri="{FF2B5EF4-FFF2-40B4-BE49-F238E27FC236}">
                <a16:creationId xmlns:a16="http://schemas.microsoft.com/office/drawing/2014/main" id="{86A181BA-FCC0-8BBD-935C-2B4F913E7D38}"/>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bwMode="auto">
          <a:xfrm>
            <a:off x="4930391" y="3773621"/>
            <a:ext cx="173110" cy="173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1" name="Picture 95">
            <a:extLst>
              <a:ext uri="{FF2B5EF4-FFF2-40B4-BE49-F238E27FC236}">
                <a16:creationId xmlns:a16="http://schemas.microsoft.com/office/drawing/2014/main" id="{81B60E26-D3D4-F08C-A582-91084113749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930391" y="4002666"/>
            <a:ext cx="173110" cy="173110"/>
          </a:xfrm>
          <a:prstGeom prst="rect">
            <a:avLst/>
          </a:prstGeom>
        </p:spPr>
      </p:pic>
      <p:pic>
        <p:nvPicPr>
          <p:cNvPr id="152" name="Picture 95">
            <a:extLst>
              <a:ext uri="{FF2B5EF4-FFF2-40B4-BE49-F238E27FC236}">
                <a16:creationId xmlns:a16="http://schemas.microsoft.com/office/drawing/2014/main" id="{12036EB8-DBA6-FE49-6503-826FBF8A9846}"/>
              </a:ext>
            </a:extLst>
          </p:cNvPr>
          <p:cNvPicPr>
            <a:picLocks noChangeAspect="1"/>
          </p:cNvPicPr>
          <p:nvPr/>
        </p:nvPicPr>
        <p:blipFill>
          <a:blip r:embed="rId17">
            <a:extLst>
              <a:ext uri="{96DAC541-7B7A-43D3-8B79-37D633B846F1}">
                <asvg:svgBlip xmlns:asvg="http://schemas.microsoft.com/office/drawing/2016/SVG/main" r:embed="rId18"/>
              </a:ext>
            </a:extLst>
          </a:blip>
          <a:srcRect/>
          <a:stretch/>
        </p:blipFill>
        <p:spPr>
          <a:xfrm>
            <a:off x="10148695" y="2658907"/>
            <a:ext cx="177608" cy="177608"/>
          </a:xfrm>
          <a:prstGeom prst="rect">
            <a:avLst/>
          </a:prstGeom>
        </p:spPr>
      </p:pic>
      <p:pic>
        <p:nvPicPr>
          <p:cNvPr id="153" name="Picture 167">
            <a:extLst>
              <a:ext uri="{FF2B5EF4-FFF2-40B4-BE49-F238E27FC236}">
                <a16:creationId xmlns:a16="http://schemas.microsoft.com/office/drawing/2014/main" id="{C76DF95A-7F77-C0E5-45D2-8F6C4C0F1917}"/>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148695" y="3221912"/>
            <a:ext cx="177608" cy="177608"/>
          </a:xfrm>
          <a:prstGeom prst="rect">
            <a:avLst/>
          </a:prstGeom>
        </p:spPr>
      </p:pic>
      <p:pic>
        <p:nvPicPr>
          <p:cNvPr id="154" name="Picture 159">
            <a:extLst>
              <a:ext uri="{FF2B5EF4-FFF2-40B4-BE49-F238E27FC236}">
                <a16:creationId xmlns:a16="http://schemas.microsoft.com/office/drawing/2014/main" id="{F4F1875E-23B9-0805-6C67-5FBDDE9C5489}"/>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135472" y="2935496"/>
            <a:ext cx="204054" cy="204054"/>
          </a:xfrm>
          <a:prstGeom prst="rect">
            <a:avLst/>
          </a:prstGeom>
        </p:spPr>
      </p:pic>
      <p:pic>
        <p:nvPicPr>
          <p:cNvPr id="155" name="Graphic 10">
            <a:extLst>
              <a:ext uri="{FF2B5EF4-FFF2-40B4-BE49-F238E27FC236}">
                <a16:creationId xmlns:a16="http://schemas.microsoft.com/office/drawing/2014/main" id="{536CD3DC-2C12-58E4-E7B7-66A57AB51DCC}"/>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930391" y="4262114"/>
            <a:ext cx="173111" cy="173111"/>
          </a:xfrm>
          <a:prstGeom prst="rect">
            <a:avLst/>
          </a:prstGeom>
        </p:spPr>
      </p:pic>
      <p:pic>
        <p:nvPicPr>
          <p:cNvPr id="156" name="Graphic 155">
            <a:extLst>
              <a:ext uri="{FF2B5EF4-FFF2-40B4-BE49-F238E27FC236}">
                <a16:creationId xmlns:a16="http://schemas.microsoft.com/office/drawing/2014/main" id="{5C960A16-74BF-1148-2391-D6DC642B31F3}"/>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4930391" y="4476568"/>
            <a:ext cx="173111" cy="173111"/>
          </a:xfrm>
          <a:prstGeom prst="rect">
            <a:avLst/>
          </a:prstGeom>
        </p:spPr>
      </p:pic>
      <p:pic>
        <p:nvPicPr>
          <p:cNvPr id="157" name="Graphic 156">
            <a:extLst>
              <a:ext uri="{FF2B5EF4-FFF2-40B4-BE49-F238E27FC236}">
                <a16:creationId xmlns:a16="http://schemas.microsoft.com/office/drawing/2014/main" id="{6FB4DB44-C690-FD5B-F15C-E08868884A9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929539" y="4656236"/>
            <a:ext cx="174815" cy="174815"/>
          </a:xfrm>
          <a:prstGeom prst="rect">
            <a:avLst/>
          </a:prstGeom>
        </p:spPr>
      </p:pic>
      <p:pic>
        <p:nvPicPr>
          <p:cNvPr id="158" name="Picture 107">
            <a:extLst>
              <a:ext uri="{FF2B5EF4-FFF2-40B4-BE49-F238E27FC236}">
                <a16:creationId xmlns:a16="http://schemas.microsoft.com/office/drawing/2014/main" id="{14634DBA-5E35-F084-7394-DFD29EB26E3E}"/>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7676750" y="3457876"/>
            <a:ext cx="173243" cy="173243"/>
          </a:xfrm>
          <a:prstGeom prst="rect">
            <a:avLst/>
          </a:prstGeom>
        </p:spPr>
      </p:pic>
      <p:pic>
        <p:nvPicPr>
          <p:cNvPr id="160" name="Picture 113">
            <a:extLst>
              <a:ext uri="{FF2B5EF4-FFF2-40B4-BE49-F238E27FC236}">
                <a16:creationId xmlns:a16="http://schemas.microsoft.com/office/drawing/2014/main" id="{65F48333-B085-9C03-D341-FDADDBE9C6A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0878" y="4140807"/>
            <a:ext cx="173243" cy="173243"/>
          </a:xfrm>
          <a:prstGeom prst="rect">
            <a:avLst/>
          </a:prstGeom>
        </p:spPr>
      </p:pic>
      <p:pic>
        <p:nvPicPr>
          <p:cNvPr id="161" name="Picture 203">
            <a:extLst>
              <a:ext uri="{FF2B5EF4-FFF2-40B4-BE49-F238E27FC236}">
                <a16:creationId xmlns:a16="http://schemas.microsoft.com/office/drawing/2014/main" id="{B310B770-67B7-8789-2B79-1D4F1D5D5F4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10158445" y="4349057"/>
            <a:ext cx="158108" cy="158108"/>
          </a:xfrm>
          <a:prstGeom prst="rect">
            <a:avLst/>
          </a:prstGeom>
        </p:spPr>
      </p:pic>
      <p:pic>
        <p:nvPicPr>
          <p:cNvPr id="162" name="Picture 161" descr="Icon&#10;&#10;Description automatically generated">
            <a:extLst>
              <a:ext uri="{FF2B5EF4-FFF2-40B4-BE49-F238E27FC236}">
                <a16:creationId xmlns:a16="http://schemas.microsoft.com/office/drawing/2014/main" id="{7627B515-2043-109E-BEA4-D78C85325BA0}"/>
              </a:ext>
            </a:extLst>
          </p:cNvPr>
          <p:cNvPicPr>
            <a:picLocks noChangeAspect="1"/>
          </p:cNvPicPr>
          <p:nvPr/>
        </p:nvPicPr>
        <p:blipFill>
          <a:blip r:embed="rId33"/>
          <a:stretch>
            <a:fillRect/>
          </a:stretch>
        </p:blipFill>
        <p:spPr>
          <a:xfrm>
            <a:off x="2521685" y="2628990"/>
            <a:ext cx="174815" cy="174815"/>
          </a:xfrm>
          <a:prstGeom prst="rect">
            <a:avLst/>
          </a:prstGeom>
        </p:spPr>
      </p:pic>
      <p:pic>
        <p:nvPicPr>
          <p:cNvPr id="163" name="Graphic 3">
            <a:extLst>
              <a:ext uri="{FF2B5EF4-FFF2-40B4-BE49-F238E27FC236}">
                <a16:creationId xmlns:a16="http://schemas.microsoft.com/office/drawing/2014/main" id="{530834A1-326A-EAD6-A929-7BD7093F3A12}"/>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0586123" y="5103972"/>
            <a:ext cx="385345" cy="503769"/>
          </a:xfrm>
          <a:prstGeom prst="rect">
            <a:avLst/>
          </a:prstGeom>
        </p:spPr>
      </p:pic>
      <p:sp>
        <p:nvSpPr>
          <p:cNvPr id="17" name="TextBox 16">
            <a:extLst>
              <a:ext uri="{FF2B5EF4-FFF2-40B4-BE49-F238E27FC236}">
                <a16:creationId xmlns:a16="http://schemas.microsoft.com/office/drawing/2014/main" id="{20525D6F-54CE-2DD2-43D4-C0BABDA557AF}"/>
              </a:ext>
            </a:extLst>
          </p:cNvPr>
          <p:cNvSpPr txBox="1"/>
          <p:nvPr/>
        </p:nvSpPr>
        <p:spPr>
          <a:xfrm>
            <a:off x="3055808" y="1334933"/>
            <a:ext cx="988412" cy="297004"/>
          </a:xfrm>
          <a:prstGeom prst="rect">
            <a:avLst/>
          </a:prstGeom>
          <a:noFill/>
        </p:spPr>
        <p:txBody>
          <a:bodyPr wrap="none" lIns="45720" tIns="45720" rIns="45720" bIns="45720" rtlCol="0" anchor="ctr" anchorCtr="0">
            <a:spAutoFit/>
          </a:bodyPr>
          <a:lstStyle/>
          <a:p>
            <a:pPr marL="0" marR="0" lvl="0" indent="0" algn="l" defTabSz="457189" rtl="0" eaLnBrk="1" fontAlgn="auto" latinLnBrk="0" hangingPunct="1">
              <a:lnSpc>
                <a:spcPct val="95000"/>
              </a:lnSpc>
              <a:spcBef>
                <a:spcPts val="300"/>
              </a:spcBef>
              <a:spcAft>
                <a:spcPts val="0"/>
              </a:spcAft>
              <a:buClrTx/>
              <a:buSzTx/>
              <a:buFontTx/>
              <a:buNone/>
              <a:tabLst/>
              <a:defRPr/>
            </a:pPr>
            <a:r>
              <a:rPr kumimoji="0" lang="en-US" sz="1400" b="1" i="0" u="none" strike="noStrike" kern="1200" cap="none" spc="0" normalizeH="0" baseline="0" noProof="0">
                <a:ln>
                  <a:noFill/>
                </a:ln>
                <a:solidFill>
                  <a:schemeClr val="accent6"/>
                </a:solidFill>
                <a:effectLst/>
                <a:uLnTx/>
                <a:uFillTx/>
                <a:latin typeface="Arial" panose="020B0604020202020204"/>
                <a:ea typeface="+mn-ea"/>
                <a:cs typeface="Arial"/>
              </a:rPr>
              <a:t>Pre-Attack</a:t>
            </a:r>
            <a:endParaRPr kumimoji="0" lang="en-US" sz="1400" b="1" i="0" u="none" strike="noStrike" kern="1200" cap="none" spc="0" normalizeH="0" baseline="0" noProof="0">
              <a:ln>
                <a:noFill/>
              </a:ln>
              <a:solidFill>
                <a:schemeClr val="accent6"/>
              </a:solidFill>
              <a:effectLst/>
              <a:uLnTx/>
              <a:uFillTx/>
              <a:latin typeface="Arial" panose="020B0604020202020204"/>
              <a:ea typeface="+mn-ea"/>
              <a:cs typeface="Arial" panose="020B0604020202020204" pitchFamily="34" charset="0"/>
            </a:endParaRPr>
          </a:p>
        </p:txBody>
      </p:sp>
      <p:sp>
        <p:nvSpPr>
          <p:cNvPr id="165" name="TextBox 164">
            <a:extLst>
              <a:ext uri="{FF2B5EF4-FFF2-40B4-BE49-F238E27FC236}">
                <a16:creationId xmlns:a16="http://schemas.microsoft.com/office/drawing/2014/main" id="{D38567CB-8AB6-80E4-C277-5DAB157C1034}"/>
              </a:ext>
            </a:extLst>
          </p:cNvPr>
          <p:cNvSpPr txBox="1"/>
          <p:nvPr/>
        </p:nvSpPr>
        <p:spPr>
          <a:xfrm>
            <a:off x="7715947" y="1334933"/>
            <a:ext cx="638957" cy="297004"/>
          </a:xfrm>
          <a:prstGeom prst="rect">
            <a:avLst/>
          </a:prstGeom>
          <a:noFill/>
        </p:spPr>
        <p:txBody>
          <a:bodyPr wrap="none" lIns="45720" tIns="45720" rIns="45720" bIns="45720" rtlCol="0" anchor="ctr" anchorCtr="0">
            <a:spAutoFit/>
          </a:bodyPr>
          <a:lstStyle/>
          <a:p>
            <a:pPr marL="0" marR="0" lvl="0" indent="0" algn="l" defTabSz="457189" rtl="0" eaLnBrk="1" fontAlgn="auto" latinLnBrk="0" hangingPunct="1">
              <a:lnSpc>
                <a:spcPct val="95000"/>
              </a:lnSpc>
              <a:spcBef>
                <a:spcPts val="300"/>
              </a:spcBef>
              <a:spcAft>
                <a:spcPts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panose="020B0604020202020204"/>
                <a:ea typeface="+mn-ea"/>
                <a:cs typeface="Arial"/>
              </a:rPr>
              <a:t>Attack</a:t>
            </a:r>
            <a:endParaRPr kumimoji="0" lang="en-US" sz="1400" b="1" i="0" u="none" strike="noStrike" kern="1200" cap="none" spc="0" normalizeH="0" baseline="0" noProof="0">
              <a:ln>
                <a:noFill/>
              </a:ln>
              <a:solidFill>
                <a:srgbClr val="307FE2"/>
              </a:solidFill>
              <a:effectLst/>
              <a:uLnTx/>
              <a:uFillTx/>
              <a:latin typeface="Arial" panose="020B0604020202020204"/>
              <a:ea typeface="+mn-ea"/>
              <a:cs typeface="Arial" panose="020B0604020202020204" pitchFamily="34" charset="0"/>
            </a:endParaRPr>
          </a:p>
        </p:txBody>
      </p:sp>
      <p:cxnSp>
        <p:nvCxnSpPr>
          <p:cNvPr id="19" name="Straight Connector 18">
            <a:extLst>
              <a:ext uri="{FF2B5EF4-FFF2-40B4-BE49-F238E27FC236}">
                <a16:creationId xmlns:a16="http://schemas.microsoft.com/office/drawing/2014/main" id="{43B221F8-BBBA-1DD0-42AC-57F9A9271598}"/>
              </a:ext>
            </a:extLst>
          </p:cNvPr>
          <p:cNvCxnSpPr>
            <a:cxnSpLocks/>
          </p:cNvCxnSpPr>
          <p:nvPr/>
        </p:nvCxnSpPr>
        <p:spPr>
          <a:xfrm>
            <a:off x="2396444" y="1648732"/>
            <a:ext cx="2307141" cy="0"/>
          </a:xfrm>
          <a:prstGeom prst="line">
            <a:avLst/>
          </a:prstGeom>
          <a:ln w="19050">
            <a:solidFill>
              <a:schemeClr val="tx1"/>
            </a:solidFill>
            <a:headEnd type="triangle"/>
            <a:tailEnd type="triangle"/>
          </a:ln>
        </p:spPr>
        <p:style>
          <a:lnRef idx="2">
            <a:schemeClr val="accent3"/>
          </a:lnRef>
          <a:fillRef idx="0">
            <a:schemeClr val="accent3"/>
          </a:fillRef>
          <a:effectRef idx="1">
            <a:schemeClr val="accent3"/>
          </a:effectRef>
          <a:fontRef idx="minor">
            <a:schemeClr val="tx1"/>
          </a:fontRef>
        </p:style>
      </p:cxnSp>
      <p:cxnSp>
        <p:nvCxnSpPr>
          <p:cNvPr id="166" name="Straight Connector 165">
            <a:extLst>
              <a:ext uri="{FF2B5EF4-FFF2-40B4-BE49-F238E27FC236}">
                <a16:creationId xmlns:a16="http://schemas.microsoft.com/office/drawing/2014/main" id="{2795D4BB-FEE9-39B9-5E16-300A392FE6E3}"/>
              </a:ext>
            </a:extLst>
          </p:cNvPr>
          <p:cNvCxnSpPr>
            <a:cxnSpLocks/>
          </p:cNvCxnSpPr>
          <p:nvPr/>
        </p:nvCxnSpPr>
        <p:spPr>
          <a:xfrm>
            <a:off x="4719923" y="1649282"/>
            <a:ext cx="7129177" cy="0"/>
          </a:xfrm>
          <a:prstGeom prst="line">
            <a:avLst/>
          </a:prstGeom>
          <a:ln w="19050">
            <a:solidFill>
              <a:schemeClr val="tx1"/>
            </a:solidFill>
            <a:headEnd type="triangle"/>
            <a:tailEnd type="triangle"/>
          </a:ln>
        </p:spPr>
        <p:style>
          <a:lnRef idx="2">
            <a:schemeClr val="accent6"/>
          </a:lnRef>
          <a:fillRef idx="0">
            <a:schemeClr val="accent6"/>
          </a:fillRef>
          <a:effectRef idx="1">
            <a:schemeClr val="accent6"/>
          </a:effectRef>
          <a:fontRef idx="minor">
            <a:schemeClr val="tx1"/>
          </a:fontRef>
        </p:style>
      </p:cxnSp>
      <p:pic>
        <p:nvPicPr>
          <p:cNvPr id="168" name="Graphic 167">
            <a:extLst>
              <a:ext uri="{FF2B5EF4-FFF2-40B4-BE49-F238E27FC236}">
                <a16:creationId xmlns:a16="http://schemas.microsoft.com/office/drawing/2014/main" id="{E342FFBF-105C-FD87-6191-644F0DA7B131}"/>
              </a:ext>
            </a:extLst>
          </p:cNvPr>
          <p:cNvPicPr>
            <a:picLocks noChangeAspect="1"/>
          </p:cNvPicPr>
          <p:nvPr/>
        </p:nvPicPr>
        <p:blipFill>
          <a:blip r:embed="rId36">
            <a:extLst>
              <a:ext uri="{96DAC541-7B7A-43D3-8B79-37D633B846F1}">
                <asvg:svgBlip xmlns:asvg="http://schemas.microsoft.com/office/drawing/2016/SVG/main" r:embed="rId37"/>
              </a:ext>
            </a:extLst>
          </a:blip>
          <a:srcRect/>
          <a:stretch/>
        </p:blipFill>
        <p:spPr>
          <a:xfrm>
            <a:off x="6363914" y="5429557"/>
            <a:ext cx="235228" cy="235228"/>
          </a:xfrm>
          <a:prstGeom prst="rect">
            <a:avLst/>
          </a:prstGeom>
        </p:spPr>
      </p:pic>
      <p:pic>
        <p:nvPicPr>
          <p:cNvPr id="169" name="Graphic 168">
            <a:extLst>
              <a:ext uri="{FF2B5EF4-FFF2-40B4-BE49-F238E27FC236}">
                <a16:creationId xmlns:a16="http://schemas.microsoft.com/office/drawing/2014/main" id="{0B7EF300-39AF-2F94-43EB-561CE06A072A}"/>
              </a:ext>
            </a:extLst>
          </p:cNvPr>
          <p:cNvPicPr>
            <a:picLocks noChangeAspect="1"/>
          </p:cNvPicPr>
          <p:nvPr/>
        </p:nvPicPr>
        <p:blipFill>
          <a:blip r:embed="rId38">
            <a:extLst>
              <a:ext uri="{96DAC541-7B7A-43D3-8B79-37D633B846F1}">
                <asvg:svgBlip xmlns:asvg="http://schemas.microsoft.com/office/drawing/2016/SVG/main" r:embed="rId39"/>
              </a:ext>
            </a:extLst>
          </a:blip>
          <a:srcRect/>
          <a:stretch/>
        </p:blipFill>
        <p:spPr>
          <a:xfrm>
            <a:off x="9308824" y="5427999"/>
            <a:ext cx="238345" cy="238345"/>
          </a:xfrm>
          <a:prstGeom prst="rect">
            <a:avLst/>
          </a:prstGeom>
        </p:spPr>
      </p:pic>
      <p:pic>
        <p:nvPicPr>
          <p:cNvPr id="170" name="Graphic 169">
            <a:extLst>
              <a:ext uri="{FF2B5EF4-FFF2-40B4-BE49-F238E27FC236}">
                <a16:creationId xmlns:a16="http://schemas.microsoft.com/office/drawing/2014/main" id="{7B7FF13B-8475-C91E-AAED-FFD50C254461}"/>
              </a:ext>
            </a:extLst>
          </p:cNvPr>
          <p:cNvPicPr>
            <a:picLocks noChangeAspect="1"/>
          </p:cNvPicPr>
          <p:nvPr/>
        </p:nvPicPr>
        <p:blipFill>
          <a:blip r:embed="rId40">
            <a:extLst>
              <a:ext uri="{96DAC541-7B7A-43D3-8B79-37D633B846F1}">
                <asvg:svgBlip xmlns:asvg="http://schemas.microsoft.com/office/drawing/2016/SVG/main" r:embed="rId41"/>
              </a:ext>
            </a:extLst>
          </a:blip>
          <a:srcRect/>
          <a:stretch/>
        </p:blipFill>
        <p:spPr>
          <a:xfrm>
            <a:off x="9050701" y="5432305"/>
            <a:ext cx="229732" cy="229732"/>
          </a:xfrm>
          <a:prstGeom prst="rect">
            <a:avLst/>
          </a:prstGeom>
        </p:spPr>
      </p:pic>
      <p:pic>
        <p:nvPicPr>
          <p:cNvPr id="171" name="Graphic 170">
            <a:extLst>
              <a:ext uri="{FF2B5EF4-FFF2-40B4-BE49-F238E27FC236}">
                <a16:creationId xmlns:a16="http://schemas.microsoft.com/office/drawing/2014/main" id="{889842D3-04B9-C06B-E345-C9B29D532C78}"/>
              </a:ext>
            </a:extLst>
          </p:cNvPr>
          <p:cNvPicPr>
            <a:picLocks noChangeAspect="1"/>
          </p:cNvPicPr>
          <p:nvPr/>
        </p:nvPicPr>
        <p:blipFill>
          <a:blip r:embed="rId42">
            <a:extLst>
              <a:ext uri="{96DAC541-7B7A-43D3-8B79-37D633B846F1}">
                <asvg:svgBlip xmlns:asvg="http://schemas.microsoft.com/office/drawing/2016/SVG/main" r:embed="rId43"/>
              </a:ext>
            </a:extLst>
          </a:blip>
          <a:srcRect/>
          <a:stretch/>
        </p:blipFill>
        <p:spPr>
          <a:xfrm>
            <a:off x="9575562" y="5429557"/>
            <a:ext cx="235228" cy="235228"/>
          </a:xfrm>
          <a:prstGeom prst="rect">
            <a:avLst/>
          </a:prstGeom>
        </p:spPr>
      </p:pic>
      <p:pic>
        <p:nvPicPr>
          <p:cNvPr id="172" name="Graphic 171">
            <a:extLst>
              <a:ext uri="{FF2B5EF4-FFF2-40B4-BE49-F238E27FC236}">
                <a16:creationId xmlns:a16="http://schemas.microsoft.com/office/drawing/2014/main" id="{CBEF7FC1-8024-024D-2288-6C731B4A2000}"/>
              </a:ext>
            </a:extLst>
          </p:cNvPr>
          <p:cNvPicPr>
            <a:picLocks noChangeAspect="1"/>
          </p:cNvPicPr>
          <p:nvPr/>
        </p:nvPicPr>
        <p:blipFill>
          <a:blip r:embed="rId44">
            <a:extLst>
              <a:ext uri="{96DAC541-7B7A-43D3-8B79-37D633B846F1}">
                <asvg:svgBlip xmlns:asvg="http://schemas.microsoft.com/office/drawing/2016/SVG/main" r:embed="rId45"/>
              </a:ext>
            </a:extLst>
          </a:blip>
          <a:srcRect/>
          <a:stretch/>
        </p:blipFill>
        <p:spPr>
          <a:xfrm>
            <a:off x="8094988" y="5427999"/>
            <a:ext cx="238345" cy="238345"/>
          </a:xfrm>
          <a:prstGeom prst="rect">
            <a:avLst/>
          </a:prstGeom>
        </p:spPr>
      </p:pic>
      <p:pic>
        <p:nvPicPr>
          <p:cNvPr id="173" name="Graphic 172">
            <a:extLst>
              <a:ext uri="{FF2B5EF4-FFF2-40B4-BE49-F238E27FC236}">
                <a16:creationId xmlns:a16="http://schemas.microsoft.com/office/drawing/2014/main" id="{4F7D6EFA-6BDD-7C76-6179-6835EB8BCD7D}"/>
              </a:ext>
            </a:extLst>
          </p:cNvPr>
          <p:cNvPicPr>
            <a:picLocks noChangeAspect="1"/>
          </p:cNvPicPr>
          <p:nvPr/>
        </p:nvPicPr>
        <p:blipFill>
          <a:blip r:embed="rId46">
            <a:extLst>
              <a:ext uri="{96DAC541-7B7A-43D3-8B79-37D633B846F1}">
                <asvg:svgBlip xmlns:asvg="http://schemas.microsoft.com/office/drawing/2016/SVG/main" r:embed="rId47"/>
              </a:ext>
            </a:extLst>
          </a:blip>
          <a:srcRect/>
          <a:stretch/>
        </p:blipFill>
        <p:spPr>
          <a:xfrm>
            <a:off x="7839183" y="5430260"/>
            <a:ext cx="233823" cy="233823"/>
          </a:xfrm>
          <a:prstGeom prst="rect">
            <a:avLst/>
          </a:prstGeom>
        </p:spPr>
      </p:pic>
      <p:sp>
        <p:nvSpPr>
          <p:cNvPr id="21" name="AutoShape 2">
            <a:extLst>
              <a:ext uri="{FF2B5EF4-FFF2-40B4-BE49-F238E27FC236}">
                <a16:creationId xmlns:a16="http://schemas.microsoft.com/office/drawing/2014/main" id="{25D09ACC-96C3-C77F-2BB1-D47740763FCE}"/>
              </a:ext>
            </a:extLst>
          </p:cNvPr>
          <p:cNvSpPr>
            <a:spLocks noChangeAspect="1" noChangeArrowheads="1"/>
          </p:cNvSpPr>
          <p:nvPr/>
        </p:nvSpPr>
        <p:spPr bwMode="auto">
          <a:xfrm>
            <a:off x="6438248" y="3493580"/>
            <a:ext cx="252862" cy="25286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75" name="Graphic 174">
            <a:extLst>
              <a:ext uri="{FF2B5EF4-FFF2-40B4-BE49-F238E27FC236}">
                <a16:creationId xmlns:a16="http://schemas.microsoft.com/office/drawing/2014/main" id="{2ADBB4D1-F559-1877-927E-08571D8E6BEF}"/>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5312341" y="5440028"/>
            <a:ext cx="166673" cy="214286"/>
          </a:xfrm>
          <a:prstGeom prst="rect">
            <a:avLst/>
          </a:prstGeom>
        </p:spPr>
      </p:pic>
      <p:pic>
        <p:nvPicPr>
          <p:cNvPr id="176" name="Graphic 175">
            <a:extLst>
              <a:ext uri="{FF2B5EF4-FFF2-40B4-BE49-F238E27FC236}">
                <a16:creationId xmlns:a16="http://schemas.microsoft.com/office/drawing/2014/main" id="{2327E9C6-1BCB-B0D2-AA6C-C128473B8D12}"/>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5576081" y="5433770"/>
            <a:ext cx="176409" cy="226802"/>
          </a:xfrm>
          <a:prstGeom prst="rect">
            <a:avLst/>
          </a:prstGeom>
        </p:spPr>
      </p:pic>
      <p:pic>
        <p:nvPicPr>
          <p:cNvPr id="178" name="Graphic 177">
            <a:extLst>
              <a:ext uri="{FF2B5EF4-FFF2-40B4-BE49-F238E27FC236}">
                <a16:creationId xmlns:a16="http://schemas.microsoft.com/office/drawing/2014/main" id="{7BFB1303-8962-BB76-1E22-0C08B5021840}"/>
              </a:ext>
            </a:extLst>
          </p:cNvPr>
          <p:cNvPicPr>
            <a:picLocks noChangeAspect="1"/>
          </p:cNvPicPr>
          <p:nvPr/>
        </p:nvPicPr>
        <p:blipFill>
          <a:blip r:embed="rId44">
            <a:extLst>
              <a:ext uri="{96DAC541-7B7A-43D3-8B79-37D633B846F1}">
                <asvg:svgBlip xmlns:asvg="http://schemas.microsoft.com/office/drawing/2016/SVG/main" r:embed="rId45"/>
              </a:ext>
            </a:extLst>
          </a:blip>
          <a:srcRect/>
          <a:stretch/>
        </p:blipFill>
        <p:spPr>
          <a:xfrm>
            <a:off x="5021895" y="5433374"/>
            <a:ext cx="227594" cy="227594"/>
          </a:xfrm>
          <a:prstGeom prst="rect">
            <a:avLst/>
          </a:prstGeom>
        </p:spPr>
      </p:pic>
      <p:pic>
        <p:nvPicPr>
          <p:cNvPr id="179" name="Graphic 178">
            <a:extLst>
              <a:ext uri="{FF2B5EF4-FFF2-40B4-BE49-F238E27FC236}">
                <a16:creationId xmlns:a16="http://schemas.microsoft.com/office/drawing/2014/main" id="{D22C7659-4150-6481-471A-DA38F4DD0AEA}"/>
              </a:ext>
            </a:extLst>
          </p:cNvPr>
          <p:cNvPicPr>
            <a:picLocks noChangeAspect="1"/>
          </p:cNvPicPr>
          <p:nvPr/>
        </p:nvPicPr>
        <p:blipFill>
          <a:blip r:embed="rId52">
            <a:extLst>
              <a:ext uri="{96DAC541-7B7A-43D3-8B79-37D633B846F1}">
                <asvg:svgBlip xmlns:asvg="http://schemas.microsoft.com/office/drawing/2016/SVG/main" r:embed="rId53"/>
              </a:ext>
            </a:extLst>
          </a:blip>
          <a:srcRect/>
          <a:stretch/>
        </p:blipFill>
        <p:spPr>
          <a:xfrm>
            <a:off x="6618513" y="5429557"/>
            <a:ext cx="236862" cy="235228"/>
          </a:xfrm>
          <a:prstGeom prst="rect">
            <a:avLst/>
          </a:prstGeom>
        </p:spPr>
      </p:pic>
      <p:pic>
        <p:nvPicPr>
          <p:cNvPr id="180" name="Graphic 179">
            <a:extLst>
              <a:ext uri="{FF2B5EF4-FFF2-40B4-BE49-F238E27FC236}">
                <a16:creationId xmlns:a16="http://schemas.microsoft.com/office/drawing/2014/main" id="{A2EB9953-975F-B6E6-0F87-89626EB417A4}"/>
              </a:ext>
            </a:extLst>
          </p:cNvPr>
          <p:cNvPicPr>
            <a:picLocks noChangeAspect="1"/>
          </p:cNvPicPr>
          <p:nvPr/>
        </p:nvPicPr>
        <p:blipFill>
          <a:blip r:embed="rId54">
            <a:extLst>
              <a:ext uri="{96DAC541-7B7A-43D3-8B79-37D633B846F1}">
                <asvg:svgBlip xmlns:asvg="http://schemas.microsoft.com/office/drawing/2016/SVG/main" r:embed="rId55"/>
              </a:ext>
            </a:extLst>
          </a:blip>
          <a:srcRect/>
          <a:stretch/>
        </p:blipFill>
        <p:spPr>
          <a:xfrm>
            <a:off x="6880356" y="5429969"/>
            <a:ext cx="234404" cy="234404"/>
          </a:xfrm>
          <a:prstGeom prst="rect">
            <a:avLst/>
          </a:prstGeom>
        </p:spPr>
      </p:pic>
      <p:sp>
        <p:nvSpPr>
          <p:cNvPr id="181" name="TextBox 180">
            <a:extLst>
              <a:ext uri="{FF2B5EF4-FFF2-40B4-BE49-F238E27FC236}">
                <a16:creationId xmlns:a16="http://schemas.microsoft.com/office/drawing/2014/main" id="{BE0F8481-FD8B-C913-D9AA-B1BB0AB7BCD5}"/>
              </a:ext>
            </a:extLst>
          </p:cNvPr>
          <p:cNvSpPr txBox="1"/>
          <p:nvPr/>
        </p:nvSpPr>
        <p:spPr>
          <a:xfrm>
            <a:off x="6308659" y="4975207"/>
            <a:ext cx="907482" cy="338554"/>
          </a:xfrm>
          <a:prstGeom prst="rect">
            <a:avLst/>
          </a:prstGeom>
          <a:noFill/>
        </p:spPr>
        <p:txBody>
          <a:bodyPr wrap="square" lIns="45720" tIns="45720" rIns="45720" bIns="45720" anchor="t" anchorCtr="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IPS, Application, FW, IOT, OT </a:t>
            </a:r>
          </a:p>
        </p:txBody>
      </p:sp>
      <p:sp>
        <p:nvSpPr>
          <p:cNvPr id="182" name="TextBox 181">
            <a:extLst>
              <a:ext uri="{FF2B5EF4-FFF2-40B4-BE49-F238E27FC236}">
                <a16:creationId xmlns:a16="http://schemas.microsoft.com/office/drawing/2014/main" id="{93FB4501-0F3C-89C2-BE33-315D95F4D42D}"/>
              </a:ext>
            </a:extLst>
          </p:cNvPr>
          <p:cNvSpPr txBox="1"/>
          <p:nvPr/>
        </p:nvSpPr>
        <p:spPr>
          <a:xfrm>
            <a:off x="8850404" y="4975207"/>
            <a:ext cx="1095185" cy="215444"/>
          </a:xfrm>
          <a:prstGeom prst="rect">
            <a:avLst/>
          </a:prstGeom>
          <a:noFill/>
        </p:spPr>
        <p:txBody>
          <a:bodyPr wrap="square" lIns="45720" tIns="45720" rIns="45720" bIns="45720" anchor="t" anchorCtr="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Botnet, C2, DNS </a:t>
            </a:r>
          </a:p>
        </p:txBody>
      </p:sp>
      <p:sp>
        <p:nvSpPr>
          <p:cNvPr id="183" name="TextBox 182">
            <a:extLst>
              <a:ext uri="{FF2B5EF4-FFF2-40B4-BE49-F238E27FC236}">
                <a16:creationId xmlns:a16="http://schemas.microsoft.com/office/drawing/2014/main" id="{3F463631-720D-7B47-A0A9-C8595D9462E5}"/>
              </a:ext>
            </a:extLst>
          </p:cNvPr>
          <p:cNvSpPr txBox="1"/>
          <p:nvPr/>
        </p:nvSpPr>
        <p:spPr>
          <a:xfrm>
            <a:off x="342899" y="3592639"/>
            <a:ext cx="1439247" cy="238527"/>
          </a:xfrm>
          <a:prstGeom prst="rect">
            <a:avLst/>
          </a:prstGeom>
          <a:noFill/>
        </p:spPr>
        <p:txBody>
          <a:bodyPr wrap="square" lIns="45720" tIns="45720" rIns="45720" bIns="45720" rtlCol="0" anchor="ctr" anchorCtr="0">
            <a:spAutoFit/>
          </a:bodyPr>
          <a:lstStyle/>
          <a:p>
            <a:pPr marL="0" marR="0" lvl="0" indent="0" algn="l" defTabSz="457189" rtl="0" eaLnBrk="1" fontAlgn="auto" latinLnBrk="0" hangingPunct="1">
              <a:lnSpc>
                <a:spcPct val="95000"/>
              </a:lnSpc>
              <a:spcBef>
                <a:spcPts val="30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Products &amp; Solutions </a:t>
            </a:r>
          </a:p>
        </p:txBody>
      </p:sp>
      <p:sp>
        <p:nvSpPr>
          <p:cNvPr id="184" name="TextBox 183">
            <a:extLst>
              <a:ext uri="{FF2B5EF4-FFF2-40B4-BE49-F238E27FC236}">
                <a16:creationId xmlns:a16="http://schemas.microsoft.com/office/drawing/2014/main" id="{4E724CB8-B5B8-A665-B85F-4480E205D505}"/>
              </a:ext>
            </a:extLst>
          </p:cNvPr>
          <p:cNvSpPr txBox="1"/>
          <p:nvPr/>
        </p:nvSpPr>
        <p:spPr>
          <a:xfrm>
            <a:off x="342900" y="5087690"/>
            <a:ext cx="1509292" cy="384721"/>
          </a:xfrm>
          <a:prstGeom prst="rect">
            <a:avLst/>
          </a:prstGeom>
          <a:noFill/>
        </p:spPr>
        <p:txBody>
          <a:bodyPr wrap="square" lIns="45720" tIns="45720" rIns="45720" bIns="45720" anchor="ctr" anchorCtr="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Arial" panose="020B0604020202020204"/>
                <a:ea typeface="+mn-lt"/>
                <a:cs typeface="Arial" panose="020B0604020202020204"/>
              </a:rPr>
              <a:t>FGD </a:t>
            </a:r>
            <a:br>
              <a:rPr kumimoji="0" lang="en-US" sz="1000" b="1" i="0" u="none" strike="noStrike" kern="1200" cap="none" spc="0" normalizeH="0" baseline="0" noProof="0">
                <a:ln>
                  <a:noFill/>
                </a:ln>
                <a:solidFill>
                  <a:srgbClr val="000000"/>
                </a:solidFill>
                <a:effectLst/>
                <a:uLnTx/>
                <a:uFillTx/>
                <a:latin typeface="Arial" panose="020B0604020202020204"/>
                <a:ea typeface="+mn-lt"/>
                <a:cs typeface="Arial" panose="020B0604020202020204"/>
              </a:rPr>
            </a:br>
            <a:r>
              <a:rPr kumimoji="0" lang="en-US" sz="1000" b="1" i="0" u="none" strike="noStrike" kern="1200" cap="none" spc="0" normalizeH="0" baseline="0" noProof="0">
                <a:ln>
                  <a:noFill/>
                </a:ln>
                <a:solidFill>
                  <a:srgbClr val="000000"/>
                </a:solidFill>
                <a:effectLst/>
                <a:uLnTx/>
                <a:uFillTx/>
                <a:latin typeface="Arial" panose="020B0604020202020204"/>
                <a:ea typeface="+mn-lt"/>
                <a:cs typeface="Arial" panose="020B0604020202020204"/>
              </a:rPr>
              <a:t>AI-Powered Security </a:t>
            </a:r>
          </a:p>
        </p:txBody>
      </p:sp>
      <p:sp>
        <p:nvSpPr>
          <p:cNvPr id="133" name="TextBox 132">
            <a:extLst>
              <a:ext uri="{FF2B5EF4-FFF2-40B4-BE49-F238E27FC236}">
                <a16:creationId xmlns:a16="http://schemas.microsoft.com/office/drawing/2014/main" id="{C81950AB-72B6-BC46-A575-A43EADD891F2}"/>
              </a:ext>
            </a:extLst>
          </p:cNvPr>
          <p:cNvSpPr txBox="1"/>
          <p:nvPr/>
        </p:nvSpPr>
        <p:spPr>
          <a:xfrm>
            <a:off x="7783364" y="4975207"/>
            <a:ext cx="596227" cy="215444"/>
          </a:xfrm>
          <a:prstGeom prst="rect">
            <a:avLst/>
          </a:prstGeom>
          <a:noFill/>
        </p:spPr>
        <p:txBody>
          <a:bodyPr wrap="square" lIns="45720" tIns="45720" rIns="45720" bIns="45720" anchor="t" anchorCtr="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URL, AV </a:t>
            </a:r>
          </a:p>
        </p:txBody>
      </p:sp>
      <p:grpSp>
        <p:nvGrpSpPr>
          <p:cNvPr id="203" name="Group 202">
            <a:extLst>
              <a:ext uri="{FF2B5EF4-FFF2-40B4-BE49-F238E27FC236}">
                <a16:creationId xmlns:a16="http://schemas.microsoft.com/office/drawing/2014/main" id="{5443430A-996D-739D-522D-7CB2B02C32DC}"/>
              </a:ext>
            </a:extLst>
          </p:cNvPr>
          <p:cNvGrpSpPr/>
          <p:nvPr/>
        </p:nvGrpSpPr>
        <p:grpSpPr>
          <a:xfrm>
            <a:off x="2623998" y="1769927"/>
            <a:ext cx="620478" cy="758174"/>
            <a:chOff x="2223025" y="1706115"/>
            <a:chExt cx="711223" cy="869059"/>
          </a:xfrm>
        </p:grpSpPr>
        <p:grpSp>
          <p:nvGrpSpPr>
            <p:cNvPr id="128" name="Group 127">
              <a:extLst>
                <a:ext uri="{FF2B5EF4-FFF2-40B4-BE49-F238E27FC236}">
                  <a16:creationId xmlns:a16="http://schemas.microsoft.com/office/drawing/2014/main" id="{75399B13-7BE9-4F53-BE24-A65045E2C798}"/>
                </a:ext>
              </a:extLst>
            </p:cNvPr>
            <p:cNvGrpSpPr/>
            <p:nvPr/>
          </p:nvGrpSpPr>
          <p:grpSpPr>
            <a:xfrm>
              <a:off x="2282704" y="1706115"/>
              <a:ext cx="591864" cy="591862"/>
              <a:chOff x="2278962" y="1706115"/>
              <a:chExt cx="591864" cy="591862"/>
            </a:xfrm>
          </p:grpSpPr>
          <p:sp>
            <p:nvSpPr>
              <p:cNvPr id="41" name="Oval 40">
                <a:extLst>
                  <a:ext uri="{FF2B5EF4-FFF2-40B4-BE49-F238E27FC236}">
                    <a16:creationId xmlns:a16="http://schemas.microsoft.com/office/drawing/2014/main" id="{39372C94-773A-40A4-BDD6-0569685D8D70}"/>
                  </a:ext>
                </a:extLst>
              </p:cNvPr>
              <p:cNvSpPr/>
              <p:nvPr/>
            </p:nvSpPr>
            <p:spPr>
              <a:xfrm>
                <a:off x="2278962" y="1706115"/>
                <a:ext cx="591864" cy="5918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27" name="Group 126">
                <a:extLst>
                  <a:ext uri="{FF2B5EF4-FFF2-40B4-BE49-F238E27FC236}">
                    <a16:creationId xmlns:a16="http://schemas.microsoft.com/office/drawing/2014/main" id="{5CF70A49-8AA7-B74B-7E83-0E1C944096EB}"/>
                  </a:ext>
                </a:extLst>
              </p:cNvPr>
              <p:cNvGrpSpPr/>
              <p:nvPr/>
            </p:nvGrpSpPr>
            <p:grpSpPr>
              <a:xfrm>
                <a:off x="2404169" y="1878228"/>
                <a:ext cx="341450" cy="247637"/>
                <a:chOff x="2404168" y="1868817"/>
                <a:chExt cx="341450" cy="247637"/>
              </a:xfrm>
            </p:grpSpPr>
            <p:sp>
              <p:nvSpPr>
                <p:cNvPr id="116" name="Freeform: Shape 115">
                  <a:extLst>
                    <a:ext uri="{FF2B5EF4-FFF2-40B4-BE49-F238E27FC236}">
                      <a16:creationId xmlns:a16="http://schemas.microsoft.com/office/drawing/2014/main" id="{C9F75EE2-535D-5788-414E-09737640C7F1}"/>
                    </a:ext>
                  </a:extLst>
                </p:cNvPr>
                <p:cNvSpPr/>
                <p:nvPr/>
              </p:nvSpPr>
              <p:spPr>
                <a:xfrm>
                  <a:off x="2404168" y="1970562"/>
                  <a:ext cx="145892" cy="145892"/>
                </a:xfrm>
                <a:custGeom>
                  <a:avLst/>
                  <a:gdLst>
                    <a:gd name="connsiteX0" fmla="*/ 72946 w 145892"/>
                    <a:gd name="connsiteY0" fmla="*/ 145892 h 145892"/>
                    <a:gd name="connsiteX1" fmla="*/ 0 w 145892"/>
                    <a:gd name="connsiteY1" fmla="*/ 72946 h 145892"/>
                    <a:gd name="connsiteX2" fmla="*/ 72946 w 145892"/>
                    <a:gd name="connsiteY2" fmla="*/ 0 h 145892"/>
                    <a:gd name="connsiteX3" fmla="*/ 145892 w 145892"/>
                    <a:gd name="connsiteY3" fmla="*/ 72946 h 145892"/>
                    <a:gd name="connsiteX4" fmla="*/ 72946 w 145892"/>
                    <a:gd name="connsiteY4" fmla="*/ 145892 h 145892"/>
                    <a:gd name="connsiteX5" fmla="*/ 72946 w 145892"/>
                    <a:gd name="connsiteY5" fmla="*/ 15520 h 145892"/>
                    <a:gd name="connsiteX6" fmla="*/ 15520 w 145892"/>
                    <a:gd name="connsiteY6" fmla="*/ 72946 h 145892"/>
                    <a:gd name="connsiteX7" fmla="*/ 72946 w 145892"/>
                    <a:gd name="connsiteY7" fmla="*/ 130372 h 145892"/>
                    <a:gd name="connsiteX8" fmla="*/ 130372 w 145892"/>
                    <a:gd name="connsiteY8" fmla="*/ 72946 h 145892"/>
                    <a:gd name="connsiteX9" fmla="*/ 72946 w 145892"/>
                    <a:gd name="connsiteY9" fmla="*/ 15520 h 14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92" h="145892">
                      <a:moveTo>
                        <a:pt x="72946" y="145892"/>
                      </a:moveTo>
                      <a:cubicBezTo>
                        <a:pt x="32659" y="145892"/>
                        <a:pt x="0" y="113233"/>
                        <a:pt x="0" y="72946"/>
                      </a:cubicBezTo>
                      <a:cubicBezTo>
                        <a:pt x="0" y="32659"/>
                        <a:pt x="32659" y="0"/>
                        <a:pt x="72946" y="0"/>
                      </a:cubicBezTo>
                      <a:cubicBezTo>
                        <a:pt x="113233" y="0"/>
                        <a:pt x="145892" y="32659"/>
                        <a:pt x="145892" y="72946"/>
                      </a:cubicBezTo>
                      <a:cubicBezTo>
                        <a:pt x="145839" y="113210"/>
                        <a:pt x="113211" y="145838"/>
                        <a:pt x="72946" y="145892"/>
                      </a:cubicBezTo>
                      <a:close/>
                      <a:moveTo>
                        <a:pt x="72946" y="15520"/>
                      </a:moveTo>
                      <a:cubicBezTo>
                        <a:pt x="41231" y="15520"/>
                        <a:pt x="15520" y="41230"/>
                        <a:pt x="15520" y="72946"/>
                      </a:cubicBezTo>
                      <a:cubicBezTo>
                        <a:pt x="15520" y="104662"/>
                        <a:pt x="41231" y="130372"/>
                        <a:pt x="72946" y="130372"/>
                      </a:cubicBezTo>
                      <a:cubicBezTo>
                        <a:pt x="104661" y="130372"/>
                        <a:pt x="130372" y="104662"/>
                        <a:pt x="130372" y="72946"/>
                      </a:cubicBezTo>
                      <a:cubicBezTo>
                        <a:pt x="130340" y="41244"/>
                        <a:pt x="104648" y="15552"/>
                        <a:pt x="72946" y="15520"/>
                      </a:cubicBezTo>
                      <a:close/>
                    </a:path>
                  </a:pathLst>
                </a:custGeom>
                <a:solidFill>
                  <a:schemeClr val="bg1"/>
                </a:solidFill>
                <a:ln w="1934" cap="flat">
                  <a:noFill/>
                  <a:prstDash val="solid"/>
                  <a:miter/>
                </a:ln>
              </p:spPr>
              <p:txBody>
                <a:bodyPr rtlCol="0" anchor="ctr"/>
                <a:lstStyle/>
                <a:p>
                  <a:endParaRPr lang="en-US" sz="1600"/>
                </a:p>
              </p:txBody>
            </p:sp>
            <p:sp>
              <p:nvSpPr>
                <p:cNvPr id="117" name="Freeform: Shape 116">
                  <a:extLst>
                    <a:ext uri="{FF2B5EF4-FFF2-40B4-BE49-F238E27FC236}">
                      <a16:creationId xmlns:a16="http://schemas.microsoft.com/office/drawing/2014/main" id="{E9C7718A-39A2-6034-4735-8B10F977DF8D}"/>
                    </a:ext>
                  </a:extLst>
                </p:cNvPr>
                <p:cNvSpPr/>
                <p:nvPr/>
              </p:nvSpPr>
              <p:spPr>
                <a:xfrm>
                  <a:off x="2599726" y="1970562"/>
                  <a:ext cx="145892" cy="145892"/>
                </a:xfrm>
                <a:custGeom>
                  <a:avLst/>
                  <a:gdLst>
                    <a:gd name="connsiteX0" fmla="*/ 72946 w 145892"/>
                    <a:gd name="connsiteY0" fmla="*/ 145892 h 145892"/>
                    <a:gd name="connsiteX1" fmla="*/ 0 w 145892"/>
                    <a:gd name="connsiteY1" fmla="*/ 72946 h 145892"/>
                    <a:gd name="connsiteX2" fmla="*/ 72946 w 145892"/>
                    <a:gd name="connsiteY2" fmla="*/ 0 h 145892"/>
                    <a:gd name="connsiteX3" fmla="*/ 145892 w 145892"/>
                    <a:gd name="connsiteY3" fmla="*/ 72946 h 145892"/>
                    <a:gd name="connsiteX4" fmla="*/ 72946 w 145892"/>
                    <a:gd name="connsiteY4" fmla="*/ 145892 h 145892"/>
                    <a:gd name="connsiteX5" fmla="*/ 72946 w 145892"/>
                    <a:gd name="connsiteY5" fmla="*/ 15520 h 145892"/>
                    <a:gd name="connsiteX6" fmla="*/ 15520 w 145892"/>
                    <a:gd name="connsiteY6" fmla="*/ 72946 h 145892"/>
                    <a:gd name="connsiteX7" fmla="*/ 72946 w 145892"/>
                    <a:gd name="connsiteY7" fmla="*/ 130372 h 145892"/>
                    <a:gd name="connsiteX8" fmla="*/ 130372 w 145892"/>
                    <a:gd name="connsiteY8" fmla="*/ 72946 h 145892"/>
                    <a:gd name="connsiteX9" fmla="*/ 72946 w 145892"/>
                    <a:gd name="connsiteY9" fmla="*/ 15520 h 14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5892" h="145892">
                      <a:moveTo>
                        <a:pt x="72946" y="145892"/>
                      </a:moveTo>
                      <a:cubicBezTo>
                        <a:pt x="32659" y="145892"/>
                        <a:pt x="0" y="113233"/>
                        <a:pt x="0" y="72946"/>
                      </a:cubicBezTo>
                      <a:cubicBezTo>
                        <a:pt x="0" y="32659"/>
                        <a:pt x="32659" y="0"/>
                        <a:pt x="72946" y="0"/>
                      </a:cubicBezTo>
                      <a:cubicBezTo>
                        <a:pt x="113233" y="0"/>
                        <a:pt x="145892" y="32659"/>
                        <a:pt x="145892" y="72946"/>
                      </a:cubicBezTo>
                      <a:cubicBezTo>
                        <a:pt x="145838" y="113210"/>
                        <a:pt x="113210" y="145838"/>
                        <a:pt x="72946" y="145892"/>
                      </a:cubicBezTo>
                      <a:close/>
                      <a:moveTo>
                        <a:pt x="72946" y="15520"/>
                      </a:moveTo>
                      <a:cubicBezTo>
                        <a:pt x="41230" y="15520"/>
                        <a:pt x="15520" y="41230"/>
                        <a:pt x="15520" y="72946"/>
                      </a:cubicBezTo>
                      <a:cubicBezTo>
                        <a:pt x="15520" y="104662"/>
                        <a:pt x="41230" y="130372"/>
                        <a:pt x="72946" y="130372"/>
                      </a:cubicBezTo>
                      <a:cubicBezTo>
                        <a:pt x="104662" y="130372"/>
                        <a:pt x="130372" y="104662"/>
                        <a:pt x="130372" y="72946"/>
                      </a:cubicBezTo>
                      <a:cubicBezTo>
                        <a:pt x="130339" y="41244"/>
                        <a:pt x="104649" y="15552"/>
                        <a:pt x="72946" y="15520"/>
                      </a:cubicBezTo>
                      <a:close/>
                    </a:path>
                  </a:pathLst>
                </a:custGeom>
                <a:solidFill>
                  <a:schemeClr val="bg1"/>
                </a:solidFill>
                <a:ln w="1934" cap="flat">
                  <a:noFill/>
                  <a:prstDash val="solid"/>
                  <a:miter/>
                </a:ln>
              </p:spPr>
              <p:txBody>
                <a:bodyPr rtlCol="0" anchor="ctr"/>
                <a:lstStyle/>
                <a:p>
                  <a:endParaRPr lang="en-US" sz="1600"/>
                </a:p>
              </p:txBody>
            </p:sp>
            <p:sp>
              <p:nvSpPr>
                <p:cNvPr id="119" name="Freeform: Shape 118">
                  <a:extLst>
                    <a:ext uri="{FF2B5EF4-FFF2-40B4-BE49-F238E27FC236}">
                      <a16:creationId xmlns:a16="http://schemas.microsoft.com/office/drawing/2014/main" id="{3ECE3F68-FB32-5990-797B-8CF0EBA2EC4E}"/>
                    </a:ext>
                  </a:extLst>
                </p:cNvPr>
                <p:cNvSpPr/>
                <p:nvPr/>
              </p:nvSpPr>
              <p:spPr>
                <a:xfrm>
                  <a:off x="2410139" y="1868817"/>
                  <a:ext cx="329459" cy="155176"/>
                </a:xfrm>
                <a:custGeom>
                  <a:avLst/>
                  <a:gdLst>
                    <a:gd name="connsiteX0" fmla="*/ 321744 w 329459"/>
                    <a:gd name="connsiteY0" fmla="*/ 155174 h 155176"/>
                    <a:gd name="connsiteX1" fmla="*/ 314527 w 329459"/>
                    <a:gd name="connsiteY1" fmla="*/ 150285 h 155176"/>
                    <a:gd name="connsiteX2" fmla="*/ 271283 w 329459"/>
                    <a:gd name="connsiteY2" fmla="*/ 41642 h 155176"/>
                    <a:gd name="connsiteX3" fmla="*/ 271070 w 329459"/>
                    <a:gd name="connsiteY3" fmla="*/ 41002 h 155176"/>
                    <a:gd name="connsiteX4" fmla="*/ 221359 w 329459"/>
                    <a:gd name="connsiteY4" fmla="*/ 17767 h 155176"/>
                    <a:gd name="connsiteX5" fmla="*/ 195795 w 329459"/>
                    <a:gd name="connsiteY5" fmla="*/ 54291 h 155176"/>
                    <a:gd name="connsiteX6" fmla="*/ 192536 w 329459"/>
                    <a:gd name="connsiteY6" fmla="*/ 60616 h 155176"/>
                    <a:gd name="connsiteX7" fmla="*/ 136973 w 329459"/>
                    <a:gd name="connsiteY7" fmla="*/ 60616 h 155176"/>
                    <a:gd name="connsiteX8" fmla="*/ 133713 w 329459"/>
                    <a:gd name="connsiteY8" fmla="*/ 54291 h 155176"/>
                    <a:gd name="connsiteX9" fmla="*/ 94944 w 329459"/>
                    <a:gd name="connsiteY9" fmla="*/ 15458 h 155176"/>
                    <a:gd name="connsiteX10" fmla="*/ 58439 w 329459"/>
                    <a:gd name="connsiteY10" fmla="*/ 41021 h 155176"/>
                    <a:gd name="connsiteX11" fmla="*/ 58226 w 329459"/>
                    <a:gd name="connsiteY11" fmla="*/ 41642 h 155176"/>
                    <a:gd name="connsiteX12" fmla="*/ 14982 w 329459"/>
                    <a:gd name="connsiteY12" fmla="*/ 150285 h 155176"/>
                    <a:gd name="connsiteX13" fmla="*/ 4865 w 329459"/>
                    <a:gd name="connsiteY13" fmla="*/ 154583 h 155176"/>
                    <a:gd name="connsiteX14" fmla="*/ 567 w 329459"/>
                    <a:gd name="connsiteY14" fmla="*/ 144465 h 155176"/>
                    <a:gd name="connsiteX15" fmla="*/ 43656 w 329459"/>
                    <a:gd name="connsiteY15" fmla="*/ 36268 h 155176"/>
                    <a:gd name="connsiteX16" fmla="*/ 112953 w 329459"/>
                    <a:gd name="connsiteY16" fmla="*/ 3108 h 155176"/>
                    <a:gd name="connsiteX17" fmla="*/ 149021 w 329459"/>
                    <a:gd name="connsiteY17" fmla="*/ 49849 h 155176"/>
                    <a:gd name="connsiteX18" fmla="*/ 180430 w 329459"/>
                    <a:gd name="connsiteY18" fmla="*/ 50023 h 155176"/>
                    <a:gd name="connsiteX19" fmla="*/ 238882 w 329459"/>
                    <a:gd name="connsiteY19" fmla="*/ 173 h 155176"/>
                    <a:gd name="connsiteX20" fmla="*/ 285814 w 329459"/>
                    <a:gd name="connsiteY20" fmla="*/ 36268 h 155176"/>
                    <a:gd name="connsiteX21" fmla="*/ 285814 w 329459"/>
                    <a:gd name="connsiteY21" fmla="*/ 36365 h 155176"/>
                    <a:gd name="connsiteX22" fmla="*/ 328903 w 329459"/>
                    <a:gd name="connsiteY22" fmla="*/ 144640 h 155176"/>
                    <a:gd name="connsiteX23" fmla="*/ 324580 w 329459"/>
                    <a:gd name="connsiteY23" fmla="*/ 154726 h 155176"/>
                    <a:gd name="connsiteX24" fmla="*/ 324576 w 329459"/>
                    <a:gd name="connsiteY24" fmla="*/ 154728 h 155176"/>
                    <a:gd name="connsiteX25" fmla="*/ 321744 w 329459"/>
                    <a:gd name="connsiteY25" fmla="*/ 155174 h 155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9459" h="155176">
                      <a:moveTo>
                        <a:pt x="321744" y="155174"/>
                      </a:moveTo>
                      <a:cubicBezTo>
                        <a:pt x="318564" y="155178"/>
                        <a:pt x="315704" y="153240"/>
                        <a:pt x="314527" y="150285"/>
                      </a:cubicBezTo>
                      <a:lnTo>
                        <a:pt x="271283" y="41642"/>
                      </a:lnTo>
                      <a:cubicBezTo>
                        <a:pt x="271283" y="41429"/>
                        <a:pt x="271128" y="41215"/>
                        <a:pt x="271070" y="41002"/>
                      </a:cubicBezTo>
                      <a:cubicBezTo>
                        <a:pt x="263759" y="20858"/>
                        <a:pt x="241503" y="10455"/>
                        <a:pt x="221359" y="17767"/>
                      </a:cubicBezTo>
                      <a:cubicBezTo>
                        <a:pt x="205996" y="23343"/>
                        <a:pt x="195774" y="37948"/>
                        <a:pt x="195795" y="54291"/>
                      </a:cubicBezTo>
                      <a:cubicBezTo>
                        <a:pt x="195795" y="56803"/>
                        <a:pt x="194583" y="59159"/>
                        <a:pt x="192536" y="60616"/>
                      </a:cubicBezTo>
                      <a:cubicBezTo>
                        <a:pt x="165065" y="80152"/>
                        <a:pt x="138214" y="61411"/>
                        <a:pt x="136973" y="60616"/>
                      </a:cubicBezTo>
                      <a:cubicBezTo>
                        <a:pt x="134927" y="59159"/>
                        <a:pt x="133713" y="56803"/>
                        <a:pt x="133713" y="54291"/>
                      </a:cubicBezTo>
                      <a:cubicBezTo>
                        <a:pt x="133731" y="32862"/>
                        <a:pt x="116374" y="15476"/>
                        <a:pt x="94944" y="15458"/>
                      </a:cubicBezTo>
                      <a:cubicBezTo>
                        <a:pt x="78608" y="15445"/>
                        <a:pt x="64013" y="25665"/>
                        <a:pt x="58439" y="41021"/>
                      </a:cubicBezTo>
                      <a:cubicBezTo>
                        <a:pt x="58439" y="41235"/>
                        <a:pt x="58303" y="41429"/>
                        <a:pt x="58226" y="41642"/>
                      </a:cubicBezTo>
                      <a:lnTo>
                        <a:pt x="14982" y="150285"/>
                      </a:lnTo>
                      <a:cubicBezTo>
                        <a:pt x="13375" y="154266"/>
                        <a:pt x="8845" y="156189"/>
                        <a:pt x="4865" y="154583"/>
                      </a:cubicBezTo>
                      <a:cubicBezTo>
                        <a:pt x="884" y="152976"/>
                        <a:pt x="-1040" y="148446"/>
                        <a:pt x="567" y="144465"/>
                      </a:cubicBezTo>
                      <a:lnTo>
                        <a:pt x="43656" y="36268"/>
                      </a:lnTo>
                      <a:cubicBezTo>
                        <a:pt x="53635" y="7975"/>
                        <a:pt x="84660" y="-6871"/>
                        <a:pt x="112953" y="3108"/>
                      </a:cubicBezTo>
                      <a:cubicBezTo>
                        <a:pt x="133132" y="10225"/>
                        <a:pt x="147253" y="28525"/>
                        <a:pt x="149021" y="49849"/>
                      </a:cubicBezTo>
                      <a:cubicBezTo>
                        <a:pt x="154686" y="52759"/>
                        <a:pt x="167335" y="57395"/>
                        <a:pt x="180430" y="50023"/>
                      </a:cubicBezTo>
                      <a:cubicBezTo>
                        <a:pt x="182805" y="20116"/>
                        <a:pt x="208976" y="-2202"/>
                        <a:pt x="238882" y="173"/>
                      </a:cubicBezTo>
                      <a:cubicBezTo>
                        <a:pt x="260285" y="1873"/>
                        <a:pt x="278678" y="16019"/>
                        <a:pt x="285814" y="36268"/>
                      </a:cubicBezTo>
                      <a:cubicBezTo>
                        <a:pt x="285812" y="36301"/>
                        <a:pt x="285812" y="36333"/>
                        <a:pt x="285814" y="36365"/>
                      </a:cubicBezTo>
                      <a:lnTo>
                        <a:pt x="328903" y="144640"/>
                      </a:lnTo>
                      <a:cubicBezTo>
                        <a:pt x="330494" y="148619"/>
                        <a:pt x="328559" y="153135"/>
                        <a:pt x="324580" y="154726"/>
                      </a:cubicBezTo>
                      <a:cubicBezTo>
                        <a:pt x="324578" y="154728"/>
                        <a:pt x="324578" y="154728"/>
                        <a:pt x="324576" y="154728"/>
                      </a:cubicBezTo>
                      <a:cubicBezTo>
                        <a:pt x="323666" y="155048"/>
                        <a:pt x="322708" y="155199"/>
                        <a:pt x="321744" y="155174"/>
                      </a:cubicBezTo>
                      <a:close/>
                    </a:path>
                  </a:pathLst>
                </a:custGeom>
                <a:solidFill>
                  <a:schemeClr val="bg1"/>
                </a:solidFill>
                <a:ln w="1934" cap="flat">
                  <a:noFill/>
                  <a:prstDash val="solid"/>
                  <a:miter/>
                </a:ln>
              </p:spPr>
              <p:txBody>
                <a:bodyPr rtlCol="0" anchor="ctr"/>
                <a:lstStyle/>
                <a:p>
                  <a:endParaRPr lang="en-US" sz="1600"/>
                </a:p>
              </p:txBody>
            </p:sp>
            <p:sp>
              <p:nvSpPr>
                <p:cNvPr id="121" name="Freeform: Shape 120">
                  <a:extLst>
                    <a:ext uri="{FF2B5EF4-FFF2-40B4-BE49-F238E27FC236}">
                      <a16:creationId xmlns:a16="http://schemas.microsoft.com/office/drawing/2014/main" id="{DF60FCB5-808C-3024-D3A5-EEC09673F24E}"/>
                    </a:ext>
                  </a:extLst>
                </p:cNvPr>
                <p:cNvSpPr/>
                <p:nvPr/>
              </p:nvSpPr>
              <p:spPr>
                <a:xfrm>
                  <a:off x="2528464" y="1946070"/>
                  <a:ext cx="92761" cy="77921"/>
                </a:xfrm>
                <a:custGeom>
                  <a:avLst/>
                  <a:gdLst>
                    <a:gd name="connsiteX0" fmla="*/ 84997 w 92761"/>
                    <a:gd name="connsiteY0" fmla="*/ 77921 h 77921"/>
                    <a:gd name="connsiteX1" fmla="*/ 7860 w 92761"/>
                    <a:gd name="connsiteY1" fmla="*/ 77921 h 77921"/>
                    <a:gd name="connsiteX2" fmla="*/ 1 w 92761"/>
                    <a:gd name="connsiteY2" fmla="*/ 70261 h 77921"/>
                    <a:gd name="connsiteX3" fmla="*/ 100 w 92761"/>
                    <a:gd name="connsiteY3" fmla="*/ 68919 h 77921"/>
                    <a:gd name="connsiteX4" fmla="*/ 10150 w 92761"/>
                    <a:gd name="connsiteY4" fmla="*/ 6837 h 77921"/>
                    <a:gd name="connsiteX5" fmla="*/ 18779 w 92761"/>
                    <a:gd name="connsiteY5" fmla="*/ 57 h 77921"/>
                    <a:gd name="connsiteX6" fmla="*/ 25559 w 92761"/>
                    <a:gd name="connsiteY6" fmla="*/ 8687 h 77921"/>
                    <a:gd name="connsiteX7" fmla="*/ 25457 w 92761"/>
                    <a:gd name="connsiteY7" fmla="*/ 9320 h 77921"/>
                    <a:gd name="connsiteX8" fmla="*/ 16979 w 92761"/>
                    <a:gd name="connsiteY8" fmla="*/ 62400 h 77921"/>
                    <a:gd name="connsiteX9" fmla="*/ 75879 w 92761"/>
                    <a:gd name="connsiteY9" fmla="*/ 62400 h 77921"/>
                    <a:gd name="connsiteX10" fmla="*/ 67304 w 92761"/>
                    <a:gd name="connsiteY10" fmla="*/ 9320 h 77921"/>
                    <a:gd name="connsiteX11" fmla="*/ 73347 w 92761"/>
                    <a:gd name="connsiteY11" fmla="*/ 160 h 77921"/>
                    <a:gd name="connsiteX12" fmla="*/ 82508 w 92761"/>
                    <a:gd name="connsiteY12" fmla="*/ 6203 h 77921"/>
                    <a:gd name="connsiteX13" fmla="*/ 82611 w 92761"/>
                    <a:gd name="connsiteY13" fmla="*/ 6837 h 77921"/>
                    <a:gd name="connsiteX14" fmla="*/ 92660 w 92761"/>
                    <a:gd name="connsiteY14" fmla="*/ 68919 h 77921"/>
                    <a:gd name="connsiteX15" fmla="*/ 86243 w 92761"/>
                    <a:gd name="connsiteY15" fmla="*/ 77822 h 77921"/>
                    <a:gd name="connsiteX16" fmla="*/ 84900 w 92761"/>
                    <a:gd name="connsiteY16" fmla="*/ 77921 h 77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2761" h="77921">
                      <a:moveTo>
                        <a:pt x="84997" y="77921"/>
                      </a:moveTo>
                      <a:lnTo>
                        <a:pt x="7860" y="77921"/>
                      </a:lnTo>
                      <a:cubicBezTo>
                        <a:pt x="3575" y="77975"/>
                        <a:pt x="56" y="74547"/>
                        <a:pt x="1" y="70261"/>
                      </a:cubicBezTo>
                      <a:cubicBezTo>
                        <a:pt x="-5" y="69811"/>
                        <a:pt x="28" y="69363"/>
                        <a:pt x="100" y="68919"/>
                      </a:cubicBezTo>
                      <a:lnTo>
                        <a:pt x="10150" y="6837"/>
                      </a:lnTo>
                      <a:cubicBezTo>
                        <a:pt x="10660" y="2582"/>
                        <a:pt x="14524" y="-454"/>
                        <a:pt x="18779" y="57"/>
                      </a:cubicBezTo>
                      <a:cubicBezTo>
                        <a:pt x="23035" y="568"/>
                        <a:pt x="26070" y="4431"/>
                        <a:pt x="25559" y="8687"/>
                      </a:cubicBezTo>
                      <a:cubicBezTo>
                        <a:pt x="25534" y="8899"/>
                        <a:pt x="25500" y="9111"/>
                        <a:pt x="25457" y="9320"/>
                      </a:cubicBezTo>
                      <a:lnTo>
                        <a:pt x="16979" y="62400"/>
                      </a:lnTo>
                      <a:lnTo>
                        <a:pt x="75879" y="62400"/>
                      </a:lnTo>
                      <a:lnTo>
                        <a:pt x="67304" y="9320"/>
                      </a:lnTo>
                      <a:cubicBezTo>
                        <a:pt x="66442" y="5122"/>
                        <a:pt x="69149" y="1020"/>
                        <a:pt x="73347" y="160"/>
                      </a:cubicBezTo>
                      <a:cubicBezTo>
                        <a:pt x="77545" y="-701"/>
                        <a:pt x="81647" y="2005"/>
                        <a:pt x="82508" y="6203"/>
                      </a:cubicBezTo>
                      <a:cubicBezTo>
                        <a:pt x="82551" y="6413"/>
                        <a:pt x="82586" y="6624"/>
                        <a:pt x="82611" y="6837"/>
                      </a:cubicBezTo>
                      <a:lnTo>
                        <a:pt x="92660" y="68919"/>
                      </a:lnTo>
                      <a:cubicBezTo>
                        <a:pt x="93347" y="73150"/>
                        <a:pt x="90474" y="77135"/>
                        <a:pt x="86243" y="77822"/>
                      </a:cubicBezTo>
                      <a:cubicBezTo>
                        <a:pt x="85798" y="77894"/>
                        <a:pt x="85350" y="77926"/>
                        <a:pt x="84900" y="77921"/>
                      </a:cubicBezTo>
                      <a:close/>
                    </a:path>
                  </a:pathLst>
                </a:custGeom>
                <a:solidFill>
                  <a:schemeClr val="bg1"/>
                </a:solidFill>
                <a:ln w="1934" cap="flat">
                  <a:noFill/>
                  <a:prstDash val="solid"/>
                  <a:miter/>
                </a:ln>
              </p:spPr>
              <p:txBody>
                <a:bodyPr rtlCol="0" anchor="ctr"/>
                <a:lstStyle/>
                <a:p>
                  <a:endParaRPr lang="en-US" sz="1600"/>
                </a:p>
              </p:txBody>
            </p:sp>
            <p:sp>
              <p:nvSpPr>
                <p:cNvPr id="122" name="Freeform: Shape 121">
                  <a:extLst>
                    <a:ext uri="{FF2B5EF4-FFF2-40B4-BE49-F238E27FC236}">
                      <a16:creationId xmlns:a16="http://schemas.microsoft.com/office/drawing/2014/main" id="{5E3CA976-2CF2-6272-A3C9-6373A4AD4747}"/>
                    </a:ext>
                  </a:extLst>
                </p:cNvPr>
                <p:cNvSpPr/>
                <p:nvPr/>
              </p:nvSpPr>
              <p:spPr>
                <a:xfrm>
                  <a:off x="2524446" y="2063697"/>
                  <a:ext cx="100791" cy="22400"/>
                </a:xfrm>
                <a:custGeom>
                  <a:avLst/>
                  <a:gdLst>
                    <a:gd name="connsiteX0" fmla="*/ 93128 w 100791"/>
                    <a:gd name="connsiteY0" fmla="*/ 22375 h 22400"/>
                    <a:gd name="connsiteX1" fmla="*/ 90529 w 100791"/>
                    <a:gd name="connsiteY1" fmla="*/ 21929 h 22400"/>
                    <a:gd name="connsiteX2" fmla="*/ 10424 w 100791"/>
                    <a:gd name="connsiteY2" fmla="*/ 21929 h 22400"/>
                    <a:gd name="connsiteX3" fmla="*/ 471 w 100791"/>
                    <a:gd name="connsiteY3" fmla="*/ 17292 h 22400"/>
                    <a:gd name="connsiteX4" fmla="*/ 5108 w 100791"/>
                    <a:gd name="connsiteY4" fmla="*/ 7340 h 22400"/>
                    <a:gd name="connsiteX5" fmla="*/ 95728 w 100791"/>
                    <a:gd name="connsiteY5" fmla="*/ 7340 h 22400"/>
                    <a:gd name="connsiteX6" fmla="*/ 100305 w 100791"/>
                    <a:gd name="connsiteY6" fmla="*/ 17314 h 22400"/>
                    <a:gd name="connsiteX7" fmla="*/ 93128 w 100791"/>
                    <a:gd name="connsiteY7" fmla="*/ 22375 h 2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791" h="22400">
                      <a:moveTo>
                        <a:pt x="93128" y="22375"/>
                      </a:moveTo>
                      <a:cubicBezTo>
                        <a:pt x="92242" y="22379"/>
                        <a:pt x="91363" y="22230"/>
                        <a:pt x="90529" y="21929"/>
                      </a:cubicBezTo>
                      <a:cubicBezTo>
                        <a:pt x="50602" y="7689"/>
                        <a:pt x="10812" y="21774"/>
                        <a:pt x="10424" y="21929"/>
                      </a:cubicBezTo>
                      <a:cubicBezTo>
                        <a:pt x="6395" y="23398"/>
                        <a:pt x="1939" y="21322"/>
                        <a:pt x="471" y="17292"/>
                      </a:cubicBezTo>
                      <a:cubicBezTo>
                        <a:pt x="-997" y="13263"/>
                        <a:pt x="1079" y="8809"/>
                        <a:pt x="5108" y="7340"/>
                      </a:cubicBezTo>
                      <a:cubicBezTo>
                        <a:pt x="6932" y="6680"/>
                        <a:pt x="50389" y="-8840"/>
                        <a:pt x="95728" y="7340"/>
                      </a:cubicBezTo>
                      <a:cubicBezTo>
                        <a:pt x="99746" y="8830"/>
                        <a:pt x="101797" y="13296"/>
                        <a:pt x="100305" y="17314"/>
                      </a:cubicBezTo>
                      <a:cubicBezTo>
                        <a:pt x="99189" y="20323"/>
                        <a:pt x="96337" y="22335"/>
                        <a:pt x="93128" y="22375"/>
                      </a:cubicBezTo>
                      <a:close/>
                    </a:path>
                  </a:pathLst>
                </a:custGeom>
                <a:solidFill>
                  <a:schemeClr val="bg1"/>
                </a:solidFill>
                <a:ln w="1934" cap="flat">
                  <a:noFill/>
                  <a:prstDash val="solid"/>
                  <a:miter/>
                </a:ln>
              </p:spPr>
              <p:txBody>
                <a:bodyPr rtlCol="0" anchor="ctr"/>
                <a:lstStyle/>
                <a:p>
                  <a:endParaRPr lang="en-US" sz="1600"/>
                </a:p>
              </p:txBody>
            </p:sp>
            <p:sp>
              <p:nvSpPr>
                <p:cNvPr id="123" name="Freeform: Shape 122">
                  <a:extLst>
                    <a:ext uri="{FF2B5EF4-FFF2-40B4-BE49-F238E27FC236}">
                      <a16:creationId xmlns:a16="http://schemas.microsoft.com/office/drawing/2014/main" id="{1704E839-042B-1DAB-9E27-C8058A1E842F}"/>
                    </a:ext>
                  </a:extLst>
                </p:cNvPr>
                <p:cNvSpPr/>
                <p:nvPr/>
              </p:nvSpPr>
              <p:spPr>
                <a:xfrm>
                  <a:off x="2430553" y="1996947"/>
                  <a:ext cx="93122" cy="93122"/>
                </a:xfrm>
                <a:custGeom>
                  <a:avLst/>
                  <a:gdLst>
                    <a:gd name="connsiteX0" fmla="*/ 46561 w 93122"/>
                    <a:gd name="connsiteY0" fmla="*/ 93123 h 93122"/>
                    <a:gd name="connsiteX1" fmla="*/ 0 w 93122"/>
                    <a:gd name="connsiteY1" fmla="*/ 46561 h 93122"/>
                    <a:gd name="connsiteX2" fmla="*/ 46561 w 93122"/>
                    <a:gd name="connsiteY2" fmla="*/ 0 h 93122"/>
                    <a:gd name="connsiteX3" fmla="*/ 93123 w 93122"/>
                    <a:gd name="connsiteY3" fmla="*/ 46561 h 93122"/>
                    <a:gd name="connsiteX4" fmla="*/ 46561 w 93122"/>
                    <a:gd name="connsiteY4" fmla="*/ 93123 h 93122"/>
                    <a:gd name="connsiteX5" fmla="*/ 46561 w 93122"/>
                    <a:gd name="connsiteY5" fmla="*/ 15520 h 93122"/>
                    <a:gd name="connsiteX6" fmla="*/ 15520 w 93122"/>
                    <a:gd name="connsiteY6" fmla="*/ 46561 h 93122"/>
                    <a:gd name="connsiteX7" fmla="*/ 46561 w 93122"/>
                    <a:gd name="connsiteY7" fmla="*/ 77602 h 93122"/>
                    <a:gd name="connsiteX8" fmla="*/ 77602 w 93122"/>
                    <a:gd name="connsiteY8" fmla="*/ 46561 h 93122"/>
                    <a:gd name="connsiteX9" fmla="*/ 46561 w 93122"/>
                    <a:gd name="connsiteY9" fmla="*/ 15520 h 9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122" h="93122">
                      <a:moveTo>
                        <a:pt x="46561" y="93123"/>
                      </a:moveTo>
                      <a:cubicBezTo>
                        <a:pt x="20846" y="93123"/>
                        <a:pt x="0" y="72277"/>
                        <a:pt x="0" y="46561"/>
                      </a:cubicBezTo>
                      <a:cubicBezTo>
                        <a:pt x="0" y="20846"/>
                        <a:pt x="20846" y="0"/>
                        <a:pt x="46561" y="0"/>
                      </a:cubicBezTo>
                      <a:cubicBezTo>
                        <a:pt x="72276" y="0"/>
                        <a:pt x="93123" y="20846"/>
                        <a:pt x="93123" y="46561"/>
                      </a:cubicBezTo>
                      <a:cubicBezTo>
                        <a:pt x="93123" y="72277"/>
                        <a:pt x="72276" y="93123"/>
                        <a:pt x="46561" y="93123"/>
                      </a:cubicBezTo>
                      <a:close/>
                      <a:moveTo>
                        <a:pt x="46561" y="15520"/>
                      </a:moveTo>
                      <a:cubicBezTo>
                        <a:pt x="29418" y="15520"/>
                        <a:pt x="15520" y="29417"/>
                        <a:pt x="15520" y="46561"/>
                      </a:cubicBezTo>
                      <a:cubicBezTo>
                        <a:pt x="15520" y="63706"/>
                        <a:pt x="29418" y="77602"/>
                        <a:pt x="46561" y="77602"/>
                      </a:cubicBezTo>
                      <a:cubicBezTo>
                        <a:pt x="63705" y="77602"/>
                        <a:pt x="77602" y="63706"/>
                        <a:pt x="77602" y="46561"/>
                      </a:cubicBezTo>
                      <a:cubicBezTo>
                        <a:pt x="77602" y="29417"/>
                        <a:pt x="63705" y="15520"/>
                        <a:pt x="46561" y="15520"/>
                      </a:cubicBezTo>
                      <a:close/>
                    </a:path>
                  </a:pathLst>
                </a:custGeom>
                <a:solidFill>
                  <a:schemeClr val="bg1"/>
                </a:solidFill>
                <a:ln w="1934" cap="flat">
                  <a:noFill/>
                  <a:prstDash val="solid"/>
                  <a:miter/>
                </a:ln>
              </p:spPr>
              <p:txBody>
                <a:bodyPr rtlCol="0" anchor="ctr"/>
                <a:lstStyle/>
                <a:p>
                  <a:endParaRPr lang="en-US" sz="1600"/>
                </a:p>
              </p:txBody>
            </p:sp>
            <p:sp>
              <p:nvSpPr>
                <p:cNvPr id="124" name="Freeform: Shape 123">
                  <a:extLst>
                    <a:ext uri="{FF2B5EF4-FFF2-40B4-BE49-F238E27FC236}">
                      <a16:creationId xmlns:a16="http://schemas.microsoft.com/office/drawing/2014/main" id="{FD078E15-8A6B-AE82-BB49-FAFCAB777F5B}"/>
                    </a:ext>
                  </a:extLst>
                </p:cNvPr>
                <p:cNvSpPr/>
                <p:nvPr/>
              </p:nvSpPr>
              <p:spPr>
                <a:xfrm>
                  <a:off x="2626111" y="1996947"/>
                  <a:ext cx="93122" cy="93122"/>
                </a:xfrm>
                <a:custGeom>
                  <a:avLst/>
                  <a:gdLst>
                    <a:gd name="connsiteX0" fmla="*/ 46561 w 93122"/>
                    <a:gd name="connsiteY0" fmla="*/ 93123 h 93122"/>
                    <a:gd name="connsiteX1" fmla="*/ 0 w 93122"/>
                    <a:gd name="connsiteY1" fmla="*/ 46561 h 93122"/>
                    <a:gd name="connsiteX2" fmla="*/ 46561 w 93122"/>
                    <a:gd name="connsiteY2" fmla="*/ 0 h 93122"/>
                    <a:gd name="connsiteX3" fmla="*/ 93123 w 93122"/>
                    <a:gd name="connsiteY3" fmla="*/ 46561 h 93122"/>
                    <a:gd name="connsiteX4" fmla="*/ 46561 w 93122"/>
                    <a:gd name="connsiteY4" fmla="*/ 93123 h 93122"/>
                    <a:gd name="connsiteX5" fmla="*/ 46561 w 93122"/>
                    <a:gd name="connsiteY5" fmla="*/ 15520 h 93122"/>
                    <a:gd name="connsiteX6" fmla="*/ 15520 w 93122"/>
                    <a:gd name="connsiteY6" fmla="*/ 46561 h 93122"/>
                    <a:gd name="connsiteX7" fmla="*/ 46561 w 93122"/>
                    <a:gd name="connsiteY7" fmla="*/ 77602 h 93122"/>
                    <a:gd name="connsiteX8" fmla="*/ 77602 w 93122"/>
                    <a:gd name="connsiteY8" fmla="*/ 46561 h 93122"/>
                    <a:gd name="connsiteX9" fmla="*/ 46561 w 93122"/>
                    <a:gd name="connsiteY9" fmla="*/ 15520 h 9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122" h="93122">
                      <a:moveTo>
                        <a:pt x="46561" y="93123"/>
                      </a:moveTo>
                      <a:cubicBezTo>
                        <a:pt x="20846" y="93123"/>
                        <a:pt x="0" y="72277"/>
                        <a:pt x="0" y="46561"/>
                      </a:cubicBezTo>
                      <a:cubicBezTo>
                        <a:pt x="0" y="20846"/>
                        <a:pt x="20846" y="0"/>
                        <a:pt x="46561" y="0"/>
                      </a:cubicBezTo>
                      <a:cubicBezTo>
                        <a:pt x="72277" y="0"/>
                        <a:pt x="93123" y="20846"/>
                        <a:pt x="93123" y="46561"/>
                      </a:cubicBezTo>
                      <a:cubicBezTo>
                        <a:pt x="93123" y="72277"/>
                        <a:pt x="72277" y="93123"/>
                        <a:pt x="46561" y="93123"/>
                      </a:cubicBezTo>
                      <a:close/>
                      <a:moveTo>
                        <a:pt x="46561" y="15520"/>
                      </a:moveTo>
                      <a:cubicBezTo>
                        <a:pt x="29417" y="15520"/>
                        <a:pt x="15520" y="29417"/>
                        <a:pt x="15520" y="46561"/>
                      </a:cubicBezTo>
                      <a:cubicBezTo>
                        <a:pt x="15520" y="63706"/>
                        <a:pt x="29417" y="77602"/>
                        <a:pt x="46561" y="77602"/>
                      </a:cubicBezTo>
                      <a:cubicBezTo>
                        <a:pt x="63706" y="77602"/>
                        <a:pt x="77602" y="63706"/>
                        <a:pt x="77602" y="46561"/>
                      </a:cubicBezTo>
                      <a:cubicBezTo>
                        <a:pt x="77602" y="29417"/>
                        <a:pt x="63706" y="15520"/>
                        <a:pt x="46561" y="15520"/>
                      </a:cubicBezTo>
                      <a:close/>
                    </a:path>
                  </a:pathLst>
                </a:custGeom>
                <a:solidFill>
                  <a:schemeClr val="bg1"/>
                </a:solidFill>
                <a:ln w="1934" cap="flat">
                  <a:noFill/>
                  <a:prstDash val="solid"/>
                  <a:miter/>
                </a:ln>
              </p:spPr>
              <p:txBody>
                <a:bodyPr rtlCol="0" anchor="ctr"/>
                <a:lstStyle/>
                <a:p>
                  <a:endParaRPr lang="en-US" sz="1600"/>
                </a:p>
              </p:txBody>
            </p:sp>
          </p:grpSp>
        </p:grpSp>
        <p:sp>
          <p:nvSpPr>
            <p:cNvPr id="16" name="TextBox 15">
              <a:extLst>
                <a:ext uri="{FF2B5EF4-FFF2-40B4-BE49-F238E27FC236}">
                  <a16:creationId xmlns:a16="http://schemas.microsoft.com/office/drawing/2014/main" id="{BDB5A336-E6C4-DC4E-8063-BADFE84FBA81}"/>
                </a:ext>
              </a:extLst>
            </p:cNvPr>
            <p:cNvSpPr txBox="1"/>
            <p:nvPr/>
          </p:nvSpPr>
          <p:spPr>
            <a:xfrm>
              <a:off x="2223025" y="2318520"/>
              <a:ext cx="711223" cy="256654"/>
            </a:xfrm>
            <a:prstGeom prst="rect">
              <a:avLst/>
            </a:prstGeom>
            <a:noFill/>
          </p:spPr>
          <p:txBody>
            <a:bodyPr wrap="square" lIns="45720" rIns="45720"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a:ea typeface="+mn-ea"/>
                  <a:cs typeface="Arial"/>
                </a:rPr>
                <a:t>Recon</a:t>
              </a:r>
            </a:p>
          </p:txBody>
        </p:sp>
      </p:grpSp>
      <p:grpSp>
        <p:nvGrpSpPr>
          <p:cNvPr id="136" name="Group 135">
            <a:extLst>
              <a:ext uri="{FF2B5EF4-FFF2-40B4-BE49-F238E27FC236}">
                <a16:creationId xmlns:a16="http://schemas.microsoft.com/office/drawing/2014/main" id="{65C49722-1D06-A5D0-89C1-F7102375E501}"/>
              </a:ext>
            </a:extLst>
          </p:cNvPr>
          <p:cNvGrpSpPr/>
          <p:nvPr/>
        </p:nvGrpSpPr>
        <p:grpSpPr>
          <a:xfrm>
            <a:off x="3818924" y="1769878"/>
            <a:ext cx="620478" cy="758174"/>
            <a:chOff x="3417951" y="1706115"/>
            <a:chExt cx="711223" cy="869059"/>
          </a:xfrm>
        </p:grpSpPr>
        <p:grpSp>
          <p:nvGrpSpPr>
            <p:cNvPr id="114" name="Group 113">
              <a:extLst>
                <a:ext uri="{FF2B5EF4-FFF2-40B4-BE49-F238E27FC236}">
                  <a16:creationId xmlns:a16="http://schemas.microsoft.com/office/drawing/2014/main" id="{672B23F3-574A-80C3-315F-A51E4440CE9B}"/>
                </a:ext>
              </a:extLst>
            </p:cNvPr>
            <p:cNvGrpSpPr/>
            <p:nvPr/>
          </p:nvGrpSpPr>
          <p:grpSpPr>
            <a:xfrm>
              <a:off x="3477630" y="1706115"/>
              <a:ext cx="591864" cy="591862"/>
              <a:chOff x="3476844" y="1706115"/>
              <a:chExt cx="591864" cy="591862"/>
            </a:xfrm>
          </p:grpSpPr>
          <p:sp>
            <p:nvSpPr>
              <p:cNvPr id="44" name="Oval 43">
                <a:extLst>
                  <a:ext uri="{FF2B5EF4-FFF2-40B4-BE49-F238E27FC236}">
                    <a16:creationId xmlns:a16="http://schemas.microsoft.com/office/drawing/2014/main" id="{0F60CB9A-861D-4342-B579-0DCBF1BE5FBF}"/>
                  </a:ext>
                </a:extLst>
              </p:cNvPr>
              <p:cNvSpPr/>
              <p:nvPr/>
            </p:nvSpPr>
            <p:spPr>
              <a:xfrm>
                <a:off x="3476844" y="1706115"/>
                <a:ext cx="591864" cy="5918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sp>
            <p:nvSpPr>
              <p:cNvPr id="113" name="Picture 68">
                <a:extLst>
                  <a:ext uri="{FF2B5EF4-FFF2-40B4-BE49-F238E27FC236}">
                    <a16:creationId xmlns:a16="http://schemas.microsoft.com/office/drawing/2014/main" id="{1163D205-D5CC-4921-AE37-A9024C347477}"/>
                  </a:ext>
                </a:extLst>
              </p:cNvPr>
              <p:cNvSpPr/>
              <p:nvPr/>
            </p:nvSpPr>
            <p:spPr>
              <a:xfrm>
                <a:off x="3625069" y="1830075"/>
                <a:ext cx="295415" cy="343942"/>
              </a:xfrm>
              <a:custGeom>
                <a:avLst/>
                <a:gdLst>
                  <a:gd name="connsiteX0" fmla="*/ 147988 w 295415"/>
                  <a:gd name="connsiteY0" fmla="*/ 343943 h 343942"/>
                  <a:gd name="connsiteX1" fmla="*/ 95241 w 295415"/>
                  <a:gd name="connsiteY1" fmla="*/ 332633 h 343942"/>
                  <a:gd name="connsiteX2" fmla="*/ 80494 w 295415"/>
                  <a:gd name="connsiteY2" fmla="*/ 302822 h 343942"/>
                  <a:gd name="connsiteX3" fmla="*/ 83344 w 295415"/>
                  <a:gd name="connsiteY3" fmla="*/ 287510 h 343942"/>
                  <a:gd name="connsiteX4" fmla="*/ 80878 w 295415"/>
                  <a:gd name="connsiteY4" fmla="*/ 284298 h 343942"/>
                  <a:gd name="connsiteX5" fmla="*/ 72758 w 295415"/>
                  <a:gd name="connsiteY5" fmla="*/ 283687 h 343942"/>
                  <a:gd name="connsiteX6" fmla="*/ 62195 w 295415"/>
                  <a:gd name="connsiteY6" fmla="*/ 282805 h 343942"/>
                  <a:gd name="connsiteX7" fmla="*/ 59549 w 295415"/>
                  <a:gd name="connsiteY7" fmla="*/ 282420 h 343942"/>
                  <a:gd name="connsiteX8" fmla="*/ 24264 w 295415"/>
                  <a:gd name="connsiteY8" fmla="*/ 260322 h 343942"/>
                  <a:gd name="connsiteX9" fmla="*/ 23359 w 295415"/>
                  <a:gd name="connsiteY9" fmla="*/ 237342 h 343942"/>
                  <a:gd name="connsiteX10" fmla="*/ 18089 w 295415"/>
                  <a:gd name="connsiteY10" fmla="*/ 208164 h 343942"/>
                  <a:gd name="connsiteX11" fmla="*/ 12751 w 295415"/>
                  <a:gd name="connsiteY11" fmla="*/ 78538 h 343942"/>
                  <a:gd name="connsiteX12" fmla="*/ 85651 w 295415"/>
                  <a:gd name="connsiteY12" fmla="*/ 12944 h 343942"/>
                  <a:gd name="connsiteX13" fmla="*/ 271123 w 295415"/>
                  <a:gd name="connsiteY13" fmla="*/ 58453 h 343942"/>
                  <a:gd name="connsiteX14" fmla="*/ 293741 w 295415"/>
                  <a:gd name="connsiteY14" fmla="*/ 114999 h 343942"/>
                  <a:gd name="connsiteX15" fmla="*/ 295053 w 295415"/>
                  <a:gd name="connsiteY15" fmla="*/ 129090 h 343942"/>
                  <a:gd name="connsiteX16" fmla="*/ 295415 w 295415"/>
                  <a:gd name="connsiteY16" fmla="*/ 133885 h 343942"/>
                  <a:gd name="connsiteX17" fmla="*/ 295415 w 295415"/>
                  <a:gd name="connsiteY17" fmla="*/ 134971 h 343942"/>
                  <a:gd name="connsiteX18" fmla="*/ 275239 w 295415"/>
                  <a:gd name="connsiteY18" fmla="*/ 213231 h 343942"/>
                  <a:gd name="connsiteX19" fmla="*/ 272978 w 295415"/>
                  <a:gd name="connsiteY19" fmla="*/ 238586 h 343942"/>
                  <a:gd name="connsiteX20" fmla="*/ 256670 w 295415"/>
                  <a:gd name="connsiteY20" fmla="*/ 276766 h 343942"/>
                  <a:gd name="connsiteX21" fmla="*/ 234933 w 295415"/>
                  <a:gd name="connsiteY21" fmla="*/ 282240 h 343942"/>
                  <a:gd name="connsiteX22" fmla="*/ 230794 w 295415"/>
                  <a:gd name="connsiteY22" fmla="*/ 283009 h 343942"/>
                  <a:gd name="connsiteX23" fmla="*/ 222041 w 295415"/>
                  <a:gd name="connsiteY23" fmla="*/ 283619 h 343942"/>
                  <a:gd name="connsiteX24" fmla="*/ 217811 w 295415"/>
                  <a:gd name="connsiteY24" fmla="*/ 283755 h 343942"/>
                  <a:gd name="connsiteX25" fmla="*/ 212744 w 295415"/>
                  <a:gd name="connsiteY25" fmla="*/ 289523 h 343942"/>
                  <a:gd name="connsiteX26" fmla="*/ 215006 w 295415"/>
                  <a:gd name="connsiteY26" fmla="*/ 300832 h 343942"/>
                  <a:gd name="connsiteX27" fmla="*/ 215006 w 295415"/>
                  <a:gd name="connsiteY27" fmla="*/ 301307 h 343942"/>
                  <a:gd name="connsiteX28" fmla="*/ 199874 w 295415"/>
                  <a:gd name="connsiteY28" fmla="*/ 332973 h 343942"/>
                  <a:gd name="connsiteX29" fmla="*/ 147988 w 295415"/>
                  <a:gd name="connsiteY29" fmla="*/ 343943 h 343942"/>
                  <a:gd name="connsiteX30" fmla="*/ 148282 w 295415"/>
                  <a:gd name="connsiteY30" fmla="*/ 18237 h 343942"/>
                  <a:gd name="connsiteX31" fmla="*/ 92708 w 295415"/>
                  <a:gd name="connsiteY31" fmla="*/ 29546 h 343942"/>
                  <a:gd name="connsiteX32" fmla="*/ 29376 w 295415"/>
                  <a:gd name="connsiteY32" fmla="*/ 85663 h 343942"/>
                  <a:gd name="connsiteX33" fmla="*/ 34103 w 295415"/>
                  <a:gd name="connsiteY33" fmla="*/ 199705 h 343942"/>
                  <a:gd name="connsiteX34" fmla="*/ 41183 w 295415"/>
                  <a:gd name="connsiteY34" fmla="*/ 240622 h 343942"/>
                  <a:gd name="connsiteX35" fmla="*/ 41319 w 295415"/>
                  <a:gd name="connsiteY35" fmla="*/ 254193 h 343942"/>
                  <a:gd name="connsiteX36" fmla="*/ 62082 w 295415"/>
                  <a:gd name="connsiteY36" fmla="*/ 264552 h 343942"/>
                  <a:gd name="connsiteX37" fmla="*/ 64819 w 295415"/>
                  <a:gd name="connsiteY37" fmla="*/ 264936 h 343942"/>
                  <a:gd name="connsiteX38" fmla="*/ 73708 w 295415"/>
                  <a:gd name="connsiteY38" fmla="*/ 265660 h 343942"/>
                  <a:gd name="connsiteX39" fmla="*/ 83208 w 295415"/>
                  <a:gd name="connsiteY39" fmla="*/ 266384 h 343942"/>
                  <a:gd name="connsiteX40" fmla="*/ 101303 w 295415"/>
                  <a:gd name="connsiteY40" fmla="*/ 289704 h 343942"/>
                  <a:gd name="connsiteX41" fmla="*/ 98159 w 295415"/>
                  <a:gd name="connsiteY41" fmla="*/ 306758 h 343942"/>
                  <a:gd name="connsiteX42" fmla="*/ 102343 w 295415"/>
                  <a:gd name="connsiteY42" fmla="*/ 316031 h 343942"/>
                  <a:gd name="connsiteX43" fmla="*/ 192818 w 295415"/>
                  <a:gd name="connsiteY43" fmla="*/ 316326 h 343942"/>
                  <a:gd name="connsiteX44" fmla="*/ 197341 w 295415"/>
                  <a:gd name="connsiteY44" fmla="*/ 305672 h 343942"/>
                  <a:gd name="connsiteX45" fmla="*/ 197341 w 295415"/>
                  <a:gd name="connsiteY45" fmla="*/ 305197 h 343942"/>
                  <a:gd name="connsiteX46" fmla="*/ 194695 w 295415"/>
                  <a:gd name="connsiteY46" fmla="*/ 290812 h 343942"/>
                  <a:gd name="connsiteX47" fmla="*/ 216115 w 295415"/>
                  <a:gd name="connsiteY47" fmla="*/ 265728 h 343942"/>
                  <a:gd name="connsiteX48" fmla="*/ 221973 w 295415"/>
                  <a:gd name="connsiteY48" fmla="*/ 265525 h 343942"/>
                  <a:gd name="connsiteX49" fmla="*/ 227447 w 295415"/>
                  <a:gd name="connsiteY49" fmla="*/ 265208 h 343942"/>
                  <a:gd name="connsiteX50" fmla="*/ 231744 w 295415"/>
                  <a:gd name="connsiteY50" fmla="*/ 264439 h 343942"/>
                  <a:gd name="connsiteX51" fmla="*/ 249975 w 295415"/>
                  <a:gd name="connsiteY51" fmla="*/ 259915 h 343942"/>
                  <a:gd name="connsiteX52" fmla="*/ 255177 w 295415"/>
                  <a:gd name="connsiteY52" fmla="*/ 241820 h 343942"/>
                  <a:gd name="connsiteX53" fmla="*/ 260108 w 295415"/>
                  <a:gd name="connsiteY53" fmla="*/ 203369 h 343942"/>
                  <a:gd name="connsiteX54" fmla="*/ 277298 w 295415"/>
                  <a:gd name="connsiteY54" fmla="*/ 134903 h 343942"/>
                  <a:gd name="connsiteX55" fmla="*/ 276981 w 295415"/>
                  <a:gd name="connsiteY55" fmla="*/ 130379 h 343942"/>
                  <a:gd name="connsiteX56" fmla="*/ 275782 w 295415"/>
                  <a:gd name="connsiteY56" fmla="*/ 117396 h 343942"/>
                  <a:gd name="connsiteX57" fmla="*/ 257167 w 295415"/>
                  <a:gd name="connsiteY57" fmla="*/ 69898 h 343942"/>
                  <a:gd name="connsiteX58" fmla="*/ 148282 w 295415"/>
                  <a:gd name="connsiteY58" fmla="*/ 18237 h 343942"/>
                  <a:gd name="connsiteX59" fmla="*/ 158415 w 295415"/>
                  <a:gd name="connsiteY59" fmla="*/ 278915 h 343942"/>
                  <a:gd name="connsiteX60" fmla="*/ 155520 w 295415"/>
                  <a:gd name="connsiteY60" fmla="*/ 278734 h 343942"/>
                  <a:gd name="connsiteX61" fmla="*/ 141948 w 295415"/>
                  <a:gd name="connsiteY61" fmla="*/ 278575 h 343942"/>
                  <a:gd name="connsiteX62" fmla="*/ 124871 w 295415"/>
                  <a:gd name="connsiteY62" fmla="*/ 273622 h 343942"/>
                  <a:gd name="connsiteX63" fmla="*/ 122768 w 295415"/>
                  <a:gd name="connsiteY63" fmla="*/ 257518 h 343942"/>
                  <a:gd name="connsiteX64" fmla="*/ 134507 w 295415"/>
                  <a:gd name="connsiteY64" fmla="*/ 230217 h 343942"/>
                  <a:gd name="connsiteX65" fmla="*/ 147445 w 295415"/>
                  <a:gd name="connsiteY65" fmla="*/ 221622 h 343942"/>
                  <a:gd name="connsiteX66" fmla="*/ 159862 w 295415"/>
                  <a:gd name="connsiteY66" fmla="*/ 228543 h 343942"/>
                  <a:gd name="connsiteX67" fmla="*/ 170380 w 295415"/>
                  <a:gd name="connsiteY67" fmla="*/ 249646 h 343942"/>
                  <a:gd name="connsiteX68" fmla="*/ 174180 w 295415"/>
                  <a:gd name="connsiteY68" fmla="*/ 257834 h 343942"/>
                  <a:gd name="connsiteX69" fmla="*/ 174949 w 295415"/>
                  <a:gd name="connsiteY69" fmla="*/ 263150 h 343942"/>
                  <a:gd name="connsiteX70" fmla="*/ 158415 w 295415"/>
                  <a:gd name="connsiteY70" fmla="*/ 278824 h 343942"/>
                  <a:gd name="connsiteX71" fmla="*/ 147716 w 295415"/>
                  <a:gd name="connsiteY71" fmla="*/ 260096 h 343942"/>
                  <a:gd name="connsiteX72" fmla="*/ 155565 w 295415"/>
                  <a:gd name="connsiteY72" fmla="*/ 260526 h 343942"/>
                  <a:gd name="connsiteX73" fmla="*/ 154027 w 295415"/>
                  <a:gd name="connsiteY73" fmla="*/ 257178 h 343942"/>
                  <a:gd name="connsiteX74" fmla="*/ 147897 w 295415"/>
                  <a:gd name="connsiteY74" fmla="*/ 244241 h 343942"/>
                  <a:gd name="connsiteX75" fmla="*/ 140998 w 295415"/>
                  <a:gd name="connsiteY75" fmla="*/ 260458 h 343942"/>
                  <a:gd name="connsiteX76" fmla="*/ 147716 w 295415"/>
                  <a:gd name="connsiteY76" fmla="*/ 260006 h 343942"/>
                  <a:gd name="connsiteX77" fmla="*/ 82891 w 295415"/>
                  <a:gd name="connsiteY77" fmla="*/ 240237 h 343942"/>
                  <a:gd name="connsiteX78" fmla="*/ 82190 w 295415"/>
                  <a:gd name="connsiteY78" fmla="*/ 240237 h 343942"/>
                  <a:gd name="connsiteX79" fmla="*/ 80222 w 295415"/>
                  <a:gd name="connsiteY79" fmla="*/ 240237 h 343942"/>
                  <a:gd name="connsiteX80" fmla="*/ 71695 w 295415"/>
                  <a:gd name="connsiteY80" fmla="*/ 239310 h 343942"/>
                  <a:gd name="connsiteX81" fmla="*/ 46815 w 295415"/>
                  <a:gd name="connsiteY81" fmla="*/ 216081 h 343942"/>
                  <a:gd name="connsiteX82" fmla="*/ 59685 w 295415"/>
                  <a:gd name="connsiteY82" fmla="*/ 175820 h 343942"/>
                  <a:gd name="connsiteX83" fmla="*/ 114964 w 295415"/>
                  <a:gd name="connsiteY83" fmla="*/ 165144 h 343942"/>
                  <a:gd name="connsiteX84" fmla="*/ 137221 w 295415"/>
                  <a:gd name="connsiteY84" fmla="*/ 192173 h 343942"/>
                  <a:gd name="connsiteX85" fmla="*/ 123650 w 295415"/>
                  <a:gd name="connsiteY85" fmla="*/ 229041 h 343942"/>
                  <a:gd name="connsiteX86" fmla="*/ 82937 w 295415"/>
                  <a:gd name="connsiteY86" fmla="*/ 240350 h 343942"/>
                  <a:gd name="connsiteX87" fmla="*/ 97933 w 295415"/>
                  <a:gd name="connsiteY87" fmla="*/ 181090 h 343942"/>
                  <a:gd name="connsiteX88" fmla="*/ 70610 w 295415"/>
                  <a:gd name="connsiteY88" fmla="*/ 190137 h 343942"/>
                  <a:gd name="connsiteX89" fmla="*/ 64638 w 295415"/>
                  <a:gd name="connsiteY89" fmla="*/ 212281 h 343942"/>
                  <a:gd name="connsiteX90" fmla="*/ 75812 w 295415"/>
                  <a:gd name="connsiteY90" fmla="*/ 221509 h 343942"/>
                  <a:gd name="connsiteX91" fmla="*/ 80788 w 295415"/>
                  <a:gd name="connsiteY91" fmla="*/ 221961 h 343942"/>
                  <a:gd name="connsiteX92" fmla="*/ 83050 w 295415"/>
                  <a:gd name="connsiteY92" fmla="*/ 221961 h 343942"/>
                  <a:gd name="connsiteX93" fmla="*/ 113268 w 295415"/>
                  <a:gd name="connsiteY93" fmla="*/ 213954 h 343942"/>
                  <a:gd name="connsiteX94" fmla="*/ 119375 w 295415"/>
                  <a:gd name="connsiteY94" fmla="*/ 194684 h 343942"/>
                  <a:gd name="connsiteX95" fmla="*/ 110871 w 295415"/>
                  <a:gd name="connsiteY95" fmla="*/ 182492 h 343942"/>
                  <a:gd name="connsiteX96" fmla="*/ 97933 w 295415"/>
                  <a:gd name="connsiteY96" fmla="*/ 181090 h 343942"/>
                  <a:gd name="connsiteX97" fmla="*/ 212111 w 295415"/>
                  <a:gd name="connsiteY97" fmla="*/ 240147 h 343942"/>
                  <a:gd name="connsiteX98" fmla="*/ 211116 w 295415"/>
                  <a:gd name="connsiteY98" fmla="*/ 240147 h 343942"/>
                  <a:gd name="connsiteX99" fmla="*/ 211116 w 295415"/>
                  <a:gd name="connsiteY99" fmla="*/ 239898 h 343942"/>
                  <a:gd name="connsiteX100" fmla="*/ 210958 w 295415"/>
                  <a:gd name="connsiteY100" fmla="*/ 239898 h 343942"/>
                  <a:gd name="connsiteX101" fmla="*/ 177030 w 295415"/>
                  <a:gd name="connsiteY101" fmla="*/ 231619 h 343942"/>
                  <a:gd name="connsiteX102" fmla="*/ 159659 w 295415"/>
                  <a:gd name="connsiteY102" fmla="*/ 186541 h 343942"/>
                  <a:gd name="connsiteX103" fmla="*/ 194265 w 295415"/>
                  <a:gd name="connsiteY103" fmla="*/ 163289 h 343942"/>
                  <a:gd name="connsiteX104" fmla="*/ 224054 w 295415"/>
                  <a:gd name="connsiteY104" fmla="*/ 168785 h 343942"/>
                  <a:gd name="connsiteX105" fmla="*/ 249206 w 295415"/>
                  <a:gd name="connsiteY105" fmla="*/ 214724 h 343942"/>
                  <a:gd name="connsiteX106" fmla="*/ 212111 w 295415"/>
                  <a:gd name="connsiteY106" fmla="*/ 240056 h 343942"/>
                  <a:gd name="connsiteX107" fmla="*/ 202589 w 295415"/>
                  <a:gd name="connsiteY107" fmla="*/ 228453 h 343942"/>
                  <a:gd name="connsiteX108" fmla="*/ 202589 w 295415"/>
                  <a:gd name="connsiteY108" fmla="*/ 228453 h 343942"/>
                  <a:gd name="connsiteX109" fmla="*/ 205484 w 295415"/>
                  <a:gd name="connsiteY109" fmla="*/ 224110 h 343942"/>
                  <a:gd name="connsiteX110" fmla="*/ 202589 w 295415"/>
                  <a:gd name="connsiteY110" fmla="*/ 228453 h 343942"/>
                  <a:gd name="connsiteX111" fmla="*/ 205484 w 295415"/>
                  <a:gd name="connsiteY111" fmla="*/ 224065 h 343942"/>
                  <a:gd name="connsiteX112" fmla="*/ 191641 w 295415"/>
                  <a:gd name="connsiteY112" fmla="*/ 181407 h 343942"/>
                  <a:gd name="connsiteX113" fmla="*/ 177233 w 295415"/>
                  <a:gd name="connsiteY113" fmla="*/ 191291 h 343942"/>
                  <a:gd name="connsiteX114" fmla="*/ 184788 w 295415"/>
                  <a:gd name="connsiteY114" fmla="*/ 215312 h 343942"/>
                  <a:gd name="connsiteX115" fmla="*/ 210686 w 295415"/>
                  <a:gd name="connsiteY115" fmla="*/ 222097 h 343942"/>
                  <a:gd name="connsiteX116" fmla="*/ 211342 w 295415"/>
                  <a:gd name="connsiteY116" fmla="*/ 222097 h 343942"/>
                  <a:gd name="connsiteX117" fmla="*/ 231563 w 295415"/>
                  <a:gd name="connsiteY117" fmla="*/ 211240 h 343942"/>
                  <a:gd name="connsiteX118" fmla="*/ 218218 w 295415"/>
                  <a:gd name="connsiteY118" fmla="*/ 186021 h 343942"/>
                  <a:gd name="connsiteX119" fmla="*/ 193338 w 295415"/>
                  <a:gd name="connsiteY119" fmla="*/ 181497 h 34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95415" h="343942">
                    <a:moveTo>
                      <a:pt x="147988" y="343943"/>
                    </a:moveTo>
                    <a:cubicBezTo>
                      <a:pt x="129818" y="343807"/>
                      <a:pt x="111868" y="339960"/>
                      <a:pt x="95241" y="332633"/>
                    </a:cubicBezTo>
                    <a:cubicBezTo>
                      <a:pt x="81670" y="326798"/>
                      <a:pt x="77146" y="317886"/>
                      <a:pt x="80494" y="302822"/>
                    </a:cubicBezTo>
                    <a:cubicBezTo>
                      <a:pt x="81647" y="297597"/>
                      <a:pt x="82756" y="292508"/>
                      <a:pt x="83344" y="287510"/>
                    </a:cubicBezTo>
                    <a:cubicBezTo>
                      <a:pt x="83484" y="285960"/>
                      <a:pt x="82411" y="284562"/>
                      <a:pt x="80878" y="284298"/>
                    </a:cubicBezTo>
                    <a:cubicBezTo>
                      <a:pt x="78300" y="283959"/>
                      <a:pt x="75608" y="283823"/>
                      <a:pt x="72758" y="283687"/>
                    </a:cubicBezTo>
                    <a:cubicBezTo>
                      <a:pt x="69343" y="283506"/>
                      <a:pt x="65814" y="283325"/>
                      <a:pt x="62195" y="282805"/>
                    </a:cubicBezTo>
                    <a:lnTo>
                      <a:pt x="59549" y="282420"/>
                    </a:lnTo>
                    <a:cubicBezTo>
                      <a:pt x="47426" y="280747"/>
                      <a:pt x="30846" y="278417"/>
                      <a:pt x="24264" y="260322"/>
                    </a:cubicBezTo>
                    <a:cubicBezTo>
                      <a:pt x="21956" y="252874"/>
                      <a:pt x="21644" y="244949"/>
                      <a:pt x="23359" y="237342"/>
                    </a:cubicBezTo>
                    <a:cubicBezTo>
                      <a:pt x="25214" y="227322"/>
                      <a:pt x="23631" y="218614"/>
                      <a:pt x="18089" y="208164"/>
                    </a:cubicBezTo>
                    <a:cubicBezTo>
                      <a:pt x="-4054" y="166433"/>
                      <a:pt x="-5909" y="121581"/>
                      <a:pt x="12751" y="78538"/>
                    </a:cubicBezTo>
                    <a:cubicBezTo>
                      <a:pt x="25033" y="50129"/>
                      <a:pt x="48941" y="28777"/>
                      <a:pt x="85651" y="12944"/>
                    </a:cubicBezTo>
                    <a:cubicBezTo>
                      <a:pt x="150951" y="-15012"/>
                      <a:pt x="225501" y="3286"/>
                      <a:pt x="271123" y="58453"/>
                    </a:cubicBezTo>
                    <a:cubicBezTo>
                      <a:pt x="283382" y="73268"/>
                      <a:pt x="290575" y="91249"/>
                      <a:pt x="293741" y="114999"/>
                    </a:cubicBezTo>
                    <a:cubicBezTo>
                      <a:pt x="294397" y="119930"/>
                      <a:pt x="294737" y="124793"/>
                      <a:pt x="295053" y="129090"/>
                    </a:cubicBezTo>
                    <a:cubicBezTo>
                      <a:pt x="295053" y="130786"/>
                      <a:pt x="295280" y="132392"/>
                      <a:pt x="295415" y="133885"/>
                    </a:cubicBezTo>
                    <a:cubicBezTo>
                      <a:pt x="295415" y="134247"/>
                      <a:pt x="295415" y="134609"/>
                      <a:pt x="295415" y="134971"/>
                    </a:cubicBezTo>
                    <a:cubicBezTo>
                      <a:pt x="294465" y="161073"/>
                      <a:pt x="291367" y="188622"/>
                      <a:pt x="275239" y="213231"/>
                    </a:cubicBezTo>
                    <a:cubicBezTo>
                      <a:pt x="270716" y="220016"/>
                      <a:pt x="271055" y="228023"/>
                      <a:pt x="272978" y="238586"/>
                    </a:cubicBezTo>
                    <a:cubicBezTo>
                      <a:pt x="276574" y="258196"/>
                      <a:pt x="271078" y="271043"/>
                      <a:pt x="256670" y="276766"/>
                    </a:cubicBezTo>
                    <a:cubicBezTo>
                      <a:pt x="249629" y="279320"/>
                      <a:pt x="242345" y="281154"/>
                      <a:pt x="234933" y="282240"/>
                    </a:cubicBezTo>
                    <a:lnTo>
                      <a:pt x="230794" y="283009"/>
                    </a:lnTo>
                    <a:cubicBezTo>
                      <a:pt x="227901" y="283477"/>
                      <a:pt x="224972" y="283683"/>
                      <a:pt x="222041" y="283619"/>
                    </a:cubicBezTo>
                    <a:cubicBezTo>
                      <a:pt x="220629" y="283592"/>
                      <a:pt x="219218" y="283637"/>
                      <a:pt x="217811" y="283755"/>
                    </a:cubicBezTo>
                    <a:cubicBezTo>
                      <a:pt x="213536" y="284139"/>
                      <a:pt x="212450" y="285384"/>
                      <a:pt x="212744" y="289523"/>
                    </a:cubicBezTo>
                    <a:cubicBezTo>
                      <a:pt x="213204" y="293345"/>
                      <a:pt x="213961" y="297127"/>
                      <a:pt x="215006" y="300832"/>
                    </a:cubicBezTo>
                    <a:lnTo>
                      <a:pt x="215006" y="301307"/>
                    </a:lnTo>
                    <a:cubicBezTo>
                      <a:pt x="218354" y="315036"/>
                      <a:pt x="217065" y="325667"/>
                      <a:pt x="199874" y="332973"/>
                    </a:cubicBezTo>
                    <a:cubicBezTo>
                      <a:pt x="183492" y="340082"/>
                      <a:pt x="165845" y="343811"/>
                      <a:pt x="147988" y="343943"/>
                    </a:cubicBezTo>
                    <a:close/>
                    <a:moveTo>
                      <a:pt x="148282" y="18237"/>
                    </a:moveTo>
                    <a:cubicBezTo>
                      <a:pt x="129182" y="18200"/>
                      <a:pt x="110274" y="22047"/>
                      <a:pt x="92708" y="29546"/>
                    </a:cubicBezTo>
                    <a:cubicBezTo>
                      <a:pt x="60409" y="43344"/>
                      <a:pt x="39667" y="61710"/>
                      <a:pt x="29376" y="85663"/>
                    </a:cubicBezTo>
                    <a:cubicBezTo>
                      <a:pt x="12751" y="124114"/>
                      <a:pt x="14335" y="162407"/>
                      <a:pt x="34103" y="199705"/>
                    </a:cubicBezTo>
                    <a:cubicBezTo>
                      <a:pt x="41499" y="213660"/>
                      <a:pt x="43761" y="226666"/>
                      <a:pt x="41183" y="240622"/>
                    </a:cubicBezTo>
                    <a:cubicBezTo>
                      <a:pt x="40103" y="245087"/>
                      <a:pt x="40150" y="249750"/>
                      <a:pt x="41319" y="254193"/>
                    </a:cubicBezTo>
                    <a:cubicBezTo>
                      <a:pt x="43897" y="261317"/>
                      <a:pt x="49620" y="262810"/>
                      <a:pt x="62082" y="264552"/>
                    </a:cubicBezTo>
                    <a:lnTo>
                      <a:pt x="64819" y="264936"/>
                    </a:lnTo>
                    <a:cubicBezTo>
                      <a:pt x="67624" y="265344"/>
                      <a:pt x="70564" y="265502"/>
                      <a:pt x="73708" y="265660"/>
                    </a:cubicBezTo>
                    <a:cubicBezTo>
                      <a:pt x="76852" y="265819"/>
                      <a:pt x="79951" y="265977"/>
                      <a:pt x="83208" y="266384"/>
                    </a:cubicBezTo>
                    <a:cubicBezTo>
                      <a:pt x="94596" y="267911"/>
                      <a:pt x="102653" y="278293"/>
                      <a:pt x="101303" y="289704"/>
                    </a:cubicBezTo>
                    <a:cubicBezTo>
                      <a:pt x="100545" y="295437"/>
                      <a:pt x="99496" y="301130"/>
                      <a:pt x="98159" y="306758"/>
                    </a:cubicBezTo>
                    <a:cubicBezTo>
                      <a:pt x="96643" y="313543"/>
                      <a:pt x="97186" y="313838"/>
                      <a:pt x="102343" y="316031"/>
                    </a:cubicBezTo>
                    <a:cubicBezTo>
                      <a:pt x="131115" y="328861"/>
                      <a:pt x="163963" y="328967"/>
                      <a:pt x="192818" y="316326"/>
                    </a:cubicBezTo>
                    <a:cubicBezTo>
                      <a:pt x="199219" y="313634"/>
                      <a:pt x="199332" y="313589"/>
                      <a:pt x="197341" y="305672"/>
                    </a:cubicBezTo>
                    <a:lnTo>
                      <a:pt x="197341" y="305197"/>
                    </a:lnTo>
                    <a:cubicBezTo>
                      <a:pt x="196063" y="300484"/>
                      <a:pt x="195179" y="295673"/>
                      <a:pt x="194695" y="290812"/>
                    </a:cubicBezTo>
                    <a:cubicBezTo>
                      <a:pt x="193700" y="276879"/>
                      <a:pt x="202114" y="267040"/>
                      <a:pt x="216115" y="265728"/>
                    </a:cubicBezTo>
                    <a:cubicBezTo>
                      <a:pt x="218196" y="265525"/>
                      <a:pt x="220186" y="265525"/>
                      <a:pt x="221973" y="265525"/>
                    </a:cubicBezTo>
                    <a:cubicBezTo>
                      <a:pt x="223803" y="265570"/>
                      <a:pt x="225635" y="265463"/>
                      <a:pt x="227447" y="265208"/>
                    </a:cubicBezTo>
                    <a:lnTo>
                      <a:pt x="231744" y="264439"/>
                    </a:lnTo>
                    <a:cubicBezTo>
                      <a:pt x="237953" y="263521"/>
                      <a:pt x="244058" y="262005"/>
                      <a:pt x="249975" y="259915"/>
                    </a:cubicBezTo>
                    <a:cubicBezTo>
                      <a:pt x="253322" y="258581"/>
                      <a:pt x="257914" y="256749"/>
                      <a:pt x="255177" y="241820"/>
                    </a:cubicBezTo>
                    <a:cubicBezTo>
                      <a:pt x="252915" y="229245"/>
                      <a:pt x="251875" y="215854"/>
                      <a:pt x="260108" y="203369"/>
                    </a:cubicBezTo>
                    <a:cubicBezTo>
                      <a:pt x="272955" y="183759"/>
                      <a:pt x="276303" y="161796"/>
                      <a:pt x="277298" y="134903"/>
                    </a:cubicBezTo>
                    <a:cubicBezTo>
                      <a:pt x="277185" y="133501"/>
                      <a:pt x="277094" y="131985"/>
                      <a:pt x="276981" y="130379"/>
                    </a:cubicBezTo>
                    <a:cubicBezTo>
                      <a:pt x="276687" y="126353"/>
                      <a:pt x="276370" y="121784"/>
                      <a:pt x="275782" y="117396"/>
                    </a:cubicBezTo>
                    <a:cubicBezTo>
                      <a:pt x="273091" y="97153"/>
                      <a:pt x="267187" y="82066"/>
                      <a:pt x="257167" y="69898"/>
                    </a:cubicBezTo>
                    <a:cubicBezTo>
                      <a:pt x="230425" y="37260"/>
                      <a:pt x="190476" y="18307"/>
                      <a:pt x="148282" y="18237"/>
                    </a:cubicBezTo>
                    <a:close/>
                    <a:moveTo>
                      <a:pt x="158415" y="278915"/>
                    </a:moveTo>
                    <a:cubicBezTo>
                      <a:pt x="157447" y="278919"/>
                      <a:pt x="156479" y="278860"/>
                      <a:pt x="155520" y="278734"/>
                    </a:cubicBezTo>
                    <a:cubicBezTo>
                      <a:pt x="151025" y="278053"/>
                      <a:pt x="146458" y="278001"/>
                      <a:pt x="141948" y="278575"/>
                    </a:cubicBezTo>
                    <a:cubicBezTo>
                      <a:pt x="132471" y="280000"/>
                      <a:pt x="127427" y="276653"/>
                      <a:pt x="124871" y="273622"/>
                    </a:cubicBezTo>
                    <a:cubicBezTo>
                      <a:pt x="122881" y="271247"/>
                      <a:pt x="119963" y="266022"/>
                      <a:pt x="122768" y="257518"/>
                    </a:cubicBezTo>
                    <a:cubicBezTo>
                      <a:pt x="126018" y="248147"/>
                      <a:pt x="129941" y="239022"/>
                      <a:pt x="134507" y="230217"/>
                    </a:cubicBezTo>
                    <a:cubicBezTo>
                      <a:pt x="136908" y="225189"/>
                      <a:pt x="141879" y="221887"/>
                      <a:pt x="147445" y="221622"/>
                    </a:cubicBezTo>
                    <a:cubicBezTo>
                      <a:pt x="152550" y="221434"/>
                      <a:pt x="157336" y="224103"/>
                      <a:pt x="159862" y="228543"/>
                    </a:cubicBezTo>
                    <a:cubicBezTo>
                      <a:pt x="163866" y="235465"/>
                      <a:pt x="167191" y="242680"/>
                      <a:pt x="170380" y="249646"/>
                    </a:cubicBezTo>
                    <a:cubicBezTo>
                      <a:pt x="171624" y="252383"/>
                      <a:pt x="172891" y="255120"/>
                      <a:pt x="174180" y="257834"/>
                    </a:cubicBezTo>
                    <a:cubicBezTo>
                      <a:pt x="174969" y="259488"/>
                      <a:pt x="175236" y="261340"/>
                      <a:pt x="174949" y="263150"/>
                    </a:cubicBezTo>
                    <a:cubicBezTo>
                      <a:pt x="173479" y="273102"/>
                      <a:pt x="167349" y="278824"/>
                      <a:pt x="158415" y="278824"/>
                    </a:cubicBezTo>
                    <a:close/>
                    <a:moveTo>
                      <a:pt x="147716" y="260096"/>
                    </a:moveTo>
                    <a:cubicBezTo>
                      <a:pt x="150338" y="260098"/>
                      <a:pt x="152958" y="260243"/>
                      <a:pt x="155565" y="260526"/>
                    </a:cubicBezTo>
                    <a:cubicBezTo>
                      <a:pt x="155045" y="259418"/>
                      <a:pt x="154547" y="258264"/>
                      <a:pt x="154027" y="257178"/>
                    </a:cubicBezTo>
                    <a:cubicBezTo>
                      <a:pt x="151991" y="252655"/>
                      <a:pt x="150023" y="248402"/>
                      <a:pt x="147897" y="244241"/>
                    </a:cubicBezTo>
                    <a:cubicBezTo>
                      <a:pt x="145329" y="249529"/>
                      <a:pt x="143026" y="254941"/>
                      <a:pt x="140998" y="260458"/>
                    </a:cubicBezTo>
                    <a:cubicBezTo>
                      <a:pt x="143227" y="260178"/>
                      <a:pt x="145470" y="260028"/>
                      <a:pt x="147716" y="260006"/>
                    </a:cubicBezTo>
                    <a:close/>
                    <a:moveTo>
                      <a:pt x="82891" y="240237"/>
                    </a:moveTo>
                    <a:lnTo>
                      <a:pt x="82190" y="240237"/>
                    </a:lnTo>
                    <a:cubicBezTo>
                      <a:pt x="81602" y="240237"/>
                      <a:pt x="80924" y="240237"/>
                      <a:pt x="80222" y="240237"/>
                    </a:cubicBezTo>
                    <a:cubicBezTo>
                      <a:pt x="77356" y="240212"/>
                      <a:pt x="74500" y="239902"/>
                      <a:pt x="71695" y="239310"/>
                    </a:cubicBezTo>
                    <a:cubicBezTo>
                      <a:pt x="57717" y="236053"/>
                      <a:pt x="49393" y="228227"/>
                      <a:pt x="46815" y="216081"/>
                    </a:cubicBezTo>
                    <a:cubicBezTo>
                      <a:pt x="42291" y="194118"/>
                      <a:pt x="51339" y="182153"/>
                      <a:pt x="59685" y="175820"/>
                    </a:cubicBezTo>
                    <a:cubicBezTo>
                      <a:pt x="75518" y="164058"/>
                      <a:pt x="94540" y="160371"/>
                      <a:pt x="114964" y="165144"/>
                    </a:cubicBezTo>
                    <a:cubicBezTo>
                      <a:pt x="123514" y="167157"/>
                      <a:pt x="134303" y="173467"/>
                      <a:pt x="137221" y="192173"/>
                    </a:cubicBezTo>
                    <a:cubicBezTo>
                      <a:pt x="139777" y="208526"/>
                      <a:pt x="135185" y="220944"/>
                      <a:pt x="123650" y="229041"/>
                    </a:cubicBezTo>
                    <a:cubicBezTo>
                      <a:pt x="110079" y="238609"/>
                      <a:pt x="94766" y="240101"/>
                      <a:pt x="82937" y="240350"/>
                    </a:cubicBezTo>
                    <a:close/>
                    <a:moveTo>
                      <a:pt x="97933" y="181090"/>
                    </a:moveTo>
                    <a:cubicBezTo>
                      <a:pt x="88074" y="180997"/>
                      <a:pt x="78464" y="184180"/>
                      <a:pt x="70610" y="190137"/>
                    </a:cubicBezTo>
                    <a:cubicBezTo>
                      <a:pt x="66697" y="193055"/>
                      <a:pt x="61834" y="198529"/>
                      <a:pt x="64638" y="212281"/>
                    </a:cubicBezTo>
                    <a:cubicBezTo>
                      <a:pt x="65520" y="216578"/>
                      <a:pt x="67692" y="219609"/>
                      <a:pt x="75812" y="221509"/>
                    </a:cubicBezTo>
                    <a:cubicBezTo>
                      <a:pt x="77453" y="221810"/>
                      <a:pt x="79119" y="221961"/>
                      <a:pt x="80788" y="221961"/>
                    </a:cubicBezTo>
                    <a:lnTo>
                      <a:pt x="83050" y="221961"/>
                    </a:lnTo>
                    <a:cubicBezTo>
                      <a:pt x="96621" y="221667"/>
                      <a:pt x="105668" y="219247"/>
                      <a:pt x="113268" y="213954"/>
                    </a:cubicBezTo>
                    <a:cubicBezTo>
                      <a:pt x="117543" y="210969"/>
                      <a:pt x="121230" y="206558"/>
                      <a:pt x="119375" y="194684"/>
                    </a:cubicBezTo>
                    <a:cubicBezTo>
                      <a:pt x="117724" y="184098"/>
                      <a:pt x="113110" y="183012"/>
                      <a:pt x="110871" y="182492"/>
                    </a:cubicBezTo>
                    <a:cubicBezTo>
                      <a:pt x="106625" y="181535"/>
                      <a:pt x="102285" y="181065"/>
                      <a:pt x="97933" y="181090"/>
                    </a:cubicBezTo>
                    <a:close/>
                    <a:moveTo>
                      <a:pt x="212111" y="240147"/>
                    </a:moveTo>
                    <a:lnTo>
                      <a:pt x="211116" y="240147"/>
                    </a:lnTo>
                    <a:lnTo>
                      <a:pt x="211116" y="239898"/>
                    </a:lnTo>
                    <a:lnTo>
                      <a:pt x="210958" y="239898"/>
                    </a:lnTo>
                    <a:cubicBezTo>
                      <a:pt x="201164" y="239898"/>
                      <a:pt x="181101" y="233452"/>
                      <a:pt x="177030" y="231619"/>
                    </a:cubicBezTo>
                    <a:cubicBezTo>
                      <a:pt x="160405" y="223861"/>
                      <a:pt x="154072" y="207418"/>
                      <a:pt x="159659" y="186541"/>
                    </a:cubicBezTo>
                    <a:cubicBezTo>
                      <a:pt x="163798" y="171002"/>
                      <a:pt x="176758" y="162339"/>
                      <a:pt x="194265" y="163289"/>
                    </a:cubicBezTo>
                    <a:cubicBezTo>
                      <a:pt x="204400" y="163733"/>
                      <a:pt x="214427" y="165583"/>
                      <a:pt x="224054" y="168785"/>
                    </a:cubicBezTo>
                    <a:cubicBezTo>
                      <a:pt x="243619" y="175571"/>
                      <a:pt x="253458" y="193666"/>
                      <a:pt x="249206" y="214724"/>
                    </a:cubicBezTo>
                    <a:cubicBezTo>
                      <a:pt x="245858" y="231529"/>
                      <a:pt x="233350" y="240056"/>
                      <a:pt x="212111" y="240056"/>
                    </a:cubicBezTo>
                    <a:close/>
                    <a:moveTo>
                      <a:pt x="202589" y="228453"/>
                    </a:moveTo>
                    <a:lnTo>
                      <a:pt x="202589" y="228453"/>
                    </a:lnTo>
                    <a:close/>
                    <a:moveTo>
                      <a:pt x="205484" y="224110"/>
                    </a:moveTo>
                    <a:cubicBezTo>
                      <a:pt x="204102" y="225232"/>
                      <a:pt x="203093" y="226745"/>
                      <a:pt x="202589" y="228453"/>
                    </a:cubicBezTo>
                    <a:cubicBezTo>
                      <a:pt x="203098" y="226736"/>
                      <a:pt x="204106" y="225209"/>
                      <a:pt x="205484" y="224065"/>
                    </a:cubicBezTo>
                    <a:close/>
                    <a:moveTo>
                      <a:pt x="191641" y="181407"/>
                    </a:moveTo>
                    <a:cubicBezTo>
                      <a:pt x="179857" y="181407"/>
                      <a:pt x="177889" y="188780"/>
                      <a:pt x="177233" y="191291"/>
                    </a:cubicBezTo>
                    <a:cubicBezTo>
                      <a:pt x="172370" y="209521"/>
                      <a:pt x="181757" y="213909"/>
                      <a:pt x="184788" y="215312"/>
                    </a:cubicBezTo>
                    <a:cubicBezTo>
                      <a:pt x="191573" y="218501"/>
                      <a:pt x="206751" y="221600"/>
                      <a:pt x="210686" y="222097"/>
                    </a:cubicBezTo>
                    <a:lnTo>
                      <a:pt x="211342" y="222097"/>
                    </a:lnTo>
                    <a:cubicBezTo>
                      <a:pt x="227876" y="222391"/>
                      <a:pt x="230364" y="217076"/>
                      <a:pt x="231563" y="211240"/>
                    </a:cubicBezTo>
                    <a:cubicBezTo>
                      <a:pt x="234051" y="199026"/>
                      <a:pt x="229166" y="189821"/>
                      <a:pt x="218218" y="186021"/>
                    </a:cubicBezTo>
                    <a:cubicBezTo>
                      <a:pt x="210173" y="183370"/>
                      <a:pt x="201802" y="181848"/>
                      <a:pt x="193338" y="181497"/>
                    </a:cubicBezTo>
                    <a:close/>
                  </a:path>
                </a:pathLst>
              </a:custGeom>
              <a:solidFill>
                <a:schemeClr val="bg1"/>
              </a:solidFill>
              <a:ln w="2232" cap="flat">
                <a:noFill/>
                <a:prstDash val="solid"/>
                <a:miter/>
              </a:ln>
            </p:spPr>
            <p:txBody>
              <a:bodyPr rtlCol="0" anchor="ctr"/>
              <a:lstStyle/>
              <a:p>
                <a:endParaRPr lang="en-US" sz="1600"/>
              </a:p>
            </p:txBody>
          </p:sp>
        </p:grpSp>
        <p:sp>
          <p:nvSpPr>
            <p:cNvPr id="140" name="TextBox 139">
              <a:extLst>
                <a:ext uri="{FF2B5EF4-FFF2-40B4-BE49-F238E27FC236}">
                  <a16:creationId xmlns:a16="http://schemas.microsoft.com/office/drawing/2014/main" id="{39240F14-D76A-1944-AEA0-FBB3881F41C0}"/>
                </a:ext>
              </a:extLst>
            </p:cNvPr>
            <p:cNvSpPr txBox="1"/>
            <p:nvPr/>
          </p:nvSpPr>
          <p:spPr>
            <a:xfrm>
              <a:off x="3417951" y="2318520"/>
              <a:ext cx="711223" cy="256654"/>
            </a:xfrm>
            <a:prstGeom prst="rect">
              <a:avLst/>
            </a:prstGeom>
            <a:noFill/>
          </p:spPr>
          <p:txBody>
            <a:bodyPr wrap="square" lIns="45720" rIns="45720"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a:ea typeface="+mn-ea"/>
                  <a:cs typeface="Arial"/>
                </a:rPr>
                <a:t>Weapon</a:t>
              </a:r>
            </a:p>
          </p:txBody>
        </p:sp>
      </p:grpSp>
      <p:grpSp>
        <p:nvGrpSpPr>
          <p:cNvPr id="134" name="Group 133">
            <a:extLst>
              <a:ext uri="{FF2B5EF4-FFF2-40B4-BE49-F238E27FC236}">
                <a16:creationId xmlns:a16="http://schemas.microsoft.com/office/drawing/2014/main" id="{93D34C21-387C-35D8-6D98-5DA2E0BE61F3}"/>
              </a:ext>
            </a:extLst>
          </p:cNvPr>
          <p:cNvGrpSpPr/>
          <p:nvPr/>
        </p:nvGrpSpPr>
        <p:grpSpPr>
          <a:xfrm>
            <a:off x="5076534" y="1769878"/>
            <a:ext cx="620478" cy="758174"/>
            <a:chOff x="4675561" y="1706115"/>
            <a:chExt cx="711223" cy="869059"/>
          </a:xfrm>
        </p:grpSpPr>
        <p:grpSp>
          <p:nvGrpSpPr>
            <p:cNvPr id="112" name="Group 111">
              <a:extLst>
                <a:ext uri="{FF2B5EF4-FFF2-40B4-BE49-F238E27FC236}">
                  <a16:creationId xmlns:a16="http://schemas.microsoft.com/office/drawing/2014/main" id="{66F015CA-2A0A-7148-31DC-53798723C3D2}"/>
                </a:ext>
              </a:extLst>
            </p:cNvPr>
            <p:cNvGrpSpPr/>
            <p:nvPr/>
          </p:nvGrpSpPr>
          <p:grpSpPr>
            <a:xfrm>
              <a:off x="4735240" y="1706115"/>
              <a:ext cx="591864" cy="591862"/>
              <a:chOff x="4746440" y="1706115"/>
              <a:chExt cx="591864" cy="591862"/>
            </a:xfrm>
          </p:grpSpPr>
          <p:sp>
            <p:nvSpPr>
              <p:cNvPr id="47" name="Oval 46">
                <a:extLst>
                  <a:ext uri="{FF2B5EF4-FFF2-40B4-BE49-F238E27FC236}">
                    <a16:creationId xmlns:a16="http://schemas.microsoft.com/office/drawing/2014/main" id="{C5EAFA80-AD2B-4852-9311-65C4074E7F8E}"/>
                  </a:ext>
                </a:extLst>
              </p:cNvPr>
              <p:cNvSpPr/>
              <p:nvPr/>
            </p:nvSpPr>
            <p:spPr>
              <a:xfrm>
                <a:off x="4746440" y="1706115"/>
                <a:ext cx="591864" cy="5918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err="1">
                  <a:ln>
                    <a:noFill/>
                  </a:ln>
                  <a:solidFill>
                    <a:srgbClr val="FFFFFF"/>
                  </a:solidFill>
                  <a:effectLst/>
                  <a:uLnTx/>
                  <a:uFillTx/>
                  <a:latin typeface="Arial" panose="020B0604020202020204"/>
                  <a:ea typeface="+mn-ea"/>
                  <a:cs typeface="+mn-cs"/>
                </a:endParaRPr>
              </a:p>
            </p:txBody>
          </p:sp>
          <p:grpSp>
            <p:nvGrpSpPr>
              <p:cNvPr id="111" name="Group 110">
                <a:extLst>
                  <a:ext uri="{FF2B5EF4-FFF2-40B4-BE49-F238E27FC236}">
                    <a16:creationId xmlns:a16="http://schemas.microsoft.com/office/drawing/2014/main" id="{10A75F2A-4843-D24F-8BCC-34421C1A3272}"/>
                  </a:ext>
                </a:extLst>
              </p:cNvPr>
              <p:cNvGrpSpPr/>
              <p:nvPr/>
            </p:nvGrpSpPr>
            <p:grpSpPr>
              <a:xfrm>
                <a:off x="4832762" y="1839645"/>
                <a:ext cx="419220" cy="324802"/>
                <a:chOff x="4832825" y="1838512"/>
                <a:chExt cx="419220" cy="324802"/>
              </a:xfrm>
            </p:grpSpPr>
            <p:sp>
              <p:nvSpPr>
                <p:cNvPr id="86" name="Freeform: Shape 85">
                  <a:extLst>
                    <a:ext uri="{FF2B5EF4-FFF2-40B4-BE49-F238E27FC236}">
                      <a16:creationId xmlns:a16="http://schemas.microsoft.com/office/drawing/2014/main" id="{1311A4FD-72E9-656D-AA86-8EE12C43C881}"/>
                    </a:ext>
                  </a:extLst>
                </p:cNvPr>
                <p:cNvSpPr/>
                <p:nvPr/>
              </p:nvSpPr>
              <p:spPr>
                <a:xfrm>
                  <a:off x="4879409" y="1838512"/>
                  <a:ext cx="324912" cy="188676"/>
                </a:xfrm>
                <a:custGeom>
                  <a:avLst/>
                  <a:gdLst>
                    <a:gd name="connsiteX0" fmla="*/ 162361 w 324912"/>
                    <a:gd name="connsiteY0" fmla="*/ 188675 h 188676"/>
                    <a:gd name="connsiteX1" fmla="*/ 157775 w 324912"/>
                    <a:gd name="connsiteY1" fmla="*/ 187505 h 188676"/>
                    <a:gd name="connsiteX2" fmla="*/ 4930 w 324912"/>
                    <a:gd name="connsiteY2" fmla="*/ 103918 h 188676"/>
                    <a:gd name="connsiteX3" fmla="*/ 1196 w 324912"/>
                    <a:gd name="connsiteY3" fmla="*/ 90934 h 188676"/>
                    <a:gd name="connsiteX4" fmla="*/ 4930 w 324912"/>
                    <a:gd name="connsiteY4" fmla="*/ 87200 h 188676"/>
                    <a:gd name="connsiteX5" fmla="*/ 157775 w 324912"/>
                    <a:gd name="connsiteY5" fmla="*/ 1225 h 188676"/>
                    <a:gd name="connsiteX6" fmla="*/ 167137 w 324912"/>
                    <a:gd name="connsiteY6" fmla="*/ 1225 h 188676"/>
                    <a:gd name="connsiteX7" fmla="*/ 319982 w 324912"/>
                    <a:gd name="connsiteY7" fmla="*/ 87200 h 188676"/>
                    <a:gd name="connsiteX8" fmla="*/ 323717 w 324912"/>
                    <a:gd name="connsiteY8" fmla="*/ 100184 h 188676"/>
                    <a:gd name="connsiteX9" fmla="*/ 319982 w 324912"/>
                    <a:gd name="connsiteY9" fmla="*/ 103918 h 188676"/>
                    <a:gd name="connsiteX10" fmla="*/ 167137 w 324912"/>
                    <a:gd name="connsiteY10" fmla="*/ 187505 h 188676"/>
                    <a:gd name="connsiteX11" fmla="*/ 162361 w 324912"/>
                    <a:gd name="connsiteY11" fmla="*/ 188675 h 188676"/>
                    <a:gd name="connsiteX12" fmla="*/ 29218 w 324912"/>
                    <a:gd name="connsiteY12" fmla="*/ 95535 h 188676"/>
                    <a:gd name="connsiteX13" fmla="*/ 162361 w 324912"/>
                    <a:gd name="connsiteY13" fmla="*/ 168232 h 188676"/>
                    <a:gd name="connsiteX14" fmla="*/ 295503 w 324912"/>
                    <a:gd name="connsiteY14" fmla="*/ 95535 h 188676"/>
                    <a:gd name="connsiteX15" fmla="*/ 162361 w 324912"/>
                    <a:gd name="connsiteY15" fmla="*/ 20522 h 18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4912" h="188676">
                      <a:moveTo>
                        <a:pt x="162361" y="188675"/>
                      </a:moveTo>
                      <a:cubicBezTo>
                        <a:pt x="160758" y="188675"/>
                        <a:pt x="159181" y="188274"/>
                        <a:pt x="157775" y="187505"/>
                      </a:cubicBezTo>
                      <a:lnTo>
                        <a:pt x="4930" y="103918"/>
                      </a:lnTo>
                      <a:cubicBezTo>
                        <a:pt x="313" y="101364"/>
                        <a:pt x="-1358" y="95551"/>
                        <a:pt x="1196" y="90934"/>
                      </a:cubicBezTo>
                      <a:cubicBezTo>
                        <a:pt x="2065" y="89364"/>
                        <a:pt x="3359" y="88070"/>
                        <a:pt x="4930" y="87200"/>
                      </a:cubicBezTo>
                      <a:lnTo>
                        <a:pt x="157775" y="1225"/>
                      </a:lnTo>
                      <a:cubicBezTo>
                        <a:pt x="160682" y="-408"/>
                        <a:pt x="164230" y="-408"/>
                        <a:pt x="167137" y="1225"/>
                      </a:cubicBezTo>
                      <a:lnTo>
                        <a:pt x="319982" y="87200"/>
                      </a:lnTo>
                      <a:cubicBezTo>
                        <a:pt x="324599" y="89755"/>
                        <a:pt x="326270" y="95567"/>
                        <a:pt x="323717" y="100184"/>
                      </a:cubicBezTo>
                      <a:cubicBezTo>
                        <a:pt x="322848" y="101755"/>
                        <a:pt x="321554" y="103049"/>
                        <a:pt x="319982" y="103918"/>
                      </a:cubicBezTo>
                      <a:lnTo>
                        <a:pt x="167137" y="187505"/>
                      </a:lnTo>
                      <a:cubicBezTo>
                        <a:pt x="165674" y="188305"/>
                        <a:pt x="164028" y="188708"/>
                        <a:pt x="162361" y="188675"/>
                      </a:cubicBezTo>
                      <a:close/>
                      <a:moveTo>
                        <a:pt x="29218" y="95535"/>
                      </a:moveTo>
                      <a:lnTo>
                        <a:pt x="162361" y="168232"/>
                      </a:lnTo>
                      <a:lnTo>
                        <a:pt x="295503" y="95535"/>
                      </a:lnTo>
                      <a:lnTo>
                        <a:pt x="162361" y="20522"/>
                      </a:lnTo>
                      <a:close/>
                    </a:path>
                  </a:pathLst>
                </a:custGeom>
                <a:solidFill>
                  <a:schemeClr val="bg1"/>
                </a:solidFill>
                <a:ln w="2381" cap="flat">
                  <a:noFill/>
                  <a:prstDash val="solid"/>
                  <a:miter/>
                </a:ln>
              </p:spPr>
              <p:txBody>
                <a:bodyPr rtlCol="0" anchor="ctr"/>
                <a:lstStyle/>
                <a:p>
                  <a:endParaRPr lang="en-US" sz="1600"/>
                </a:p>
              </p:txBody>
            </p:sp>
            <p:sp>
              <p:nvSpPr>
                <p:cNvPr id="87" name="Freeform: Shape 86">
                  <a:extLst>
                    <a:ext uri="{FF2B5EF4-FFF2-40B4-BE49-F238E27FC236}">
                      <a16:creationId xmlns:a16="http://schemas.microsoft.com/office/drawing/2014/main" id="{B05D25C0-BF48-43BA-DD10-D7F048DCB79A}"/>
                    </a:ext>
                  </a:extLst>
                </p:cNvPr>
                <p:cNvSpPr/>
                <p:nvPr/>
              </p:nvSpPr>
              <p:spPr>
                <a:xfrm>
                  <a:off x="4879371" y="2007349"/>
                  <a:ext cx="324796" cy="155965"/>
                </a:xfrm>
                <a:custGeom>
                  <a:avLst/>
                  <a:gdLst>
                    <a:gd name="connsiteX0" fmla="*/ 162398 w 324796"/>
                    <a:gd name="connsiteY0" fmla="*/ 155965 h 155965"/>
                    <a:gd name="connsiteX1" fmla="*/ 157622 w 324796"/>
                    <a:gd name="connsiteY1" fmla="*/ 154747 h 155965"/>
                    <a:gd name="connsiteX2" fmla="*/ 4777 w 324796"/>
                    <a:gd name="connsiteY2" fmla="*/ 68771 h 155965"/>
                    <a:gd name="connsiteX3" fmla="*/ 0 w 324796"/>
                    <a:gd name="connsiteY3" fmla="*/ 60437 h 155965"/>
                    <a:gd name="connsiteX4" fmla="*/ 0 w 324796"/>
                    <a:gd name="connsiteY4" fmla="*/ 9544 h 155965"/>
                    <a:gd name="connsiteX5" fmla="*/ 9562 w 324796"/>
                    <a:gd name="connsiteY5" fmla="*/ 0 h 155965"/>
                    <a:gd name="connsiteX6" fmla="*/ 14162 w 324796"/>
                    <a:gd name="connsiteY6" fmla="*/ 1186 h 155965"/>
                    <a:gd name="connsiteX7" fmla="*/ 106968 w 324796"/>
                    <a:gd name="connsiteY7" fmla="*/ 52197 h 155965"/>
                    <a:gd name="connsiteX8" fmla="*/ 155640 w 324796"/>
                    <a:gd name="connsiteY8" fmla="*/ 3526 h 155965"/>
                    <a:gd name="connsiteX9" fmla="*/ 162398 w 324796"/>
                    <a:gd name="connsiteY9" fmla="*/ 732 h 155965"/>
                    <a:gd name="connsiteX10" fmla="*/ 162398 w 324796"/>
                    <a:gd name="connsiteY10" fmla="*/ 732 h 155965"/>
                    <a:gd name="connsiteX11" fmla="*/ 169181 w 324796"/>
                    <a:gd name="connsiteY11" fmla="*/ 3693 h 155965"/>
                    <a:gd name="connsiteX12" fmla="*/ 220933 w 324796"/>
                    <a:gd name="connsiteY12" fmla="*/ 57881 h 155965"/>
                    <a:gd name="connsiteX13" fmla="*/ 310467 w 324796"/>
                    <a:gd name="connsiteY13" fmla="*/ 4410 h 155965"/>
                    <a:gd name="connsiteX14" fmla="*/ 323516 w 324796"/>
                    <a:gd name="connsiteY14" fmla="*/ 7906 h 155965"/>
                    <a:gd name="connsiteX15" fmla="*/ 324797 w 324796"/>
                    <a:gd name="connsiteY15" fmla="*/ 12673 h 155965"/>
                    <a:gd name="connsiteX16" fmla="*/ 324797 w 324796"/>
                    <a:gd name="connsiteY16" fmla="*/ 60437 h 155965"/>
                    <a:gd name="connsiteX17" fmla="*/ 320020 w 324796"/>
                    <a:gd name="connsiteY17" fmla="*/ 68771 h 155965"/>
                    <a:gd name="connsiteX18" fmla="*/ 167175 w 324796"/>
                    <a:gd name="connsiteY18" fmla="*/ 154747 h 155965"/>
                    <a:gd name="connsiteX19" fmla="*/ 162398 w 324796"/>
                    <a:gd name="connsiteY19" fmla="*/ 155965 h 155965"/>
                    <a:gd name="connsiteX20" fmla="*/ 19106 w 324796"/>
                    <a:gd name="connsiteY20" fmla="*/ 54848 h 155965"/>
                    <a:gd name="connsiteX21" fmla="*/ 162398 w 324796"/>
                    <a:gd name="connsiteY21" fmla="*/ 135450 h 155965"/>
                    <a:gd name="connsiteX22" fmla="*/ 305691 w 324796"/>
                    <a:gd name="connsiteY22" fmla="*/ 54848 h 155965"/>
                    <a:gd name="connsiteX23" fmla="*/ 305691 w 324796"/>
                    <a:gd name="connsiteY23" fmla="*/ 29390 h 155965"/>
                    <a:gd name="connsiteX24" fmla="*/ 224301 w 324796"/>
                    <a:gd name="connsiteY24" fmla="*/ 78109 h 155965"/>
                    <a:gd name="connsiteX25" fmla="*/ 212503 w 324796"/>
                    <a:gd name="connsiteY25" fmla="*/ 76533 h 155965"/>
                    <a:gd name="connsiteX26" fmla="*/ 162351 w 324796"/>
                    <a:gd name="connsiteY26" fmla="*/ 23993 h 155965"/>
                    <a:gd name="connsiteX27" fmla="*/ 115542 w 324796"/>
                    <a:gd name="connsiteY27" fmla="*/ 70801 h 155965"/>
                    <a:gd name="connsiteX28" fmla="*/ 104174 w 324796"/>
                    <a:gd name="connsiteY28" fmla="*/ 72425 h 155965"/>
                    <a:gd name="connsiteX29" fmla="*/ 19106 w 324796"/>
                    <a:gd name="connsiteY29" fmla="*/ 25712 h 1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796" h="155965">
                      <a:moveTo>
                        <a:pt x="162398" y="155965"/>
                      </a:moveTo>
                      <a:cubicBezTo>
                        <a:pt x="160727" y="155984"/>
                        <a:pt x="159080" y="155563"/>
                        <a:pt x="157622" y="154747"/>
                      </a:cubicBezTo>
                      <a:lnTo>
                        <a:pt x="4777" y="68771"/>
                      </a:lnTo>
                      <a:cubicBezTo>
                        <a:pt x="1802" y="67054"/>
                        <a:pt x="-22" y="63871"/>
                        <a:pt x="0" y="60437"/>
                      </a:cubicBezTo>
                      <a:lnTo>
                        <a:pt x="0" y="9544"/>
                      </a:lnTo>
                      <a:cubicBezTo>
                        <a:pt x="5" y="4269"/>
                        <a:pt x="4286" y="-5"/>
                        <a:pt x="9562" y="0"/>
                      </a:cubicBezTo>
                      <a:cubicBezTo>
                        <a:pt x="11171" y="1"/>
                        <a:pt x="12753" y="409"/>
                        <a:pt x="14162" y="1186"/>
                      </a:cubicBezTo>
                      <a:lnTo>
                        <a:pt x="106968" y="52197"/>
                      </a:lnTo>
                      <a:lnTo>
                        <a:pt x="155640" y="3526"/>
                      </a:lnTo>
                      <a:cubicBezTo>
                        <a:pt x="157433" y="1735"/>
                        <a:pt x="159864" y="730"/>
                        <a:pt x="162398" y="732"/>
                      </a:cubicBezTo>
                      <a:lnTo>
                        <a:pt x="162398" y="732"/>
                      </a:lnTo>
                      <a:cubicBezTo>
                        <a:pt x="164965" y="767"/>
                        <a:pt x="167410" y="1835"/>
                        <a:pt x="169181" y="3693"/>
                      </a:cubicBezTo>
                      <a:lnTo>
                        <a:pt x="220933" y="57881"/>
                      </a:lnTo>
                      <a:lnTo>
                        <a:pt x="310467" y="4410"/>
                      </a:lnTo>
                      <a:cubicBezTo>
                        <a:pt x="315036" y="1772"/>
                        <a:pt x="320880" y="3337"/>
                        <a:pt x="323516" y="7906"/>
                      </a:cubicBezTo>
                      <a:cubicBezTo>
                        <a:pt x="324352" y="9356"/>
                        <a:pt x="324794" y="10999"/>
                        <a:pt x="324797" y="12673"/>
                      </a:cubicBezTo>
                      <a:lnTo>
                        <a:pt x="324797" y="60437"/>
                      </a:lnTo>
                      <a:cubicBezTo>
                        <a:pt x="324818" y="63871"/>
                        <a:pt x="322996" y="67054"/>
                        <a:pt x="320020" y="68771"/>
                      </a:cubicBezTo>
                      <a:lnTo>
                        <a:pt x="167175" y="154747"/>
                      </a:lnTo>
                      <a:cubicBezTo>
                        <a:pt x="165717" y="155563"/>
                        <a:pt x="164070" y="155984"/>
                        <a:pt x="162398" y="155965"/>
                      </a:cubicBezTo>
                      <a:close/>
                      <a:moveTo>
                        <a:pt x="19106" y="54848"/>
                      </a:moveTo>
                      <a:lnTo>
                        <a:pt x="162398" y="135450"/>
                      </a:lnTo>
                      <a:lnTo>
                        <a:pt x="305691" y="54848"/>
                      </a:lnTo>
                      <a:lnTo>
                        <a:pt x="305691" y="29390"/>
                      </a:lnTo>
                      <a:lnTo>
                        <a:pt x="224301" y="78109"/>
                      </a:lnTo>
                      <a:cubicBezTo>
                        <a:pt x="220482" y="80397"/>
                        <a:pt x="215589" y="79743"/>
                        <a:pt x="212503" y="76533"/>
                      </a:cubicBezTo>
                      <a:lnTo>
                        <a:pt x="162351" y="23993"/>
                      </a:lnTo>
                      <a:lnTo>
                        <a:pt x="115542" y="70801"/>
                      </a:lnTo>
                      <a:cubicBezTo>
                        <a:pt x="112537" y="73813"/>
                        <a:pt x="107902" y="74477"/>
                        <a:pt x="104174" y="72425"/>
                      </a:cubicBezTo>
                      <a:lnTo>
                        <a:pt x="19106" y="25712"/>
                      </a:lnTo>
                      <a:close/>
                    </a:path>
                  </a:pathLst>
                </a:custGeom>
                <a:solidFill>
                  <a:schemeClr val="bg1"/>
                </a:solidFill>
                <a:ln w="2381" cap="flat">
                  <a:noFill/>
                  <a:prstDash val="solid"/>
                  <a:miter/>
                </a:ln>
              </p:spPr>
              <p:txBody>
                <a:bodyPr rtlCol="0" anchor="ctr"/>
                <a:lstStyle/>
                <a:p>
                  <a:endParaRPr lang="en-US" sz="1600"/>
                </a:p>
              </p:txBody>
            </p:sp>
            <p:sp>
              <p:nvSpPr>
                <p:cNvPr id="88" name="Freeform: Shape 87">
                  <a:extLst>
                    <a:ext uri="{FF2B5EF4-FFF2-40B4-BE49-F238E27FC236}">
                      <a16:creationId xmlns:a16="http://schemas.microsoft.com/office/drawing/2014/main" id="{0909CFD3-DF0C-7C08-A4E0-0AA93B830A22}"/>
                    </a:ext>
                  </a:extLst>
                </p:cNvPr>
                <p:cNvSpPr/>
                <p:nvPr/>
              </p:nvSpPr>
              <p:spPr>
                <a:xfrm>
                  <a:off x="4832825" y="1924571"/>
                  <a:ext cx="218338" cy="156350"/>
                </a:xfrm>
                <a:custGeom>
                  <a:avLst/>
                  <a:gdLst>
                    <a:gd name="connsiteX0" fmla="*/ 155210 w 218338"/>
                    <a:gd name="connsiteY0" fmla="*/ 156350 h 156350"/>
                    <a:gd name="connsiteX1" fmla="*/ 150601 w 218338"/>
                    <a:gd name="connsiteY1" fmla="*/ 155180 h 156350"/>
                    <a:gd name="connsiteX2" fmla="*/ 4920 w 218338"/>
                    <a:gd name="connsiteY2" fmla="*/ 75175 h 156350"/>
                    <a:gd name="connsiteX3" fmla="*/ 1201 w 218338"/>
                    <a:gd name="connsiteY3" fmla="*/ 62188 h 156350"/>
                    <a:gd name="connsiteX4" fmla="*/ 2102 w 218338"/>
                    <a:gd name="connsiteY4" fmla="*/ 60846 h 156350"/>
                    <a:gd name="connsiteX5" fmla="*/ 48576 w 218338"/>
                    <a:gd name="connsiteY5" fmla="*/ 3529 h 156350"/>
                    <a:gd name="connsiteX6" fmla="*/ 60517 w 218338"/>
                    <a:gd name="connsiteY6" fmla="*/ 1141 h 156350"/>
                    <a:gd name="connsiteX7" fmla="*/ 213363 w 218338"/>
                    <a:gd name="connsiteY7" fmla="*/ 84728 h 156350"/>
                    <a:gd name="connsiteX8" fmla="*/ 217167 w 218338"/>
                    <a:gd name="connsiteY8" fmla="*/ 97691 h 156350"/>
                    <a:gd name="connsiteX9" fmla="*/ 215536 w 218338"/>
                    <a:gd name="connsiteY9" fmla="*/ 99869 h 156350"/>
                    <a:gd name="connsiteX10" fmla="*/ 161801 w 218338"/>
                    <a:gd name="connsiteY10" fmla="*/ 153604 h 156350"/>
                    <a:gd name="connsiteX11" fmla="*/ 155210 w 218338"/>
                    <a:gd name="connsiteY11" fmla="*/ 156350 h 156350"/>
                    <a:gd name="connsiteX12" fmla="*/ 24241 w 218338"/>
                    <a:gd name="connsiteY12" fmla="*/ 63927 h 156350"/>
                    <a:gd name="connsiteX13" fmla="*/ 153514 w 218338"/>
                    <a:gd name="connsiteY13" fmla="*/ 134976 h 156350"/>
                    <a:gd name="connsiteX14" fmla="*/ 193182 w 218338"/>
                    <a:gd name="connsiteY14" fmla="*/ 95451 h 156350"/>
                    <a:gd name="connsiteX15" fmla="*/ 58487 w 218338"/>
                    <a:gd name="connsiteY15" fmla="*/ 21680 h 156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8338" h="156350">
                      <a:moveTo>
                        <a:pt x="155210" y="156350"/>
                      </a:moveTo>
                      <a:cubicBezTo>
                        <a:pt x="153599" y="156355"/>
                        <a:pt x="152014" y="155951"/>
                        <a:pt x="150601" y="155180"/>
                      </a:cubicBezTo>
                      <a:lnTo>
                        <a:pt x="4920" y="75175"/>
                      </a:lnTo>
                      <a:cubicBezTo>
                        <a:pt x="307" y="72616"/>
                        <a:pt x="-1358" y="66801"/>
                        <a:pt x="1201" y="62188"/>
                      </a:cubicBezTo>
                      <a:cubicBezTo>
                        <a:pt x="1463" y="61716"/>
                        <a:pt x="1764" y="61267"/>
                        <a:pt x="2102" y="60846"/>
                      </a:cubicBezTo>
                      <a:lnTo>
                        <a:pt x="48576" y="3529"/>
                      </a:lnTo>
                      <a:cubicBezTo>
                        <a:pt x="51468" y="-29"/>
                        <a:pt x="56480" y="-1032"/>
                        <a:pt x="60517" y="1141"/>
                      </a:cubicBezTo>
                      <a:lnTo>
                        <a:pt x="213363" y="84728"/>
                      </a:lnTo>
                      <a:cubicBezTo>
                        <a:pt x="217993" y="87257"/>
                        <a:pt x="219696" y="93061"/>
                        <a:pt x="217167" y="97691"/>
                      </a:cubicBezTo>
                      <a:cubicBezTo>
                        <a:pt x="216730" y="98491"/>
                        <a:pt x="216181" y="99225"/>
                        <a:pt x="215536" y="99869"/>
                      </a:cubicBezTo>
                      <a:lnTo>
                        <a:pt x="161801" y="153604"/>
                      </a:lnTo>
                      <a:cubicBezTo>
                        <a:pt x="160042" y="155338"/>
                        <a:pt x="157680" y="156322"/>
                        <a:pt x="155210" y="156350"/>
                      </a:cubicBezTo>
                      <a:close/>
                      <a:moveTo>
                        <a:pt x="24241" y="63927"/>
                      </a:moveTo>
                      <a:lnTo>
                        <a:pt x="153514" y="134976"/>
                      </a:lnTo>
                      <a:lnTo>
                        <a:pt x="193182" y="95451"/>
                      </a:lnTo>
                      <a:lnTo>
                        <a:pt x="58487" y="21680"/>
                      </a:lnTo>
                      <a:close/>
                    </a:path>
                  </a:pathLst>
                </a:custGeom>
                <a:solidFill>
                  <a:schemeClr val="bg1"/>
                </a:solidFill>
                <a:ln w="2381" cap="flat">
                  <a:noFill/>
                  <a:prstDash val="solid"/>
                  <a:miter/>
                </a:ln>
              </p:spPr>
              <p:txBody>
                <a:bodyPr rtlCol="0" anchor="ctr"/>
                <a:lstStyle/>
                <a:p>
                  <a:endParaRPr lang="en-US" sz="1600"/>
                </a:p>
              </p:txBody>
            </p:sp>
            <p:sp>
              <p:nvSpPr>
                <p:cNvPr id="99" name="Freeform: Shape 98">
                  <a:extLst>
                    <a:ext uri="{FF2B5EF4-FFF2-40B4-BE49-F238E27FC236}">
                      <a16:creationId xmlns:a16="http://schemas.microsoft.com/office/drawing/2014/main" id="{36906D9D-C295-BA0A-ED47-28A950F29FBC}"/>
                    </a:ext>
                  </a:extLst>
                </p:cNvPr>
                <p:cNvSpPr/>
                <p:nvPr/>
              </p:nvSpPr>
              <p:spPr>
                <a:xfrm>
                  <a:off x="5032217" y="2008081"/>
                  <a:ext cx="19105" cy="155232"/>
                </a:xfrm>
                <a:custGeom>
                  <a:avLst/>
                  <a:gdLst>
                    <a:gd name="connsiteX0" fmla="*/ 9553 w 19105"/>
                    <a:gd name="connsiteY0" fmla="*/ 155233 h 155232"/>
                    <a:gd name="connsiteX1" fmla="*/ 0 w 19105"/>
                    <a:gd name="connsiteY1" fmla="*/ 145680 h 155232"/>
                    <a:gd name="connsiteX2" fmla="*/ 0 w 19105"/>
                    <a:gd name="connsiteY2" fmla="*/ 9553 h 155232"/>
                    <a:gd name="connsiteX3" fmla="*/ 9553 w 19105"/>
                    <a:gd name="connsiteY3" fmla="*/ 0 h 155232"/>
                    <a:gd name="connsiteX4" fmla="*/ 19106 w 19105"/>
                    <a:gd name="connsiteY4" fmla="*/ 9553 h 155232"/>
                    <a:gd name="connsiteX5" fmla="*/ 19106 w 19105"/>
                    <a:gd name="connsiteY5" fmla="*/ 145680 h 155232"/>
                    <a:gd name="connsiteX6" fmla="*/ 9553 w 19105"/>
                    <a:gd name="connsiteY6" fmla="*/ 155233 h 155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05" h="155232">
                      <a:moveTo>
                        <a:pt x="9553" y="155233"/>
                      </a:moveTo>
                      <a:cubicBezTo>
                        <a:pt x="4277" y="155233"/>
                        <a:pt x="0" y="150956"/>
                        <a:pt x="0" y="145680"/>
                      </a:cubicBezTo>
                      <a:lnTo>
                        <a:pt x="0" y="9553"/>
                      </a:lnTo>
                      <a:cubicBezTo>
                        <a:pt x="0" y="4277"/>
                        <a:pt x="4277" y="0"/>
                        <a:pt x="9553" y="0"/>
                      </a:cubicBezTo>
                      <a:cubicBezTo>
                        <a:pt x="14829" y="0"/>
                        <a:pt x="19106" y="4277"/>
                        <a:pt x="19106" y="9553"/>
                      </a:cubicBezTo>
                      <a:lnTo>
                        <a:pt x="19106" y="145680"/>
                      </a:lnTo>
                      <a:cubicBezTo>
                        <a:pt x="19106" y="150956"/>
                        <a:pt x="14829" y="155233"/>
                        <a:pt x="9553" y="155233"/>
                      </a:cubicBezTo>
                      <a:close/>
                    </a:path>
                  </a:pathLst>
                </a:custGeom>
                <a:solidFill>
                  <a:schemeClr val="bg1"/>
                </a:solidFill>
                <a:ln w="2381" cap="flat">
                  <a:noFill/>
                  <a:prstDash val="solid"/>
                  <a:miter/>
                </a:ln>
              </p:spPr>
              <p:txBody>
                <a:bodyPr rtlCol="0" anchor="ctr"/>
                <a:lstStyle/>
                <a:p>
                  <a:endParaRPr lang="en-US" sz="1600"/>
                </a:p>
              </p:txBody>
            </p:sp>
            <p:sp>
              <p:nvSpPr>
                <p:cNvPr id="109" name="Freeform: Shape 108">
                  <a:extLst>
                    <a:ext uri="{FF2B5EF4-FFF2-40B4-BE49-F238E27FC236}">
                      <a16:creationId xmlns:a16="http://schemas.microsoft.com/office/drawing/2014/main" id="{285A224E-D340-1BE2-BB11-C32050A1F2DB}"/>
                    </a:ext>
                  </a:extLst>
                </p:cNvPr>
                <p:cNvSpPr/>
                <p:nvPr/>
              </p:nvSpPr>
              <p:spPr>
                <a:xfrm>
                  <a:off x="5032233" y="1924523"/>
                  <a:ext cx="219812" cy="162378"/>
                </a:xfrm>
                <a:custGeom>
                  <a:avLst/>
                  <a:gdLst>
                    <a:gd name="connsiteX0" fmla="*/ 66543 w 219812"/>
                    <a:gd name="connsiteY0" fmla="*/ 162369 h 162378"/>
                    <a:gd name="connsiteX1" fmla="*/ 59641 w 219812"/>
                    <a:gd name="connsiteY1" fmla="*/ 159431 h 162378"/>
                    <a:gd name="connsiteX2" fmla="*/ 2635 w 219812"/>
                    <a:gd name="connsiteY2" fmla="*/ 99726 h 162378"/>
                    <a:gd name="connsiteX3" fmla="*/ 2965 w 219812"/>
                    <a:gd name="connsiteY3" fmla="*/ 86221 h 162378"/>
                    <a:gd name="connsiteX4" fmla="*/ 5023 w 219812"/>
                    <a:gd name="connsiteY4" fmla="*/ 84728 h 162378"/>
                    <a:gd name="connsiteX5" fmla="*/ 157868 w 219812"/>
                    <a:gd name="connsiteY5" fmla="*/ 1141 h 162378"/>
                    <a:gd name="connsiteX6" fmla="*/ 169809 w 219812"/>
                    <a:gd name="connsiteY6" fmla="*/ 3529 h 162378"/>
                    <a:gd name="connsiteX7" fmla="*/ 217573 w 219812"/>
                    <a:gd name="connsiteY7" fmla="*/ 60846 h 162378"/>
                    <a:gd name="connsiteX8" fmla="*/ 216403 w 219812"/>
                    <a:gd name="connsiteY8" fmla="*/ 74305 h 162378"/>
                    <a:gd name="connsiteX9" fmla="*/ 215185 w 219812"/>
                    <a:gd name="connsiteY9" fmla="*/ 75175 h 162378"/>
                    <a:gd name="connsiteX10" fmla="*/ 71582 w 219812"/>
                    <a:gd name="connsiteY10" fmla="*/ 161151 h 162378"/>
                    <a:gd name="connsiteX11" fmla="*/ 66543 w 219812"/>
                    <a:gd name="connsiteY11" fmla="*/ 162369 h 162378"/>
                    <a:gd name="connsiteX12" fmla="*/ 25036 w 219812"/>
                    <a:gd name="connsiteY12" fmla="*/ 95499 h 162378"/>
                    <a:gd name="connsiteX13" fmla="*/ 68191 w 219812"/>
                    <a:gd name="connsiteY13" fmla="*/ 140684 h 162378"/>
                    <a:gd name="connsiteX14" fmla="*/ 195650 w 219812"/>
                    <a:gd name="connsiteY14" fmla="*/ 64261 h 162378"/>
                    <a:gd name="connsiteX15" fmla="*/ 159994 w 219812"/>
                    <a:gd name="connsiteY15" fmla="*/ 21680 h 162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812" h="162378">
                      <a:moveTo>
                        <a:pt x="66543" y="162369"/>
                      </a:moveTo>
                      <a:cubicBezTo>
                        <a:pt x="63938" y="162371"/>
                        <a:pt x="61444" y="161311"/>
                        <a:pt x="59641" y="159431"/>
                      </a:cubicBezTo>
                      <a:lnTo>
                        <a:pt x="2635" y="99726"/>
                      </a:lnTo>
                      <a:cubicBezTo>
                        <a:pt x="-1004" y="95905"/>
                        <a:pt x="-855" y="89858"/>
                        <a:pt x="2965" y="86221"/>
                      </a:cubicBezTo>
                      <a:cubicBezTo>
                        <a:pt x="3582" y="85634"/>
                        <a:pt x="4274" y="85132"/>
                        <a:pt x="5023" y="84728"/>
                      </a:cubicBezTo>
                      <a:lnTo>
                        <a:pt x="157868" y="1141"/>
                      </a:lnTo>
                      <a:cubicBezTo>
                        <a:pt x="161907" y="-1032"/>
                        <a:pt x="166917" y="-29"/>
                        <a:pt x="169809" y="3529"/>
                      </a:cubicBezTo>
                      <a:lnTo>
                        <a:pt x="217573" y="60846"/>
                      </a:lnTo>
                      <a:cubicBezTo>
                        <a:pt x="220967" y="64886"/>
                        <a:pt x="220444" y="70912"/>
                        <a:pt x="216403" y="74305"/>
                      </a:cubicBezTo>
                      <a:cubicBezTo>
                        <a:pt x="216021" y="74627"/>
                        <a:pt x="215613" y="74918"/>
                        <a:pt x="215185" y="75175"/>
                      </a:cubicBezTo>
                      <a:lnTo>
                        <a:pt x="71582" y="161151"/>
                      </a:lnTo>
                      <a:cubicBezTo>
                        <a:pt x="70054" y="162029"/>
                        <a:pt x="68306" y="162452"/>
                        <a:pt x="66543" y="162369"/>
                      </a:cubicBezTo>
                      <a:close/>
                      <a:moveTo>
                        <a:pt x="25036" y="95499"/>
                      </a:moveTo>
                      <a:lnTo>
                        <a:pt x="68191" y="140684"/>
                      </a:lnTo>
                      <a:lnTo>
                        <a:pt x="195650" y="64261"/>
                      </a:lnTo>
                      <a:lnTo>
                        <a:pt x="159994" y="21680"/>
                      </a:lnTo>
                      <a:close/>
                    </a:path>
                  </a:pathLst>
                </a:custGeom>
                <a:solidFill>
                  <a:schemeClr val="bg1"/>
                </a:solidFill>
                <a:ln w="2381" cap="flat">
                  <a:noFill/>
                  <a:prstDash val="solid"/>
                  <a:miter/>
                </a:ln>
              </p:spPr>
              <p:txBody>
                <a:bodyPr rtlCol="0" anchor="ctr"/>
                <a:lstStyle/>
                <a:p>
                  <a:endParaRPr lang="en-US" sz="1600"/>
                </a:p>
              </p:txBody>
            </p:sp>
          </p:grpSp>
        </p:grpSp>
        <p:sp>
          <p:nvSpPr>
            <p:cNvPr id="142" name="TextBox 141">
              <a:extLst>
                <a:ext uri="{FF2B5EF4-FFF2-40B4-BE49-F238E27FC236}">
                  <a16:creationId xmlns:a16="http://schemas.microsoft.com/office/drawing/2014/main" id="{8A37F350-C3E8-734D-A4BB-4B5416F16026}"/>
                </a:ext>
              </a:extLst>
            </p:cNvPr>
            <p:cNvSpPr txBox="1"/>
            <p:nvPr/>
          </p:nvSpPr>
          <p:spPr>
            <a:xfrm>
              <a:off x="4675561" y="2318520"/>
              <a:ext cx="711223" cy="256654"/>
            </a:xfrm>
            <a:prstGeom prst="rect">
              <a:avLst/>
            </a:prstGeom>
            <a:noFill/>
          </p:spPr>
          <p:txBody>
            <a:bodyPr wrap="square" lIns="45720" rIns="45720"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a:ea typeface="+mn-ea"/>
                  <a:cs typeface="Arial"/>
                </a:rPr>
                <a:t>Delivery</a:t>
              </a:r>
            </a:p>
          </p:txBody>
        </p:sp>
      </p:grpSp>
      <p:grpSp>
        <p:nvGrpSpPr>
          <p:cNvPr id="132" name="Group 131">
            <a:extLst>
              <a:ext uri="{FF2B5EF4-FFF2-40B4-BE49-F238E27FC236}">
                <a16:creationId xmlns:a16="http://schemas.microsoft.com/office/drawing/2014/main" id="{5DA015B4-D896-E73D-77E0-0E78E53FE33A}"/>
              </a:ext>
            </a:extLst>
          </p:cNvPr>
          <p:cNvGrpSpPr/>
          <p:nvPr/>
        </p:nvGrpSpPr>
        <p:grpSpPr>
          <a:xfrm>
            <a:off x="6413623" y="1769927"/>
            <a:ext cx="620478" cy="758174"/>
            <a:chOff x="6012650" y="1706115"/>
            <a:chExt cx="711223" cy="869059"/>
          </a:xfrm>
        </p:grpSpPr>
        <p:grpSp>
          <p:nvGrpSpPr>
            <p:cNvPr id="84" name="Group 83">
              <a:extLst>
                <a:ext uri="{FF2B5EF4-FFF2-40B4-BE49-F238E27FC236}">
                  <a16:creationId xmlns:a16="http://schemas.microsoft.com/office/drawing/2014/main" id="{B88CDF75-685E-30E3-6BA4-FC6C25DE551F}"/>
                </a:ext>
              </a:extLst>
            </p:cNvPr>
            <p:cNvGrpSpPr/>
            <p:nvPr/>
          </p:nvGrpSpPr>
          <p:grpSpPr>
            <a:xfrm>
              <a:off x="6072329" y="1706115"/>
              <a:ext cx="591864" cy="591862"/>
              <a:chOff x="6086484" y="1706115"/>
              <a:chExt cx="591864" cy="591862"/>
            </a:xfrm>
          </p:grpSpPr>
          <p:sp>
            <p:nvSpPr>
              <p:cNvPr id="50" name="Oval 49">
                <a:extLst>
                  <a:ext uri="{FF2B5EF4-FFF2-40B4-BE49-F238E27FC236}">
                    <a16:creationId xmlns:a16="http://schemas.microsoft.com/office/drawing/2014/main" id="{7FA91318-B1CA-4307-9B0D-D86E21F3E6DB}"/>
                  </a:ext>
                </a:extLst>
              </p:cNvPr>
              <p:cNvSpPr/>
              <p:nvPr/>
            </p:nvSpPr>
            <p:spPr>
              <a:xfrm>
                <a:off x="6086484" y="1706115"/>
                <a:ext cx="591864" cy="5918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83" name="Group 82">
                <a:extLst>
                  <a:ext uri="{FF2B5EF4-FFF2-40B4-BE49-F238E27FC236}">
                    <a16:creationId xmlns:a16="http://schemas.microsoft.com/office/drawing/2014/main" id="{79F55313-89B5-E7B3-19F0-F05C92A6CAF4}"/>
                  </a:ext>
                </a:extLst>
              </p:cNvPr>
              <p:cNvGrpSpPr/>
              <p:nvPr/>
            </p:nvGrpSpPr>
            <p:grpSpPr>
              <a:xfrm>
                <a:off x="6200028" y="1882190"/>
                <a:ext cx="364776" cy="239712"/>
                <a:chOff x="6206604" y="1860900"/>
                <a:chExt cx="364776" cy="239712"/>
              </a:xfrm>
            </p:grpSpPr>
            <p:sp>
              <p:nvSpPr>
                <p:cNvPr id="77" name="Freeform: Shape 76">
                  <a:extLst>
                    <a:ext uri="{FF2B5EF4-FFF2-40B4-BE49-F238E27FC236}">
                      <a16:creationId xmlns:a16="http://schemas.microsoft.com/office/drawing/2014/main" id="{DE0085DB-66D7-FF16-3257-452BE7C19FBB}"/>
                    </a:ext>
                  </a:extLst>
                </p:cNvPr>
                <p:cNvSpPr/>
                <p:nvPr/>
              </p:nvSpPr>
              <p:spPr>
                <a:xfrm>
                  <a:off x="6300866" y="1909181"/>
                  <a:ext cx="82932" cy="97442"/>
                </a:xfrm>
                <a:custGeom>
                  <a:avLst/>
                  <a:gdLst>
                    <a:gd name="connsiteX0" fmla="*/ 82933 w 82932"/>
                    <a:gd name="connsiteY0" fmla="*/ 37546 h 97442"/>
                    <a:gd name="connsiteX1" fmla="*/ 77356 w 82932"/>
                    <a:gd name="connsiteY1" fmla="*/ 59562 h 97442"/>
                    <a:gd name="connsiteX2" fmla="*/ 76278 w 82932"/>
                    <a:gd name="connsiteY2" fmla="*/ 69098 h 97442"/>
                    <a:gd name="connsiteX3" fmla="*/ 73044 w 82932"/>
                    <a:gd name="connsiteY3" fmla="*/ 77515 h 97442"/>
                    <a:gd name="connsiteX4" fmla="*/ 65809 w 82932"/>
                    <a:gd name="connsiteY4" fmla="*/ 79236 h 97442"/>
                    <a:gd name="connsiteX5" fmla="*/ 62181 w 82932"/>
                    <a:gd name="connsiteY5" fmla="*/ 79422 h 97442"/>
                    <a:gd name="connsiteX6" fmla="*/ 58176 w 82932"/>
                    <a:gd name="connsiteY6" fmla="*/ 83336 h 97442"/>
                    <a:gd name="connsiteX7" fmla="*/ 58221 w 82932"/>
                    <a:gd name="connsiteY7" fmla="*/ 83983 h 97442"/>
                    <a:gd name="connsiteX8" fmla="*/ 59051 w 82932"/>
                    <a:gd name="connsiteY8" fmla="*/ 88129 h 97442"/>
                    <a:gd name="connsiteX9" fmla="*/ 56086 w 82932"/>
                    <a:gd name="connsiteY9" fmla="*/ 94348 h 97442"/>
                    <a:gd name="connsiteX10" fmla="*/ 26917 w 82932"/>
                    <a:gd name="connsiteY10" fmla="*/ 94348 h 97442"/>
                    <a:gd name="connsiteX11" fmla="*/ 24098 w 82932"/>
                    <a:gd name="connsiteY11" fmla="*/ 88523 h 97442"/>
                    <a:gd name="connsiteX12" fmla="*/ 24989 w 82932"/>
                    <a:gd name="connsiteY12" fmla="*/ 83672 h 97442"/>
                    <a:gd name="connsiteX13" fmla="*/ 21901 w 82932"/>
                    <a:gd name="connsiteY13" fmla="*/ 79712 h 97442"/>
                    <a:gd name="connsiteX14" fmla="*/ 16365 w 82932"/>
                    <a:gd name="connsiteY14" fmla="*/ 79277 h 97442"/>
                    <a:gd name="connsiteX15" fmla="*/ 7182 w 82932"/>
                    <a:gd name="connsiteY15" fmla="*/ 74302 h 97442"/>
                    <a:gd name="connsiteX16" fmla="*/ 7036 w 82932"/>
                    <a:gd name="connsiteY16" fmla="*/ 68849 h 97442"/>
                    <a:gd name="connsiteX17" fmla="*/ 5150 w 82932"/>
                    <a:gd name="connsiteY17" fmla="*/ 58256 h 97442"/>
                    <a:gd name="connsiteX18" fmla="*/ 3616 w 82932"/>
                    <a:gd name="connsiteY18" fmla="*/ 21790 h 97442"/>
                    <a:gd name="connsiteX19" fmla="*/ 23994 w 82932"/>
                    <a:gd name="connsiteY19" fmla="*/ 3609 h 97442"/>
                    <a:gd name="connsiteX20" fmla="*/ 76299 w 82932"/>
                    <a:gd name="connsiteY20" fmla="*/ 16442 h 97442"/>
                    <a:gd name="connsiteX21" fmla="*/ 82518 w 82932"/>
                    <a:gd name="connsiteY21" fmla="*/ 31990 h 97442"/>
                    <a:gd name="connsiteX22" fmla="*/ 82933 w 82932"/>
                    <a:gd name="connsiteY22" fmla="*/ 37546 h 97442"/>
                    <a:gd name="connsiteX23" fmla="*/ 60460 w 82932"/>
                    <a:gd name="connsiteY23" fmla="*/ 66341 h 97442"/>
                    <a:gd name="connsiteX24" fmla="*/ 69188 w 82932"/>
                    <a:gd name="connsiteY24" fmla="*/ 60930 h 97442"/>
                    <a:gd name="connsiteX25" fmla="*/ 63446 w 82932"/>
                    <a:gd name="connsiteY25" fmla="*/ 50295 h 97442"/>
                    <a:gd name="connsiteX26" fmla="*/ 55278 w 82932"/>
                    <a:gd name="connsiteY26" fmla="*/ 48740 h 97442"/>
                    <a:gd name="connsiteX27" fmla="*/ 47690 w 82932"/>
                    <a:gd name="connsiteY27" fmla="*/ 53674 h 97442"/>
                    <a:gd name="connsiteX28" fmla="*/ 51422 w 82932"/>
                    <a:gd name="connsiteY28" fmla="*/ 64040 h 97442"/>
                    <a:gd name="connsiteX29" fmla="*/ 60460 w 82932"/>
                    <a:gd name="connsiteY29" fmla="*/ 66341 h 97442"/>
                    <a:gd name="connsiteX30" fmla="*/ 22108 w 82932"/>
                    <a:gd name="connsiteY30" fmla="*/ 66341 h 97442"/>
                    <a:gd name="connsiteX31" fmla="*/ 32743 w 82932"/>
                    <a:gd name="connsiteY31" fmla="*/ 63459 h 97442"/>
                    <a:gd name="connsiteX32" fmla="*/ 35687 w 82932"/>
                    <a:gd name="connsiteY32" fmla="*/ 55167 h 97442"/>
                    <a:gd name="connsiteX33" fmla="*/ 31105 w 82932"/>
                    <a:gd name="connsiteY33" fmla="*/ 49321 h 97442"/>
                    <a:gd name="connsiteX34" fmla="*/ 16801 w 82932"/>
                    <a:gd name="connsiteY34" fmla="*/ 52037 h 97442"/>
                    <a:gd name="connsiteX35" fmla="*/ 14002 w 82932"/>
                    <a:gd name="connsiteY35" fmla="*/ 61365 h 97442"/>
                    <a:gd name="connsiteX36" fmla="*/ 19371 w 82932"/>
                    <a:gd name="connsiteY36" fmla="*/ 66217 h 97442"/>
                    <a:gd name="connsiteX37" fmla="*/ 22108 w 82932"/>
                    <a:gd name="connsiteY37" fmla="*/ 66362 h 97442"/>
                    <a:gd name="connsiteX38" fmla="*/ 46985 w 82932"/>
                    <a:gd name="connsiteY38" fmla="*/ 75463 h 97442"/>
                    <a:gd name="connsiteX39" fmla="*/ 42839 w 82932"/>
                    <a:gd name="connsiteY39" fmla="*/ 66921 h 97442"/>
                    <a:gd name="connsiteX40" fmla="*/ 40664 w 82932"/>
                    <a:gd name="connsiteY40" fmla="*/ 66436 h 97442"/>
                    <a:gd name="connsiteX41" fmla="*/ 40019 w 82932"/>
                    <a:gd name="connsiteY41" fmla="*/ 67253 h 97442"/>
                    <a:gd name="connsiteX42" fmla="*/ 36661 w 82932"/>
                    <a:gd name="connsiteY42" fmla="*/ 75048 h 97442"/>
                    <a:gd name="connsiteX43" fmla="*/ 39439 w 82932"/>
                    <a:gd name="connsiteY43" fmla="*/ 77826 h 97442"/>
                    <a:gd name="connsiteX44" fmla="*/ 44207 w 82932"/>
                    <a:gd name="connsiteY44" fmla="*/ 77826 h 97442"/>
                    <a:gd name="connsiteX45" fmla="*/ 46985 w 82932"/>
                    <a:gd name="connsiteY45" fmla="*/ 75483 h 97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932" h="97442">
                      <a:moveTo>
                        <a:pt x="82933" y="37546"/>
                      </a:moveTo>
                      <a:cubicBezTo>
                        <a:pt x="82643" y="45610"/>
                        <a:pt x="81647" y="52990"/>
                        <a:pt x="77356" y="59562"/>
                      </a:cubicBezTo>
                      <a:cubicBezTo>
                        <a:pt x="75713" y="62461"/>
                        <a:pt x="75323" y="65905"/>
                        <a:pt x="76278" y="69098"/>
                      </a:cubicBezTo>
                      <a:cubicBezTo>
                        <a:pt x="77107" y="73617"/>
                        <a:pt x="76278" y="76271"/>
                        <a:pt x="73044" y="77515"/>
                      </a:cubicBezTo>
                      <a:cubicBezTo>
                        <a:pt x="70694" y="78321"/>
                        <a:pt x="68271" y="78898"/>
                        <a:pt x="65809" y="79236"/>
                      </a:cubicBezTo>
                      <a:cubicBezTo>
                        <a:pt x="64648" y="79464"/>
                        <a:pt x="63383" y="79236"/>
                        <a:pt x="62181" y="79422"/>
                      </a:cubicBezTo>
                      <a:cubicBezTo>
                        <a:pt x="59994" y="79397"/>
                        <a:pt x="58201" y="81149"/>
                        <a:pt x="58176" y="83336"/>
                      </a:cubicBezTo>
                      <a:cubicBezTo>
                        <a:pt x="58173" y="83552"/>
                        <a:pt x="58188" y="83769"/>
                        <a:pt x="58221" y="83983"/>
                      </a:cubicBezTo>
                      <a:cubicBezTo>
                        <a:pt x="58375" y="85386"/>
                        <a:pt x="58652" y="86773"/>
                        <a:pt x="59051" y="88129"/>
                      </a:cubicBezTo>
                      <a:cubicBezTo>
                        <a:pt x="59901" y="91674"/>
                        <a:pt x="59382" y="93063"/>
                        <a:pt x="56086" y="94348"/>
                      </a:cubicBezTo>
                      <a:cubicBezTo>
                        <a:pt x="46801" y="98474"/>
                        <a:pt x="36203" y="98474"/>
                        <a:pt x="26917" y="94348"/>
                      </a:cubicBezTo>
                      <a:cubicBezTo>
                        <a:pt x="23953" y="93105"/>
                        <a:pt x="23393" y="91653"/>
                        <a:pt x="24098" y="88523"/>
                      </a:cubicBezTo>
                      <a:cubicBezTo>
                        <a:pt x="24450" y="86906"/>
                        <a:pt x="24782" y="85310"/>
                        <a:pt x="24989" y="83672"/>
                      </a:cubicBezTo>
                      <a:cubicBezTo>
                        <a:pt x="25198" y="81734"/>
                        <a:pt x="23831" y="79982"/>
                        <a:pt x="21901" y="79712"/>
                      </a:cubicBezTo>
                      <a:cubicBezTo>
                        <a:pt x="20076" y="79484"/>
                        <a:pt x="18190" y="79547"/>
                        <a:pt x="16365" y="79277"/>
                      </a:cubicBezTo>
                      <a:cubicBezTo>
                        <a:pt x="12717" y="78738"/>
                        <a:pt x="8695" y="78489"/>
                        <a:pt x="7182" y="74302"/>
                      </a:cubicBezTo>
                      <a:cubicBezTo>
                        <a:pt x="6677" y="72525"/>
                        <a:pt x="6627" y="70651"/>
                        <a:pt x="7036" y="68849"/>
                      </a:cubicBezTo>
                      <a:cubicBezTo>
                        <a:pt x="7690" y="65206"/>
                        <a:pt x="7021" y="61449"/>
                        <a:pt x="5150" y="58256"/>
                      </a:cubicBezTo>
                      <a:cubicBezTo>
                        <a:pt x="-1129" y="47035"/>
                        <a:pt x="-1698" y="33498"/>
                        <a:pt x="3616" y="21790"/>
                      </a:cubicBezTo>
                      <a:cubicBezTo>
                        <a:pt x="7492" y="12855"/>
                        <a:pt x="15204" y="7278"/>
                        <a:pt x="23994" y="3609"/>
                      </a:cubicBezTo>
                      <a:cubicBezTo>
                        <a:pt x="42342" y="-4233"/>
                        <a:pt x="63664" y="999"/>
                        <a:pt x="76299" y="16442"/>
                      </a:cubicBezTo>
                      <a:cubicBezTo>
                        <a:pt x="79815" y="20924"/>
                        <a:pt x="81973" y="26319"/>
                        <a:pt x="82518" y="31990"/>
                      </a:cubicBezTo>
                      <a:cubicBezTo>
                        <a:pt x="82705" y="34001"/>
                        <a:pt x="82808" y="36012"/>
                        <a:pt x="82933" y="37546"/>
                      </a:cubicBezTo>
                      <a:close/>
                      <a:moveTo>
                        <a:pt x="60460" y="66341"/>
                      </a:moveTo>
                      <a:cubicBezTo>
                        <a:pt x="65726" y="66341"/>
                        <a:pt x="68421" y="64745"/>
                        <a:pt x="69188" y="60930"/>
                      </a:cubicBezTo>
                      <a:cubicBezTo>
                        <a:pt x="70458" y="56416"/>
                        <a:pt x="67917" y="51709"/>
                        <a:pt x="63446" y="50295"/>
                      </a:cubicBezTo>
                      <a:cubicBezTo>
                        <a:pt x="60810" y="49395"/>
                        <a:pt x="58060" y="48872"/>
                        <a:pt x="55278" y="48740"/>
                      </a:cubicBezTo>
                      <a:cubicBezTo>
                        <a:pt x="51849" y="48158"/>
                        <a:pt x="48548" y="50304"/>
                        <a:pt x="47690" y="53674"/>
                      </a:cubicBezTo>
                      <a:cubicBezTo>
                        <a:pt x="46405" y="58463"/>
                        <a:pt x="47545" y="62195"/>
                        <a:pt x="51422" y="64040"/>
                      </a:cubicBezTo>
                      <a:cubicBezTo>
                        <a:pt x="54322" y="65194"/>
                        <a:pt x="57361" y="65968"/>
                        <a:pt x="60460" y="66341"/>
                      </a:cubicBezTo>
                      <a:close/>
                      <a:moveTo>
                        <a:pt x="22108" y="66341"/>
                      </a:moveTo>
                      <a:cubicBezTo>
                        <a:pt x="25864" y="66489"/>
                        <a:pt x="29575" y="65483"/>
                        <a:pt x="32743" y="63459"/>
                      </a:cubicBezTo>
                      <a:cubicBezTo>
                        <a:pt x="35345" y="61570"/>
                        <a:pt x="36515" y="58274"/>
                        <a:pt x="35687" y="55167"/>
                      </a:cubicBezTo>
                      <a:cubicBezTo>
                        <a:pt x="35619" y="52420"/>
                        <a:pt x="33756" y="50043"/>
                        <a:pt x="31105" y="49321"/>
                      </a:cubicBezTo>
                      <a:cubicBezTo>
                        <a:pt x="26173" y="47973"/>
                        <a:pt x="20895" y="48975"/>
                        <a:pt x="16801" y="52037"/>
                      </a:cubicBezTo>
                      <a:cubicBezTo>
                        <a:pt x="13753" y="54317"/>
                        <a:pt x="13256" y="57717"/>
                        <a:pt x="14002" y="61365"/>
                      </a:cubicBezTo>
                      <a:cubicBezTo>
                        <a:pt x="14570" y="63965"/>
                        <a:pt x="16728" y="65914"/>
                        <a:pt x="19371" y="66217"/>
                      </a:cubicBezTo>
                      <a:cubicBezTo>
                        <a:pt x="20278" y="66339"/>
                        <a:pt x="21193" y="66387"/>
                        <a:pt x="22108" y="66362"/>
                      </a:cubicBezTo>
                      <a:close/>
                      <a:moveTo>
                        <a:pt x="46985" y="75463"/>
                      </a:moveTo>
                      <a:cubicBezTo>
                        <a:pt x="45617" y="72602"/>
                        <a:pt x="44394" y="69658"/>
                        <a:pt x="42839" y="66921"/>
                      </a:cubicBezTo>
                      <a:cubicBezTo>
                        <a:pt x="42372" y="66187"/>
                        <a:pt x="41399" y="65970"/>
                        <a:pt x="40664" y="66436"/>
                      </a:cubicBezTo>
                      <a:cubicBezTo>
                        <a:pt x="40363" y="66628"/>
                        <a:pt x="40136" y="66916"/>
                        <a:pt x="40019" y="67253"/>
                      </a:cubicBezTo>
                      <a:cubicBezTo>
                        <a:pt x="38726" y="69774"/>
                        <a:pt x="37604" y="72378"/>
                        <a:pt x="36661" y="75048"/>
                      </a:cubicBezTo>
                      <a:cubicBezTo>
                        <a:pt x="35935" y="77266"/>
                        <a:pt x="37117" y="78178"/>
                        <a:pt x="39439" y="77826"/>
                      </a:cubicBezTo>
                      <a:cubicBezTo>
                        <a:pt x="41021" y="77608"/>
                        <a:pt x="42625" y="77608"/>
                        <a:pt x="44207" y="77826"/>
                      </a:cubicBezTo>
                      <a:cubicBezTo>
                        <a:pt x="45803" y="78095"/>
                        <a:pt x="46612" y="77453"/>
                        <a:pt x="46985" y="75483"/>
                      </a:cubicBezTo>
                      <a:close/>
                    </a:path>
                  </a:pathLst>
                </a:custGeom>
                <a:solidFill>
                  <a:schemeClr val="bg1"/>
                </a:solidFill>
                <a:ln w="2034" cap="flat">
                  <a:noFill/>
                  <a:prstDash val="solid"/>
                  <a:miter/>
                </a:ln>
              </p:spPr>
              <p:txBody>
                <a:bodyPr rtlCol="0" anchor="ctr"/>
                <a:lstStyle/>
                <a:p>
                  <a:endParaRPr lang="en-US" sz="1600"/>
                </a:p>
              </p:txBody>
            </p:sp>
            <p:sp>
              <p:nvSpPr>
                <p:cNvPr id="80" name="Freeform: Shape 79">
                  <a:extLst>
                    <a:ext uri="{FF2B5EF4-FFF2-40B4-BE49-F238E27FC236}">
                      <a16:creationId xmlns:a16="http://schemas.microsoft.com/office/drawing/2014/main" id="{E28ECFD4-A2CB-82B4-5420-131F068476E3}"/>
                    </a:ext>
                  </a:extLst>
                </p:cNvPr>
                <p:cNvSpPr/>
                <p:nvPr/>
              </p:nvSpPr>
              <p:spPr>
                <a:xfrm>
                  <a:off x="6395424" y="1909181"/>
                  <a:ext cx="82929" cy="97318"/>
                </a:xfrm>
                <a:custGeom>
                  <a:avLst/>
                  <a:gdLst>
                    <a:gd name="connsiteX0" fmla="*/ 82930 w 82929"/>
                    <a:gd name="connsiteY0" fmla="*/ 37525 h 97318"/>
                    <a:gd name="connsiteX1" fmla="*/ 77353 w 82929"/>
                    <a:gd name="connsiteY1" fmla="*/ 59541 h 97318"/>
                    <a:gd name="connsiteX2" fmla="*/ 76275 w 82929"/>
                    <a:gd name="connsiteY2" fmla="*/ 69077 h 97318"/>
                    <a:gd name="connsiteX3" fmla="*/ 73062 w 82929"/>
                    <a:gd name="connsiteY3" fmla="*/ 77494 h 97318"/>
                    <a:gd name="connsiteX4" fmla="*/ 65826 w 82929"/>
                    <a:gd name="connsiteY4" fmla="*/ 79215 h 97318"/>
                    <a:gd name="connsiteX5" fmla="*/ 62178 w 82929"/>
                    <a:gd name="connsiteY5" fmla="*/ 79401 h 97318"/>
                    <a:gd name="connsiteX6" fmla="*/ 58179 w 82929"/>
                    <a:gd name="connsiteY6" fmla="*/ 83237 h 97318"/>
                    <a:gd name="connsiteX7" fmla="*/ 58239 w 82929"/>
                    <a:gd name="connsiteY7" fmla="*/ 84004 h 97318"/>
                    <a:gd name="connsiteX8" fmla="*/ 58985 w 82929"/>
                    <a:gd name="connsiteY8" fmla="*/ 88005 h 97318"/>
                    <a:gd name="connsiteX9" fmla="*/ 56041 w 82929"/>
                    <a:gd name="connsiteY9" fmla="*/ 94224 h 97318"/>
                    <a:gd name="connsiteX10" fmla="*/ 26852 w 82929"/>
                    <a:gd name="connsiteY10" fmla="*/ 94224 h 97318"/>
                    <a:gd name="connsiteX11" fmla="*/ 24033 w 82929"/>
                    <a:gd name="connsiteY11" fmla="*/ 88399 h 97318"/>
                    <a:gd name="connsiteX12" fmla="*/ 24924 w 82929"/>
                    <a:gd name="connsiteY12" fmla="*/ 83548 h 97318"/>
                    <a:gd name="connsiteX13" fmla="*/ 21856 w 82929"/>
                    <a:gd name="connsiteY13" fmla="*/ 79588 h 97318"/>
                    <a:gd name="connsiteX14" fmla="*/ 16300 w 82929"/>
                    <a:gd name="connsiteY14" fmla="*/ 79153 h 97318"/>
                    <a:gd name="connsiteX15" fmla="*/ 7116 w 82929"/>
                    <a:gd name="connsiteY15" fmla="*/ 74177 h 97318"/>
                    <a:gd name="connsiteX16" fmla="*/ 6971 w 82929"/>
                    <a:gd name="connsiteY16" fmla="*/ 68725 h 97318"/>
                    <a:gd name="connsiteX17" fmla="*/ 5126 w 82929"/>
                    <a:gd name="connsiteY17" fmla="*/ 58235 h 97318"/>
                    <a:gd name="connsiteX18" fmla="*/ 3613 w 82929"/>
                    <a:gd name="connsiteY18" fmla="*/ 21790 h 97318"/>
                    <a:gd name="connsiteX19" fmla="*/ 23991 w 82929"/>
                    <a:gd name="connsiteY19" fmla="*/ 3609 h 97318"/>
                    <a:gd name="connsiteX20" fmla="*/ 76296 w 82929"/>
                    <a:gd name="connsiteY20" fmla="*/ 16442 h 97318"/>
                    <a:gd name="connsiteX21" fmla="*/ 82515 w 82929"/>
                    <a:gd name="connsiteY21" fmla="*/ 31990 h 97318"/>
                    <a:gd name="connsiteX22" fmla="*/ 82930 w 82929"/>
                    <a:gd name="connsiteY22" fmla="*/ 37525 h 97318"/>
                    <a:gd name="connsiteX23" fmla="*/ 60478 w 82929"/>
                    <a:gd name="connsiteY23" fmla="*/ 66320 h 97318"/>
                    <a:gd name="connsiteX24" fmla="*/ 69185 w 82929"/>
                    <a:gd name="connsiteY24" fmla="*/ 60909 h 97318"/>
                    <a:gd name="connsiteX25" fmla="*/ 63442 w 82929"/>
                    <a:gd name="connsiteY25" fmla="*/ 50274 h 97318"/>
                    <a:gd name="connsiteX26" fmla="*/ 55274 w 82929"/>
                    <a:gd name="connsiteY26" fmla="*/ 48782 h 97318"/>
                    <a:gd name="connsiteX27" fmla="*/ 47687 w 82929"/>
                    <a:gd name="connsiteY27" fmla="*/ 53716 h 97318"/>
                    <a:gd name="connsiteX28" fmla="*/ 51418 w 82929"/>
                    <a:gd name="connsiteY28" fmla="*/ 64081 h 97318"/>
                    <a:gd name="connsiteX29" fmla="*/ 60478 w 82929"/>
                    <a:gd name="connsiteY29" fmla="*/ 66320 h 97318"/>
                    <a:gd name="connsiteX30" fmla="*/ 22105 w 82929"/>
                    <a:gd name="connsiteY30" fmla="*/ 66320 h 97318"/>
                    <a:gd name="connsiteX31" fmla="*/ 32760 w 82929"/>
                    <a:gd name="connsiteY31" fmla="*/ 63439 h 97318"/>
                    <a:gd name="connsiteX32" fmla="*/ 35704 w 82929"/>
                    <a:gd name="connsiteY32" fmla="*/ 55146 h 97318"/>
                    <a:gd name="connsiteX33" fmla="*/ 31102 w 82929"/>
                    <a:gd name="connsiteY33" fmla="*/ 49300 h 97318"/>
                    <a:gd name="connsiteX34" fmla="*/ 16818 w 82929"/>
                    <a:gd name="connsiteY34" fmla="*/ 52016 h 97318"/>
                    <a:gd name="connsiteX35" fmla="*/ 13999 w 82929"/>
                    <a:gd name="connsiteY35" fmla="*/ 61345 h 97318"/>
                    <a:gd name="connsiteX36" fmla="*/ 19368 w 82929"/>
                    <a:gd name="connsiteY36" fmla="*/ 66196 h 97318"/>
                    <a:gd name="connsiteX37" fmla="*/ 22105 w 82929"/>
                    <a:gd name="connsiteY37" fmla="*/ 66341 h 97318"/>
                    <a:gd name="connsiteX38" fmla="*/ 46982 w 82929"/>
                    <a:gd name="connsiteY38" fmla="*/ 75442 h 97318"/>
                    <a:gd name="connsiteX39" fmla="*/ 42836 w 82929"/>
                    <a:gd name="connsiteY39" fmla="*/ 66901 h 97318"/>
                    <a:gd name="connsiteX40" fmla="*/ 40661 w 82929"/>
                    <a:gd name="connsiteY40" fmla="*/ 66416 h 97318"/>
                    <a:gd name="connsiteX41" fmla="*/ 40016 w 82929"/>
                    <a:gd name="connsiteY41" fmla="*/ 67232 h 97318"/>
                    <a:gd name="connsiteX42" fmla="*/ 36637 w 82929"/>
                    <a:gd name="connsiteY42" fmla="*/ 75027 h 97318"/>
                    <a:gd name="connsiteX43" fmla="*/ 39415 w 82929"/>
                    <a:gd name="connsiteY43" fmla="*/ 77805 h 97318"/>
                    <a:gd name="connsiteX44" fmla="*/ 44183 w 82929"/>
                    <a:gd name="connsiteY44" fmla="*/ 77805 h 97318"/>
                    <a:gd name="connsiteX45" fmla="*/ 46982 w 82929"/>
                    <a:gd name="connsiteY45" fmla="*/ 75463 h 97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929" h="97318">
                      <a:moveTo>
                        <a:pt x="82930" y="37525"/>
                      </a:moveTo>
                      <a:cubicBezTo>
                        <a:pt x="82639" y="45589"/>
                        <a:pt x="81644" y="52969"/>
                        <a:pt x="77353" y="59541"/>
                      </a:cubicBezTo>
                      <a:cubicBezTo>
                        <a:pt x="75732" y="62448"/>
                        <a:pt x="75344" y="65882"/>
                        <a:pt x="76275" y="69077"/>
                      </a:cubicBezTo>
                      <a:cubicBezTo>
                        <a:pt x="77104" y="73597"/>
                        <a:pt x="76275" y="76250"/>
                        <a:pt x="73062" y="77494"/>
                      </a:cubicBezTo>
                      <a:cubicBezTo>
                        <a:pt x="70711" y="78299"/>
                        <a:pt x="68287" y="78875"/>
                        <a:pt x="65826" y="79215"/>
                      </a:cubicBezTo>
                      <a:cubicBezTo>
                        <a:pt x="64645" y="79443"/>
                        <a:pt x="63401" y="79215"/>
                        <a:pt x="62178" y="79401"/>
                      </a:cubicBezTo>
                      <a:cubicBezTo>
                        <a:pt x="60013" y="79356"/>
                        <a:pt x="58224" y="81074"/>
                        <a:pt x="58179" y="83237"/>
                      </a:cubicBezTo>
                      <a:cubicBezTo>
                        <a:pt x="58175" y="83494"/>
                        <a:pt x="58193" y="83751"/>
                        <a:pt x="58239" y="84004"/>
                      </a:cubicBezTo>
                      <a:cubicBezTo>
                        <a:pt x="58363" y="85357"/>
                        <a:pt x="58612" y="86697"/>
                        <a:pt x="58985" y="88005"/>
                      </a:cubicBezTo>
                      <a:cubicBezTo>
                        <a:pt x="59835" y="91550"/>
                        <a:pt x="59338" y="92939"/>
                        <a:pt x="56041" y="94224"/>
                      </a:cubicBezTo>
                      <a:cubicBezTo>
                        <a:pt x="46750" y="98349"/>
                        <a:pt x="36144" y="98349"/>
                        <a:pt x="26852" y="94224"/>
                      </a:cubicBezTo>
                      <a:cubicBezTo>
                        <a:pt x="23908" y="92980"/>
                        <a:pt x="23328" y="91529"/>
                        <a:pt x="24033" y="88399"/>
                      </a:cubicBezTo>
                      <a:cubicBezTo>
                        <a:pt x="24385" y="86782"/>
                        <a:pt x="24717" y="85185"/>
                        <a:pt x="24924" y="83548"/>
                      </a:cubicBezTo>
                      <a:cubicBezTo>
                        <a:pt x="25133" y="81618"/>
                        <a:pt x="23778" y="79866"/>
                        <a:pt x="21856" y="79588"/>
                      </a:cubicBezTo>
                      <a:cubicBezTo>
                        <a:pt x="20011" y="79360"/>
                        <a:pt x="18145" y="79422"/>
                        <a:pt x="16300" y="79153"/>
                      </a:cubicBezTo>
                      <a:cubicBezTo>
                        <a:pt x="12651" y="78614"/>
                        <a:pt x="8650" y="78365"/>
                        <a:pt x="7116" y="74177"/>
                      </a:cubicBezTo>
                      <a:cubicBezTo>
                        <a:pt x="6610" y="72401"/>
                        <a:pt x="6560" y="70526"/>
                        <a:pt x="6971" y="68725"/>
                      </a:cubicBezTo>
                      <a:cubicBezTo>
                        <a:pt x="7622" y="65120"/>
                        <a:pt x="6969" y="61401"/>
                        <a:pt x="5126" y="58235"/>
                      </a:cubicBezTo>
                      <a:cubicBezTo>
                        <a:pt x="-1129" y="47014"/>
                        <a:pt x="-1691" y="33491"/>
                        <a:pt x="3613" y="21790"/>
                      </a:cubicBezTo>
                      <a:cubicBezTo>
                        <a:pt x="7489" y="12855"/>
                        <a:pt x="15201" y="7278"/>
                        <a:pt x="23991" y="3609"/>
                      </a:cubicBezTo>
                      <a:cubicBezTo>
                        <a:pt x="42338" y="-4233"/>
                        <a:pt x="63660" y="999"/>
                        <a:pt x="76296" y="16442"/>
                      </a:cubicBezTo>
                      <a:cubicBezTo>
                        <a:pt x="79820" y="20919"/>
                        <a:pt x="81980" y="26317"/>
                        <a:pt x="82515" y="31990"/>
                      </a:cubicBezTo>
                      <a:cubicBezTo>
                        <a:pt x="82660" y="33980"/>
                        <a:pt x="82805" y="35991"/>
                        <a:pt x="82930" y="37525"/>
                      </a:cubicBezTo>
                      <a:close/>
                      <a:moveTo>
                        <a:pt x="60478" y="66320"/>
                      </a:moveTo>
                      <a:cubicBezTo>
                        <a:pt x="65743" y="66320"/>
                        <a:pt x="68418" y="64724"/>
                        <a:pt x="69185" y="60909"/>
                      </a:cubicBezTo>
                      <a:cubicBezTo>
                        <a:pt x="70456" y="56395"/>
                        <a:pt x="67914" y="51688"/>
                        <a:pt x="63442" y="50274"/>
                      </a:cubicBezTo>
                      <a:cubicBezTo>
                        <a:pt x="60803" y="49395"/>
                        <a:pt x="58054" y="48893"/>
                        <a:pt x="55274" y="48782"/>
                      </a:cubicBezTo>
                      <a:cubicBezTo>
                        <a:pt x="51845" y="48199"/>
                        <a:pt x="48545" y="50346"/>
                        <a:pt x="47687" y="53716"/>
                      </a:cubicBezTo>
                      <a:cubicBezTo>
                        <a:pt x="46422" y="58505"/>
                        <a:pt x="47542" y="62236"/>
                        <a:pt x="51418" y="64081"/>
                      </a:cubicBezTo>
                      <a:cubicBezTo>
                        <a:pt x="54329" y="65215"/>
                        <a:pt x="57374" y="65968"/>
                        <a:pt x="60478" y="66320"/>
                      </a:cubicBezTo>
                      <a:close/>
                      <a:moveTo>
                        <a:pt x="22105" y="66320"/>
                      </a:moveTo>
                      <a:cubicBezTo>
                        <a:pt x="25867" y="66468"/>
                        <a:pt x="29584" y="65463"/>
                        <a:pt x="32760" y="63439"/>
                      </a:cubicBezTo>
                      <a:cubicBezTo>
                        <a:pt x="35348" y="61538"/>
                        <a:pt x="36515" y="58252"/>
                        <a:pt x="35704" y="55146"/>
                      </a:cubicBezTo>
                      <a:cubicBezTo>
                        <a:pt x="35634" y="52394"/>
                        <a:pt x="33762" y="50015"/>
                        <a:pt x="31102" y="49300"/>
                      </a:cubicBezTo>
                      <a:cubicBezTo>
                        <a:pt x="26176" y="47959"/>
                        <a:pt x="20908" y="48961"/>
                        <a:pt x="16818" y="52016"/>
                      </a:cubicBezTo>
                      <a:cubicBezTo>
                        <a:pt x="13750" y="54296"/>
                        <a:pt x="13252" y="57696"/>
                        <a:pt x="13999" y="61345"/>
                      </a:cubicBezTo>
                      <a:cubicBezTo>
                        <a:pt x="14567" y="63944"/>
                        <a:pt x="16725" y="65894"/>
                        <a:pt x="19368" y="66196"/>
                      </a:cubicBezTo>
                      <a:cubicBezTo>
                        <a:pt x="20274" y="66317"/>
                        <a:pt x="21190" y="66366"/>
                        <a:pt x="22105" y="66341"/>
                      </a:cubicBezTo>
                      <a:close/>
                      <a:moveTo>
                        <a:pt x="46982" y="75442"/>
                      </a:moveTo>
                      <a:cubicBezTo>
                        <a:pt x="45614" y="72581"/>
                        <a:pt x="44391" y="69637"/>
                        <a:pt x="42836" y="66901"/>
                      </a:cubicBezTo>
                      <a:cubicBezTo>
                        <a:pt x="42369" y="66166"/>
                        <a:pt x="41395" y="65949"/>
                        <a:pt x="40661" y="66416"/>
                      </a:cubicBezTo>
                      <a:cubicBezTo>
                        <a:pt x="40360" y="66607"/>
                        <a:pt x="40132" y="66895"/>
                        <a:pt x="40016" y="67232"/>
                      </a:cubicBezTo>
                      <a:cubicBezTo>
                        <a:pt x="38708" y="69747"/>
                        <a:pt x="37578" y="72353"/>
                        <a:pt x="36637" y="75027"/>
                      </a:cubicBezTo>
                      <a:cubicBezTo>
                        <a:pt x="35911" y="77245"/>
                        <a:pt x="37114" y="78158"/>
                        <a:pt x="39415" y="77805"/>
                      </a:cubicBezTo>
                      <a:cubicBezTo>
                        <a:pt x="40997" y="77587"/>
                        <a:pt x="42601" y="77587"/>
                        <a:pt x="44183" y="77805"/>
                      </a:cubicBezTo>
                      <a:cubicBezTo>
                        <a:pt x="45800" y="78075"/>
                        <a:pt x="46671" y="77432"/>
                        <a:pt x="46982" y="75463"/>
                      </a:cubicBezTo>
                      <a:close/>
                    </a:path>
                  </a:pathLst>
                </a:custGeom>
                <a:solidFill>
                  <a:schemeClr val="bg1"/>
                </a:solidFill>
                <a:ln w="2034" cap="flat">
                  <a:noFill/>
                  <a:prstDash val="solid"/>
                  <a:miter/>
                </a:ln>
              </p:spPr>
              <p:txBody>
                <a:bodyPr rtlCol="0" anchor="ctr"/>
                <a:lstStyle/>
                <a:p>
                  <a:endParaRPr lang="en-US" sz="1600"/>
                </a:p>
              </p:txBody>
            </p:sp>
            <p:sp>
              <p:nvSpPr>
                <p:cNvPr id="81" name="Freeform: Shape 80">
                  <a:extLst>
                    <a:ext uri="{FF2B5EF4-FFF2-40B4-BE49-F238E27FC236}">
                      <a16:creationId xmlns:a16="http://schemas.microsoft.com/office/drawing/2014/main" id="{114C7F46-2B3F-E410-122A-CE47760736BD}"/>
                    </a:ext>
                  </a:extLst>
                </p:cNvPr>
                <p:cNvSpPr/>
                <p:nvPr/>
              </p:nvSpPr>
              <p:spPr>
                <a:xfrm>
                  <a:off x="6254189" y="1860900"/>
                  <a:ext cx="270851" cy="183427"/>
                </a:xfrm>
                <a:custGeom>
                  <a:avLst/>
                  <a:gdLst>
                    <a:gd name="connsiteX0" fmla="*/ 252628 w 270851"/>
                    <a:gd name="connsiteY0" fmla="*/ 183427 h 183427"/>
                    <a:gd name="connsiteX1" fmla="*/ 18223 w 270851"/>
                    <a:gd name="connsiteY1" fmla="*/ 183427 h 183427"/>
                    <a:gd name="connsiteX2" fmla="*/ 0 w 270851"/>
                    <a:gd name="connsiteY2" fmla="*/ 165205 h 183427"/>
                    <a:gd name="connsiteX3" fmla="*/ 0 w 270851"/>
                    <a:gd name="connsiteY3" fmla="*/ 18243 h 183427"/>
                    <a:gd name="connsiteX4" fmla="*/ 18223 w 270851"/>
                    <a:gd name="connsiteY4" fmla="*/ 0 h 183427"/>
                    <a:gd name="connsiteX5" fmla="*/ 252628 w 270851"/>
                    <a:gd name="connsiteY5" fmla="*/ 0 h 183427"/>
                    <a:gd name="connsiteX6" fmla="*/ 270851 w 270851"/>
                    <a:gd name="connsiteY6" fmla="*/ 18243 h 183427"/>
                    <a:gd name="connsiteX7" fmla="*/ 270851 w 270851"/>
                    <a:gd name="connsiteY7" fmla="*/ 165246 h 183427"/>
                    <a:gd name="connsiteX8" fmla="*/ 252628 w 270851"/>
                    <a:gd name="connsiteY8" fmla="*/ 183427 h 183427"/>
                    <a:gd name="connsiteX9" fmla="*/ 18223 w 270851"/>
                    <a:gd name="connsiteY9" fmla="*/ 16543 h 183427"/>
                    <a:gd name="connsiteX10" fmla="*/ 16584 w 270851"/>
                    <a:gd name="connsiteY10" fmla="*/ 18180 h 183427"/>
                    <a:gd name="connsiteX11" fmla="*/ 16585 w 270851"/>
                    <a:gd name="connsiteY11" fmla="*/ 18243 h 183427"/>
                    <a:gd name="connsiteX12" fmla="*/ 16585 w 270851"/>
                    <a:gd name="connsiteY12" fmla="*/ 165246 h 183427"/>
                    <a:gd name="connsiteX13" fmla="*/ 18223 w 270851"/>
                    <a:gd name="connsiteY13" fmla="*/ 166884 h 183427"/>
                    <a:gd name="connsiteX14" fmla="*/ 252628 w 270851"/>
                    <a:gd name="connsiteY14" fmla="*/ 166884 h 183427"/>
                    <a:gd name="connsiteX15" fmla="*/ 254266 w 270851"/>
                    <a:gd name="connsiteY15" fmla="*/ 165246 h 183427"/>
                    <a:gd name="connsiteX16" fmla="*/ 254266 w 270851"/>
                    <a:gd name="connsiteY16" fmla="*/ 18243 h 183427"/>
                    <a:gd name="connsiteX17" fmla="*/ 252649 w 270851"/>
                    <a:gd name="connsiteY17" fmla="*/ 16585 h 183427"/>
                    <a:gd name="connsiteX18" fmla="*/ 252628 w 270851"/>
                    <a:gd name="connsiteY18" fmla="*/ 16585 h 18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0851" h="183427">
                      <a:moveTo>
                        <a:pt x="252628" y="183427"/>
                      </a:moveTo>
                      <a:lnTo>
                        <a:pt x="18223" y="183427"/>
                      </a:lnTo>
                      <a:cubicBezTo>
                        <a:pt x="8163" y="183415"/>
                        <a:pt x="11" y="175264"/>
                        <a:pt x="0" y="165205"/>
                      </a:cubicBezTo>
                      <a:lnTo>
                        <a:pt x="0" y="18243"/>
                      </a:lnTo>
                      <a:cubicBezTo>
                        <a:pt x="0" y="8176"/>
                        <a:pt x="8155" y="11"/>
                        <a:pt x="18223" y="0"/>
                      </a:cubicBezTo>
                      <a:lnTo>
                        <a:pt x="252628" y="0"/>
                      </a:lnTo>
                      <a:cubicBezTo>
                        <a:pt x="262695" y="11"/>
                        <a:pt x="270851" y="8176"/>
                        <a:pt x="270851" y="18243"/>
                      </a:cubicBezTo>
                      <a:lnTo>
                        <a:pt x="270851" y="165246"/>
                      </a:lnTo>
                      <a:cubicBezTo>
                        <a:pt x="270816" y="175288"/>
                        <a:pt x="262671" y="183417"/>
                        <a:pt x="252628" y="183427"/>
                      </a:cubicBezTo>
                      <a:close/>
                      <a:moveTo>
                        <a:pt x="18223" y="16543"/>
                      </a:moveTo>
                      <a:cubicBezTo>
                        <a:pt x="17318" y="16543"/>
                        <a:pt x="16584" y="17275"/>
                        <a:pt x="16584" y="18180"/>
                      </a:cubicBezTo>
                      <a:cubicBezTo>
                        <a:pt x="16584" y="18201"/>
                        <a:pt x="16584" y="18222"/>
                        <a:pt x="16585" y="18243"/>
                      </a:cubicBezTo>
                      <a:lnTo>
                        <a:pt x="16585" y="165246"/>
                      </a:lnTo>
                      <a:cubicBezTo>
                        <a:pt x="16585" y="166150"/>
                        <a:pt x="17318" y="166884"/>
                        <a:pt x="18223" y="166884"/>
                      </a:cubicBezTo>
                      <a:lnTo>
                        <a:pt x="252628" y="166884"/>
                      </a:lnTo>
                      <a:cubicBezTo>
                        <a:pt x="253532" y="166884"/>
                        <a:pt x="254266" y="166150"/>
                        <a:pt x="254266" y="165246"/>
                      </a:cubicBezTo>
                      <a:lnTo>
                        <a:pt x="254266" y="18243"/>
                      </a:lnTo>
                      <a:cubicBezTo>
                        <a:pt x="254279" y="17339"/>
                        <a:pt x="253553" y="16596"/>
                        <a:pt x="252649" y="16585"/>
                      </a:cubicBezTo>
                      <a:cubicBezTo>
                        <a:pt x="252643" y="16585"/>
                        <a:pt x="252635" y="16585"/>
                        <a:pt x="252628" y="16585"/>
                      </a:cubicBezTo>
                      <a:close/>
                    </a:path>
                  </a:pathLst>
                </a:custGeom>
                <a:solidFill>
                  <a:schemeClr val="bg1"/>
                </a:solidFill>
                <a:ln w="2034" cap="flat">
                  <a:noFill/>
                  <a:prstDash val="solid"/>
                  <a:miter/>
                </a:ln>
              </p:spPr>
              <p:txBody>
                <a:bodyPr rtlCol="0" anchor="ctr"/>
                <a:lstStyle/>
                <a:p>
                  <a:endParaRPr lang="en-US" sz="1600"/>
                </a:p>
              </p:txBody>
            </p:sp>
            <p:sp>
              <p:nvSpPr>
                <p:cNvPr id="82" name="Freeform: Shape 81">
                  <a:extLst>
                    <a:ext uri="{FF2B5EF4-FFF2-40B4-BE49-F238E27FC236}">
                      <a16:creationId xmlns:a16="http://schemas.microsoft.com/office/drawing/2014/main" id="{BBBA0225-2942-3D2D-92D1-42D9A0C818FA}"/>
                    </a:ext>
                  </a:extLst>
                </p:cNvPr>
                <p:cNvSpPr/>
                <p:nvPr/>
              </p:nvSpPr>
              <p:spPr>
                <a:xfrm>
                  <a:off x="6206604" y="2027743"/>
                  <a:ext cx="364776" cy="72869"/>
                </a:xfrm>
                <a:custGeom>
                  <a:avLst/>
                  <a:gdLst>
                    <a:gd name="connsiteX0" fmla="*/ 356477 w 364776"/>
                    <a:gd name="connsiteY0" fmla="*/ 72849 h 72869"/>
                    <a:gd name="connsiteX1" fmla="*/ 8196 w 364776"/>
                    <a:gd name="connsiteY1" fmla="*/ 72849 h 72869"/>
                    <a:gd name="connsiteX2" fmla="*/ 1 w 364776"/>
                    <a:gd name="connsiteY2" fmla="*/ 64461 h 72869"/>
                    <a:gd name="connsiteX3" fmla="*/ 2412 w 364776"/>
                    <a:gd name="connsiteY3" fmla="*/ 58710 h 72869"/>
                    <a:gd name="connsiteX4" fmla="*/ 60024 w 364776"/>
                    <a:gd name="connsiteY4" fmla="*/ 2363 h 72869"/>
                    <a:gd name="connsiteX5" fmla="*/ 65828 w 364776"/>
                    <a:gd name="connsiteY5" fmla="*/ 0 h 72869"/>
                    <a:gd name="connsiteX6" fmla="*/ 300213 w 364776"/>
                    <a:gd name="connsiteY6" fmla="*/ 0 h 72869"/>
                    <a:gd name="connsiteX7" fmla="*/ 306080 w 364776"/>
                    <a:gd name="connsiteY7" fmla="*/ 2426 h 72869"/>
                    <a:gd name="connsiteX8" fmla="*/ 362344 w 364776"/>
                    <a:gd name="connsiteY8" fmla="*/ 58710 h 72869"/>
                    <a:gd name="connsiteX9" fmla="*/ 362351 w 364776"/>
                    <a:gd name="connsiteY9" fmla="*/ 70438 h 72869"/>
                    <a:gd name="connsiteX10" fmla="*/ 356477 w 364776"/>
                    <a:gd name="connsiteY10" fmla="*/ 72869 h 72869"/>
                    <a:gd name="connsiteX11" fmla="*/ 28554 w 364776"/>
                    <a:gd name="connsiteY11" fmla="*/ 56264 h 72869"/>
                    <a:gd name="connsiteX12" fmla="*/ 336451 w 364776"/>
                    <a:gd name="connsiteY12" fmla="*/ 56264 h 72869"/>
                    <a:gd name="connsiteX13" fmla="*/ 296772 w 364776"/>
                    <a:gd name="connsiteY13" fmla="*/ 16585 h 72869"/>
                    <a:gd name="connsiteX14" fmla="*/ 69187 w 364776"/>
                    <a:gd name="connsiteY14" fmla="*/ 16585 h 72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776" h="72869">
                      <a:moveTo>
                        <a:pt x="356477" y="72849"/>
                      </a:moveTo>
                      <a:lnTo>
                        <a:pt x="8196" y="72849"/>
                      </a:lnTo>
                      <a:cubicBezTo>
                        <a:pt x="3616" y="72795"/>
                        <a:pt x="-53" y="69040"/>
                        <a:pt x="1" y="64461"/>
                      </a:cubicBezTo>
                      <a:cubicBezTo>
                        <a:pt x="26" y="62303"/>
                        <a:pt x="891" y="60240"/>
                        <a:pt x="2412" y="58710"/>
                      </a:cubicBezTo>
                      <a:lnTo>
                        <a:pt x="60024" y="2363"/>
                      </a:lnTo>
                      <a:cubicBezTo>
                        <a:pt x="61575" y="846"/>
                        <a:pt x="63659" y="-2"/>
                        <a:pt x="65828" y="0"/>
                      </a:cubicBezTo>
                      <a:lnTo>
                        <a:pt x="300213" y="0"/>
                      </a:lnTo>
                      <a:cubicBezTo>
                        <a:pt x="302413" y="-2"/>
                        <a:pt x="304523" y="871"/>
                        <a:pt x="306080" y="2426"/>
                      </a:cubicBezTo>
                      <a:lnTo>
                        <a:pt x="362344" y="58710"/>
                      </a:lnTo>
                      <a:cubicBezTo>
                        <a:pt x="365585" y="61946"/>
                        <a:pt x="365587" y="67197"/>
                        <a:pt x="362351" y="70438"/>
                      </a:cubicBezTo>
                      <a:cubicBezTo>
                        <a:pt x="360794" y="71996"/>
                        <a:pt x="358681" y="72871"/>
                        <a:pt x="356477" y="72869"/>
                      </a:cubicBezTo>
                      <a:close/>
                      <a:moveTo>
                        <a:pt x="28554" y="56264"/>
                      </a:moveTo>
                      <a:lnTo>
                        <a:pt x="336451" y="56264"/>
                      </a:lnTo>
                      <a:lnTo>
                        <a:pt x="296772" y="16585"/>
                      </a:lnTo>
                      <a:lnTo>
                        <a:pt x="69187" y="16585"/>
                      </a:lnTo>
                      <a:close/>
                    </a:path>
                  </a:pathLst>
                </a:custGeom>
                <a:solidFill>
                  <a:schemeClr val="bg1"/>
                </a:solidFill>
                <a:ln w="2034" cap="flat">
                  <a:noFill/>
                  <a:prstDash val="solid"/>
                  <a:miter/>
                </a:ln>
              </p:spPr>
              <p:txBody>
                <a:bodyPr rtlCol="0" anchor="ctr"/>
                <a:lstStyle/>
                <a:p>
                  <a:endParaRPr lang="en-US" sz="1600"/>
                </a:p>
              </p:txBody>
            </p:sp>
          </p:grpSp>
        </p:grpSp>
        <p:sp>
          <p:nvSpPr>
            <p:cNvPr id="164" name="TextBox 163">
              <a:extLst>
                <a:ext uri="{FF2B5EF4-FFF2-40B4-BE49-F238E27FC236}">
                  <a16:creationId xmlns:a16="http://schemas.microsoft.com/office/drawing/2014/main" id="{03EE76A6-8249-2C46-B563-E06A46D1C7E6}"/>
                </a:ext>
              </a:extLst>
            </p:cNvPr>
            <p:cNvSpPr txBox="1"/>
            <p:nvPr/>
          </p:nvSpPr>
          <p:spPr>
            <a:xfrm>
              <a:off x="6012650" y="2318520"/>
              <a:ext cx="711223" cy="256654"/>
            </a:xfrm>
            <a:prstGeom prst="rect">
              <a:avLst/>
            </a:prstGeom>
            <a:noFill/>
          </p:spPr>
          <p:txBody>
            <a:bodyPr wrap="square" lIns="45720" rIns="45720"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a:ea typeface="+mn-ea"/>
                  <a:cs typeface="Arial"/>
                </a:rPr>
                <a:t>Exploit</a:t>
              </a:r>
            </a:p>
          </p:txBody>
        </p:sp>
      </p:grpSp>
      <p:grpSp>
        <p:nvGrpSpPr>
          <p:cNvPr id="131" name="Group 130">
            <a:extLst>
              <a:ext uri="{FF2B5EF4-FFF2-40B4-BE49-F238E27FC236}">
                <a16:creationId xmlns:a16="http://schemas.microsoft.com/office/drawing/2014/main" id="{D17E3EEA-F60C-AE0D-CC7C-ABB4BF78F2D1}"/>
              </a:ext>
            </a:extLst>
          </p:cNvPr>
          <p:cNvGrpSpPr/>
          <p:nvPr/>
        </p:nvGrpSpPr>
        <p:grpSpPr>
          <a:xfrm>
            <a:off x="7718939" y="1769927"/>
            <a:ext cx="751962" cy="758174"/>
            <a:chOff x="7308351" y="1706115"/>
            <a:chExt cx="861937" cy="869059"/>
          </a:xfrm>
        </p:grpSpPr>
        <p:grpSp>
          <p:nvGrpSpPr>
            <p:cNvPr id="75" name="Group 74">
              <a:extLst>
                <a:ext uri="{FF2B5EF4-FFF2-40B4-BE49-F238E27FC236}">
                  <a16:creationId xmlns:a16="http://schemas.microsoft.com/office/drawing/2014/main" id="{961AC841-1B6F-41F3-3058-67F07F2EF82F}"/>
                </a:ext>
              </a:extLst>
            </p:cNvPr>
            <p:cNvGrpSpPr/>
            <p:nvPr/>
          </p:nvGrpSpPr>
          <p:grpSpPr>
            <a:xfrm>
              <a:off x="7443387" y="1706115"/>
              <a:ext cx="591864" cy="591862"/>
              <a:chOff x="7426528" y="1706115"/>
              <a:chExt cx="591864" cy="591862"/>
            </a:xfrm>
          </p:grpSpPr>
          <p:sp>
            <p:nvSpPr>
              <p:cNvPr id="53" name="Oval 52">
                <a:extLst>
                  <a:ext uri="{FF2B5EF4-FFF2-40B4-BE49-F238E27FC236}">
                    <a16:creationId xmlns:a16="http://schemas.microsoft.com/office/drawing/2014/main" id="{238E97A7-8FB9-4541-A413-FB59E0C24D4F}"/>
                  </a:ext>
                </a:extLst>
              </p:cNvPr>
              <p:cNvSpPr/>
              <p:nvPr/>
            </p:nvSpPr>
            <p:spPr>
              <a:xfrm>
                <a:off x="7426528" y="1706115"/>
                <a:ext cx="591864" cy="5918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4" name="Group 73">
                <a:extLst>
                  <a:ext uri="{FF2B5EF4-FFF2-40B4-BE49-F238E27FC236}">
                    <a16:creationId xmlns:a16="http://schemas.microsoft.com/office/drawing/2014/main" id="{9AD3C15F-D791-EAE0-1031-2DD8370BF14B}"/>
                  </a:ext>
                </a:extLst>
              </p:cNvPr>
              <p:cNvGrpSpPr/>
              <p:nvPr/>
            </p:nvGrpSpPr>
            <p:grpSpPr>
              <a:xfrm>
                <a:off x="7533019" y="1877555"/>
                <a:ext cx="378883" cy="248982"/>
                <a:chOff x="7535658" y="1850155"/>
                <a:chExt cx="378883" cy="248982"/>
              </a:xfrm>
            </p:grpSpPr>
            <p:sp>
              <p:nvSpPr>
                <p:cNvPr id="69" name="Freeform: Shape 68">
                  <a:extLst>
                    <a:ext uri="{FF2B5EF4-FFF2-40B4-BE49-F238E27FC236}">
                      <a16:creationId xmlns:a16="http://schemas.microsoft.com/office/drawing/2014/main" id="{06FA6D3A-62B1-0AFA-EE53-E66D1657E8E3}"/>
                    </a:ext>
                  </a:extLst>
                </p:cNvPr>
                <p:cNvSpPr/>
                <p:nvPr/>
              </p:nvSpPr>
              <p:spPr>
                <a:xfrm>
                  <a:off x="7585083" y="1850155"/>
                  <a:ext cx="281326" cy="190521"/>
                </a:xfrm>
                <a:custGeom>
                  <a:avLst/>
                  <a:gdLst>
                    <a:gd name="connsiteX0" fmla="*/ 262399 w 281326"/>
                    <a:gd name="connsiteY0" fmla="*/ 190521 h 190521"/>
                    <a:gd name="connsiteX1" fmla="*/ 18927 w 281326"/>
                    <a:gd name="connsiteY1" fmla="*/ 190521 h 190521"/>
                    <a:gd name="connsiteX2" fmla="*/ 0 w 281326"/>
                    <a:gd name="connsiteY2" fmla="*/ 171594 h 190521"/>
                    <a:gd name="connsiteX3" fmla="*/ 0 w 281326"/>
                    <a:gd name="connsiteY3" fmla="*/ 18949 h 190521"/>
                    <a:gd name="connsiteX4" fmla="*/ 18927 w 281326"/>
                    <a:gd name="connsiteY4" fmla="*/ 0 h 190521"/>
                    <a:gd name="connsiteX5" fmla="*/ 262399 w 281326"/>
                    <a:gd name="connsiteY5" fmla="*/ 0 h 190521"/>
                    <a:gd name="connsiteX6" fmla="*/ 281326 w 281326"/>
                    <a:gd name="connsiteY6" fmla="*/ 18949 h 190521"/>
                    <a:gd name="connsiteX7" fmla="*/ 281326 w 281326"/>
                    <a:gd name="connsiteY7" fmla="*/ 171637 h 190521"/>
                    <a:gd name="connsiteX8" fmla="*/ 262399 w 281326"/>
                    <a:gd name="connsiteY8" fmla="*/ 190521 h 190521"/>
                    <a:gd name="connsiteX9" fmla="*/ 18927 w 281326"/>
                    <a:gd name="connsiteY9" fmla="*/ 17183 h 190521"/>
                    <a:gd name="connsiteX10" fmla="*/ 17225 w 281326"/>
                    <a:gd name="connsiteY10" fmla="*/ 18883 h 190521"/>
                    <a:gd name="connsiteX11" fmla="*/ 17226 w 281326"/>
                    <a:gd name="connsiteY11" fmla="*/ 18949 h 190521"/>
                    <a:gd name="connsiteX12" fmla="*/ 17226 w 281326"/>
                    <a:gd name="connsiteY12" fmla="*/ 171637 h 190521"/>
                    <a:gd name="connsiteX13" fmla="*/ 18927 w 281326"/>
                    <a:gd name="connsiteY13" fmla="*/ 173338 h 190521"/>
                    <a:gd name="connsiteX14" fmla="*/ 262399 w 281326"/>
                    <a:gd name="connsiteY14" fmla="*/ 173338 h 190521"/>
                    <a:gd name="connsiteX15" fmla="*/ 264100 w 281326"/>
                    <a:gd name="connsiteY15" fmla="*/ 171637 h 190521"/>
                    <a:gd name="connsiteX16" fmla="*/ 264100 w 281326"/>
                    <a:gd name="connsiteY16" fmla="*/ 18949 h 190521"/>
                    <a:gd name="connsiteX17" fmla="*/ 262420 w 281326"/>
                    <a:gd name="connsiteY17" fmla="*/ 17226 h 190521"/>
                    <a:gd name="connsiteX18" fmla="*/ 262399 w 281326"/>
                    <a:gd name="connsiteY18" fmla="*/ 17226 h 190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1326" h="190521">
                      <a:moveTo>
                        <a:pt x="262399" y="190521"/>
                      </a:moveTo>
                      <a:lnTo>
                        <a:pt x="18927" y="190521"/>
                      </a:lnTo>
                      <a:cubicBezTo>
                        <a:pt x="8479" y="190508"/>
                        <a:pt x="12" y="182042"/>
                        <a:pt x="0" y="171594"/>
                      </a:cubicBezTo>
                      <a:lnTo>
                        <a:pt x="0" y="18949"/>
                      </a:lnTo>
                      <a:cubicBezTo>
                        <a:pt x="0" y="8492"/>
                        <a:pt x="8471" y="12"/>
                        <a:pt x="18927" y="0"/>
                      </a:cubicBezTo>
                      <a:lnTo>
                        <a:pt x="262399" y="0"/>
                      </a:lnTo>
                      <a:cubicBezTo>
                        <a:pt x="272855" y="12"/>
                        <a:pt x="281326" y="8492"/>
                        <a:pt x="281326" y="18949"/>
                      </a:cubicBezTo>
                      <a:lnTo>
                        <a:pt x="281326" y="171637"/>
                      </a:lnTo>
                      <a:cubicBezTo>
                        <a:pt x="281290" y="182068"/>
                        <a:pt x="272829" y="190511"/>
                        <a:pt x="262399" y="190521"/>
                      </a:cubicBezTo>
                      <a:close/>
                      <a:moveTo>
                        <a:pt x="18927" y="17183"/>
                      </a:moveTo>
                      <a:cubicBezTo>
                        <a:pt x="17988" y="17182"/>
                        <a:pt x="17226" y="17943"/>
                        <a:pt x="17225" y="18883"/>
                      </a:cubicBezTo>
                      <a:cubicBezTo>
                        <a:pt x="17225" y="18905"/>
                        <a:pt x="17225" y="18927"/>
                        <a:pt x="17226" y="18949"/>
                      </a:cubicBezTo>
                      <a:lnTo>
                        <a:pt x="17226" y="171637"/>
                      </a:lnTo>
                      <a:cubicBezTo>
                        <a:pt x="17226" y="172576"/>
                        <a:pt x="17988" y="173338"/>
                        <a:pt x="18927" y="173338"/>
                      </a:cubicBezTo>
                      <a:lnTo>
                        <a:pt x="262399" y="173338"/>
                      </a:lnTo>
                      <a:cubicBezTo>
                        <a:pt x="263338" y="173338"/>
                        <a:pt x="264100" y="172576"/>
                        <a:pt x="264100" y="171637"/>
                      </a:cubicBezTo>
                      <a:lnTo>
                        <a:pt x="264100" y="18949"/>
                      </a:lnTo>
                      <a:cubicBezTo>
                        <a:pt x="264113" y="18009"/>
                        <a:pt x="263359" y="17238"/>
                        <a:pt x="262420" y="17226"/>
                      </a:cubicBezTo>
                      <a:cubicBezTo>
                        <a:pt x="262414" y="17226"/>
                        <a:pt x="262405" y="17226"/>
                        <a:pt x="262399" y="17226"/>
                      </a:cubicBezTo>
                      <a:close/>
                    </a:path>
                  </a:pathLst>
                </a:custGeom>
                <a:solidFill>
                  <a:schemeClr val="bg1"/>
                </a:solidFill>
                <a:ln w="2133" cap="flat">
                  <a:noFill/>
                  <a:prstDash val="solid"/>
                  <a:miter/>
                </a:ln>
              </p:spPr>
              <p:txBody>
                <a:bodyPr rtlCol="0" anchor="ctr"/>
                <a:lstStyle/>
                <a:p>
                  <a:endParaRPr lang="en-US" sz="1600"/>
                </a:p>
              </p:txBody>
            </p:sp>
            <p:sp>
              <p:nvSpPr>
                <p:cNvPr id="70" name="Freeform: Shape 69">
                  <a:extLst>
                    <a:ext uri="{FF2B5EF4-FFF2-40B4-BE49-F238E27FC236}">
                      <a16:creationId xmlns:a16="http://schemas.microsoft.com/office/drawing/2014/main" id="{F4F457CD-AB73-17A0-56AF-76D4F8892CF3}"/>
                    </a:ext>
                  </a:extLst>
                </p:cNvPr>
                <p:cNvSpPr/>
                <p:nvPr/>
              </p:nvSpPr>
              <p:spPr>
                <a:xfrm>
                  <a:off x="7535658" y="2023450"/>
                  <a:ext cx="378883" cy="75687"/>
                </a:xfrm>
                <a:custGeom>
                  <a:avLst/>
                  <a:gdLst>
                    <a:gd name="connsiteX0" fmla="*/ 370264 w 378883"/>
                    <a:gd name="connsiteY0" fmla="*/ 75666 h 75687"/>
                    <a:gd name="connsiteX1" fmla="*/ 8513 w 378883"/>
                    <a:gd name="connsiteY1" fmla="*/ 75666 h 75687"/>
                    <a:gd name="connsiteX2" fmla="*/ 1 w 378883"/>
                    <a:gd name="connsiteY2" fmla="*/ 66954 h 75687"/>
                    <a:gd name="connsiteX3" fmla="*/ 2505 w 378883"/>
                    <a:gd name="connsiteY3" fmla="*/ 60981 h 75687"/>
                    <a:gd name="connsiteX4" fmla="*/ 62345 w 378883"/>
                    <a:gd name="connsiteY4" fmla="*/ 2455 h 75687"/>
                    <a:gd name="connsiteX5" fmla="*/ 68374 w 378883"/>
                    <a:gd name="connsiteY5" fmla="*/ 0 h 75687"/>
                    <a:gd name="connsiteX6" fmla="*/ 311824 w 378883"/>
                    <a:gd name="connsiteY6" fmla="*/ 0 h 75687"/>
                    <a:gd name="connsiteX7" fmla="*/ 317918 w 378883"/>
                    <a:gd name="connsiteY7" fmla="*/ 2519 h 75687"/>
                    <a:gd name="connsiteX8" fmla="*/ 376358 w 378883"/>
                    <a:gd name="connsiteY8" fmla="*/ 60981 h 75687"/>
                    <a:gd name="connsiteX9" fmla="*/ 376364 w 378883"/>
                    <a:gd name="connsiteY9" fmla="*/ 73162 h 75687"/>
                    <a:gd name="connsiteX10" fmla="*/ 370264 w 378883"/>
                    <a:gd name="connsiteY10" fmla="*/ 75687 h 75687"/>
                    <a:gd name="connsiteX11" fmla="*/ 29658 w 378883"/>
                    <a:gd name="connsiteY11" fmla="*/ 58440 h 75687"/>
                    <a:gd name="connsiteX12" fmla="*/ 349463 w 378883"/>
                    <a:gd name="connsiteY12" fmla="*/ 58440 h 75687"/>
                    <a:gd name="connsiteX13" fmla="*/ 308250 w 378883"/>
                    <a:gd name="connsiteY13" fmla="*/ 17226 h 75687"/>
                    <a:gd name="connsiteX14" fmla="*/ 71862 w 378883"/>
                    <a:gd name="connsiteY14" fmla="*/ 17226 h 75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883" h="75687">
                      <a:moveTo>
                        <a:pt x="370264" y="75666"/>
                      </a:moveTo>
                      <a:lnTo>
                        <a:pt x="8513" y="75666"/>
                      </a:lnTo>
                      <a:cubicBezTo>
                        <a:pt x="3756" y="75610"/>
                        <a:pt x="-55" y="71710"/>
                        <a:pt x="1" y="66954"/>
                      </a:cubicBezTo>
                      <a:cubicBezTo>
                        <a:pt x="27" y="64712"/>
                        <a:pt x="925" y="62570"/>
                        <a:pt x="2505" y="60981"/>
                      </a:cubicBezTo>
                      <a:lnTo>
                        <a:pt x="62345" y="2455"/>
                      </a:lnTo>
                      <a:cubicBezTo>
                        <a:pt x="63956" y="879"/>
                        <a:pt x="66121" y="-2"/>
                        <a:pt x="68374" y="0"/>
                      </a:cubicBezTo>
                      <a:lnTo>
                        <a:pt x="311824" y="0"/>
                      </a:lnTo>
                      <a:cubicBezTo>
                        <a:pt x="314109" y="-2"/>
                        <a:pt x="316301" y="904"/>
                        <a:pt x="317918" y="2519"/>
                      </a:cubicBezTo>
                      <a:lnTo>
                        <a:pt x="376358" y="60981"/>
                      </a:lnTo>
                      <a:cubicBezTo>
                        <a:pt x="379724" y="64342"/>
                        <a:pt x="379726" y="69796"/>
                        <a:pt x="376364" y="73162"/>
                      </a:cubicBezTo>
                      <a:cubicBezTo>
                        <a:pt x="374747" y="74781"/>
                        <a:pt x="372553" y="75690"/>
                        <a:pt x="370264" y="75687"/>
                      </a:cubicBezTo>
                      <a:close/>
                      <a:moveTo>
                        <a:pt x="29658" y="58440"/>
                      </a:moveTo>
                      <a:lnTo>
                        <a:pt x="349463" y="58440"/>
                      </a:lnTo>
                      <a:lnTo>
                        <a:pt x="308250" y="17226"/>
                      </a:lnTo>
                      <a:lnTo>
                        <a:pt x="71862" y="17226"/>
                      </a:lnTo>
                      <a:close/>
                    </a:path>
                  </a:pathLst>
                </a:custGeom>
                <a:solidFill>
                  <a:schemeClr val="bg1"/>
                </a:solidFill>
                <a:ln w="2133" cap="flat">
                  <a:noFill/>
                  <a:prstDash val="solid"/>
                  <a:miter/>
                </a:ln>
              </p:spPr>
              <p:txBody>
                <a:bodyPr rtlCol="0" anchor="ctr"/>
                <a:lstStyle/>
                <a:p>
                  <a:endParaRPr lang="en-US" sz="1600"/>
                </a:p>
              </p:txBody>
            </p:sp>
            <p:sp>
              <p:nvSpPr>
                <p:cNvPr id="71" name="Freeform: Shape 70">
                  <a:extLst>
                    <a:ext uri="{FF2B5EF4-FFF2-40B4-BE49-F238E27FC236}">
                      <a16:creationId xmlns:a16="http://schemas.microsoft.com/office/drawing/2014/main" id="{E7AFC0C1-926B-AAAD-B5DA-6F5CC396446B}"/>
                    </a:ext>
                  </a:extLst>
                </p:cNvPr>
                <p:cNvSpPr/>
                <p:nvPr/>
              </p:nvSpPr>
              <p:spPr>
                <a:xfrm>
                  <a:off x="7638915" y="1892790"/>
                  <a:ext cx="172262" cy="103357"/>
                </a:xfrm>
                <a:custGeom>
                  <a:avLst/>
                  <a:gdLst>
                    <a:gd name="connsiteX0" fmla="*/ 172263 w 172262"/>
                    <a:gd name="connsiteY0" fmla="*/ 103357 h 103357"/>
                    <a:gd name="connsiteX1" fmla="*/ 0 w 172262"/>
                    <a:gd name="connsiteY1" fmla="*/ 103357 h 103357"/>
                    <a:gd name="connsiteX2" fmla="*/ 0 w 172262"/>
                    <a:gd name="connsiteY2" fmla="*/ 0 h 103357"/>
                    <a:gd name="connsiteX3" fmla="*/ 17226 w 172262"/>
                    <a:gd name="connsiteY3" fmla="*/ 0 h 103357"/>
                    <a:gd name="connsiteX4" fmla="*/ 17226 w 172262"/>
                    <a:gd name="connsiteY4" fmla="*/ 86131 h 103357"/>
                    <a:gd name="connsiteX5" fmla="*/ 155036 w 172262"/>
                    <a:gd name="connsiteY5" fmla="*/ 86131 h 103357"/>
                    <a:gd name="connsiteX6" fmla="*/ 155036 w 172262"/>
                    <a:gd name="connsiteY6" fmla="*/ 0 h 103357"/>
                    <a:gd name="connsiteX7" fmla="*/ 172263 w 172262"/>
                    <a:gd name="connsiteY7" fmla="*/ 0 h 103357"/>
                    <a:gd name="connsiteX8" fmla="*/ 172263 w 172262"/>
                    <a:gd name="connsiteY8" fmla="*/ 103357 h 103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262" h="103357">
                      <a:moveTo>
                        <a:pt x="172263" y="103357"/>
                      </a:moveTo>
                      <a:lnTo>
                        <a:pt x="0" y="103357"/>
                      </a:lnTo>
                      <a:lnTo>
                        <a:pt x="0" y="0"/>
                      </a:lnTo>
                      <a:lnTo>
                        <a:pt x="17226" y="0"/>
                      </a:lnTo>
                      <a:lnTo>
                        <a:pt x="17226" y="86131"/>
                      </a:lnTo>
                      <a:lnTo>
                        <a:pt x="155036" y="86131"/>
                      </a:lnTo>
                      <a:lnTo>
                        <a:pt x="155036" y="0"/>
                      </a:lnTo>
                      <a:lnTo>
                        <a:pt x="172263" y="0"/>
                      </a:lnTo>
                      <a:lnTo>
                        <a:pt x="172263" y="103357"/>
                      </a:lnTo>
                      <a:close/>
                    </a:path>
                  </a:pathLst>
                </a:custGeom>
                <a:solidFill>
                  <a:schemeClr val="bg1"/>
                </a:solidFill>
                <a:ln w="2133" cap="flat">
                  <a:noFill/>
                  <a:prstDash val="solid"/>
                  <a:miter/>
                </a:ln>
              </p:spPr>
              <p:txBody>
                <a:bodyPr rtlCol="0" anchor="ctr"/>
                <a:lstStyle/>
                <a:p>
                  <a:endParaRPr lang="en-US" sz="1600"/>
                </a:p>
              </p:txBody>
            </p:sp>
            <p:sp>
              <p:nvSpPr>
                <p:cNvPr id="72" name="Freeform: Shape 71">
                  <a:extLst>
                    <a:ext uri="{FF2B5EF4-FFF2-40B4-BE49-F238E27FC236}">
                      <a16:creationId xmlns:a16="http://schemas.microsoft.com/office/drawing/2014/main" id="{A3CDFC79-FA0E-D69E-9F57-90669DA38425}"/>
                    </a:ext>
                  </a:extLst>
                </p:cNvPr>
                <p:cNvSpPr/>
                <p:nvPr/>
              </p:nvSpPr>
              <p:spPr>
                <a:xfrm>
                  <a:off x="7716433" y="1891713"/>
                  <a:ext cx="17226" cy="52798"/>
                </a:xfrm>
                <a:custGeom>
                  <a:avLst/>
                  <a:gdLst>
                    <a:gd name="connsiteX0" fmla="*/ 0 w 17226"/>
                    <a:gd name="connsiteY0" fmla="*/ 0 h 52798"/>
                    <a:gd name="connsiteX1" fmla="*/ 17226 w 17226"/>
                    <a:gd name="connsiteY1" fmla="*/ 0 h 52798"/>
                    <a:gd name="connsiteX2" fmla="*/ 17226 w 17226"/>
                    <a:gd name="connsiteY2" fmla="*/ 52798 h 52798"/>
                    <a:gd name="connsiteX3" fmla="*/ 0 w 17226"/>
                    <a:gd name="connsiteY3" fmla="*/ 52798 h 52798"/>
                  </a:gdLst>
                  <a:ahLst/>
                  <a:cxnLst>
                    <a:cxn ang="0">
                      <a:pos x="connsiteX0" y="connsiteY0"/>
                    </a:cxn>
                    <a:cxn ang="0">
                      <a:pos x="connsiteX1" y="connsiteY1"/>
                    </a:cxn>
                    <a:cxn ang="0">
                      <a:pos x="connsiteX2" y="connsiteY2"/>
                    </a:cxn>
                    <a:cxn ang="0">
                      <a:pos x="connsiteX3" y="connsiteY3"/>
                    </a:cxn>
                  </a:cxnLst>
                  <a:rect l="l" t="t" r="r" b="b"/>
                  <a:pathLst>
                    <a:path w="17226" h="52798">
                      <a:moveTo>
                        <a:pt x="0" y="0"/>
                      </a:moveTo>
                      <a:lnTo>
                        <a:pt x="17226" y="0"/>
                      </a:lnTo>
                      <a:lnTo>
                        <a:pt x="17226" y="52798"/>
                      </a:lnTo>
                      <a:lnTo>
                        <a:pt x="0" y="52798"/>
                      </a:lnTo>
                      <a:close/>
                    </a:path>
                  </a:pathLst>
                </a:custGeom>
                <a:solidFill>
                  <a:schemeClr val="bg1"/>
                </a:solidFill>
                <a:ln w="2133" cap="flat">
                  <a:noFill/>
                  <a:prstDash val="solid"/>
                  <a:miter/>
                </a:ln>
              </p:spPr>
              <p:txBody>
                <a:bodyPr rtlCol="0" anchor="ctr"/>
                <a:lstStyle/>
                <a:p>
                  <a:endParaRPr lang="en-US" sz="1600"/>
                </a:p>
              </p:txBody>
            </p:sp>
            <p:sp>
              <p:nvSpPr>
                <p:cNvPr id="73" name="Freeform: Shape 72">
                  <a:extLst>
                    <a:ext uri="{FF2B5EF4-FFF2-40B4-BE49-F238E27FC236}">
                      <a16:creationId xmlns:a16="http://schemas.microsoft.com/office/drawing/2014/main" id="{E5E04BDC-2210-A221-D66E-424BA0024A19}"/>
                    </a:ext>
                  </a:extLst>
                </p:cNvPr>
                <p:cNvSpPr/>
                <p:nvPr/>
              </p:nvSpPr>
              <p:spPr>
                <a:xfrm>
                  <a:off x="7707863" y="1939494"/>
                  <a:ext cx="34366" cy="29736"/>
                </a:xfrm>
                <a:custGeom>
                  <a:avLst/>
                  <a:gdLst>
                    <a:gd name="connsiteX0" fmla="*/ 0 w 34366"/>
                    <a:gd name="connsiteY0" fmla="*/ 0 h 29736"/>
                    <a:gd name="connsiteX1" fmla="*/ 17183 w 34366"/>
                    <a:gd name="connsiteY1" fmla="*/ 29737 h 29736"/>
                    <a:gd name="connsiteX2" fmla="*/ 34366 w 34366"/>
                    <a:gd name="connsiteY2" fmla="*/ 0 h 29736"/>
                    <a:gd name="connsiteX3" fmla="*/ 0 w 34366"/>
                    <a:gd name="connsiteY3" fmla="*/ 0 h 29736"/>
                  </a:gdLst>
                  <a:ahLst/>
                  <a:cxnLst>
                    <a:cxn ang="0">
                      <a:pos x="connsiteX0" y="connsiteY0"/>
                    </a:cxn>
                    <a:cxn ang="0">
                      <a:pos x="connsiteX1" y="connsiteY1"/>
                    </a:cxn>
                    <a:cxn ang="0">
                      <a:pos x="connsiteX2" y="connsiteY2"/>
                    </a:cxn>
                    <a:cxn ang="0">
                      <a:pos x="connsiteX3" y="connsiteY3"/>
                    </a:cxn>
                  </a:cxnLst>
                  <a:rect l="l" t="t" r="r" b="b"/>
                  <a:pathLst>
                    <a:path w="34366" h="29736">
                      <a:moveTo>
                        <a:pt x="0" y="0"/>
                      </a:moveTo>
                      <a:lnTo>
                        <a:pt x="17183" y="29737"/>
                      </a:lnTo>
                      <a:lnTo>
                        <a:pt x="34366" y="0"/>
                      </a:lnTo>
                      <a:lnTo>
                        <a:pt x="0" y="0"/>
                      </a:lnTo>
                      <a:close/>
                    </a:path>
                  </a:pathLst>
                </a:custGeom>
                <a:solidFill>
                  <a:schemeClr val="bg1"/>
                </a:solidFill>
                <a:ln w="2133" cap="flat">
                  <a:noFill/>
                  <a:prstDash val="solid"/>
                  <a:miter/>
                </a:ln>
              </p:spPr>
              <p:txBody>
                <a:bodyPr rtlCol="0" anchor="ctr"/>
                <a:lstStyle/>
                <a:p>
                  <a:endParaRPr lang="en-US" sz="1600"/>
                </a:p>
              </p:txBody>
            </p:sp>
          </p:grpSp>
        </p:grpSp>
        <p:sp>
          <p:nvSpPr>
            <p:cNvPr id="167" name="TextBox 166">
              <a:extLst>
                <a:ext uri="{FF2B5EF4-FFF2-40B4-BE49-F238E27FC236}">
                  <a16:creationId xmlns:a16="http://schemas.microsoft.com/office/drawing/2014/main" id="{40CF9FB6-C2D8-034C-AFAA-4787B53295B0}"/>
                </a:ext>
              </a:extLst>
            </p:cNvPr>
            <p:cNvSpPr txBox="1"/>
            <p:nvPr/>
          </p:nvSpPr>
          <p:spPr>
            <a:xfrm>
              <a:off x="7308351" y="2318520"/>
              <a:ext cx="861937" cy="256654"/>
            </a:xfrm>
            <a:prstGeom prst="rect">
              <a:avLst/>
            </a:prstGeom>
            <a:noFill/>
          </p:spPr>
          <p:txBody>
            <a:bodyPr wrap="square" lIns="45720" rIns="45720"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a:ea typeface="+mn-ea"/>
                  <a:cs typeface="Arial"/>
                </a:rPr>
                <a:t>Installation</a:t>
              </a:r>
            </a:p>
          </p:txBody>
        </p:sp>
      </p:grpSp>
      <p:grpSp>
        <p:nvGrpSpPr>
          <p:cNvPr id="130" name="Group 129">
            <a:extLst>
              <a:ext uri="{FF2B5EF4-FFF2-40B4-BE49-F238E27FC236}">
                <a16:creationId xmlns:a16="http://schemas.microsoft.com/office/drawing/2014/main" id="{D11569F5-F661-BB5B-5812-8F8E96990DEA}"/>
              </a:ext>
            </a:extLst>
          </p:cNvPr>
          <p:cNvGrpSpPr/>
          <p:nvPr/>
        </p:nvGrpSpPr>
        <p:grpSpPr>
          <a:xfrm>
            <a:off x="9056027" y="1769927"/>
            <a:ext cx="751962" cy="758174"/>
            <a:chOff x="8645439" y="1706115"/>
            <a:chExt cx="861937" cy="869059"/>
          </a:xfrm>
        </p:grpSpPr>
        <p:grpSp>
          <p:nvGrpSpPr>
            <p:cNvPr id="67" name="Group 66">
              <a:extLst>
                <a:ext uri="{FF2B5EF4-FFF2-40B4-BE49-F238E27FC236}">
                  <a16:creationId xmlns:a16="http://schemas.microsoft.com/office/drawing/2014/main" id="{C80FE63F-0DBA-B26D-5052-CBEFF20D1933}"/>
                </a:ext>
              </a:extLst>
            </p:cNvPr>
            <p:cNvGrpSpPr/>
            <p:nvPr/>
          </p:nvGrpSpPr>
          <p:grpSpPr>
            <a:xfrm>
              <a:off x="8780475" y="1706115"/>
              <a:ext cx="591864" cy="591862"/>
              <a:chOff x="8766574" y="1706115"/>
              <a:chExt cx="591864" cy="591862"/>
            </a:xfrm>
          </p:grpSpPr>
          <p:sp>
            <p:nvSpPr>
              <p:cNvPr id="56" name="Oval 55">
                <a:extLst>
                  <a:ext uri="{FF2B5EF4-FFF2-40B4-BE49-F238E27FC236}">
                    <a16:creationId xmlns:a16="http://schemas.microsoft.com/office/drawing/2014/main" id="{570035AC-29F4-4572-9C0F-905109874CD4}"/>
                  </a:ext>
                </a:extLst>
              </p:cNvPr>
              <p:cNvSpPr/>
              <p:nvPr/>
            </p:nvSpPr>
            <p:spPr>
              <a:xfrm>
                <a:off x="8766574" y="1706115"/>
                <a:ext cx="591864" cy="5918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57" name="Picture 79">
                <a:extLst>
                  <a:ext uri="{FF2B5EF4-FFF2-40B4-BE49-F238E27FC236}">
                    <a16:creationId xmlns:a16="http://schemas.microsoft.com/office/drawing/2014/main" id="{1BE2CD29-7041-4364-A5D9-2867DE6D5214}"/>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a:xfrm>
                <a:off x="8859566" y="1799107"/>
                <a:ext cx="405880" cy="405878"/>
              </a:xfrm>
              <a:prstGeom prst="roundRect">
                <a:avLst/>
              </a:prstGeom>
            </p:spPr>
          </p:pic>
        </p:grpSp>
        <p:sp>
          <p:nvSpPr>
            <p:cNvPr id="174" name="TextBox 173">
              <a:extLst>
                <a:ext uri="{FF2B5EF4-FFF2-40B4-BE49-F238E27FC236}">
                  <a16:creationId xmlns:a16="http://schemas.microsoft.com/office/drawing/2014/main" id="{FD555673-CE5E-FB4F-A72D-0767C78BE4FA}"/>
                </a:ext>
              </a:extLst>
            </p:cNvPr>
            <p:cNvSpPr txBox="1"/>
            <p:nvPr/>
          </p:nvSpPr>
          <p:spPr>
            <a:xfrm>
              <a:off x="8645439" y="2318520"/>
              <a:ext cx="861937" cy="256654"/>
            </a:xfrm>
            <a:prstGeom prst="rect">
              <a:avLst/>
            </a:prstGeom>
            <a:noFill/>
          </p:spPr>
          <p:txBody>
            <a:bodyPr wrap="square" lIns="45720" rIns="45720"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a:ea typeface="+mn-ea"/>
                  <a:cs typeface="Arial"/>
                </a:rPr>
                <a:t>C&amp;C</a:t>
              </a:r>
            </a:p>
          </p:txBody>
        </p:sp>
      </p:grpSp>
      <p:grpSp>
        <p:nvGrpSpPr>
          <p:cNvPr id="129" name="Group 128">
            <a:extLst>
              <a:ext uri="{FF2B5EF4-FFF2-40B4-BE49-F238E27FC236}">
                <a16:creationId xmlns:a16="http://schemas.microsoft.com/office/drawing/2014/main" id="{40330655-4AE3-0ED1-0EDC-9CFD0CD1E245}"/>
              </a:ext>
            </a:extLst>
          </p:cNvPr>
          <p:cNvGrpSpPr/>
          <p:nvPr/>
        </p:nvGrpSpPr>
        <p:grpSpPr>
          <a:xfrm>
            <a:off x="10402212" y="1769927"/>
            <a:ext cx="751962" cy="758174"/>
            <a:chOff x="9991624" y="1706115"/>
            <a:chExt cx="861937" cy="869059"/>
          </a:xfrm>
        </p:grpSpPr>
        <p:grpSp>
          <p:nvGrpSpPr>
            <p:cNvPr id="60" name="Group 59">
              <a:extLst>
                <a:ext uri="{FF2B5EF4-FFF2-40B4-BE49-F238E27FC236}">
                  <a16:creationId xmlns:a16="http://schemas.microsoft.com/office/drawing/2014/main" id="{D731E12B-1C6B-4235-3E8C-CD150E9248E1}"/>
                </a:ext>
              </a:extLst>
            </p:cNvPr>
            <p:cNvGrpSpPr/>
            <p:nvPr/>
          </p:nvGrpSpPr>
          <p:grpSpPr>
            <a:xfrm>
              <a:off x="10126660" y="1706115"/>
              <a:ext cx="591864" cy="591862"/>
              <a:chOff x="10106617" y="1706115"/>
              <a:chExt cx="591864" cy="591862"/>
            </a:xfrm>
          </p:grpSpPr>
          <p:sp>
            <p:nvSpPr>
              <p:cNvPr id="38" name="Oval 37">
                <a:extLst>
                  <a:ext uri="{FF2B5EF4-FFF2-40B4-BE49-F238E27FC236}">
                    <a16:creationId xmlns:a16="http://schemas.microsoft.com/office/drawing/2014/main" id="{C69F6F1B-CE2B-41AF-9701-10E46BDD7046}"/>
                  </a:ext>
                </a:extLst>
              </p:cNvPr>
              <p:cNvSpPr/>
              <p:nvPr/>
            </p:nvSpPr>
            <p:spPr>
              <a:xfrm>
                <a:off x="10106617" y="1706115"/>
                <a:ext cx="591864" cy="59186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59" name="Group 58">
                <a:extLst>
                  <a:ext uri="{FF2B5EF4-FFF2-40B4-BE49-F238E27FC236}">
                    <a16:creationId xmlns:a16="http://schemas.microsoft.com/office/drawing/2014/main" id="{A4465598-4A7D-C074-BCB9-9779D27A1602}"/>
                  </a:ext>
                </a:extLst>
              </p:cNvPr>
              <p:cNvGrpSpPr/>
              <p:nvPr/>
            </p:nvGrpSpPr>
            <p:grpSpPr>
              <a:xfrm>
                <a:off x="10209034" y="1852614"/>
                <a:ext cx="387030" cy="298866"/>
                <a:chOff x="10256229" y="1877807"/>
                <a:chExt cx="292638" cy="225977"/>
              </a:xfrm>
            </p:grpSpPr>
            <p:sp>
              <p:nvSpPr>
                <p:cNvPr id="49" name="Freeform: Shape 48">
                  <a:extLst>
                    <a:ext uri="{FF2B5EF4-FFF2-40B4-BE49-F238E27FC236}">
                      <a16:creationId xmlns:a16="http://schemas.microsoft.com/office/drawing/2014/main" id="{39E495D0-335F-03A0-4110-AA04EBEB372F}"/>
                    </a:ext>
                  </a:extLst>
                </p:cNvPr>
                <p:cNvSpPr/>
                <p:nvPr/>
              </p:nvSpPr>
              <p:spPr>
                <a:xfrm>
                  <a:off x="10321137" y="2050530"/>
                  <a:ext cx="162901" cy="53254"/>
                </a:xfrm>
                <a:custGeom>
                  <a:avLst/>
                  <a:gdLst>
                    <a:gd name="connsiteX0" fmla="*/ 32580 w 162901"/>
                    <a:gd name="connsiteY0" fmla="*/ 17616 h 53254"/>
                    <a:gd name="connsiteX1" fmla="*/ 44899 w 162901"/>
                    <a:gd name="connsiteY1" fmla="*/ 40489 h 53254"/>
                    <a:gd name="connsiteX2" fmla="*/ 60749 w 162901"/>
                    <a:gd name="connsiteY2" fmla="*/ 31720 h 53254"/>
                    <a:gd name="connsiteX3" fmla="*/ 32580 w 162901"/>
                    <a:gd name="connsiteY3" fmla="*/ 17616 h 53254"/>
                    <a:gd name="connsiteX4" fmla="*/ 130261 w 162901"/>
                    <a:gd name="connsiteY4" fmla="*/ 17616 h 53254"/>
                    <a:gd name="connsiteX5" fmla="*/ 102111 w 162901"/>
                    <a:gd name="connsiteY5" fmla="*/ 31720 h 53254"/>
                    <a:gd name="connsiteX6" fmla="*/ 117942 w 162901"/>
                    <a:gd name="connsiteY6" fmla="*/ 40489 h 53254"/>
                    <a:gd name="connsiteX7" fmla="*/ 130261 w 162901"/>
                    <a:gd name="connsiteY7" fmla="*/ 17616 h 53254"/>
                    <a:gd name="connsiteX8" fmla="*/ 25 w 162901"/>
                    <a:gd name="connsiteY8" fmla="*/ 0 h 53254"/>
                    <a:gd name="connsiteX9" fmla="*/ 81876 w 162901"/>
                    <a:gd name="connsiteY9" fmla="*/ 4385 h 53254"/>
                    <a:gd name="connsiteX10" fmla="*/ 162893 w 162901"/>
                    <a:gd name="connsiteY10" fmla="*/ 0 h 53254"/>
                    <a:gd name="connsiteX11" fmla="*/ 116332 w 162901"/>
                    <a:gd name="connsiteY11" fmla="*/ 52770 h 53254"/>
                    <a:gd name="connsiteX12" fmla="*/ 82032 w 162901"/>
                    <a:gd name="connsiteY12" fmla="*/ 39577 h 53254"/>
                    <a:gd name="connsiteX13" fmla="*/ 81139 w 162901"/>
                    <a:gd name="connsiteY13" fmla="*/ 38704 h 53254"/>
                    <a:gd name="connsiteX14" fmla="*/ 80266 w 162901"/>
                    <a:gd name="connsiteY14" fmla="*/ 39577 h 53254"/>
                    <a:gd name="connsiteX15" fmla="*/ 45927 w 162901"/>
                    <a:gd name="connsiteY15" fmla="*/ 52770 h 53254"/>
                    <a:gd name="connsiteX16" fmla="*/ 25 w 162901"/>
                    <a:gd name="connsiteY16" fmla="*/ 0 h 5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901" h="53254">
                      <a:moveTo>
                        <a:pt x="32580" y="17616"/>
                      </a:moveTo>
                      <a:cubicBezTo>
                        <a:pt x="33025" y="26709"/>
                        <a:pt x="37552" y="35113"/>
                        <a:pt x="44899" y="40489"/>
                      </a:cubicBezTo>
                      <a:cubicBezTo>
                        <a:pt x="52814" y="42254"/>
                        <a:pt x="59876" y="33466"/>
                        <a:pt x="60749" y="31720"/>
                      </a:cubicBezTo>
                      <a:cubicBezTo>
                        <a:pt x="47557" y="30808"/>
                        <a:pt x="32580" y="17616"/>
                        <a:pt x="32580" y="17616"/>
                      </a:cubicBezTo>
                      <a:close/>
                      <a:moveTo>
                        <a:pt x="130261" y="17616"/>
                      </a:moveTo>
                      <a:cubicBezTo>
                        <a:pt x="130261" y="17616"/>
                        <a:pt x="114431" y="30808"/>
                        <a:pt x="102111" y="31720"/>
                      </a:cubicBezTo>
                      <a:cubicBezTo>
                        <a:pt x="102984" y="33466"/>
                        <a:pt x="109134" y="42254"/>
                        <a:pt x="117942" y="40489"/>
                      </a:cubicBezTo>
                      <a:cubicBezTo>
                        <a:pt x="125289" y="35113"/>
                        <a:pt x="129817" y="26709"/>
                        <a:pt x="130261" y="17616"/>
                      </a:cubicBezTo>
                      <a:close/>
                      <a:moveTo>
                        <a:pt x="25" y="0"/>
                      </a:moveTo>
                      <a:cubicBezTo>
                        <a:pt x="36130" y="5296"/>
                        <a:pt x="73942" y="4385"/>
                        <a:pt x="81876" y="4385"/>
                      </a:cubicBezTo>
                      <a:cubicBezTo>
                        <a:pt x="108944" y="4476"/>
                        <a:pt x="135994" y="3013"/>
                        <a:pt x="162893" y="0"/>
                      </a:cubicBezTo>
                      <a:cubicBezTo>
                        <a:pt x="162893" y="0"/>
                        <a:pt x="164659" y="38801"/>
                        <a:pt x="116332" y="52770"/>
                      </a:cubicBezTo>
                      <a:cubicBezTo>
                        <a:pt x="96097" y="56281"/>
                        <a:pt x="82032" y="39577"/>
                        <a:pt x="82032" y="39577"/>
                      </a:cubicBezTo>
                      <a:lnTo>
                        <a:pt x="81139" y="38704"/>
                      </a:lnTo>
                      <a:lnTo>
                        <a:pt x="80266" y="39577"/>
                      </a:lnTo>
                      <a:cubicBezTo>
                        <a:pt x="80266" y="39577"/>
                        <a:pt x="67054" y="56281"/>
                        <a:pt x="45927" y="52770"/>
                      </a:cubicBezTo>
                      <a:cubicBezTo>
                        <a:pt x="-2613" y="38801"/>
                        <a:pt x="25" y="0"/>
                        <a:pt x="25" y="0"/>
                      </a:cubicBezTo>
                      <a:close/>
                    </a:path>
                  </a:pathLst>
                </a:custGeom>
                <a:solidFill>
                  <a:schemeClr val="bg1"/>
                </a:solidFill>
                <a:ln w="1934" cap="flat">
                  <a:noFill/>
                  <a:prstDash val="solid"/>
                  <a:miter/>
                </a:ln>
              </p:spPr>
              <p:txBody>
                <a:bodyPr rtlCol="0" anchor="ctr"/>
                <a:lstStyle/>
                <a:p>
                  <a:endParaRPr lang="en-US" sz="1600"/>
                </a:p>
              </p:txBody>
            </p:sp>
            <p:sp>
              <p:nvSpPr>
                <p:cNvPr id="58" name="Freeform: Shape 57">
                  <a:extLst>
                    <a:ext uri="{FF2B5EF4-FFF2-40B4-BE49-F238E27FC236}">
                      <a16:creationId xmlns:a16="http://schemas.microsoft.com/office/drawing/2014/main" id="{2DF91A1A-3551-A798-D9CA-5C3462A00348}"/>
                    </a:ext>
                  </a:extLst>
                </p:cNvPr>
                <p:cNvSpPr/>
                <p:nvPr/>
              </p:nvSpPr>
              <p:spPr>
                <a:xfrm>
                  <a:off x="10256229" y="1877807"/>
                  <a:ext cx="292638" cy="164128"/>
                </a:xfrm>
                <a:custGeom>
                  <a:avLst/>
                  <a:gdLst>
                    <a:gd name="connsiteX0" fmla="*/ 145912 w 292638"/>
                    <a:gd name="connsiteY0" fmla="*/ 164129 h 164128"/>
                    <a:gd name="connsiteX1" fmla="*/ 48734 w 292638"/>
                    <a:gd name="connsiteY1" fmla="*/ 156369 h 164128"/>
                    <a:gd name="connsiteX2" fmla="*/ 0 w 292638"/>
                    <a:gd name="connsiteY2" fmla="*/ 126705 h 164128"/>
                    <a:gd name="connsiteX3" fmla="*/ 56650 w 292638"/>
                    <a:gd name="connsiteY3" fmla="*/ 94694 h 164128"/>
                    <a:gd name="connsiteX4" fmla="*/ 75216 w 292638"/>
                    <a:gd name="connsiteY4" fmla="*/ 29431 h 164128"/>
                    <a:gd name="connsiteX5" fmla="*/ 110874 w 292638"/>
                    <a:gd name="connsiteY5" fmla="*/ 0 h 164128"/>
                    <a:gd name="connsiteX6" fmla="*/ 145155 w 292638"/>
                    <a:gd name="connsiteY6" fmla="*/ 19187 h 164128"/>
                    <a:gd name="connsiteX7" fmla="*/ 147425 w 292638"/>
                    <a:gd name="connsiteY7" fmla="*/ 19187 h 164128"/>
                    <a:gd name="connsiteX8" fmla="*/ 180930 w 292638"/>
                    <a:gd name="connsiteY8" fmla="*/ 0 h 164128"/>
                    <a:gd name="connsiteX9" fmla="*/ 217422 w 292638"/>
                    <a:gd name="connsiteY9" fmla="*/ 29431 h 164128"/>
                    <a:gd name="connsiteX10" fmla="*/ 217985 w 292638"/>
                    <a:gd name="connsiteY10" fmla="*/ 31002 h 164128"/>
                    <a:gd name="connsiteX11" fmla="*/ 235989 w 292638"/>
                    <a:gd name="connsiteY11" fmla="*/ 94694 h 164128"/>
                    <a:gd name="connsiteX12" fmla="*/ 292638 w 292638"/>
                    <a:gd name="connsiteY12" fmla="*/ 126705 h 164128"/>
                    <a:gd name="connsiteX13" fmla="*/ 243788 w 292638"/>
                    <a:gd name="connsiteY13" fmla="*/ 156369 h 164128"/>
                    <a:gd name="connsiteX14" fmla="*/ 145912 w 292638"/>
                    <a:gd name="connsiteY14" fmla="*/ 164129 h 164128"/>
                    <a:gd name="connsiteX15" fmla="*/ 27452 w 292638"/>
                    <a:gd name="connsiteY15" fmla="*/ 126375 h 164128"/>
                    <a:gd name="connsiteX16" fmla="*/ 145912 w 292638"/>
                    <a:gd name="connsiteY16" fmla="*/ 140848 h 164128"/>
                    <a:gd name="connsiteX17" fmla="*/ 265167 w 292638"/>
                    <a:gd name="connsiteY17" fmla="*/ 126356 h 164128"/>
                    <a:gd name="connsiteX18" fmla="*/ 225085 w 292638"/>
                    <a:gd name="connsiteY18" fmla="*/ 116481 h 164128"/>
                    <a:gd name="connsiteX19" fmla="*/ 217636 w 292638"/>
                    <a:gd name="connsiteY19" fmla="*/ 115356 h 164128"/>
                    <a:gd name="connsiteX20" fmla="*/ 195829 w 292638"/>
                    <a:gd name="connsiteY20" fmla="*/ 38161 h 164128"/>
                    <a:gd name="connsiteX21" fmla="*/ 180930 w 292638"/>
                    <a:gd name="connsiteY21" fmla="*/ 23222 h 164128"/>
                    <a:gd name="connsiteX22" fmla="*/ 164594 w 292638"/>
                    <a:gd name="connsiteY22" fmla="*/ 34979 h 164128"/>
                    <a:gd name="connsiteX23" fmla="*/ 163527 w 292638"/>
                    <a:gd name="connsiteY23" fmla="*/ 36473 h 164128"/>
                    <a:gd name="connsiteX24" fmla="*/ 162034 w 292638"/>
                    <a:gd name="connsiteY24" fmla="*/ 37618 h 164128"/>
                    <a:gd name="connsiteX25" fmla="*/ 146746 w 292638"/>
                    <a:gd name="connsiteY25" fmla="*/ 42410 h 164128"/>
                    <a:gd name="connsiteX26" fmla="*/ 145077 w 292638"/>
                    <a:gd name="connsiteY26" fmla="*/ 42410 h 164128"/>
                    <a:gd name="connsiteX27" fmla="*/ 130566 w 292638"/>
                    <a:gd name="connsiteY27" fmla="*/ 37579 h 164128"/>
                    <a:gd name="connsiteX28" fmla="*/ 129247 w 292638"/>
                    <a:gd name="connsiteY28" fmla="*/ 36589 h 164128"/>
                    <a:gd name="connsiteX29" fmla="*/ 128257 w 292638"/>
                    <a:gd name="connsiteY29" fmla="*/ 35251 h 164128"/>
                    <a:gd name="connsiteX30" fmla="*/ 110797 w 292638"/>
                    <a:gd name="connsiteY30" fmla="*/ 23222 h 164128"/>
                    <a:gd name="connsiteX31" fmla="*/ 96731 w 292638"/>
                    <a:gd name="connsiteY31" fmla="*/ 38161 h 164128"/>
                    <a:gd name="connsiteX32" fmla="*/ 75003 w 292638"/>
                    <a:gd name="connsiteY32" fmla="*/ 115356 h 164128"/>
                    <a:gd name="connsiteX33" fmla="*/ 67553 w 292638"/>
                    <a:gd name="connsiteY33" fmla="*/ 116462 h 164128"/>
                    <a:gd name="connsiteX34" fmla="*/ 27452 w 292638"/>
                    <a:gd name="connsiteY34" fmla="*/ 126375 h 16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2638" h="164128">
                      <a:moveTo>
                        <a:pt x="145912" y="164129"/>
                      </a:moveTo>
                      <a:cubicBezTo>
                        <a:pt x="109361" y="164129"/>
                        <a:pt x="74847" y="161355"/>
                        <a:pt x="48734" y="156369"/>
                      </a:cubicBezTo>
                      <a:cubicBezTo>
                        <a:pt x="15035" y="149869"/>
                        <a:pt x="0" y="140712"/>
                        <a:pt x="0" y="126705"/>
                      </a:cubicBezTo>
                      <a:cubicBezTo>
                        <a:pt x="0" y="111185"/>
                        <a:pt x="17034" y="101484"/>
                        <a:pt x="56650" y="94694"/>
                      </a:cubicBezTo>
                      <a:lnTo>
                        <a:pt x="75216" y="29431"/>
                      </a:lnTo>
                      <a:cubicBezTo>
                        <a:pt x="76555" y="26424"/>
                        <a:pt x="88932" y="0"/>
                        <a:pt x="110874" y="0"/>
                      </a:cubicBezTo>
                      <a:cubicBezTo>
                        <a:pt x="127248" y="0"/>
                        <a:pt x="140421" y="13580"/>
                        <a:pt x="145155" y="19187"/>
                      </a:cubicBezTo>
                      <a:lnTo>
                        <a:pt x="147425" y="19187"/>
                      </a:lnTo>
                      <a:cubicBezTo>
                        <a:pt x="152120" y="13367"/>
                        <a:pt x="164633" y="0"/>
                        <a:pt x="180930" y="0"/>
                      </a:cubicBezTo>
                      <a:cubicBezTo>
                        <a:pt x="203687" y="0"/>
                        <a:pt x="216084" y="26424"/>
                        <a:pt x="217422" y="29431"/>
                      </a:cubicBezTo>
                      <a:lnTo>
                        <a:pt x="217985" y="31002"/>
                      </a:lnTo>
                      <a:lnTo>
                        <a:pt x="235989" y="94694"/>
                      </a:lnTo>
                      <a:cubicBezTo>
                        <a:pt x="275605" y="101407"/>
                        <a:pt x="292638" y="111107"/>
                        <a:pt x="292638" y="126705"/>
                      </a:cubicBezTo>
                      <a:cubicBezTo>
                        <a:pt x="292638" y="140732"/>
                        <a:pt x="277583" y="149869"/>
                        <a:pt x="243788" y="156369"/>
                      </a:cubicBezTo>
                      <a:cubicBezTo>
                        <a:pt x="217577" y="161355"/>
                        <a:pt x="182812" y="164129"/>
                        <a:pt x="145912" y="164129"/>
                      </a:cubicBezTo>
                      <a:close/>
                      <a:moveTo>
                        <a:pt x="27452" y="126375"/>
                      </a:moveTo>
                      <a:cubicBezTo>
                        <a:pt x="41789" y="132525"/>
                        <a:pt x="82414" y="140848"/>
                        <a:pt x="145912" y="140848"/>
                      </a:cubicBezTo>
                      <a:cubicBezTo>
                        <a:pt x="209934" y="140848"/>
                        <a:pt x="250772" y="132525"/>
                        <a:pt x="265167" y="126356"/>
                      </a:cubicBezTo>
                      <a:cubicBezTo>
                        <a:pt x="259541" y="123776"/>
                        <a:pt x="247978" y="119915"/>
                        <a:pt x="225085" y="116481"/>
                      </a:cubicBezTo>
                      <a:lnTo>
                        <a:pt x="217636" y="115356"/>
                      </a:lnTo>
                      <a:lnTo>
                        <a:pt x="195829" y="38161"/>
                      </a:lnTo>
                      <a:cubicBezTo>
                        <a:pt x="193152" y="32632"/>
                        <a:pt x="186459" y="23222"/>
                        <a:pt x="180930" y="23222"/>
                      </a:cubicBezTo>
                      <a:cubicBezTo>
                        <a:pt x="175401" y="23222"/>
                        <a:pt x="167970" y="30245"/>
                        <a:pt x="164594" y="34979"/>
                      </a:cubicBezTo>
                      <a:lnTo>
                        <a:pt x="163527" y="36473"/>
                      </a:lnTo>
                      <a:lnTo>
                        <a:pt x="162034" y="37618"/>
                      </a:lnTo>
                      <a:cubicBezTo>
                        <a:pt x="157616" y="40878"/>
                        <a:pt x="152234" y="42564"/>
                        <a:pt x="146746" y="42410"/>
                      </a:cubicBezTo>
                      <a:lnTo>
                        <a:pt x="145077" y="42410"/>
                      </a:lnTo>
                      <a:cubicBezTo>
                        <a:pt x="139826" y="42533"/>
                        <a:pt x="134695" y="40825"/>
                        <a:pt x="130566" y="37579"/>
                      </a:cubicBezTo>
                      <a:lnTo>
                        <a:pt x="129247" y="36589"/>
                      </a:lnTo>
                      <a:lnTo>
                        <a:pt x="128257" y="35251"/>
                      </a:lnTo>
                      <a:cubicBezTo>
                        <a:pt x="124571" y="30420"/>
                        <a:pt x="116481" y="23222"/>
                        <a:pt x="110797" y="23222"/>
                      </a:cubicBezTo>
                      <a:cubicBezTo>
                        <a:pt x="106412" y="23222"/>
                        <a:pt x="99835" y="31701"/>
                        <a:pt x="96731" y="38161"/>
                      </a:cubicBezTo>
                      <a:lnTo>
                        <a:pt x="75003" y="115356"/>
                      </a:lnTo>
                      <a:lnTo>
                        <a:pt x="67553" y="116462"/>
                      </a:lnTo>
                      <a:cubicBezTo>
                        <a:pt x="44641" y="119915"/>
                        <a:pt x="33078" y="123776"/>
                        <a:pt x="27452" y="126375"/>
                      </a:cubicBezTo>
                      <a:close/>
                    </a:path>
                  </a:pathLst>
                </a:custGeom>
                <a:solidFill>
                  <a:schemeClr val="bg1"/>
                </a:solidFill>
                <a:ln w="1934" cap="flat">
                  <a:noFill/>
                  <a:prstDash val="solid"/>
                  <a:miter/>
                </a:ln>
              </p:spPr>
              <p:txBody>
                <a:bodyPr rtlCol="0" anchor="ctr"/>
                <a:lstStyle/>
                <a:p>
                  <a:endParaRPr lang="en-US" sz="1600"/>
                </a:p>
              </p:txBody>
            </p:sp>
          </p:grpSp>
        </p:grpSp>
        <p:sp>
          <p:nvSpPr>
            <p:cNvPr id="177" name="TextBox 176">
              <a:extLst>
                <a:ext uri="{FF2B5EF4-FFF2-40B4-BE49-F238E27FC236}">
                  <a16:creationId xmlns:a16="http://schemas.microsoft.com/office/drawing/2014/main" id="{03C79679-313F-1443-AEA9-F4C549F52FA8}"/>
                </a:ext>
              </a:extLst>
            </p:cNvPr>
            <p:cNvSpPr txBox="1"/>
            <p:nvPr/>
          </p:nvSpPr>
          <p:spPr>
            <a:xfrm>
              <a:off x="9991624" y="2318520"/>
              <a:ext cx="861937" cy="256654"/>
            </a:xfrm>
            <a:prstGeom prst="rect">
              <a:avLst/>
            </a:prstGeom>
            <a:noFill/>
          </p:spPr>
          <p:txBody>
            <a:bodyPr wrap="square" lIns="45720" rIns="45720" rtlCol="0">
              <a:spAutoFit/>
            </a:body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900" b="1" i="0" u="none" strike="noStrike" kern="1200" cap="none" spc="0" normalizeH="0" baseline="0" noProof="0">
                  <a:ln>
                    <a:noFill/>
                  </a:ln>
                  <a:effectLst/>
                  <a:uLnTx/>
                  <a:uFillTx/>
                  <a:latin typeface="Arial" panose="020B0604020202020204"/>
                  <a:ea typeface="+mn-ea"/>
                  <a:cs typeface="Arial"/>
                </a:rPr>
                <a:t>Action</a:t>
              </a:r>
            </a:p>
          </p:txBody>
        </p:sp>
      </p:grpSp>
      <p:pic>
        <p:nvPicPr>
          <p:cNvPr id="189" name="Picture 273">
            <a:extLst>
              <a:ext uri="{FF2B5EF4-FFF2-40B4-BE49-F238E27FC236}">
                <a16:creationId xmlns:a16="http://schemas.microsoft.com/office/drawing/2014/main" id="{D2E60380-FB8A-494D-A924-8F179CCF34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6287840" y="2678896"/>
            <a:ext cx="177609" cy="177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0" name="TextBox 189">
            <a:extLst>
              <a:ext uri="{FF2B5EF4-FFF2-40B4-BE49-F238E27FC236}">
                <a16:creationId xmlns:a16="http://schemas.microsoft.com/office/drawing/2014/main" id="{653B3CCB-1990-904D-9BC2-8A4DAD0238BC}"/>
              </a:ext>
            </a:extLst>
          </p:cNvPr>
          <p:cNvSpPr txBox="1"/>
          <p:nvPr/>
        </p:nvSpPr>
        <p:spPr>
          <a:xfrm>
            <a:off x="6434750" y="2665211"/>
            <a:ext cx="797956" cy="254204"/>
          </a:xfrm>
          <a:prstGeom prst="rect">
            <a:avLst/>
          </a:prstGeom>
          <a:noFill/>
        </p:spPr>
        <p:txBody>
          <a:bodyPr wrap="non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FortiGate</a:t>
            </a: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(HW/VM/CN/SASE)   </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pic>
        <p:nvPicPr>
          <p:cNvPr id="191" name="Picture 273">
            <a:extLst>
              <a:ext uri="{FF2B5EF4-FFF2-40B4-BE49-F238E27FC236}">
                <a16:creationId xmlns:a16="http://schemas.microsoft.com/office/drawing/2014/main" id="{198DC440-0DAD-1047-97A0-3354BE62BA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7674567" y="2679854"/>
            <a:ext cx="177609" cy="177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2" name="TextBox 191">
            <a:extLst>
              <a:ext uri="{FF2B5EF4-FFF2-40B4-BE49-F238E27FC236}">
                <a16:creationId xmlns:a16="http://schemas.microsoft.com/office/drawing/2014/main" id="{174F3DFF-0708-A849-AFB5-3EE37403CBF3}"/>
              </a:ext>
            </a:extLst>
          </p:cNvPr>
          <p:cNvSpPr txBox="1"/>
          <p:nvPr/>
        </p:nvSpPr>
        <p:spPr>
          <a:xfrm>
            <a:off x="7819593" y="2666169"/>
            <a:ext cx="797956" cy="254204"/>
          </a:xfrm>
          <a:prstGeom prst="rect">
            <a:avLst/>
          </a:prstGeom>
          <a:noFill/>
        </p:spPr>
        <p:txBody>
          <a:bodyPr wrap="non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FortiGate</a:t>
            </a: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(HW/VM/CN/SASE)   </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pic>
        <p:nvPicPr>
          <p:cNvPr id="193" name="Picture 273">
            <a:extLst>
              <a:ext uri="{FF2B5EF4-FFF2-40B4-BE49-F238E27FC236}">
                <a16:creationId xmlns:a16="http://schemas.microsoft.com/office/drawing/2014/main" id="{FD7F04D5-A8E6-A84D-9674-2F09044138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bwMode="auto">
          <a:xfrm>
            <a:off x="9012305" y="2681388"/>
            <a:ext cx="177609" cy="1776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 name="TextBox 193">
            <a:extLst>
              <a:ext uri="{FF2B5EF4-FFF2-40B4-BE49-F238E27FC236}">
                <a16:creationId xmlns:a16="http://schemas.microsoft.com/office/drawing/2014/main" id="{E3A2335E-4D4C-BF48-8602-B97CA5A22C74}"/>
              </a:ext>
            </a:extLst>
          </p:cNvPr>
          <p:cNvSpPr txBox="1"/>
          <p:nvPr/>
        </p:nvSpPr>
        <p:spPr>
          <a:xfrm>
            <a:off x="9146249" y="2667703"/>
            <a:ext cx="797956" cy="254204"/>
          </a:xfrm>
          <a:prstGeom prst="rect">
            <a:avLst/>
          </a:prstGeom>
          <a:noFill/>
        </p:spPr>
        <p:txBody>
          <a:bodyPr wrap="non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FortiGate</a:t>
            </a: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(HW/VM/CN/SASE)   </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95" name="TextBox 194">
            <a:extLst>
              <a:ext uri="{FF2B5EF4-FFF2-40B4-BE49-F238E27FC236}">
                <a16:creationId xmlns:a16="http://schemas.microsoft.com/office/drawing/2014/main" id="{D8930D14-3244-7E4D-BAEF-B842B8EDD2AF}"/>
              </a:ext>
            </a:extLst>
          </p:cNvPr>
          <p:cNvSpPr txBox="1"/>
          <p:nvPr/>
        </p:nvSpPr>
        <p:spPr>
          <a:xfrm>
            <a:off x="6441503" y="2940841"/>
            <a:ext cx="670328" cy="187780"/>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FortiProxy  </a:t>
            </a:r>
          </a:p>
        </p:txBody>
      </p:sp>
      <p:pic>
        <p:nvPicPr>
          <p:cNvPr id="196" name="Picture 255">
            <a:extLst>
              <a:ext uri="{FF2B5EF4-FFF2-40B4-BE49-F238E27FC236}">
                <a16:creationId xmlns:a16="http://schemas.microsoft.com/office/drawing/2014/main" id="{783652CD-BDCB-144D-8C98-6F3EF8144E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90023" y="2937190"/>
            <a:ext cx="173243" cy="173243"/>
          </a:xfrm>
          <a:prstGeom prst="rect">
            <a:avLst/>
          </a:prstGeom>
        </p:spPr>
      </p:pic>
      <p:sp>
        <p:nvSpPr>
          <p:cNvPr id="199" name="TextBox 198">
            <a:extLst>
              <a:ext uri="{FF2B5EF4-FFF2-40B4-BE49-F238E27FC236}">
                <a16:creationId xmlns:a16="http://schemas.microsoft.com/office/drawing/2014/main" id="{152683BE-E52C-7645-AE73-3BDBE277E95C}"/>
              </a:ext>
            </a:extLst>
          </p:cNvPr>
          <p:cNvSpPr txBox="1"/>
          <p:nvPr/>
        </p:nvSpPr>
        <p:spPr>
          <a:xfrm>
            <a:off x="7819593" y="2939884"/>
            <a:ext cx="614837" cy="187780"/>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FortiClient</a:t>
            </a:r>
          </a:p>
        </p:txBody>
      </p:sp>
      <p:sp>
        <p:nvSpPr>
          <p:cNvPr id="202" name="TextBox 201">
            <a:extLst>
              <a:ext uri="{FF2B5EF4-FFF2-40B4-BE49-F238E27FC236}">
                <a16:creationId xmlns:a16="http://schemas.microsoft.com/office/drawing/2014/main" id="{BC01CF4C-3131-3446-A954-3CFF629BDFDD}"/>
              </a:ext>
            </a:extLst>
          </p:cNvPr>
          <p:cNvSpPr txBox="1"/>
          <p:nvPr/>
        </p:nvSpPr>
        <p:spPr>
          <a:xfrm>
            <a:off x="7819593" y="3505200"/>
            <a:ext cx="1137082" cy="293735"/>
          </a:xfrm>
          <a:prstGeom prst="rect">
            <a:avLst/>
          </a:prstGeom>
          <a:noFill/>
        </p:spPr>
        <p:txBody>
          <a:bodyPr wrap="squar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FortiDeceptor</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 </a:t>
            </a: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Defuse Lateral Movement   </a:t>
            </a:r>
          </a:p>
        </p:txBody>
      </p:sp>
      <p:grpSp>
        <p:nvGrpSpPr>
          <p:cNvPr id="23" name="Group 22">
            <a:extLst>
              <a:ext uri="{FF2B5EF4-FFF2-40B4-BE49-F238E27FC236}">
                <a16:creationId xmlns:a16="http://schemas.microsoft.com/office/drawing/2014/main" id="{CC00A840-C1A5-A148-97AA-996B158AF1F8}"/>
              </a:ext>
            </a:extLst>
          </p:cNvPr>
          <p:cNvGrpSpPr/>
          <p:nvPr/>
        </p:nvGrpSpPr>
        <p:grpSpPr>
          <a:xfrm>
            <a:off x="5068459" y="2667076"/>
            <a:ext cx="799290" cy="2193987"/>
            <a:chOff x="4360794" y="2334179"/>
            <a:chExt cx="923588" cy="2535176"/>
          </a:xfrm>
        </p:grpSpPr>
        <p:sp>
          <p:nvSpPr>
            <p:cNvPr id="78" name="TextBox 77">
              <a:extLst>
                <a:ext uri="{FF2B5EF4-FFF2-40B4-BE49-F238E27FC236}">
                  <a16:creationId xmlns:a16="http://schemas.microsoft.com/office/drawing/2014/main" id="{94A2E5A4-8E85-260A-6B9C-30BA22495D54}"/>
                </a:ext>
              </a:extLst>
            </p:cNvPr>
            <p:cNvSpPr txBox="1"/>
            <p:nvPr/>
          </p:nvSpPr>
          <p:spPr>
            <a:xfrm>
              <a:off x="4362335" y="3132495"/>
              <a:ext cx="659155"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FortiEDR</a:t>
              </a:r>
            </a:p>
          </p:txBody>
        </p:sp>
        <p:sp>
          <p:nvSpPr>
            <p:cNvPr id="79" name="TextBox 78">
              <a:extLst>
                <a:ext uri="{FF2B5EF4-FFF2-40B4-BE49-F238E27FC236}">
                  <a16:creationId xmlns:a16="http://schemas.microsoft.com/office/drawing/2014/main" id="{22D24740-BD22-B962-BADA-7F5A3154AB2C}"/>
                </a:ext>
              </a:extLst>
            </p:cNvPr>
            <p:cNvSpPr txBox="1"/>
            <p:nvPr/>
          </p:nvSpPr>
          <p:spPr>
            <a:xfrm>
              <a:off x="4362335" y="2334179"/>
              <a:ext cx="922047" cy="293735"/>
            </a:xfrm>
            <a:prstGeom prst="rect">
              <a:avLst/>
            </a:prstGeom>
            <a:noFill/>
          </p:spPr>
          <p:txBody>
            <a:bodyPr wrap="non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FortiGate</a:t>
              </a: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(HW/VM/CN/SASE)   </a:t>
              </a:r>
              <a:endParaRPr kumimoji="0" lang="en-US" sz="11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0" name="TextBox 99">
              <a:extLst>
                <a:ext uri="{FF2B5EF4-FFF2-40B4-BE49-F238E27FC236}">
                  <a16:creationId xmlns:a16="http://schemas.microsoft.com/office/drawing/2014/main" id="{D458661C-AD92-75E3-8764-127387F22CEB}"/>
                </a:ext>
              </a:extLst>
            </p:cNvPr>
            <p:cNvSpPr txBox="1"/>
            <p:nvPr/>
          </p:nvSpPr>
          <p:spPr>
            <a:xfrm>
              <a:off x="4366379" y="3613537"/>
              <a:ext cx="652743"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FortiWeb</a:t>
              </a:r>
            </a:p>
          </p:txBody>
        </p:sp>
        <p:sp>
          <p:nvSpPr>
            <p:cNvPr id="101" name="TextBox 100">
              <a:extLst>
                <a:ext uri="{FF2B5EF4-FFF2-40B4-BE49-F238E27FC236}">
                  <a16:creationId xmlns:a16="http://schemas.microsoft.com/office/drawing/2014/main" id="{2714F676-5A95-6F82-836F-156FD8634154}"/>
                </a:ext>
              </a:extLst>
            </p:cNvPr>
            <p:cNvSpPr txBox="1"/>
            <p:nvPr/>
          </p:nvSpPr>
          <p:spPr>
            <a:xfrm>
              <a:off x="4363172" y="3854058"/>
              <a:ext cx="665567" cy="293735"/>
            </a:xfrm>
            <a:prstGeom prst="rect">
              <a:avLst/>
            </a:prstGeom>
            <a:noFill/>
          </p:spPr>
          <p:txBody>
            <a:bodyPr wrap="none" lIns="91440" tIns="45720" rIns="91440" bIns="45720" rtlCol="0" anchor="t">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FortiNDR</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AV+ANN</a:t>
              </a:r>
            </a:p>
          </p:txBody>
        </p:sp>
        <p:sp>
          <p:nvSpPr>
            <p:cNvPr id="102" name="TextBox 101">
              <a:extLst>
                <a:ext uri="{FF2B5EF4-FFF2-40B4-BE49-F238E27FC236}">
                  <a16:creationId xmlns:a16="http://schemas.microsoft.com/office/drawing/2014/main" id="{DC2A1A16-27CC-08D6-0CE5-92B420A1F0C0}"/>
                </a:ext>
              </a:extLst>
            </p:cNvPr>
            <p:cNvSpPr txBox="1"/>
            <p:nvPr/>
          </p:nvSpPr>
          <p:spPr>
            <a:xfrm>
              <a:off x="4360794" y="4171332"/>
              <a:ext cx="627095"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FortiMail</a:t>
              </a:r>
            </a:p>
          </p:txBody>
        </p:sp>
        <p:sp>
          <p:nvSpPr>
            <p:cNvPr id="103" name="TextBox 102">
              <a:extLst>
                <a:ext uri="{FF2B5EF4-FFF2-40B4-BE49-F238E27FC236}">
                  <a16:creationId xmlns:a16="http://schemas.microsoft.com/office/drawing/2014/main" id="{05C2814F-A125-D696-7B1F-B92EDD4EEC89}"/>
                </a:ext>
              </a:extLst>
            </p:cNvPr>
            <p:cNvSpPr txBox="1"/>
            <p:nvPr/>
          </p:nvSpPr>
          <p:spPr>
            <a:xfrm>
              <a:off x="4363318" y="4411853"/>
              <a:ext cx="729687"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FortiCASB</a:t>
              </a:r>
            </a:p>
          </p:txBody>
        </p:sp>
        <p:sp>
          <p:nvSpPr>
            <p:cNvPr id="104" name="TextBox 103">
              <a:extLst>
                <a:ext uri="{FF2B5EF4-FFF2-40B4-BE49-F238E27FC236}">
                  <a16:creationId xmlns:a16="http://schemas.microsoft.com/office/drawing/2014/main" id="{86BD25BD-968F-36F1-5257-AE302855D361}"/>
                </a:ext>
              </a:extLst>
            </p:cNvPr>
            <p:cNvSpPr txBox="1"/>
            <p:nvPr/>
          </p:nvSpPr>
          <p:spPr>
            <a:xfrm>
              <a:off x="4360794" y="4652373"/>
              <a:ext cx="684803"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FortiCWP</a:t>
              </a:r>
            </a:p>
          </p:txBody>
        </p:sp>
        <p:sp>
          <p:nvSpPr>
            <p:cNvPr id="105" name="TextBox 104">
              <a:extLst>
                <a:ext uri="{FF2B5EF4-FFF2-40B4-BE49-F238E27FC236}">
                  <a16:creationId xmlns:a16="http://schemas.microsoft.com/office/drawing/2014/main" id="{78FD623A-C661-F940-64F9-DF8536018DE7}"/>
                </a:ext>
              </a:extLst>
            </p:cNvPr>
            <p:cNvSpPr txBox="1"/>
            <p:nvPr/>
          </p:nvSpPr>
          <p:spPr>
            <a:xfrm>
              <a:off x="4362335" y="3373016"/>
              <a:ext cx="659155"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FortiADC</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106" name="TextBox 105">
              <a:extLst>
                <a:ext uri="{FF2B5EF4-FFF2-40B4-BE49-F238E27FC236}">
                  <a16:creationId xmlns:a16="http://schemas.microsoft.com/office/drawing/2014/main" id="{F83761F4-DD04-D83E-5C4B-81D810FF9F08}"/>
                </a:ext>
              </a:extLst>
            </p:cNvPr>
            <p:cNvSpPr txBox="1"/>
            <p:nvPr/>
          </p:nvSpPr>
          <p:spPr>
            <a:xfrm>
              <a:off x="4362335" y="2651453"/>
              <a:ext cx="774571"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FortiProxy  </a:t>
              </a:r>
            </a:p>
          </p:txBody>
        </p:sp>
        <p:sp>
          <p:nvSpPr>
            <p:cNvPr id="205" name="TextBox 204">
              <a:extLst>
                <a:ext uri="{FF2B5EF4-FFF2-40B4-BE49-F238E27FC236}">
                  <a16:creationId xmlns:a16="http://schemas.microsoft.com/office/drawing/2014/main" id="{04E8F220-131B-9C40-A6E4-84F4F3C9683A}"/>
                </a:ext>
              </a:extLst>
            </p:cNvPr>
            <p:cNvSpPr txBox="1"/>
            <p:nvPr/>
          </p:nvSpPr>
          <p:spPr>
            <a:xfrm>
              <a:off x="4362335" y="2891974"/>
              <a:ext cx="710451" cy="216982"/>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FortiClient</a:t>
              </a:r>
            </a:p>
          </p:txBody>
        </p:sp>
      </p:grpSp>
      <p:pic>
        <p:nvPicPr>
          <p:cNvPr id="206" name="Picture 113">
            <a:extLst>
              <a:ext uri="{FF2B5EF4-FFF2-40B4-BE49-F238E27FC236}">
                <a16:creationId xmlns:a16="http://schemas.microsoft.com/office/drawing/2014/main" id="{B1E32252-2369-CE45-930D-83D7CAD4013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930325" y="3147556"/>
            <a:ext cx="173243" cy="173243"/>
          </a:xfrm>
          <a:prstGeom prst="rect">
            <a:avLst/>
          </a:prstGeom>
        </p:spPr>
      </p:pic>
      <p:cxnSp>
        <p:nvCxnSpPr>
          <p:cNvPr id="5" name="Straight Connector 4">
            <a:extLst>
              <a:ext uri="{FF2B5EF4-FFF2-40B4-BE49-F238E27FC236}">
                <a16:creationId xmlns:a16="http://schemas.microsoft.com/office/drawing/2014/main" id="{06E4A97A-9481-46CF-A14A-8926BD0B6FBD}"/>
              </a:ext>
            </a:extLst>
          </p:cNvPr>
          <p:cNvCxnSpPr>
            <a:cxnSpLocks/>
          </p:cNvCxnSpPr>
          <p:nvPr/>
        </p:nvCxnSpPr>
        <p:spPr>
          <a:xfrm>
            <a:off x="4710432" y="1409700"/>
            <a:ext cx="0" cy="3460750"/>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A3E16BF-FD2D-67F8-82E1-9E6DB89BB334}"/>
              </a:ext>
            </a:extLst>
          </p:cNvPr>
          <p:cNvSpPr txBox="1"/>
          <p:nvPr/>
        </p:nvSpPr>
        <p:spPr>
          <a:xfrm>
            <a:off x="3819057" y="2627817"/>
            <a:ext cx="753675" cy="216982"/>
          </a:xfrm>
          <a:prstGeom prst="rect">
            <a:avLst/>
          </a:prstGeom>
          <a:noFill/>
        </p:spPr>
        <p:txBody>
          <a:bodyPr wrap="squar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FortiRecon</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7" name="Picture 6" descr="Icon&#10;&#10;Description automatically generated">
            <a:extLst>
              <a:ext uri="{FF2B5EF4-FFF2-40B4-BE49-F238E27FC236}">
                <a16:creationId xmlns:a16="http://schemas.microsoft.com/office/drawing/2014/main" id="{540AAB46-BDC2-F8BF-244B-EC298F5D3B83}"/>
              </a:ext>
            </a:extLst>
          </p:cNvPr>
          <p:cNvPicPr>
            <a:picLocks noChangeAspect="1"/>
          </p:cNvPicPr>
          <p:nvPr/>
        </p:nvPicPr>
        <p:blipFill>
          <a:blip r:embed="rId33"/>
          <a:stretch>
            <a:fillRect/>
          </a:stretch>
        </p:blipFill>
        <p:spPr>
          <a:xfrm>
            <a:off x="3689309" y="2628989"/>
            <a:ext cx="174815" cy="174815"/>
          </a:xfrm>
          <a:prstGeom prst="rect">
            <a:avLst/>
          </a:prstGeom>
        </p:spPr>
      </p:pic>
      <p:pic>
        <p:nvPicPr>
          <p:cNvPr id="20" name="Graphic 19">
            <a:extLst>
              <a:ext uri="{FF2B5EF4-FFF2-40B4-BE49-F238E27FC236}">
                <a16:creationId xmlns:a16="http://schemas.microsoft.com/office/drawing/2014/main" id="{3132D6A8-CBEA-20E4-5745-732891F80B3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675964" y="3764358"/>
            <a:ext cx="174815" cy="174815"/>
          </a:xfrm>
          <a:prstGeom prst="rect">
            <a:avLst/>
          </a:prstGeom>
        </p:spPr>
      </p:pic>
      <p:sp>
        <p:nvSpPr>
          <p:cNvPr id="55" name="TextBox 54">
            <a:extLst>
              <a:ext uri="{FF2B5EF4-FFF2-40B4-BE49-F238E27FC236}">
                <a16:creationId xmlns:a16="http://schemas.microsoft.com/office/drawing/2014/main" id="{69722F03-6CAA-7019-C19D-B0564B722F70}"/>
              </a:ext>
            </a:extLst>
          </p:cNvPr>
          <p:cNvSpPr txBox="1"/>
          <p:nvPr/>
        </p:nvSpPr>
        <p:spPr>
          <a:xfrm>
            <a:off x="7819764" y="3786811"/>
            <a:ext cx="592641" cy="187780"/>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FortiCWP</a:t>
            </a:r>
          </a:p>
        </p:txBody>
      </p:sp>
      <p:pic>
        <p:nvPicPr>
          <p:cNvPr id="61" name="Picture 113">
            <a:extLst>
              <a:ext uri="{FF2B5EF4-FFF2-40B4-BE49-F238E27FC236}">
                <a16:creationId xmlns:a16="http://schemas.microsoft.com/office/drawing/2014/main" id="{4E4160B1-0396-21ED-E37F-58490D752C7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14488" y="2962666"/>
            <a:ext cx="173243" cy="173243"/>
          </a:xfrm>
          <a:prstGeom prst="rect">
            <a:avLst/>
          </a:prstGeom>
        </p:spPr>
      </p:pic>
      <p:sp>
        <p:nvSpPr>
          <p:cNvPr id="63" name="TextBox 62">
            <a:extLst>
              <a:ext uri="{FF2B5EF4-FFF2-40B4-BE49-F238E27FC236}">
                <a16:creationId xmlns:a16="http://schemas.microsoft.com/office/drawing/2014/main" id="{0362B9FE-BD54-BBDC-E6F3-CE5912230F87}"/>
              </a:ext>
            </a:extLst>
          </p:cNvPr>
          <p:cNvSpPr txBox="1"/>
          <p:nvPr/>
        </p:nvSpPr>
        <p:spPr>
          <a:xfrm>
            <a:off x="9148024" y="2936477"/>
            <a:ext cx="614837" cy="187780"/>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FortiClient</a:t>
            </a:r>
          </a:p>
        </p:txBody>
      </p:sp>
      <p:pic>
        <p:nvPicPr>
          <p:cNvPr id="64" name="Picture 95">
            <a:extLst>
              <a:ext uri="{FF2B5EF4-FFF2-40B4-BE49-F238E27FC236}">
                <a16:creationId xmlns:a16="http://schemas.microsoft.com/office/drawing/2014/main" id="{5CD58DD0-4619-F230-C8EA-FEF83E9E0B2F}"/>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9014554" y="3480140"/>
            <a:ext cx="173110" cy="173110"/>
          </a:xfrm>
          <a:prstGeom prst="rect">
            <a:avLst/>
          </a:prstGeom>
        </p:spPr>
      </p:pic>
      <p:sp>
        <p:nvSpPr>
          <p:cNvPr id="66" name="TextBox 65">
            <a:extLst>
              <a:ext uri="{FF2B5EF4-FFF2-40B4-BE49-F238E27FC236}">
                <a16:creationId xmlns:a16="http://schemas.microsoft.com/office/drawing/2014/main" id="{B111409D-C0A5-D14E-C8E0-7630C5C5330D}"/>
              </a:ext>
            </a:extLst>
          </p:cNvPr>
          <p:cNvSpPr txBox="1"/>
          <p:nvPr/>
        </p:nvSpPr>
        <p:spPr>
          <a:xfrm>
            <a:off x="9158347" y="3478651"/>
            <a:ext cx="575994" cy="187780"/>
          </a:xfrm>
          <a:prstGeom prst="rect">
            <a:avLst/>
          </a:prstGeom>
          <a:noFill/>
        </p:spPr>
        <p:txBody>
          <a:bodyPr wrap="non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FortiNDR</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22" name="TextBox 21">
            <a:extLst>
              <a:ext uri="{FF2B5EF4-FFF2-40B4-BE49-F238E27FC236}">
                <a16:creationId xmlns:a16="http://schemas.microsoft.com/office/drawing/2014/main" id="{0E5D62C2-B1B1-AAEE-E363-374DCC4FF021}"/>
              </a:ext>
            </a:extLst>
          </p:cNvPr>
          <p:cNvSpPr txBox="1"/>
          <p:nvPr/>
        </p:nvSpPr>
        <p:spPr>
          <a:xfrm>
            <a:off x="7820183" y="4002588"/>
            <a:ext cx="631484" cy="259696"/>
          </a:xfrm>
          <a:prstGeom prst="rect">
            <a:avLst/>
          </a:prstGeom>
          <a:noFill/>
        </p:spPr>
        <p:txBody>
          <a:bodyPr wrap="non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FortiSIEM</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 </a:t>
            </a:r>
            <a:b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a:rPr>
              <a:t>UEBA</a:t>
            </a:r>
            <a:endPar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pic>
        <p:nvPicPr>
          <p:cNvPr id="24" name="Picture 159">
            <a:extLst>
              <a:ext uri="{FF2B5EF4-FFF2-40B4-BE49-F238E27FC236}">
                <a16:creationId xmlns:a16="http://schemas.microsoft.com/office/drawing/2014/main" id="{0EED255A-F6FA-909C-7B40-4346D4CAED47}"/>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661344" y="4003515"/>
            <a:ext cx="204054" cy="204054"/>
          </a:xfrm>
          <a:prstGeom prst="rect">
            <a:avLst/>
          </a:prstGeom>
        </p:spPr>
      </p:pic>
      <p:pic>
        <p:nvPicPr>
          <p:cNvPr id="137" name="Picture 200">
            <a:extLst>
              <a:ext uri="{FF2B5EF4-FFF2-40B4-BE49-F238E27FC236}">
                <a16:creationId xmlns:a16="http://schemas.microsoft.com/office/drawing/2014/main" id="{E3EDA5AF-6796-AD6F-4E04-F23F10ECB43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87840" y="3325151"/>
            <a:ext cx="177608" cy="177608"/>
          </a:xfrm>
          <a:prstGeom prst="rect">
            <a:avLst/>
          </a:prstGeom>
        </p:spPr>
      </p:pic>
      <p:sp>
        <p:nvSpPr>
          <p:cNvPr id="138" name="TextBox 137">
            <a:extLst>
              <a:ext uri="{FF2B5EF4-FFF2-40B4-BE49-F238E27FC236}">
                <a16:creationId xmlns:a16="http://schemas.microsoft.com/office/drawing/2014/main" id="{0E7AFF37-428E-2DCB-1D21-54C618E7CA56}"/>
              </a:ext>
            </a:extLst>
          </p:cNvPr>
          <p:cNvSpPr txBox="1"/>
          <p:nvPr/>
        </p:nvSpPr>
        <p:spPr>
          <a:xfrm>
            <a:off x="6443664" y="3332243"/>
            <a:ext cx="810442" cy="331613"/>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FortiEDR</a:t>
            </a:r>
            <a:br>
              <a:rPr kumimoji="0" lang="en-US"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Defuse compromised </a:t>
            </a:r>
            <a:b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endpoint </a:t>
            </a:r>
          </a:p>
        </p:txBody>
      </p:sp>
      <p:pic>
        <p:nvPicPr>
          <p:cNvPr id="141" name="Picture 200">
            <a:extLst>
              <a:ext uri="{FF2B5EF4-FFF2-40B4-BE49-F238E27FC236}">
                <a16:creationId xmlns:a16="http://schemas.microsoft.com/office/drawing/2014/main" id="{6BF9E513-A2C8-7024-56A1-802CFA21D06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12305" y="3171882"/>
            <a:ext cx="177608" cy="177608"/>
          </a:xfrm>
          <a:prstGeom prst="rect">
            <a:avLst/>
          </a:prstGeom>
        </p:spPr>
      </p:pic>
      <p:sp>
        <p:nvSpPr>
          <p:cNvPr id="147" name="TextBox 146">
            <a:extLst>
              <a:ext uri="{FF2B5EF4-FFF2-40B4-BE49-F238E27FC236}">
                <a16:creationId xmlns:a16="http://schemas.microsoft.com/office/drawing/2014/main" id="{6FD4E998-1E20-8908-E431-CEDE6D714E1C}"/>
              </a:ext>
            </a:extLst>
          </p:cNvPr>
          <p:cNvSpPr txBox="1"/>
          <p:nvPr/>
        </p:nvSpPr>
        <p:spPr>
          <a:xfrm>
            <a:off x="9164564" y="3178974"/>
            <a:ext cx="810442" cy="331613"/>
          </a:xfrm>
          <a:prstGeom prst="rect">
            <a:avLst/>
          </a:prstGeom>
          <a:noFill/>
        </p:spPr>
        <p:txBody>
          <a:bodyPr wrap="none" rtlCol="0">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FortiEDR</a:t>
            </a:r>
            <a:br>
              <a:rPr kumimoji="0" lang="en-US" sz="10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Defuse compromised </a:t>
            </a:r>
            <a:b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endpoint </a:t>
            </a:r>
          </a:p>
        </p:txBody>
      </p:sp>
      <p:sp>
        <p:nvSpPr>
          <p:cNvPr id="27" name="TextBox 26">
            <a:extLst>
              <a:ext uri="{FF2B5EF4-FFF2-40B4-BE49-F238E27FC236}">
                <a16:creationId xmlns:a16="http://schemas.microsoft.com/office/drawing/2014/main" id="{695B123A-82FF-BCEE-8D04-31DDD5244428}"/>
              </a:ext>
            </a:extLst>
          </p:cNvPr>
          <p:cNvSpPr txBox="1"/>
          <p:nvPr/>
        </p:nvSpPr>
        <p:spPr>
          <a:xfrm>
            <a:off x="6422240" y="4171885"/>
            <a:ext cx="1649811" cy="275653"/>
          </a:xfrm>
          <a:prstGeom prst="rect">
            <a:avLst/>
          </a:prstGeom>
          <a:noFill/>
        </p:spPr>
        <p:txBody>
          <a:bodyPr wrap="none" lIns="91440" tIns="45720" rIns="91440" bIns="45720" rtlCol="0" anchor="t">
            <a:spAutoFit/>
          </a:bodyPr>
          <a:lstStyle/>
          <a:p>
            <a:pPr marL="0" marR="0" lvl="0" indent="0" algn="l" defTabSz="457189" rtl="0" eaLnBrk="1" fontAlgn="auto" latinLnBrk="0" hangingPunct="1">
              <a:lnSpc>
                <a:spcPts val="660"/>
              </a:lnSpc>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FortiDeceptor</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Arial"/>
            </a:endParaRPr>
          </a:p>
          <a:p>
            <a:pPr marL="0" marR="0" lvl="0" indent="0" algn="l" defTabSz="457189" rtl="0" eaLnBrk="1" fontAlgn="auto" latinLnBrk="0" hangingPunct="1">
              <a:lnSpc>
                <a:spcPts val="660"/>
              </a:lnSpc>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a:rPr>
              <a:t>Threat detection, analysis, and response  </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 </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8" name="Picture 107">
            <a:extLst>
              <a:ext uri="{FF2B5EF4-FFF2-40B4-BE49-F238E27FC236}">
                <a16:creationId xmlns:a16="http://schemas.microsoft.com/office/drawing/2014/main" id="{D2AC06FD-B787-2F9F-4574-8C7054FEA6E8}"/>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6282072" y="4194151"/>
            <a:ext cx="173243" cy="173243"/>
          </a:xfrm>
          <a:prstGeom prst="rect">
            <a:avLst/>
          </a:prstGeom>
        </p:spPr>
      </p:pic>
      <p:sp>
        <p:nvSpPr>
          <p:cNvPr id="29" name="TextBox 28">
            <a:extLst>
              <a:ext uri="{FF2B5EF4-FFF2-40B4-BE49-F238E27FC236}">
                <a16:creationId xmlns:a16="http://schemas.microsoft.com/office/drawing/2014/main" id="{9126F5F4-C2CA-37E7-5C3F-52EAD3DA8033}"/>
              </a:ext>
            </a:extLst>
          </p:cNvPr>
          <p:cNvSpPr txBox="1"/>
          <p:nvPr/>
        </p:nvSpPr>
        <p:spPr>
          <a:xfrm>
            <a:off x="10296977" y="4506355"/>
            <a:ext cx="1588636" cy="341632"/>
          </a:xfrm>
          <a:prstGeom prst="rect">
            <a:avLst/>
          </a:prstGeom>
          <a:noFill/>
        </p:spPr>
        <p:txBody>
          <a:bodyPr wrap="squar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FortiDeceptor</a:t>
            </a:r>
            <a:br>
              <a:rPr lang="en-US">
                <a:solidFill>
                  <a:srgbClr val="000000"/>
                </a:solidFill>
                <a:latin typeface="Arial" panose="020B0604020202020204"/>
                <a:cs typeface="Arial"/>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a:rPr>
              <a:t>Threat intelligence, &amp; attack isolation </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  </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0" name="Picture 107">
            <a:extLst>
              <a:ext uri="{FF2B5EF4-FFF2-40B4-BE49-F238E27FC236}">
                <a16:creationId xmlns:a16="http://schemas.microsoft.com/office/drawing/2014/main" id="{50643B2F-55AD-DED8-4676-A387ABD50A92}"/>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10150878" y="4570226"/>
            <a:ext cx="173243" cy="173243"/>
          </a:xfrm>
          <a:prstGeom prst="rect">
            <a:avLst/>
          </a:prstGeom>
        </p:spPr>
      </p:pic>
      <p:sp>
        <p:nvSpPr>
          <p:cNvPr id="31" name="TextBox 30">
            <a:extLst>
              <a:ext uri="{FF2B5EF4-FFF2-40B4-BE49-F238E27FC236}">
                <a16:creationId xmlns:a16="http://schemas.microsoft.com/office/drawing/2014/main" id="{98E536E5-8E7E-71CB-C3D2-677C4EBB05D9}"/>
              </a:ext>
            </a:extLst>
          </p:cNvPr>
          <p:cNvSpPr txBox="1"/>
          <p:nvPr/>
        </p:nvSpPr>
        <p:spPr>
          <a:xfrm>
            <a:off x="3516330" y="4975207"/>
            <a:ext cx="1095185" cy="338554"/>
          </a:xfrm>
          <a:prstGeom prst="rect">
            <a:avLst/>
          </a:prstGeom>
          <a:noFill/>
        </p:spPr>
        <p:txBody>
          <a:bodyPr wrap="square" lIns="45720" tIns="45720" rIns="45720" bIns="45720" anchor="t" anchorCtr="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Arial" panose="020B0604020202020204"/>
                <a:ea typeface="+mn-lt"/>
                <a:cs typeface="Arial" panose="020B0604020202020204"/>
              </a:rPr>
              <a:t>Credential Stuffing Prevention Service </a:t>
            </a: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C222CD51-5706-D8E7-6493-04B5C25C5AE4}"/>
              </a:ext>
            </a:extLst>
          </p:cNvPr>
          <p:cNvSpPr txBox="1"/>
          <p:nvPr/>
        </p:nvSpPr>
        <p:spPr>
          <a:xfrm>
            <a:off x="9157921" y="3682284"/>
            <a:ext cx="631484" cy="259696"/>
          </a:xfrm>
          <a:prstGeom prst="rect">
            <a:avLst/>
          </a:prstGeom>
          <a:noFill/>
        </p:spPr>
        <p:txBody>
          <a:bodyPr wrap="non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FortiSIEM</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 </a:t>
            </a:r>
            <a:b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a:rPr>
              <a:t>UEBA</a:t>
            </a:r>
            <a:endPar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pic>
        <p:nvPicPr>
          <p:cNvPr id="14" name="Picture 159">
            <a:extLst>
              <a:ext uri="{FF2B5EF4-FFF2-40B4-BE49-F238E27FC236}">
                <a16:creationId xmlns:a16="http://schemas.microsoft.com/office/drawing/2014/main" id="{00EE60E3-9D2A-0E2C-689C-899F866E4BB6}"/>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999082" y="3683211"/>
            <a:ext cx="204054" cy="204054"/>
          </a:xfrm>
          <a:prstGeom prst="rect">
            <a:avLst/>
          </a:prstGeom>
        </p:spPr>
      </p:pic>
      <p:sp>
        <p:nvSpPr>
          <p:cNvPr id="32" name="TextBox 31">
            <a:extLst>
              <a:ext uri="{FF2B5EF4-FFF2-40B4-BE49-F238E27FC236}">
                <a16:creationId xmlns:a16="http://schemas.microsoft.com/office/drawing/2014/main" id="{550E34DC-C11C-56CA-9157-373755DB0AD6}"/>
              </a:ext>
            </a:extLst>
          </p:cNvPr>
          <p:cNvSpPr txBox="1"/>
          <p:nvPr/>
        </p:nvSpPr>
        <p:spPr>
          <a:xfrm>
            <a:off x="6433456" y="4424634"/>
            <a:ext cx="631484" cy="259696"/>
          </a:xfrm>
          <a:prstGeom prst="rect">
            <a:avLst/>
          </a:prstGeom>
          <a:noFill/>
        </p:spPr>
        <p:txBody>
          <a:bodyPr wrap="none" lIns="91440" tIns="45720" rIns="91440" bIns="45720" rtlCol="0" anchor="t">
            <a:spAutoFit/>
          </a:bodyPr>
          <a:lstStyle/>
          <a:p>
            <a:pPr marL="0" marR="0" lvl="0" indent="0" algn="l" defTabSz="457189" rtl="0" eaLnBrk="1" fontAlgn="auto" latinLnBrk="0" hangingPunct="1">
              <a:lnSpc>
                <a:spcPct val="9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a:rPr>
              <a:t>FortiSIEM</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Arial"/>
              </a:rPr>
              <a:t> </a:t>
            </a:r>
            <a:br>
              <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b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a:rPr>
              <a:t>UEBA</a:t>
            </a:r>
            <a:endPar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pic>
        <p:nvPicPr>
          <p:cNvPr id="33" name="Picture 159">
            <a:extLst>
              <a:ext uri="{FF2B5EF4-FFF2-40B4-BE49-F238E27FC236}">
                <a16:creationId xmlns:a16="http://schemas.microsoft.com/office/drawing/2014/main" id="{83E08CD6-1BA1-6138-9A51-0EE92DDAEFE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6274617" y="4425562"/>
            <a:ext cx="204054" cy="204054"/>
          </a:xfrm>
          <a:prstGeom prst="rect">
            <a:avLst/>
          </a:prstGeom>
        </p:spPr>
      </p:pic>
      <p:sp>
        <p:nvSpPr>
          <p:cNvPr id="120" name="TextBox 119">
            <a:extLst>
              <a:ext uri="{FF2B5EF4-FFF2-40B4-BE49-F238E27FC236}">
                <a16:creationId xmlns:a16="http://schemas.microsoft.com/office/drawing/2014/main" id="{25D755D5-61CE-E029-629B-8BC8706D2A1A}"/>
              </a:ext>
            </a:extLst>
          </p:cNvPr>
          <p:cNvSpPr txBox="1"/>
          <p:nvPr/>
        </p:nvSpPr>
        <p:spPr>
          <a:xfrm>
            <a:off x="6442279" y="3856768"/>
            <a:ext cx="655068" cy="254204"/>
          </a:xfrm>
          <a:prstGeom prst="rect">
            <a:avLst/>
          </a:prstGeom>
          <a:noFill/>
        </p:spPr>
        <p:txBody>
          <a:bodyPr wrap="non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FortiWeb</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Web application </a:t>
            </a:r>
          </a:p>
        </p:txBody>
      </p:sp>
      <p:pic>
        <p:nvPicPr>
          <p:cNvPr id="150" name="Picture 112">
            <a:extLst>
              <a:ext uri="{FF2B5EF4-FFF2-40B4-BE49-F238E27FC236}">
                <a16:creationId xmlns:a16="http://schemas.microsoft.com/office/drawing/2014/main" id="{E4C5B2E2-B8F5-C367-9ACE-82FB59F58116}"/>
              </a:ext>
            </a:extLst>
          </p:cNvPr>
          <p:cNvPicPr>
            <a:picLocks noChangeAspect="1"/>
          </p:cNvPicPr>
          <p:nvPr/>
        </p:nvPicPr>
        <p:blipFill>
          <a:blip r:embed="rId13">
            <a:extLst>
              <a:ext uri="{96DAC541-7B7A-43D3-8B79-37D633B846F1}">
                <asvg:svgBlip xmlns:asvg="http://schemas.microsoft.com/office/drawing/2016/SVG/main" r:embed="rId14"/>
              </a:ext>
            </a:extLst>
          </a:blip>
          <a:srcRect/>
          <a:stretch/>
        </p:blipFill>
        <p:spPr bwMode="auto">
          <a:xfrm>
            <a:off x="6290089" y="3861688"/>
            <a:ext cx="173110" cy="173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0" name="TextBox 199">
            <a:extLst>
              <a:ext uri="{FF2B5EF4-FFF2-40B4-BE49-F238E27FC236}">
                <a16:creationId xmlns:a16="http://schemas.microsoft.com/office/drawing/2014/main" id="{AB2F09AE-DCE5-4846-9ABC-272F7D757096}"/>
              </a:ext>
            </a:extLst>
          </p:cNvPr>
          <p:cNvSpPr txBox="1"/>
          <p:nvPr/>
        </p:nvSpPr>
        <p:spPr>
          <a:xfrm>
            <a:off x="7819593" y="3177181"/>
            <a:ext cx="584317" cy="254204"/>
          </a:xfrm>
          <a:prstGeom prst="rect">
            <a:avLst/>
          </a:prstGeom>
          <a:noFill/>
        </p:spPr>
        <p:txBody>
          <a:bodyPr wrap="none" rtlCol="0">
            <a:spAutoFit/>
          </a:bodyPr>
          <a:lstStyle/>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FortiEDR</a:t>
            </a: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a:p>
            <a:pPr marL="0" marR="0" lvl="0" indent="0" algn="l" defTabSz="457189" rtl="0" eaLnBrk="1" fontAlgn="auto" latinLnBrk="0" hangingPunct="1">
              <a:lnSpc>
                <a:spcPct val="70000"/>
              </a:lnSpc>
              <a:spcBef>
                <a:spcPts val="30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Defuse exploit</a:t>
            </a:r>
          </a:p>
        </p:txBody>
      </p:sp>
    </p:spTree>
    <p:extLst>
      <p:ext uri="{BB962C8B-B14F-4D97-AF65-F5344CB8AC3E}">
        <p14:creationId xmlns:p14="http://schemas.microsoft.com/office/powerpoint/2010/main" val="308177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ortinet Theme">
  <a:themeElements>
    <a:clrScheme name="Fortinet-2021">
      <a:dk1>
        <a:srgbClr val="000000"/>
      </a:dk1>
      <a:lt1>
        <a:srgbClr val="FFFFFF"/>
      </a:lt1>
      <a:dk2>
        <a:srgbClr val="B3B3B3"/>
      </a:dk2>
      <a:lt2>
        <a:srgbClr val="E6E6E6"/>
      </a:lt2>
      <a:accent1>
        <a:srgbClr val="48D597"/>
      </a:accent1>
      <a:accent2>
        <a:srgbClr val="2CCCD3"/>
      </a:accent2>
      <a:accent3>
        <a:srgbClr val="307FE2"/>
      </a:accent3>
      <a:accent4>
        <a:srgbClr val="9063CD"/>
      </a:accent4>
      <a:accent5>
        <a:srgbClr val="A2B2C8"/>
      </a:accent5>
      <a:accent6>
        <a:srgbClr val="DA281C"/>
      </a:accent6>
      <a:hlink>
        <a:srgbClr val="0081E9"/>
      </a:hlink>
      <a:folHlink>
        <a:srgbClr val="307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solidFill>
            <a:schemeClr val="accent6"/>
          </a:solidFill>
        </a:ln>
      </a:spPr>
      <a:bodyPr rtlCol="0" anchor="ctr"/>
      <a:lstStyle>
        <a:defPPr algn="ctr">
          <a:lnSpc>
            <a:spcPct val="90000"/>
          </a:lnSpc>
          <a:spcBef>
            <a:spcPts val="300"/>
          </a:spcBef>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defTabSz="457189">
          <a:lnSpc>
            <a:spcPct val="90000"/>
          </a:lnSpc>
          <a:spcBef>
            <a:spcPts val="300"/>
          </a:spcBef>
          <a:defRPr sz="1400" dirty="0" smtClean="0">
            <a:solidFill>
              <a:srgbClr val="000000"/>
            </a:solidFill>
            <a:cs typeface="Arial" panose="020B0604020202020204" pitchFamily="34" charset="0"/>
          </a:defRPr>
        </a:defPPr>
      </a:lstStyle>
    </a:txDef>
  </a:objectDefaults>
  <a:extraClrSchemeLst/>
  <a:extLst>
    <a:ext uri="{05A4C25C-085E-4340-85A3-A5531E510DB2}">
      <thm15:themeFamily xmlns:thm15="http://schemas.microsoft.com/office/thememl/2012/main" name="Presentation2" id="{0A87B996-0F7D-0B4C-AE60-DDA80FF33A7A}" vid="{0F1DD611-4A27-5E47-9F79-5E28042758B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330F05425A2840B954C0BB3360927C" ma:contentTypeVersion="12" ma:contentTypeDescription="Create a new document." ma:contentTypeScope="" ma:versionID="17389e1b9f9afaa6afcc5ea75dfae739">
  <xsd:schema xmlns:xsd="http://www.w3.org/2001/XMLSchema" xmlns:xs="http://www.w3.org/2001/XMLSchema" xmlns:p="http://schemas.microsoft.com/office/2006/metadata/properties" xmlns:ns2="d5859dbb-578b-47fb-abd8-7bba63d00179" xmlns:ns3="88530a8d-9959-4b54-801a-99fb64352506" targetNamespace="http://schemas.microsoft.com/office/2006/metadata/properties" ma:root="true" ma:fieldsID="6624dcabc5e2d1e64e811970240064f6" ns2:_="" ns3:_="">
    <xsd:import namespace="d5859dbb-578b-47fb-abd8-7bba63d00179"/>
    <xsd:import namespace="88530a8d-9959-4b54-801a-99fb643525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859dbb-578b-47fb-abd8-7bba63d001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8530a8d-9959-4b54-801a-99fb6435250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88530a8d-9959-4b54-801a-99fb64352506">
      <UserInfo>
        <DisplayName>Benjamin Meier</DisplayName>
        <AccountId>43</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138311-08DB-41FE-BD80-D96058F351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859dbb-578b-47fb-abd8-7bba63d00179"/>
    <ds:schemaRef ds:uri="88530a8d-9959-4b54-801a-99fb643525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621296A-A4DC-4895-8787-266EC730F2FF}">
  <ds:schemaRefs>
    <ds:schemaRef ds:uri="http://purl.org/dc/elements/1.1/"/>
    <ds:schemaRef ds:uri="http://schemas.microsoft.com/office/infopath/2007/PartnerControls"/>
    <ds:schemaRef ds:uri="http://schemas.microsoft.com/office/2006/documentManagement/types"/>
    <ds:schemaRef ds:uri="http://schemas.microsoft.com/office/2006/metadata/properties"/>
    <ds:schemaRef ds:uri="88530a8d-9959-4b54-801a-99fb64352506"/>
    <ds:schemaRef ds:uri="http://www.w3.org/XML/1998/namespace"/>
    <ds:schemaRef ds:uri="http://purl.org/dc/terms/"/>
    <ds:schemaRef ds:uri="http://schemas.openxmlformats.org/package/2006/metadata/core-properties"/>
    <ds:schemaRef ds:uri="d5859dbb-578b-47fb-abd8-7bba63d00179"/>
    <ds:schemaRef ds:uri="http://purl.org/dc/dcmitype/"/>
  </ds:schemaRefs>
</ds:datastoreItem>
</file>

<file path=customXml/itemProps3.xml><?xml version="1.0" encoding="utf-8"?>
<ds:datastoreItem xmlns:ds="http://schemas.openxmlformats.org/officeDocument/2006/customXml" ds:itemID="{E9A7A8B0-65CE-417A-9D47-76F7037C57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84703</TotalTime>
  <Words>2505</Words>
  <Application>Microsoft Office PowerPoint</Application>
  <PresentationFormat>Widescreen</PresentationFormat>
  <Paragraphs>434</Paragraphs>
  <Slides>19</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Arial Black</vt:lpstr>
      <vt:lpstr>Calibri</vt:lpstr>
      <vt:lpstr>Calibri Light</vt:lpstr>
      <vt:lpstr>Inter</vt:lpstr>
      <vt:lpstr>Roboto</vt:lpstr>
      <vt:lpstr>Fortinet Theme</vt:lpstr>
      <vt:lpstr>Custom Design</vt:lpstr>
      <vt:lpstr>Fortinet SecOps </vt:lpstr>
      <vt:lpstr>IT Trends and Customer Challenges</vt:lpstr>
      <vt:lpstr>PowerPoint Presentation</vt:lpstr>
      <vt:lpstr>Cybersecurity Security Fabric (Mesh)</vt:lpstr>
      <vt:lpstr>Overall SecOps platform definition</vt:lpstr>
      <vt:lpstr>Aligned to Cybersecurity Standards</vt:lpstr>
      <vt:lpstr>PowerPoint Presentation</vt:lpstr>
      <vt:lpstr>Security Operations Vision Speed Operations With AI-Powered Analytics, Automation and Augmentation</vt:lpstr>
      <vt:lpstr>How to Break the Attack Sequence Lockheed Martin Attack Kill Chain </vt:lpstr>
      <vt:lpstr>Value proposition  Why SecOps why Fortinet </vt:lpstr>
      <vt:lpstr>PowerPoint Presentation</vt:lpstr>
      <vt:lpstr>CxO Challenges Today</vt:lpstr>
      <vt:lpstr>PowerPoint Presentation</vt:lpstr>
      <vt:lpstr>SOC Toolkit –FortiSIEM, FortiSOAR, FortiEDR </vt:lpstr>
      <vt:lpstr>FortiSIEM Key Features Overview</vt:lpstr>
      <vt:lpstr>Key FortiSOAR Elements (and Focus Areas)</vt:lpstr>
      <vt:lpstr>FortiEDR – Cloud Native EPP + EDR</vt:lpstr>
      <vt:lpstr>Services of modern Cyber Defence Centre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SecOps Fortinet Channel Value Proposition</dc:title>
  <dc:subject/>
  <dc:creator>Madalin Vasile</dc:creator>
  <cp:keywords/>
  <dc:description/>
  <cp:lastModifiedBy>Madalin Vasile</cp:lastModifiedBy>
  <cp:revision>13</cp:revision>
  <cp:lastPrinted>2021-01-11T23:45:02Z</cp:lastPrinted>
  <dcterms:created xsi:type="dcterms:W3CDTF">2019-01-23T23:41:37Z</dcterms:created>
  <dcterms:modified xsi:type="dcterms:W3CDTF">2022-10-31T17:05:35Z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0x0101003F330F05425A2840B954C0BB3360927C</vt:lpwstr>
  </property>
</Properties>
</file>